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12"/>
  </p:notesMasterIdLst>
  <p:sldIdLst>
    <p:sldId id="313" r:id="rId3"/>
    <p:sldId id="315" r:id="rId4"/>
    <p:sldId id="318" r:id="rId5"/>
    <p:sldId id="317" r:id="rId6"/>
    <p:sldId id="319" r:id="rId7"/>
    <p:sldId id="320" r:id="rId8"/>
    <p:sldId id="322" r:id="rId9"/>
    <p:sldId id="321" r:id="rId10"/>
    <p:sldId id="323" r:id="rId11"/>
  </p:sldIdLst>
  <p:sldSz cx="24384000" cy="13716000"/>
  <p:notesSz cx="6858000" cy="9144000"/>
  <p:custDataLst>
    <p:tags r:id="rId13"/>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7F7FF"/>
    <a:srgbClr val="D6F7FE"/>
    <a:srgbClr val="EEF7E9"/>
    <a:srgbClr val="135F82"/>
    <a:srgbClr val="FFFFFF"/>
    <a:srgbClr val="008000"/>
    <a:srgbClr val="242452"/>
    <a:srgbClr val="270F6B"/>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3" autoAdjust="0"/>
    <p:restoredTop sz="94139" autoAdjust="0"/>
  </p:normalViewPr>
  <p:slideViewPr>
    <p:cSldViewPr>
      <p:cViewPr varScale="1">
        <p:scale>
          <a:sx n="39" d="100"/>
          <a:sy n="39" d="100"/>
        </p:scale>
        <p:origin x="208" y="68"/>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4/3/2022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1143261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4210924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2568244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271434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3547858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964235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2637169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1828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7809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2901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5865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569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882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3971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349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7961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9887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3837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5945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4/3/2022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4/3/2022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4/3/2022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4/3/2022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3.png"/><Relationship Id="rId2" Type="http://schemas.openxmlformats.org/officeDocument/2006/relationships/slideLayout" Target="../slideLayouts/slideLayout26.xml"/><Relationship Id="rId16" Type="http://schemas.openxmlformats.org/officeDocument/2006/relationships/theme" Target="../theme/theme2.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94" r:id="rId12"/>
    <p:sldLayoutId id="2147483793" r:id="rId13"/>
    <p:sldLayoutId id="2147483792" r:id="rId14"/>
    <p:sldLayoutId id="2147483791" r:id="rId15"/>
    <p:sldLayoutId id="2147483790" r:id="rId16"/>
    <p:sldLayoutId id="2147483789" r:id="rId17"/>
    <p:sldLayoutId id="2147483788" r:id="rId18"/>
    <p:sldLayoutId id="2147483787" r:id="rId19"/>
    <p:sldLayoutId id="2147483786" r:id="rId20"/>
    <p:sldLayoutId id="2147483785" r:id="rId21"/>
    <p:sldLayoutId id="2147483784" r:id="rId22"/>
    <p:sldLayoutId id="2147483783" r:id="rId23"/>
    <p:sldLayoutId id="2147483782" r:id="rId24"/>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3FF6797-9084-4088-B03C-F68BB0D6D29D}"/>
              </a:ext>
            </a:extLst>
          </p:cNvPr>
          <p:cNvGrpSpPr/>
          <p:nvPr/>
        </p:nvGrpSpPr>
        <p:grpSpPr>
          <a:xfrm>
            <a:off x="9677400" y="1676400"/>
            <a:ext cx="13944600" cy="11181523"/>
            <a:chOff x="9851187" y="2126503"/>
            <a:chExt cx="13944600"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1671001" y="2164811"/>
              <a:ext cx="10807999" cy="1333291"/>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1912450" y="2428363"/>
              <a:ext cx="10325100" cy="830997"/>
            </a:xfrm>
            <a:prstGeom prst="rect">
              <a:avLst/>
            </a:prstGeom>
            <a:noFill/>
          </p:spPr>
          <p:txBody>
            <a:bodyPr wrap="square" rtlCol="0">
              <a:spAutoFit/>
            </a:bodyPr>
            <a:lstStyle/>
            <a:p>
              <a:r>
                <a:rPr lang="en-US" sz="4800" b="1">
                  <a:solidFill>
                    <a:schemeClr val="bg1"/>
                  </a:solidFill>
                  <a:latin typeface="+mj-lt"/>
                </a:rPr>
                <a:t>CHUYÊN ĐỀ 3</a:t>
              </a:r>
              <a:r>
                <a:rPr lang="vi-VN" sz="4800" b="1">
                  <a:solidFill>
                    <a:schemeClr val="bg1"/>
                  </a:solidFill>
                  <a:latin typeface="+mj-lt"/>
                </a:rPr>
                <a:t>. </a:t>
              </a:r>
              <a:r>
                <a:rPr lang="en-US" sz="4800" b="1">
                  <a:solidFill>
                    <a:schemeClr val="bg1"/>
                  </a:solidFill>
                  <a:latin typeface="+mj-lt"/>
                </a:rPr>
                <a:t>BÀI TẬP</a:t>
              </a:r>
              <a:endParaRPr lang="vi-VN" sz="4800" b="1" dirty="0">
                <a:solidFill>
                  <a:schemeClr val="bg1"/>
                </a:solidFill>
                <a:latin typeface="+mj-lt"/>
              </a:endParaRPr>
            </a:p>
          </p:txBody>
        </p:sp>
      </p:grpSp>
      <p:pic>
        <p:nvPicPr>
          <p:cNvPr id="4" name="Picture 3">
            <a:extLst>
              <a:ext uri="{FF2B5EF4-FFF2-40B4-BE49-F238E27FC236}">
                <a16:creationId xmlns:a16="http://schemas.microsoft.com/office/drawing/2014/main" id="{5EC3A630-D64F-405A-8875-DC20544DB4BF}"/>
              </a:ext>
            </a:extLst>
          </p:cNvPr>
          <p:cNvPicPr>
            <a:picLocks noChangeAspect="1"/>
          </p:cNvPicPr>
          <p:nvPr/>
        </p:nvPicPr>
        <p:blipFill>
          <a:blip r:embed="rId2"/>
          <a:stretch>
            <a:fillRect/>
          </a:stretch>
        </p:blipFill>
        <p:spPr>
          <a:xfrm>
            <a:off x="455268" y="1805545"/>
            <a:ext cx="8841132" cy="11605655"/>
          </a:xfrm>
          <a:prstGeom prst="rect">
            <a:avLst/>
          </a:prstGeom>
        </p:spPr>
      </p:pic>
    </p:spTree>
    <p:extLst>
      <p:ext uri="{BB962C8B-B14F-4D97-AF65-F5344CB8AC3E}">
        <p14:creationId xmlns:p14="http://schemas.microsoft.com/office/powerpoint/2010/main" val="3514051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228600" y="1879600"/>
                <a:ext cx="23926800" cy="3378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gn="just"/>
                <a:r>
                  <a:rPr lang="en-US" sz="4800" b="1">
                    <a:solidFill>
                      <a:srgbClr val="FF0000"/>
                    </a:solidFill>
                  </a:rPr>
                  <a:t>Bài 3.21. </a:t>
                </a:r>
                <a:r>
                  <a:rPr lang="en-US" sz="4800" b="1"/>
                  <a:t>Cho conic </a:t>
                </a:r>
                <a14:m>
                  <m:oMath xmlns:m="http://schemas.openxmlformats.org/officeDocument/2006/math">
                    <m:d>
                      <m:dPr>
                        <m:ctrlPr>
                          <a:rPr lang="en-US" sz="4800" b="1" i="1">
                            <a:latin typeface="Cambria Math" panose="02040503050406030204" pitchFamily="18" charset="0"/>
                          </a:rPr>
                        </m:ctrlPr>
                      </m:dPr>
                      <m:e>
                        <m:r>
                          <a:rPr lang="en-US" sz="4800" b="1" i="1">
                            <a:latin typeface="Cambria Math" panose="02040503050406030204" pitchFamily="18" charset="0"/>
                          </a:rPr>
                          <m:t>𝑺</m:t>
                        </m:r>
                      </m:e>
                    </m:d>
                  </m:oMath>
                </a14:m>
                <a:r>
                  <a:rPr lang="en-US" sz="4800" b="1"/>
                  <a:t> có tâm sai </a:t>
                </a:r>
                <a14:m>
                  <m:oMath xmlns:m="http://schemas.openxmlformats.org/officeDocument/2006/math">
                    <m:r>
                      <a:rPr lang="en-US" sz="4800" b="1" i="1">
                        <a:latin typeface="Cambria Math" panose="02040503050406030204" pitchFamily="18" charset="0"/>
                      </a:rPr>
                      <m:t>𝒆</m:t>
                    </m:r>
                    <m:r>
                      <a:rPr lang="en-US" sz="4800" b="1" i="1">
                        <a:latin typeface="Cambria Math" panose="02040503050406030204" pitchFamily="18" charset="0"/>
                      </a:rPr>
                      <m:t>=</m:t>
                    </m:r>
                    <m:r>
                      <a:rPr lang="en-US" sz="4800" b="1" i="1">
                        <a:latin typeface="Cambria Math" panose="02040503050406030204" pitchFamily="18" charset="0"/>
                      </a:rPr>
                      <m:t>𝟐</m:t>
                    </m:r>
                  </m:oMath>
                </a14:m>
                <a:r>
                  <a:rPr lang="en-US" sz="4800" b="1"/>
                  <a:t>, một tiêu điểm </a:t>
                </a:r>
                <a14:m>
                  <m:oMath xmlns:m="http://schemas.openxmlformats.org/officeDocument/2006/math">
                    <m:r>
                      <a:rPr lang="en-US" sz="4800" b="1" i="1">
                        <a:latin typeface="Cambria Math" panose="02040503050406030204" pitchFamily="18" charset="0"/>
                      </a:rPr>
                      <m:t>𝑭</m:t>
                    </m:r>
                    <m:d>
                      <m:dPr>
                        <m:ctrlPr>
                          <a:rPr lang="en-US" sz="4800" b="1" i="1">
                            <a:latin typeface="Cambria Math" panose="02040503050406030204" pitchFamily="18" charset="0"/>
                          </a:rPr>
                        </m:ctrlPr>
                      </m:dPr>
                      <m:e>
                        <m:r>
                          <a:rPr lang="en-US" sz="4800" b="1" i="1">
                            <a:latin typeface="Cambria Math" panose="02040503050406030204" pitchFamily="18" charset="0"/>
                          </a:rPr>
                          <m:t>−</m:t>
                        </m:r>
                        <m:r>
                          <a:rPr lang="en-US" sz="4800" b="1" i="1">
                            <a:latin typeface="Cambria Math" panose="02040503050406030204" pitchFamily="18" charset="0"/>
                          </a:rPr>
                          <m:t>𝟐</m:t>
                        </m:r>
                        <m:r>
                          <a:rPr lang="en-US" sz="4800" b="1" i="1">
                            <a:latin typeface="Cambria Math" panose="02040503050406030204" pitchFamily="18" charset="0"/>
                          </a:rPr>
                          <m:t>;</m:t>
                        </m:r>
                        <m:r>
                          <a:rPr lang="en-US" sz="4800" b="1" i="1">
                            <a:latin typeface="Cambria Math" panose="02040503050406030204" pitchFamily="18" charset="0"/>
                          </a:rPr>
                          <m:t>𝟓</m:t>
                        </m:r>
                      </m:e>
                    </m:d>
                  </m:oMath>
                </a14:m>
                <a:r>
                  <a:rPr lang="en-US" sz="4800" b="1"/>
                  <a:t> và đường chuẩn tương ứng với tiêu điểm đó là </a:t>
                </a:r>
                <a14:m>
                  <m:oMath xmlns:m="http://schemas.openxmlformats.org/officeDocument/2006/math">
                    <m:r>
                      <a:rPr lang="en-US" sz="4800" b="1" i="1">
                        <a:latin typeface="Cambria Math" panose="02040503050406030204" pitchFamily="18" charset="0"/>
                      </a:rPr>
                      <m:t>𝜟</m:t>
                    </m:r>
                    <m:r>
                      <a:rPr lang="en-US" sz="4800" b="1" i="1">
                        <a:latin typeface="Cambria Math" panose="02040503050406030204" pitchFamily="18" charset="0"/>
                      </a:rPr>
                      <m:t>:</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𝒚</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a:t>. Chứng minh rằng, điểm </a:t>
                </a:r>
                <a14:m>
                  <m:oMath xmlns:m="http://schemas.openxmlformats.org/officeDocument/2006/math">
                    <m:r>
                      <a:rPr lang="en-US" sz="4800" b="1" i="1">
                        <a:latin typeface="Cambria Math" panose="02040503050406030204" pitchFamily="18" charset="0"/>
                      </a:rPr>
                      <m:t>𝑴</m:t>
                    </m:r>
                    <m:d>
                      <m:dPr>
                        <m:ctrlPr>
                          <a:rPr lang="en-US" sz="4800" b="1" i="1">
                            <a:latin typeface="Cambria Math" panose="02040503050406030204" pitchFamily="18" charset="0"/>
                          </a:rPr>
                        </m:ctrlPr>
                      </m:dPr>
                      <m:e>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𝒚</m:t>
                        </m:r>
                      </m:e>
                    </m:d>
                  </m:oMath>
                </a14:m>
                <a:r>
                  <a:rPr lang="en-US" sz="4800" b="1"/>
                  <a:t> thuộc đường conic </a:t>
                </a:r>
                <a14:m>
                  <m:oMath xmlns:m="http://schemas.openxmlformats.org/officeDocument/2006/math">
                    <m:d>
                      <m:dPr>
                        <m:ctrlPr>
                          <a:rPr lang="en-US" sz="4800" b="1" i="1">
                            <a:latin typeface="Cambria Math" panose="02040503050406030204" pitchFamily="18" charset="0"/>
                          </a:rPr>
                        </m:ctrlPr>
                      </m:dPr>
                      <m:e>
                        <m:r>
                          <a:rPr lang="en-US" sz="4800" b="1" i="1">
                            <a:latin typeface="Cambria Math" panose="02040503050406030204" pitchFamily="18" charset="0"/>
                          </a:rPr>
                          <m:t>𝑺</m:t>
                        </m:r>
                      </m:e>
                    </m:d>
                  </m:oMath>
                </a14:m>
                <a:r>
                  <a:rPr lang="en-US" sz="4800" b="1"/>
                  <a:t> khi và chỉ khi </a:t>
                </a:r>
                <a14:m>
                  <m:oMath xmlns:m="http://schemas.openxmlformats.org/officeDocument/2006/math">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sSup>
                      <m:sSupPr>
                        <m:ctrlPr>
                          <a:rPr lang="en-US" sz="4800" b="1" i="1">
                            <a:latin typeface="Cambria Math" panose="02040503050406030204" pitchFamily="18" charset="0"/>
                          </a:rPr>
                        </m:ctrlPr>
                      </m:sSupPr>
                      <m:e>
                        <m:r>
                          <a:rPr lang="en-US" sz="4800" b="1" i="1">
                            <a:latin typeface="Cambria Math" panose="02040503050406030204" pitchFamily="18" charset="0"/>
                          </a:rPr>
                          <m:t>𝒚</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𝟒</m:t>
                    </m:r>
                    <m:r>
                      <a:rPr lang="en-US" sz="4800" b="1" i="1">
                        <a:latin typeface="Cambria Math" panose="02040503050406030204" pitchFamily="18" charset="0"/>
                      </a:rPr>
                      <m:t>𝒙𝒚</m:t>
                    </m:r>
                    <m:r>
                      <a:rPr lang="en-US" sz="4800" b="1" i="1">
                        <a:latin typeface="Cambria Math" panose="02040503050406030204" pitchFamily="18" charset="0"/>
                      </a:rPr>
                      <m:t>−</m:t>
                    </m:r>
                    <m:r>
                      <a:rPr lang="en-US" sz="4800" b="1" i="1">
                        <a:latin typeface="Cambria Math" panose="02040503050406030204" pitchFamily="18" charset="0"/>
                      </a:rPr>
                      <m:t>𝟖</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𝟔</m:t>
                    </m:r>
                    <m:r>
                      <a:rPr lang="en-US" sz="4800" b="1" i="1">
                        <a:latin typeface="Cambria Math" panose="02040503050406030204" pitchFamily="18" charset="0"/>
                      </a:rPr>
                      <m:t>𝒚</m:t>
                    </m:r>
                    <m:r>
                      <a:rPr lang="en-US" sz="4800" b="1" i="1">
                        <a:latin typeface="Cambria Math" panose="02040503050406030204" pitchFamily="18" charset="0"/>
                      </a:rPr>
                      <m:t>−</m:t>
                    </m:r>
                    <m:r>
                      <a:rPr lang="en-US" sz="4800" b="1" i="1">
                        <a:latin typeface="Cambria Math" panose="02040503050406030204" pitchFamily="18" charset="0"/>
                      </a:rPr>
                      <m:t>𝟐𝟕</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a:t> (được gọi là phương trình của </a:t>
                </a:r>
                <a14:m>
                  <m:oMath xmlns:m="http://schemas.openxmlformats.org/officeDocument/2006/math">
                    <m:d>
                      <m:dPr>
                        <m:ctrlPr>
                          <a:rPr lang="en-US" sz="4800" b="1" i="1">
                            <a:latin typeface="Cambria Math" panose="02040503050406030204" pitchFamily="18" charset="0"/>
                          </a:rPr>
                        </m:ctrlPr>
                      </m:dPr>
                      <m:e>
                        <m:r>
                          <a:rPr lang="en-US" sz="4800" b="1" i="1">
                            <a:latin typeface="Cambria Math" panose="02040503050406030204" pitchFamily="18" charset="0"/>
                          </a:rPr>
                          <m:t>𝑺</m:t>
                        </m:r>
                      </m:e>
                    </m:d>
                  </m:oMath>
                </a14:m>
                <a:r>
                  <a:rPr lang="en-US" sz="4800" b="1"/>
                  <a:t>, tuy vậy không phải là phương trình chính tắc). Hỏi </a:t>
                </a:r>
                <a14:m>
                  <m:oMath xmlns:m="http://schemas.openxmlformats.org/officeDocument/2006/math">
                    <m:d>
                      <m:dPr>
                        <m:ctrlPr>
                          <a:rPr lang="en-US" sz="4800" b="1" i="1">
                            <a:latin typeface="Cambria Math" panose="02040503050406030204" pitchFamily="18" charset="0"/>
                          </a:rPr>
                        </m:ctrlPr>
                      </m:dPr>
                      <m:e>
                        <m:r>
                          <a:rPr lang="en-US" sz="4800" b="1" i="1">
                            <a:latin typeface="Cambria Math" panose="02040503050406030204" pitchFamily="18" charset="0"/>
                          </a:rPr>
                          <m:t>𝑺</m:t>
                        </m:r>
                      </m:e>
                    </m:d>
                  </m:oMath>
                </a14:m>
                <a:r>
                  <a:rPr lang="en-US" sz="4800" b="1"/>
                  <a:t> là đường gì trong ba đường conic ?</a:t>
                </a: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228600" y="1879600"/>
                <a:ext cx="23926800" cy="3378200"/>
              </a:xfrm>
              <a:prstGeom prst="rect">
                <a:avLst/>
              </a:prstGeom>
              <a:blipFill>
                <a:blip r:embed="rId3"/>
                <a:stretch>
                  <a:fillRect l="-1146" t="-5925" r="-1120"/>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121920" y="5562600"/>
                <a:ext cx="24155400" cy="77882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err="1">
                    <a:solidFill>
                      <a:srgbClr val="0000FF"/>
                    </a:solidFill>
                  </a:rPr>
                  <a:t>Lời</a:t>
                </a:r>
                <a:r>
                  <a:rPr lang="en-US" b="1" dirty="0">
                    <a:solidFill>
                      <a:srgbClr val="0000FF"/>
                    </a:solidFill>
                  </a:rPr>
                  <a:t> </a:t>
                </a:r>
                <a:r>
                  <a:rPr lang="en-US" b="1" dirty="0" err="1">
                    <a:solidFill>
                      <a:srgbClr val="0000FF"/>
                    </a:solidFill>
                  </a:rPr>
                  <a:t>giải</a:t>
                </a:r>
                <a:endParaRPr lang="en-US" b="1" dirty="0">
                  <a:solidFill>
                    <a:srgbClr val="0000FF"/>
                  </a:solidFill>
                </a:endParaRPr>
              </a:p>
              <a:p>
                <a:r>
                  <a:rPr lang="en-US" b="1" dirty="0" err="1"/>
                  <a:t>Điểm</a:t>
                </a:r>
                <a:r>
                  <a:rPr lang="en-US" b="1" dirty="0"/>
                  <a:t> </a:t>
                </a:r>
                <a14:m>
                  <m:oMath xmlns:m="http://schemas.openxmlformats.org/officeDocument/2006/math">
                    <m:r>
                      <a:rPr lang="en-US" b="1" i="1">
                        <a:latin typeface="Cambria Math" panose="02040503050406030204" pitchFamily="18" charset="0"/>
                      </a:rPr>
                      <m:t>𝑴</m:t>
                    </m:r>
                    <m:d>
                      <m:dPr>
                        <m:ctrlPr>
                          <a:rPr lang="en-US" b="1" i="1">
                            <a:latin typeface="Cambria Math" panose="02040503050406030204" pitchFamily="18" charset="0"/>
                          </a:rPr>
                        </m:ctrlPr>
                      </m:dPr>
                      <m:e>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𝒚</m:t>
                        </m:r>
                      </m:e>
                    </m:d>
                  </m:oMath>
                </a14:m>
                <a:r>
                  <a:rPr lang="en-US" b="1" dirty="0"/>
                  <a:t> </a:t>
                </a:r>
                <a:r>
                  <a:rPr lang="en-US" b="1" dirty="0" err="1"/>
                  <a:t>thuộc</a:t>
                </a:r>
                <a:r>
                  <a:rPr lang="en-US" b="1" dirty="0"/>
                  <a:t> conic </a:t>
                </a:r>
                <a14:m>
                  <m:oMath xmlns:m="http://schemas.openxmlformats.org/officeDocument/2006/math">
                    <m:d>
                      <m:dPr>
                        <m:ctrlPr>
                          <a:rPr lang="en-US" b="1" i="1">
                            <a:latin typeface="Cambria Math" panose="02040503050406030204" pitchFamily="18" charset="0"/>
                          </a:rPr>
                        </m:ctrlPr>
                      </m:dPr>
                      <m:e>
                        <m:r>
                          <a:rPr lang="en-US" b="1" i="1">
                            <a:latin typeface="Cambria Math" panose="02040503050406030204" pitchFamily="18" charset="0"/>
                          </a:rPr>
                          <m:t>𝑺</m:t>
                        </m:r>
                      </m:e>
                    </m:d>
                  </m:oMath>
                </a14:m>
                <a:r>
                  <a:rPr lang="en-US" b="1" dirty="0"/>
                  <a:t> </a:t>
                </a:r>
                <a14:m>
                  <m:oMath xmlns:m="http://schemas.openxmlformats.org/officeDocument/2006/math">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𝑴𝑭</m:t>
                        </m:r>
                      </m:num>
                      <m:den>
                        <m:r>
                          <a:rPr lang="en-US" b="1" i="1">
                            <a:latin typeface="Cambria Math" panose="02040503050406030204" pitchFamily="18" charset="0"/>
                          </a:rPr>
                          <m:t>𝒅</m:t>
                        </m:r>
                        <m:d>
                          <m:dPr>
                            <m:ctrlPr>
                              <a:rPr lang="en-US" b="1" i="1">
                                <a:latin typeface="Cambria Math" panose="02040503050406030204" pitchFamily="18" charset="0"/>
                              </a:rPr>
                            </m:ctrlPr>
                          </m:dPr>
                          <m:e>
                            <m:r>
                              <a:rPr lang="en-US" b="1" i="1">
                                <a:latin typeface="Cambria Math" panose="02040503050406030204" pitchFamily="18" charset="0"/>
                              </a:rPr>
                              <m:t>𝑴</m:t>
                            </m:r>
                            <m:r>
                              <a:rPr lang="en-US" b="1" i="1">
                                <a:latin typeface="Cambria Math" panose="02040503050406030204" pitchFamily="18" charset="0"/>
                              </a:rPr>
                              <m:t>;</m:t>
                            </m:r>
                            <m:r>
                              <a:rPr lang="en-US" b="1" i="1">
                                <a:latin typeface="Cambria Math" panose="02040503050406030204" pitchFamily="18" charset="0"/>
                              </a:rPr>
                              <m:t>𝜟</m:t>
                            </m:r>
                          </m:e>
                        </m:d>
                      </m:den>
                    </m:f>
                    <m:r>
                      <a:rPr lang="en-US" b="1" i="1">
                        <a:latin typeface="Cambria Math" panose="02040503050406030204" pitchFamily="18" charset="0"/>
                      </a:rPr>
                      <m:t>=</m:t>
                    </m:r>
                    <m:r>
                      <a:rPr lang="en-US" b="1" i="1">
                        <a:latin typeface="Cambria Math" panose="02040503050406030204" pitchFamily="18" charset="0"/>
                      </a:rPr>
                      <m:t>𝒆</m:t>
                    </m:r>
                    <m:r>
                      <a:rPr lang="en-US" b="1" i="1">
                        <a:latin typeface="Cambria Math" panose="02040503050406030204" pitchFamily="18" charset="0"/>
                      </a:rPr>
                      <m:t>⇔</m:t>
                    </m:r>
                    <m:f>
                      <m:fPr>
                        <m:ctrlPr>
                          <a:rPr lang="en-US" b="1" i="1">
                            <a:latin typeface="Cambria Math" panose="02040503050406030204" pitchFamily="18" charset="0"/>
                          </a:rPr>
                        </m:ctrlPr>
                      </m:fPr>
                      <m:num>
                        <m:rad>
                          <m:radPr>
                            <m:degHide m:val="on"/>
                            <m:ctrlPr>
                              <a:rPr lang="en-US" b="1" i="1">
                                <a:latin typeface="Cambria Math" panose="02040503050406030204" pitchFamily="18" charset="0"/>
                              </a:rPr>
                            </m:ctrlPr>
                          </m:radPr>
                          <m:deg/>
                          <m:e>
                            <m:sSup>
                              <m:sSupPr>
                                <m:ctrlPr>
                                  <a:rPr lang="en-US" b="1" i="1" smtClean="0">
                                    <a:latin typeface="Cambria Math" panose="02040503050406030204" pitchFamily="18" charset="0"/>
                                  </a:rPr>
                                </m:ctrlPr>
                              </m:sSupPr>
                              <m:e>
                                <m:d>
                                  <m:dPr>
                                    <m:ctrlPr>
                                      <a:rPr lang="en-US" b="1" i="1">
                                        <a:latin typeface="Cambria Math" panose="02040503050406030204" pitchFamily="18" charset="0"/>
                                      </a:rPr>
                                    </m:ctrlPr>
                                  </m:dPr>
                                  <m:e>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e>
                                </m:d>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r>
                                      <a:rPr lang="en-US" b="1" i="1">
                                        <a:latin typeface="Cambria Math" panose="02040503050406030204" pitchFamily="18" charset="0"/>
                                      </a:rPr>
                                      <m:t>𝒚</m:t>
                                    </m:r>
                                    <m:r>
                                      <a:rPr lang="en-US" b="1" i="1">
                                        <a:latin typeface="Cambria Math" panose="02040503050406030204" pitchFamily="18" charset="0"/>
                                      </a:rPr>
                                      <m:t>−</m:t>
                                    </m:r>
                                    <m:r>
                                      <a:rPr lang="en-US" b="1" i="1">
                                        <a:latin typeface="Cambria Math" panose="02040503050406030204" pitchFamily="18" charset="0"/>
                                      </a:rPr>
                                      <m:t>𝟓</m:t>
                                    </m:r>
                                  </m:e>
                                </m:d>
                              </m:e>
                              <m:sup>
                                <m:r>
                                  <a:rPr lang="en-US" b="1" i="1">
                                    <a:latin typeface="Cambria Math" panose="02040503050406030204" pitchFamily="18" charset="0"/>
                                  </a:rPr>
                                  <m:t>𝟐</m:t>
                                </m:r>
                              </m:sup>
                            </m:sSup>
                          </m:e>
                        </m:rad>
                      </m:num>
                      <m:den>
                        <m:f>
                          <m:fPr>
                            <m:ctrlPr>
                              <a:rPr lang="en-US" b="1" i="1">
                                <a:latin typeface="Cambria Math" panose="02040503050406030204" pitchFamily="18" charset="0"/>
                              </a:rPr>
                            </m:ctrlPr>
                          </m:fPr>
                          <m:num>
                            <m:d>
                              <m:dPr>
                                <m:begChr m:val="|"/>
                                <m:endChr m:val="|"/>
                                <m:ctrlPr>
                                  <a:rPr lang="en-US" b="1" i="1">
                                    <a:latin typeface="Cambria Math" panose="02040503050406030204" pitchFamily="18" charset="0"/>
                                  </a:rPr>
                                </m:ctrlPr>
                              </m:dPr>
                              <m:e>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𝒚</m:t>
                                </m:r>
                                <m:r>
                                  <a:rPr lang="en-US" b="1" i="1">
                                    <a:latin typeface="Cambria Math" panose="02040503050406030204" pitchFamily="18" charset="0"/>
                                  </a:rPr>
                                  <m:t>−</m:t>
                                </m:r>
                                <m:r>
                                  <a:rPr lang="en-US" b="1" i="1">
                                    <a:latin typeface="Cambria Math" panose="02040503050406030204" pitchFamily="18" charset="0"/>
                                  </a:rPr>
                                  <m:t>𝟏</m:t>
                                </m:r>
                              </m:e>
                            </m:d>
                          </m:num>
                          <m:den>
                            <m:rad>
                              <m:radPr>
                                <m:degHide m:val="on"/>
                                <m:ctrlPr>
                                  <a:rPr lang="en-US" b="1" i="1">
                                    <a:latin typeface="Cambria Math" panose="02040503050406030204" pitchFamily="18" charset="0"/>
                                  </a:rPr>
                                </m:ctrlPr>
                              </m:radPr>
                              <m:deg/>
                              <m:e>
                                <m:sSup>
                                  <m:sSupPr>
                                    <m:ctrlPr>
                                      <a:rPr lang="en-US" b="1" i="1">
                                        <a:latin typeface="Cambria Math" panose="02040503050406030204" pitchFamily="18" charset="0"/>
                                      </a:rPr>
                                    </m:ctrlPr>
                                  </m:sSupPr>
                                  <m:e>
                                    <m:r>
                                      <a:rPr lang="en-US" b="1" i="1">
                                        <a:latin typeface="Cambria Math" panose="02040503050406030204" pitchFamily="18" charset="0"/>
                                      </a:rPr>
                                      <m:t>𝟏</m:t>
                                    </m:r>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𝟏</m:t>
                                    </m:r>
                                  </m:e>
                                  <m:sup>
                                    <m:r>
                                      <a:rPr lang="en-US" b="1" i="1">
                                        <a:latin typeface="Cambria Math" panose="02040503050406030204" pitchFamily="18" charset="0"/>
                                      </a:rPr>
                                      <m:t>𝟐</m:t>
                                    </m:r>
                                  </m:sup>
                                </m:sSup>
                              </m:e>
                            </m:rad>
                          </m:den>
                        </m:f>
                      </m:den>
                    </m:f>
                    <m:r>
                      <a:rPr lang="en-US" b="1" i="1">
                        <a:latin typeface="Cambria Math" panose="02040503050406030204" pitchFamily="18" charset="0"/>
                      </a:rPr>
                      <m:t>=</m:t>
                    </m:r>
                    <m:r>
                      <a:rPr lang="en-US" b="1" i="1">
                        <a:latin typeface="Cambria Math" panose="02040503050406030204" pitchFamily="18" charset="0"/>
                      </a:rPr>
                      <m:t>𝟐</m:t>
                    </m:r>
                  </m:oMath>
                </a14:m>
                <a:endParaRPr lang="en-US" b="1" dirty="0"/>
              </a:p>
              <a:p>
                <a:pPr marL="4175125" lvl="2" indent="0">
                  <a:lnSpc>
                    <a:spcPct val="150000"/>
                  </a:lnSpc>
                  <a:buNone/>
                </a:pPr>
                <a14:m>
                  <m:oMathPara xmlns:m="http://schemas.openxmlformats.org/officeDocument/2006/math">
                    <m:oMathParaPr>
                      <m:jc m:val="left"/>
                    </m:oMathParaPr>
                    <m:oMath xmlns:m="http://schemas.openxmlformats.org/officeDocument/2006/math">
                      <m:r>
                        <a:rPr lang="en-US" b="1" i="1">
                          <a:latin typeface="Cambria Math" panose="02040503050406030204" pitchFamily="18" charset="0"/>
                        </a:rPr>
                        <m:t>⇔</m:t>
                      </m:r>
                      <m:rad>
                        <m:radPr>
                          <m:degHide m:val="on"/>
                          <m:ctrlPr>
                            <a:rPr lang="en-US" b="1" i="1">
                              <a:latin typeface="Cambria Math" panose="02040503050406030204" pitchFamily="18" charset="0"/>
                            </a:rPr>
                          </m:ctrlPr>
                        </m:radPr>
                        <m:deg/>
                        <m:e>
                          <m:sSup>
                            <m:sSupPr>
                              <m:ctrlPr>
                                <a:rPr lang="en-US" b="1" i="1" smtClean="0">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𝒚</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𝟏𝟎</m:t>
                          </m:r>
                          <m:r>
                            <a:rPr lang="en-US" b="1" i="1">
                              <a:latin typeface="Cambria Math" panose="02040503050406030204" pitchFamily="18" charset="0"/>
                            </a:rPr>
                            <m:t>𝒚</m:t>
                          </m:r>
                          <m:r>
                            <a:rPr lang="en-US" b="1" i="1">
                              <a:latin typeface="Cambria Math" panose="02040503050406030204" pitchFamily="18" charset="0"/>
                            </a:rPr>
                            <m:t>+</m:t>
                          </m:r>
                          <m:r>
                            <a:rPr lang="en-US" b="1" i="1">
                              <a:latin typeface="Cambria Math" panose="02040503050406030204" pitchFamily="18" charset="0"/>
                            </a:rPr>
                            <m:t>𝟐𝟓</m:t>
                          </m:r>
                        </m:e>
                      </m:rad>
                      <m:r>
                        <m:rPr>
                          <m:nor/>
                        </m:rPr>
                        <a:rPr lang="en-US" b="1"/>
                        <m:t> </m:t>
                      </m:r>
                      <m:r>
                        <a:rPr lang="en-US" b="1" i="1">
                          <a:latin typeface="Cambria Math" panose="02040503050406030204" pitchFamily="18" charset="0"/>
                        </a:rPr>
                        <m:t>=</m:t>
                      </m:r>
                      <m:r>
                        <m:rPr>
                          <m:nor/>
                        </m:rPr>
                        <a:rPr lang="en-US" b="1"/>
                        <m:t> </m:t>
                      </m:r>
                      <m:f>
                        <m:fPr>
                          <m:ctrlPr>
                            <a:rPr lang="en-US" b="1" i="1">
                              <a:latin typeface="Cambria Math" panose="02040503050406030204" pitchFamily="18" charset="0"/>
                            </a:rPr>
                          </m:ctrlPr>
                        </m:fPr>
                        <m:num>
                          <m:r>
                            <a:rPr lang="en-US" b="1" i="1">
                              <a:latin typeface="Cambria Math" panose="02040503050406030204" pitchFamily="18" charset="0"/>
                            </a:rPr>
                            <m:t>𝟐</m:t>
                          </m:r>
                        </m:num>
                        <m:den>
                          <m:rad>
                            <m:radPr>
                              <m:degHide m:val="on"/>
                              <m:ctrlPr>
                                <a:rPr lang="en-US" b="1" i="1">
                                  <a:latin typeface="Cambria Math" panose="02040503050406030204" pitchFamily="18" charset="0"/>
                                </a:rPr>
                              </m:ctrlPr>
                            </m:radPr>
                            <m:deg/>
                            <m:e>
                              <m:r>
                                <a:rPr lang="en-US" b="1" i="1">
                                  <a:latin typeface="Cambria Math" panose="02040503050406030204" pitchFamily="18" charset="0"/>
                                </a:rPr>
                                <m:t>𝟐</m:t>
                              </m:r>
                            </m:e>
                          </m:rad>
                        </m:den>
                      </m:f>
                      <m:d>
                        <m:dPr>
                          <m:begChr m:val="|"/>
                          <m:endChr m:val="|"/>
                          <m:ctrlPr>
                            <a:rPr lang="en-US" b="1" i="1">
                              <a:latin typeface="Cambria Math" panose="02040503050406030204" pitchFamily="18" charset="0"/>
                            </a:rPr>
                          </m:ctrlPr>
                        </m:dPr>
                        <m:e>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𝒚</m:t>
                          </m:r>
                          <m:r>
                            <a:rPr lang="en-US" b="1" i="1">
                              <a:latin typeface="Cambria Math" panose="02040503050406030204" pitchFamily="18" charset="0"/>
                            </a:rPr>
                            <m:t>−</m:t>
                          </m:r>
                          <m:r>
                            <a:rPr lang="en-US" b="1" i="1">
                              <a:latin typeface="Cambria Math" panose="02040503050406030204" pitchFamily="18" charset="0"/>
                            </a:rPr>
                            <m:t>𝟏</m:t>
                          </m:r>
                        </m:e>
                      </m:d>
                    </m:oMath>
                  </m:oMathPara>
                </a14:m>
                <a:endParaRPr lang="en-US" b="1" i="1" dirty="0"/>
              </a:p>
              <a:p>
                <a:pPr marL="4175125" lvl="2" indent="0">
                  <a:buNone/>
                </a:pPr>
                <a14:m>
                  <m:oMathPara xmlns:m="http://schemas.openxmlformats.org/officeDocument/2006/math">
                    <m:oMathParaPr>
                      <m:jc m:val="left"/>
                    </m:oMathParaPr>
                    <m:oMath xmlns:m="http://schemas.openxmlformats.org/officeDocument/2006/math">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𝒚</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𝟏𝟎</m:t>
                      </m:r>
                      <m:r>
                        <a:rPr lang="en-US" b="1" i="1">
                          <a:latin typeface="Cambria Math" panose="02040503050406030204" pitchFamily="18" charset="0"/>
                        </a:rPr>
                        <m:t>𝒚</m:t>
                      </m:r>
                      <m:r>
                        <a:rPr lang="en-US" b="1" i="1">
                          <a:latin typeface="Cambria Math" panose="02040503050406030204" pitchFamily="18" charset="0"/>
                        </a:rPr>
                        <m:t>+</m:t>
                      </m:r>
                      <m:r>
                        <a:rPr lang="en-US" b="1" i="1">
                          <a:latin typeface="Cambria Math" panose="02040503050406030204" pitchFamily="18" charset="0"/>
                        </a:rPr>
                        <m:t>𝟐𝟗</m:t>
                      </m:r>
                      <m:r>
                        <a:rPr lang="en-US" b="1" i="1">
                          <a:latin typeface="Cambria Math" panose="02040503050406030204" pitchFamily="18" charset="0"/>
                        </a:rPr>
                        <m:t>=</m:t>
                      </m:r>
                      <m:r>
                        <a:rPr lang="en-US" b="1" i="1">
                          <a:latin typeface="Cambria Math" panose="02040503050406030204" pitchFamily="18" charset="0"/>
                        </a:rPr>
                        <m:t>𝟐</m:t>
                      </m:r>
                      <m:d>
                        <m:dPr>
                          <m:ctrlPr>
                            <a:rPr lang="en-US" b="1" i="1">
                              <a:latin typeface="Cambria Math" panose="02040503050406030204" pitchFamily="18" charset="0"/>
                            </a:rPr>
                          </m:ctrlPr>
                        </m:dPr>
                        <m:e>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𝒚</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𝒙𝒚</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𝒚</m:t>
                          </m:r>
                        </m:e>
                      </m:d>
                    </m:oMath>
                  </m:oMathPara>
                </a14:m>
                <a:endParaRPr lang="en-US" b="1" dirty="0"/>
              </a:p>
              <a:p>
                <a:pPr marL="4175125" lvl="2" indent="0">
                  <a:buNone/>
                </a:pPr>
                <a14:m>
                  <m:oMathPara xmlns:m="http://schemas.openxmlformats.org/officeDocument/2006/math">
                    <m:oMathParaPr>
                      <m:jc m:val="left"/>
                    </m:oMathParaPr>
                    <m:oMath xmlns:m="http://schemas.openxmlformats.org/officeDocument/2006/math">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𝒚</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𝟏𝟎</m:t>
                      </m:r>
                      <m:r>
                        <a:rPr lang="en-US" b="1" i="1">
                          <a:latin typeface="Cambria Math" panose="02040503050406030204" pitchFamily="18" charset="0"/>
                        </a:rPr>
                        <m:t>𝒚</m:t>
                      </m:r>
                      <m:r>
                        <a:rPr lang="en-US" b="1" i="1">
                          <a:latin typeface="Cambria Math" panose="02040503050406030204" pitchFamily="18" charset="0"/>
                        </a:rPr>
                        <m:t>+</m:t>
                      </m:r>
                      <m:r>
                        <a:rPr lang="en-US" b="1" i="1">
                          <a:latin typeface="Cambria Math" panose="02040503050406030204" pitchFamily="18" charset="0"/>
                        </a:rPr>
                        <m:t>𝟐𝟗</m:t>
                      </m:r>
                      <m:r>
                        <m:rPr>
                          <m:nor/>
                        </m:rPr>
                        <a:rPr lang="en-US" b="1"/>
                        <m:t> </m:t>
                      </m:r>
                      <m:r>
                        <a:rPr lang="en-US" b="1" i="1">
                          <a:latin typeface="Cambria Math" panose="02040503050406030204" pitchFamily="18" charset="0"/>
                        </a:rPr>
                        <m:t>=</m:t>
                      </m:r>
                      <m:r>
                        <m:rPr>
                          <m:nor/>
                        </m:rPr>
                        <a:rPr lang="en-US" b="1"/>
                        <m:t> </m:t>
                      </m:r>
                      <m:r>
                        <a:rPr lang="en-US" b="1" i="1">
                          <a:latin typeface="Cambria Math" panose="02040503050406030204" pitchFamily="18" charset="0"/>
                        </a:rPr>
                        <m:t>𝟐</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𝟐</m:t>
                      </m:r>
                      <m:sSup>
                        <m:sSupPr>
                          <m:ctrlPr>
                            <a:rPr lang="en-US" b="1" i="1">
                              <a:latin typeface="Cambria Math" panose="02040503050406030204" pitchFamily="18" charset="0"/>
                            </a:rPr>
                          </m:ctrlPr>
                        </m:sSupPr>
                        <m:e>
                          <m:r>
                            <a:rPr lang="en-US" b="1" i="1">
                              <a:latin typeface="Cambria Math" panose="02040503050406030204" pitchFamily="18" charset="0"/>
                            </a:rPr>
                            <m:t>𝒚</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𝒙𝒚</m:t>
                      </m:r>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𝒚</m:t>
                      </m:r>
                    </m:oMath>
                  </m:oMathPara>
                </a14:m>
                <a:endParaRPr lang="en-US" b="1" dirty="0"/>
              </a:p>
              <a:p>
                <a:pPr marL="4175125" lvl="2" indent="0">
                  <a:buNone/>
                </a:pPr>
                <a14:m>
                  <m:oMath xmlns:m="http://schemas.openxmlformats.org/officeDocument/2006/math">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𝒚</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𝒙𝒚</m:t>
                    </m:r>
                    <m:r>
                      <a:rPr lang="en-US" b="1" i="1">
                        <a:latin typeface="Cambria Math" panose="02040503050406030204" pitchFamily="18" charset="0"/>
                      </a:rPr>
                      <m:t>−</m:t>
                    </m:r>
                    <m:r>
                      <a:rPr lang="en-US" b="1" i="1">
                        <a:latin typeface="Cambria Math" panose="02040503050406030204" pitchFamily="18" charset="0"/>
                      </a:rPr>
                      <m:t>𝟖</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𝟔</m:t>
                    </m:r>
                    <m:r>
                      <a:rPr lang="en-US" b="1" i="1">
                        <a:latin typeface="Cambria Math" panose="02040503050406030204" pitchFamily="18" charset="0"/>
                      </a:rPr>
                      <m:t>𝒚</m:t>
                    </m:r>
                    <m:r>
                      <a:rPr lang="en-US" b="1" i="1">
                        <a:latin typeface="Cambria Math" panose="02040503050406030204" pitchFamily="18" charset="0"/>
                      </a:rPr>
                      <m:t>−</m:t>
                    </m:r>
                    <m:r>
                      <a:rPr lang="en-US" b="1" i="1">
                        <a:latin typeface="Cambria Math" panose="02040503050406030204" pitchFamily="18" charset="0"/>
                      </a:rPr>
                      <m:t>𝟐𝟕</m:t>
                    </m:r>
                    <m:r>
                      <a:rPr lang="en-US" b="1" i="1">
                        <a:latin typeface="Cambria Math" panose="02040503050406030204" pitchFamily="18" charset="0"/>
                      </a:rPr>
                      <m:t>=</m:t>
                    </m:r>
                    <m:r>
                      <a:rPr lang="en-US" b="1" i="1">
                        <a:latin typeface="Cambria Math" panose="02040503050406030204" pitchFamily="18" charset="0"/>
                      </a:rPr>
                      <m:t>𝟎</m:t>
                    </m:r>
                  </m:oMath>
                </a14:m>
                <a:r>
                  <a:rPr lang="en-US" b="1" dirty="0"/>
                  <a:t>.</a:t>
                </a:r>
              </a:p>
              <a:p>
                <a:r>
                  <a:rPr lang="en-US" b="1" dirty="0"/>
                  <a:t>Do </a:t>
                </a:r>
                <a14:m>
                  <m:oMath xmlns:m="http://schemas.openxmlformats.org/officeDocument/2006/math">
                    <m:r>
                      <a:rPr lang="en-US" b="1" i="1">
                        <a:latin typeface="Cambria Math" panose="02040503050406030204" pitchFamily="18" charset="0"/>
                      </a:rPr>
                      <m:t>𝒆</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&gt;</m:t>
                    </m:r>
                    <m:r>
                      <a:rPr lang="en-US" b="1" i="1">
                        <a:latin typeface="Cambria Math" panose="02040503050406030204" pitchFamily="18" charset="0"/>
                      </a:rPr>
                      <m:t>𝟏</m:t>
                    </m:r>
                  </m:oMath>
                </a14:m>
                <a:r>
                  <a:rPr lang="en-US" b="1" dirty="0"/>
                  <a:t> </a:t>
                </a:r>
                <a:r>
                  <a:rPr lang="en-US" b="1" dirty="0" err="1"/>
                  <a:t>nên</a:t>
                </a:r>
                <a:r>
                  <a:rPr lang="en-US" b="1" dirty="0"/>
                  <a:t> </a:t>
                </a:r>
                <a14:m>
                  <m:oMath xmlns:m="http://schemas.openxmlformats.org/officeDocument/2006/math">
                    <m:d>
                      <m:dPr>
                        <m:ctrlPr>
                          <a:rPr lang="en-US" b="1" i="1">
                            <a:latin typeface="Cambria Math" panose="02040503050406030204" pitchFamily="18" charset="0"/>
                          </a:rPr>
                        </m:ctrlPr>
                      </m:dPr>
                      <m:e>
                        <m:r>
                          <a:rPr lang="en-US" b="1" i="1">
                            <a:latin typeface="Cambria Math" panose="02040503050406030204" pitchFamily="18" charset="0"/>
                          </a:rPr>
                          <m:t>𝑺</m:t>
                        </m:r>
                      </m:e>
                    </m:d>
                  </m:oMath>
                </a14:m>
                <a:r>
                  <a:rPr lang="en-US" b="1" dirty="0"/>
                  <a:t> </a:t>
                </a:r>
                <a:r>
                  <a:rPr lang="en-US" b="1" dirty="0" err="1"/>
                  <a:t>là</a:t>
                </a:r>
                <a:r>
                  <a:rPr lang="en-US" b="1" dirty="0"/>
                  <a:t> </a:t>
                </a:r>
                <a:r>
                  <a:rPr lang="en-US" b="1" dirty="0" err="1"/>
                  <a:t>đường</a:t>
                </a:r>
                <a:r>
                  <a:rPr lang="en-US" b="1" dirty="0"/>
                  <a:t> </a:t>
                </a:r>
                <a:r>
                  <a:rPr lang="en-US" b="1" dirty="0" err="1">
                    <a:solidFill>
                      <a:srgbClr val="0000FF"/>
                    </a:solidFill>
                  </a:rPr>
                  <a:t>hypebol</a:t>
                </a:r>
                <a:r>
                  <a:rPr lang="en-US" dirty="0"/>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121920" y="5562600"/>
                <a:ext cx="24155400" cy="7788276"/>
              </a:xfrm>
              <a:prstGeom prst="rect">
                <a:avLst/>
              </a:prstGeom>
              <a:blipFill>
                <a:blip r:embed="rId4"/>
                <a:stretch>
                  <a:fillRect l="-1110" t="-2580" b="-6333"/>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1781698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3" end="3"/>
                                            </p:txEl>
                                          </p:spTgt>
                                        </p:tgtEl>
                                        <p:attrNameLst>
                                          <p:attrName>style.visibility</p:attrName>
                                        </p:attrNameLst>
                                      </p:cBhvr>
                                      <p:to>
                                        <p:strVal val="visible"/>
                                      </p:to>
                                    </p:set>
                                    <p:animEffect transition="in" filter="wipe(up)">
                                      <p:cBhvr>
                                        <p:cTn id="32" dur="500"/>
                                        <p:tgtEl>
                                          <p:spTgt spid="9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4" end="4"/>
                                            </p:txEl>
                                          </p:spTgt>
                                        </p:tgtEl>
                                        <p:attrNameLst>
                                          <p:attrName>style.visibility</p:attrName>
                                        </p:attrNameLst>
                                      </p:cBhvr>
                                      <p:to>
                                        <p:strVal val="visible"/>
                                      </p:to>
                                    </p:set>
                                    <p:animEffect transition="in" filter="wipe(up)">
                                      <p:cBhvr>
                                        <p:cTn id="37" dur="500"/>
                                        <p:tgtEl>
                                          <p:spTgt spid="9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5" end="5"/>
                                            </p:txEl>
                                          </p:spTgt>
                                        </p:tgtEl>
                                        <p:attrNameLst>
                                          <p:attrName>style.visibility</p:attrName>
                                        </p:attrNameLst>
                                      </p:cBhvr>
                                      <p:to>
                                        <p:strVal val="visible"/>
                                      </p:to>
                                    </p:set>
                                    <p:animEffect transition="in" filter="wipe(up)">
                                      <p:cBhvr>
                                        <p:cTn id="42" dur="500"/>
                                        <p:tgtEl>
                                          <p:spTgt spid="9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99">
                                            <p:txEl>
                                              <p:pRg st="6" end="6"/>
                                            </p:txEl>
                                          </p:spTgt>
                                        </p:tgtEl>
                                        <p:attrNameLst>
                                          <p:attrName>style.visibility</p:attrName>
                                        </p:attrNameLst>
                                      </p:cBhvr>
                                      <p:to>
                                        <p:strVal val="visible"/>
                                      </p:to>
                                    </p:set>
                                    <p:animEffect transition="in" filter="wipe(up)">
                                      <p:cBhvr>
                                        <p:cTn id="47" dur="500"/>
                                        <p:tgtEl>
                                          <p:spTgt spid="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274320" y="1772920"/>
                <a:ext cx="23698200" cy="3378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gn="just">
                  <a:lnSpc>
                    <a:spcPct val="150000"/>
                  </a:lnSpc>
                </a:pPr>
                <a:r>
                  <a:rPr lang="en-US" sz="4800" b="1" dirty="0" err="1">
                    <a:solidFill>
                      <a:srgbClr val="FF0000"/>
                    </a:solidFill>
                  </a:rPr>
                  <a:t>Bài</a:t>
                </a:r>
                <a:r>
                  <a:rPr lang="en-US" sz="4800" b="1" dirty="0">
                    <a:solidFill>
                      <a:srgbClr val="FF0000"/>
                    </a:solidFill>
                  </a:rPr>
                  <a:t> 3.22. </a:t>
                </a:r>
                <a:r>
                  <a:rPr lang="en-US" sz="4800" b="1" dirty="0" err="1"/>
                  <a:t>Viết</a:t>
                </a:r>
                <a:r>
                  <a:rPr lang="en-US" sz="4800" b="1" dirty="0"/>
                  <a:t> </a:t>
                </a:r>
                <a:r>
                  <a:rPr lang="en-US" sz="4800" b="1" dirty="0" err="1"/>
                  <a:t>phương</a:t>
                </a:r>
                <a:r>
                  <a:rPr lang="en-US" sz="4800" b="1" dirty="0"/>
                  <a:t> </a:t>
                </a:r>
                <a:r>
                  <a:rPr lang="en-US" sz="4800" b="1" dirty="0" err="1"/>
                  <a:t>trình</a:t>
                </a:r>
                <a:r>
                  <a:rPr lang="en-US" sz="4800" b="1" dirty="0"/>
                  <a:t> </a:t>
                </a:r>
                <a:r>
                  <a:rPr lang="en-US" sz="4800" b="1" dirty="0" err="1"/>
                  <a:t>đường</a:t>
                </a:r>
                <a:r>
                  <a:rPr lang="en-US" sz="4800" b="1" dirty="0"/>
                  <a:t> conic </a:t>
                </a:r>
                <a:r>
                  <a:rPr lang="en-US" sz="4800" b="1" dirty="0" err="1"/>
                  <a:t>có</a:t>
                </a:r>
                <a:r>
                  <a:rPr lang="en-US" sz="4800" b="1" dirty="0"/>
                  <a:t> </a:t>
                </a:r>
                <a:r>
                  <a:rPr lang="en-US" sz="4800" b="1" dirty="0" err="1"/>
                  <a:t>tâm</a:t>
                </a:r>
                <a:r>
                  <a:rPr lang="en-US" sz="4800" b="1" dirty="0"/>
                  <a:t> </a:t>
                </a:r>
                <a:r>
                  <a:rPr lang="en-US" sz="4800" b="1" dirty="0" err="1"/>
                  <a:t>sai</a:t>
                </a:r>
                <a:r>
                  <a:rPr lang="en-US" sz="4800" b="1" dirty="0"/>
                  <a:t> </a:t>
                </a:r>
                <a14:m>
                  <m:oMath xmlns:m="http://schemas.openxmlformats.org/officeDocument/2006/math">
                    <m:r>
                      <a:rPr lang="en-US" sz="4800" b="1" i="1">
                        <a:latin typeface="Cambria Math" panose="02040503050406030204" pitchFamily="18" charset="0"/>
                      </a:rPr>
                      <m:t>𝒆</m:t>
                    </m:r>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𝟏</m:t>
                        </m:r>
                      </m:num>
                      <m:den>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𝟐</m:t>
                            </m:r>
                          </m:e>
                        </m:rad>
                      </m:den>
                    </m:f>
                  </m:oMath>
                </a14:m>
                <a:r>
                  <a:rPr lang="en-US" sz="4800" b="1" dirty="0"/>
                  <a:t>, </a:t>
                </a:r>
                <a:r>
                  <a:rPr lang="en-US" sz="4800" b="1" dirty="0" err="1"/>
                  <a:t>một</a:t>
                </a:r>
                <a:r>
                  <a:rPr lang="en-US" sz="4800" b="1" dirty="0"/>
                  <a:t> </a:t>
                </a:r>
                <a:r>
                  <a:rPr lang="en-US" sz="4800" b="1" dirty="0" err="1"/>
                  <a:t>tiêu</a:t>
                </a:r>
                <a:r>
                  <a:rPr lang="en-US" sz="4800" b="1" dirty="0"/>
                  <a:t> </a:t>
                </a:r>
                <a:r>
                  <a:rPr lang="en-US" sz="4800" b="1" dirty="0" err="1"/>
                  <a:t>điểm</a:t>
                </a:r>
                <a:r>
                  <a:rPr lang="en-US" sz="4800" b="1" dirty="0"/>
                  <a:t> </a:t>
                </a:r>
                <a14:m>
                  <m:oMath xmlns:m="http://schemas.openxmlformats.org/officeDocument/2006/math">
                    <m:r>
                      <a:rPr lang="en-US" sz="4800" b="1" i="1">
                        <a:latin typeface="Cambria Math" panose="02040503050406030204" pitchFamily="18" charset="0"/>
                      </a:rPr>
                      <m:t>𝑭</m:t>
                    </m:r>
                    <m:d>
                      <m:dPr>
                        <m:ctrlPr>
                          <a:rPr lang="en-US" sz="4800" b="1" i="1">
                            <a:latin typeface="Cambria Math" panose="02040503050406030204" pitchFamily="18" charset="0"/>
                          </a:rPr>
                        </m:ctrlPr>
                      </m:dPr>
                      <m:e>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r>
                          <a:rPr lang="en-US" sz="4800" b="1" i="1">
                            <a:latin typeface="Cambria Math" panose="02040503050406030204" pitchFamily="18" charset="0"/>
                          </a:rPr>
                          <m:t>𝟎</m:t>
                        </m:r>
                      </m:e>
                    </m:d>
                  </m:oMath>
                </a14:m>
                <a:r>
                  <a:rPr lang="en-US" sz="4800" b="1" dirty="0"/>
                  <a:t> </a:t>
                </a:r>
                <a:r>
                  <a:rPr lang="en-US" sz="4800" b="1" dirty="0" err="1"/>
                  <a:t>và</a:t>
                </a:r>
                <a:r>
                  <a:rPr lang="en-US" sz="4800" b="1" dirty="0"/>
                  <a:t> </a:t>
                </a:r>
                <a:r>
                  <a:rPr lang="en-US" sz="4800" b="1" dirty="0" err="1"/>
                  <a:t>đường</a:t>
                </a:r>
                <a:r>
                  <a:rPr lang="en-US" sz="4800" b="1" dirty="0"/>
                  <a:t> </a:t>
                </a:r>
                <a:r>
                  <a:rPr lang="en-US" sz="4800" b="1" dirty="0" err="1"/>
                  <a:t>chuẩn</a:t>
                </a:r>
                <a:r>
                  <a:rPr lang="en-US" sz="4800" b="1" dirty="0"/>
                  <a:t> </a:t>
                </a:r>
                <a:r>
                  <a:rPr lang="en-US" sz="4800" b="1" dirty="0" err="1"/>
                  <a:t>tương</a:t>
                </a:r>
                <a:r>
                  <a:rPr lang="en-US" sz="4800" b="1" dirty="0"/>
                  <a:t> </a:t>
                </a:r>
                <a:r>
                  <a:rPr lang="en-US" sz="4800" b="1" dirty="0" err="1"/>
                  <a:t>ứng</a:t>
                </a:r>
                <a:r>
                  <a:rPr lang="en-US" sz="4800" b="1" dirty="0"/>
                  <a:t> </a:t>
                </a:r>
                <a:r>
                  <a:rPr lang="en-US" sz="4800" b="1" dirty="0" err="1"/>
                  <a:t>là</a:t>
                </a:r>
                <a:r>
                  <a:rPr lang="en-US" sz="4800" b="1" dirty="0"/>
                  <a:t> </a:t>
                </a:r>
                <a14:m>
                  <m:oMath xmlns:m="http://schemas.openxmlformats.org/officeDocument/2006/math">
                    <m:r>
                      <a:rPr lang="en-US" sz="4800" b="1" i="1">
                        <a:latin typeface="Cambria Math" panose="02040503050406030204" pitchFamily="18" charset="0"/>
                      </a:rPr>
                      <m:t>𝜟</m:t>
                    </m:r>
                    <m:r>
                      <a:rPr lang="en-US" sz="4800" b="1" i="1">
                        <a:latin typeface="Cambria Math" panose="02040503050406030204" pitchFamily="18" charset="0"/>
                      </a:rPr>
                      <m:t>:</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𝒚</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dirty="0"/>
                  <a:t>. Cho </a:t>
                </a:r>
                <a:r>
                  <a:rPr lang="en-US" sz="4800" b="1" dirty="0" err="1"/>
                  <a:t>biết</a:t>
                </a:r>
                <a:r>
                  <a:rPr lang="en-US" sz="4800" b="1" dirty="0"/>
                  <a:t> conic </a:t>
                </a:r>
                <a:r>
                  <a:rPr lang="en-US" sz="4800" b="1" dirty="0" err="1"/>
                  <a:t>đó</a:t>
                </a:r>
                <a:r>
                  <a:rPr lang="en-US" sz="4800" b="1" dirty="0"/>
                  <a:t>  </a:t>
                </a:r>
                <a:r>
                  <a:rPr lang="en-US" sz="4800" b="1" dirty="0" err="1"/>
                  <a:t>là</a:t>
                </a:r>
                <a:r>
                  <a:rPr lang="en-US" sz="4800" b="1" dirty="0"/>
                  <a:t> </a:t>
                </a:r>
                <a:r>
                  <a:rPr lang="en-US" sz="4800" b="1" dirty="0" err="1"/>
                  <a:t>đường</a:t>
                </a:r>
                <a:r>
                  <a:rPr lang="en-US" sz="4800" b="1" dirty="0"/>
                  <a:t> </a:t>
                </a:r>
                <a:r>
                  <a:rPr lang="en-US" sz="4800" b="1" dirty="0" err="1"/>
                  <a:t>gì</a:t>
                </a:r>
                <a:r>
                  <a:rPr lang="en-US" sz="4800" b="1" dirty="0"/>
                  <a:t>?</a:t>
                </a:r>
              </a:p>
              <a:p>
                <a:pPr algn="just"/>
                <a:endParaRPr lang="en-US" sz="4800" b="1" dirty="0"/>
              </a:p>
            </p:txBody>
          </p:sp>
        </mc:Choice>
        <mc:Fallback>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274320" y="1772920"/>
                <a:ext cx="23698200" cy="3378200"/>
              </a:xfrm>
              <a:prstGeom prst="rect">
                <a:avLst/>
              </a:prstGeom>
              <a:blipFill>
                <a:blip r:embed="rId3"/>
                <a:stretch>
                  <a:fillRect l="-1131" r="-1105"/>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28600" y="5257800"/>
                <a:ext cx="23743920" cy="82454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solidFill>
                      <a:srgbClr val="0000FF"/>
                    </a:solidFill>
                  </a:rPr>
                  <a:t>Lời </a:t>
                </a:r>
                <a:r>
                  <a:rPr lang="en-US" b="1" dirty="0" err="1">
                    <a:solidFill>
                      <a:srgbClr val="0000FF"/>
                    </a:solidFill>
                  </a:rPr>
                  <a:t>giải</a:t>
                </a:r>
                <a:endParaRPr lang="en-US" b="1" dirty="0">
                  <a:solidFill>
                    <a:srgbClr val="0000FF"/>
                  </a:solidFill>
                </a:endParaRPr>
              </a:p>
              <a:p>
                <a:r>
                  <a:rPr lang="en-US" b="1" dirty="0" err="1"/>
                  <a:t>Gọi</a:t>
                </a:r>
                <a:r>
                  <a:rPr lang="en-US" b="1" dirty="0"/>
                  <a:t> </a:t>
                </a:r>
                <a14:m>
                  <m:oMath xmlns:m="http://schemas.openxmlformats.org/officeDocument/2006/math">
                    <m:r>
                      <a:rPr lang="en-US" b="1" i="1">
                        <a:latin typeface="Cambria Math" panose="02040503050406030204" pitchFamily="18" charset="0"/>
                      </a:rPr>
                      <m:t>𝑴</m:t>
                    </m:r>
                    <m:d>
                      <m:dPr>
                        <m:ctrlPr>
                          <a:rPr lang="en-US" b="1" i="1">
                            <a:latin typeface="Cambria Math" panose="02040503050406030204" pitchFamily="18" charset="0"/>
                          </a:rPr>
                        </m:ctrlPr>
                      </m:dPr>
                      <m:e>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𝒚</m:t>
                        </m:r>
                      </m:e>
                    </m:d>
                  </m:oMath>
                </a14:m>
                <a:r>
                  <a:rPr lang="en-US" b="1" dirty="0"/>
                  <a:t> </a:t>
                </a:r>
                <a:r>
                  <a:rPr lang="en-US" b="1" dirty="0" err="1"/>
                  <a:t>là</a:t>
                </a:r>
                <a:r>
                  <a:rPr lang="en-US" b="1" dirty="0"/>
                  <a:t> </a:t>
                </a:r>
                <a:r>
                  <a:rPr lang="en-US" b="1" dirty="0" err="1"/>
                  <a:t>điểm</a:t>
                </a:r>
                <a:r>
                  <a:rPr lang="en-US" b="1" dirty="0"/>
                  <a:t> </a:t>
                </a:r>
                <a:r>
                  <a:rPr lang="en-US" b="1" dirty="0" err="1"/>
                  <a:t>thuộc</a:t>
                </a:r>
                <a:r>
                  <a:rPr lang="en-US" b="1" dirty="0"/>
                  <a:t> conic </a:t>
                </a:r>
                <a:r>
                  <a:rPr lang="en-US" b="1" dirty="0" err="1"/>
                  <a:t>đã</a:t>
                </a:r>
                <a:r>
                  <a:rPr lang="en-US" b="1" dirty="0"/>
                  <a:t> </a:t>
                </a:r>
                <a:r>
                  <a:rPr lang="en-US" b="1" dirty="0" err="1"/>
                  <a:t>cho</a:t>
                </a:r>
                <a:r>
                  <a:rPr lang="en-US" b="1" dirty="0"/>
                  <a:t>. </a:t>
                </a:r>
              </a:p>
              <a:p>
                <a:r>
                  <a:rPr lang="en-US" b="1" dirty="0"/>
                  <a:t>Ta </a:t>
                </a:r>
                <a:r>
                  <a:rPr lang="en-US" b="1" dirty="0" err="1"/>
                  <a:t>có</a:t>
                </a:r>
                <a:r>
                  <a:rPr lang="en-US" b="1" dirty="0"/>
                  <a:t> </a:t>
                </a:r>
                <a14:m>
                  <m:oMath xmlns:m="http://schemas.openxmlformats.org/officeDocument/2006/math">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𝑴𝑭</m:t>
                        </m:r>
                      </m:num>
                      <m:den>
                        <m:r>
                          <a:rPr lang="en-US" b="1" i="1">
                            <a:latin typeface="Cambria Math" panose="02040503050406030204" pitchFamily="18" charset="0"/>
                          </a:rPr>
                          <m:t>𝒅</m:t>
                        </m:r>
                        <m:d>
                          <m:dPr>
                            <m:ctrlPr>
                              <a:rPr lang="en-US" b="1" i="1">
                                <a:latin typeface="Cambria Math" panose="02040503050406030204" pitchFamily="18" charset="0"/>
                              </a:rPr>
                            </m:ctrlPr>
                          </m:dPr>
                          <m:e>
                            <m:r>
                              <a:rPr lang="en-US" b="1" i="1">
                                <a:latin typeface="Cambria Math" panose="02040503050406030204" pitchFamily="18" charset="0"/>
                              </a:rPr>
                              <m:t>𝑴</m:t>
                            </m:r>
                            <m:r>
                              <a:rPr lang="en-US" b="1" i="1">
                                <a:latin typeface="Cambria Math" panose="02040503050406030204" pitchFamily="18" charset="0"/>
                              </a:rPr>
                              <m:t>;</m:t>
                            </m:r>
                            <m:r>
                              <a:rPr lang="en-US" b="1" i="1">
                                <a:latin typeface="Cambria Math" panose="02040503050406030204" pitchFamily="18" charset="0"/>
                              </a:rPr>
                              <m:t>𝜟</m:t>
                            </m:r>
                          </m:e>
                        </m:d>
                      </m:den>
                    </m:f>
                    <m:r>
                      <a:rPr lang="en-US" b="1" i="1">
                        <a:latin typeface="Cambria Math" panose="02040503050406030204" pitchFamily="18" charset="0"/>
                      </a:rPr>
                      <m:t>=</m:t>
                    </m:r>
                    <m:r>
                      <a:rPr lang="en-US" b="1" i="1">
                        <a:latin typeface="Cambria Math" panose="02040503050406030204" pitchFamily="18" charset="0"/>
                      </a:rPr>
                      <m:t>𝒆</m:t>
                    </m:r>
                    <m:r>
                      <a:rPr lang="en-US" b="1" i="1">
                        <a:latin typeface="Cambria Math" panose="02040503050406030204" pitchFamily="18" charset="0"/>
                      </a:rPr>
                      <m:t>⇔</m:t>
                    </m:r>
                    <m:f>
                      <m:fPr>
                        <m:ctrlPr>
                          <a:rPr lang="en-US" b="1" i="1">
                            <a:latin typeface="Cambria Math" panose="02040503050406030204" pitchFamily="18" charset="0"/>
                          </a:rPr>
                        </m:ctrlPr>
                      </m:fPr>
                      <m:num>
                        <m:rad>
                          <m:radPr>
                            <m:degHide m:val="on"/>
                            <m:ctrlPr>
                              <a:rPr lang="en-US" b="1" i="1">
                                <a:latin typeface="Cambria Math" panose="02040503050406030204" pitchFamily="18" charset="0"/>
                              </a:rPr>
                            </m:ctrlPr>
                          </m:radPr>
                          <m:deg/>
                          <m:e>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m:t>
                                    </m:r>
                                  </m:e>
                                </m:d>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𝒚</m:t>
                                </m:r>
                              </m:e>
                              <m:sup>
                                <m:r>
                                  <a:rPr lang="en-US" b="1" i="1">
                                    <a:latin typeface="Cambria Math" panose="02040503050406030204" pitchFamily="18" charset="0"/>
                                  </a:rPr>
                                  <m:t>𝟐</m:t>
                                </m:r>
                              </m:sup>
                            </m:sSup>
                          </m:e>
                        </m:rad>
                      </m:num>
                      <m:den>
                        <m:f>
                          <m:fPr>
                            <m:ctrlPr>
                              <a:rPr lang="en-US" b="1" i="1">
                                <a:latin typeface="Cambria Math" panose="02040503050406030204" pitchFamily="18" charset="0"/>
                              </a:rPr>
                            </m:ctrlPr>
                          </m:fPr>
                          <m:num>
                            <m:d>
                              <m:dPr>
                                <m:begChr m:val="|"/>
                                <m:endChr m:val="|"/>
                                <m:ctrlPr>
                                  <a:rPr lang="en-US" b="1" i="1">
                                    <a:latin typeface="Cambria Math" panose="02040503050406030204" pitchFamily="18" charset="0"/>
                                  </a:rPr>
                                </m:ctrlPr>
                              </m:dPr>
                              <m:e>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𝒚</m:t>
                                </m:r>
                                <m:r>
                                  <a:rPr lang="en-US" b="1" i="1">
                                    <a:latin typeface="Cambria Math" panose="02040503050406030204" pitchFamily="18" charset="0"/>
                                  </a:rPr>
                                  <m:t>+</m:t>
                                </m:r>
                                <m:r>
                                  <a:rPr lang="en-US" b="1" i="1">
                                    <a:latin typeface="Cambria Math" panose="02040503050406030204" pitchFamily="18" charset="0"/>
                                  </a:rPr>
                                  <m:t>𝟏</m:t>
                                </m:r>
                              </m:e>
                            </m:d>
                          </m:num>
                          <m:den>
                            <m:rad>
                              <m:radPr>
                                <m:degHide m:val="on"/>
                                <m:ctrlPr>
                                  <a:rPr lang="en-US" b="1" i="1">
                                    <a:latin typeface="Cambria Math" panose="02040503050406030204" pitchFamily="18" charset="0"/>
                                  </a:rPr>
                                </m:ctrlPr>
                              </m:radPr>
                              <m:deg/>
                              <m:e>
                                <m:r>
                                  <a:rPr lang="en-US" b="1" i="1">
                                    <a:latin typeface="Cambria Math" panose="02040503050406030204" pitchFamily="18" charset="0"/>
                                  </a:rPr>
                                  <m:t>𝟐</m:t>
                                </m:r>
                              </m:e>
                            </m:rad>
                          </m:den>
                        </m:f>
                      </m:den>
                    </m:f>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m:t>
                        </m:r>
                      </m:num>
                      <m:den>
                        <m:rad>
                          <m:radPr>
                            <m:degHide m:val="on"/>
                            <m:ctrlPr>
                              <a:rPr lang="en-US" b="1" i="1">
                                <a:latin typeface="Cambria Math" panose="02040503050406030204" pitchFamily="18" charset="0"/>
                              </a:rPr>
                            </m:ctrlPr>
                          </m:radPr>
                          <m:deg/>
                          <m:e>
                            <m:r>
                              <a:rPr lang="en-US" b="1" i="1">
                                <a:latin typeface="Cambria Math" panose="02040503050406030204" pitchFamily="18" charset="0"/>
                              </a:rPr>
                              <m:t>𝟐</m:t>
                            </m:r>
                          </m:e>
                        </m:rad>
                      </m:den>
                    </m:f>
                  </m:oMath>
                </a14:m>
                <a:endParaRPr lang="en-US" b="1" i="1" dirty="0"/>
              </a:p>
              <a:p>
                <a:pPr marL="4022725" indent="0" algn="ctr">
                  <a:buNone/>
                </a:pPr>
                <a14:m>
                  <m:oMathPara xmlns:m="http://schemas.openxmlformats.org/officeDocument/2006/math">
                    <m:oMathParaPr>
                      <m:jc m:val="left"/>
                    </m:oMathParaPr>
                    <m:oMath xmlns:m="http://schemas.openxmlformats.org/officeDocument/2006/math">
                      <m:r>
                        <a:rPr lang="en-US" b="1" i="1" smtClean="0">
                          <a:latin typeface="Cambria Math" panose="02040503050406030204" pitchFamily="18" charset="0"/>
                        </a:rPr>
                        <m:t>⇔</m:t>
                      </m:r>
                      <m:rad>
                        <m:radPr>
                          <m:degHide m:val="on"/>
                          <m:ctrlPr>
                            <a:rPr lang="en-US" b="1" i="1">
                              <a:latin typeface="Cambria Math" panose="02040503050406030204" pitchFamily="18" charset="0"/>
                            </a:rPr>
                          </m:ctrlPr>
                        </m:radPr>
                        <m:deg/>
                        <m:e>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m:t>
                                  </m:r>
                                </m:e>
                              </m:d>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𝒚</m:t>
                              </m:r>
                            </m:e>
                            <m:sup>
                              <m:r>
                                <a:rPr lang="en-US" b="1" i="1">
                                  <a:latin typeface="Cambria Math" panose="02040503050406030204" pitchFamily="18" charset="0"/>
                                </a:rPr>
                                <m:t>𝟐</m:t>
                              </m:r>
                            </m:sup>
                          </m:sSup>
                        </m:e>
                      </m:rad>
                      <m:r>
                        <a:rPr lang="en-US" b="1" i="1">
                          <a:latin typeface="Cambria Math" panose="02040503050406030204" pitchFamily="18" charset="0"/>
                        </a:rPr>
                        <m:t>=</m:t>
                      </m:r>
                      <m:f>
                        <m:fPr>
                          <m:ctrlPr>
                            <a:rPr lang="en-US" b="1" i="1">
                              <a:latin typeface="Cambria Math" panose="02040503050406030204" pitchFamily="18" charset="0"/>
                            </a:rPr>
                          </m:ctrlPr>
                        </m:fPr>
                        <m:num>
                          <m:d>
                            <m:dPr>
                              <m:begChr m:val="|"/>
                              <m:endChr m:val="|"/>
                              <m:ctrlPr>
                                <a:rPr lang="en-US" b="1" i="1">
                                  <a:latin typeface="Cambria Math" panose="02040503050406030204" pitchFamily="18" charset="0"/>
                                </a:rPr>
                              </m:ctrlPr>
                            </m:dPr>
                            <m:e>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𝒚</m:t>
                              </m:r>
                              <m:r>
                                <a:rPr lang="en-US" b="1" i="1">
                                  <a:latin typeface="Cambria Math" panose="02040503050406030204" pitchFamily="18" charset="0"/>
                                </a:rPr>
                                <m:t>+</m:t>
                              </m:r>
                              <m:r>
                                <a:rPr lang="en-US" b="1" i="1">
                                  <a:latin typeface="Cambria Math" panose="02040503050406030204" pitchFamily="18" charset="0"/>
                                </a:rPr>
                                <m:t>𝟏</m:t>
                              </m:r>
                            </m:e>
                          </m:d>
                        </m:num>
                        <m:den>
                          <m:r>
                            <a:rPr lang="en-US" b="1" i="1">
                              <a:latin typeface="Cambria Math" panose="02040503050406030204" pitchFamily="18" charset="0"/>
                            </a:rPr>
                            <m:t>𝟐</m:t>
                          </m:r>
                        </m:den>
                      </m:f>
                    </m:oMath>
                  </m:oMathPara>
                </a14:m>
                <a:endParaRPr lang="en-US" b="1" i="1" dirty="0">
                  <a:latin typeface="Cambria Math" panose="02040503050406030204" pitchFamily="18" charset="0"/>
                </a:endParaRPr>
              </a:p>
              <a:p>
                <a:pPr marL="4022725" indent="0" algn="ctr">
                  <a:buNone/>
                </a:pPr>
                <a14:m>
                  <m:oMathPara xmlns:m="http://schemas.openxmlformats.org/officeDocument/2006/math">
                    <m:oMathParaPr>
                      <m:jc m:val="left"/>
                    </m:oMathParaPr>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𝟒</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𝟒</m:t>
                      </m:r>
                      <m:sSup>
                        <m:sSupPr>
                          <m:ctrlPr>
                            <a:rPr lang="en-US" b="1" i="1">
                              <a:latin typeface="Cambria Math" panose="02040503050406030204" pitchFamily="18" charset="0"/>
                            </a:rPr>
                          </m:ctrlPr>
                        </m:sSupPr>
                        <m:e>
                          <m:r>
                            <a:rPr lang="en-US" b="1" i="1">
                              <a:latin typeface="Cambria Math" panose="02040503050406030204" pitchFamily="18" charset="0"/>
                            </a:rPr>
                            <m:t>𝒚</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𝟖</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𝒚</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𝒙𝒚</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𝒚</m:t>
                      </m:r>
                      <m:r>
                        <a:rPr lang="en-US" b="1" i="1" smtClean="0">
                          <a:latin typeface="Cambria Math" panose="02040503050406030204" pitchFamily="18" charset="0"/>
                        </a:rPr>
                        <m:t>+</m:t>
                      </m:r>
                      <m:r>
                        <a:rPr lang="en-US" b="1" i="1" smtClean="0">
                          <a:latin typeface="Cambria Math" panose="02040503050406030204" pitchFamily="18" charset="0"/>
                        </a:rPr>
                        <m:t>𝟏</m:t>
                      </m:r>
                    </m:oMath>
                  </m:oMathPara>
                </a14:m>
                <a:endParaRPr lang="en-US" b="1" i="1" dirty="0">
                  <a:latin typeface="Cambria Math" panose="02040503050406030204" pitchFamily="18" charset="0"/>
                </a:endParaRPr>
              </a:p>
              <a:p>
                <a:pPr marL="4022725" indent="0">
                  <a:buNone/>
                </a:pPr>
                <a14:m>
                  <m:oMathPara xmlns:m="http://schemas.openxmlformats.org/officeDocument/2006/math">
                    <m:oMathParaPr>
                      <m:jc m:val="left"/>
                    </m:oMathParaPr>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𝟑</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𝟑</m:t>
                      </m:r>
                      <m:sSup>
                        <m:sSupPr>
                          <m:ctrlPr>
                            <a:rPr lang="en-US" b="1" i="1">
                              <a:latin typeface="Cambria Math" panose="02040503050406030204" pitchFamily="18" charset="0"/>
                            </a:rPr>
                          </m:ctrlPr>
                        </m:sSupPr>
                        <m:e>
                          <m:r>
                            <a:rPr lang="en-US" b="1" i="1">
                              <a:latin typeface="Cambria Math" panose="02040503050406030204" pitchFamily="18" charset="0"/>
                            </a:rPr>
                            <m:t>𝒚</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𝒙𝒚</m:t>
                      </m:r>
                      <m:r>
                        <a:rPr lang="en-US" b="1" i="1">
                          <a:latin typeface="Cambria Math" panose="02040503050406030204" pitchFamily="18" charset="0"/>
                        </a:rPr>
                        <m:t>+</m:t>
                      </m:r>
                      <m:r>
                        <a:rPr lang="en-US" b="1" i="1">
                          <a:latin typeface="Cambria Math" panose="02040503050406030204" pitchFamily="18" charset="0"/>
                        </a:rPr>
                        <m:t>𝟔</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𝒚</m:t>
                      </m:r>
                      <m:r>
                        <a:rPr lang="en-US" b="1" i="1">
                          <a:latin typeface="Cambria Math" panose="02040503050406030204" pitchFamily="18" charset="0"/>
                        </a:rPr>
                        <m:t>+</m:t>
                      </m:r>
                      <m:r>
                        <a:rPr lang="en-US" b="1" i="1">
                          <a:latin typeface="Cambria Math" panose="02040503050406030204" pitchFamily="18" charset="0"/>
                        </a:rPr>
                        <m:t>𝟑</m:t>
                      </m:r>
                      <m:r>
                        <a:rPr lang="en-US" b="1" i="1">
                          <a:latin typeface="Cambria Math" panose="02040503050406030204" pitchFamily="18" charset="0"/>
                        </a:rPr>
                        <m:t>=</m:t>
                      </m:r>
                      <m:r>
                        <a:rPr lang="en-US" b="1" i="1">
                          <a:latin typeface="Cambria Math" panose="02040503050406030204" pitchFamily="18" charset="0"/>
                        </a:rPr>
                        <m:t>𝟎</m:t>
                      </m:r>
                    </m:oMath>
                  </m:oMathPara>
                </a14:m>
                <a:endParaRPr lang="en-US" b="1" dirty="0"/>
              </a:p>
              <a:p>
                <a:r>
                  <a:rPr lang="en-US" b="1" dirty="0">
                    <a:latin typeface="Tahoma" panose="020B0604030504040204" pitchFamily="34" charset="0"/>
                    <a:ea typeface="Tahoma" panose="020B0604030504040204" pitchFamily="34" charset="0"/>
                    <a:cs typeface="Tahoma" panose="020B0604030504040204" pitchFamily="34" charset="0"/>
                  </a:rPr>
                  <a:t>Do </a:t>
                </a:r>
                <a14:m>
                  <m:oMath xmlns:m="http://schemas.openxmlformats.org/officeDocument/2006/math">
                    <m:r>
                      <a:rPr lang="en-US" b="1" i="1">
                        <a:latin typeface="Cambria Math" panose="02040503050406030204" pitchFamily="18" charset="0"/>
                      </a:rPr>
                      <m:t>𝒆</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m:t>
                        </m:r>
                      </m:num>
                      <m:den>
                        <m:rad>
                          <m:radPr>
                            <m:degHide m:val="on"/>
                            <m:ctrlPr>
                              <a:rPr lang="en-US" b="1" i="1">
                                <a:latin typeface="Cambria Math" panose="02040503050406030204" pitchFamily="18" charset="0"/>
                              </a:rPr>
                            </m:ctrlPr>
                          </m:radPr>
                          <m:deg/>
                          <m:e>
                            <m:r>
                              <a:rPr lang="en-US" b="1" i="1">
                                <a:latin typeface="Cambria Math" panose="02040503050406030204" pitchFamily="18" charset="0"/>
                              </a:rPr>
                              <m:t>𝟐</m:t>
                            </m:r>
                          </m:e>
                        </m:rad>
                      </m:den>
                    </m:f>
                    <m:r>
                      <a:rPr lang="en-US" b="1" i="1">
                        <a:latin typeface="Cambria Math" panose="02040503050406030204" pitchFamily="18" charset="0"/>
                      </a:rPr>
                      <m:t>∈</m:t>
                    </m:r>
                    <m:d>
                      <m:dPr>
                        <m:ctrlPr>
                          <a:rPr lang="en-US" b="1" i="1">
                            <a:latin typeface="Cambria Math" panose="02040503050406030204" pitchFamily="18" charset="0"/>
                          </a:rPr>
                        </m:ctrlPr>
                      </m:dPr>
                      <m:e>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𝟏</m:t>
                        </m:r>
                      </m:e>
                    </m:d>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nên</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b="1" i="1">
                            <a:latin typeface="Cambria Math" panose="02040503050406030204" pitchFamily="18" charset="0"/>
                          </a:rPr>
                        </m:ctrlPr>
                      </m:dPr>
                      <m:e>
                        <m:r>
                          <a:rPr lang="en-US" b="1" i="1">
                            <a:latin typeface="Cambria Math" panose="02040503050406030204" pitchFamily="18" charset="0"/>
                          </a:rPr>
                          <m:t>𝑺</m:t>
                        </m:r>
                      </m:e>
                    </m:d>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elip</a:t>
                </a:r>
                <a:r>
                  <a:rPr lang="en-US" b="1" dirty="0">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228600" y="5257800"/>
                <a:ext cx="23743920" cy="8245476"/>
              </a:xfrm>
              <a:prstGeom prst="rect">
                <a:avLst/>
              </a:prstGeom>
              <a:blipFill>
                <a:blip r:embed="rId4"/>
                <a:stretch>
                  <a:fillRect l="-1155" t="-2437"/>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790435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3" end="3"/>
                                            </p:txEl>
                                          </p:spTgt>
                                        </p:tgtEl>
                                        <p:attrNameLst>
                                          <p:attrName>style.visibility</p:attrName>
                                        </p:attrNameLst>
                                      </p:cBhvr>
                                      <p:to>
                                        <p:strVal val="visible"/>
                                      </p:to>
                                    </p:set>
                                    <p:animEffect transition="in" filter="wipe(up)">
                                      <p:cBhvr>
                                        <p:cTn id="32" dur="500"/>
                                        <p:tgtEl>
                                          <p:spTgt spid="9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4" end="4"/>
                                            </p:txEl>
                                          </p:spTgt>
                                        </p:tgtEl>
                                        <p:attrNameLst>
                                          <p:attrName>style.visibility</p:attrName>
                                        </p:attrNameLst>
                                      </p:cBhvr>
                                      <p:to>
                                        <p:strVal val="visible"/>
                                      </p:to>
                                    </p:set>
                                    <p:animEffect transition="in" filter="wipe(up)">
                                      <p:cBhvr>
                                        <p:cTn id="37" dur="500"/>
                                        <p:tgtEl>
                                          <p:spTgt spid="9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5" end="5"/>
                                            </p:txEl>
                                          </p:spTgt>
                                        </p:tgtEl>
                                        <p:attrNameLst>
                                          <p:attrName>style.visibility</p:attrName>
                                        </p:attrNameLst>
                                      </p:cBhvr>
                                      <p:to>
                                        <p:strVal val="visible"/>
                                      </p:to>
                                    </p:set>
                                    <p:animEffect transition="in" filter="wipe(up)">
                                      <p:cBhvr>
                                        <p:cTn id="42" dur="500"/>
                                        <p:tgtEl>
                                          <p:spTgt spid="9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99">
                                            <p:txEl>
                                              <p:pRg st="6" end="6"/>
                                            </p:txEl>
                                          </p:spTgt>
                                        </p:tgtEl>
                                        <p:attrNameLst>
                                          <p:attrName>style.visibility</p:attrName>
                                        </p:attrNameLst>
                                      </p:cBhvr>
                                      <p:to>
                                        <p:strVal val="visible"/>
                                      </p:to>
                                    </p:set>
                                    <p:animEffect transition="in" filter="wipe(up)">
                                      <p:cBhvr>
                                        <p:cTn id="47" dur="500"/>
                                        <p:tgtEl>
                                          <p:spTgt spid="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274320" y="1772920"/>
                <a:ext cx="23698200" cy="400304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gn="just">
                  <a:lnSpc>
                    <a:spcPct val="150000"/>
                  </a:lnSpc>
                </a:pPr>
                <a:r>
                  <a:rPr lang="en-US" sz="4800" b="1" dirty="0" err="1">
                    <a:solidFill>
                      <a:srgbClr val="FF0000"/>
                    </a:solidFill>
                  </a:rPr>
                  <a:t>Bài</a:t>
                </a:r>
                <a:r>
                  <a:rPr lang="en-US" sz="4800" b="1" dirty="0">
                    <a:solidFill>
                      <a:srgbClr val="FF0000"/>
                    </a:solidFill>
                  </a:rPr>
                  <a:t> 3.23. </a:t>
                </a:r>
                <a:r>
                  <a:rPr lang="en-US" sz="4800" b="1" dirty="0" err="1">
                    <a:latin typeface="Tahoma" panose="020B0604030504040204" pitchFamily="34" charset="0"/>
                    <a:ea typeface="Tahoma" panose="020B0604030504040204" pitchFamily="34" charset="0"/>
                    <a:cs typeface="Tahoma" panose="020B0604030504040204" pitchFamily="34" charset="0"/>
                  </a:rPr>
                  <a:t>Chứng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minh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rằng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đồ</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hàm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𝒚</m:t>
                    </m:r>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𝒂</m:t>
                    </m:r>
                    <m:sSup>
                      <m:sSupPr>
                        <m:ctrlPr>
                          <a:rPr lang="en-US" sz="4800" b="1" i="1">
                            <a:solidFill>
                              <a:srgbClr val="000000"/>
                            </a:solidFill>
                            <a:latin typeface="Cambria Math" panose="02040503050406030204" pitchFamily="18" charset="0"/>
                          </a:rPr>
                        </m:ctrlPr>
                      </m:sSupPr>
                      <m:e>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𝒙</m:t>
                        </m:r>
                      </m:e>
                      <m:sup>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𝒃𝒙</m:t>
                    </m:r>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𝒄</m:t>
                    </m:r>
                    <m:r>
                      <m:rPr>
                        <m:nor/>
                      </m:rPr>
                      <a:rPr lang="en-US" sz="4800" b="1" i="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m:rPr>
                        <m:nor/>
                      </m:rPr>
                      <a:rPr lang="en-US" sz="4800" b="1">
                        <a:solidFill>
                          <a:srgbClr val="000000"/>
                        </a:solidFill>
                        <a:latin typeface="Tahoma" panose="020B0604030504040204" pitchFamily="34" charset="0"/>
                        <a:ea typeface="Tahoma" panose="020B0604030504040204" pitchFamily="34" charset="0"/>
                        <a:cs typeface="Tahoma" panose="020B0604030504040204" pitchFamily="34" charset="0"/>
                      </a:rPr>
                      <m:t> </m:t>
                    </m:r>
                    <m:d>
                      <m:dPr>
                        <m:ctrlPr>
                          <a:rPr lang="en-US" sz="4800" b="1" i="1">
                            <a:solidFill>
                              <a:srgbClr val="000000"/>
                            </a:solidFill>
                            <a:latin typeface="Cambria Math" panose="02040503050406030204" pitchFamily="18" charset="0"/>
                          </a:rPr>
                        </m:ctrlPr>
                      </m:dPr>
                      <m:e>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𝒂</m:t>
                        </m:r>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𝟎</m:t>
                        </m:r>
                      </m:e>
                    </m:d>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parabol</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tiêu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điểm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𝑭</m:t>
                    </m:r>
                    <m:d>
                      <m:dPr>
                        <m:ctrlPr>
                          <a:rPr lang="en-US" sz="4800" b="1" i="1">
                            <a:solidFill>
                              <a:srgbClr val="000000"/>
                            </a:solidFill>
                            <a:latin typeface="Cambria Math" panose="02040503050406030204" pitchFamily="18" charset="0"/>
                          </a:rPr>
                        </m:ctrlPr>
                      </m:dPr>
                      <m:e>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800" b="1" i="1">
                                <a:solidFill>
                                  <a:srgbClr val="000000"/>
                                </a:solidFill>
                                <a:latin typeface="Cambria Math" panose="02040503050406030204" pitchFamily="18" charset="0"/>
                              </a:rPr>
                            </m:ctrlPr>
                          </m:fPr>
                          <m:num>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𝒃</m:t>
                            </m:r>
                          </m:num>
                          <m:den>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𝒂</m:t>
                            </m:r>
                          </m:den>
                        </m:f>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800" b="1" i="1">
                                <a:solidFill>
                                  <a:srgbClr val="000000"/>
                                </a:solidFill>
                                <a:latin typeface="Cambria Math" panose="02040503050406030204" pitchFamily="18" charset="0"/>
                              </a:rPr>
                            </m:ctrlPr>
                          </m:fPr>
                          <m:num>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𝟏</m:t>
                            </m:r>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𝜟</m:t>
                            </m:r>
                          </m:num>
                          <m:den>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𝟒</m:t>
                            </m:r>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𝒂</m:t>
                            </m:r>
                          </m:den>
                        </m:f>
                      </m:e>
                    </m:d>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đường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chuẩn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𝜟</m:t>
                    </m:r>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𝒚</m:t>
                    </m:r>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800" b="1" i="1">
                            <a:solidFill>
                              <a:srgbClr val="000000"/>
                            </a:solidFill>
                            <a:latin typeface="Cambria Math" panose="02040503050406030204" pitchFamily="18" charset="0"/>
                          </a:rPr>
                        </m:ctrlPr>
                      </m:fPr>
                      <m:num>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𝟏</m:t>
                        </m:r>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𝜟</m:t>
                        </m:r>
                      </m:num>
                      <m:den>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𝟒</m:t>
                        </m:r>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𝒂</m:t>
                        </m:r>
                      </m:den>
                    </m:f>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trong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đó</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𝜟</m:t>
                    </m:r>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800" b="1" i="1">
                            <a:solidFill>
                              <a:srgbClr val="000000"/>
                            </a:solidFill>
                            <a:latin typeface="Cambria Math" panose="02040503050406030204" pitchFamily="18" charset="0"/>
                          </a:rPr>
                        </m:ctrlPr>
                      </m:sSupPr>
                      <m:e>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𝒃</m:t>
                        </m:r>
                      </m:e>
                      <m:sup>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𝟒</m:t>
                    </m:r>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𝒂𝒄</m:t>
                    </m:r>
                  </m:oMath>
                </a14:m>
                <a:r>
                  <a:rPr lang="en-US" sz="4800" b="1" dirty="0">
                    <a:latin typeface="Tahoma" panose="020B0604030504040204" pitchFamily="34" charset="0"/>
                    <a:ea typeface="Tahoma" panose="020B0604030504040204" pitchFamily="34" charset="0"/>
                    <a:cs typeface="Tahoma" panose="020B0604030504040204" pitchFamily="34" charset="0"/>
                  </a:rPr>
                  <a:t>.</a:t>
                </a:r>
              </a:p>
              <a:p>
                <a:pPr algn="just">
                  <a:lnSpc>
                    <a:spcPct val="150000"/>
                  </a:lnSpc>
                </a:pPr>
                <a:endParaRPr lang="en-US" sz="4800" b="1" dirty="0"/>
              </a:p>
              <a:p>
                <a:pPr algn="just"/>
                <a:endParaRPr lang="en-US" sz="4800" b="1" dirty="0"/>
              </a:p>
            </p:txBody>
          </p:sp>
        </mc:Choice>
        <mc:Fallback>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274320" y="1772920"/>
                <a:ext cx="23698200" cy="4003040"/>
              </a:xfrm>
              <a:prstGeom prst="rect">
                <a:avLst/>
              </a:prstGeom>
              <a:blipFill>
                <a:blip r:embed="rId3"/>
                <a:stretch>
                  <a:fillRect l="-1131" r="-1105" b="-3490"/>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28600" y="5867400"/>
                <a:ext cx="23743920" cy="76358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solidFill>
                      <a:srgbClr val="0000FF"/>
                    </a:solidFill>
                  </a:rPr>
                  <a:t>Lời </a:t>
                </a:r>
                <a:r>
                  <a:rPr lang="en-US" b="1" dirty="0" err="1">
                    <a:solidFill>
                      <a:srgbClr val="0000FF"/>
                    </a:solidFill>
                  </a:rPr>
                  <a:t>giải</a:t>
                </a:r>
                <a:endParaRPr lang="en-US" b="1" dirty="0">
                  <a:solidFill>
                    <a:srgbClr val="0000FF"/>
                  </a:solidFill>
                </a:endParaRPr>
              </a:p>
              <a:p>
                <a:r>
                  <a:rPr lang="en-US" b="1" dirty="0" err="1"/>
                  <a:t>Gọi</a:t>
                </a:r>
                <a:r>
                  <a:rPr lang="en-US" b="1" dirty="0"/>
                  <a:t> </a:t>
                </a:r>
                <a14:m>
                  <m:oMath xmlns:m="http://schemas.openxmlformats.org/officeDocument/2006/math">
                    <m:r>
                      <a:rPr lang="en-US" b="1" i="1">
                        <a:latin typeface="Cambria Math" panose="02040503050406030204" pitchFamily="18" charset="0"/>
                      </a:rPr>
                      <m:t>𝑴</m:t>
                    </m:r>
                    <m:d>
                      <m:dPr>
                        <m:ctrlPr>
                          <a:rPr lang="en-US" b="1" i="1">
                            <a:latin typeface="Cambria Math" panose="02040503050406030204" pitchFamily="18" charset="0"/>
                          </a:rPr>
                        </m:ctrlPr>
                      </m:dPr>
                      <m:e>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𝒚</m:t>
                        </m:r>
                      </m:e>
                    </m:d>
                  </m:oMath>
                </a14:m>
                <a:r>
                  <a:rPr lang="en-US" b="1" dirty="0"/>
                  <a:t> </a:t>
                </a:r>
                <a:r>
                  <a:rPr lang="en-US" b="1" dirty="0" err="1"/>
                  <a:t>là</a:t>
                </a:r>
                <a:r>
                  <a:rPr lang="en-US" b="1" dirty="0"/>
                  <a:t> </a:t>
                </a:r>
                <a:r>
                  <a:rPr lang="en-US" b="1" dirty="0" err="1"/>
                  <a:t>điểm</a:t>
                </a:r>
                <a:r>
                  <a:rPr lang="en-US" b="1" dirty="0"/>
                  <a:t> </a:t>
                </a:r>
                <a:r>
                  <a:rPr lang="en-US" b="1" dirty="0" err="1"/>
                  <a:t>thuộc</a:t>
                </a:r>
                <a:r>
                  <a:rPr lang="en-US" b="1" dirty="0"/>
                  <a:t> </a:t>
                </a:r>
                <a:r>
                  <a:rPr lang="en-US" b="1" dirty="0" err="1"/>
                  <a:t>đồ</a:t>
                </a:r>
                <a:r>
                  <a:rPr lang="en-US" b="1" dirty="0"/>
                  <a:t> </a:t>
                </a:r>
                <a:r>
                  <a:rPr lang="en-US" b="1" dirty="0" err="1"/>
                  <a:t>thị</a:t>
                </a:r>
                <a:r>
                  <a:rPr lang="en-US" b="1" dirty="0"/>
                  <a:t> </a:t>
                </a:r>
                <a:r>
                  <a:rPr lang="en-US" b="1" dirty="0" err="1"/>
                  <a:t>hàm</a:t>
                </a:r>
                <a:r>
                  <a:rPr lang="en-US" b="1" dirty="0"/>
                  <a:t> </a:t>
                </a:r>
                <a:r>
                  <a:rPr lang="en-US" b="1" dirty="0" err="1"/>
                  <a:t>số</a:t>
                </a:r>
                <a:r>
                  <a:rPr lang="en-US" b="1" dirty="0"/>
                  <a:t>  </a:t>
                </a:r>
                <a14:m>
                  <m:oMath xmlns:m="http://schemas.openxmlformats.org/officeDocument/2006/math">
                    <m:r>
                      <a:rPr lang="en-US" b="1" i="1">
                        <a:latin typeface="Cambria Math" panose="02040503050406030204" pitchFamily="18" charset="0"/>
                      </a:rPr>
                      <m:t>𝒚</m:t>
                    </m:r>
                    <m:r>
                      <a:rPr lang="en-US" b="1" i="1">
                        <a:latin typeface="Cambria Math" panose="02040503050406030204" pitchFamily="18" charset="0"/>
                      </a:rPr>
                      <m:t>=</m:t>
                    </m:r>
                    <m:r>
                      <a:rPr lang="en-US" b="1" i="1">
                        <a:latin typeface="Cambria Math" panose="02040503050406030204" pitchFamily="18" charset="0"/>
                      </a:rPr>
                      <m:t>𝒂</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𝒃𝒙</m:t>
                    </m:r>
                    <m:r>
                      <a:rPr lang="en-US" b="1" i="1">
                        <a:latin typeface="Cambria Math" panose="02040503050406030204" pitchFamily="18" charset="0"/>
                      </a:rPr>
                      <m:t>+</m:t>
                    </m:r>
                    <m:r>
                      <a:rPr lang="en-US" b="1" i="1">
                        <a:latin typeface="Cambria Math" panose="02040503050406030204" pitchFamily="18" charset="0"/>
                      </a:rPr>
                      <m:t>𝒄</m:t>
                    </m:r>
                    <m:r>
                      <a:rPr lang="en-US" b="1" i="1" smtClean="0">
                        <a:latin typeface="Cambria Math" panose="02040503050406030204" pitchFamily="18" charset="0"/>
                      </a:rPr>
                      <m:t>, </m:t>
                    </m:r>
                    <m:d>
                      <m:dPr>
                        <m:ctrlPr>
                          <a:rPr lang="en-US" b="1" i="1">
                            <a:latin typeface="Cambria Math" panose="02040503050406030204" pitchFamily="18" charset="0"/>
                          </a:rPr>
                        </m:ctrlPr>
                      </m:dPr>
                      <m:e>
                        <m:r>
                          <a:rPr lang="en-US" b="1" i="1">
                            <a:latin typeface="Cambria Math" panose="02040503050406030204" pitchFamily="18" charset="0"/>
                          </a:rPr>
                          <m:t>𝒂</m:t>
                        </m:r>
                        <m:r>
                          <a:rPr lang="en-US" b="1" i="1">
                            <a:latin typeface="Cambria Math" panose="02040503050406030204" pitchFamily="18" charset="0"/>
                          </a:rPr>
                          <m:t>≠</m:t>
                        </m:r>
                        <m:r>
                          <a:rPr lang="en-US" b="1" i="1">
                            <a:latin typeface="Cambria Math" panose="02040503050406030204" pitchFamily="18" charset="0"/>
                          </a:rPr>
                          <m:t>𝟎</m:t>
                        </m:r>
                      </m:e>
                    </m:d>
                  </m:oMath>
                </a14:m>
                <a:r>
                  <a:rPr lang="en-US" b="1" dirty="0"/>
                  <a:t>.</a:t>
                </a:r>
              </a:p>
              <a:p>
                <a:r>
                  <a:rPr lang="en-US" b="1" dirty="0"/>
                  <a:t>Ta </a:t>
                </a:r>
                <a:r>
                  <a:rPr lang="en-US" b="1" dirty="0" err="1"/>
                  <a:t>cần</a:t>
                </a:r>
                <a:r>
                  <a:rPr lang="en-US" b="1" dirty="0"/>
                  <a:t> </a:t>
                </a:r>
                <a:r>
                  <a:rPr lang="en-US" b="1" dirty="0" err="1"/>
                  <a:t>chứng</a:t>
                </a:r>
                <a:r>
                  <a:rPr lang="en-US" b="1" dirty="0"/>
                  <a:t> </a:t>
                </a:r>
                <a:r>
                  <a:rPr lang="en-US" b="1" dirty="0" err="1"/>
                  <a:t>minh</a:t>
                </a:r>
                <a:r>
                  <a:rPr lang="en-US" b="1" dirty="0"/>
                  <a:t> </a:t>
                </a:r>
                <a14:m>
                  <m:oMath xmlns:m="http://schemas.openxmlformats.org/officeDocument/2006/math">
                    <m:r>
                      <a:rPr lang="en-US" b="1" i="0" smtClean="0">
                        <a:latin typeface="Cambria Math" panose="02040503050406030204" pitchFamily="18" charset="0"/>
                      </a:rPr>
                      <m:t> </m:t>
                    </m:r>
                    <m:f>
                      <m:fPr>
                        <m:ctrlPr>
                          <a:rPr lang="en-US" b="1" i="1">
                            <a:latin typeface="Cambria Math" panose="02040503050406030204" pitchFamily="18" charset="0"/>
                          </a:rPr>
                        </m:ctrlPr>
                      </m:fPr>
                      <m:num>
                        <m:r>
                          <a:rPr lang="en-US" b="1" i="1">
                            <a:latin typeface="Cambria Math" panose="02040503050406030204" pitchFamily="18" charset="0"/>
                          </a:rPr>
                          <m:t>𝑴𝑭</m:t>
                        </m:r>
                      </m:num>
                      <m:den>
                        <m:r>
                          <a:rPr lang="en-US" b="1" i="1">
                            <a:latin typeface="Cambria Math" panose="02040503050406030204" pitchFamily="18" charset="0"/>
                          </a:rPr>
                          <m:t>𝒅</m:t>
                        </m:r>
                        <m:d>
                          <m:dPr>
                            <m:ctrlPr>
                              <a:rPr lang="en-US" b="1" i="1">
                                <a:latin typeface="Cambria Math" panose="02040503050406030204" pitchFamily="18" charset="0"/>
                              </a:rPr>
                            </m:ctrlPr>
                          </m:dPr>
                          <m:e>
                            <m:r>
                              <a:rPr lang="en-US" b="1" i="1">
                                <a:latin typeface="Cambria Math" panose="02040503050406030204" pitchFamily="18" charset="0"/>
                              </a:rPr>
                              <m:t>𝑴</m:t>
                            </m:r>
                            <m:r>
                              <a:rPr lang="en-US" b="1" i="1">
                                <a:latin typeface="Cambria Math" panose="02040503050406030204" pitchFamily="18" charset="0"/>
                              </a:rPr>
                              <m:t>;</m:t>
                            </m:r>
                            <m:r>
                              <a:rPr lang="en-US" b="1" i="1">
                                <a:latin typeface="Cambria Math" panose="02040503050406030204" pitchFamily="18" charset="0"/>
                              </a:rPr>
                              <m:t>𝜟</m:t>
                            </m:r>
                          </m:e>
                        </m:d>
                      </m:den>
                    </m:f>
                    <m:r>
                      <a:rPr lang="en-US" b="1" i="1">
                        <a:latin typeface="Cambria Math" panose="02040503050406030204" pitchFamily="18" charset="0"/>
                      </a:rPr>
                      <m:t>=</m:t>
                    </m:r>
                    <m:r>
                      <a:rPr lang="en-US" b="1" i="1">
                        <a:latin typeface="Cambria Math" panose="02040503050406030204" pitchFamily="18" charset="0"/>
                      </a:rPr>
                      <m:t>𝒆</m:t>
                    </m:r>
                    <m:r>
                      <a:rPr lang="en-US" b="1" i="1">
                        <a:latin typeface="Cambria Math" panose="02040503050406030204" pitchFamily="18" charset="0"/>
                      </a:rPr>
                      <m:t>⇔</m:t>
                    </m:r>
                    <m:f>
                      <m:fPr>
                        <m:ctrlPr>
                          <a:rPr lang="en-US" b="1" i="1">
                            <a:latin typeface="Cambria Math" panose="02040503050406030204" pitchFamily="18" charset="0"/>
                          </a:rPr>
                        </m:ctrlPr>
                      </m:fPr>
                      <m:num>
                        <m:rad>
                          <m:radPr>
                            <m:degHide m:val="on"/>
                            <m:ctrlPr>
                              <a:rPr lang="en-US" b="1" i="1">
                                <a:latin typeface="Cambria Math" panose="02040503050406030204" pitchFamily="18" charset="0"/>
                              </a:rPr>
                            </m:ctrlPr>
                          </m:radPr>
                          <m:deg/>
                          <m:e>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r>
                                      <a:rPr lang="en-US" b="1" i="1">
                                        <a:latin typeface="Cambria Math" panose="02040503050406030204" pitchFamily="18" charset="0"/>
                                      </a:rPr>
                                      <m:t>𝒙</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𝒃</m:t>
                                        </m:r>
                                      </m:num>
                                      <m:den>
                                        <m:r>
                                          <a:rPr lang="en-US" b="1" i="1">
                                            <a:latin typeface="Cambria Math" panose="02040503050406030204" pitchFamily="18" charset="0"/>
                                          </a:rPr>
                                          <m:t>𝟐</m:t>
                                        </m:r>
                                        <m:r>
                                          <a:rPr lang="en-US" b="1" i="1">
                                            <a:latin typeface="Cambria Math" panose="02040503050406030204" pitchFamily="18" charset="0"/>
                                          </a:rPr>
                                          <m:t>𝒂</m:t>
                                        </m:r>
                                      </m:den>
                                    </m:f>
                                  </m:e>
                                </m:d>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r>
                                      <a:rPr lang="en-US" b="1" i="1">
                                        <a:latin typeface="Cambria Math" panose="02040503050406030204" pitchFamily="18" charset="0"/>
                                      </a:rPr>
                                      <m:t>𝒚</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𝜟</m:t>
                                        </m:r>
                                      </m:num>
                                      <m:den>
                                        <m:r>
                                          <a:rPr lang="en-US" b="1" i="1">
                                            <a:latin typeface="Cambria Math" panose="02040503050406030204" pitchFamily="18" charset="0"/>
                                          </a:rPr>
                                          <m:t>𝟒</m:t>
                                        </m:r>
                                        <m:r>
                                          <a:rPr lang="en-US" b="1" i="1">
                                            <a:latin typeface="Cambria Math" panose="02040503050406030204" pitchFamily="18" charset="0"/>
                                          </a:rPr>
                                          <m:t>𝒂</m:t>
                                        </m:r>
                                      </m:den>
                                    </m:f>
                                  </m:e>
                                </m:d>
                              </m:e>
                              <m:sup>
                                <m:r>
                                  <a:rPr lang="en-US" b="1" i="1">
                                    <a:latin typeface="Cambria Math" panose="02040503050406030204" pitchFamily="18" charset="0"/>
                                  </a:rPr>
                                  <m:t>𝟐</m:t>
                                </m:r>
                              </m:sup>
                            </m:sSup>
                          </m:e>
                        </m:rad>
                      </m:num>
                      <m:den>
                        <m:d>
                          <m:dPr>
                            <m:begChr m:val="|"/>
                            <m:endChr m:val="|"/>
                            <m:ctrlPr>
                              <a:rPr lang="en-US" b="1" i="1">
                                <a:latin typeface="Cambria Math" panose="02040503050406030204" pitchFamily="18" charset="0"/>
                              </a:rPr>
                            </m:ctrlPr>
                          </m:dPr>
                          <m:e>
                            <m:r>
                              <a:rPr lang="en-US" b="1" i="1">
                                <a:latin typeface="Cambria Math" panose="02040503050406030204" pitchFamily="18" charset="0"/>
                              </a:rPr>
                              <m:t>𝒚</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𝜟</m:t>
                                </m:r>
                              </m:num>
                              <m:den>
                                <m:r>
                                  <a:rPr lang="en-US" b="1" i="1">
                                    <a:latin typeface="Cambria Math" panose="02040503050406030204" pitchFamily="18" charset="0"/>
                                  </a:rPr>
                                  <m:t>𝟒</m:t>
                                </m:r>
                                <m:r>
                                  <a:rPr lang="en-US" b="1" i="1">
                                    <a:latin typeface="Cambria Math" panose="02040503050406030204" pitchFamily="18" charset="0"/>
                                  </a:rPr>
                                  <m:t>𝒂</m:t>
                                </m:r>
                              </m:den>
                            </m:f>
                          </m:e>
                        </m:d>
                      </m:den>
                    </m:f>
                    <m:r>
                      <a:rPr lang="en-US" b="1" i="1">
                        <a:latin typeface="Cambria Math" panose="02040503050406030204" pitchFamily="18" charset="0"/>
                      </a:rPr>
                      <m:t>=</m:t>
                    </m:r>
                    <m:r>
                      <a:rPr lang="en-US" b="1" i="1">
                        <a:latin typeface="Cambria Math" panose="02040503050406030204" pitchFamily="18" charset="0"/>
                      </a:rPr>
                      <m:t>𝟏</m:t>
                    </m:r>
                    <m:r>
                      <a:rPr lang="en-US" b="1" i="1" smtClean="0">
                        <a:latin typeface="Cambria Math" panose="02040503050406030204" pitchFamily="18" charset="0"/>
                      </a:rPr>
                      <m:t>     </m:t>
                    </m:r>
                    <m:d>
                      <m:dPr>
                        <m:ctrlPr>
                          <a:rPr lang="en-US" b="1" i="1">
                            <a:latin typeface="Cambria Math" panose="02040503050406030204" pitchFamily="18" charset="0"/>
                          </a:rPr>
                        </m:ctrlPr>
                      </m:dPr>
                      <m:e>
                        <m:r>
                          <a:rPr lang="en-US" b="1" i="1">
                            <a:latin typeface="Cambria Math" panose="02040503050406030204" pitchFamily="18" charset="0"/>
                          </a:rPr>
                          <m:t>𝟏</m:t>
                        </m:r>
                      </m:e>
                    </m:d>
                  </m:oMath>
                </a14:m>
                <a:endParaRPr lang="en-US" b="1" i="1" dirty="0"/>
              </a:p>
              <a:p>
                <a:r>
                  <a:rPr lang="en-US" b="1" dirty="0"/>
                  <a:t>Ta </a:t>
                </a:r>
                <a:r>
                  <a:rPr lang="en-US" b="1" dirty="0" err="1"/>
                  <a:t>có</a:t>
                </a:r>
                <a14:m>
                  <m:oMath xmlns:m="http://schemas.openxmlformats.org/officeDocument/2006/math">
                    <m:r>
                      <a:rPr lang="en-US" b="1" i="0" smtClean="0">
                        <a:latin typeface="Cambria Math" panose="02040503050406030204" pitchFamily="18" charset="0"/>
                      </a:rPr>
                      <m:t>  </m:t>
                    </m:r>
                    <m:r>
                      <a:rPr lang="en-US" b="1" i="1">
                        <a:latin typeface="Cambria Math" panose="02040503050406030204" pitchFamily="18" charset="0"/>
                      </a:rPr>
                      <m:t>𝒚</m:t>
                    </m:r>
                    <m:r>
                      <a:rPr lang="en-US" b="1" i="1">
                        <a:latin typeface="Cambria Math" panose="02040503050406030204" pitchFamily="18" charset="0"/>
                      </a:rPr>
                      <m:t>=</m:t>
                    </m:r>
                    <m:r>
                      <a:rPr lang="en-US" b="1" i="1">
                        <a:latin typeface="Cambria Math" panose="02040503050406030204" pitchFamily="18" charset="0"/>
                      </a:rPr>
                      <m:t>𝒂</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𝒃𝒙</m:t>
                    </m:r>
                    <m:r>
                      <a:rPr lang="en-US" b="1" i="1">
                        <a:latin typeface="Cambria Math" panose="02040503050406030204" pitchFamily="18" charset="0"/>
                      </a:rPr>
                      <m:t>+</m:t>
                    </m:r>
                    <m:r>
                      <a:rPr lang="en-US" b="1" i="1">
                        <a:latin typeface="Cambria Math" panose="02040503050406030204" pitchFamily="18" charset="0"/>
                      </a:rPr>
                      <m:t>𝒄</m:t>
                    </m:r>
                    <m:r>
                      <a:rPr lang="en-US" b="1" i="1">
                        <a:latin typeface="Cambria Math" panose="02040503050406030204" pitchFamily="18" charset="0"/>
                      </a:rPr>
                      <m:t>=</m:t>
                    </m:r>
                    <m:r>
                      <a:rPr lang="en-US" b="1" i="1">
                        <a:latin typeface="Cambria Math" panose="02040503050406030204" pitchFamily="18" charset="0"/>
                      </a:rPr>
                      <m:t>𝒂</m:t>
                    </m:r>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r>
                              <a:rPr lang="en-US" b="1" i="1">
                                <a:latin typeface="Cambria Math" panose="02040503050406030204" pitchFamily="18" charset="0"/>
                              </a:rPr>
                              <m:t>𝒙</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𝒃</m:t>
                                </m:r>
                              </m:num>
                              <m:den>
                                <m:r>
                                  <a:rPr lang="en-US" b="1" i="1">
                                    <a:latin typeface="Cambria Math" panose="02040503050406030204" pitchFamily="18" charset="0"/>
                                  </a:rPr>
                                  <m:t>𝟐</m:t>
                                </m:r>
                                <m:r>
                                  <a:rPr lang="en-US" b="1" i="1">
                                    <a:latin typeface="Cambria Math" panose="02040503050406030204" pitchFamily="18" charset="0"/>
                                  </a:rPr>
                                  <m:t>𝒂</m:t>
                                </m:r>
                              </m:den>
                            </m:f>
                          </m:e>
                        </m:d>
                      </m:e>
                      <m:sup>
                        <m:r>
                          <a:rPr lang="en-US" b="1" i="1">
                            <a:latin typeface="Cambria Math" panose="02040503050406030204" pitchFamily="18" charset="0"/>
                          </a:rPr>
                          <m:t>𝟐</m:t>
                        </m:r>
                      </m:sup>
                    </m:sSup>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m:t>
                        </m:r>
                        <m:r>
                          <a:rPr lang="en-US" b="1" i="1">
                            <a:latin typeface="Cambria Math" panose="02040503050406030204" pitchFamily="18" charset="0"/>
                          </a:rPr>
                          <m:t>𝜟</m:t>
                        </m:r>
                      </m:num>
                      <m:den>
                        <m:r>
                          <a:rPr lang="en-US" b="1" i="1">
                            <a:latin typeface="Cambria Math" panose="02040503050406030204" pitchFamily="18" charset="0"/>
                          </a:rPr>
                          <m:t>𝟒</m:t>
                        </m:r>
                        <m:r>
                          <a:rPr lang="en-US" b="1" i="1">
                            <a:latin typeface="Cambria Math" panose="02040503050406030204" pitchFamily="18" charset="0"/>
                          </a:rPr>
                          <m:t>𝒂</m:t>
                        </m:r>
                      </m:den>
                    </m:f>
                  </m:oMath>
                </a14:m>
                <a:r>
                  <a:rPr lang="en-US" b="1" i="1" dirty="0"/>
                  <a:t>  </a:t>
                </a:r>
                <a:r>
                  <a:rPr lang="en-US" b="1" dirty="0" err="1"/>
                  <a:t>nên</a:t>
                </a:r>
                <a:r>
                  <a:rPr lang="en-US" b="1" dirty="0"/>
                  <a:t> </a:t>
                </a:r>
                <a14:m>
                  <m:oMath xmlns:m="http://schemas.openxmlformats.org/officeDocument/2006/math">
                    <m:r>
                      <a:rPr lang="en-US" b="1" i="1">
                        <a:latin typeface="Cambria Math" panose="02040503050406030204" pitchFamily="18" charset="0"/>
                      </a:rPr>
                      <m:t>⇔</m:t>
                    </m:r>
                    <m:d>
                      <m:dPr>
                        <m:ctrlPr>
                          <a:rPr lang="en-US" b="1" i="1">
                            <a:latin typeface="Cambria Math" panose="02040503050406030204" pitchFamily="18" charset="0"/>
                          </a:rPr>
                        </m:ctrlPr>
                      </m:dPr>
                      <m:e>
                        <m:r>
                          <a:rPr lang="en-US" b="1" i="1">
                            <a:latin typeface="Cambria Math" panose="02040503050406030204" pitchFamily="18" charset="0"/>
                          </a:rPr>
                          <m:t>𝟏</m:t>
                        </m:r>
                      </m:e>
                    </m:d>
                    <m:r>
                      <a:rPr lang="en-US" b="1" i="1">
                        <a:latin typeface="Cambria Math" panose="02040503050406030204" pitchFamily="18" charset="0"/>
                      </a:rPr>
                      <m:t>⇔</m:t>
                    </m:r>
                    <m:f>
                      <m:fPr>
                        <m:ctrlPr>
                          <a:rPr lang="en-US" b="1" i="1">
                            <a:latin typeface="Cambria Math" panose="02040503050406030204" pitchFamily="18" charset="0"/>
                          </a:rPr>
                        </m:ctrlPr>
                      </m:fPr>
                      <m:num>
                        <m:rad>
                          <m:radPr>
                            <m:degHide m:val="on"/>
                            <m:ctrlPr>
                              <a:rPr lang="en-US" b="1" i="1">
                                <a:latin typeface="Cambria Math" panose="02040503050406030204" pitchFamily="18" charset="0"/>
                              </a:rPr>
                            </m:ctrlPr>
                          </m:radPr>
                          <m:deg/>
                          <m:e>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r>
                                      <a:rPr lang="en-US" b="1" i="1">
                                        <a:latin typeface="Cambria Math" panose="02040503050406030204" pitchFamily="18" charset="0"/>
                                      </a:rPr>
                                      <m:t>𝒙</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𝒃</m:t>
                                        </m:r>
                                      </m:num>
                                      <m:den>
                                        <m:r>
                                          <a:rPr lang="en-US" b="1" i="1">
                                            <a:latin typeface="Cambria Math" panose="02040503050406030204" pitchFamily="18" charset="0"/>
                                          </a:rPr>
                                          <m:t>𝟐</m:t>
                                        </m:r>
                                        <m:r>
                                          <a:rPr lang="en-US" b="1" i="1">
                                            <a:latin typeface="Cambria Math" panose="02040503050406030204" pitchFamily="18" charset="0"/>
                                          </a:rPr>
                                          <m:t>𝒂</m:t>
                                        </m:r>
                                      </m:den>
                                    </m:f>
                                  </m:e>
                                </m:d>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US" b="1" i="1">
                                    <a:latin typeface="Cambria Math" panose="02040503050406030204" pitchFamily="18" charset="0"/>
                                  </a:rPr>
                                </m:ctrlPr>
                              </m:sSupPr>
                              <m:e>
                                <m:d>
                                  <m:dPr>
                                    <m:begChr m:val="["/>
                                    <m:endChr m:val="]"/>
                                    <m:ctrlPr>
                                      <a:rPr lang="en-US" b="1" i="1">
                                        <a:latin typeface="Cambria Math" panose="02040503050406030204" pitchFamily="18" charset="0"/>
                                      </a:rPr>
                                    </m:ctrlPr>
                                  </m:dPr>
                                  <m:e>
                                    <m:r>
                                      <a:rPr lang="en-US" b="1" i="1">
                                        <a:latin typeface="Cambria Math" panose="02040503050406030204" pitchFamily="18" charset="0"/>
                                      </a:rPr>
                                      <m:t>𝒂</m:t>
                                    </m:r>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r>
                                              <a:rPr lang="en-US" b="1" i="1">
                                                <a:latin typeface="Cambria Math" panose="02040503050406030204" pitchFamily="18" charset="0"/>
                                              </a:rPr>
                                              <m:t>𝒙</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𝒃</m:t>
                                                </m:r>
                                              </m:num>
                                              <m:den>
                                                <m:r>
                                                  <a:rPr lang="en-US" b="1" i="1">
                                                    <a:latin typeface="Cambria Math" panose="02040503050406030204" pitchFamily="18" charset="0"/>
                                                  </a:rPr>
                                                  <m:t>𝟐</m:t>
                                                </m:r>
                                                <m:r>
                                                  <a:rPr lang="en-US" b="1" i="1">
                                                    <a:latin typeface="Cambria Math" panose="02040503050406030204" pitchFamily="18" charset="0"/>
                                                  </a:rPr>
                                                  <m:t>𝒂</m:t>
                                                </m:r>
                                              </m:den>
                                            </m:f>
                                          </m:e>
                                        </m:d>
                                      </m:e>
                                      <m:sup>
                                        <m:r>
                                          <a:rPr lang="en-US" b="1" i="1">
                                            <a:latin typeface="Cambria Math" panose="02040503050406030204" pitchFamily="18" charset="0"/>
                                          </a:rPr>
                                          <m:t>𝟐</m:t>
                                        </m:r>
                                      </m:sup>
                                    </m:sSup>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m:t>
                                        </m:r>
                                      </m:num>
                                      <m:den>
                                        <m:r>
                                          <a:rPr lang="en-US" b="1" i="1">
                                            <a:latin typeface="Cambria Math" panose="02040503050406030204" pitchFamily="18" charset="0"/>
                                          </a:rPr>
                                          <m:t>𝟒</m:t>
                                        </m:r>
                                        <m:r>
                                          <a:rPr lang="en-US" b="1" i="1">
                                            <a:latin typeface="Cambria Math" panose="02040503050406030204" pitchFamily="18" charset="0"/>
                                          </a:rPr>
                                          <m:t>𝒂</m:t>
                                        </m:r>
                                      </m:den>
                                    </m:f>
                                  </m:e>
                                </m:d>
                              </m:e>
                              <m:sup>
                                <m:r>
                                  <a:rPr lang="en-US" b="1" i="1">
                                    <a:latin typeface="Cambria Math" panose="02040503050406030204" pitchFamily="18" charset="0"/>
                                  </a:rPr>
                                  <m:t>𝟐</m:t>
                                </m:r>
                              </m:sup>
                            </m:sSup>
                          </m:e>
                        </m:rad>
                      </m:num>
                      <m:den>
                        <m:d>
                          <m:dPr>
                            <m:begChr m:val="|"/>
                            <m:endChr m:val="|"/>
                            <m:ctrlPr>
                              <a:rPr lang="en-US" b="1" i="1">
                                <a:latin typeface="Cambria Math" panose="02040503050406030204" pitchFamily="18" charset="0"/>
                              </a:rPr>
                            </m:ctrlPr>
                          </m:dPr>
                          <m:e>
                            <m:r>
                              <a:rPr lang="en-US" b="1" i="1">
                                <a:latin typeface="Cambria Math" panose="02040503050406030204" pitchFamily="18" charset="0"/>
                              </a:rPr>
                              <m:t>𝒂</m:t>
                            </m:r>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r>
                                      <a:rPr lang="en-US" b="1" i="1">
                                        <a:latin typeface="Cambria Math" panose="02040503050406030204" pitchFamily="18" charset="0"/>
                                      </a:rPr>
                                      <m:t>𝒙</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𝒃</m:t>
                                        </m:r>
                                      </m:num>
                                      <m:den>
                                        <m:r>
                                          <a:rPr lang="en-US" b="1" i="1">
                                            <a:latin typeface="Cambria Math" panose="02040503050406030204" pitchFamily="18" charset="0"/>
                                          </a:rPr>
                                          <m:t>𝟐</m:t>
                                        </m:r>
                                        <m:r>
                                          <a:rPr lang="en-US" b="1" i="1">
                                            <a:latin typeface="Cambria Math" panose="02040503050406030204" pitchFamily="18" charset="0"/>
                                          </a:rPr>
                                          <m:t>𝒂</m:t>
                                        </m:r>
                                      </m:den>
                                    </m:f>
                                  </m:e>
                                </m:d>
                              </m:e>
                              <m:sup>
                                <m:r>
                                  <a:rPr lang="en-US" b="1" i="1">
                                    <a:latin typeface="Cambria Math" panose="02040503050406030204" pitchFamily="18" charset="0"/>
                                  </a:rPr>
                                  <m:t>𝟐</m:t>
                                </m:r>
                              </m:sup>
                            </m:sSup>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m:t>
                                </m:r>
                              </m:num>
                              <m:den>
                                <m:r>
                                  <a:rPr lang="en-US" b="1" i="1">
                                    <a:latin typeface="Cambria Math" panose="02040503050406030204" pitchFamily="18" charset="0"/>
                                  </a:rPr>
                                  <m:t>𝟒</m:t>
                                </m:r>
                                <m:r>
                                  <a:rPr lang="en-US" b="1" i="1">
                                    <a:latin typeface="Cambria Math" panose="02040503050406030204" pitchFamily="18" charset="0"/>
                                  </a:rPr>
                                  <m:t>𝒂</m:t>
                                </m:r>
                              </m:den>
                            </m:f>
                          </m:e>
                        </m:d>
                      </m:den>
                    </m:f>
                    <m:r>
                      <a:rPr lang="en-US" b="1" i="1">
                        <a:latin typeface="Cambria Math" panose="02040503050406030204" pitchFamily="18" charset="0"/>
                      </a:rPr>
                      <m:t>=</m:t>
                    </m:r>
                    <m:r>
                      <a:rPr lang="en-US" b="1" i="1">
                        <a:latin typeface="Cambria Math" panose="02040503050406030204" pitchFamily="18" charset="0"/>
                      </a:rPr>
                      <m:t>𝟏</m:t>
                    </m:r>
                  </m:oMath>
                </a14:m>
                <a:endParaRPr lang="en-US" b="1" dirty="0"/>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228600" y="5867400"/>
                <a:ext cx="23743920" cy="7635876"/>
              </a:xfrm>
              <a:prstGeom prst="rect">
                <a:avLst/>
              </a:prstGeom>
              <a:blipFill>
                <a:blip r:embed="rId4"/>
                <a:stretch>
                  <a:fillRect l="-1155" t="-2632"/>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1817975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3" end="3"/>
                                            </p:txEl>
                                          </p:spTgt>
                                        </p:tgtEl>
                                        <p:attrNameLst>
                                          <p:attrName>style.visibility</p:attrName>
                                        </p:attrNameLst>
                                      </p:cBhvr>
                                      <p:to>
                                        <p:strVal val="visible"/>
                                      </p:to>
                                    </p:set>
                                    <p:animEffect transition="in" filter="wipe(up)">
                                      <p:cBhvr>
                                        <p:cTn id="32" dur="500"/>
                                        <p:tgtEl>
                                          <p:spTgt spid="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243840" y="1828800"/>
                <a:ext cx="23926800" cy="44196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gn="just">
                  <a:lnSpc>
                    <a:spcPct val="150000"/>
                  </a:lnSpc>
                </a:pPr>
                <a:r>
                  <a:rPr lang="en-US" sz="4800" b="1" dirty="0">
                    <a:solidFill>
                      <a:srgbClr val="FF0000"/>
                    </a:solidFill>
                  </a:rPr>
                  <a:t>Bài 3.24. </a:t>
                </a:r>
                <a:r>
                  <a:rPr lang="en-US" b="1" dirty="0"/>
                  <a:t>Cho </a:t>
                </a:r>
                <a:r>
                  <a:rPr lang="en-US" b="1" dirty="0" err="1"/>
                  <a:t>hai</a:t>
                </a:r>
                <a:r>
                  <a:rPr lang="en-US" b="1" dirty="0"/>
                  <a:t> </a:t>
                </a:r>
                <a:r>
                  <a:rPr lang="en-US" b="1" dirty="0" err="1"/>
                  <a:t>parabol</a:t>
                </a:r>
                <a:r>
                  <a:rPr lang="en-US" b="1" dirty="0"/>
                  <a:t> </a:t>
                </a:r>
                <a:r>
                  <a:rPr lang="en-US" b="1" dirty="0" err="1"/>
                  <a:t>có</a:t>
                </a:r>
                <a:r>
                  <a:rPr lang="en-US" b="1" dirty="0"/>
                  <a:t> </a:t>
                </a:r>
                <a:r>
                  <a:rPr lang="en-US" b="1" dirty="0" err="1"/>
                  <a:t>phương</a:t>
                </a:r>
                <a:r>
                  <a:rPr lang="en-US" b="1" dirty="0"/>
                  <a:t> </a:t>
                </a:r>
                <a:r>
                  <a:rPr lang="en-US" b="1" dirty="0" err="1"/>
                  <a:t>trình</a:t>
                </a:r>
                <a:r>
                  <a:rPr lang="en-US" b="1" dirty="0"/>
                  <a:t>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𝒚</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𝒑𝒙</m:t>
                    </m:r>
                  </m:oMath>
                </a14:m>
                <a:r>
                  <a:rPr lang="en-US" b="1" dirty="0"/>
                  <a:t> </a:t>
                </a:r>
                <a:r>
                  <a:rPr lang="en-US" b="1" dirty="0" err="1"/>
                  <a:t>và</a:t>
                </a:r>
                <a:r>
                  <a:rPr lang="en-US" b="1" dirty="0"/>
                  <a:t> </a:t>
                </a:r>
                <a14:m>
                  <m:oMath xmlns:m="http://schemas.openxmlformats.org/officeDocument/2006/math">
                    <m:r>
                      <a:rPr lang="en-US" b="1" i="1">
                        <a:latin typeface="Cambria Math" panose="02040503050406030204" pitchFamily="18" charset="0"/>
                      </a:rPr>
                      <m:t>𝒚</m:t>
                    </m:r>
                    <m:r>
                      <a:rPr lang="en-US" b="1" i="1">
                        <a:latin typeface="Cambria Math" panose="02040503050406030204" pitchFamily="18" charset="0"/>
                      </a:rPr>
                      <m:t>=</m:t>
                    </m:r>
                    <m:r>
                      <a:rPr lang="en-US" b="1" i="1">
                        <a:latin typeface="Cambria Math" panose="02040503050406030204" pitchFamily="18" charset="0"/>
                      </a:rPr>
                      <m:t>𝒂</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𝒃𝒙</m:t>
                    </m:r>
                    <m:r>
                      <a:rPr lang="en-US" b="1" i="1">
                        <a:latin typeface="Cambria Math" panose="02040503050406030204" pitchFamily="18" charset="0"/>
                      </a:rPr>
                      <m:t>+</m:t>
                    </m:r>
                    <m:r>
                      <a:rPr lang="en-US" b="1" i="1">
                        <a:latin typeface="Cambria Math" panose="02040503050406030204" pitchFamily="18" charset="0"/>
                      </a:rPr>
                      <m:t>𝒄</m:t>
                    </m:r>
                    <m:r>
                      <a:rPr lang="en-US" b="1" i="1" smtClean="0">
                        <a:latin typeface="Cambria Math" panose="02040503050406030204" pitchFamily="18" charset="0"/>
                      </a:rPr>
                      <m:t>, </m:t>
                    </m:r>
                    <m:d>
                      <m:dPr>
                        <m:ctrlPr>
                          <a:rPr lang="en-US" b="1" i="1">
                            <a:latin typeface="Cambria Math" panose="02040503050406030204" pitchFamily="18" charset="0"/>
                          </a:rPr>
                        </m:ctrlPr>
                      </m:dPr>
                      <m:e>
                        <m:r>
                          <a:rPr lang="en-US" b="1" i="1">
                            <a:latin typeface="Cambria Math" panose="02040503050406030204" pitchFamily="18" charset="0"/>
                          </a:rPr>
                          <m:t>𝒂</m:t>
                        </m:r>
                        <m:r>
                          <a:rPr lang="en-US" b="1" i="1">
                            <a:latin typeface="Cambria Math" panose="02040503050406030204" pitchFamily="18" charset="0"/>
                          </a:rPr>
                          <m:t>≠</m:t>
                        </m:r>
                        <m:r>
                          <a:rPr lang="en-US" b="1" i="1">
                            <a:latin typeface="Cambria Math" panose="02040503050406030204" pitchFamily="18" charset="0"/>
                          </a:rPr>
                          <m:t>𝟎</m:t>
                        </m:r>
                      </m:e>
                    </m:d>
                  </m:oMath>
                </a14:m>
                <a:r>
                  <a:rPr lang="en-US" b="1" dirty="0"/>
                  <a:t>. </a:t>
                </a:r>
                <a:r>
                  <a:rPr lang="en-US" b="1" dirty="0" err="1"/>
                  <a:t>Chứng</a:t>
                </a:r>
                <a:r>
                  <a:rPr lang="en-US" b="1" dirty="0"/>
                  <a:t> </a:t>
                </a:r>
                <a:r>
                  <a:rPr lang="en-US" b="1" dirty="0" err="1"/>
                  <a:t>minh</a:t>
                </a:r>
                <a:r>
                  <a:rPr lang="en-US" b="1" dirty="0"/>
                  <a:t> </a:t>
                </a:r>
                <a:r>
                  <a:rPr lang="en-US" b="1" dirty="0" err="1"/>
                  <a:t>rằng</a:t>
                </a:r>
                <a:r>
                  <a:rPr lang="en-US" b="1" dirty="0"/>
                  <a:t> </a:t>
                </a:r>
                <a:r>
                  <a:rPr lang="en-US" b="1" dirty="0" err="1"/>
                  <a:t>nếu</a:t>
                </a:r>
                <a:r>
                  <a:rPr lang="en-US" b="1" dirty="0"/>
                  <a:t> </a:t>
                </a:r>
                <a:r>
                  <a:rPr lang="en-US" b="1" dirty="0" err="1"/>
                  <a:t>hai</a:t>
                </a:r>
                <a:r>
                  <a:rPr lang="en-US" b="1" dirty="0"/>
                  <a:t> </a:t>
                </a:r>
                <a:r>
                  <a:rPr lang="en-US" b="1" dirty="0" err="1"/>
                  <a:t>parabol</a:t>
                </a:r>
                <a:r>
                  <a:rPr lang="en-US" b="1" dirty="0"/>
                  <a:t> </a:t>
                </a:r>
                <a:r>
                  <a:rPr lang="en-US" b="1" dirty="0" err="1"/>
                  <a:t>đó</a:t>
                </a:r>
                <a:r>
                  <a:rPr lang="en-US" b="1" dirty="0"/>
                  <a:t> </a:t>
                </a:r>
                <a:r>
                  <a:rPr lang="en-US" b="1" dirty="0" err="1"/>
                  <a:t>cắt</a:t>
                </a:r>
                <a:r>
                  <a:rPr lang="en-US" b="1" dirty="0"/>
                  <a:t> </a:t>
                </a:r>
                <a:r>
                  <a:rPr lang="en-US" b="1" dirty="0" err="1"/>
                  <a:t>nhau</a:t>
                </a:r>
                <a:r>
                  <a:rPr lang="en-US" b="1" dirty="0"/>
                  <a:t> </a:t>
                </a:r>
                <a:r>
                  <a:rPr lang="en-US" b="1" dirty="0" err="1"/>
                  <a:t>tại</a:t>
                </a:r>
                <a:r>
                  <a:rPr lang="en-US" b="1" dirty="0"/>
                  <a:t> </a:t>
                </a:r>
                <a:r>
                  <a:rPr lang="en-US" b="1" dirty="0" err="1"/>
                  <a:t>bốn</a:t>
                </a:r>
                <a:r>
                  <a:rPr lang="en-US" b="1" dirty="0"/>
                  <a:t> </a:t>
                </a:r>
                <a:r>
                  <a:rPr lang="en-US" b="1" dirty="0" err="1"/>
                  <a:t>điểm</a:t>
                </a:r>
                <a:r>
                  <a:rPr lang="en-US" b="1" dirty="0"/>
                  <a:t> </a:t>
                </a:r>
                <a:r>
                  <a:rPr lang="en-US" b="1" dirty="0" err="1"/>
                  <a:t>phân</a:t>
                </a:r>
                <a:r>
                  <a:rPr lang="en-US" b="1" dirty="0"/>
                  <a:t> </a:t>
                </a:r>
                <a:r>
                  <a:rPr lang="en-US" b="1" dirty="0" err="1"/>
                  <a:t>biệt</a:t>
                </a:r>
                <a:r>
                  <a:rPr lang="en-US" b="1" dirty="0"/>
                  <a:t> </a:t>
                </a:r>
                <a:r>
                  <a:rPr lang="en-US" b="1" dirty="0" err="1"/>
                  <a:t>thì</a:t>
                </a:r>
                <a:r>
                  <a:rPr lang="en-US" b="1" dirty="0"/>
                  <a:t> </a:t>
                </a:r>
                <a:r>
                  <a:rPr lang="en-US" b="1" dirty="0" err="1"/>
                  <a:t>bốn</a:t>
                </a:r>
                <a:r>
                  <a:rPr lang="en-US" b="1" dirty="0"/>
                  <a:t> </a:t>
                </a:r>
                <a:r>
                  <a:rPr lang="en-US" b="1" dirty="0" err="1"/>
                  <a:t>điểm</a:t>
                </a:r>
                <a:r>
                  <a:rPr lang="en-US" b="1" dirty="0"/>
                  <a:t> </a:t>
                </a:r>
                <a:r>
                  <a:rPr lang="en-US" b="1" dirty="0" err="1"/>
                  <a:t>đó</a:t>
                </a:r>
                <a:r>
                  <a:rPr lang="en-US" b="1" dirty="0"/>
                  <a:t> </a:t>
                </a:r>
                <a:r>
                  <a:rPr lang="en-US" b="1" dirty="0" err="1"/>
                  <a:t>cùng</a:t>
                </a:r>
                <a:r>
                  <a:rPr lang="en-US" b="1" dirty="0"/>
                  <a:t> </a:t>
                </a:r>
                <a:r>
                  <a:rPr lang="en-US" b="1" dirty="0" err="1"/>
                  <a:t>nằm</a:t>
                </a:r>
                <a:r>
                  <a:rPr lang="en-US" b="1" dirty="0"/>
                  <a:t> </a:t>
                </a:r>
                <a:r>
                  <a:rPr lang="en-US" b="1" dirty="0" err="1"/>
                  <a:t>trên</a:t>
                </a:r>
                <a:r>
                  <a:rPr lang="en-US" b="1" dirty="0"/>
                  <a:t> </a:t>
                </a:r>
                <a:r>
                  <a:rPr lang="en-US" b="1" dirty="0" err="1"/>
                  <a:t>đường</a:t>
                </a:r>
                <a:r>
                  <a:rPr lang="en-US" b="1" dirty="0"/>
                  <a:t> </a:t>
                </a:r>
                <a:r>
                  <a:rPr lang="en-US" b="1" dirty="0" err="1"/>
                  <a:t>tròn</a:t>
                </a:r>
                <a:r>
                  <a:rPr lang="en-US" b="1" dirty="0"/>
                  <a:t> </a:t>
                </a:r>
                <a14:m>
                  <m:oMath xmlns:m="http://schemas.openxmlformats.org/officeDocument/2006/math">
                    <m:d>
                      <m:dPr>
                        <m:ctrlPr>
                          <a:rPr lang="en-US" b="1" i="1">
                            <a:latin typeface="Cambria Math" panose="02040503050406030204" pitchFamily="18" charset="0"/>
                          </a:rPr>
                        </m:ctrlPr>
                      </m:dPr>
                      <m:e>
                        <m:r>
                          <a:rPr lang="en-US" b="1" i="1">
                            <a:latin typeface="Cambria Math" panose="02040503050406030204" pitchFamily="18" charset="0"/>
                          </a:rPr>
                          <m:t>𝑪</m:t>
                        </m:r>
                      </m:e>
                    </m:d>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𝒚</m:t>
                        </m:r>
                      </m:e>
                      <m:sup>
                        <m:r>
                          <a:rPr lang="en-US" b="1" i="1">
                            <a:latin typeface="Cambria Math" panose="02040503050406030204" pitchFamily="18" charset="0"/>
                          </a:rPr>
                          <m:t>𝟐</m:t>
                        </m:r>
                      </m:sup>
                    </m:sSup>
                    <m:r>
                      <a:rPr lang="en-US" b="1" i="1">
                        <a:latin typeface="Cambria Math" panose="02040503050406030204" pitchFamily="18" charset="0"/>
                      </a:rPr>
                      <m:t>+</m:t>
                    </m:r>
                    <m:d>
                      <m:dPr>
                        <m:ctrlPr>
                          <a:rPr lang="en-US" b="1" i="1">
                            <a:latin typeface="Cambria Math" panose="02040503050406030204" pitchFamily="18" charset="0"/>
                          </a:rPr>
                        </m:ctrlPr>
                      </m:dPr>
                      <m:e>
                        <m:f>
                          <m:fPr>
                            <m:ctrlPr>
                              <a:rPr lang="en-US" b="1" i="1">
                                <a:latin typeface="Cambria Math" panose="02040503050406030204" pitchFamily="18" charset="0"/>
                              </a:rPr>
                            </m:ctrlPr>
                          </m:fPr>
                          <m:num>
                            <m:r>
                              <a:rPr lang="en-US" b="1" i="1">
                                <a:latin typeface="Cambria Math" panose="02040503050406030204" pitchFamily="18" charset="0"/>
                              </a:rPr>
                              <m:t>𝒃</m:t>
                            </m:r>
                          </m:num>
                          <m:den>
                            <m:r>
                              <a:rPr lang="en-US" b="1" i="1">
                                <a:latin typeface="Cambria Math" panose="02040503050406030204" pitchFamily="18" charset="0"/>
                              </a:rPr>
                              <m:t>𝒂</m:t>
                            </m:r>
                          </m:den>
                        </m:f>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𝒑</m:t>
                        </m:r>
                      </m:e>
                    </m:d>
                    <m:r>
                      <a:rPr lang="en-US" b="1" i="1">
                        <a:latin typeface="Cambria Math" panose="02040503050406030204" pitchFamily="18" charset="0"/>
                      </a:rPr>
                      <m:t>𝒙</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m:t>
                        </m:r>
                      </m:num>
                      <m:den>
                        <m:r>
                          <a:rPr lang="en-US" b="1" i="1">
                            <a:latin typeface="Cambria Math" panose="02040503050406030204" pitchFamily="18" charset="0"/>
                          </a:rPr>
                          <m:t>𝒂</m:t>
                        </m:r>
                      </m:den>
                    </m:f>
                    <m:r>
                      <a:rPr lang="en-US" b="1" i="1">
                        <a:latin typeface="Cambria Math" panose="02040503050406030204" pitchFamily="18" charset="0"/>
                      </a:rPr>
                      <m:t>𝒚</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𝒄</m:t>
                        </m:r>
                      </m:num>
                      <m:den>
                        <m:r>
                          <a:rPr lang="en-US" b="1" i="1">
                            <a:latin typeface="Cambria Math" panose="02040503050406030204" pitchFamily="18" charset="0"/>
                          </a:rPr>
                          <m:t>𝒂</m:t>
                        </m:r>
                      </m:den>
                    </m:f>
                    <m:r>
                      <a:rPr lang="en-US" b="1" i="1">
                        <a:latin typeface="Cambria Math" panose="02040503050406030204" pitchFamily="18" charset="0"/>
                      </a:rPr>
                      <m:t>=</m:t>
                    </m:r>
                    <m:r>
                      <a:rPr lang="en-US"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a:t>
                </a:r>
              </a:p>
              <a:p>
                <a:pPr algn="just">
                  <a:lnSpc>
                    <a:spcPct val="150000"/>
                  </a:lnSpc>
                </a:pPr>
                <a:endParaRPr lang="en-US" sz="4800" b="1" dirty="0"/>
              </a:p>
              <a:p>
                <a:pPr algn="just"/>
                <a:endParaRPr lang="en-US" sz="4800" b="1" dirty="0"/>
              </a:p>
            </p:txBody>
          </p:sp>
        </mc:Choice>
        <mc:Fallback>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243840" y="1828800"/>
                <a:ext cx="23926800" cy="4419600"/>
              </a:xfrm>
              <a:prstGeom prst="rect">
                <a:avLst/>
              </a:prstGeom>
              <a:blipFill>
                <a:blip r:embed="rId3"/>
                <a:stretch>
                  <a:fillRect l="-1324" r="-1324" b="-963"/>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43840" y="6873240"/>
                <a:ext cx="23926800" cy="63404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solidFill>
                      <a:srgbClr val="0000FF"/>
                    </a:solidFill>
                  </a:rPr>
                  <a:t>Lời </a:t>
                </a:r>
                <a:r>
                  <a:rPr lang="en-US" b="1" dirty="0" err="1">
                    <a:solidFill>
                      <a:srgbClr val="0000FF"/>
                    </a:solidFill>
                  </a:rPr>
                  <a:t>giải</a:t>
                </a:r>
                <a:endParaRPr lang="en-US" b="1" dirty="0">
                  <a:solidFill>
                    <a:srgbClr val="0000FF"/>
                  </a:solidFill>
                </a:endParaRPr>
              </a:p>
              <a:p>
                <a:r>
                  <a:rPr lang="en-US" b="1" dirty="0"/>
                  <a:t>Ta </a:t>
                </a:r>
                <a:r>
                  <a:rPr lang="en-US" b="1" dirty="0" err="1"/>
                  <a:t>có</a:t>
                </a:r>
                <a:r>
                  <a:rPr lang="en-US" b="1" dirty="0"/>
                  <a:t>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𝒚</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𝒑𝒙</m:t>
                    </m:r>
                    <m:r>
                      <a:rPr lang="en-US" b="1" i="1" smtClean="0">
                        <a:latin typeface="Cambria Math" panose="02040503050406030204" pitchFamily="18" charset="0"/>
                      </a:rPr>
                      <m:t>   </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𝑷</m:t>
                            </m:r>
                          </m:e>
                          <m:sub>
                            <m:r>
                              <a:rPr lang="en-US" b="1" i="1">
                                <a:latin typeface="Cambria Math" panose="02040503050406030204" pitchFamily="18" charset="0"/>
                              </a:rPr>
                              <m:t>𝟏</m:t>
                            </m:r>
                          </m:sub>
                        </m:sSub>
                      </m:e>
                    </m:d>
                  </m:oMath>
                </a14:m>
                <a:r>
                  <a:rPr lang="en-US" b="1" dirty="0"/>
                  <a:t> </a:t>
                </a:r>
                <a:r>
                  <a:rPr lang="en-US" b="1" dirty="0" err="1"/>
                  <a:t>và</a:t>
                </a:r>
                <a:r>
                  <a:rPr lang="en-US" b="1" dirty="0"/>
                  <a:t> </a:t>
                </a:r>
                <a14:m>
                  <m:oMath xmlns:m="http://schemas.openxmlformats.org/officeDocument/2006/math">
                    <m:r>
                      <a:rPr lang="en-US" b="1" i="1">
                        <a:latin typeface="Cambria Math" panose="02040503050406030204" pitchFamily="18" charset="0"/>
                      </a:rPr>
                      <m:t>𝒚</m:t>
                    </m:r>
                    <m:r>
                      <a:rPr lang="en-US" b="1" i="1">
                        <a:latin typeface="Cambria Math" panose="02040503050406030204" pitchFamily="18" charset="0"/>
                      </a:rPr>
                      <m:t>=</m:t>
                    </m:r>
                    <m:r>
                      <a:rPr lang="en-US" b="1" i="1">
                        <a:latin typeface="Cambria Math" panose="02040503050406030204" pitchFamily="18" charset="0"/>
                      </a:rPr>
                      <m:t>𝒂</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𝒃𝒙</m:t>
                    </m:r>
                    <m:r>
                      <a:rPr lang="en-US" b="1" i="1">
                        <a:latin typeface="Cambria Math" panose="02040503050406030204" pitchFamily="18" charset="0"/>
                      </a:rPr>
                      <m:t>+</m:t>
                    </m:r>
                    <m:r>
                      <a:rPr lang="en-US" b="1" i="1">
                        <a:latin typeface="Cambria Math" panose="02040503050406030204" pitchFamily="18" charset="0"/>
                      </a:rPr>
                      <m:t>𝒄</m:t>
                    </m:r>
                    <m:r>
                      <m:rPr>
                        <m:nor/>
                      </m:rPr>
                      <a:rPr lang="en-US" b="1" i="0" smtClean="0">
                        <a:latin typeface="Cambria Math" panose="02040503050406030204" pitchFamily="18" charset="0"/>
                      </a:rPr>
                      <m:t>,</m:t>
                    </m:r>
                    <m:r>
                      <m:rPr>
                        <m:nor/>
                      </m:rPr>
                      <a:rPr lang="en-US" b="1"/>
                      <m:t> </m:t>
                    </m:r>
                    <m:d>
                      <m:dPr>
                        <m:ctrlPr>
                          <a:rPr lang="en-US" b="1" i="1">
                            <a:latin typeface="Cambria Math" panose="02040503050406030204" pitchFamily="18" charset="0"/>
                          </a:rPr>
                        </m:ctrlPr>
                      </m:dPr>
                      <m:e>
                        <m:r>
                          <a:rPr lang="en-US" b="1" i="1">
                            <a:latin typeface="Cambria Math" panose="02040503050406030204" pitchFamily="18" charset="0"/>
                          </a:rPr>
                          <m:t>𝒂</m:t>
                        </m:r>
                        <m:r>
                          <a:rPr lang="en-US" b="1" i="1">
                            <a:latin typeface="Cambria Math" panose="02040503050406030204" pitchFamily="18" charset="0"/>
                          </a:rPr>
                          <m:t>≠</m:t>
                        </m:r>
                        <m:r>
                          <a:rPr lang="en-US" b="1" i="1">
                            <a:latin typeface="Cambria Math" panose="02040503050406030204" pitchFamily="18" charset="0"/>
                          </a:rPr>
                          <m:t>𝟎</m:t>
                        </m:r>
                      </m:e>
                    </m:d>
                    <m:r>
                      <a:rPr lang="en-US" b="1" i="1" smtClean="0">
                        <a:latin typeface="Cambria Math" panose="02040503050406030204" pitchFamily="18" charset="0"/>
                      </a:rPr>
                      <m:t>   </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𝑷</m:t>
                            </m:r>
                          </m:e>
                          <m:sub>
                            <m:r>
                              <a:rPr lang="en-US" b="1" i="1">
                                <a:latin typeface="Cambria Math" panose="02040503050406030204" pitchFamily="18" charset="0"/>
                              </a:rPr>
                              <m:t>𝟐</m:t>
                            </m:r>
                          </m:sub>
                        </m:sSub>
                      </m:e>
                    </m:d>
                  </m:oMath>
                </a14:m>
                <a:endParaRPr lang="en-US" b="1" dirty="0"/>
              </a:p>
              <a:p>
                <a:r>
                  <a:rPr lang="en-US" b="1" dirty="0" err="1"/>
                  <a:t>Gọi</a:t>
                </a:r>
                <a:r>
                  <a:rPr lang="en-US" b="1" dirty="0"/>
                  <a:t> </a:t>
                </a:r>
                <a14:m>
                  <m:oMath xmlns:m="http://schemas.openxmlformats.org/officeDocument/2006/math">
                    <m:r>
                      <a:rPr lang="en-US" b="1" i="1">
                        <a:latin typeface="Cambria Math" panose="02040503050406030204" pitchFamily="18" charset="0"/>
                      </a:rPr>
                      <m:t>𝑴</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𝟎</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𝒚</m:t>
                            </m:r>
                          </m:e>
                          <m:sub>
                            <m:r>
                              <a:rPr lang="en-US" b="1" i="1">
                                <a:latin typeface="Cambria Math" panose="02040503050406030204" pitchFamily="18" charset="0"/>
                              </a:rPr>
                              <m:t>𝟎</m:t>
                            </m:r>
                          </m:sub>
                        </m:sSub>
                      </m:e>
                    </m:d>
                  </m:oMath>
                </a14:m>
                <a:r>
                  <a:rPr lang="en-US" b="1" dirty="0"/>
                  <a:t> </a:t>
                </a:r>
                <a:r>
                  <a:rPr lang="en-US" b="1" dirty="0" err="1"/>
                  <a:t>giao</a:t>
                </a:r>
                <a:r>
                  <a:rPr lang="en-US" b="1" dirty="0"/>
                  <a:t> </a:t>
                </a:r>
                <a:r>
                  <a:rPr lang="en-US" b="1" dirty="0" err="1"/>
                  <a:t>điểm</a:t>
                </a:r>
                <a:r>
                  <a:rPr lang="en-US" b="1" dirty="0"/>
                  <a:t> </a:t>
                </a:r>
                <a:r>
                  <a:rPr lang="en-US" b="1" dirty="0" err="1"/>
                  <a:t>của</a:t>
                </a:r>
                <a:r>
                  <a:rPr lang="en-US" b="1" dirty="0"/>
                  <a:t> </a:t>
                </a:r>
                <a14:m>
                  <m:oMath xmlns:m="http://schemas.openxmlformats.org/officeDocument/2006/math">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𝑷</m:t>
                            </m:r>
                          </m:e>
                          <m:sub>
                            <m:r>
                              <a:rPr lang="en-US" b="1" i="1">
                                <a:latin typeface="Cambria Math" panose="02040503050406030204" pitchFamily="18" charset="0"/>
                              </a:rPr>
                              <m:t>𝟏</m:t>
                            </m:r>
                          </m:sub>
                        </m:sSub>
                      </m:e>
                    </m:d>
                  </m:oMath>
                </a14:m>
                <a:r>
                  <a:rPr lang="en-US" b="1" dirty="0"/>
                  <a:t> </a:t>
                </a:r>
                <a:r>
                  <a:rPr lang="en-US" b="1" dirty="0" err="1"/>
                  <a:t>và</a:t>
                </a:r>
                <a:r>
                  <a:rPr lang="en-US" b="1" dirty="0"/>
                  <a:t> </a:t>
                </a:r>
                <a14:m>
                  <m:oMath xmlns:m="http://schemas.openxmlformats.org/officeDocument/2006/math">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𝑷</m:t>
                            </m:r>
                          </m:e>
                          <m:sub>
                            <m:r>
                              <a:rPr lang="en-US" b="1" i="1">
                                <a:latin typeface="Cambria Math" panose="02040503050406030204" pitchFamily="18" charset="0"/>
                              </a:rPr>
                              <m:t>𝟐</m:t>
                            </m:r>
                          </m:sub>
                        </m:sSub>
                      </m:e>
                    </m:d>
                  </m:oMath>
                </a14:m>
                <a:r>
                  <a:rPr lang="en-US" b="1" dirty="0"/>
                  <a:t> , </a:t>
                </a:r>
              </a:p>
              <a:p>
                <a:pPr marL="0" indent="0">
                  <a:buNone/>
                </a:pPr>
                <a:r>
                  <a:rPr lang="en-US" b="1" dirty="0" err="1"/>
                  <a:t>khi</a:t>
                </a:r>
                <a:r>
                  <a:rPr lang="en-US" b="1" dirty="0"/>
                  <a:t> </a:t>
                </a:r>
                <a:r>
                  <a:rPr lang="en-US" b="1" dirty="0" err="1"/>
                  <a:t>đó</a:t>
                </a:r>
                <a:r>
                  <a:rPr lang="en-US" b="1" dirty="0"/>
                  <a:t> </a:t>
                </a:r>
                <a14:m>
                  <m:oMath xmlns:m="http://schemas.openxmlformats.org/officeDocument/2006/math">
                    <m:d>
                      <m:dPr>
                        <m:begChr m:val="{"/>
                        <m:endChr m:val=""/>
                        <m:ctrlPr>
                          <a:rPr lang="en-US" b="1" i="1">
                            <a:latin typeface="Cambria Math" panose="02040503050406030204" pitchFamily="18" charset="0"/>
                          </a:rPr>
                        </m:ctrlPr>
                      </m:dPr>
                      <m:e>
                        <m:eqArr>
                          <m:eqArrPr>
                            <m:ctrlPr>
                              <a:rPr lang="en-US" b="1" i="1">
                                <a:latin typeface="Cambria Math" panose="02040503050406030204" pitchFamily="18" charset="0"/>
                              </a:rPr>
                            </m:ctrlPr>
                          </m:eqArrPr>
                          <m:e>
                            <m:r>
                              <a:rPr lang="en-US" b="1" i="1" smtClean="0">
                                <a:latin typeface="Cambria Math" panose="02040503050406030204" pitchFamily="18" charset="0"/>
                              </a:rPr>
                              <m:t>&amp;</m:t>
                            </m:r>
                            <m:sSubSup>
                              <m:sSubSupPr>
                                <m:ctrlPr>
                                  <a:rPr lang="en-US" b="1" i="1">
                                    <a:latin typeface="Cambria Math" panose="02040503050406030204" pitchFamily="18" charset="0"/>
                                  </a:rPr>
                                </m:ctrlPr>
                              </m:sSubSupPr>
                              <m:e>
                                <m:r>
                                  <a:rPr lang="en-US" b="1" i="1">
                                    <a:latin typeface="Cambria Math" panose="02040503050406030204" pitchFamily="18" charset="0"/>
                                  </a:rPr>
                                  <m:t>𝒚</m:t>
                                </m:r>
                              </m:e>
                              <m:sub>
                                <m:r>
                                  <a:rPr lang="en-US" b="1" i="1">
                                    <a:latin typeface="Cambria Math" panose="02040503050406030204" pitchFamily="18" charset="0"/>
                                  </a:rPr>
                                  <m:t>𝟎</m:t>
                                </m:r>
                              </m:sub>
                              <m:sup>
                                <m:r>
                                  <a:rPr lang="en-US" b="1" i="1">
                                    <a:latin typeface="Cambria Math" panose="02040503050406030204" pitchFamily="18" charset="0"/>
                                  </a:rPr>
                                  <m:t>𝟐</m:t>
                                </m:r>
                              </m:sup>
                            </m:sSubSup>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𝒑</m:t>
                            </m:r>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𝟎</m:t>
                                </m:r>
                              </m:sub>
                            </m:sSub>
                          </m:e>
                          <m:e>
                            <m:r>
                              <a:rPr lang="en-US" b="1" i="1" smtClean="0">
                                <a:latin typeface="Cambria Math" panose="02040503050406030204" pitchFamily="18" charset="0"/>
                              </a:rPr>
                              <m:t>&amp;</m:t>
                            </m:r>
                            <m:sSub>
                              <m:sSubPr>
                                <m:ctrlPr>
                                  <a:rPr lang="en-US" b="1" i="1">
                                    <a:latin typeface="Cambria Math" panose="02040503050406030204" pitchFamily="18" charset="0"/>
                                  </a:rPr>
                                </m:ctrlPr>
                              </m:sSubPr>
                              <m:e>
                                <m:r>
                                  <a:rPr lang="en-US" b="1" i="1">
                                    <a:latin typeface="Cambria Math" panose="02040503050406030204" pitchFamily="18" charset="0"/>
                                  </a:rPr>
                                  <m:t>𝒚</m:t>
                                </m:r>
                              </m:e>
                              <m:sub>
                                <m:r>
                                  <a:rPr lang="en-US" b="1" i="1">
                                    <a:latin typeface="Cambria Math" panose="02040503050406030204" pitchFamily="18" charset="0"/>
                                  </a:rPr>
                                  <m:t>𝟎</m:t>
                                </m:r>
                              </m:sub>
                            </m:sSub>
                            <m:r>
                              <m:rPr>
                                <m:nor/>
                              </m:rPr>
                              <a:rPr lang="en-US" b="1" i="0" smtClean="0"/>
                              <m:t>=</m:t>
                            </m:r>
                            <m:r>
                              <a:rPr lang="en-US" b="1" i="1">
                                <a:latin typeface="Cambria Math" panose="02040503050406030204" pitchFamily="18" charset="0"/>
                              </a:rPr>
                              <m:t>𝒂</m:t>
                            </m:r>
                            <m:sSubSup>
                              <m:sSubSupPr>
                                <m:ctrlPr>
                                  <a:rPr lang="en-US" b="1" i="1">
                                    <a:latin typeface="Cambria Math" panose="02040503050406030204" pitchFamily="18" charset="0"/>
                                  </a:rPr>
                                </m:ctrlPr>
                              </m:sSubSupPr>
                              <m:e>
                                <m:r>
                                  <a:rPr lang="en-US" b="1" i="1">
                                    <a:latin typeface="Cambria Math" panose="02040503050406030204" pitchFamily="18" charset="0"/>
                                  </a:rPr>
                                  <m:t>𝒙</m:t>
                                </m:r>
                              </m:e>
                              <m:sub>
                                <m:r>
                                  <a:rPr lang="en-US" b="1" i="1">
                                    <a:latin typeface="Cambria Math" panose="02040503050406030204" pitchFamily="18" charset="0"/>
                                  </a:rPr>
                                  <m:t>𝟎</m:t>
                                </m:r>
                              </m:sub>
                              <m:sup>
                                <m:r>
                                  <a:rPr lang="en-US" b="1" i="1">
                                    <a:latin typeface="Cambria Math" panose="02040503050406030204" pitchFamily="18" charset="0"/>
                                  </a:rPr>
                                  <m:t>𝟐</m:t>
                                </m:r>
                              </m:sup>
                            </m:sSubSup>
                            <m:r>
                              <a:rPr lang="en-US" b="1" i="1">
                                <a:latin typeface="Cambria Math" panose="02040503050406030204" pitchFamily="18" charset="0"/>
                              </a:rPr>
                              <m:t>+</m:t>
                            </m:r>
                            <m:r>
                              <a:rPr lang="en-US" b="1" i="1">
                                <a:latin typeface="Cambria Math" panose="02040503050406030204" pitchFamily="18" charset="0"/>
                              </a:rPr>
                              <m:t>𝒃</m:t>
                            </m:r>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𝟎</m:t>
                                </m:r>
                              </m:sub>
                            </m:sSub>
                            <m:r>
                              <a:rPr lang="en-US" b="1" i="1">
                                <a:latin typeface="Cambria Math" panose="02040503050406030204" pitchFamily="18" charset="0"/>
                              </a:rPr>
                              <m:t>+</m:t>
                            </m:r>
                            <m:r>
                              <a:rPr lang="en-US" b="1" i="1">
                                <a:latin typeface="Cambria Math" panose="02040503050406030204" pitchFamily="18" charset="0"/>
                              </a:rPr>
                              <m:t>𝒄</m:t>
                            </m:r>
                          </m:e>
                        </m:eqArr>
                      </m:e>
                    </m:d>
                    <m:r>
                      <a:rPr lang="en-US" b="1" i="1">
                        <a:latin typeface="Cambria Math" panose="02040503050406030204" pitchFamily="18" charset="0"/>
                      </a:rPr>
                      <m:t>⇔</m:t>
                    </m:r>
                    <m:d>
                      <m:dPr>
                        <m:begChr m:val="{"/>
                        <m:endChr m:val=""/>
                        <m:ctrlPr>
                          <a:rPr lang="en-US" b="1" i="1">
                            <a:latin typeface="Cambria Math" panose="02040503050406030204" pitchFamily="18" charset="0"/>
                          </a:rPr>
                        </m:ctrlPr>
                      </m:dPr>
                      <m:e>
                        <m:eqArr>
                          <m:eqArrPr>
                            <m:ctrlPr>
                              <a:rPr lang="en-US" b="1" i="1">
                                <a:latin typeface="Cambria Math" panose="02040503050406030204" pitchFamily="18" charset="0"/>
                              </a:rPr>
                            </m:ctrlPr>
                          </m:eqArrPr>
                          <m:e>
                            <m:r>
                              <a:rPr lang="en-US" b="1" i="1" smtClean="0">
                                <a:latin typeface="Cambria Math" panose="02040503050406030204" pitchFamily="18" charset="0"/>
                              </a:rPr>
                              <m:t>&amp;</m:t>
                            </m:r>
                            <m:sSubSup>
                              <m:sSubSupPr>
                                <m:ctrlPr>
                                  <a:rPr lang="en-US" b="1" i="1">
                                    <a:latin typeface="Cambria Math" panose="02040503050406030204" pitchFamily="18" charset="0"/>
                                  </a:rPr>
                                </m:ctrlPr>
                              </m:sSubSupPr>
                              <m:e>
                                <m:r>
                                  <a:rPr lang="en-US" b="1" i="1">
                                    <a:latin typeface="Cambria Math" panose="02040503050406030204" pitchFamily="18" charset="0"/>
                                  </a:rPr>
                                  <m:t>𝒚</m:t>
                                </m:r>
                              </m:e>
                              <m:sub>
                                <m:r>
                                  <a:rPr lang="en-US" b="1" i="1">
                                    <a:latin typeface="Cambria Math" panose="02040503050406030204" pitchFamily="18" charset="0"/>
                                  </a:rPr>
                                  <m:t>𝟎</m:t>
                                </m:r>
                              </m:sub>
                              <m:sup>
                                <m:r>
                                  <a:rPr lang="en-US" b="1" i="1">
                                    <a:latin typeface="Cambria Math" panose="02040503050406030204" pitchFamily="18" charset="0"/>
                                  </a:rPr>
                                  <m:t>𝟐</m:t>
                                </m:r>
                              </m:sup>
                            </m:sSubSup>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𝒑</m:t>
                            </m:r>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𝟎</m:t>
                                </m:r>
                              </m:sub>
                            </m:sSub>
                          </m:e>
                          <m:e>
                            <m:r>
                              <a:rPr lang="en-US" b="1" i="1" smtClean="0">
                                <a:latin typeface="Cambria Math" panose="02040503050406030204" pitchFamily="18" charset="0"/>
                              </a:rPr>
                              <m:t>&amp;</m:t>
                            </m:r>
                            <m:f>
                              <m:fPr>
                                <m:ctrlPr>
                                  <a:rPr lang="en-US" b="1" i="1">
                                    <a:latin typeface="Cambria Math" panose="02040503050406030204" pitchFamily="18" charset="0"/>
                                  </a:rPr>
                                </m:ctrlPr>
                              </m:fPr>
                              <m:num>
                                <m:sSub>
                                  <m:sSubPr>
                                    <m:ctrlPr>
                                      <a:rPr lang="en-US" b="1" i="1">
                                        <a:latin typeface="Cambria Math" panose="02040503050406030204" pitchFamily="18" charset="0"/>
                                      </a:rPr>
                                    </m:ctrlPr>
                                  </m:sSubPr>
                                  <m:e>
                                    <m:r>
                                      <a:rPr lang="en-US" b="1" i="1">
                                        <a:latin typeface="Cambria Math" panose="02040503050406030204" pitchFamily="18" charset="0"/>
                                      </a:rPr>
                                      <m:t>𝒚</m:t>
                                    </m:r>
                                  </m:e>
                                  <m:sub>
                                    <m:r>
                                      <a:rPr lang="en-US" b="1" i="1">
                                        <a:latin typeface="Cambria Math" panose="02040503050406030204" pitchFamily="18" charset="0"/>
                                      </a:rPr>
                                      <m:t>𝟎</m:t>
                                    </m:r>
                                  </m:sub>
                                </m:sSub>
                              </m:num>
                              <m:den>
                                <m:r>
                                  <a:rPr lang="en-US" b="1" i="1">
                                    <a:latin typeface="Cambria Math" panose="02040503050406030204" pitchFamily="18" charset="0"/>
                                  </a:rPr>
                                  <m:t>𝒂</m:t>
                                </m:r>
                              </m:den>
                            </m:f>
                            <m:r>
                              <a:rPr lang="en-US" b="1" i="1">
                                <a:latin typeface="Cambria Math" panose="02040503050406030204" pitchFamily="18" charset="0"/>
                              </a:rPr>
                              <m:t>=</m:t>
                            </m:r>
                            <m:sSubSup>
                              <m:sSubSupPr>
                                <m:ctrlPr>
                                  <a:rPr lang="en-US" b="1" i="1">
                                    <a:latin typeface="Cambria Math" panose="02040503050406030204" pitchFamily="18" charset="0"/>
                                  </a:rPr>
                                </m:ctrlPr>
                              </m:sSubSupPr>
                              <m:e>
                                <m:r>
                                  <a:rPr lang="en-US" b="1" i="1">
                                    <a:latin typeface="Cambria Math" panose="02040503050406030204" pitchFamily="18" charset="0"/>
                                  </a:rPr>
                                  <m:t>𝒙</m:t>
                                </m:r>
                              </m:e>
                              <m:sub>
                                <m:r>
                                  <a:rPr lang="en-US" b="1" i="1">
                                    <a:latin typeface="Cambria Math" panose="02040503050406030204" pitchFamily="18" charset="0"/>
                                  </a:rPr>
                                  <m:t>𝟎</m:t>
                                </m:r>
                              </m:sub>
                              <m:sup>
                                <m:r>
                                  <a:rPr lang="en-US" b="1" i="1">
                                    <a:latin typeface="Cambria Math" panose="02040503050406030204" pitchFamily="18" charset="0"/>
                                  </a:rPr>
                                  <m:t>𝟐</m:t>
                                </m:r>
                              </m:sup>
                            </m:sSubSup>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𝒃</m:t>
                                </m:r>
                              </m:num>
                              <m:den>
                                <m:r>
                                  <a:rPr lang="en-US" b="1" i="1">
                                    <a:latin typeface="Cambria Math" panose="02040503050406030204" pitchFamily="18" charset="0"/>
                                  </a:rPr>
                                  <m:t>𝒂</m:t>
                                </m:r>
                              </m:den>
                            </m:f>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𝟎</m:t>
                                </m:r>
                              </m:sub>
                            </m:sSub>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𝒄</m:t>
                                </m:r>
                              </m:num>
                              <m:den>
                                <m:r>
                                  <a:rPr lang="en-US" b="1" i="1">
                                    <a:latin typeface="Cambria Math" panose="02040503050406030204" pitchFamily="18" charset="0"/>
                                  </a:rPr>
                                  <m:t>𝒂</m:t>
                                </m:r>
                              </m:den>
                            </m:f>
                          </m:e>
                        </m:eqArr>
                      </m:e>
                    </m:d>
                    <m:r>
                      <a:rPr lang="en-US" b="1" i="1">
                        <a:latin typeface="Cambria Math" panose="02040503050406030204" pitchFamily="18" charset="0"/>
                      </a:rPr>
                      <m:t>⇔</m:t>
                    </m:r>
                    <m:d>
                      <m:dPr>
                        <m:begChr m:val="{"/>
                        <m:endChr m:val=""/>
                        <m:ctrlPr>
                          <a:rPr lang="en-US" b="1" i="1">
                            <a:latin typeface="Cambria Math" panose="02040503050406030204" pitchFamily="18" charset="0"/>
                          </a:rPr>
                        </m:ctrlPr>
                      </m:dPr>
                      <m:e>
                        <m:eqArr>
                          <m:eqArrPr>
                            <m:ctrlPr>
                              <a:rPr lang="en-US" b="1" i="1">
                                <a:latin typeface="Cambria Math" panose="02040503050406030204" pitchFamily="18" charset="0"/>
                              </a:rPr>
                            </m:ctrlPr>
                          </m:eqArrPr>
                          <m:e>
                            <m:r>
                              <a:rPr lang="en-US" b="1" i="1" smtClean="0">
                                <a:latin typeface="Cambria Math" panose="02040503050406030204" pitchFamily="18" charset="0"/>
                              </a:rPr>
                              <m:t>&amp;</m:t>
                            </m:r>
                            <m:sSubSup>
                              <m:sSubSupPr>
                                <m:ctrlPr>
                                  <a:rPr lang="en-US" b="1" i="1">
                                    <a:latin typeface="Cambria Math" panose="02040503050406030204" pitchFamily="18" charset="0"/>
                                  </a:rPr>
                                </m:ctrlPr>
                              </m:sSubSupPr>
                              <m:e>
                                <m:r>
                                  <a:rPr lang="en-US" b="1" i="1">
                                    <a:latin typeface="Cambria Math" panose="02040503050406030204" pitchFamily="18" charset="0"/>
                                  </a:rPr>
                                  <m:t>𝒚</m:t>
                                </m:r>
                              </m:e>
                              <m:sub>
                                <m:r>
                                  <a:rPr lang="en-US" b="1" i="1">
                                    <a:latin typeface="Cambria Math" panose="02040503050406030204" pitchFamily="18" charset="0"/>
                                  </a:rPr>
                                  <m:t>𝟎</m:t>
                                </m:r>
                              </m:sub>
                              <m:sup>
                                <m:r>
                                  <a:rPr lang="en-US" b="1" i="1">
                                    <a:latin typeface="Cambria Math" panose="02040503050406030204" pitchFamily="18" charset="0"/>
                                  </a:rPr>
                                  <m:t>𝟐</m:t>
                                </m:r>
                              </m:sup>
                            </m:sSubSup>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𝒑</m:t>
                            </m:r>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𝟎</m:t>
                                </m:r>
                              </m:sub>
                            </m:sSub>
                            <m:r>
                              <a:rPr lang="en-US" b="1" i="1">
                                <a:latin typeface="Cambria Math" panose="02040503050406030204" pitchFamily="18" charset="0"/>
                              </a:rPr>
                              <m:t>=</m:t>
                            </m:r>
                            <m:r>
                              <a:rPr lang="en-US" b="1" i="1">
                                <a:latin typeface="Cambria Math" panose="02040503050406030204" pitchFamily="18" charset="0"/>
                              </a:rPr>
                              <m:t>𝟎</m:t>
                            </m:r>
                            <m:r>
                              <a:rPr lang="en-US" b="1" i="1" smtClean="0">
                                <a:latin typeface="Cambria Math" panose="02040503050406030204" pitchFamily="18" charset="0"/>
                              </a:rPr>
                              <m:t>   &amp;</m:t>
                            </m:r>
                            <m:d>
                              <m:dPr>
                                <m:ctrlPr>
                                  <a:rPr lang="en-US" b="1" i="1">
                                    <a:latin typeface="Cambria Math" panose="02040503050406030204" pitchFamily="18" charset="0"/>
                                  </a:rPr>
                                </m:ctrlPr>
                              </m:dPr>
                              <m:e>
                                <m:r>
                                  <a:rPr lang="en-US" b="1" i="1">
                                    <a:latin typeface="Cambria Math" panose="02040503050406030204" pitchFamily="18" charset="0"/>
                                  </a:rPr>
                                  <m:t>𝟏</m:t>
                                </m:r>
                              </m:e>
                            </m:d>
                          </m:e>
                          <m:e>
                            <m:r>
                              <a:rPr lang="en-US" b="1" i="1" smtClean="0">
                                <a:latin typeface="Cambria Math" panose="02040503050406030204" pitchFamily="18" charset="0"/>
                              </a:rPr>
                              <m:t>&amp;</m:t>
                            </m:r>
                            <m:sSubSup>
                              <m:sSubSupPr>
                                <m:ctrlPr>
                                  <a:rPr lang="en-US" b="1" i="1">
                                    <a:latin typeface="Cambria Math" panose="02040503050406030204" pitchFamily="18" charset="0"/>
                                  </a:rPr>
                                </m:ctrlPr>
                              </m:sSubSupPr>
                              <m:e>
                                <m:r>
                                  <a:rPr lang="en-US" b="1" i="1">
                                    <a:latin typeface="Cambria Math" panose="02040503050406030204" pitchFamily="18" charset="0"/>
                                  </a:rPr>
                                  <m:t>𝒙</m:t>
                                </m:r>
                              </m:e>
                              <m:sub>
                                <m:r>
                                  <a:rPr lang="en-US" b="1" i="1">
                                    <a:latin typeface="Cambria Math" panose="02040503050406030204" pitchFamily="18" charset="0"/>
                                  </a:rPr>
                                  <m:t>𝟎</m:t>
                                </m:r>
                              </m:sub>
                              <m:sup>
                                <m:r>
                                  <a:rPr lang="en-US" b="1" i="1">
                                    <a:latin typeface="Cambria Math" panose="02040503050406030204" pitchFamily="18" charset="0"/>
                                  </a:rPr>
                                  <m:t>𝟐</m:t>
                                </m:r>
                              </m:sup>
                            </m:sSubSup>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𝒃</m:t>
                                </m:r>
                              </m:num>
                              <m:den>
                                <m:r>
                                  <a:rPr lang="en-US" b="1" i="1">
                                    <a:latin typeface="Cambria Math" panose="02040503050406030204" pitchFamily="18" charset="0"/>
                                  </a:rPr>
                                  <m:t>𝒂</m:t>
                                </m:r>
                              </m:den>
                            </m:f>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𝟎</m:t>
                                </m:r>
                              </m:sub>
                            </m:sSub>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𝒄</m:t>
                                </m:r>
                              </m:num>
                              <m:den>
                                <m:r>
                                  <a:rPr lang="en-US" b="1" i="1">
                                    <a:latin typeface="Cambria Math" panose="02040503050406030204" pitchFamily="18" charset="0"/>
                                  </a:rPr>
                                  <m:t>𝒂</m:t>
                                </m:r>
                              </m:den>
                            </m:f>
                            <m:r>
                              <a:rPr lang="en-US" b="1" i="1">
                                <a:latin typeface="Cambria Math" panose="02040503050406030204" pitchFamily="18" charset="0"/>
                              </a:rPr>
                              <m:t>−</m:t>
                            </m:r>
                            <m:f>
                              <m:fPr>
                                <m:ctrlPr>
                                  <a:rPr lang="en-US" b="1" i="1">
                                    <a:latin typeface="Cambria Math" panose="02040503050406030204" pitchFamily="18" charset="0"/>
                                  </a:rPr>
                                </m:ctrlPr>
                              </m:fPr>
                              <m:num>
                                <m:sSub>
                                  <m:sSubPr>
                                    <m:ctrlPr>
                                      <a:rPr lang="en-US" b="1" i="1">
                                        <a:latin typeface="Cambria Math" panose="02040503050406030204" pitchFamily="18" charset="0"/>
                                      </a:rPr>
                                    </m:ctrlPr>
                                  </m:sSubPr>
                                  <m:e>
                                    <m:r>
                                      <a:rPr lang="en-US" b="1" i="1">
                                        <a:latin typeface="Cambria Math" panose="02040503050406030204" pitchFamily="18" charset="0"/>
                                      </a:rPr>
                                      <m:t>𝒚</m:t>
                                    </m:r>
                                  </m:e>
                                  <m:sub>
                                    <m:r>
                                      <a:rPr lang="en-US" b="1" i="1">
                                        <a:latin typeface="Cambria Math" panose="02040503050406030204" pitchFamily="18" charset="0"/>
                                      </a:rPr>
                                      <m:t>𝟎</m:t>
                                    </m:r>
                                  </m:sub>
                                </m:sSub>
                              </m:num>
                              <m:den>
                                <m:r>
                                  <a:rPr lang="en-US" b="1" i="1">
                                    <a:latin typeface="Cambria Math" panose="02040503050406030204" pitchFamily="18" charset="0"/>
                                  </a:rPr>
                                  <m:t>𝒂</m:t>
                                </m:r>
                              </m:den>
                            </m:f>
                            <m:r>
                              <a:rPr lang="en-US" b="1" i="1">
                                <a:latin typeface="Cambria Math" panose="02040503050406030204" pitchFamily="18" charset="0"/>
                              </a:rPr>
                              <m:t>=</m:t>
                            </m:r>
                            <m:r>
                              <a:rPr lang="en-US" b="1" i="1">
                                <a:latin typeface="Cambria Math" panose="02040503050406030204" pitchFamily="18" charset="0"/>
                              </a:rPr>
                              <m:t>𝟎</m:t>
                            </m:r>
                            <m:r>
                              <a:rPr lang="en-US" b="1" i="1" smtClean="0">
                                <a:latin typeface="Cambria Math" panose="02040503050406030204" pitchFamily="18" charset="0"/>
                              </a:rPr>
                              <m:t>&amp;  </m:t>
                            </m:r>
                            <m:d>
                              <m:dPr>
                                <m:ctrlPr>
                                  <a:rPr lang="en-US" b="1" i="1">
                                    <a:latin typeface="Cambria Math" panose="02040503050406030204" pitchFamily="18" charset="0"/>
                                  </a:rPr>
                                </m:ctrlPr>
                              </m:dPr>
                              <m:e>
                                <m:r>
                                  <a:rPr lang="en-US" b="1" i="1">
                                    <a:latin typeface="Cambria Math" panose="02040503050406030204" pitchFamily="18" charset="0"/>
                                  </a:rPr>
                                  <m:t>𝟐</m:t>
                                </m:r>
                              </m:e>
                            </m:d>
                          </m:e>
                        </m:eqArr>
                      </m:e>
                    </m:d>
                  </m:oMath>
                </a14:m>
                <a:endParaRPr lang="en-US" b="1" dirty="0"/>
              </a:p>
              <a:p>
                <a:endParaRPr lang="en-US" dirty="0"/>
              </a:p>
              <a:p>
                <a:endParaRPr lang="en-US" dirty="0"/>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243840" y="6873240"/>
                <a:ext cx="23926800" cy="6340476"/>
              </a:xfrm>
              <a:prstGeom prst="rect">
                <a:avLst/>
              </a:prstGeom>
              <a:blipFill>
                <a:blip r:embed="rId4"/>
                <a:stretch>
                  <a:fillRect l="-1120" t="-3167"/>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2840172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3" end="3"/>
                                            </p:txEl>
                                          </p:spTgt>
                                        </p:tgtEl>
                                        <p:attrNameLst>
                                          <p:attrName>style.visibility</p:attrName>
                                        </p:attrNameLst>
                                      </p:cBhvr>
                                      <p:to>
                                        <p:strVal val="visible"/>
                                      </p:to>
                                    </p:set>
                                    <p:animEffect transition="in" filter="wipe(up)">
                                      <p:cBhvr>
                                        <p:cTn id="32" dur="500"/>
                                        <p:tgtEl>
                                          <p:spTgt spid="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228600" y="1935480"/>
                <a:ext cx="23926800" cy="44196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gn="just">
                  <a:lnSpc>
                    <a:spcPct val="150000"/>
                  </a:lnSpc>
                </a:pPr>
                <a:r>
                  <a:rPr lang="en-US" sz="4800" b="1" dirty="0" err="1">
                    <a:solidFill>
                      <a:srgbClr val="FF0000"/>
                    </a:solidFill>
                  </a:rPr>
                  <a:t>Bài</a:t>
                </a:r>
                <a:r>
                  <a:rPr lang="en-US" sz="4800" b="1" dirty="0">
                    <a:solidFill>
                      <a:srgbClr val="FF0000"/>
                    </a:solidFill>
                  </a:rPr>
                  <a:t> 3.24. </a:t>
                </a:r>
                <a:r>
                  <a:rPr lang="en-US" b="1" dirty="0"/>
                  <a:t>Cho </a:t>
                </a:r>
                <a:r>
                  <a:rPr lang="en-US" b="1" dirty="0" err="1"/>
                  <a:t>hai</a:t>
                </a:r>
                <a:r>
                  <a:rPr lang="en-US" b="1" dirty="0"/>
                  <a:t> </a:t>
                </a:r>
                <a:r>
                  <a:rPr lang="en-US" b="1" dirty="0" err="1"/>
                  <a:t>parabol</a:t>
                </a:r>
                <a:r>
                  <a:rPr lang="en-US" b="1" dirty="0"/>
                  <a:t> </a:t>
                </a:r>
                <a:r>
                  <a:rPr lang="en-US" b="1" dirty="0" err="1"/>
                  <a:t>có</a:t>
                </a:r>
                <a:r>
                  <a:rPr lang="en-US" b="1" dirty="0"/>
                  <a:t> </a:t>
                </a:r>
                <a:r>
                  <a:rPr lang="en-US" b="1" dirty="0" err="1"/>
                  <a:t>phương</a:t>
                </a:r>
                <a:r>
                  <a:rPr lang="en-US" b="1" dirty="0"/>
                  <a:t> </a:t>
                </a:r>
                <a:r>
                  <a:rPr lang="en-US" b="1" dirty="0" err="1"/>
                  <a:t>trình</a:t>
                </a:r>
                <a:r>
                  <a:rPr lang="en-US" b="1" dirty="0"/>
                  <a:t>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𝒚</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𝒑𝒙</m:t>
                    </m:r>
                    <m:r>
                      <m:rPr>
                        <m:nor/>
                      </m:rPr>
                      <a:rPr lang="en-US" b="1"/>
                      <m:t> </m:t>
                    </m:r>
                  </m:oMath>
                </a14:m>
                <a:r>
                  <a:rPr lang="en-US" b="1" dirty="0" err="1"/>
                  <a:t>và</a:t>
                </a:r>
                <a:r>
                  <a:rPr lang="en-US" b="1" dirty="0"/>
                  <a:t> </a:t>
                </a:r>
                <a14:m>
                  <m:oMath xmlns:m="http://schemas.openxmlformats.org/officeDocument/2006/math">
                    <m:r>
                      <a:rPr lang="en-US" b="1" i="1">
                        <a:latin typeface="Cambria Math" panose="02040503050406030204" pitchFamily="18" charset="0"/>
                      </a:rPr>
                      <m:t>𝒚</m:t>
                    </m:r>
                    <m:r>
                      <a:rPr lang="en-US" b="1" i="1">
                        <a:latin typeface="Cambria Math" panose="02040503050406030204" pitchFamily="18" charset="0"/>
                      </a:rPr>
                      <m:t>=</m:t>
                    </m:r>
                    <m:r>
                      <a:rPr lang="en-US" b="1" i="1">
                        <a:latin typeface="Cambria Math" panose="02040503050406030204" pitchFamily="18" charset="0"/>
                      </a:rPr>
                      <m:t>𝒂</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𝒃𝒙</m:t>
                    </m:r>
                    <m:r>
                      <a:rPr lang="en-US" b="1" i="1">
                        <a:latin typeface="Cambria Math" panose="02040503050406030204" pitchFamily="18" charset="0"/>
                      </a:rPr>
                      <m:t>+</m:t>
                    </m:r>
                    <m:r>
                      <a:rPr lang="en-US" b="1" i="1">
                        <a:latin typeface="Cambria Math" panose="02040503050406030204" pitchFamily="18" charset="0"/>
                      </a:rPr>
                      <m:t>𝒄</m:t>
                    </m:r>
                    <m:d>
                      <m:dPr>
                        <m:ctrlPr>
                          <a:rPr lang="en-US" b="1" i="1">
                            <a:latin typeface="Cambria Math" panose="02040503050406030204" pitchFamily="18" charset="0"/>
                          </a:rPr>
                        </m:ctrlPr>
                      </m:dPr>
                      <m:e>
                        <m:r>
                          <a:rPr lang="en-US" b="1" i="1">
                            <a:latin typeface="Cambria Math" panose="02040503050406030204" pitchFamily="18" charset="0"/>
                          </a:rPr>
                          <m:t>𝒂</m:t>
                        </m:r>
                        <m:r>
                          <a:rPr lang="en-US" b="1" i="1">
                            <a:latin typeface="Cambria Math" panose="02040503050406030204" pitchFamily="18" charset="0"/>
                          </a:rPr>
                          <m:t>≠</m:t>
                        </m:r>
                        <m:r>
                          <a:rPr lang="en-US" b="1" i="1">
                            <a:latin typeface="Cambria Math" panose="02040503050406030204" pitchFamily="18" charset="0"/>
                          </a:rPr>
                          <m:t>𝟎</m:t>
                        </m:r>
                      </m:e>
                    </m:d>
                  </m:oMath>
                </a14:m>
                <a:r>
                  <a:rPr lang="en-US" b="1" dirty="0"/>
                  <a:t>. </a:t>
                </a:r>
                <a:r>
                  <a:rPr lang="en-US" b="1" dirty="0" err="1"/>
                  <a:t>Chứng</a:t>
                </a:r>
                <a:r>
                  <a:rPr lang="en-US" b="1" dirty="0"/>
                  <a:t> </a:t>
                </a:r>
                <a:r>
                  <a:rPr lang="en-US" b="1" dirty="0" err="1"/>
                  <a:t>minh</a:t>
                </a:r>
                <a:r>
                  <a:rPr lang="en-US" b="1" dirty="0"/>
                  <a:t> </a:t>
                </a:r>
                <a:r>
                  <a:rPr lang="en-US" b="1" dirty="0" err="1"/>
                  <a:t>rằng</a:t>
                </a:r>
                <a:r>
                  <a:rPr lang="en-US" b="1" dirty="0"/>
                  <a:t> </a:t>
                </a:r>
                <a:r>
                  <a:rPr lang="en-US" b="1" dirty="0" err="1"/>
                  <a:t>nếu</a:t>
                </a:r>
                <a:r>
                  <a:rPr lang="en-US" b="1" dirty="0"/>
                  <a:t> </a:t>
                </a:r>
                <a:r>
                  <a:rPr lang="en-US" b="1" dirty="0" err="1"/>
                  <a:t>hai</a:t>
                </a:r>
                <a:r>
                  <a:rPr lang="en-US" b="1" dirty="0"/>
                  <a:t> </a:t>
                </a:r>
                <a:r>
                  <a:rPr lang="en-US" b="1" dirty="0" err="1"/>
                  <a:t>parabol</a:t>
                </a:r>
                <a:r>
                  <a:rPr lang="en-US" b="1" dirty="0"/>
                  <a:t> </a:t>
                </a:r>
                <a:r>
                  <a:rPr lang="en-US" b="1" dirty="0" err="1"/>
                  <a:t>đó</a:t>
                </a:r>
                <a:r>
                  <a:rPr lang="en-US" b="1" dirty="0"/>
                  <a:t> </a:t>
                </a:r>
                <a:r>
                  <a:rPr lang="en-US" b="1" dirty="0" err="1"/>
                  <a:t>cắt</a:t>
                </a:r>
                <a:r>
                  <a:rPr lang="en-US" b="1" dirty="0"/>
                  <a:t> </a:t>
                </a:r>
                <a:r>
                  <a:rPr lang="en-US" b="1" dirty="0" err="1"/>
                  <a:t>nhau</a:t>
                </a:r>
                <a:r>
                  <a:rPr lang="en-US" b="1" dirty="0"/>
                  <a:t> </a:t>
                </a:r>
                <a:r>
                  <a:rPr lang="en-US" b="1" dirty="0" err="1"/>
                  <a:t>tại</a:t>
                </a:r>
                <a:r>
                  <a:rPr lang="en-US" b="1" dirty="0"/>
                  <a:t> </a:t>
                </a:r>
                <a:r>
                  <a:rPr lang="en-US" b="1" dirty="0" err="1"/>
                  <a:t>bốn</a:t>
                </a:r>
                <a:r>
                  <a:rPr lang="en-US" b="1" dirty="0"/>
                  <a:t> </a:t>
                </a:r>
                <a:r>
                  <a:rPr lang="en-US" b="1" dirty="0" err="1"/>
                  <a:t>điểm</a:t>
                </a:r>
                <a:r>
                  <a:rPr lang="en-US" b="1" dirty="0"/>
                  <a:t> </a:t>
                </a:r>
                <a:r>
                  <a:rPr lang="en-US" b="1" dirty="0" err="1"/>
                  <a:t>phân</a:t>
                </a:r>
                <a:r>
                  <a:rPr lang="en-US" b="1" dirty="0"/>
                  <a:t> </a:t>
                </a:r>
                <a:r>
                  <a:rPr lang="en-US" b="1" dirty="0" err="1"/>
                  <a:t>biệt</a:t>
                </a:r>
                <a:r>
                  <a:rPr lang="en-US" b="1" dirty="0"/>
                  <a:t> </a:t>
                </a:r>
                <a:r>
                  <a:rPr lang="en-US" b="1" dirty="0" err="1"/>
                  <a:t>thì</a:t>
                </a:r>
                <a:r>
                  <a:rPr lang="en-US" b="1" dirty="0"/>
                  <a:t> </a:t>
                </a:r>
                <a:r>
                  <a:rPr lang="en-US" b="1" dirty="0" err="1"/>
                  <a:t>bốn</a:t>
                </a:r>
                <a:r>
                  <a:rPr lang="en-US" b="1" dirty="0"/>
                  <a:t> </a:t>
                </a:r>
                <a:r>
                  <a:rPr lang="en-US" b="1" dirty="0" err="1"/>
                  <a:t>điểm</a:t>
                </a:r>
                <a:r>
                  <a:rPr lang="en-US" b="1" dirty="0"/>
                  <a:t> </a:t>
                </a:r>
                <a:r>
                  <a:rPr lang="en-US" b="1" dirty="0" err="1"/>
                  <a:t>đó</a:t>
                </a:r>
                <a:r>
                  <a:rPr lang="en-US" b="1" dirty="0"/>
                  <a:t> </a:t>
                </a:r>
                <a:r>
                  <a:rPr lang="en-US" b="1" dirty="0" err="1"/>
                  <a:t>cùng</a:t>
                </a:r>
                <a:r>
                  <a:rPr lang="en-US" b="1" dirty="0"/>
                  <a:t> </a:t>
                </a:r>
                <a:r>
                  <a:rPr lang="en-US" b="1" dirty="0" err="1"/>
                  <a:t>nằm</a:t>
                </a:r>
                <a:r>
                  <a:rPr lang="en-US" b="1" dirty="0"/>
                  <a:t> </a:t>
                </a:r>
                <a:r>
                  <a:rPr lang="en-US" b="1" dirty="0" err="1"/>
                  <a:t>trên</a:t>
                </a:r>
                <a:r>
                  <a:rPr lang="en-US" b="1" dirty="0"/>
                  <a:t> </a:t>
                </a:r>
                <a:r>
                  <a:rPr lang="en-US" b="1" dirty="0" err="1"/>
                  <a:t>đường</a:t>
                </a:r>
                <a:r>
                  <a:rPr lang="en-US" b="1" dirty="0"/>
                  <a:t> </a:t>
                </a:r>
                <a:r>
                  <a:rPr lang="en-US" b="1" dirty="0" err="1"/>
                  <a:t>tròn</a:t>
                </a:r>
                <a:r>
                  <a:rPr lang="en-US" b="1" dirty="0"/>
                  <a:t> </a:t>
                </a:r>
                <a14:m>
                  <m:oMath xmlns:m="http://schemas.openxmlformats.org/officeDocument/2006/math">
                    <m:d>
                      <m:dPr>
                        <m:ctrlPr>
                          <a:rPr lang="en-US" b="1" i="1">
                            <a:latin typeface="Cambria Math" panose="02040503050406030204" pitchFamily="18" charset="0"/>
                          </a:rPr>
                        </m:ctrlPr>
                      </m:dPr>
                      <m:e>
                        <m:r>
                          <a:rPr lang="en-US" b="1" i="1">
                            <a:latin typeface="Cambria Math" panose="02040503050406030204" pitchFamily="18" charset="0"/>
                          </a:rPr>
                          <m:t>𝑪</m:t>
                        </m:r>
                      </m:e>
                    </m:d>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𝒚</m:t>
                        </m:r>
                      </m:e>
                      <m:sup>
                        <m:r>
                          <a:rPr lang="en-US" b="1" i="1">
                            <a:latin typeface="Cambria Math" panose="02040503050406030204" pitchFamily="18" charset="0"/>
                          </a:rPr>
                          <m:t>𝟐</m:t>
                        </m:r>
                      </m:sup>
                    </m:sSup>
                    <m:r>
                      <a:rPr lang="en-US" b="1" i="1">
                        <a:latin typeface="Cambria Math" panose="02040503050406030204" pitchFamily="18" charset="0"/>
                      </a:rPr>
                      <m:t>+</m:t>
                    </m:r>
                    <m:d>
                      <m:dPr>
                        <m:ctrlPr>
                          <a:rPr lang="en-US" b="1" i="1">
                            <a:latin typeface="Cambria Math" panose="02040503050406030204" pitchFamily="18" charset="0"/>
                          </a:rPr>
                        </m:ctrlPr>
                      </m:dPr>
                      <m:e>
                        <m:f>
                          <m:fPr>
                            <m:ctrlPr>
                              <a:rPr lang="en-US" b="1" i="1">
                                <a:latin typeface="Cambria Math" panose="02040503050406030204" pitchFamily="18" charset="0"/>
                              </a:rPr>
                            </m:ctrlPr>
                          </m:fPr>
                          <m:num>
                            <m:r>
                              <a:rPr lang="en-US" b="1" i="1">
                                <a:latin typeface="Cambria Math" panose="02040503050406030204" pitchFamily="18" charset="0"/>
                              </a:rPr>
                              <m:t>𝒃</m:t>
                            </m:r>
                          </m:num>
                          <m:den>
                            <m:r>
                              <a:rPr lang="en-US" b="1" i="1">
                                <a:latin typeface="Cambria Math" panose="02040503050406030204" pitchFamily="18" charset="0"/>
                              </a:rPr>
                              <m:t>𝒂</m:t>
                            </m:r>
                          </m:den>
                        </m:f>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𝒑</m:t>
                        </m:r>
                      </m:e>
                    </m:d>
                    <m:r>
                      <a:rPr lang="en-US" b="1" i="1">
                        <a:latin typeface="Cambria Math" panose="02040503050406030204" pitchFamily="18" charset="0"/>
                      </a:rPr>
                      <m:t>𝒙</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m:t>
                        </m:r>
                      </m:num>
                      <m:den>
                        <m:r>
                          <a:rPr lang="en-US" b="1" i="1">
                            <a:latin typeface="Cambria Math" panose="02040503050406030204" pitchFamily="18" charset="0"/>
                          </a:rPr>
                          <m:t>𝒂</m:t>
                        </m:r>
                      </m:den>
                    </m:f>
                    <m:r>
                      <a:rPr lang="en-US" b="1" i="1">
                        <a:latin typeface="Cambria Math" panose="02040503050406030204" pitchFamily="18" charset="0"/>
                      </a:rPr>
                      <m:t>𝒚</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𝒄</m:t>
                        </m:r>
                      </m:num>
                      <m:den>
                        <m:r>
                          <a:rPr lang="en-US" b="1" i="1">
                            <a:latin typeface="Cambria Math" panose="02040503050406030204" pitchFamily="18" charset="0"/>
                          </a:rPr>
                          <m:t>𝒂</m:t>
                        </m:r>
                      </m:den>
                    </m:f>
                    <m:r>
                      <a:rPr lang="en-US" b="1" i="1">
                        <a:latin typeface="Cambria Math" panose="02040503050406030204" pitchFamily="18" charset="0"/>
                      </a:rPr>
                      <m:t>=</m:t>
                    </m:r>
                    <m:r>
                      <a:rPr lang="en-US"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a:t>
                </a:r>
              </a:p>
              <a:p>
                <a:pPr algn="just">
                  <a:lnSpc>
                    <a:spcPct val="150000"/>
                  </a:lnSpc>
                </a:pPr>
                <a:endParaRPr lang="en-US" sz="4800" b="1" dirty="0"/>
              </a:p>
              <a:p>
                <a:pPr algn="just"/>
                <a:endParaRPr lang="en-US" sz="4800" b="1" dirty="0"/>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228600" y="1935480"/>
                <a:ext cx="23926800" cy="4419600"/>
              </a:xfrm>
              <a:prstGeom prst="rect">
                <a:avLst/>
              </a:prstGeom>
              <a:blipFill>
                <a:blip r:embed="rId3"/>
                <a:stretch>
                  <a:fillRect l="-1350" r="-1324" b="-825"/>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28600" y="6477000"/>
                <a:ext cx="23926800" cy="70262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solidFill>
                      <a:srgbClr val="0000FF"/>
                    </a:solidFill>
                  </a:rPr>
                  <a:t>Lời </a:t>
                </a:r>
                <a:r>
                  <a:rPr lang="en-US" b="1" dirty="0" err="1">
                    <a:solidFill>
                      <a:srgbClr val="0000FF"/>
                    </a:solidFill>
                  </a:rPr>
                  <a:t>giải</a:t>
                </a:r>
                <a:endParaRPr lang="en-US" b="1" dirty="0">
                  <a:solidFill>
                    <a:srgbClr val="0000FF"/>
                  </a:solidFill>
                </a:endParaRPr>
              </a:p>
              <a:p>
                <a:r>
                  <a:rPr lang="en-US" b="1" dirty="0" err="1"/>
                  <a:t>Từ</a:t>
                </a:r>
                <a:r>
                  <a:rPr lang="en-US" b="1" dirty="0"/>
                  <a:t> </a:t>
                </a:r>
                <a14:m>
                  <m:oMath xmlns:m="http://schemas.openxmlformats.org/officeDocument/2006/math">
                    <m:d>
                      <m:dPr>
                        <m:begChr m:val="{"/>
                        <m:endChr m:val=""/>
                        <m:ctrlPr>
                          <a:rPr lang="en-US" b="1" i="1">
                            <a:latin typeface="Cambria Math" panose="02040503050406030204" pitchFamily="18" charset="0"/>
                          </a:rPr>
                        </m:ctrlPr>
                      </m:dPr>
                      <m:e>
                        <m:eqArr>
                          <m:eqArrPr>
                            <m:ctrlPr>
                              <a:rPr lang="en-US" b="1" i="1">
                                <a:latin typeface="Cambria Math" panose="02040503050406030204" pitchFamily="18" charset="0"/>
                              </a:rPr>
                            </m:ctrlPr>
                          </m:eqArrPr>
                          <m:e>
                            <m:r>
                              <a:rPr lang="en-US" b="1" i="1" smtClean="0">
                                <a:latin typeface="Cambria Math" panose="02040503050406030204" pitchFamily="18" charset="0"/>
                              </a:rPr>
                              <m:t>&amp;</m:t>
                            </m:r>
                            <m:sSubSup>
                              <m:sSubSupPr>
                                <m:ctrlPr>
                                  <a:rPr lang="en-US" b="1" i="1">
                                    <a:latin typeface="Cambria Math" panose="02040503050406030204" pitchFamily="18" charset="0"/>
                                  </a:rPr>
                                </m:ctrlPr>
                              </m:sSubSupPr>
                              <m:e>
                                <m:r>
                                  <a:rPr lang="en-US" b="1" i="1">
                                    <a:latin typeface="Cambria Math" panose="02040503050406030204" pitchFamily="18" charset="0"/>
                                  </a:rPr>
                                  <m:t>𝒚</m:t>
                                </m:r>
                              </m:e>
                              <m:sub>
                                <m:r>
                                  <a:rPr lang="en-US" b="1" i="1">
                                    <a:latin typeface="Cambria Math" panose="02040503050406030204" pitchFamily="18" charset="0"/>
                                  </a:rPr>
                                  <m:t>𝟎</m:t>
                                </m:r>
                              </m:sub>
                              <m:sup>
                                <m:r>
                                  <a:rPr lang="en-US" b="1" i="1">
                                    <a:latin typeface="Cambria Math" panose="02040503050406030204" pitchFamily="18" charset="0"/>
                                  </a:rPr>
                                  <m:t>𝟐</m:t>
                                </m:r>
                              </m:sup>
                            </m:sSubSup>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𝒑</m:t>
                            </m:r>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𝟎</m:t>
                                </m:r>
                              </m:sub>
                            </m:sSub>
                            <m:r>
                              <a:rPr lang="en-US" b="1" i="1">
                                <a:latin typeface="Cambria Math" panose="02040503050406030204" pitchFamily="18" charset="0"/>
                              </a:rPr>
                              <m:t>=</m:t>
                            </m:r>
                            <m:r>
                              <a:rPr lang="en-US" b="1" i="1">
                                <a:latin typeface="Cambria Math" panose="02040503050406030204" pitchFamily="18" charset="0"/>
                              </a:rPr>
                              <m:t>𝟎</m:t>
                            </m:r>
                            <m:r>
                              <a:rPr lang="en-US" b="1" i="1" smtClean="0">
                                <a:latin typeface="Cambria Math" panose="02040503050406030204" pitchFamily="18" charset="0"/>
                              </a:rPr>
                              <m:t>&amp;</m:t>
                            </m:r>
                            <m:d>
                              <m:dPr>
                                <m:ctrlPr>
                                  <a:rPr lang="en-US" b="1" i="1">
                                    <a:latin typeface="Cambria Math" panose="02040503050406030204" pitchFamily="18" charset="0"/>
                                  </a:rPr>
                                </m:ctrlPr>
                              </m:dPr>
                              <m:e>
                                <m:r>
                                  <a:rPr lang="en-US" b="1" i="1">
                                    <a:latin typeface="Cambria Math" panose="02040503050406030204" pitchFamily="18" charset="0"/>
                                  </a:rPr>
                                  <m:t>𝟏</m:t>
                                </m:r>
                              </m:e>
                            </m:d>
                          </m:e>
                          <m:e>
                            <m:r>
                              <a:rPr lang="en-US" b="1" i="1" smtClean="0">
                                <a:latin typeface="Cambria Math" panose="02040503050406030204" pitchFamily="18" charset="0"/>
                              </a:rPr>
                              <m:t>&amp;</m:t>
                            </m:r>
                            <m:sSubSup>
                              <m:sSubSupPr>
                                <m:ctrlPr>
                                  <a:rPr lang="en-US" b="1" i="1">
                                    <a:latin typeface="Cambria Math" panose="02040503050406030204" pitchFamily="18" charset="0"/>
                                  </a:rPr>
                                </m:ctrlPr>
                              </m:sSubSupPr>
                              <m:e>
                                <m:r>
                                  <a:rPr lang="en-US" b="1" i="1">
                                    <a:latin typeface="Cambria Math" panose="02040503050406030204" pitchFamily="18" charset="0"/>
                                  </a:rPr>
                                  <m:t>𝒙</m:t>
                                </m:r>
                              </m:e>
                              <m:sub>
                                <m:r>
                                  <a:rPr lang="en-US" b="1" i="1">
                                    <a:latin typeface="Cambria Math" panose="02040503050406030204" pitchFamily="18" charset="0"/>
                                  </a:rPr>
                                  <m:t>𝟎</m:t>
                                </m:r>
                              </m:sub>
                              <m:sup>
                                <m:r>
                                  <a:rPr lang="en-US" b="1" i="1">
                                    <a:latin typeface="Cambria Math" panose="02040503050406030204" pitchFamily="18" charset="0"/>
                                  </a:rPr>
                                  <m:t>𝟐</m:t>
                                </m:r>
                              </m:sup>
                            </m:sSubSup>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𝒃</m:t>
                                </m:r>
                              </m:num>
                              <m:den>
                                <m:r>
                                  <a:rPr lang="en-US" b="1" i="1">
                                    <a:latin typeface="Cambria Math" panose="02040503050406030204" pitchFamily="18" charset="0"/>
                                  </a:rPr>
                                  <m:t>𝒂</m:t>
                                </m:r>
                              </m:den>
                            </m:f>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𝟎</m:t>
                                </m:r>
                              </m:sub>
                            </m:sSub>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𝒄</m:t>
                                </m:r>
                              </m:num>
                              <m:den>
                                <m:r>
                                  <a:rPr lang="en-US" b="1" i="1">
                                    <a:latin typeface="Cambria Math" panose="02040503050406030204" pitchFamily="18" charset="0"/>
                                  </a:rPr>
                                  <m:t>𝒂</m:t>
                                </m:r>
                              </m:den>
                            </m:f>
                            <m:r>
                              <a:rPr lang="en-US" b="1" i="1">
                                <a:latin typeface="Cambria Math" panose="02040503050406030204" pitchFamily="18" charset="0"/>
                              </a:rPr>
                              <m:t>−</m:t>
                            </m:r>
                            <m:f>
                              <m:fPr>
                                <m:ctrlPr>
                                  <a:rPr lang="en-US" b="1" i="1">
                                    <a:latin typeface="Cambria Math" panose="02040503050406030204" pitchFamily="18" charset="0"/>
                                  </a:rPr>
                                </m:ctrlPr>
                              </m:fPr>
                              <m:num>
                                <m:sSub>
                                  <m:sSubPr>
                                    <m:ctrlPr>
                                      <a:rPr lang="en-US" b="1" i="1">
                                        <a:latin typeface="Cambria Math" panose="02040503050406030204" pitchFamily="18" charset="0"/>
                                      </a:rPr>
                                    </m:ctrlPr>
                                  </m:sSubPr>
                                  <m:e>
                                    <m:r>
                                      <a:rPr lang="en-US" b="1" i="1">
                                        <a:latin typeface="Cambria Math" panose="02040503050406030204" pitchFamily="18" charset="0"/>
                                      </a:rPr>
                                      <m:t>𝒚</m:t>
                                    </m:r>
                                  </m:e>
                                  <m:sub>
                                    <m:r>
                                      <a:rPr lang="en-US" b="1" i="1">
                                        <a:latin typeface="Cambria Math" panose="02040503050406030204" pitchFamily="18" charset="0"/>
                                      </a:rPr>
                                      <m:t>𝟎</m:t>
                                    </m:r>
                                  </m:sub>
                                </m:sSub>
                              </m:num>
                              <m:den>
                                <m:r>
                                  <a:rPr lang="en-US" b="1" i="1">
                                    <a:latin typeface="Cambria Math" panose="02040503050406030204" pitchFamily="18" charset="0"/>
                                  </a:rPr>
                                  <m:t>𝒂</m:t>
                                </m:r>
                              </m:den>
                            </m:f>
                            <m:r>
                              <a:rPr lang="en-US" b="1" i="1">
                                <a:latin typeface="Cambria Math" panose="02040503050406030204" pitchFamily="18" charset="0"/>
                              </a:rPr>
                              <m:t>=</m:t>
                            </m:r>
                            <m:r>
                              <a:rPr lang="en-US" b="1" i="1">
                                <a:latin typeface="Cambria Math" panose="02040503050406030204" pitchFamily="18" charset="0"/>
                              </a:rPr>
                              <m:t>𝟎</m:t>
                            </m:r>
                            <m:r>
                              <a:rPr lang="en-US" b="1" i="1" smtClean="0">
                                <a:latin typeface="Cambria Math" panose="02040503050406030204" pitchFamily="18" charset="0"/>
                              </a:rPr>
                              <m:t>&amp;  </m:t>
                            </m:r>
                            <m:d>
                              <m:dPr>
                                <m:ctrlPr>
                                  <a:rPr lang="en-US" b="1" i="1">
                                    <a:latin typeface="Cambria Math" panose="02040503050406030204" pitchFamily="18" charset="0"/>
                                  </a:rPr>
                                </m:ctrlPr>
                              </m:dPr>
                              <m:e>
                                <m:r>
                                  <a:rPr lang="en-US" b="1" i="1">
                                    <a:latin typeface="Cambria Math" panose="02040503050406030204" pitchFamily="18" charset="0"/>
                                  </a:rPr>
                                  <m:t>𝟐</m:t>
                                </m:r>
                              </m:e>
                            </m:d>
                          </m:e>
                        </m:eqArr>
                      </m:e>
                    </m:d>
                  </m:oMath>
                </a14:m>
                <a:r>
                  <a:rPr lang="en-US" b="1" dirty="0"/>
                  <a:t>. </a:t>
                </a:r>
                <a:r>
                  <a:rPr lang="en-US" b="1" dirty="0" err="1"/>
                  <a:t>Cộng</a:t>
                </a:r>
                <a:r>
                  <a:rPr lang="en-US" b="1" dirty="0"/>
                  <a:t> </a:t>
                </a:r>
                <a14:m>
                  <m:oMath xmlns:m="http://schemas.openxmlformats.org/officeDocument/2006/math">
                    <m:r>
                      <a:rPr lang="en-US" b="1" i="1" dirty="0" smtClean="0">
                        <a:latin typeface="Cambria Math" panose="02040503050406030204" pitchFamily="18" charset="0"/>
                      </a:rPr>
                      <m:t>(</m:t>
                    </m:r>
                    <m:r>
                      <a:rPr lang="en-US" b="1" i="1" dirty="0" smtClean="0">
                        <a:latin typeface="Cambria Math" panose="02040503050406030204" pitchFamily="18" charset="0"/>
                      </a:rPr>
                      <m:t>𝟏</m:t>
                    </m:r>
                    <m:r>
                      <a:rPr lang="en-US" b="1" i="1" dirty="0" smtClean="0">
                        <a:latin typeface="Cambria Math" panose="02040503050406030204" pitchFamily="18" charset="0"/>
                      </a:rPr>
                      <m:t>)</m:t>
                    </m:r>
                  </m:oMath>
                </a14:m>
                <a:r>
                  <a:rPr lang="en-US" b="1" dirty="0"/>
                  <a:t> </a:t>
                </a:r>
                <a:r>
                  <a:rPr lang="en-US" b="1" dirty="0" err="1"/>
                  <a:t>với</a:t>
                </a:r>
                <a:r>
                  <a:rPr lang="en-US" b="1" dirty="0"/>
                  <a:t> </a:t>
                </a:r>
                <a14:m>
                  <m:oMath xmlns:m="http://schemas.openxmlformats.org/officeDocument/2006/math">
                    <m:r>
                      <a:rPr lang="en-US" b="1" i="1" dirty="0" smtClean="0">
                        <a:latin typeface="Cambria Math" panose="02040503050406030204" pitchFamily="18" charset="0"/>
                      </a:rPr>
                      <m:t>(</m:t>
                    </m:r>
                    <m:r>
                      <a:rPr lang="en-US" b="1" i="1" dirty="0" smtClean="0">
                        <a:latin typeface="Cambria Math" panose="02040503050406030204" pitchFamily="18" charset="0"/>
                      </a:rPr>
                      <m:t>𝟐</m:t>
                    </m:r>
                    <m:r>
                      <a:rPr lang="en-US" b="1" i="1" dirty="0" smtClean="0">
                        <a:latin typeface="Cambria Math" panose="02040503050406030204" pitchFamily="18" charset="0"/>
                      </a:rPr>
                      <m:t>)</m:t>
                    </m:r>
                  </m:oMath>
                </a14:m>
                <a:r>
                  <a:rPr lang="en-US" b="1" dirty="0"/>
                  <a:t> </a:t>
                </a:r>
                <a:r>
                  <a:rPr lang="en-US" b="1" dirty="0" err="1"/>
                  <a:t>theo</a:t>
                </a:r>
                <a:r>
                  <a:rPr lang="en-US" b="1" dirty="0"/>
                  <a:t> </a:t>
                </a:r>
                <a:r>
                  <a:rPr lang="en-US" b="1" dirty="0" err="1"/>
                  <a:t>vế</a:t>
                </a:r>
                <a:r>
                  <a:rPr lang="en-US" b="1" dirty="0"/>
                  <a:t> ta </a:t>
                </a:r>
                <a:r>
                  <a:rPr lang="en-US" b="1" dirty="0" err="1"/>
                  <a:t>có</a:t>
                </a:r>
                <a:endParaRPr lang="en-US" b="1" dirty="0"/>
              </a:p>
              <a:p>
                <a:pPr marL="0" indent="0" algn="ctr">
                  <a:buNone/>
                </a:pPr>
                <a:r>
                  <a:rPr lang="en-US" b="1" dirty="0"/>
                  <a:t> </a:t>
                </a:r>
                <a14:m>
                  <m:oMath xmlns:m="http://schemas.openxmlformats.org/officeDocument/2006/math">
                    <m:sSubSup>
                      <m:sSubSupPr>
                        <m:ctrlPr>
                          <a:rPr lang="en-US" b="1" i="1">
                            <a:latin typeface="Cambria Math" panose="02040503050406030204" pitchFamily="18" charset="0"/>
                          </a:rPr>
                        </m:ctrlPr>
                      </m:sSubSupPr>
                      <m:e>
                        <m:r>
                          <a:rPr lang="en-US" b="1" i="1">
                            <a:latin typeface="Cambria Math" panose="02040503050406030204" pitchFamily="18" charset="0"/>
                          </a:rPr>
                          <m:t>𝒚</m:t>
                        </m:r>
                      </m:e>
                      <m:sub>
                        <m:r>
                          <a:rPr lang="en-US" b="1" i="1">
                            <a:latin typeface="Cambria Math" panose="02040503050406030204" pitchFamily="18" charset="0"/>
                          </a:rPr>
                          <m:t>𝟎</m:t>
                        </m:r>
                      </m:sub>
                      <m:sup>
                        <m:r>
                          <a:rPr lang="en-US" b="1" i="1">
                            <a:latin typeface="Cambria Math" panose="02040503050406030204" pitchFamily="18" charset="0"/>
                          </a:rPr>
                          <m:t>𝟐</m:t>
                        </m:r>
                      </m:sup>
                    </m:sSubSup>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𝒑</m:t>
                    </m:r>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𝟎</m:t>
                        </m:r>
                      </m:sub>
                    </m:sSub>
                    <m:r>
                      <a:rPr lang="en-US" b="1" i="1">
                        <a:latin typeface="Cambria Math" panose="02040503050406030204" pitchFamily="18" charset="0"/>
                      </a:rPr>
                      <m:t>+</m:t>
                    </m:r>
                    <m:sSubSup>
                      <m:sSubSupPr>
                        <m:ctrlPr>
                          <a:rPr lang="en-US" b="1" i="1">
                            <a:latin typeface="Cambria Math" panose="02040503050406030204" pitchFamily="18" charset="0"/>
                          </a:rPr>
                        </m:ctrlPr>
                      </m:sSubSupPr>
                      <m:e>
                        <m:r>
                          <a:rPr lang="en-US" b="1" i="1">
                            <a:latin typeface="Cambria Math" panose="02040503050406030204" pitchFamily="18" charset="0"/>
                          </a:rPr>
                          <m:t>𝒙</m:t>
                        </m:r>
                      </m:e>
                      <m:sub>
                        <m:r>
                          <a:rPr lang="en-US" b="1" i="1">
                            <a:latin typeface="Cambria Math" panose="02040503050406030204" pitchFamily="18" charset="0"/>
                          </a:rPr>
                          <m:t>𝟎</m:t>
                        </m:r>
                      </m:sub>
                      <m:sup>
                        <m:r>
                          <a:rPr lang="en-US" b="1" i="1">
                            <a:latin typeface="Cambria Math" panose="02040503050406030204" pitchFamily="18" charset="0"/>
                          </a:rPr>
                          <m:t>𝟐</m:t>
                        </m:r>
                      </m:sup>
                    </m:sSubSup>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𝒃</m:t>
                        </m:r>
                      </m:num>
                      <m:den>
                        <m:r>
                          <a:rPr lang="en-US" b="1" i="1">
                            <a:latin typeface="Cambria Math" panose="02040503050406030204" pitchFamily="18" charset="0"/>
                          </a:rPr>
                          <m:t>𝒂</m:t>
                        </m:r>
                      </m:den>
                    </m:f>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𝟎</m:t>
                        </m:r>
                      </m:sub>
                    </m:sSub>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𝒄</m:t>
                        </m:r>
                      </m:num>
                      <m:den>
                        <m:r>
                          <a:rPr lang="en-US" b="1" i="1">
                            <a:latin typeface="Cambria Math" panose="02040503050406030204" pitchFamily="18" charset="0"/>
                          </a:rPr>
                          <m:t>𝒂</m:t>
                        </m:r>
                      </m:den>
                    </m:f>
                    <m:r>
                      <a:rPr lang="en-US" b="1" i="1">
                        <a:latin typeface="Cambria Math" panose="02040503050406030204" pitchFamily="18" charset="0"/>
                      </a:rPr>
                      <m:t>−</m:t>
                    </m:r>
                    <m:f>
                      <m:fPr>
                        <m:ctrlPr>
                          <a:rPr lang="en-US" b="1" i="1">
                            <a:latin typeface="Cambria Math" panose="02040503050406030204" pitchFamily="18" charset="0"/>
                          </a:rPr>
                        </m:ctrlPr>
                      </m:fPr>
                      <m:num>
                        <m:sSub>
                          <m:sSubPr>
                            <m:ctrlPr>
                              <a:rPr lang="en-US" b="1" i="1">
                                <a:latin typeface="Cambria Math" panose="02040503050406030204" pitchFamily="18" charset="0"/>
                              </a:rPr>
                            </m:ctrlPr>
                          </m:sSubPr>
                          <m:e>
                            <m:r>
                              <a:rPr lang="en-US" b="1" i="1">
                                <a:latin typeface="Cambria Math" panose="02040503050406030204" pitchFamily="18" charset="0"/>
                              </a:rPr>
                              <m:t>𝒚</m:t>
                            </m:r>
                          </m:e>
                          <m:sub>
                            <m:r>
                              <a:rPr lang="en-US" b="1" i="1">
                                <a:latin typeface="Cambria Math" panose="02040503050406030204" pitchFamily="18" charset="0"/>
                              </a:rPr>
                              <m:t>𝟎</m:t>
                            </m:r>
                          </m:sub>
                        </m:sSub>
                      </m:num>
                      <m:den>
                        <m:r>
                          <a:rPr lang="en-US" b="1" i="1">
                            <a:latin typeface="Cambria Math" panose="02040503050406030204" pitchFamily="18" charset="0"/>
                          </a:rPr>
                          <m:t>𝒂</m:t>
                        </m:r>
                      </m:den>
                    </m:f>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sSubSup>
                      <m:sSubSupPr>
                        <m:ctrlPr>
                          <a:rPr lang="en-US" b="1" i="1">
                            <a:latin typeface="Cambria Math" panose="02040503050406030204" pitchFamily="18" charset="0"/>
                          </a:rPr>
                        </m:ctrlPr>
                      </m:sSubSupPr>
                      <m:e>
                        <m:r>
                          <a:rPr lang="en-US" b="1" i="1">
                            <a:latin typeface="Cambria Math" panose="02040503050406030204" pitchFamily="18" charset="0"/>
                          </a:rPr>
                          <m:t>𝒙</m:t>
                        </m:r>
                      </m:e>
                      <m:sub>
                        <m:r>
                          <a:rPr lang="en-US" b="1" i="1">
                            <a:latin typeface="Cambria Math" panose="02040503050406030204" pitchFamily="18" charset="0"/>
                          </a:rPr>
                          <m:t>𝟎</m:t>
                        </m:r>
                      </m:sub>
                      <m:sup>
                        <m:r>
                          <a:rPr lang="en-US" b="1" i="1">
                            <a:latin typeface="Cambria Math" panose="02040503050406030204" pitchFamily="18" charset="0"/>
                          </a:rPr>
                          <m:t>𝟐</m:t>
                        </m:r>
                      </m:sup>
                    </m:sSubSup>
                    <m:r>
                      <a:rPr lang="en-US" b="1" i="1">
                        <a:latin typeface="Cambria Math" panose="02040503050406030204" pitchFamily="18" charset="0"/>
                      </a:rPr>
                      <m:t>+</m:t>
                    </m:r>
                    <m:sSubSup>
                      <m:sSubSupPr>
                        <m:ctrlPr>
                          <a:rPr lang="en-US" b="1" i="1">
                            <a:latin typeface="Cambria Math" panose="02040503050406030204" pitchFamily="18" charset="0"/>
                          </a:rPr>
                        </m:ctrlPr>
                      </m:sSubSupPr>
                      <m:e>
                        <m:r>
                          <a:rPr lang="en-US" b="1" i="1">
                            <a:latin typeface="Cambria Math" panose="02040503050406030204" pitchFamily="18" charset="0"/>
                          </a:rPr>
                          <m:t>𝒚</m:t>
                        </m:r>
                      </m:e>
                      <m:sub>
                        <m:r>
                          <a:rPr lang="en-US" b="1" i="1">
                            <a:latin typeface="Cambria Math" panose="02040503050406030204" pitchFamily="18" charset="0"/>
                          </a:rPr>
                          <m:t>𝟎</m:t>
                        </m:r>
                      </m:sub>
                      <m:sup>
                        <m:r>
                          <a:rPr lang="en-US" b="1" i="1">
                            <a:latin typeface="Cambria Math" panose="02040503050406030204" pitchFamily="18" charset="0"/>
                          </a:rPr>
                          <m:t>𝟐</m:t>
                        </m:r>
                      </m:sup>
                    </m:sSubSup>
                    <m:r>
                      <a:rPr lang="en-US" b="1" i="1">
                        <a:latin typeface="Cambria Math" panose="02040503050406030204" pitchFamily="18" charset="0"/>
                      </a:rPr>
                      <m:t>+</m:t>
                    </m:r>
                    <m:d>
                      <m:dPr>
                        <m:ctrlPr>
                          <a:rPr lang="en-US" b="1" i="1">
                            <a:latin typeface="Cambria Math" panose="02040503050406030204" pitchFamily="18" charset="0"/>
                          </a:rPr>
                        </m:ctrlPr>
                      </m:dPr>
                      <m:e>
                        <m:f>
                          <m:fPr>
                            <m:ctrlPr>
                              <a:rPr lang="en-US" b="1" i="1">
                                <a:latin typeface="Cambria Math" panose="02040503050406030204" pitchFamily="18" charset="0"/>
                              </a:rPr>
                            </m:ctrlPr>
                          </m:fPr>
                          <m:num>
                            <m:r>
                              <a:rPr lang="en-US" b="1" i="1">
                                <a:latin typeface="Cambria Math" panose="02040503050406030204" pitchFamily="18" charset="0"/>
                              </a:rPr>
                              <m:t>𝒃</m:t>
                            </m:r>
                          </m:num>
                          <m:den>
                            <m:r>
                              <a:rPr lang="en-US" b="1" i="1">
                                <a:latin typeface="Cambria Math" panose="02040503050406030204" pitchFamily="18" charset="0"/>
                              </a:rPr>
                              <m:t>𝒂</m:t>
                            </m:r>
                          </m:den>
                        </m:f>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𝒑</m:t>
                        </m:r>
                      </m:e>
                    </m:d>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𝟎</m:t>
                        </m:r>
                      </m:sub>
                    </m:sSub>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m:t>
                        </m:r>
                      </m:num>
                      <m:den>
                        <m:r>
                          <a:rPr lang="en-US" b="1" i="1">
                            <a:latin typeface="Cambria Math" panose="02040503050406030204" pitchFamily="18" charset="0"/>
                          </a:rPr>
                          <m:t>𝒂</m:t>
                        </m:r>
                      </m:den>
                    </m:f>
                    <m:sSub>
                      <m:sSubPr>
                        <m:ctrlPr>
                          <a:rPr lang="en-US" b="1" i="1">
                            <a:latin typeface="Cambria Math" panose="02040503050406030204" pitchFamily="18" charset="0"/>
                          </a:rPr>
                        </m:ctrlPr>
                      </m:sSubPr>
                      <m:e>
                        <m:r>
                          <a:rPr lang="en-US" b="1" i="1">
                            <a:latin typeface="Cambria Math" panose="02040503050406030204" pitchFamily="18" charset="0"/>
                          </a:rPr>
                          <m:t>𝒚</m:t>
                        </m:r>
                      </m:e>
                      <m:sub>
                        <m:r>
                          <a:rPr lang="en-US" b="1" i="1">
                            <a:latin typeface="Cambria Math" panose="02040503050406030204" pitchFamily="18" charset="0"/>
                          </a:rPr>
                          <m:t>𝟎</m:t>
                        </m:r>
                      </m:sub>
                    </m:sSub>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𝒄</m:t>
                        </m:r>
                      </m:num>
                      <m:den>
                        <m:r>
                          <a:rPr lang="en-US" b="1" i="1">
                            <a:latin typeface="Cambria Math" panose="02040503050406030204" pitchFamily="18" charset="0"/>
                          </a:rPr>
                          <m:t>𝒂</m:t>
                        </m:r>
                      </m:den>
                    </m:f>
                    <m:r>
                      <a:rPr lang="en-US" b="1" i="1">
                        <a:latin typeface="Cambria Math" panose="02040503050406030204" pitchFamily="18" charset="0"/>
                      </a:rPr>
                      <m:t>=</m:t>
                    </m:r>
                    <m:r>
                      <a:rPr lang="en-US" b="1" i="1">
                        <a:latin typeface="Cambria Math" panose="02040503050406030204" pitchFamily="18" charset="0"/>
                      </a:rPr>
                      <m:t>𝟎</m:t>
                    </m:r>
                  </m:oMath>
                </a14:m>
                <a:r>
                  <a:rPr lang="en-US" b="1" dirty="0"/>
                  <a:t>.</a:t>
                </a:r>
              </a:p>
              <a:p>
                <a:r>
                  <a:rPr lang="en-US" b="1" dirty="0" err="1"/>
                  <a:t>Vậy</a:t>
                </a:r>
                <a:r>
                  <a:rPr lang="en-US" b="1" dirty="0"/>
                  <a:t> </a:t>
                </a:r>
                <a:r>
                  <a:rPr lang="en-US" b="1" dirty="0" err="1"/>
                  <a:t>nếu</a:t>
                </a:r>
                <a:r>
                  <a:rPr lang="en-US" b="1" dirty="0"/>
                  <a:t> </a:t>
                </a:r>
                <a:r>
                  <a:rPr lang="en-US" b="1" dirty="0" err="1"/>
                  <a:t>hai</a:t>
                </a:r>
                <a:r>
                  <a:rPr lang="en-US" b="1" dirty="0"/>
                  <a:t> </a:t>
                </a:r>
                <a:r>
                  <a:rPr lang="en-US" b="1" dirty="0" err="1"/>
                  <a:t>parabol</a:t>
                </a:r>
                <a:r>
                  <a:rPr lang="en-US" b="1" dirty="0"/>
                  <a:t> </a:t>
                </a:r>
                <a:r>
                  <a:rPr lang="en-US" b="1" dirty="0" err="1"/>
                  <a:t>đó</a:t>
                </a:r>
                <a:r>
                  <a:rPr lang="en-US" b="1" dirty="0"/>
                  <a:t> </a:t>
                </a:r>
                <a:r>
                  <a:rPr lang="en-US" b="1" dirty="0" err="1"/>
                  <a:t>cắt</a:t>
                </a:r>
                <a:r>
                  <a:rPr lang="en-US" b="1" dirty="0"/>
                  <a:t> </a:t>
                </a:r>
                <a:r>
                  <a:rPr lang="en-US" b="1" dirty="0" err="1"/>
                  <a:t>nhau</a:t>
                </a:r>
                <a:r>
                  <a:rPr lang="en-US" b="1" dirty="0"/>
                  <a:t> </a:t>
                </a:r>
                <a:r>
                  <a:rPr lang="en-US" b="1" dirty="0" err="1"/>
                  <a:t>tại</a:t>
                </a:r>
                <a:r>
                  <a:rPr lang="en-US" b="1" dirty="0"/>
                  <a:t> </a:t>
                </a:r>
                <a:r>
                  <a:rPr lang="en-US" b="1" dirty="0" err="1"/>
                  <a:t>bốn</a:t>
                </a:r>
                <a:r>
                  <a:rPr lang="en-US" b="1" dirty="0"/>
                  <a:t> </a:t>
                </a:r>
                <a:r>
                  <a:rPr lang="en-US" b="1" dirty="0" err="1"/>
                  <a:t>điểm</a:t>
                </a:r>
                <a:r>
                  <a:rPr lang="en-US" b="1" dirty="0"/>
                  <a:t> </a:t>
                </a:r>
                <a:r>
                  <a:rPr lang="en-US" b="1" dirty="0" err="1"/>
                  <a:t>phân</a:t>
                </a:r>
                <a:r>
                  <a:rPr lang="en-US" b="1" dirty="0"/>
                  <a:t> </a:t>
                </a:r>
                <a:r>
                  <a:rPr lang="en-US" b="1" dirty="0" err="1"/>
                  <a:t>biệt</a:t>
                </a:r>
                <a:r>
                  <a:rPr lang="en-US" b="1" dirty="0"/>
                  <a:t> </a:t>
                </a:r>
                <a:r>
                  <a:rPr lang="en-US" b="1" dirty="0" err="1"/>
                  <a:t>thì</a:t>
                </a:r>
                <a:r>
                  <a:rPr lang="en-US" b="1" dirty="0"/>
                  <a:t> </a:t>
                </a:r>
                <a:r>
                  <a:rPr lang="en-US" b="1" dirty="0" err="1"/>
                  <a:t>bốn</a:t>
                </a:r>
                <a:r>
                  <a:rPr lang="en-US" b="1" dirty="0"/>
                  <a:t> </a:t>
                </a:r>
                <a:r>
                  <a:rPr lang="en-US" b="1" dirty="0" err="1"/>
                  <a:t>điểm</a:t>
                </a:r>
                <a:r>
                  <a:rPr lang="en-US" b="1" dirty="0"/>
                  <a:t> </a:t>
                </a:r>
                <a:r>
                  <a:rPr lang="en-US" b="1" dirty="0" err="1"/>
                  <a:t>đó</a:t>
                </a:r>
                <a:r>
                  <a:rPr lang="en-US" b="1" dirty="0"/>
                  <a:t> </a:t>
                </a:r>
                <a:r>
                  <a:rPr lang="en-US" b="1" dirty="0" err="1"/>
                  <a:t>cùng</a:t>
                </a:r>
                <a:r>
                  <a:rPr lang="en-US" b="1" dirty="0"/>
                  <a:t> </a:t>
                </a:r>
                <a:r>
                  <a:rPr lang="en-US" b="1" dirty="0" err="1"/>
                  <a:t>nằm</a:t>
                </a:r>
                <a:r>
                  <a:rPr lang="en-US" b="1" dirty="0"/>
                  <a:t> </a:t>
                </a:r>
                <a:r>
                  <a:rPr lang="en-US" b="1" dirty="0" err="1"/>
                  <a:t>trên</a:t>
                </a:r>
                <a:r>
                  <a:rPr lang="en-US" b="1" dirty="0"/>
                  <a:t> </a:t>
                </a:r>
                <a:r>
                  <a:rPr lang="en-US" b="1" dirty="0" err="1"/>
                  <a:t>đường</a:t>
                </a:r>
                <a:r>
                  <a:rPr lang="en-US" b="1" dirty="0"/>
                  <a:t> </a:t>
                </a:r>
                <a:r>
                  <a:rPr lang="en-US" b="1" dirty="0" err="1"/>
                  <a:t>tròn</a:t>
                </a:r>
                <a:r>
                  <a:rPr lang="en-US" b="1" dirty="0"/>
                  <a:t> </a:t>
                </a:r>
                <a14:m>
                  <m:oMath xmlns:m="http://schemas.openxmlformats.org/officeDocument/2006/math">
                    <m:d>
                      <m:dPr>
                        <m:ctrlPr>
                          <a:rPr lang="en-US" b="1" i="1">
                            <a:latin typeface="Cambria Math" panose="02040503050406030204" pitchFamily="18" charset="0"/>
                          </a:rPr>
                        </m:ctrlPr>
                      </m:dPr>
                      <m:e>
                        <m:r>
                          <a:rPr lang="en-US" b="1" i="1">
                            <a:latin typeface="Cambria Math" panose="02040503050406030204" pitchFamily="18" charset="0"/>
                          </a:rPr>
                          <m:t>𝑪</m:t>
                        </m:r>
                      </m:e>
                    </m:d>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𝒚</m:t>
                        </m:r>
                      </m:e>
                      <m:sup>
                        <m:r>
                          <a:rPr lang="en-US" b="1" i="1">
                            <a:latin typeface="Cambria Math" panose="02040503050406030204" pitchFamily="18" charset="0"/>
                          </a:rPr>
                          <m:t>𝟐</m:t>
                        </m:r>
                      </m:sup>
                    </m:sSup>
                    <m:r>
                      <a:rPr lang="en-US" b="1" i="1">
                        <a:latin typeface="Cambria Math" panose="02040503050406030204" pitchFamily="18" charset="0"/>
                      </a:rPr>
                      <m:t>+</m:t>
                    </m:r>
                    <m:d>
                      <m:dPr>
                        <m:ctrlPr>
                          <a:rPr lang="en-US" b="1" i="1">
                            <a:latin typeface="Cambria Math" panose="02040503050406030204" pitchFamily="18" charset="0"/>
                          </a:rPr>
                        </m:ctrlPr>
                      </m:dPr>
                      <m:e>
                        <m:f>
                          <m:fPr>
                            <m:ctrlPr>
                              <a:rPr lang="en-US" b="1" i="1">
                                <a:latin typeface="Cambria Math" panose="02040503050406030204" pitchFamily="18" charset="0"/>
                              </a:rPr>
                            </m:ctrlPr>
                          </m:fPr>
                          <m:num>
                            <m:r>
                              <a:rPr lang="en-US" b="1" i="1">
                                <a:latin typeface="Cambria Math" panose="02040503050406030204" pitchFamily="18" charset="0"/>
                              </a:rPr>
                              <m:t>𝒃</m:t>
                            </m:r>
                          </m:num>
                          <m:den>
                            <m:r>
                              <a:rPr lang="en-US" b="1" i="1">
                                <a:latin typeface="Cambria Math" panose="02040503050406030204" pitchFamily="18" charset="0"/>
                              </a:rPr>
                              <m:t>𝒂</m:t>
                            </m:r>
                          </m:den>
                        </m:f>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𝒑</m:t>
                        </m:r>
                      </m:e>
                    </m:d>
                    <m:r>
                      <a:rPr lang="en-US" b="1" i="1">
                        <a:latin typeface="Cambria Math" panose="02040503050406030204" pitchFamily="18" charset="0"/>
                      </a:rPr>
                      <m:t>𝒙</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m:t>
                        </m:r>
                      </m:num>
                      <m:den>
                        <m:r>
                          <a:rPr lang="en-US" b="1" i="1">
                            <a:latin typeface="Cambria Math" panose="02040503050406030204" pitchFamily="18" charset="0"/>
                          </a:rPr>
                          <m:t>𝒂</m:t>
                        </m:r>
                      </m:den>
                    </m:f>
                    <m:r>
                      <a:rPr lang="en-US" b="1" i="1">
                        <a:latin typeface="Cambria Math" panose="02040503050406030204" pitchFamily="18" charset="0"/>
                      </a:rPr>
                      <m:t>𝒚</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𝒄</m:t>
                        </m:r>
                      </m:num>
                      <m:den>
                        <m:r>
                          <a:rPr lang="en-US" b="1" i="1">
                            <a:latin typeface="Cambria Math" panose="02040503050406030204" pitchFamily="18" charset="0"/>
                          </a:rPr>
                          <m:t>𝒂</m:t>
                        </m:r>
                      </m:den>
                    </m:f>
                    <m:r>
                      <a:rPr lang="en-US" b="1" i="1">
                        <a:latin typeface="Cambria Math" panose="02040503050406030204" pitchFamily="18" charset="0"/>
                      </a:rPr>
                      <m:t>=</m:t>
                    </m:r>
                    <m:r>
                      <a:rPr lang="en-US" b="1" i="1">
                        <a:latin typeface="Cambria Math" panose="02040503050406030204" pitchFamily="18" charset="0"/>
                      </a:rPr>
                      <m:t>𝟎</m:t>
                    </m:r>
                  </m:oMath>
                </a14:m>
                <a:r>
                  <a:rPr lang="en-US" b="1" dirty="0"/>
                  <a:t>.</a:t>
                </a:r>
              </a:p>
              <a:p>
                <a:endParaRPr lang="en-US" b="1" dirty="0"/>
              </a:p>
              <a:p>
                <a:endParaRPr lang="en-US" b="1" dirty="0"/>
              </a:p>
              <a:p>
                <a:pPr marL="0" indent="0">
                  <a:buNone/>
                </a:pPr>
                <a:endParaRPr lang="en-US" dirty="0"/>
              </a:p>
              <a:p>
                <a:endParaRPr lang="en-US" b="1" dirty="0"/>
              </a:p>
              <a:p>
                <a:endParaRPr lang="en-US" dirty="0"/>
              </a:p>
              <a:p>
                <a:endParaRPr lang="en-US" dirty="0"/>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228600" y="6477000"/>
                <a:ext cx="23926800" cy="7026276"/>
              </a:xfrm>
              <a:prstGeom prst="rect">
                <a:avLst/>
              </a:prstGeom>
              <a:blipFill>
                <a:blip r:embed="rId4"/>
                <a:stretch>
                  <a:fillRect l="-1146" t="-2860"/>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15068324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3" end="3"/>
                                            </p:txEl>
                                          </p:spTgt>
                                        </p:tgtEl>
                                        <p:attrNameLst>
                                          <p:attrName>style.visibility</p:attrName>
                                        </p:attrNameLst>
                                      </p:cBhvr>
                                      <p:to>
                                        <p:strVal val="visible"/>
                                      </p:to>
                                    </p:set>
                                    <p:animEffect transition="in" filter="wipe(up)">
                                      <p:cBhvr>
                                        <p:cTn id="32" dur="500"/>
                                        <p:tgtEl>
                                          <p:spTgt spid="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259080" y="1676400"/>
            <a:ext cx="16428720" cy="11353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gn="just">
              <a:lnSpc>
                <a:spcPct val="150000"/>
              </a:lnSpc>
            </a:pPr>
            <a:r>
              <a:rPr lang="en-US" sz="4800" b="1">
                <a:solidFill>
                  <a:srgbClr val="FF0000"/>
                </a:solidFill>
              </a:rPr>
              <a:t>Bài 3.26. </a:t>
            </a:r>
            <a:r>
              <a:rPr lang="en-US" sz="4800" b="1"/>
              <a:t>Một tàu vũ trụ nằm trong một quỹ đạo tròn và ở độ cao 148 km so với bề mặt Trái Đất, (H.3.27). Sau khi đạt được vận tốc cần thiết để thoát khỏi lực hấp dẫn của Trái Đất, tàu vũ trụ sẽ đi theo quỹ đạo parabol với tâm Trái Đất là tiêu điểm; điểm khởi đầu của quỹ đạo này là đỉnh parabol quỹ đạo.</a:t>
            </a:r>
          </a:p>
          <a:p>
            <a:pPr algn="just">
              <a:lnSpc>
                <a:spcPct val="150000"/>
              </a:lnSpc>
            </a:pPr>
            <a:r>
              <a:rPr lang="en-US" sz="4800" b="1"/>
              <a:t>a) Viết phương trình chính tắc của parabol quỹ đạo (1 đơn vị đo trên mặt phẳng tọa độ ứng với 1 km trên thực tế, lấy bán kính Trái Đất là 6 371 km).</a:t>
            </a:r>
          </a:p>
          <a:p>
            <a:pPr algn="just">
              <a:lnSpc>
                <a:spcPct val="150000"/>
              </a:lnSpc>
            </a:pPr>
            <a:r>
              <a:rPr lang="en-US" sz="4800" b="1"/>
              <a:t>b) Giải thích vì sao, kể từ khi đi vào quỹ đạo parabol, càng ngày tàu vũ trũ trụ càng cách xa Trái Đất.</a:t>
            </a:r>
          </a:p>
          <a:p>
            <a:pPr algn="just">
              <a:lnSpc>
                <a:spcPct val="150000"/>
              </a:lnSpc>
            </a:pPr>
            <a:endParaRPr lang="en-US" sz="4800" b="1"/>
          </a:p>
        </p:txBody>
      </p:sp>
      <p:pic>
        <p:nvPicPr>
          <p:cNvPr id="7" name="Picture 6">
            <a:extLst>
              <a:ext uri="{FF2B5EF4-FFF2-40B4-BE49-F238E27FC236}">
                <a16:creationId xmlns:a16="http://schemas.microsoft.com/office/drawing/2014/main" id="{92BD671F-643F-4518-BF66-DC5B03A8A0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13166" y="2286000"/>
            <a:ext cx="7166034" cy="8686800"/>
          </a:xfrm>
          <a:prstGeom prst="rect">
            <a:avLst/>
          </a:prstGeom>
          <a:noFill/>
          <a:ln>
            <a:noFill/>
          </a:ln>
        </p:spPr>
      </p:pic>
    </p:spTree>
    <p:extLst>
      <p:ext uri="{BB962C8B-B14F-4D97-AF65-F5344CB8AC3E}">
        <p14:creationId xmlns:p14="http://schemas.microsoft.com/office/powerpoint/2010/main" val="1640425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228600" y="1981200"/>
            <a:ext cx="23926800" cy="32004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gn="just">
              <a:lnSpc>
                <a:spcPct val="150000"/>
              </a:lnSpc>
            </a:pPr>
            <a:r>
              <a:rPr lang="en-US" sz="4800" b="1" dirty="0" err="1">
                <a:solidFill>
                  <a:srgbClr val="FF0000"/>
                </a:solidFill>
              </a:rPr>
              <a:t>Bài</a:t>
            </a:r>
            <a:r>
              <a:rPr lang="en-US" sz="4800" b="1" dirty="0">
                <a:solidFill>
                  <a:srgbClr val="FF0000"/>
                </a:solidFill>
              </a:rPr>
              <a:t> 3.26. </a:t>
            </a:r>
            <a:r>
              <a:rPr lang="en-US" sz="4800" b="1" dirty="0"/>
              <a:t>a) </a:t>
            </a:r>
            <a:r>
              <a:rPr lang="en-US" sz="4800" b="1" dirty="0" err="1"/>
              <a:t>Viết</a:t>
            </a:r>
            <a:r>
              <a:rPr lang="en-US" sz="4800" b="1" dirty="0"/>
              <a:t> </a:t>
            </a:r>
            <a:r>
              <a:rPr lang="en-US" sz="4800" b="1" dirty="0" err="1"/>
              <a:t>phương</a:t>
            </a:r>
            <a:r>
              <a:rPr lang="en-US" sz="4800" b="1" dirty="0"/>
              <a:t> </a:t>
            </a:r>
            <a:r>
              <a:rPr lang="en-US" sz="4800" b="1" dirty="0" err="1"/>
              <a:t>trình</a:t>
            </a:r>
            <a:r>
              <a:rPr lang="en-US" sz="4800" b="1" dirty="0"/>
              <a:t> </a:t>
            </a:r>
            <a:r>
              <a:rPr lang="en-US" sz="4800" b="1" dirty="0" err="1"/>
              <a:t>chính</a:t>
            </a:r>
            <a:r>
              <a:rPr lang="en-US" sz="4800" b="1" dirty="0"/>
              <a:t> </a:t>
            </a:r>
            <a:r>
              <a:rPr lang="en-US" sz="4800" b="1" dirty="0" err="1"/>
              <a:t>tắc</a:t>
            </a:r>
            <a:r>
              <a:rPr lang="en-US" sz="4800" b="1" dirty="0"/>
              <a:t> </a:t>
            </a:r>
            <a:r>
              <a:rPr lang="en-US" sz="4800" b="1" dirty="0" err="1"/>
              <a:t>của</a:t>
            </a:r>
            <a:r>
              <a:rPr lang="en-US" sz="4800" b="1" dirty="0"/>
              <a:t> </a:t>
            </a:r>
            <a:r>
              <a:rPr lang="en-US" sz="4800" b="1" dirty="0" err="1"/>
              <a:t>parabol</a:t>
            </a:r>
            <a:r>
              <a:rPr lang="en-US" sz="4800" b="1" dirty="0"/>
              <a:t> </a:t>
            </a:r>
            <a:r>
              <a:rPr lang="en-US" sz="4800" b="1" dirty="0" err="1"/>
              <a:t>quỹ</a:t>
            </a:r>
            <a:r>
              <a:rPr lang="en-US" sz="4800" b="1" dirty="0"/>
              <a:t> </a:t>
            </a:r>
            <a:r>
              <a:rPr lang="en-US" sz="4800" b="1" dirty="0" err="1"/>
              <a:t>đạo</a:t>
            </a:r>
            <a:r>
              <a:rPr lang="en-US" sz="4800" b="1" dirty="0"/>
              <a:t> (1 </a:t>
            </a:r>
            <a:r>
              <a:rPr lang="en-US" sz="4800" b="1" dirty="0" err="1"/>
              <a:t>đơn</a:t>
            </a:r>
            <a:r>
              <a:rPr lang="en-US" sz="4800" b="1" dirty="0"/>
              <a:t> </a:t>
            </a:r>
            <a:r>
              <a:rPr lang="en-US" sz="4800" b="1" dirty="0" err="1"/>
              <a:t>vị</a:t>
            </a:r>
            <a:r>
              <a:rPr lang="en-US" sz="4800" b="1" dirty="0"/>
              <a:t> </a:t>
            </a:r>
            <a:r>
              <a:rPr lang="en-US" sz="4800" b="1" dirty="0" err="1"/>
              <a:t>đo</a:t>
            </a:r>
            <a:r>
              <a:rPr lang="en-US" sz="4800" b="1" dirty="0"/>
              <a:t> </a:t>
            </a:r>
            <a:r>
              <a:rPr lang="en-US" sz="4800" b="1" dirty="0" err="1"/>
              <a:t>trên</a:t>
            </a:r>
            <a:r>
              <a:rPr lang="en-US" sz="4800" b="1" dirty="0"/>
              <a:t> </a:t>
            </a:r>
            <a:r>
              <a:rPr lang="en-US" sz="4800" b="1" dirty="0" err="1"/>
              <a:t>mặt</a:t>
            </a:r>
            <a:r>
              <a:rPr lang="en-US" sz="4800" b="1" dirty="0"/>
              <a:t> </a:t>
            </a:r>
            <a:r>
              <a:rPr lang="en-US" sz="4800" b="1" dirty="0" err="1"/>
              <a:t>phẳng</a:t>
            </a:r>
            <a:r>
              <a:rPr lang="en-US" sz="4800" b="1" dirty="0"/>
              <a:t> </a:t>
            </a:r>
            <a:r>
              <a:rPr lang="en-US" sz="4800" b="1" dirty="0" err="1"/>
              <a:t>tọa</a:t>
            </a:r>
            <a:r>
              <a:rPr lang="en-US" sz="4800" b="1" dirty="0"/>
              <a:t> </a:t>
            </a:r>
            <a:r>
              <a:rPr lang="en-US" sz="4800" b="1" dirty="0" err="1"/>
              <a:t>độ</a:t>
            </a:r>
            <a:r>
              <a:rPr lang="en-US" sz="4800" b="1" dirty="0"/>
              <a:t> </a:t>
            </a:r>
            <a:r>
              <a:rPr lang="en-US" sz="4800" b="1" dirty="0" err="1"/>
              <a:t>ứng</a:t>
            </a:r>
            <a:r>
              <a:rPr lang="en-US" sz="4800" b="1" dirty="0"/>
              <a:t> </a:t>
            </a:r>
            <a:r>
              <a:rPr lang="en-US" sz="4800" b="1" dirty="0" err="1"/>
              <a:t>với</a:t>
            </a:r>
            <a:r>
              <a:rPr lang="en-US" sz="4800" b="1" dirty="0"/>
              <a:t> 1 km </a:t>
            </a:r>
            <a:r>
              <a:rPr lang="en-US" sz="4800" b="1" dirty="0" err="1"/>
              <a:t>trên</a:t>
            </a:r>
            <a:r>
              <a:rPr lang="en-US" sz="4800" b="1" dirty="0"/>
              <a:t> </a:t>
            </a:r>
            <a:r>
              <a:rPr lang="en-US" sz="4800" b="1" dirty="0" err="1"/>
              <a:t>thực</a:t>
            </a:r>
            <a:r>
              <a:rPr lang="en-US" sz="4800" b="1" dirty="0"/>
              <a:t> </a:t>
            </a:r>
            <a:r>
              <a:rPr lang="en-US" sz="4800" b="1" dirty="0" err="1"/>
              <a:t>tế</a:t>
            </a:r>
            <a:r>
              <a:rPr lang="en-US" sz="4800" b="1" dirty="0"/>
              <a:t>, </a:t>
            </a:r>
            <a:r>
              <a:rPr lang="en-US" sz="4800" b="1" dirty="0" err="1"/>
              <a:t>lấy</a:t>
            </a:r>
            <a:r>
              <a:rPr lang="en-US" sz="4800" b="1" dirty="0"/>
              <a:t> </a:t>
            </a:r>
            <a:r>
              <a:rPr lang="en-US" sz="4800" b="1" dirty="0" err="1"/>
              <a:t>bán</a:t>
            </a:r>
            <a:r>
              <a:rPr lang="en-US" sz="4800" b="1" dirty="0"/>
              <a:t> </a:t>
            </a:r>
            <a:r>
              <a:rPr lang="en-US" sz="4800" b="1" dirty="0" err="1"/>
              <a:t>kính</a:t>
            </a:r>
            <a:r>
              <a:rPr lang="en-US" sz="4800" b="1" dirty="0"/>
              <a:t> </a:t>
            </a:r>
            <a:r>
              <a:rPr lang="en-US" sz="4800" b="1" dirty="0" err="1"/>
              <a:t>Trái</a:t>
            </a:r>
            <a:r>
              <a:rPr lang="en-US" sz="4800" b="1" dirty="0"/>
              <a:t> </a:t>
            </a:r>
            <a:r>
              <a:rPr lang="en-US" sz="4800" b="1" dirty="0" err="1"/>
              <a:t>Đất</a:t>
            </a:r>
            <a:r>
              <a:rPr lang="en-US" sz="4800" b="1" dirty="0"/>
              <a:t> </a:t>
            </a:r>
            <a:r>
              <a:rPr lang="en-US" sz="4800" b="1" dirty="0" err="1"/>
              <a:t>là</a:t>
            </a:r>
            <a:r>
              <a:rPr lang="en-US" sz="4800" b="1" dirty="0"/>
              <a:t> 6 371 km).</a:t>
            </a:r>
          </a:p>
        </p:txBody>
      </p:sp>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28600" y="5867400"/>
                <a:ext cx="23926800" cy="76358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err="1">
                    <a:solidFill>
                      <a:srgbClr val="0000FF"/>
                    </a:solidFill>
                  </a:rPr>
                  <a:t>Lời</a:t>
                </a:r>
                <a:r>
                  <a:rPr lang="en-US" b="1" dirty="0">
                    <a:solidFill>
                      <a:srgbClr val="0000FF"/>
                    </a:solidFill>
                  </a:rPr>
                  <a:t> </a:t>
                </a:r>
                <a:r>
                  <a:rPr lang="en-US" b="1" dirty="0" err="1">
                    <a:solidFill>
                      <a:srgbClr val="0000FF"/>
                    </a:solidFill>
                  </a:rPr>
                  <a:t>giải</a:t>
                </a:r>
                <a:endParaRPr lang="en-US" b="1" dirty="0">
                  <a:solidFill>
                    <a:srgbClr val="0000FF"/>
                  </a:solidFill>
                </a:endParaRPr>
              </a:p>
              <a:p>
                <a:r>
                  <a:rPr lang="en-US" b="1" dirty="0"/>
                  <a:t>Do </a:t>
                </a:r>
                <a:r>
                  <a:rPr lang="en-US" b="1" dirty="0" err="1"/>
                  <a:t>bán</a:t>
                </a:r>
                <a:r>
                  <a:rPr lang="en-US" b="1" dirty="0"/>
                  <a:t> </a:t>
                </a:r>
                <a:r>
                  <a:rPr lang="en-US" b="1" dirty="0" err="1"/>
                  <a:t>kính</a:t>
                </a:r>
                <a:r>
                  <a:rPr lang="en-US" b="1" dirty="0"/>
                  <a:t> </a:t>
                </a:r>
                <a:r>
                  <a:rPr lang="en-US" b="1" dirty="0" err="1"/>
                  <a:t>trái</a:t>
                </a:r>
                <a:r>
                  <a:rPr lang="en-US" b="1" dirty="0"/>
                  <a:t> </a:t>
                </a:r>
                <a:r>
                  <a:rPr lang="en-US" b="1" dirty="0" err="1"/>
                  <a:t>đất</a:t>
                </a:r>
                <a:r>
                  <a:rPr lang="en-US" b="1" dirty="0"/>
                  <a:t> </a:t>
                </a:r>
                <a:r>
                  <a:rPr lang="en-US" b="1" dirty="0" err="1"/>
                  <a:t>là</a:t>
                </a:r>
                <a:r>
                  <a:rPr lang="en-US" b="1" dirty="0"/>
                  <a:t> </a:t>
                </a:r>
                <a14:m>
                  <m:oMath xmlns:m="http://schemas.openxmlformats.org/officeDocument/2006/math">
                    <m:r>
                      <a:rPr lang="en-US" b="1" i="1">
                        <a:latin typeface="Cambria Math" panose="02040503050406030204" pitchFamily="18" charset="0"/>
                      </a:rPr>
                      <m:t>𝑹</m:t>
                    </m:r>
                    <m:r>
                      <a:rPr lang="en-US" b="1" i="1">
                        <a:latin typeface="Cambria Math" panose="02040503050406030204" pitchFamily="18" charset="0"/>
                      </a:rPr>
                      <m:t>=</m:t>
                    </m:r>
                    <m:r>
                      <a:rPr lang="en-US" b="1" i="1">
                        <a:latin typeface="Cambria Math" panose="02040503050406030204" pitchFamily="18" charset="0"/>
                      </a:rPr>
                      <m:t>𝟔𝟑𝟕𝟏</m:t>
                    </m:r>
                    <m:r>
                      <m:rPr>
                        <m:nor/>
                      </m:rPr>
                      <a:rPr lang="en-US" b="1"/>
                      <m:t> </m:t>
                    </m:r>
                    <m:d>
                      <m:dPr>
                        <m:ctrlPr>
                          <a:rPr lang="en-US" b="1" i="1">
                            <a:latin typeface="Cambria Math" panose="02040503050406030204" pitchFamily="18" charset="0"/>
                          </a:rPr>
                        </m:ctrlPr>
                      </m:dPr>
                      <m:e>
                        <m:r>
                          <a:rPr lang="en-US" b="1" i="1">
                            <a:latin typeface="Cambria Math" panose="02040503050406030204" pitchFamily="18" charset="0"/>
                          </a:rPr>
                          <m:t>𝒌𝒎</m:t>
                        </m:r>
                      </m:e>
                    </m:d>
                    <m:r>
                      <a:rPr lang="en-US" b="1" i="1">
                        <a:latin typeface="Cambria Math" panose="02040503050406030204" pitchFamily="18" charset="0"/>
                      </a:rPr>
                      <m:t>,</m:t>
                    </m:r>
                    <m:r>
                      <m:rPr>
                        <m:nor/>
                      </m:rPr>
                      <a:rPr lang="en-US" b="1"/>
                      <m:t> </m:t>
                    </m:r>
                    <m:r>
                      <a:rPr lang="en-US" b="1" i="1">
                        <a:latin typeface="Cambria Math" panose="02040503050406030204" pitchFamily="18" charset="0"/>
                      </a:rPr>
                      <m:t>𝒉</m:t>
                    </m:r>
                    <m:r>
                      <a:rPr lang="en-US" b="1" i="1">
                        <a:latin typeface="Cambria Math" panose="02040503050406030204" pitchFamily="18" charset="0"/>
                      </a:rPr>
                      <m:t>=</m:t>
                    </m:r>
                    <m:r>
                      <a:rPr lang="en-US" b="1" i="1">
                        <a:latin typeface="Cambria Math" panose="02040503050406030204" pitchFamily="18" charset="0"/>
                      </a:rPr>
                      <m:t>𝟏𝟒𝟖</m:t>
                    </m:r>
                    <m:r>
                      <a:rPr lang="en-US" b="1" i="1">
                        <a:latin typeface="Cambria Math" panose="02040503050406030204" pitchFamily="18" charset="0"/>
                      </a:rPr>
                      <m:t>𝒌𝒎</m:t>
                    </m:r>
                  </m:oMath>
                </a14:m>
                <a:endParaRPr lang="en-US" b="1" dirty="0"/>
              </a:p>
              <a:p>
                <a:r>
                  <a:rPr lang="en-US" b="1" dirty="0" err="1"/>
                  <a:t>Nên</a:t>
                </a:r>
                <a:r>
                  <a:rPr lang="en-US" b="1" dirty="0"/>
                  <a:t> </a:t>
                </a:r>
                <a14:m>
                  <m:oMath xmlns:m="http://schemas.openxmlformats.org/officeDocument/2006/math">
                    <m:f>
                      <m:fPr>
                        <m:ctrlPr>
                          <a:rPr lang="en-US" b="1" i="1">
                            <a:latin typeface="Cambria Math" panose="02040503050406030204" pitchFamily="18" charset="0"/>
                          </a:rPr>
                        </m:ctrlPr>
                      </m:fPr>
                      <m:num>
                        <m:r>
                          <a:rPr lang="en-US" b="1" i="1">
                            <a:latin typeface="Cambria Math" panose="02040503050406030204" pitchFamily="18" charset="0"/>
                          </a:rPr>
                          <m:t>𝒑</m:t>
                        </m:r>
                      </m:num>
                      <m:den>
                        <m:r>
                          <a:rPr lang="en-US" b="1" i="1">
                            <a:latin typeface="Cambria Math" panose="02040503050406030204" pitchFamily="18" charset="0"/>
                          </a:rPr>
                          <m:t>𝟐</m:t>
                        </m:r>
                      </m:den>
                    </m:f>
                    <m:r>
                      <a:rPr lang="en-US" b="1" i="1">
                        <a:latin typeface="Cambria Math" panose="02040503050406030204" pitchFamily="18" charset="0"/>
                      </a:rPr>
                      <m:t>=</m:t>
                    </m:r>
                    <m:r>
                      <a:rPr lang="en-US" b="1" i="1">
                        <a:latin typeface="Cambria Math" panose="02040503050406030204" pitchFamily="18" charset="0"/>
                      </a:rPr>
                      <m:t>𝟔𝟑𝟕𝟏</m:t>
                    </m:r>
                    <m:r>
                      <a:rPr lang="en-US" b="1" i="1">
                        <a:latin typeface="Cambria Math" panose="02040503050406030204" pitchFamily="18" charset="0"/>
                      </a:rPr>
                      <m:t>+</m:t>
                    </m:r>
                    <m:r>
                      <a:rPr lang="en-US" b="1" i="1">
                        <a:latin typeface="Cambria Math" panose="02040503050406030204" pitchFamily="18" charset="0"/>
                      </a:rPr>
                      <m:t>𝟏𝟒𝟖</m:t>
                    </m:r>
                    <m:r>
                      <a:rPr lang="en-US" b="1" i="1">
                        <a:latin typeface="Cambria Math" panose="02040503050406030204" pitchFamily="18" charset="0"/>
                      </a:rPr>
                      <m:t>=</m:t>
                    </m:r>
                    <m:r>
                      <a:rPr lang="en-US" b="1" i="1">
                        <a:latin typeface="Cambria Math" panose="02040503050406030204" pitchFamily="18" charset="0"/>
                      </a:rPr>
                      <m:t>𝟔𝟓𝟏𝟗</m:t>
                    </m:r>
                    <m:r>
                      <a:rPr lang="en-US" b="1" i="1">
                        <a:latin typeface="Cambria Math" panose="02040503050406030204" pitchFamily="18" charset="0"/>
                      </a:rPr>
                      <m:t>⇒</m:t>
                    </m:r>
                    <m:r>
                      <a:rPr lang="en-US" b="1" i="1">
                        <a:latin typeface="Cambria Math" panose="02040503050406030204" pitchFamily="18" charset="0"/>
                      </a:rPr>
                      <m:t>𝒑</m:t>
                    </m:r>
                    <m:r>
                      <a:rPr lang="en-US" b="1" i="1">
                        <a:latin typeface="Cambria Math" panose="02040503050406030204" pitchFamily="18" charset="0"/>
                      </a:rPr>
                      <m:t>=</m:t>
                    </m:r>
                    <m:r>
                      <a:rPr lang="en-US" b="1" i="1">
                        <a:latin typeface="Cambria Math" panose="02040503050406030204" pitchFamily="18" charset="0"/>
                      </a:rPr>
                      <m:t>𝟏𝟑𝟎𝟑𝟖</m:t>
                    </m:r>
                  </m:oMath>
                </a14:m>
                <a:endParaRPr lang="en-US" b="1" dirty="0"/>
              </a:p>
              <a:p>
                <a:r>
                  <a:rPr lang="en-US" b="1" dirty="0" err="1"/>
                  <a:t>Vậy</a:t>
                </a:r>
                <a:r>
                  <a:rPr lang="en-US" b="1" dirty="0"/>
                  <a:t> </a:t>
                </a:r>
                <a:r>
                  <a:rPr lang="en-US" b="1" dirty="0" err="1"/>
                  <a:t>phương</a:t>
                </a:r>
                <a:r>
                  <a:rPr lang="en-US" b="1" dirty="0"/>
                  <a:t> </a:t>
                </a:r>
                <a:r>
                  <a:rPr lang="en-US" b="1" dirty="0" err="1"/>
                  <a:t>trình</a:t>
                </a:r>
                <a:r>
                  <a:rPr lang="en-US" b="1" dirty="0"/>
                  <a:t> </a:t>
                </a:r>
                <a:r>
                  <a:rPr lang="en-US" b="1" dirty="0" err="1"/>
                  <a:t>chính</a:t>
                </a:r>
                <a:r>
                  <a:rPr lang="en-US" b="1" dirty="0"/>
                  <a:t> </a:t>
                </a:r>
                <a:r>
                  <a:rPr lang="en-US" b="1" dirty="0" err="1"/>
                  <a:t>tắc</a:t>
                </a:r>
                <a:r>
                  <a:rPr lang="en-US" b="1" dirty="0"/>
                  <a:t> </a:t>
                </a:r>
                <a:r>
                  <a:rPr lang="en-US" b="1" dirty="0" err="1"/>
                  <a:t>của</a:t>
                </a:r>
                <a:r>
                  <a:rPr lang="en-US" b="1" dirty="0"/>
                  <a:t> </a:t>
                </a:r>
                <a:r>
                  <a:rPr lang="en-US" b="1" dirty="0" err="1"/>
                  <a:t>parabol</a:t>
                </a:r>
                <a:r>
                  <a:rPr lang="en-US" b="1" dirty="0"/>
                  <a:t> </a:t>
                </a:r>
                <a:r>
                  <a:rPr lang="en-US" b="1" dirty="0" err="1"/>
                  <a:t>là</a:t>
                </a:r>
                <a:r>
                  <a:rPr lang="en-US" b="1" dirty="0"/>
                  <a:t>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𝒚</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𝒑𝒙</m:t>
                    </m:r>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𝒚</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𝟐𝟔𝟎𝟕𝟔</m:t>
                    </m:r>
                    <m:r>
                      <a:rPr lang="en-US" b="1" i="1">
                        <a:latin typeface="Cambria Math" panose="02040503050406030204" pitchFamily="18" charset="0"/>
                      </a:rPr>
                      <m:t>𝒙</m:t>
                    </m:r>
                  </m:oMath>
                </a14:m>
                <a:endParaRPr lang="en-US" b="1" dirty="0"/>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228600" y="5867400"/>
                <a:ext cx="23926800" cy="7635876"/>
              </a:xfrm>
              <a:prstGeom prst="rect">
                <a:avLst/>
              </a:prstGeom>
              <a:blipFill>
                <a:blip r:embed="rId3"/>
                <a:stretch>
                  <a:fillRect l="-1146" t="-2632"/>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107915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5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1"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wipe(up)">
                                      <p:cBhvr>
                                        <p:cTn id="12" dur="5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wipe(up)">
                                      <p:cBhvr>
                                        <p:cTn id="17" dur="5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0" end="0"/>
                                            </p:txEl>
                                          </p:spTgt>
                                        </p:tgtEl>
                                        <p:attrNameLst>
                                          <p:attrName>style.visibility</p:attrName>
                                        </p:attrNameLst>
                                      </p:cBhvr>
                                      <p:to>
                                        <p:strVal val="visible"/>
                                      </p:to>
                                    </p:set>
                                    <p:animEffect transition="in" filter="wipe(up)">
                                      <p:cBhvr>
                                        <p:cTn id="22" dur="500"/>
                                        <p:tgtEl>
                                          <p:spTgt spid="9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1" end="1"/>
                                            </p:txEl>
                                          </p:spTgt>
                                        </p:tgtEl>
                                        <p:attrNameLst>
                                          <p:attrName>style.visibility</p:attrName>
                                        </p:attrNameLst>
                                      </p:cBhvr>
                                      <p:to>
                                        <p:strVal val="visible"/>
                                      </p:to>
                                    </p:set>
                                    <p:animEffect transition="in" filter="wipe(up)">
                                      <p:cBhvr>
                                        <p:cTn id="27" dur="500"/>
                                        <p:tgtEl>
                                          <p:spTgt spid="9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2" end="2"/>
                                            </p:txEl>
                                          </p:spTgt>
                                        </p:tgtEl>
                                        <p:attrNameLst>
                                          <p:attrName>style.visibility</p:attrName>
                                        </p:attrNameLst>
                                      </p:cBhvr>
                                      <p:to>
                                        <p:strVal val="visible"/>
                                      </p:to>
                                    </p:set>
                                    <p:animEffect transition="in" filter="wipe(up)">
                                      <p:cBhvr>
                                        <p:cTn id="32" dur="500"/>
                                        <p:tgtEl>
                                          <p:spTgt spid="9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3" end="3"/>
                                            </p:txEl>
                                          </p:spTgt>
                                        </p:tgtEl>
                                        <p:attrNameLst>
                                          <p:attrName>style.visibility</p:attrName>
                                        </p:attrNameLst>
                                      </p:cBhvr>
                                      <p:to>
                                        <p:strVal val="visible"/>
                                      </p:to>
                                    </p:set>
                                    <p:animEffect transition="in" filter="wipe(up)">
                                      <p:cBhvr>
                                        <p:cTn id="37" dur="500"/>
                                        <p:tgtEl>
                                          <p:spTgt spid="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7" grpId="1" animBg="1"/>
      <p:bldP spid="9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228600" y="1981200"/>
            <a:ext cx="23926800" cy="32004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gn="just">
              <a:lnSpc>
                <a:spcPct val="150000"/>
              </a:lnSpc>
            </a:pPr>
            <a:r>
              <a:rPr lang="en-US" sz="4800" b="1" dirty="0" err="1">
                <a:solidFill>
                  <a:srgbClr val="FF0000"/>
                </a:solidFill>
              </a:rPr>
              <a:t>Bài</a:t>
            </a:r>
            <a:r>
              <a:rPr lang="en-US" sz="4800" b="1" dirty="0">
                <a:solidFill>
                  <a:srgbClr val="FF0000"/>
                </a:solidFill>
              </a:rPr>
              <a:t> 3.26. </a:t>
            </a:r>
            <a:r>
              <a:rPr lang="en-US" sz="4800" b="1" dirty="0"/>
              <a:t>b) </a:t>
            </a:r>
            <a:r>
              <a:rPr lang="en-US" sz="4800" b="1" dirty="0" err="1"/>
              <a:t>Giải</a:t>
            </a:r>
            <a:r>
              <a:rPr lang="en-US" sz="4800" b="1" dirty="0"/>
              <a:t> </a:t>
            </a:r>
            <a:r>
              <a:rPr lang="en-US" sz="4800" b="1" dirty="0" err="1"/>
              <a:t>thích</a:t>
            </a:r>
            <a:r>
              <a:rPr lang="en-US" sz="4800" b="1" dirty="0"/>
              <a:t> </a:t>
            </a:r>
            <a:r>
              <a:rPr lang="en-US" sz="4800" b="1" dirty="0" err="1"/>
              <a:t>vì</a:t>
            </a:r>
            <a:r>
              <a:rPr lang="en-US" sz="4800" b="1" dirty="0"/>
              <a:t> </a:t>
            </a:r>
            <a:r>
              <a:rPr lang="en-US" sz="4800" b="1" dirty="0" err="1"/>
              <a:t>sao</a:t>
            </a:r>
            <a:r>
              <a:rPr lang="en-US" sz="4800" b="1" dirty="0"/>
              <a:t>, </a:t>
            </a:r>
            <a:r>
              <a:rPr lang="en-US" sz="4800" b="1" dirty="0" err="1"/>
              <a:t>kể</a:t>
            </a:r>
            <a:r>
              <a:rPr lang="en-US" sz="4800" b="1" dirty="0"/>
              <a:t> </a:t>
            </a:r>
            <a:r>
              <a:rPr lang="en-US" sz="4800" b="1" dirty="0" err="1"/>
              <a:t>từ</a:t>
            </a:r>
            <a:r>
              <a:rPr lang="en-US" sz="4800" b="1" dirty="0"/>
              <a:t> </a:t>
            </a:r>
            <a:r>
              <a:rPr lang="en-US" sz="4800" b="1" dirty="0" err="1"/>
              <a:t>khi</a:t>
            </a:r>
            <a:r>
              <a:rPr lang="en-US" sz="4800" b="1" dirty="0"/>
              <a:t> </a:t>
            </a:r>
            <a:r>
              <a:rPr lang="en-US" sz="4800" b="1" dirty="0" err="1"/>
              <a:t>đi</a:t>
            </a:r>
            <a:r>
              <a:rPr lang="en-US" sz="4800" b="1" dirty="0"/>
              <a:t> </a:t>
            </a:r>
            <a:r>
              <a:rPr lang="en-US" sz="4800" b="1" dirty="0" err="1"/>
              <a:t>vào</a:t>
            </a:r>
            <a:r>
              <a:rPr lang="en-US" sz="4800" b="1" dirty="0"/>
              <a:t> </a:t>
            </a:r>
            <a:r>
              <a:rPr lang="en-US" sz="4800" b="1" dirty="0" err="1"/>
              <a:t>quỹ</a:t>
            </a:r>
            <a:r>
              <a:rPr lang="en-US" sz="4800" b="1" dirty="0"/>
              <a:t> </a:t>
            </a:r>
            <a:r>
              <a:rPr lang="en-US" sz="4800" b="1" dirty="0" err="1"/>
              <a:t>đạo</a:t>
            </a:r>
            <a:r>
              <a:rPr lang="en-US" sz="4800" b="1" dirty="0"/>
              <a:t> </a:t>
            </a:r>
            <a:r>
              <a:rPr lang="en-US" sz="4800" b="1" dirty="0" err="1"/>
              <a:t>parabol</a:t>
            </a:r>
            <a:r>
              <a:rPr lang="en-US" sz="4800" b="1" dirty="0"/>
              <a:t>, </a:t>
            </a:r>
            <a:r>
              <a:rPr lang="en-US" sz="4800" b="1" dirty="0" err="1"/>
              <a:t>càng</a:t>
            </a:r>
            <a:r>
              <a:rPr lang="en-US" sz="4800" b="1" dirty="0"/>
              <a:t> </a:t>
            </a:r>
            <a:r>
              <a:rPr lang="en-US" sz="4800" b="1" dirty="0" err="1"/>
              <a:t>ngày</a:t>
            </a:r>
            <a:r>
              <a:rPr lang="en-US" sz="4800" b="1" dirty="0"/>
              <a:t> </a:t>
            </a:r>
            <a:r>
              <a:rPr lang="en-US" sz="4800" b="1" dirty="0" err="1"/>
              <a:t>tàu</a:t>
            </a:r>
            <a:r>
              <a:rPr lang="en-US" sz="4800" b="1" dirty="0"/>
              <a:t> </a:t>
            </a:r>
            <a:r>
              <a:rPr lang="en-US" sz="4800" b="1" dirty="0" err="1"/>
              <a:t>vũ</a:t>
            </a:r>
            <a:r>
              <a:rPr lang="en-US" sz="4800" b="1" dirty="0"/>
              <a:t> </a:t>
            </a:r>
            <a:r>
              <a:rPr lang="en-US" sz="4800" b="1" dirty="0" err="1"/>
              <a:t>trũ</a:t>
            </a:r>
            <a:r>
              <a:rPr lang="en-US" sz="4800" b="1" dirty="0"/>
              <a:t> </a:t>
            </a:r>
            <a:r>
              <a:rPr lang="en-US" sz="4800" b="1" dirty="0" err="1"/>
              <a:t>trụ</a:t>
            </a:r>
            <a:r>
              <a:rPr lang="en-US" sz="4800" b="1" dirty="0"/>
              <a:t> </a:t>
            </a:r>
            <a:r>
              <a:rPr lang="en-US" sz="4800" b="1" dirty="0" err="1"/>
              <a:t>càng</a:t>
            </a:r>
            <a:r>
              <a:rPr lang="en-US" sz="4800" b="1" dirty="0"/>
              <a:t> </a:t>
            </a:r>
            <a:r>
              <a:rPr lang="en-US" sz="4800" b="1" dirty="0" err="1"/>
              <a:t>cách</a:t>
            </a:r>
            <a:r>
              <a:rPr lang="en-US" sz="4800" b="1" dirty="0"/>
              <a:t> </a:t>
            </a:r>
            <a:r>
              <a:rPr lang="en-US" sz="4800" b="1" dirty="0" err="1"/>
              <a:t>xa</a:t>
            </a:r>
            <a:r>
              <a:rPr lang="en-US" sz="4800" b="1" dirty="0"/>
              <a:t> </a:t>
            </a:r>
            <a:r>
              <a:rPr lang="en-US" sz="4800" b="1" dirty="0" err="1"/>
              <a:t>Trái</a:t>
            </a:r>
            <a:r>
              <a:rPr lang="en-US" sz="4800" b="1" dirty="0"/>
              <a:t> </a:t>
            </a:r>
            <a:r>
              <a:rPr lang="en-US" sz="4800" b="1" dirty="0" err="1"/>
              <a:t>Đất</a:t>
            </a:r>
            <a:r>
              <a:rPr lang="en-US" sz="4800" b="1" dirty="0"/>
              <a:t>.</a:t>
            </a:r>
          </a:p>
        </p:txBody>
      </p:sp>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28600" y="5867400"/>
                <a:ext cx="23926800" cy="76358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err="1">
                    <a:solidFill>
                      <a:srgbClr val="0000FF"/>
                    </a:solidFill>
                  </a:rPr>
                  <a:t>Lời</a:t>
                </a:r>
                <a:r>
                  <a:rPr lang="en-US" b="1" dirty="0">
                    <a:solidFill>
                      <a:srgbClr val="0000FF"/>
                    </a:solidFill>
                  </a:rPr>
                  <a:t> </a:t>
                </a:r>
                <a:r>
                  <a:rPr lang="en-US" b="1" dirty="0" err="1">
                    <a:solidFill>
                      <a:srgbClr val="0000FF"/>
                    </a:solidFill>
                  </a:rPr>
                  <a:t>giải</a:t>
                </a:r>
                <a:endParaRPr lang="en-US" b="1" dirty="0">
                  <a:solidFill>
                    <a:srgbClr val="0000FF"/>
                  </a:solidFill>
                </a:endParaRPr>
              </a:p>
              <a:p>
                <a:pPr marL="0" indent="0">
                  <a:buNone/>
                </a:pPr>
                <a:r>
                  <a:rPr lang="en-US" b="1" dirty="0"/>
                  <a:t>b) </a:t>
                </a:r>
                <a:r>
                  <a:rPr lang="en-US" b="1" dirty="0" err="1"/>
                  <a:t>Từ</a:t>
                </a:r>
                <a:r>
                  <a:rPr lang="en-US" b="1" dirty="0"/>
                  <a:t> </a:t>
                </a:r>
                <a:r>
                  <a:rPr lang="en-US" b="1" dirty="0" err="1"/>
                  <a:t>phương</a:t>
                </a:r>
                <a:r>
                  <a:rPr lang="en-US" b="1" dirty="0"/>
                  <a:t> </a:t>
                </a:r>
                <a:r>
                  <a:rPr lang="en-US" b="1" dirty="0" err="1"/>
                  <a:t>trình</a:t>
                </a:r>
                <a:r>
                  <a:rPr lang="en-US" b="1" dirty="0"/>
                  <a:t> </a:t>
                </a:r>
                <a:r>
                  <a:rPr lang="en-US" b="1" dirty="0" err="1"/>
                  <a:t>parabol</a:t>
                </a:r>
                <a:r>
                  <a:rPr lang="en-US" b="1" dirty="0"/>
                  <a:t> ta </a:t>
                </a:r>
                <a:r>
                  <a:rPr lang="en-US" b="1" dirty="0" err="1"/>
                  <a:t>thấy</a:t>
                </a:r>
                <a:r>
                  <a:rPr lang="en-US" b="1" dirty="0"/>
                  <a:t>: Khi </a:t>
                </a:r>
                <a14:m>
                  <m:oMath xmlns:m="http://schemas.openxmlformats.org/officeDocument/2006/math">
                    <m:r>
                      <a:rPr lang="en-US" b="1" i="1">
                        <a:latin typeface="Cambria Math" panose="02040503050406030204" pitchFamily="18" charset="0"/>
                      </a:rPr>
                      <m:t>𝒙</m:t>
                    </m:r>
                  </m:oMath>
                </a14:m>
                <a:r>
                  <a:rPr lang="en-US" b="1" dirty="0"/>
                  <a:t> </a:t>
                </a:r>
                <a:r>
                  <a:rPr lang="en-US" b="1" dirty="0" err="1"/>
                  <a:t>càng</a:t>
                </a:r>
                <a:r>
                  <a:rPr lang="en-US" b="1" dirty="0"/>
                  <a:t> </a:t>
                </a:r>
                <a:r>
                  <a:rPr lang="en-US" b="1" dirty="0" err="1"/>
                  <a:t>lớn</a:t>
                </a:r>
                <a:r>
                  <a:rPr lang="en-US" b="1" dirty="0"/>
                  <a:t> </a:t>
                </a:r>
                <a:r>
                  <a:rPr lang="en-US" b="1" dirty="0" err="1"/>
                  <a:t>thì</a:t>
                </a:r>
                <a:r>
                  <a:rPr lang="en-US" b="1" dirty="0"/>
                  <a:t>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𝒚</m:t>
                        </m:r>
                      </m:e>
                      <m:sup>
                        <m:r>
                          <a:rPr lang="en-US" b="1" i="1">
                            <a:latin typeface="Cambria Math" panose="02040503050406030204" pitchFamily="18" charset="0"/>
                          </a:rPr>
                          <m:t>𝟐</m:t>
                        </m:r>
                      </m:sup>
                    </m:sSup>
                  </m:oMath>
                </a14:m>
                <a:r>
                  <a:rPr lang="en-US" b="1" dirty="0"/>
                  <a:t> </a:t>
                </a:r>
                <a:r>
                  <a:rPr lang="en-US" b="1" dirty="0" err="1"/>
                  <a:t>càng</a:t>
                </a:r>
                <a:r>
                  <a:rPr lang="en-US" b="1" dirty="0"/>
                  <a:t> </a:t>
                </a:r>
                <a:r>
                  <a:rPr lang="en-US" b="1" dirty="0" err="1"/>
                  <a:t>lớn</a:t>
                </a:r>
                <a:r>
                  <a:rPr lang="en-US" b="1" dirty="0"/>
                  <a:t>, do </a:t>
                </a:r>
                <a:r>
                  <a:rPr lang="en-US" b="1" dirty="0" err="1"/>
                  <a:t>đó</a:t>
                </a:r>
                <a:r>
                  <a:rPr lang="en-US" b="1" dirty="0"/>
                  <a:t> </a:t>
                </a:r>
                <a14:m>
                  <m:oMath xmlns:m="http://schemas.openxmlformats.org/officeDocument/2006/math">
                    <m:d>
                      <m:dPr>
                        <m:begChr m:val="|"/>
                        <m:endChr m:val="|"/>
                        <m:ctrlPr>
                          <a:rPr lang="en-US" b="1" i="1">
                            <a:latin typeface="Cambria Math" panose="02040503050406030204" pitchFamily="18" charset="0"/>
                          </a:rPr>
                        </m:ctrlPr>
                      </m:dPr>
                      <m:e>
                        <m:r>
                          <a:rPr lang="en-US" b="1" i="1">
                            <a:latin typeface="Cambria Math" panose="02040503050406030204" pitchFamily="18" charset="0"/>
                          </a:rPr>
                          <m:t>𝒚</m:t>
                        </m:r>
                      </m:e>
                    </m:d>
                  </m:oMath>
                </a14:m>
                <a:r>
                  <a:rPr lang="en-US" b="1" dirty="0"/>
                  <a:t> </a:t>
                </a:r>
                <a:r>
                  <a:rPr lang="en-US" b="1" dirty="0" err="1"/>
                  <a:t>càng</a:t>
                </a:r>
                <a:r>
                  <a:rPr lang="en-US" b="1" dirty="0"/>
                  <a:t> </a:t>
                </a:r>
                <a:r>
                  <a:rPr lang="en-US" b="1" dirty="0" err="1"/>
                  <a:t>lớn</a:t>
                </a:r>
                <a:r>
                  <a:rPr lang="en-US" b="1" dirty="0"/>
                  <a:t> hay </a:t>
                </a:r>
                <a:r>
                  <a:rPr lang="en-US" b="1" dirty="0" err="1"/>
                  <a:t>càng</a:t>
                </a:r>
                <a:r>
                  <a:rPr lang="en-US" b="1" dirty="0"/>
                  <a:t> </a:t>
                </a:r>
                <a:r>
                  <a:rPr lang="en-US" b="1" dirty="0" err="1"/>
                  <a:t>ngày</a:t>
                </a:r>
                <a:r>
                  <a:rPr lang="en-US" b="1" dirty="0"/>
                  <a:t> </a:t>
                </a:r>
                <a:r>
                  <a:rPr lang="en-US" b="1" dirty="0" err="1"/>
                  <a:t>tàu</a:t>
                </a:r>
                <a:r>
                  <a:rPr lang="en-US" b="1" dirty="0"/>
                  <a:t> </a:t>
                </a:r>
                <a:r>
                  <a:rPr lang="en-US" b="1" dirty="0" err="1"/>
                  <a:t>vũ</a:t>
                </a:r>
                <a:r>
                  <a:rPr lang="en-US" b="1" dirty="0"/>
                  <a:t> </a:t>
                </a:r>
                <a:r>
                  <a:rPr lang="en-US" b="1" dirty="0" err="1"/>
                  <a:t>trụ</a:t>
                </a:r>
                <a:r>
                  <a:rPr lang="en-US" b="1" dirty="0"/>
                  <a:t> </a:t>
                </a:r>
                <a:r>
                  <a:rPr lang="en-US" b="1" dirty="0" err="1"/>
                  <a:t>càng</a:t>
                </a:r>
                <a:r>
                  <a:rPr lang="en-US" b="1" dirty="0"/>
                  <a:t> </a:t>
                </a:r>
                <a:r>
                  <a:rPr lang="en-US" b="1" dirty="0" err="1"/>
                  <a:t>xa</a:t>
                </a:r>
                <a:r>
                  <a:rPr lang="en-US" b="1" dirty="0"/>
                  <a:t> </a:t>
                </a:r>
                <a:r>
                  <a:rPr lang="en-US" b="1" dirty="0" err="1"/>
                  <a:t>trái</a:t>
                </a:r>
                <a:r>
                  <a:rPr lang="en-US" b="1" dirty="0"/>
                  <a:t> </a:t>
                </a:r>
                <a:r>
                  <a:rPr lang="en-US" b="1" dirty="0" err="1"/>
                  <a:t>đất</a:t>
                </a:r>
                <a:r>
                  <a:rPr lang="en-US" b="1" dirty="0"/>
                  <a:t>.</a:t>
                </a:r>
              </a:p>
              <a:p>
                <a:pPr marL="0" indent="0">
                  <a:buNone/>
                </a:pPr>
                <a:endParaRPr lang="en-US" dirty="0"/>
              </a:p>
              <a:p>
                <a:endParaRPr lang="en-US" dirty="0"/>
              </a:p>
              <a:p>
                <a:endParaRPr lang="en-US" b="1" dirty="0"/>
              </a:p>
              <a:p>
                <a:endParaRPr lang="en-US" b="1" dirty="0"/>
              </a:p>
              <a:p>
                <a:pPr marL="0" indent="0">
                  <a:buNone/>
                </a:pPr>
                <a:endParaRPr lang="en-US" dirty="0"/>
              </a:p>
              <a:p>
                <a:endParaRPr lang="en-US" b="1" dirty="0"/>
              </a:p>
              <a:p>
                <a:endParaRPr lang="en-US" dirty="0"/>
              </a:p>
              <a:p>
                <a:endParaRPr lang="en-US" dirty="0"/>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228600" y="5867400"/>
                <a:ext cx="23926800" cy="7635876"/>
              </a:xfrm>
              <a:prstGeom prst="rect">
                <a:avLst/>
              </a:prstGeom>
              <a:blipFill>
                <a:blip r:embed="rId3"/>
                <a:stretch>
                  <a:fillRect l="-1146" t="-2632"/>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2906210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 name="INKNOELEADERBOARD" val="-113105755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3403</TotalTime>
  <Words>967</Words>
  <Application>Microsoft Office PowerPoint</Application>
  <PresentationFormat>Custom</PresentationFormat>
  <Paragraphs>62</Paragraphs>
  <Slides>9</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Arial</vt:lpstr>
      <vt:lpstr>Calibri</vt:lpstr>
      <vt:lpstr>Calibri Light</vt:lpstr>
      <vt:lpstr>Cambria Math</vt:lpstr>
      <vt:lpstr>Tahoma</vt:lpstr>
      <vt:lpstr>Times New Roman</vt:lpstr>
      <vt:lpstr>Tomaho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9Slide.vn</dc:subject>
  <dc:creator>BINH</dc:creator>
  <dc:description>9Slide.vn</dc:description>
  <cp:lastModifiedBy>MyPC</cp:lastModifiedBy>
  <cp:revision>341</cp:revision>
  <dcterms:created xsi:type="dcterms:W3CDTF">2013-08-31T11:42:51Z</dcterms:created>
  <dcterms:modified xsi:type="dcterms:W3CDTF">2022-04-03T09:06:38Z</dcterms:modified>
  <cp:category>9Slide.vn</cp:category>
</cp:coreProperties>
</file>