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4EB8A-E655-4636-B02C-AC99290D224E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7A3E7-939A-4CF6-9EF9-8A8C4D902B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0729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7A3E7-939A-4CF6-9EF9-8A8C4D902BB0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52591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785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060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8747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8853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135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1311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131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157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080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30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92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566AC-12EB-4B55-8058-097675A35D66}" type="datetimeFigureOut">
              <a:rPr lang="vi-VN" smtClean="0"/>
              <a:t>21/01/2021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966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2.xml"/><Relationship Id="rId18" Type="http://schemas.openxmlformats.org/officeDocument/2006/relationships/slide" Target="slide4.xml"/><Relationship Id="rId3" Type="http://schemas.openxmlformats.org/officeDocument/2006/relationships/image" Target="../media/image1.jpg"/><Relationship Id="rId7" Type="http://schemas.openxmlformats.org/officeDocument/2006/relationships/slide" Target="slide16.xml"/><Relationship Id="rId12" Type="http://schemas.openxmlformats.org/officeDocument/2006/relationships/slide" Target="slide8.xml"/><Relationship Id="rId17" Type="http://schemas.openxmlformats.org/officeDocument/2006/relationships/slide" Target="slide5.xml"/><Relationship Id="rId2" Type="http://schemas.openxmlformats.org/officeDocument/2006/relationships/notesSlide" Target="../notesSlides/notesSlide1.xml"/><Relationship Id="rId16" Type="http://schemas.openxmlformats.org/officeDocument/2006/relationships/slide" Target="slide6.xml"/><Relationship Id="rId20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slide" Target="slide15.xml"/><Relationship Id="rId5" Type="http://schemas.openxmlformats.org/officeDocument/2006/relationships/image" Target="../media/image3.png"/><Relationship Id="rId15" Type="http://schemas.openxmlformats.org/officeDocument/2006/relationships/slide" Target="slide7.xml"/><Relationship Id="rId10" Type="http://schemas.openxmlformats.org/officeDocument/2006/relationships/slide" Target="slide9.xml"/><Relationship Id="rId19" Type="http://schemas.openxmlformats.org/officeDocument/2006/relationships/slide" Target="slide13.xml"/><Relationship Id="rId4" Type="http://schemas.openxmlformats.org/officeDocument/2006/relationships/image" Target="../media/image2.png"/><Relationship Id="rId9" Type="http://schemas.openxmlformats.org/officeDocument/2006/relationships/slide" Target="slide10.xml"/><Relationship Id="rId1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gioithieu.azota.v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2505" y="109182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8265425" y="-98035"/>
            <a:ext cx="3948752" cy="6858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grpSp>
        <p:nvGrpSpPr>
          <p:cNvPr id="12" name="Group 11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8" name="Oval 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9" name="Oval 8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10" name="Oval 9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19" name="TextBox 18">
            <a:hlinkClick r:id="rId6" action="ppaction://hlinksldjump"/>
          </p:cNvPr>
          <p:cNvSpPr txBox="1"/>
          <p:nvPr/>
        </p:nvSpPr>
        <p:spPr>
          <a:xfrm>
            <a:off x="8876712" y="6390633"/>
            <a:ext cx="1656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1            100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0" name="TextBox 19">
            <a:hlinkClick r:id="rId7" action="ppaction://hlinksldjump"/>
          </p:cNvPr>
          <p:cNvSpPr txBox="1"/>
          <p:nvPr/>
        </p:nvSpPr>
        <p:spPr>
          <a:xfrm>
            <a:off x="8883585" y="1620749"/>
            <a:ext cx="181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15         120,000</a:t>
            </a:r>
            <a:endParaRPr lang="vi-VN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hlinkClick r:id="rId8" action="ppaction://hlinksldjump"/>
          </p:cNvPr>
          <p:cNvSpPr txBox="1"/>
          <p:nvPr/>
        </p:nvSpPr>
        <p:spPr>
          <a:xfrm>
            <a:off x="8844227" y="3417351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10         15,000</a:t>
            </a:r>
            <a:endParaRPr lang="vi-VN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hlinkClick r:id="rId9" action="ppaction://hlinksldjump"/>
          </p:cNvPr>
          <p:cNvSpPr txBox="1"/>
          <p:nvPr/>
        </p:nvSpPr>
        <p:spPr>
          <a:xfrm>
            <a:off x="8897652" y="3813642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9            9,000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3" name="TextBox 22">
            <a:hlinkClick r:id="rId10" action="ppaction://hlinksldjump"/>
          </p:cNvPr>
          <p:cNvSpPr txBox="1"/>
          <p:nvPr/>
        </p:nvSpPr>
        <p:spPr>
          <a:xfrm>
            <a:off x="8872363" y="4159350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8            6,000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4" name="TextBox 23">
            <a:hlinkClick r:id="rId11" action="ppaction://hlinksldjump"/>
          </p:cNvPr>
          <p:cNvSpPr txBox="1"/>
          <p:nvPr/>
        </p:nvSpPr>
        <p:spPr>
          <a:xfrm>
            <a:off x="8883585" y="1973494"/>
            <a:ext cx="181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14         80,000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5" name="TextBox 24">
            <a:hlinkClick r:id="rId12" action="ppaction://hlinksldjump"/>
          </p:cNvPr>
          <p:cNvSpPr txBox="1"/>
          <p:nvPr/>
        </p:nvSpPr>
        <p:spPr>
          <a:xfrm>
            <a:off x="8870748" y="4503597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7            3,600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6" name="TextBox 25">
            <a:hlinkClick r:id="rId13" action="ppaction://hlinksldjump"/>
          </p:cNvPr>
          <p:cNvSpPr txBox="1"/>
          <p:nvPr/>
        </p:nvSpPr>
        <p:spPr>
          <a:xfrm>
            <a:off x="8854129" y="3016270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11         25,000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7" name="TextBox 26">
            <a:hlinkClick r:id="rId14" action="ppaction://hlinksldjump"/>
          </p:cNvPr>
          <p:cNvSpPr txBox="1"/>
          <p:nvPr/>
        </p:nvSpPr>
        <p:spPr>
          <a:xfrm>
            <a:off x="8868382" y="2305678"/>
            <a:ext cx="181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13         50,000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8" name="TextBox 27">
            <a:hlinkClick r:id="rId15" action="ppaction://hlinksldjump"/>
          </p:cNvPr>
          <p:cNvSpPr txBox="1"/>
          <p:nvPr/>
        </p:nvSpPr>
        <p:spPr>
          <a:xfrm>
            <a:off x="8870748" y="4806958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6            2,000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9" name="TextBox 28">
            <a:hlinkClick r:id="rId16" action="ppaction://hlinksldjump"/>
          </p:cNvPr>
          <p:cNvSpPr txBox="1"/>
          <p:nvPr/>
        </p:nvSpPr>
        <p:spPr>
          <a:xfrm>
            <a:off x="8870748" y="5129524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5            1,000</a:t>
            </a:r>
            <a:endParaRPr lang="vi-VN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hlinkClick r:id="rId17" action="ppaction://hlinksldjump"/>
          </p:cNvPr>
          <p:cNvSpPr txBox="1"/>
          <p:nvPr/>
        </p:nvSpPr>
        <p:spPr>
          <a:xfrm>
            <a:off x="8871854" y="5451508"/>
            <a:ext cx="166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4            500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31" name="TextBox 30">
            <a:hlinkClick r:id="rId18" action="ppaction://hlinksldjump"/>
          </p:cNvPr>
          <p:cNvSpPr txBox="1"/>
          <p:nvPr/>
        </p:nvSpPr>
        <p:spPr>
          <a:xfrm>
            <a:off x="8871460" y="5755519"/>
            <a:ext cx="166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3            300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32" name="TextBox 31">
            <a:hlinkClick r:id="rId19" action="ppaction://hlinksldjump"/>
          </p:cNvPr>
          <p:cNvSpPr txBox="1"/>
          <p:nvPr/>
        </p:nvSpPr>
        <p:spPr>
          <a:xfrm>
            <a:off x="8854130" y="2658423"/>
            <a:ext cx="181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12         35,000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33" name="TextBox 32">
            <a:hlinkClick r:id="rId20" action="ppaction://hlinksldjump"/>
          </p:cNvPr>
          <p:cNvSpPr txBox="1"/>
          <p:nvPr/>
        </p:nvSpPr>
        <p:spPr>
          <a:xfrm>
            <a:off x="8872363" y="6077248"/>
            <a:ext cx="166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2            200</a:t>
            </a:r>
            <a:endParaRPr lang="vi-VN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43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50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1"/>
      <p:bldP spid="29" grpId="2"/>
      <p:bldP spid="30" grpId="0"/>
      <p:bldP spid="31" grpId="0"/>
      <p:bldP spid="32" grpId="0"/>
      <p:bldP spid="3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9. They ________because it is a national holiday.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A: A. don’t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D:  won’t work 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C:. haven’t worked  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B: aren’t working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082" y="2334683"/>
            <a:ext cx="4991100" cy="3209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161263" y="2035786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000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10 .She’s finished the course, ____________? 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isn’t she    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D. didn’t she </a:t>
            </a:r>
          </a:p>
        </p:txBody>
      </p:sp>
      <p:sp>
        <p:nvSpPr>
          <p:cNvPr id="14" name="Flowchart: Terminator 6"/>
          <p:cNvSpPr/>
          <p:nvPr/>
        </p:nvSpPr>
        <p:spPr>
          <a:xfrm>
            <a:off x="996102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hasn’t she  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B. doesn’t she 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7200" y="2929305"/>
            <a:ext cx="4991100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566611" y="2558917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854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11:“Would you like a beer?” “ Not while I’m ___________”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in the act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D.on</a:t>
            </a:r>
            <a:r>
              <a:rPr lang="en-US" dirty="0"/>
              <a:t> duty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under control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B. in order              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550" y="2490571"/>
            <a:ext cx="4961912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068516" y="1198342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256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12. Some friends of mine are really fashion-conscious, while __________ are quite simple.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some others</a:t>
            </a:r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D. the other</a:t>
            </a:r>
            <a:endParaRPr lang="en-US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</a:t>
            </a:r>
            <a:r>
              <a:rPr lang="en-US" dirty="0" err="1"/>
              <a:t>anothers</a:t>
            </a:r>
            <a:endParaRPr lang="en-US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B. some other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715" y="3246364"/>
            <a:ext cx="4991100" cy="3210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485409" y="2409297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241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13: Janet has left home and is ______ of her parents.</a:t>
            </a:r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dependently</a:t>
            </a:r>
          </a:p>
          <a:p>
            <a:pPr algn="ctr"/>
            <a:endParaRPr lang="en-US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D. depend</a:t>
            </a:r>
            <a:endParaRPr lang="en-US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independent</a:t>
            </a:r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B:dependent</a:t>
            </a:r>
          </a:p>
          <a:p>
            <a:pPr algn="ctr"/>
            <a:r>
              <a:rPr lang="en-US" dirty="0"/>
              <a:t> 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139" y="3301509"/>
            <a:ext cx="4991100" cy="3209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334950" y="2364622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76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14: When I last ______ Jane, she ______ to find a job.</a:t>
            </a:r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saw/ was trying</a:t>
            </a:r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D. see/ is trying</a:t>
            </a:r>
            <a:endParaRPr lang="en-US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have seen/ tried</a:t>
            </a:r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B. saw/ tried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8455" y="2929305"/>
            <a:ext cx="4991100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6956063" y="2137229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829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15: ______ he did not attend the English class, he knew the lesson quite well.</a:t>
            </a:r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In spite of</a:t>
            </a:r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D. Although</a:t>
            </a:r>
          </a:p>
          <a:p>
            <a:pPr algn="ctr"/>
            <a:r>
              <a:rPr lang="en-US" dirty="0"/>
              <a:t> </a:t>
            </a:r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 . Despite</a:t>
            </a:r>
          </a:p>
          <a:p>
            <a:pPr algn="ctr"/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B. However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541" y="2929305"/>
            <a:ext cx="4961912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410231" y="1738662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659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0A36419-68EE-4B59-844A-5B0FAE164433}"/>
              </a:ext>
            </a:extLst>
          </p:cNvPr>
          <p:cNvSpPr>
            <a:spLocks noGrp="1"/>
          </p:cNvSpPr>
          <p:nvPr/>
        </p:nvSpPr>
        <p:spPr bwMode="auto">
          <a:xfrm>
            <a:off x="2209800" y="1441664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r>
              <a:rPr lang="en-US">
                <a:hlinkClick r:id="rId2"/>
              </a:rPr>
              <a:t>azota.vn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EAC6ED-9620-4036-B977-7C843807E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813264"/>
            <a:ext cx="4511288" cy="260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33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1. _______ raiding for camels was a significant part of Bedouin life </a:t>
            </a:r>
            <a:r>
              <a:rPr lang="en-US" dirty="0" err="1"/>
              <a:t>hasbeen</a:t>
            </a:r>
            <a:r>
              <a:rPr lang="en-US" dirty="0"/>
              <a:t> documented in </a:t>
            </a:r>
            <a:r>
              <a:rPr lang="en-US" dirty="0" err="1"/>
              <a:t>Wilfed</a:t>
            </a:r>
            <a:r>
              <a:rPr lang="en-US" dirty="0"/>
              <a:t> </a:t>
            </a:r>
            <a:r>
              <a:rPr lang="en-US" dirty="0" err="1"/>
              <a:t>Thesiger’s</a:t>
            </a:r>
            <a:r>
              <a:rPr lang="en-US" dirty="0"/>
              <a:t> Arabian Sands.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A: Which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D: Where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C: What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B: That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715" y="2979417"/>
            <a:ext cx="4991100" cy="3209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537862" y="2291424"/>
            <a:ext cx="10750012" cy="5037165"/>
            <a:chOff x="-4259300" y="376830"/>
            <a:chExt cx="10750012" cy="5037165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59300" y="376830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281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2:The little boy pleaded _____ not to leave him alone in the dark.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A. on his mother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D. at his mother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96670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C. with his mother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B. his mother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80228" y="3343829"/>
            <a:ext cx="4991100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8193290" y="2558917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5" name="Oval 34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036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3:_____, the people who come to this club are in their twenties and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thirties.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0" y="4203507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A. Virtually</a:t>
            </a:r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D. By and large</a:t>
            </a:r>
          </a:p>
          <a:p>
            <a:pPr algn="ctr"/>
            <a:endParaRPr lang="en-US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To a degree</a:t>
            </a:r>
          </a:p>
          <a:p>
            <a:pPr algn="ctr"/>
            <a:endParaRPr lang="en-US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B. Altogether</a:t>
            </a:r>
          </a:p>
          <a:p>
            <a:pPr algn="ctr"/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959" y="3139261"/>
            <a:ext cx="4961912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958717" y="2558916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858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Question 4.The TV station, in _______ to massive popular demand, decided not to discontinue the soap</a:t>
            </a:r>
          </a:p>
          <a:p>
            <a:pPr algn="ctr"/>
            <a:endParaRPr lang="en-US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A. response</a:t>
            </a:r>
          </a:p>
          <a:p>
            <a:pPr algn="ctr"/>
            <a:endParaRPr lang="en-US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D. rely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C. answer</a:t>
            </a:r>
          </a:p>
          <a:p>
            <a:pPr algn="ctr"/>
            <a:endParaRPr lang="en-US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B. reaction</a:t>
            </a:r>
          </a:p>
          <a:p>
            <a:pPr algn="ctr"/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04" y="1006796"/>
            <a:ext cx="4991100" cy="3210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8136153" y="1976130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576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5.Last week, when John arrived at the airport, the plane __________.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took off.</a:t>
            </a:r>
          </a:p>
          <a:p>
            <a:pPr algn="ctr"/>
            <a:r>
              <a:rPr lang="en-US" dirty="0"/>
              <a:t> </a:t>
            </a:r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D. takes off.</a:t>
            </a:r>
            <a:endParaRPr lang="en-US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will take off.</a:t>
            </a:r>
          </a:p>
          <a:p>
            <a:pPr algn="ctr"/>
            <a:r>
              <a:rPr lang="en-US" dirty="0"/>
              <a:t> </a:t>
            </a:r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B. had taken off.</a:t>
            </a:r>
          </a:p>
          <a:p>
            <a:pPr algn="ctr"/>
            <a:r>
              <a:rPr lang="en-US" dirty="0"/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715" y="3482194"/>
            <a:ext cx="4991100" cy="3209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816271" y="2482276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045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6: The salary of a bus driver is much higher ................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. than that of a teacher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 . to compare as a teacher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 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 .In comparison with the salary of a teacher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B. than a teacher</a:t>
            </a:r>
          </a:p>
          <a:p>
            <a:pPr algn="ctr"/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8241" y="3246364"/>
            <a:ext cx="4991100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675402" y="2901281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70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7. Is was a difficult time, but we never </a:t>
            </a:r>
            <a:r>
              <a:rPr lang="en-US" u="sng" dirty="0"/>
              <a:t>gave up </a:t>
            </a:r>
            <a:r>
              <a:rPr lang="en-US" dirty="0"/>
              <a:t>hope</a:t>
            </a:r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had</a:t>
            </a:r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D:stopped  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 C. offered </a:t>
            </a:r>
          </a:p>
          <a:p>
            <a:pPr algn="ctr"/>
            <a:endParaRPr lang="en-US" dirty="0"/>
          </a:p>
          <a:p>
            <a:pPr algn="ctr"/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B. continued  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327" y="3482194"/>
            <a:ext cx="4961912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797891" y="2095183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479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8. He failed in the election just because he ___________ his opponent.</a:t>
            </a:r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A: underestimated  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D. undercharged</a:t>
            </a:r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understated       </a:t>
            </a:r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B:overestimated 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158" y="3482194"/>
            <a:ext cx="4991100" cy="3210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6862450" y="2349946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809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424</TotalTime>
  <Words>589</Words>
  <PresentationFormat>Widescreen</PresentationFormat>
  <Paragraphs>155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2017-09-24T09:53:53Z</dcterms:created>
  <dcterms:modified xsi:type="dcterms:W3CDTF">2021-01-21T08:06:45Z</dcterms:modified>
</cp:coreProperties>
</file>