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94" r:id="rId4"/>
    <p:sldId id="291" r:id="rId5"/>
    <p:sldId id="303" r:id="rId6"/>
    <p:sldId id="299" r:id="rId7"/>
    <p:sldId id="301" r:id="rId8"/>
    <p:sldId id="306" r:id="rId9"/>
    <p:sldId id="302" r:id="rId10"/>
    <p:sldId id="270" r:id="rId11"/>
    <p:sldId id="271" r:id="rId12"/>
    <p:sldId id="272" r:id="rId13"/>
    <p:sldId id="275" r:id="rId14"/>
    <p:sldId id="274" r:id="rId15"/>
    <p:sldId id="276" r:id="rId16"/>
    <p:sldId id="277" r:id="rId17"/>
    <p:sldId id="278" r:id="rId18"/>
    <p:sldId id="279" r:id="rId19"/>
    <p:sldId id="280" r:id="rId20"/>
    <p:sldId id="281" r:id="rId21"/>
    <p:sldId id="305" r:id="rId22"/>
    <p:sldId id="282" r:id="rId23"/>
    <p:sldId id="283" r:id="rId24"/>
    <p:sldId id="284" r:id="rId25"/>
    <p:sldId id="307" r:id="rId26"/>
    <p:sldId id="30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321547"/>
    <a:srgbClr val="441D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25" autoAdjust="0"/>
    <p:restoredTop sz="96144" autoAdjust="0"/>
  </p:normalViewPr>
  <p:slideViewPr>
    <p:cSldViewPr>
      <p:cViewPr>
        <p:scale>
          <a:sx n="60" d="100"/>
          <a:sy n="60" d="100"/>
        </p:scale>
        <p:origin x="-1460" y="-2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50F41698-3EEC-4572-9EE7-71F4C67E69AB}" type="datetimeFigureOut">
              <a:rPr lang="en-US">
                <a:solidFill>
                  <a:srgbClr val="000000"/>
                </a:solidFill>
              </a:rPr>
              <a:pPr/>
              <a:t>1/16/2021</a:t>
            </a:fld>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ED929AB5-53B9-45CD-8E7A-B244B47E0DC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58611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131BAC2-3DA8-4673-B2EC-7A66A298853C}" type="datetimeFigureOut">
              <a:rPr lang="en-US">
                <a:solidFill>
                  <a:srgbClr val="000000"/>
                </a:solidFill>
              </a:rPr>
              <a:pPr/>
              <a:t>1/16/2021</a:t>
            </a:fld>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D7826E97-58B9-4EA0-9AD2-EEDF0682A54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313415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470FDDC-426E-4BC0-A54A-2216925E187A}" type="datetimeFigureOut">
              <a:rPr lang="en-US">
                <a:solidFill>
                  <a:srgbClr val="000000"/>
                </a:solidFill>
              </a:rPr>
              <a:pPr/>
              <a:t>1/16/2021</a:t>
            </a:fld>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7F951890-31A7-4FA2-AB28-C1D9677E20E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64111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41C7CC1-95DE-4CE7-AA35-C2AC5EB79E0D}" type="datetimeFigureOut">
              <a:rPr lang="en-US">
                <a:solidFill>
                  <a:srgbClr val="000000"/>
                </a:solidFill>
              </a:rPr>
              <a:pPr/>
              <a:t>1/16/2021</a:t>
            </a:fld>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01CDF50-BFD1-4CBB-BD22-0E232851425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984407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2E1AFF8E-F66C-411A-9479-7A8E927A4DA9}" type="datetimeFigureOut">
              <a:rPr lang="en-US">
                <a:solidFill>
                  <a:srgbClr val="000000"/>
                </a:solidFill>
              </a:rPr>
              <a:pPr/>
              <a:t>1/16/2021</a:t>
            </a:fld>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F193B210-532E-4F0A-B2E5-4B832998CA8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700056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052B83F8-E196-420E-BF7D-AA6CFB0F9D37}" type="datetimeFigureOut">
              <a:rPr lang="en-US">
                <a:solidFill>
                  <a:srgbClr val="000000"/>
                </a:solidFill>
              </a:rPr>
              <a:pPr/>
              <a:t>1/16/2021</a:t>
            </a:fld>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994AFC6C-224A-4569-878C-30E067A0FC4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64128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9D9B364E-A237-44B2-9F1D-5CF540F79AE4}" type="datetimeFigureOut">
              <a:rPr lang="en-US">
                <a:solidFill>
                  <a:srgbClr val="000000"/>
                </a:solidFill>
              </a:rPr>
              <a:pPr/>
              <a:t>1/16/2021</a:t>
            </a:fld>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B3BB464A-229B-475A-A5AA-E58BD68DCC3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59356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76CEB396-A29F-459C-AB57-B4D2CD3CC1B5}" type="datetimeFigureOut">
              <a:rPr lang="en-US">
                <a:solidFill>
                  <a:srgbClr val="000000"/>
                </a:solidFill>
              </a:rPr>
              <a:pPr/>
              <a:t>1/16/2021</a:t>
            </a:fld>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9B18188D-D180-4A1E-A10F-AA7ACBDBB04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92343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8BEEE201-F03B-419A-BD5F-9CB3F7B39B5A}" type="datetimeFigureOut">
              <a:rPr lang="en-US">
                <a:solidFill>
                  <a:srgbClr val="000000"/>
                </a:solidFill>
              </a:rPr>
              <a:pPr/>
              <a:t>1/16/2021</a:t>
            </a:fld>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0F905739-E7AD-412C-A454-0B0BE54AAF9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811723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7356717E-02B6-4AA8-B442-7CB991B88B98}" type="datetimeFigureOut">
              <a:rPr lang="en-US">
                <a:solidFill>
                  <a:srgbClr val="000000"/>
                </a:solidFill>
              </a:rPr>
              <a:pPr/>
              <a:t>1/16/2021</a:t>
            </a:fld>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B4A680DE-42A0-46A6-AD3C-EE670FCDFC6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21795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F51C767C-DBED-425A-B548-79CAEFBC6324}" type="datetimeFigureOut">
              <a:rPr lang="en-US">
                <a:solidFill>
                  <a:srgbClr val="000000"/>
                </a:solidFill>
              </a:rPr>
              <a:pPr/>
              <a:t>1/16/2021</a:t>
            </a:fld>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C1F5088C-135F-43CA-9A83-2758DAD3516F}"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04668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9155"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915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pPr fontAlgn="base">
              <a:spcBef>
                <a:spcPct val="0"/>
              </a:spcBef>
              <a:spcAft>
                <a:spcPct val="0"/>
              </a:spcAft>
            </a:pPr>
            <a:fld id="{43A901FE-FE68-4358-8D43-D349507FB617}" type="datetimeFigureOut">
              <a:rPr lang="en-US">
                <a:solidFill>
                  <a:srgbClr val="000000"/>
                </a:solidFill>
                <a:cs typeface="Arial" charset="0"/>
              </a:rPr>
              <a:pPr fontAlgn="base">
                <a:spcBef>
                  <a:spcPct val="0"/>
                </a:spcBef>
                <a:spcAft>
                  <a:spcPct val="0"/>
                </a:spcAft>
              </a:pPr>
              <a:t>1/16/2021</a:t>
            </a:fld>
            <a:endParaRPr lang="en-US">
              <a:solidFill>
                <a:srgbClr val="000000"/>
              </a:solidFill>
              <a:cs typeface="Arial" charset="0"/>
            </a:endParaRPr>
          </a:p>
        </p:txBody>
      </p:sp>
      <p:sp>
        <p:nvSpPr>
          <p:cNvPr id="4915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pPr fontAlgn="base">
              <a:spcBef>
                <a:spcPct val="0"/>
              </a:spcBef>
              <a:spcAft>
                <a:spcPct val="0"/>
              </a:spcAft>
            </a:pPr>
            <a:endParaRPr lang="en-US">
              <a:solidFill>
                <a:srgbClr val="000000"/>
              </a:solidFill>
              <a:cs typeface="Arial" charset="0"/>
            </a:endParaRPr>
          </a:p>
        </p:txBody>
      </p:sp>
      <p:sp>
        <p:nvSpPr>
          <p:cNvPr id="4915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pPr fontAlgn="base">
              <a:spcBef>
                <a:spcPct val="0"/>
              </a:spcBef>
              <a:spcAft>
                <a:spcPct val="0"/>
              </a:spcAft>
            </a:pPr>
            <a:fld id="{0B9DD5FC-E6D1-4EFD-8CB0-7F049D494BE6}" type="slidenum">
              <a:rPr lang="en-US">
                <a:solidFill>
                  <a:srgbClr val="000000"/>
                </a:solidFill>
                <a:cs typeface="Arial" charset="0"/>
              </a:rPr>
              <a:pPr fontAlgn="base">
                <a:spcBef>
                  <a:spcPct val="0"/>
                </a:spcBef>
                <a:spcAft>
                  <a:spcPct val="0"/>
                </a:spcAft>
              </a:pPr>
              <a:t>‹#›</a:t>
            </a:fld>
            <a:endParaRPr lang="en-US">
              <a:solidFill>
                <a:srgbClr val="000000"/>
              </a:solidFill>
              <a:cs typeface="Arial" charset="0"/>
            </a:endParaRPr>
          </a:p>
        </p:txBody>
      </p:sp>
    </p:spTree>
    <p:extLst>
      <p:ext uri="{BB962C8B-B14F-4D97-AF65-F5344CB8AC3E}">
        <p14:creationId xmlns:p14="http://schemas.microsoft.com/office/powerpoint/2010/main" val="15549189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5.png"/><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3.emf"/><Relationship Id="rId5" Type="http://schemas.openxmlformats.org/officeDocument/2006/relationships/image" Target="../media/image12.emf"/><Relationship Id="rId4" Type="http://schemas.openxmlformats.org/officeDocument/2006/relationships/image" Target="../media/image4.png"/><Relationship Id="rId9" Type="http://schemas.openxmlformats.org/officeDocument/2006/relationships/image" Target="../media/image14.emf"/></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5.png"/><Relationship Id="rId7" Type="http://schemas.openxmlformats.org/officeDocument/2006/relationships/image" Target="../media/image15.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image" Target="../media/image17.png"/><Relationship Id="rId4" Type="http://schemas.openxmlformats.org/officeDocument/2006/relationships/image" Target="../media/image4.png"/><Relationship Id="rId9" Type="http://schemas.openxmlformats.org/officeDocument/2006/relationships/image" Target="../media/image16.wmf"/></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image" Target="../media/image5.png"/><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8.wmf"/><Relationship Id="rId5" Type="http://schemas.openxmlformats.org/officeDocument/2006/relationships/oleObject" Target="../embeddings/oleObject4.bin"/><Relationship Id="rId10" Type="http://schemas.openxmlformats.org/officeDocument/2006/relationships/image" Target="../media/image20.wmf"/><Relationship Id="rId4" Type="http://schemas.openxmlformats.org/officeDocument/2006/relationships/image" Target="../media/image4.png"/><Relationship Id="rId9" Type="http://schemas.openxmlformats.org/officeDocument/2006/relationships/oleObject" Target="../embeddings/oleObject6.bin"/></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2" descr="Picture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21" y="-49209"/>
            <a:ext cx="9448800" cy="701675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914400" y="685800"/>
            <a:ext cx="7239000" cy="5293757"/>
          </a:xfrm>
          <a:prstGeom prst="rect">
            <a:avLst/>
          </a:prstGeom>
        </p:spPr>
        <p:txBody>
          <a:bodyPr wrap="square">
            <a:spAutoFit/>
          </a:bodyPr>
          <a:lstStyle/>
          <a:p>
            <a:pPr algn="ctr"/>
            <a:r>
              <a:rPr lang="en-US" b="1" dirty="0" smtClean="0">
                <a:effectLst/>
                <a:latin typeface="Times New Roman"/>
                <a:ea typeface="Times New Roman"/>
              </a:rPr>
              <a:t>PHÒNG GIÁO DỤC VÀ ĐÀO TẠO THÀNH PHỐ HẠ LONG</a:t>
            </a:r>
            <a:endParaRPr lang="en-US" sz="2000" dirty="0" smtClean="0">
              <a:effectLst/>
              <a:latin typeface="Times New Roman"/>
              <a:ea typeface="Times New Roman"/>
            </a:endParaRPr>
          </a:p>
          <a:p>
            <a:pPr algn="ctr"/>
            <a:r>
              <a:rPr lang="en-US" b="1" dirty="0" smtClean="0">
                <a:effectLst/>
                <a:latin typeface="Times New Roman"/>
                <a:ea typeface="Times New Roman"/>
              </a:rPr>
              <a:t>TRƯỜNG TH- THCS- THPT NGUYỄN NỈNH KHIÊM</a:t>
            </a:r>
            <a:endParaRPr lang="en-US" sz="2000" dirty="0" smtClean="0">
              <a:effectLst/>
              <a:latin typeface="Times New Roman"/>
              <a:ea typeface="Times New Roman"/>
            </a:endParaRPr>
          </a:p>
          <a:p>
            <a:pPr algn="ctr"/>
            <a:r>
              <a:rPr lang="en-US" dirty="0" smtClean="0">
                <a:effectLst/>
                <a:latin typeface="Times New Roman"/>
                <a:ea typeface="Times New Roman"/>
              </a:rPr>
              <a:t>…..</a:t>
            </a:r>
            <a:r>
              <a:rPr lang="en-US" dirty="0" smtClean="0">
                <a:effectLst/>
                <a:latin typeface="Times New Roman"/>
                <a:ea typeface="Times New Roman"/>
                <a:sym typeface="Wingdings 2"/>
              </a:rPr>
              <a:t></a:t>
            </a:r>
            <a:r>
              <a:rPr lang="en-US" dirty="0" smtClean="0">
                <a:effectLst/>
                <a:latin typeface="Times New Roman"/>
                <a:ea typeface="Times New Roman"/>
                <a:sym typeface="Webdings"/>
              </a:rPr>
              <a:t></a:t>
            </a:r>
            <a:r>
              <a:rPr lang="en-US" dirty="0" smtClean="0">
                <a:effectLst/>
                <a:latin typeface="Times New Roman"/>
                <a:ea typeface="Times New Roman"/>
                <a:sym typeface="Wingdings 2"/>
              </a:rPr>
              <a:t></a:t>
            </a:r>
            <a:r>
              <a:rPr lang="en-US" dirty="0" smtClean="0">
                <a:effectLst/>
                <a:latin typeface="Times New Roman"/>
                <a:ea typeface="Times New Roman"/>
              </a:rPr>
              <a:t>…..</a:t>
            </a:r>
            <a:endParaRPr lang="en-US" sz="2000" dirty="0" smtClean="0">
              <a:effectLst/>
              <a:latin typeface="Times New Roman"/>
              <a:ea typeface="Times New Roman"/>
            </a:endParaRPr>
          </a:p>
          <a:p>
            <a:pPr algn="ctr"/>
            <a:r>
              <a:rPr lang="en-US" dirty="0" smtClean="0">
                <a:effectLst/>
                <a:latin typeface="Times New Roman"/>
                <a:ea typeface="Times New Roman"/>
              </a:rPr>
              <a:t> </a:t>
            </a:r>
            <a:endParaRPr lang="en-US" sz="2000" dirty="0" smtClean="0">
              <a:effectLst/>
              <a:latin typeface="Times New Roman"/>
              <a:ea typeface="Times New Roman"/>
            </a:endParaRPr>
          </a:p>
          <a:p>
            <a:pPr algn="ctr"/>
            <a:endParaRPr lang="en-US" dirty="0">
              <a:latin typeface="Times New Roman"/>
              <a:ea typeface="Times New Roman"/>
            </a:endParaRPr>
          </a:p>
          <a:p>
            <a:pPr algn="ctr"/>
            <a:r>
              <a:rPr lang="en-US" sz="2400" b="1" dirty="0" smtClean="0">
                <a:solidFill>
                  <a:srgbClr val="FF0000"/>
                </a:solidFill>
                <a:effectLst/>
                <a:latin typeface="Times New Roman"/>
                <a:ea typeface="Times New Roman"/>
              </a:rPr>
              <a:t>BIỆN PHÁP NÂNG CAO CHẤT LƯỢNG GIÁO DỤC BỘ MÔN TOÁN </a:t>
            </a:r>
            <a:endParaRPr lang="en-US" sz="2000" dirty="0" smtClean="0">
              <a:solidFill>
                <a:srgbClr val="FF0000"/>
              </a:solidFill>
              <a:effectLst/>
              <a:latin typeface="Times New Roman"/>
              <a:ea typeface="Times New Roman"/>
            </a:endParaRPr>
          </a:p>
          <a:p>
            <a:pPr algn="ctr"/>
            <a:r>
              <a:rPr lang="en-US" sz="2400" b="1" dirty="0" smtClean="0">
                <a:effectLst/>
                <a:latin typeface="Times New Roman"/>
                <a:ea typeface="Times New Roman"/>
              </a:rPr>
              <a:t> </a:t>
            </a:r>
            <a:endParaRPr lang="en-US" sz="2000" dirty="0" smtClean="0">
              <a:effectLst/>
              <a:latin typeface="Times New Roman"/>
              <a:ea typeface="Times New Roman"/>
            </a:endParaRPr>
          </a:p>
          <a:p>
            <a:pPr algn="ctr"/>
            <a:r>
              <a:rPr lang="en-US" b="1" dirty="0" smtClean="0">
                <a:effectLst/>
                <a:latin typeface="Times New Roman"/>
                <a:ea typeface="Times New Roman"/>
              </a:rPr>
              <a:t> </a:t>
            </a:r>
            <a:endParaRPr lang="en-US" sz="2000" dirty="0" smtClean="0">
              <a:effectLst/>
              <a:latin typeface="Times New Roman"/>
              <a:ea typeface="Times New Roman"/>
            </a:endParaRPr>
          </a:p>
          <a:p>
            <a:r>
              <a:rPr lang="en-US" sz="2800" b="1" dirty="0" smtClean="0">
                <a:effectLst/>
                <a:latin typeface="Times New Roman"/>
                <a:ea typeface="Times New Roman"/>
              </a:rPr>
              <a:t> </a:t>
            </a:r>
            <a:endParaRPr lang="en-US" sz="2000" dirty="0" smtClean="0">
              <a:effectLst/>
              <a:latin typeface="Times New Roman"/>
              <a:ea typeface="Times New Roman"/>
            </a:endParaRPr>
          </a:p>
          <a:p>
            <a:r>
              <a:rPr lang="en-US" sz="2800" b="1" i="1" dirty="0" smtClean="0">
                <a:effectLst/>
                <a:latin typeface="Times New Roman"/>
                <a:ea typeface="Times New Roman"/>
              </a:rPr>
              <a:t>                 </a:t>
            </a:r>
            <a:r>
              <a:rPr lang="en-US" sz="2400" b="1" i="1" dirty="0" err="1" smtClean="0">
                <a:effectLst/>
                <a:latin typeface="Times New Roman"/>
                <a:ea typeface="Times New Roman"/>
              </a:rPr>
              <a:t>Họ</a:t>
            </a:r>
            <a:r>
              <a:rPr lang="en-US" sz="2400" b="1" i="1" dirty="0" smtClean="0">
                <a:effectLst/>
                <a:latin typeface="Times New Roman"/>
                <a:ea typeface="Times New Roman"/>
              </a:rPr>
              <a:t> </a:t>
            </a:r>
            <a:r>
              <a:rPr lang="en-US" sz="2400" b="1" i="1" dirty="0" err="1" smtClean="0">
                <a:effectLst/>
                <a:latin typeface="Times New Roman"/>
                <a:ea typeface="Times New Roman"/>
              </a:rPr>
              <a:t>và</a:t>
            </a:r>
            <a:r>
              <a:rPr lang="en-US" sz="2400" b="1" i="1" dirty="0" smtClean="0">
                <a:effectLst/>
                <a:latin typeface="Times New Roman"/>
                <a:ea typeface="Times New Roman"/>
              </a:rPr>
              <a:t> </a:t>
            </a:r>
            <a:r>
              <a:rPr lang="en-US" sz="2400" b="1" i="1" dirty="0" err="1" smtClean="0">
                <a:effectLst/>
                <a:latin typeface="Times New Roman"/>
                <a:ea typeface="Times New Roman"/>
              </a:rPr>
              <a:t>tên</a:t>
            </a:r>
            <a:r>
              <a:rPr lang="en-US" sz="2400" b="1" i="1" dirty="0" smtClean="0">
                <a:effectLst/>
                <a:latin typeface="Times New Roman"/>
                <a:ea typeface="Times New Roman"/>
              </a:rPr>
              <a:t>: </a:t>
            </a:r>
            <a:r>
              <a:rPr lang="en-US" sz="2400" b="1" i="1" dirty="0" err="1" smtClean="0">
                <a:effectLst/>
                <a:latin typeface="Times New Roman"/>
                <a:ea typeface="Times New Roman"/>
              </a:rPr>
              <a:t>Phạm</a:t>
            </a:r>
            <a:r>
              <a:rPr lang="en-US" sz="2400" b="1" i="1" dirty="0" smtClean="0">
                <a:effectLst/>
                <a:latin typeface="Times New Roman"/>
                <a:ea typeface="Times New Roman"/>
              </a:rPr>
              <a:t> </a:t>
            </a:r>
            <a:r>
              <a:rPr lang="en-US" sz="2400" b="1" i="1" dirty="0" err="1" smtClean="0">
                <a:effectLst/>
                <a:latin typeface="Times New Roman"/>
                <a:ea typeface="Times New Roman"/>
              </a:rPr>
              <a:t>Thị</a:t>
            </a:r>
            <a:r>
              <a:rPr lang="en-US" sz="2400" b="1" i="1" dirty="0" smtClean="0">
                <a:effectLst/>
                <a:latin typeface="Times New Roman"/>
                <a:ea typeface="Times New Roman"/>
              </a:rPr>
              <a:t> </a:t>
            </a:r>
            <a:r>
              <a:rPr lang="en-US" sz="2400" b="1" i="1" dirty="0" err="1" smtClean="0">
                <a:effectLst/>
                <a:latin typeface="Times New Roman"/>
                <a:ea typeface="Times New Roman"/>
              </a:rPr>
              <a:t>Tươi</a:t>
            </a:r>
            <a:endParaRPr lang="en-US" sz="2400" dirty="0" smtClean="0">
              <a:effectLst/>
              <a:latin typeface="Times New Roman"/>
              <a:ea typeface="Times New Roman"/>
            </a:endParaRPr>
          </a:p>
          <a:p>
            <a:r>
              <a:rPr lang="en-US" sz="2400" b="1" i="1" dirty="0" smtClean="0">
                <a:effectLst/>
                <a:latin typeface="Times New Roman"/>
                <a:ea typeface="Times New Roman"/>
              </a:rPr>
              <a:t>                  </a:t>
            </a:r>
            <a:r>
              <a:rPr lang="en-US" sz="2400" b="1" i="1" dirty="0" err="1" smtClean="0">
                <a:effectLst/>
                <a:latin typeface="Times New Roman"/>
                <a:ea typeface="Times New Roman"/>
              </a:rPr>
              <a:t>Chức</a:t>
            </a:r>
            <a:r>
              <a:rPr lang="en-US" sz="2400" b="1" i="1" dirty="0" smtClean="0">
                <a:effectLst/>
                <a:latin typeface="Times New Roman"/>
                <a:ea typeface="Times New Roman"/>
              </a:rPr>
              <a:t> </a:t>
            </a:r>
            <a:r>
              <a:rPr lang="en-US" sz="2400" b="1" i="1" dirty="0" err="1" smtClean="0">
                <a:effectLst/>
                <a:latin typeface="Times New Roman"/>
                <a:ea typeface="Times New Roman"/>
              </a:rPr>
              <a:t>vụ</a:t>
            </a:r>
            <a:r>
              <a:rPr lang="en-US" sz="2400" b="1" i="1" dirty="0" smtClean="0">
                <a:effectLst/>
                <a:latin typeface="Times New Roman"/>
                <a:ea typeface="Times New Roman"/>
              </a:rPr>
              <a:t> : </a:t>
            </a:r>
            <a:r>
              <a:rPr lang="en-US" sz="2400" b="1" i="1" dirty="0" err="1" smtClean="0">
                <a:effectLst/>
                <a:latin typeface="Times New Roman"/>
                <a:ea typeface="Times New Roman"/>
              </a:rPr>
              <a:t>Giáo</a:t>
            </a:r>
            <a:r>
              <a:rPr lang="en-US" sz="2400" b="1" i="1" dirty="0" smtClean="0">
                <a:effectLst/>
                <a:latin typeface="Times New Roman"/>
                <a:ea typeface="Times New Roman"/>
              </a:rPr>
              <a:t> </a:t>
            </a:r>
            <a:r>
              <a:rPr lang="en-US" sz="2400" b="1" i="1" dirty="0" err="1" smtClean="0">
                <a:effectLst/>
                <a:latin typeface="Times New Roman"/>
                <a:ea typeface="Times New Roman"/>
              </a:rPr>
              <a:t>viên</a:t>
            </a:r>
            <a:endParaRPr lang="en-US" sz="2400" b="1" i="1" dirty="0" smtClean="0">
              <a:effectLst/>
              <a:latin typeface="Times New Roman"/>
              <a:ea typeface="Times New Roman"/>
            </a:endParaRPr>
          </a:p>
          <a:p>
            <a:r>
              <a:rPr lang="en-US" sz="2400" b="1" i="1" dirty="0">
                <a:latin typeface="Times New Roman"/>
                <a:ea typeface="Times New Roman"/>
              </a:rPr>
              <a:t> </a:t>
            </a:r>
            <a:r>
              <a:rPr lang="en-US" sz="2400" b="1" i="1" dirty="0" smtClean="0">
                <a:latin typeface="Times New Roman"/>
                <a:ea typeface="Times New Roman"/>
              </a:rPr>
              <a:t>                 </a:t>
            </a:r>
            <a:r>
              <a:rPr lang="en-US" sz="2400" b="1" i="1" dirty="0" err="1" smtClean="0">
                <a:latin typeface="Times New Roman"/>
                <a:ea typeface="Times New Roman"/>
              </a:rPr>
              <a:t>Tổ</a:t>
            </a:r>
            <a:r>
              <a:rPr lang="en-US" sz="2400" b="1" i="1" dirty="0" smtClean="0">
                <a:latin typeface="Times New Roman"/>
                <a:ea typeface="Times New Roman"/>
              </a:rPr>
              <a:t> : </a:t>
            </a:r>
            <a:r>
              <a:rPr lang="en-US" sz="2400" b="1" i="1" dirty="0" err="1" smtClean="0">
                <a:latin typeface="Times New Roman"/>
                <a:ea typeface="Times New Roman"/>
              </a:rPr>
              <a:t>Toán</a:t>
            </a:r>
            <a:endParaRPr lang="en-US" sz="2400" dirty="0" smtClean="0">
              <a:effectLst/>
              <a:latin typeface="Times New Roman"/>
              <a:ea typeface="Times New Roman"/>
            </a:endParaRPr>
          </a:p>
          <a:p>
            <a:r>
              <a:rPr lang="en-US" b="1" dirty="0" smtClean="0">
                <a:effectLst/>
                <a:latin typeface="Times New Roman"/>
                <a:ea typeface="Times New Roman"/>
              </a:rPr>
              <a:t> </a:t>
            </a:r>
            <a:endParaRPr lang="en-US" sz="2000" dirty="0" smtClean="0">
              <a:effectLst/>
              <a:latin typeface="Times New Roman"/>
              <a:ea typeface="Times New Roman"/>
            </a:endParaRPr>
          </a:p>
          <a:p>
            <a:r>
              <a:rPr lang="en-US" b="1" dirty="0" smtClean="0">
                <a:effectLst/>
                <a:latin typeface="Times New Roman"/>
                <a:ea typeface="Times New Roman"/>
              </a:rPr>
              <a:t> </a:t>
            </a:r>
            <a:endParaRPr lang="en-US" sz="2000" dirty="0" smtClean="0">
              <a:effectLst/>
              <a:latin typeface="Times New Roman"/>
              <a:ea typeface="Times New Roman"/>
            </a:endParaRPr>
          </a:p>
          <a:p>
            <a:r>
              <a:rPr lang="en-US" b="1" dirty="0" smtClean="0">
                <a:effectLst/>
                <a:latin typeface="Times New Roman"/>
                <a:ea typeface="Times New Roman"/>
              </a:rPr>
              <a:t> </a:t>
            </a:r>
            <a:endParaRPr lang="en-US" sz="2000" dirty="0">
              <a:effectLst/>
              <a:latin typeface="Times New Roman"/>
              <a:ea typeface="Times New Roman"/>
            </a:endParaRPr>
          </a:p>
        </p:txBody>
      </p:sp>
    </p:spTree>
    <p:extLst>
      <p:ext uri="{BB962C8B-B14F-4D97-AF65-F5344CB8AC3E}">
        <p14:creationId xmlns:p14="http://schemas.microsoft.com/office/powerpoint/2010/main" val="10899609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4410075"/>
            <a:ext cx="18954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32" y="33287"/>
            <a:ext cx="2305050" cy="226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2590800" y="409545"/>
            <a:ext cx="4371710" cy="400110"/>
          </a:xfrm>
          <a:prstGeom prst="rect">
            <a:avLst/>
          </a:prstGeom>
        </p:spPr>
        <p:txBody>
          <a:bodyPr wrap="none">
            <a:spAutoFit/>
          </a:bodyPr>
          <a:lstStyle/>
          <a:p>
            <a:r>
              <a:rPr lang="nb-NO" sz="2000" b="1" dirty="0">
                <a:solidFill>
                  <a:srgbClr val="FF0000"/>
                </a:solidFill>
                <a:latin typeface="Times New Roman"/>
                <a:ea typeface="Times New Roman"/>
              </a:rPr>
              <a:t>1) Giải pháp 1: Lập bài toán tương tự</a:t>
            </a:r>
            <a:r>
              <a:rPr lang="nb-NO" sz="2000" b="1" u="sng" dirty="0">
                <a:solidFill>
                  <a:srgbClr val="FF0000"/>
                </a:solidFill>
                <a:latin typeface="Times New Roman"/>
                <a:ea typeface="Times New Roman"/>
              </a:rPr>
              <a:t> </a:t>
            </a:r>
            <a:endParaRPr lang="en-US" sz="2000" dirty="0">
              <a:solidFill>
                <a:srgbClr val="FF0000"/>
              </a:solidFill>
            </a:endParaRPr>
          </a:p>
        </p:txBody>
      </p:sp>
      <p:sp>
        <p:nvSpPr>
          <p:cNvPr id="7" name="Rectangle 6"/>
          <p:cNvSpPr/>
          <p:nvPr/>
        </p:nvSpPr>
        <p:spPr>
          <a:xfrm>
            <a:off x="225357" y="914400"/>
            <a:ext cx="8382000" cy="1338828"/>
          </a:xfrm>
          <a:prstGeom prst="rect">
            <a:avLst/>
          </a:prstGeom>
        </p:spPr>
        <p:txBody>
          <a:bodyPr wrap="square">
            <a:spAutoFit/>
          </a:bodyPr>
          <a:lstStyle/>
          <a:p>
            <a:pPr algn="just">
              <a:lnSpc>
                <a:spcPct val="150000"/>
              </a:lnSpc>
            </a:pPr>
            <a:r>
              <a:rPr lang="nb-NO" b="1" u="sng" dirty="0">
                <a:latin typeface="Times New Roman"/>
                <a:ea typeface="Times New Roman"/>
              </a:rPr>
              <a:t>Bài toán 1.1 </a:t>
            </a:r>
            <a:r>
              <a:rPr lang="nb-NO" dirty="0">
                <a:latin typeface="Times New Roman"/>
                <a:ea typeface="Times New Roman"/>
              </a:rPr>
              <a:t> – </a:t>
            </a:r>
            <a:r>
              <a:rPr lang="nb-NO" b="1" dirty="0">
                <a:latin typeface="Times New Roman"/>
                <a:ea typeface="Times New Roman"/>
              </a:rPr>
              <a:t>Bài 12 / SGK - 131</a:t>
            </a:r>
            <a:endParaRPr lang="en-US" dirty="0">
              <a:latin typeface="Times New Roman"/>
              <a:ea typeface="Times New Roman"/>
            </a:endParaRPr>
          </a:p>
          <a:p>
            <a:pPr algn="just">
              <a:lnSpc>
                <a:spcPct val="150000"/>
              </a:lnSpc>
            </a:pPr>
            <a:r>
              <a:rPr lang="nb-NO" dirty="0">
                <a:latin typeface="Times New Roman"/>
                <a:ea typeface="Times New Roman"/>
              </a:rPr>
              <a:t>     Một người đi xe máy từ A đến B với vận tốc 25 km/h. Lúc về người đó đi với vận tốc 30 km/h nên thời gian về ít </a:t>
            </a:r>
            <a:r>
              <a:rPr lang="nb-NO" dirty="0" smtClean="0">
                <a:latin typeface="Times New Roman"/>
                <a:ea typeface="Times New Roman"/>
              </a:rPr>
              <a:t>hơn </a:t>
            </a:r>
            <a:r>
              <a:rPr lang="nb-NO" dirty="0">
                <a:latin typeface="Times New Roman"/>
                <a:ea typeface="Times New Roman"/>
              </a:rPr>
              <a:t>thời gian đi là 20 phút. Tính quãng đường AB.</a:t>
            </a:r>
            <a:endParaRPr lang="en-US" dirty="0">
              <a:effectLst/>
              <a:latin typeface="Times New Roman"/>
              <a:ea typeface="Times New Roman"/>
            </a:endParaRPr>
          </a:p>
        </p:txBody>
      </p:sp>
      <p:pic>
        <p:nvPicPr>
          <p:cNvPr id="2078" name="Picture 3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0600" y="2133600"/>
            <a:ext cx="69342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2233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78"/>
                                        </p:tgtEl>
                                        <p:attrNameLst>
                                          <p:attrName>style.visibility</p:attrName>
                                        </p:attrNameLst>
                                      </p:cBhvr>
                                      <p:to>
                                        <p:strVal val="visible"/>
                                      </p:to>
                                    </p:set>
                                    <p:animEffect transition="in" filter="fade">
                                      <p:cBhvr>
                                        <p:cTn id="17" dur="500"/>
                                        <p:tgtEl>
                                          <p:spTgt spid="2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4410075"/>
            <a:ext cx="18954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32" y="33287"/>
            <a:ext cx="2305050" cy="226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 name="Straight Connector 2"/>
          <p:cNvCxnSpPr/>
          <p:nvPr/>
        </p:nvCxnSpPr>
        <p:spPr>
          <a:xfrm>
            <a:off x="3810000" y="1219200"/>
            <a:ext cx="0" cy="3657600"/>
          </a:xfrm>
          <a:prstGeom prst="line">
            <a:avLst/>
          </a:prstGeom>
          <a:ln/>
        </p:spPr>
        <p:style>
          <a:lnRef idx="3">
            <a:schemeClr val="accent4"/>
          </a:lnRef>
          <a:fillRef idx="0">
            <a:schemeClr val="accent4"/>
          </a:fillRef>
          <a:effectRef idx="2">
            <a:schemeClr val="accent4"/>
          </a:effectRef>
          <a:fontRef idx="minor">
            <a:schemeClr val="tx1"/>
          </a:fontRef>
        </p:style>
      </p:cxnSp>
      <p:sp>
        <p:nvSpPr>
          <p:cNvPr id="6" name="TextBox 5"/>
          <p:cNvSpPr txBox="1"/>
          <p:nvPr/>
        </p:nvSpPr>
        <p:spPr>
          <a:xfrm>
            <a:off x="985190" y="982096"/>
            <a:ext cx="3200400" cy="369332"/>
          </a:xfrm>
          <a:prstGeom prst="rect">
            <a:avLst/>
          </a:prstGeom>
          <a:noFill/>
        </p:spPr>
        <p:txBody>
          <a:bodyPr wrap="square" rtlCol="0">
            <a:spAutoFit/>
          </a:bodyPr>
          <a:lstStyle/>
          <a:p>
            <a:r>
              <a:rPr lang="en-US" b="1" u="sng" dirty="0" err="1" smtClean="0">
                <a:solidFill>
                  <a:srgbClr val="FF0000"/>
                </a:solidFill>
                <a:latin typeface="Times New Roman" pitchFamily="18" charset="0"/>
                <a:cs typeface="Times New Roman" pitchFamily="18" charset="0"/>
              </a:rPr>
              <a:t>Bài</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toán</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gốc</a:t>
            </a:r>
            <a:r>
              <a:rPr lang="en-US" b="1" u="sng" dirty="0" smtClean="0">
                <a:solidFill>
                  <a:srgbClr val="FF0000"/>
                </a:solidFill>
                <a:latin typeface="Times New Roman" pitchFamily="18" charset="0"/>
                <a:cs typeface="Times New Roman" pitchFamily="18" charset="0"/>
              </a:rPr>
              <a:t> </a:t>
            </a:r>
            <a:endParaRPr lang="en-US" b="1" u="sng" dirty="0">
              <a:solidFill>
                <a:srgbClr val="FF0000"/>
              </a:solidFill>
              <a:latin typeface="Times New Roman" pitchFamily="18" charset="0"/>
              <a:cs typeface="Times New Roman" pitchFamily="18" charset="0"/>
            </a:endParaRPr>
          </a:p>
        </p:txBody>
      </p:sp>
      <p:sp>
        <p:nvSpPr>
          <p:cNvPr id="7" name="Rectangle 6"/>
          <p:cNvSpPr/>
          <p:nvPr/>
        </p:nvSpPr>
        <p:spPr>
          <a:xfrm>
            <a:off x="5562600" y="865449"/>
            <a:ext cx="1986441" cy="369332"/>
          </a:xfrm>
          <a:prstGeom prst="rect">
            <a:avLst/>
          </a:prstGeom>
        </p:spPr>
        <p:txBody>
          <a:bodyPr wrap="none">
            <a:spAutoFit/>
          </a:bodyPr>
          <a:lstStyle/>
          <a:p>
            <a:r>
              <a:rPr lang="en-US" b="1" u="sng" dirty="0" err="1">
                <a:solidFill>
                  <a:srgbClr val="FF0000"/>
                </a:solidFill>
                <a:latin typeface="Times New Roman" pitchFamily="18" charset="0"/>
                <a:cs typeface="Times New Roman" pitchFamily="18" charset="0"/>
              </a:rPr>
              <a:t>Bài</a:t>
            </a:r>
            <a:r>
              <a:rPr lang="en-US" b="1" u="sng" dirty="0">
                <a:solidFill>
                  <a:srgbClr val="FF0000"/>
                </a:solidFill>
                <a:latin typeface="Times New Roman" pitchFamily="18" charset="0"/>
                <a:cs typeface="Times New Roman" pitchFamily="18" charset="0"/>
              </a:rPr>
              <a:t> </a:t>
            </a:r>
            <a:r>
              <a:rPr lang="en-US" b="1" u="sng" dirty="0" err="1">
                <a:solidFill>
                  <a:srgbClr val="FF0000"/>
                </a:solidFill>
                <a:latin typeface="Times New Roman" pitchFamily="18" charset="0"/>
                <a:cs typeface="Times New Roman" pitchFamily="18" charset="0"/>
              </a:rPr>
              <a:t>toán</a:t>
            </a:r>
            <a:r>
              <a:rPr lang="en-US" b="1" u="sng" dirty="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tương</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tự</a:t>
            </a:r>
            <a:r>
              <a:rPr lang="en-US" b="1" u="sng" dirty="0" smtClean="0">
                <a:solidFill>
                  <a:srgbClr val="FF0000"/>
                </a:solidFill>
                <a:latin typeface="Times New Roman" pitchFamily="18" charset="0"/>
                <a:cs typeface="Times New Roman" pitchFamily="18" charset="0"/>
              </a:rPr>
              <a:t> </a:t>
            </a:r>
            <a:endParaRPr lang="en-US" b="1" u="sng" dirty="0">
              <a:solidFill>
                <a:srgbClr val="FF0000"/>
              </a:solidFill>
              <a:latin typeface="Times New Roman" pitchFamily="18" charset="0"/>
              <a:cs typeface="Times New Roman" pitchFamily="18" charset="0"/>
            </a:endParaRPr>
          </a:p>
        </p:txBody>
      </p:sp>
      <p:sp>
        <p:nvSpPr>
          <p:cNvPr id="8" name="Rectangle 7"/>
          <p:cNvSpPr/>
          <p:nvPr/>
        </p:nvSpPr>
        <p:spPr>
          <a:xfrm>
            <a:off x="2667000" y="342780"/>
            <a:ext cx="4371710" cy="400110"/>
          </a:xfrm>
          <a:prstGeom prst="rect">
            <a:avLst/>
          </a:prstGeom>
        </p:spPr>
        <p:txBody>
          <a:bodyPr wrap="none">
            <a:spAutoFit/>
          </a:bodyPr>
          <a:lstStyle/>
          <a:p>
            <a:r>
              <a:rPr lang="nb-NO" sz="2000" b="1" dirty="0">
                <a:solidFill>
                  <a:srgbClr val="FF0000"/>
                </a:solidFill>
                <a:latin typeface="Times New Roman"/>
                <a:ea typeface="Times New Roman"/>
              </a:rPr>
              <a:t>1) Giải pháp 1: Lập bài toán tương tự</a:t>
            </a:r>
            <a:r>
              <a:rPr lang="nb-NO" sz="2000" b="1" u="sng" dirty="0">
                <a:solidFill>
                  <a:srgbClr val="FF0000"/>
                </a:solidFill>
                <a:latin typeface="Times New Roman"/>
                <a:ea typeface="Times New Roman"/>
              </a:rPr>
              <a:t> </a:t>
            </a:r>
            <a:endParaRPr lang="en-US" sz="2000" dirty="0">
              <a:solidFill>
                <a:srgbClr val="FF0000"/>
              </a:solidFill>
            </a:endParaRPr>
          </a:p>
        </p:txBody>
      </p:sp>
      <p:sp>
        <p:nvSpPr>
          <p:cNvPr id="9" name="Rectangle 8"/>
          <p:cNvSpPr/>
          <p:nvPr/>
        </p:nvSpPr>
        <p:spPr>
          <a:xfrm>
            <a:off x="76200" y="1676400"/>
            <a:ext cx="3657600" cy="2585323"/>
          </a:xfrm>
          <a:prstGeom prst="rect">
            <a:avLst/>
          </a:prstGeom>
        </p:spPr>
        <p:txBody>
          <a:bodyPr wrap="square">
            <a:spAutoFit/>
          </a:bodyPr>
          <a:lstStyle/>
          <a:p>
            <a:pPr algn="just">
              <a:lnSpc>
                <a:spcPct val="150000"/>
              </a:lnSpc>
            </a:pPr>
            <a:r>
              <a:rPr lang="nb-NO" b="1" u="sng" dirty="0">
                <a:latin typeface="Times New Roman"/>
                <a:ea typeface="Times New Roman"/>
              </a:rPr>
              <a:t>Bài toán 1.1 </a:t>
            </a:r>
            <a:r>
              <a:rPr lang="nb-NO" dirty="0">
                <a:latin typeface="Times New Roman"/>
                <a:ea typeface="Times New Roman"/>
              </a:rPr>
              <a:t> – </a:t>
            </a:r>
            <a:r>
              <a:rPr lang="nb-NO" b="1" dirty="0">
                <a:latin typeface="Times New Roman"/>
                <a:ea typeface="Times New Roman"/>
              </a:rPr>
              <a:t>Bài 12 / SGK - 131</a:t>
            </a:r>
            <a:endParaRPr lang="en-US" dirty="0">
              <a:latin typeface="Times New Roman"/>
              <a:ea typeface="Times New Roman"/>
            </a:endParaRPr>
          </a:p>
          <a:p>
            <a:pPr algn="just">
              <a:lnSpc>
                <a:spcPct val="150000"/>
              </a:lnSpc>
            </a:pPr>
            <a:r>
              <a:rPr lang="nb-NO" dirty="0">
                <a:latin typeface="Times New Roman"/>
                <a:ea typeface="Times New Roman"/>
              </a:rPr>
              <a:t>     Một người đi xe máy từ A đến B với vận tốc 25 km/h. Lúc về người đó đi với vận tốc 30 km/h nên thời gian về ít </a:t>
            </a:r>
            <a:r>
              <a:rPr lang="nb-NO" dirty="0" smtClean="0">
                <a:latin typeface="Times New Roman"/>
                <a:ea typeface="Times New Roman"/>
              </a:rPr>
              <a:t>hơn </a:t>
            </a:r>
            <a:r>
              <a:rPr lang="nb-NO" dirty="0">
                <a:latin typeface="Times New Roman"/>
                <a:ea typeface="Times New Roman"/>
              </a:rPr>
              <a:t>thời gian đi là 20 phút. Tính quãng đường AB.</a:t>
            </a:r>
            <a:endParaRPr lang="en-US" dirty="0">
              <a:effectLst/>
              <a:latin typeface="Times New Roman"/>
              <a:ea typeface="Times New Roman"/>
            </a:endParaRPr>
          </a:p>
        </p:txBody>
      </p:sp>
      <p:sp>
        <p:nvSpPr>
          <p:cNvPr id="10" name="Rectangle 9"/>
          <p:cNvSpPr/>
          <p:nvPr/>
        </p:nvSpPr>
        <p:spPr>
          <a:xfrm>
            <a:off x="3886200" y="1524000"/>
            <a:ext cx="5105400" cy="1754326"/>
          </a:xfrm>
          <a:prstGeom prst="rect">
            <a:avLst/>
          </a:prstGeom>
        </p:spPr>
        <p:txBody>
          <a:bodyPr wrap="square">
            <a:spAutoFit/>
          </a:bodyPr>
          <a:lstStyle/>
          <a:p>
            <a:pPr algn="just">
              <a:lnSpc>
                <a:spcPct val="150000"/>
              </a:lnSpc>
            </a:pPr>
            <a:r>
              <a:rPr lang="nb-NO" b="1" i="1" dirty="0" smtClean="0">
                <a:latin typeface="Times New Roman"/>
                <a:ea typeface="Times New Roman"/>
              </a:rPr>
              <a:t>Bài 1: </a:t>
            </a:r>
            <a:r>
              <a:rPr lang="nb-NO" dirty="0" smtClean="0">
                <a:latin typeface="Times New Roman"/>
                <a:ea typeface="Times New Roman"/>
              </a:rPr>
              <a:t>Một </a:t>
            </a:r>
            <a:r>
              <a:rPr lang="nb-NO" dirty="0">
                <a:latin typeface="Times New Roman"/>
                <a:ea typeface="Times New Roman"/>
              </a:rPr>
              <a:t>người đi xe máy từ A đến B với vận tốc 25 km/h. Lúc về người đó đi với vận tốc 30 km/h, thời gian cả đi lẫn về mất 3 giờ 40 phút. Tính quãng đường AB.</a:t>
            </a:r>
            <a:endParaRPr lang="en-US" dirty="0">
              <a:effectLst/>
              <a:latin typeface="Times New Roman"/>
              <a:ea typeface="Times New Roman"/>
            </a:endParaRPr>
          </a:p>
        </p:txBody>
      </p:sp>
      <p:sp>
        <p:nvSpPr>
          <p:cNvPr id="11" name="Rectangle 10"/>
          <p:cNvSpPr/>
          <p:nvPr/>
        </p:nvSpPr>
        <p:spPr>
          <a:xfrm>
            <a:off x="4159145" y="3511165"/>
            <a:ext cx="4267200" cy="507831"/>
          </a:xfrm>
          <a:prstGeom prst="rect">
            <a:avLst/>
          </a:prstGeom>
        </p:spPr>
        <p:txBody>
          <a:bodyPr wrap="square">
            <a:spAutoFit/>
          </a:bodyPr>
          <a:lstStyle/>
          <a:p>
            <a:pPr algn="just">
              <a:lnSpc>
                <a:spcPct val="150000"/>
              </a:lnSpc>
            </a:pPr>
            <a:r>
              <a:rPr lang="nb-NO" dirty="0">
                <a:latin typeface="Times New Roman"/>
                <a:ea typeface="Times New Roman"/>
              </a:rPr>
              <a:t>H</a:t>
            </a:r>
            <a:r>
              <a:rPr lang="nb-NO" dirty="0" smtClean="0">
                <a:latin typeface="Times New Roman"/>
                <a:ea typeface="Times New Roman"/>
              </a:rPr>
              <a:t>ọc </a:t>
            </a:r>
            <a:r>
              <a:rPr lang="nb-NO" dirty="0">
                <a:latin typeface="Times New Roman"/>
                <a:ea typeface="Times New Roman"/>
              </a:rPr>
              <a:t>sinh thiết lập phương trình</a:t>
            </a:r>
            <a:endParaRPr lang="en-US" dirty="0">
              <a:effectLst/>
              <a:latin typeface="Times New Roman"/>
              <a:ea typeface="Times New Roman"/>
            </a:endParaRPr>
          </a:p>
        </p:txBody>
      </p:sp>
      <p:pic>
        <p:nvPicPr>
          <p:cNvPr id="19458"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67200" y="3916084"/>
            <a:ext cx="8610600" cy="691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11"/>
          <p:cNvSpPr/>
          <p:nvPr/>
        </p:nvSpPr>
        <p:spPr>
          <a:xfrm>
            <a:off x="4136715" y="4479890"/>
            <a:ext cx="2495305" cy="507831"/>
          </a:xfrm>
          <a:prstGeom prst="rect">
            <a:avLst/>
          </a:prstGeom>
        </p:spPr>
        <p:txBody>
          <a:bodyPr wrap="square">
            <a:spAutoFit/>
          </a:bodyPr>
          <a:lstStyle/>
          <a:p>
            <a:pPr algn="just">
              <a:lnSpc>
                <a:spcPct val="150000"/>
              </a:lnSpc>
            </a:pPr>
            <a:r>
              <a:rPr lang="nb-NO" dirty="0" smtClean="0">
                <a:latin typeface="Times New Roman"/>
                <a:ea typeface="Times New Roman"/>
              </a:rPr>
              <a:t>Đáp số : x </a:t>
            </a:r>
            <a:r>
              <a:rPr lang="nb-NO" dirty="0">
                <a:latin typeface="Times New Roman"/>
                <a:ea typeface="Times New Roman"/>
              </a:rPr>
              <a:t>= 50. </a:t>
            </a:r>
            <a:endParaRPr lang="en-US" dirty="0">
              <a:effectLst/>
              <a:latin typeface="Times New Roman"/>
              <a:ea typeface="Times New Roman"/>
            </a:endParaRPr>
          </a:p>
        </p:txBody>
      </p:sp>
      <p:sp>
        <p:nvSpPr>
          <p:cNvPr id="13" name="TextBox 12"/>
          <p:cNvSpPr txBox="1"/>
          <p:nvPr/>
        </p:nvSpPr>
        <p:spPr>
          <a:xfrm>
            <a:off x="5181600" y="3221385"/>
            <a:ext cx="1828800" cy="369332"/>
          </a:xfrm>
          <a:prstGeom prst="rect">
            <a:avLst/>
          </a:prstGeom>
          <a:noFill/>
        </p:spPr>
        <p:txBody>
          <a:bodyPr wrap="square" rtlCol="0">
            <a:spAutoFit/>
          </a:bodyPr>
          <a:lstStyle/>
          <a:p>
            <a:r>
              <a:rPr lang="en-US" b="1" i="1" u="sng" dirty="0" err="1" smtClean="0">
                <a:solidFill>
                  <a:srgbClr val="FF0000"/>
                </a:solidFill>
                <a:latin typeface="Times New Roman" pitchFamily="18" charset="0"/>
                <a:cs typeface="Times New Roman" pitchFamily="18" charset="0"/>
              </a:rPr>
              <a:t>Hướng</a:t>
            </a:r>
            <a:r>
              <a:rPr lang="en-US" b="1" i="1" u="sng" dirty="0" smtClean="0">
                <a:solidFill>
                  <a:srgbClr val="FF0000"/>
                </a:solidFill>
                <a:latin typeface="Times New Roman" pitchFamily="18" charset="0"/>
                <a:cs typeface="Times New Roman" pitchFamily="18" charset="0"/>
              </a:rPr>
              <a:t> </a:t>
            </a:r>
            <a:r>
              <a:rPr lang="en-US" b="1" i="1" u="sng" dirty="0" err="1" smtClean="0">
                <a:solidFill>
                  <a:srgbClr val="FF0000"/>
                </a:solidFill>
                <a:latin typeface="Times New Roman" pitchFamily="18" charset="0"/>
                <a:cs typeface="Times New Roman" pitchFamily="18" charset="0"/>
              </a:rPr>
              <a:t>giải</a:t>
            </a:r>
            <a:endParaRPr lang="en-US" b="1" i="1" u="sng" dirty="0">
              <a:solidFill>
                <a:srgbClr val="FF0000"/>
              </a:solidFill>
              <a:latin typeface="Times New Roman" pitchFamily="18" charset="0"/>
              <a:cs typeface="Times New Roman" pitchFamily="18" charset="0"/>
            </a:endParaRPr>
          </a:p>
        </p:txBody>
      </p:sp>
      <p:sp>
        <p:nvSpPr>
          <p:cNvPr id="14" name="Rectangle 13"/>
          <p:cNvSpPr/>
          <p:nvPr/>
        </p:nvSpPr>
        <p:spPr>
          <a:xfrm>
            <a:off x="614380" y="5257800"/>
            <a:ext cx="7124700" cy="1338828"/>
          </a:xfrm>
          <a:prstGeom prst="rect">
            <a:avLst/>
          </a:prstGeom>
        </p:spPr>
        <p:txBody>
          <a:bodyPr wrap="square">
            <a:spAutoFit/>
          </a:bodyPr>
          <a:lstStyle/>
          <a:p>
            <a:pPr>
              <a:lnSpc>
                <a:spcPct val="150000"/>
              </a:lnSpc>
            </a:pPr>
            <a:r>
              <a:rPr lang="nb-NO" b="1" u="sng" dirty="0" smtClean="0">
                <a:solidFill>
                  <a:srgbClr val="FF0000"/>
                </a:solidFill>
                <a:latin typeface="Times New Roman"/>
                <a:ea typeface="Times New Roman"/>
              </a:rPr>
              <a:t>Nhận xét:  </a:t>
            </a:r>
            <a:r>
              <a:rPr lang="nb-NO" b="1" dirty="0">
                <a:solidFill>
                  <a:srgbClr val="0000CC"/>
                </a:solidFill>
                <a:latin typeface="Times New Roman"/>
                <a:ea typeface="Times New Roman"/>
              </a:rPr>
              <a:t>Mặc dù việc khai thác của bài toán này khá đơn giản nhưng cũng giúp học sinh linh hoạt hơn trong tư duy, tránh cách học máy móc, thụ động.</a:t>
            </a:r>
            <a:endParaRPr lang="en-US" b="1" dirty="0">
              <a:solidFill>
                <a:srgbClr val="0000CC"/>
              </a:solidFill>
            </a:endParaRPr>
          </a:p>
        </p:txBody>
      </p:sp>
      <p:sp>
        <p:nvSpPr>
          <p:cNvPr id="2" name="TextBox 1"/>
          <p:cNvSpPr txBox="1"/>
          <p:nvPr/>
        </p:nvSpPr>
        <p:spPr>
          <a:xfrm>
            <a:off x="4261884" y="1220973"/>
            <a:ext cx="3733800" cy="369332"/>
          </a:xfrm>
          <a:prstGeom prst="rect">
            <a:avLst/>
          </a:prstGeom>
          <a:noFill/>
        </p:spPr>
        <p:txBody>
          <a:bodyPr wrap="square" rtlCol="0">
            <a:spAutoFit/>
          </a:bodyPr>
          <a:lstStyle/>
          <a:p>
            <a:r>
              <a:rPr lang="en-US" b="1" dirty="0" smtClean="0">
                <a:solidFill>
                  <a:srgbClr val="0000CC"/>
                </a:solidFill>
                <a:latin typeface="Times New Roman" pitchFamily="18" charset="0"/>
                <a:cs typeface="Times New Roman" pitchFamily="18" charset="0"/>
              </a:rPr>
              <a:t>( </a:t>
            </a:r>
            <a:r>
              <a:rPr lang="en-US" b="1" dirty="0" err="1">
                <a:solidFill>
                  <a:srgbClr val="0000CC"/>
                </a:solidFill>
                <a:latin typeface="Times New Roman" pitchFamily="18" charset="0"/>
                <a:cs typeface="Times New Roman" pitchFamily="18" charset="0"/>
              </a:rPr>
              <a:t>T</a:t>
            </a:r>
            <a:r>
              <a:rPr lang="en-US" b="1" dirty="0" err="1" smtClean="0">
                <a:solidFill>
                  <a:srgbClr val="0000CC"/>
                </a:solidFill>
                <a:latin typeface="Times New Roman" pitchFamily="18" charset="0"/>
                <a:cs typeface="Times New Roman" pitchFamily="18" charset="0"/>
              </a:rPr>
              <a:t>hay</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đổi</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dữ</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liệu</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về</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thời</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gian</a:t>
            </a:r>
            <a:r>
              <a:rPr lang="en-US" b="1" dirty="0" smtClean="0">
                <a:solidFill>
                  <a:srgbClr val="0000CC"/>
                </a:solidFill>
                <a:latin typeface="Times New Roman" pitchFamily="18" charset="0"/>
                <a:cs typeface="Times New Roman" pitchFamily="18" charset="0"/>
              </a:rPr>
              <a:t>)</a:t>
            </a:r>
            <a:endParaRPr lang="en-US" b="1" dirty="0">
              <a:solidFill>
                <a:srgbClr val="0000CC"/>
              </a:solidFill>
              <a:latin typeface="Times New Roman" pitchFamily="18" charset="0"/>
              <a:cs typeface="Times New Roman" pitchFamily="18" charset="0"/>
            </a:endParaRPr>
          </a:p>
        </p:txBody>
      </p:sp>
      <p:cxnSp>
        <p:nvCxnSpPr>
          <p:cNvPr id="5" name="Straight Connector 4"/>
          <p:cNvCxnSpPr/>
          <p:nvPr/>
        </p:nvCxnSpPr>
        <p:spPr>
          <a:xfrm>
            <a:off x="228600" y="3765080"/>
            <a:ext cx="3276600" cy="0"/>
          </a:xfrm>
          <a:prstGeom prst="line">
            <a:avLst/>
          </a:prstGeom>
          <a:ln>
            <a:solidFill>
              <a:srgbClr val="0000CC"/>
            </a:solidFill>
          </a:ln>
        </p:spPr>
        <p:style>
          <a:lnRef idx="2">
            <a:schemeClr val="accent4"/>
          </a:lnRef>
          <a:fillRef idx="0">
            <a:schemeClr val="accent4"/>
          </a:fillRef>
          <a:effectRef idx="1">
            <a:schemeClr val="accent4"/>
          </a:effectRef>
          <a:fontRef idx="minor">
            <a:schemeClr val="tx1"/>
          </a:fontRef>
        </p:style>
      </p:cxnSp>
      <p:cxnSp>
        <p:nvCxnSpPr>
          <p:cNvPr id="18" name="Straight Connector 17"/>
          <p:cNvCxnSpPr/>
          <p:nvPr/>
        </p:nvCxnSpPr>
        <p:spPr>
          <a:xfrm>
            <a:off x="4136715" y="2743200"/>
            <a:ext cx="3276600" cy="0"/>
          </a:xfrm>
          <a:prstGeom prst="line">
            <a:avLst/>
          </a:prstGeom>
          <a:ln>
            <a:solidFill>
              <a:srgbClr val="0000CC"/>
            </a:solidFill>
          </a:ln>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1315678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par>
                                <p:cTn id="18" presetID="10" presetClass="entr" presetSubtype="0" fill="hold" nodeType="with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500"/>
                                        <p:tgtEl>
                                          <p:spTgt spid="18"/>
                                        </p:tgtEl>
                                      </p:cBhvr>
                                    </p:animEffect>
                                  </p:childTnLst>
                                </p:cTn>
                              </p:par>
                              <p:par>
                                <p:cTn id="21" presetID="10" presetClass="entr" presetSubtype="0" fill="hold"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0" presetClass="entr" presetSubtype="0" fill="hold" nodeType="withEffect">
                                  <p:stCondLst>
                                    <p:cond delay="0"/>
                                  </p:stCondLst>
                                  <p:childTnLst>
                                    <p:set>
                                      <p:cBhvr>
                                        <p:cTn id="36" dur="1" fill="hold">
                                          <p:stCondLst>
                                            <p:cond delay="0"/>
                                          </p:stCondLst>
                                        </p:cTn>
                                        <p:tgtEl>
                                          <p:spTgt spid="19458"/>
                                        </p:tgtEl>
                                        <p:attrNameLst>
                                          <p:attrName>style.visibility</p:attrName>
                                        </p:attrNameLst>
                                      </p:cBhvr>
                                      <p:to>
                                        <p:strVal val="visible"/>
                                      </p:to>
                                    </p:set>
                                    <p:animEffect transition="in" filter="fade">
                                      <p:cBhvr>
                                        <p:cTn id="37" dur="500"/>
                                        <p:tgtEl>
                                          <p:spTgt spid="1945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p:bldP spid="12" grpId="0"/>
      <p:bldP spid="13" grpId="0"/>
      <p:bldP spid="14" grpId="0"/>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4410075"/>
            <a:ext cx="18954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32" y="33287"/>
            <a:ext cx="2305050" cy="226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Connector 5"/>
          <p:cNvCxnSpPr/>
          <p:nvPr/>
        </p:nvCxnSpPr>
        <p:spPr>
          <a:xfrm>
            <a:off x="3810000" y="1219200"/>
            <a:ext cx="0" cy="5562600"/>
          </a:xfrm>
          <a:prstGeom prst="line">
            <a:avLst/>
          </a:prstGeom>
          <a:ln/>
        </p:spPr>
        <p:style>
          <a:lnRef idx="3">
            <a:schemeClr val="accent4"/>
          </a:lnRef>
          <a:fillRef idx="0">
            <a:schemeClr val="accent4"/>
          </a:fillRef>
          <a:effectRef idx="2">
            <a:schemeClr val="accent4"/>
          </a:effectRef>
          <a:fontRef idx="minor">
            <a:schemeClr val="tx1"/>
          </a:fontRef>
        </p:style>
      </p:cxnSp>
      <p:sp>
        <p:nvSpPr>
          <p:cNvPr id="7" name="TextBox 6"/>
          <p:cNvSpPr txBox="1"/>
          <p:nvPr/>
        </p:nvSpPr>
        <p:spPr>
          <a:xfrm>
            <a:off x="1136949" y="878946"/>
            <a:ext cx="3200400" cy="369332"/>
          </a:xfrm>
          <a:prstGeom prst="rect">
            <a:avLst/>
          </a:prstGeom>
          <a:noFill/>
        </p:spPr>
        <p:txBody>
          <a:bodyPr wrap="square" rtlCol="0">
            <a:spAutoFit/>
          </a:bodyPr>
          <a:lstStyle/>
          <a:p>
            <a:r>
              <a:rPr lang="en-US" b="1" u="sng" dirty="0" err="1" smtClean="0">
                <a:solidFill>
                  <a:srgbClr val="FF0000"/>
                </a:solidFill>
                <a:latin typeface="Times New Roman" pitchFamily="18" charset="0"/>
                <a:cs typeface="Times New Roman" pitchFamily="18" charset="0"/>
              </a:rPr>
              <a:t>Bài</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toán</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gốc</a:t>
            </a:r>
            <a:r>
              <a:rPr lang="en-US" b="1" u="sng" dirty="0" smtClean="0">
                <a:solidFill>
                  <a:srgbClr val="FF0000"/>
                </a:solidFill>
                <a:latin typeface="Times New Roman" pitchFamily="18" charset="0"/>
                <a:cs typeface="Times New Roman" pitchFamily="18" charset="0"/>
              </a:rPr>
              <a:t> </a:t>
            </a:r>
            <a:endParaRPr lang="en-US" b="1" u="sng" dirty="0">
              <a:solidFill>
                <a:srgbClr val="FF0000"/>
              </a:solidFill>
              <a:latin typeface="Times New Roman" pitchFamily="18" charset="0"/>
              <a:cs typeface="Times New Roman" pitchFamily="18" charset="0"/>
            </a:endParaRPr>
          </a:p>
        </p:txBody>
      </p:sp>
      <p:sp>
        <p:nvSpPr>
          <p:cNvPr id="8" name="Rectangle 7"/>
          <p:cNvSpPr/>
          <p:nvPr/>
        </p:nvSpPr>
        <p:spPr>
          <a:xfrm>
            <a:off x="5263234" y="849868"/>
            <a:ext cx="1986441" cy="369332"/>
          </a:xfrm>
          <a:prstGeom prst="rect">
            <a:avLst/>
          </a:prstGeom>
        </p:spPr>
        <p:txBody>
          <a:bodyPr wrap="none">
            <a:spAutoFit/>
          </a:bodyPr>
          <a:lstStyle/>
          <a:p>
            <a:r>
              <a:rPr lang="en-US" b="1" u="sng" dirty="0" err="1">
                <a:solidFill>
                  <a:srgbClr val="FF0000"/>
                </a:solidFill>
                <a:latin typeface="Times New Roman" pitchFamily="18" charset="0"/>
                <a:cs typeface="Times New Roman" pitchFamily="18" charset="0"/>
              </a:rPr>
              <a:t>Bài</a:t>
            </a:r>
            <a:r>
              <a:rPr lang="en-US" b="1" u="sng" dirty="0">
                <a:solidFill>
                  <a:srgbClr val="FF0000"/>
                </a:solidFill>
                <a:latin typeface="Times New Roman" pitchFamily="18" charset="0"/>
                <a:cs typeface="Times New Roman" pitchFamily="18" charset="0"/>
              </a:rPr>
              <a:t> </a:t>
            </a:r>
            <a:r>
              <a:rPr lang="en-US" b="1" u="sng" dirty="0" err="1">
                <a:solidFill>
                  <a:srgbClr val="FF0000"/>
                </a:solidFill>
                <a:latin typeface="Times New Roman" pitchFamily="18" charset="0"/>
                <a:cs typeface="Times New Roman" pitchFamily="18" charset="0"/>
              </a:rPr>
              <a:t>toán</a:t>
            </a:r>
            <a:r>
              <a:rPr lang="en-US" b="1" u="sng" dirty="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tương</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tự</a:t>
            </a:r>
            <a:r>
              <a:rPr lang="en-US" b="1" u="sng" dirty="0" smtClean="0">
                <a:solidFill>
                  <a:srgbClr val="FF0000"/>
                </a:solidFill>
                <a:latin typeface="Times New Roman" pitchFamily="18" charset="0"/>
                <a:cs typeface="Times New Roman" pitchFamily="18" charset="0"/>
              </a:rPr>
              <a:t> </a:t>
            </a:r>
            <a:endParaRPr lang="en-US" b="1" u="sng" dirty="0">
              <a:solidFill>
                <a:srgbClr val="FF0000"/>
              </a:solidFill>
              <a:latin typeface="Times New Roman" pitchFamily="18" charset="0"/>
              <a:cs typeface="Times New Roman" pitchFamily="18" charset="0"/>
            </a:endParaRPr>
          </a:p>
        </p:txBody>
      </p:sp>
      <p:sp>
        <p:nvSpPr>
          <p:cNvPr id="9" name="Rectangle 8"/>
          <p:cNvSpPr/>
          <p:nvPr/>
        </p:nvSpPr>
        <p:spPr>
          <a:xfrm>
            <a:off x="2225048" y="342780"/>
            <a:ext cx="4371710" cy="400110"/>
          </a:xfrm>
          <a:prstGeom prst="rect">
            <a:avLst/>
          </a:prstGeom>
        </p:spPr>
        <p:txBody>
          <a:bodyPr wrap="none">
            <a:spAutoFit/>
          </a:bodyPr>
          <a:lstStyle/>
          <a:p>
            <a:r>
              <a:rPr lang="nb-NO" sz="2000" b="1" dirty="0">
                <a:solidFill>
                  <a:srgbClr val="FF0000"/>
                </a:solidFill>
                <a:latin typeface="Times New Roman"/>
                <a:ea typeface="Times New Roman"/>
              </a:rPr>
              <a:t>1) Giải pháp 1: Lập bài toán tương tự</a:t>
            </a:r>
            <a:r>
              <a:rPr lang="nb-NO" sz="2000" b="1" u="sng" dirty="0">
                <a:solidFill>
                  <a:srgbClr val="FF0000"/>
                </a:solidFill>
                <a:latin typeface="Times New Roman"/>
                <a:ea typeface="Times New Roman"/>
              </a:rPr>
              <a:t> </a:t>
            </a:r>
            <a:endParaRPr lang="en-US" sz="2000" dirty="0">
              <a:solidFill>
                <a:srgbClr val="FF0000"/>
              </a:solidFill>
            </a:endParaRPr>
          </a:p>
        </p:txBody>
      </p:sp>
      <p:sp>
        <p:nvSpPr>
          <p:cNvPr id="10" name="Rectangle 9"/>
          <p:cNvSpPr/>
          <p:nvPr/>
        </p:nvSpPr>
        <p:spPr>
          <a:xfrm>
            <a:off x="76200" y="1676400"/>
            <a:ext cx="3657600" cy="2585323"/>
          </a:xfrm>
          <a:prstGeom prst="rect">
            <a:avLst/>
          </a:prstGeom>
        </p:spPr>
        <p:txBody>
          <a:bodyPr wrap="square">
            <a:spAutoFit/>
          </a:bodyPr>
          <a:lstStyle/>
          <a:p>
            <a:pPr algn="just">
              <a:lnSpc>
                <a:spcPct val="150000"/>
              </a:lnSpc>
            </a:pPr>
            <a:r>
              <a:rPr lang="nb-NO" b="1" u="sng" dirty="0">
                <a:latin typeface="Times New Roman"/>
                <a:ea typeface="Times New Roman"/>
              </a:rPr>
              <a:t>Bài toán 1.1 </a:t>
            </a:r>
            <a:r>
              <a:rPr lang="nb-NO" dirty="0">
                <a:latin typeface="Times New Roman"/>
                <a:ea typeface="Times New Roman"/>
              </a:rPr>
              <a:t> – </a:t>
            </a:r>
            <a:r>
              <a:rPr lang="nb-NO" b="1" dirty="0">
                <a:latin typeface="Times New Roman"/>
                <a:ea typeface="Times New Roman"/>
              </a:rPr>
              <a:t>Bài 12 / SGK - 131</a:t>
            </a:r>
            <a:endParaRPr lang="en-US" dirty="0">
              <a:latin typeface="Times New Roman"/>
              <a:ea typeface="Times New Roman"/>
            </a:endParaRPr>
          </a:p>
          <a:p>
            <a:pPr algn="just">
              <a:lnSpc>
                <a:spcPct val="150000"/>
              </a:lnSpc>
            </a:pPr>
            <a:r>
              <a:rPr lang="nb-NO" dirty="0">
                <a:latin typeface="Times New Roman"/>
                <a:ea typeface="Times New Roman"/>
              </a:rPr>
              <a:t>     Một người đi xe máy từ A đến B với vận tốc 25 km/h. Lúc về người đó đi với vận tốc 30 km/h nên thời gian về ít hơm thời gian đi là 20 phút. Tính quãng đường AB.</a:t>
            </a:r>
            <a:endParaRPr lang="en-US" dirty="0">
              <a:effectLst/>
              <a:latin typeface="Times New Roman"/>
              <a:ea typeface="Times New Roman"/>
            </a:endParaRPr>
          </a:p>
        </p:txBody>
      </p:sp>
      <p:sp>
        <p:nvSpPr>
          <p:cNvPr id="11" name="Rectangle 10"/>
          <p:cNvSpPr/>
          <p:nvPr/>
        </p:nvSpPr>
        <p:spPr>
          <a:xfrm>
            <a:off x="3886200" y="1706352"/>
            <a:ext cx="5105400" cy="2120068"/>
          </a:xfrm>
          <a:prstGeom prst="rect">
            <a:avLst/>
          </a:prstGeom>
        </p:spPr>
        <p:txBody>
          <a:bodyPr wrap="square">
            <a:spAutoFit/>
          </a:bodyPr>
          <a:lstStyle/>
          <a:p>
            <a:pPr algn="just">
              <a:lnSpc>
                <a:spcPct val="150000"/>
              </a:lnSpc>
            </a:pPr>
            <a:r>
              <a:rPr lang="nb-NO" b="1" i="1" dirty="0" smtClean="0">
                <a:latin typeface="Times New Roman"/>
                <a:ea typeface="Times New Roman"/>
              </a:rPr>
              <a:t>Bài </a:t>
            </a:r>
            <a:r>
              <a:rPr lang="nb-NO" b="1" i="1" dirty="0">
                <a:latin typeface="Times New Roman"/>
                <a:ea typeface="Times New Roman"/>
              </a:rPr>
              <a:t>2.</a:t>
            </a:r>
            <a:r>
              <a:rPr lang="nb-NO" i="1" dirty="0">
                <a:latin typeface="Times New Roman"/>
                <a:ea typeface="Times New Roman"/>
              </a:rPr>
              <a:t> </a:t>
            </a:r>
            <a:r>
              <a:rPr lang="nb-NO" dirty="0">
                <a:latin typeface="Times New Roman"/>
                <a:ea typeface="Times New Roman"/>
              </a:rPr>
              <a:t>Một người đi xe máy từ A đến B với vận tốc 25 km/h. Đến B người đó nghỉ 10 phút rồi quay trở về A. Lúc về người đó đi với vận tốc 30 km/h, thời gian cả đi lẫn về mất 3 giờ 50 phút. Tính quãng đường AB.</a:t>
            </a:r>
            <a:endParaRPr lang="en-US" dirty="0">
              <a:effectLst/>
              <a:latin typeface="Times New Roman"/>
              <a:ea typeface="Times New Roman"/>
            </a:endParaRPr>
          </a:p>
        </p:txBody>
      </p:sp>
      <p:sp>
        <p:nvSpPr>
          <p:cNvPr id="12" name="Rectangle 11"/>
          <p:cNvSpPr/>
          <p:nvPr/>
        </p:nvSpPr>
        <p:spPr>
          <a:xfrm>
            <a:off x="4159145" y="4086044"/>
            <a:ext cx="4267200" cy="507831"/>
          </a:xfrm>
          <a:prstGeom prst="rect">
            <a:avLst/>
          </a:prstGeom>
        </p:spPr>
        <p:txBody>
          <a:bodyPr wrap="square">
            <a:spAutoFit/>
          </a:bodyPr>
          <a:lstStyle/>
          <a:p>
            <a:pPr algn="just">
              <a:lnSpc>
                <a:spcPct val="150000"/>
              </a:lnSpc>
            </a:pPr>
            <a:r>
              <a:rPr lang="nb-NO" dirty="0">
                <a:latin typeface="Times New Roman"/>
                <a:ea typeface="Times New Roman"/>
              </a:rPr>
              <a:t>H</a:t>
            </a:r>
            <a:r>
              <a:rPr lang="nb-NO" dirty="0" smtClean="0">
                <a:latin typeface="Times New Roman"/>
                <a:ea typeface="Times New Roman"/>
              </a:rPr>
              <a:t>ọc </a:t>
            </a:r>
            <a:r>
              <a:rPr lang="nb-NO" dirty="0">
                <a:latin typeface="Times New Roman"/>
                <a:ea typeface="Times New Roman"/>
              </a:rPr>
              <a:t>sinh thiết lập phương trình</a:t>
            </a:r>
            <a:endParaRPr lang="en-US" dirty="0">
              <a:effectLst/>
              <a:latin typeface="Times New Roman"/>
              <a:ea typeface="Times New Roman"/>
            </a:endParaRPr>
          </a:p>
        </p:txBody>
      </p:sp>
      <p:sp>
        <p:nvSpPr>
          <p:cNvPr id="13" name="Rectangle 12"/>
          <p:cNvSpPr/>
          <p:nvPr/>
        </p:nvSpPr>
        <p:spPr>
          <a:xfrm>
            <a:off x="4136715" y="5130969"/>
            <a:ext cx="2495305" cy="507831"/>
          </a:xfrm>
          <a:prstGeom prst="rect">
            <a:avLst/>
          </a:prstGeom>
        </p:spPr>
        <p:txBody>
          <a:bodyPr wrap="square">
            <a:spAutoFit/>
          </a:bodyPr>
          <a:lstStyle/>
          <a:p>
            <a:pPr algn="just">
              <a:lnSpc>
                <a:spcPct val="150000"/>
              </a:lnSpc>
            </a:pPr>
            <a:r>
              <a:rPr lang="nb-NO" dirty="0" smtClean="0">
                <a:latin typeface="Times New Roman"/>
                <a:ea typeface="Times New Roman"/>
              </a:rPr>
              <a:t>Đáp số : x </a:t>
            </a:r>
            <a:r>
              <a:rPr lang="nb-NO" dirty="0">
                <a:latin typeface="Times New Roman"/>
                <a:ea typeface="Times New Roman"/>
              </a:rPr>
              <a:t>= 50. </a:t>
            </a:r>
            <a:endParaRPr lang="en-US" dirty="0">
              <a:effectLst/>
              <a:latin typeface="Times New Roman"/>
              <a:ea typeface="Times New Roman"/>
            </a:endParaRPr>
          </a:p>
        </p:txBody>
      </p:sp>
      <p:sp>
        <p:nvSpPr>
          <p:cNvPr id="14" name="TextBox 13"/>
          <p:cNvSpPr txBox="1"/>
          <p:nvPr/>
        </p:nvSpPr>
        <p:spPr>
          <a:xfrm>
            <a:off x="5181600" y="3796264"/>
            <a:ext cx="1828800" cy="369332"/>
          </a:xfrm>
          <a:prstGeom prst="rect">
            <a:avLst/>
          </a:prstGeom>
          <a:noFill/>
        </p:spPr>
        <p:txBody>
          <a:bodyPr wrap="square" rtlCol="0">
            <a:spAutoFit/>
          </a:bodyPr>
          <a:lstStyle/>
          <a:p>
            <a:r>
              <a:rPr lang="en-US" b="1" i="1" u="sng" dirty="0" err="1" smtClean="0">
                <a:solidFill>
                  <a:srgbClr val="FF0000"/>
                </a:solidFill>
                <a:latin typeface="Times New Roman" pitchFamily="18" charset="0"/>
                <a:cs typeface="Times New Roman" pitchFamily="18" charset="0"/>
              </a:rPr>
              <a:t>Hướng</a:t>
            </a:r>
            <a:r>
              <a:rPr lang="en-US" b="1" i="1" u="sng" dirty="0" smtClean="0">
                <a:solidFill>
                  <a:srgbClr val="FF0000"/>
                </a:solidFill>
                <a:latin typeface="Times New Roman" pitchFamily="18" charset="0"/>
                <a:cs typeface="Times New Roman" pitchFamily="18" charset="0"/>
              </a:rPr>
              <a:t> </a:t>
            </a:r>
            <a:r>
              <a:rPr lang="en-US" b="1" i="1" u="sng" dirty="0" err="1" smtClean="0">
                <a:solidFill>
                  <a:srgbClr val="FF0000"/>
                </a:solidFill>
                <a:latin typeface="Times New Roman" pitchFamily="18" charset="0"/>
                <a:cs typeface="Times New Roman" pitchFamily="18" charset="0"/>
              </a:rPr>
              <a:t>giải</a:t>
            </a:r>
            <a:endParaRPr lang="en-US" b="1" i="1" u="sng" dirty="0">
              <a:solidFill>
                <a:srgbClr val="FF0000"/>
              </a:solidFill>
              <a:latin typeface="Times New Roman" pitchFamily="18" charset="0"/>
              <a:cs typeface="Times New Roman" pitchFamily="18" charset="0"/>
            </a:endParaRPr>
          </a:p>
        </p:txBody>
      </p:sp>
      <p:pic>
        <p:nvPicPr>
          <p:cNvPr id="18433" name="Pictur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19600" y="4633677"/>
            <a:ext cx="6781800" cy="751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4489154" y="1248278"/>
            <a:ext cx="3238500" cy="458074"/>
          </a:xfrm>
          <a:prstGeom prst="rect">
            <a:avLst/>
          </a:prstGeom>
          <a:noFill/>
        </p:spPr>
        <p:txBody>
          <a:bodyPr wrap="square" rtlCol="0">
            <a:spAutoFit/>
          </a:bodyPr>
          <a:lstStyle/>
          <a:p>
            <a:pPr algn="just">
              <a:lnSpc>
                <a:spcPct val="150000"/>
              </a:lnSpc>
            </a:pPr>
            <a:r>
              <a:rPr lang="nb-NO" b="1" i="1" dirty="0">
                <a:solidFill>
                  <a:srgbClr val="0000CC"/>
                </a:solidFill>
                <a:latin typeface="Times New Roman"/>
                <a:ea typeface="Times New Roman"/>
              </a:rPr>
              <a:t>Thay đổi về yếu tố thời gian</a:t>
            </a:r>
          </a:p>
        </p:txBody>
      </p:sp>
      <p:cxnSp>
        <p:nvCxnSpPr>
          <p:cNvPr id="16" name="Straight Connector 15"/>
          <p:cNvCxnSpPr/>
          <p:nvPr/>
        </p:nvCxnSpPr>
        <p:spPr>
          <a:xfrm>
            <a:off x="228600" y="3765080"/>
            <a:ext cx="3276600" cy="0"/>
          </a:xfrm>
          <a:prstGeom prst="line">
            <a:avLst/>
          </a:prstGeom>
          <a:ln>
            <a:solidFill>
              <a:srgbClr val="0000CC"/>
            </a:solidFill>
          </a:ln>
        </p:spPr>
        <p:style>
          <a:lnRef idx="2">
            <a:schemeClr val="accent4"/>
          </a:lnRef>
          <a:fillRef idx="0">
            <a:schemeClr val="accent4"/>
          </a:fillRef>
          <a:effectRef idx="1">
            <a:schemeClr val="accent4"/>
          </a:effectRef>
          <a:fontRef idx="minor">
            <a:schemeClr val="tx1"/>
          </a:fontRef>
        </p:style>
      </p:cxnSp>
      <p:cxnSp>
        <p:nvCxnSpPr>
          <p:cNvPr id="18" name="Straight Connector 17"/>
          <p:cNvCxnSpPr/>
          <p:nvPr/>
        </p:nvCxnSpPr>
        <p:spPr>
          <a:xfrm>
            <a:off x="6438900" y="2514600"/>
            <a:ext cx="1288754" cy="0"/>
          </a:xfrm>
          <a:prstGeom prst="line">
            <a:avLst/>
          </a:prstGeom>
          <a:ln>
            <a:solidFill>
              <a:srgbClr val="0000CC"/>
            </a:solidFill>
          </a:ln>
        </p:spPr>
        <p:style>
          <a:lnRef idx="2">
            <a:schemeClr val="accent4"/>
          </a:lnRef>
          <a:fillRef idx="0">
            <a:schemeClr val="accent4"/>
          </a:fillRef>
          <a:effectRef idx="1">
            <a:schemeClr val="accent4"/>
          </a:effectRef>
          <a:fontRef idx="minor">
            <a:schemeClr val="tx1"/>
          </a:fontRef>
        </p:style>
      </p:cxnSp>
      <p:cxnSp>
        <p:nvCxnSpPr>
          <p:cNvPr id="19" name="Straight Connector 18"/>
          <p:cNvCxnSpPr/>
          <p:nvPr/>
        </p:nvCxnSpPr>
        <p:spPr>
          <a:xfrm>
            <a:off x="3904887" y="3352800"/>
            <a:ext cx="3276600" cy="0"/>
          </a:xfrm>
          <a:prstGeom prst="line">
            <a:avLst/>
          </a:prstGeom>
          <a:ln>
            <a:solidFill>
              <a:srgbClr val="0000CC"/>
            </a:solidFill>
          </a:ln>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1315678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par>
                                <p:cTn id="18" presetID="10" presetClass="entr" presetSubtype="0" fill="hold" nodeType="with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500"/>
                                        <p:tgtEl>
                                          <p:spTgt spid="18"/>
                                        </p:tgtEl>
                                      </p:cBhvr>
                                    </p:animEffect>
                                  </p:childTnLst>
                                </p:cTn>
                              </p:par>
                              <p:par>
                                <p:cTn id="21" presetID="10" presetClass="entr" presetSubtype="0" fill="hold"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fade">
                                      <p:cBhvr>
                                        <p:cTn id="23" dur="500"/>
                                        <p:tgtEl>
                                          <p:spTgt spid="19"/>
                                        </p:tgtEl>
                                      </p:cBhvr>
                                    </p:animEffect>
                                  </p:childTnLst>
                                </p:cTn>
                              </p:par>
                              <p:par>
                                <p:cTn id="24" presetID="10" presetClass="entr" presetSubtype="0" fill="hold"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fade">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500"/>
                                        <p:tgtEl>
                                          <p:spTgt spid="16"/>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500"/>
                                        <p:tgtEl>
                                          <p:spTgt spid="12"/>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500"/>
                                        <p:tgtEl>
                                          <p:spTgt spid="13"/>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fade">
                                      <p:cBhvr>
                                        <p:cTn id="40" dur="500"/>
                                        <p:tgtEl>
                                          <p:spTgt spid="14"/>
                                        </p:tgtEl>
                                      </p:cBhvr>
                                    </p:animEffect>
                                  </p:childTnLst>
                                </p:cTn>
                              </p:par>
                              <p:par>
                                <p:cTn id="41" presetID="10" presetClass="entr" presetSubtype="0" fill="hold" nodeType="withEffect">
                                  <p:stCondLst>
                                    <p:cond delay="0"/>
                                  </p:stCondLst>
                                  <p:childTnLst>
                                    <p:set>
                                      <p:cBhvr>
                                        <p:cTn id="42" dur="1" fill="hold">
                                          <p:stCondLst>
                                            <p:cond delay="0"/>
                                          </p:stCondLst>
                                        </p:cTn>
                                        <p:tgtEl>
                                          <p:spTgt spid="18433"/>
                                        </p:tgtEl>
                                        <p:attrNameLst>
                                          <p:attrName>style.visibility</p:attrName>
                                        </p:attrNameLst>
                                      </p:cBhvr>
                                      <p:to>
                                        <p:strVal val="visible"/>
                                      </p:to>
                                    </p:set>
                                    <p:animEffect transition="in" filter="fade">
                                      <p:cBhvr>
                                        <p:cTn id="43" dur="500"/>
                                        <p:tgtEl>
                                          <p:spTgt spid="184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2" grpId="0"/>
      <p:bldP spid="13" grpId="0"/>
      <p:bldP spid="14" grpId="0"/>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4410075"/>
            <a:ext cx="18954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32" y="33287"/>
            <a:ext cx="2305050" cy="226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Connector 5"/>
          <p:cNvCxnSpPr/>
          <p:nvPr/>
        </p:nvCxnSpPr>
        <p:spPr>
          <a:xfrm>
            <a:off x="3810000" y="1219200"/>
            <a:ext cx="0" cy="5638800"/>
          </a:xfrm>
          <a:prstGeom prst="line">
            <a:avLst/>
          </a:prstGeom>
          <a:ln/>
        </p:spPr>
        <p:style>
          <a:lnRef idx="3">
            <a:schemeClr val="accent4"/>
          </a:lnRef>
          <a:fillRef idx="0">
            <a:schemeClr val="accent4"/>
          </a:fillRef>
          <a:effectRef idx="2">
            <a:schemeClr val="accent4"/>
          </a:effectRef>
          <a:fontRef idx="minor">
            <a:schemeClr val="tx1"/>
          </a:fontRef>
        </p:style>
      </p:cxnSp>
      <p:sp>
        <p:nvSpPr>
          <p:cNvPr id="7" name="TextBox 6"/>
          <p:cNvSpPr txBox="1"/>
          <p:nvPr/>
        </p:nvSpPr>
        <p:spPr>
          <a:xfrm>
            <a:off x="304800" y="933510"/>
            <a:ext cx="3200400" cy="369332"/>
          </a:xfrm>
          <a:prstGeom prst="rect">
            <a:avLst/>
          </a:prstGeom>
          <a:noFill/>
        </p:spPr>
        <p:txBody>
          <a:bodyPr wrap="square" rtlCol="0">
            <a:spAutoFit/>
          </a:bodyPr>
          <a:lstStyle/>
          <a:p>
            <a:r>
              <a:rPr lang="en-US" b="1" u="sng" dirty="0" err="1" smtClean="0">
                <a:solidFill>
                  <a:srgbClr val="FF0000"/>
                </a:solidFill>
                <a:latin typeface="Times New Roman" pitchFamily="18" charset="0"/>
                <a:cs typeface="Times New Roman" pitchFamily="18" charset="0"/>
              </a:rPr>
              <a:t>Bài</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toán</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gốc</a:t>
            </a:r>
            <a:r>
              <a:rPr lang="en-US" b="1" u="sng" dirty="0" smtClean="0">
                <a:solidFill>
                  <a:srgbClr val="FF0000"/>
                </a:solidFill>
                <a:latin typeface="Times New Roman" pitchFamily="18" charset="0"/>
                <a:cs typeface="Times New Roman" pitchFamily="18" charset="0"/>
              </a:rPr>
              <a:t> </a:t>
            </a:r>
            <a:endParaRPr lang="en-US" b="1" u="sng" dirty="0">
              <a:solidFill>
                <a:srgbClr val="FF0000"/>
              </a:solidFill>
              <a:latin typeface="Times New Roman" pitchFamily="18" charset="0"/>
              <a:cs typeface="Times New Roman" pitchFamily="18" charset="0"/>
            </a:endParaRPr>
          </a:p>
        </p:txBody>
      </p:sp>
      <p:sp>
        <p:nvSpPr>
          <p:cNvPr id="8" name="Rectangle 7"/>
          <p:cNvSpPr/>
          <p:nvPr/>
        </p:nvSpPr>
        <p:spPr>
          <a:xfrm>
            <a:off x="5638800" y="825044"/>
            <a:ext cx="1986441" cy="369332"/>
          </a:xfrm>
          <a:prstGeom prst="rect">
            <a:avLst/>
          </a:prstGeom>
        </p:spPr>
        <p:txBody>
          <a:bodyPr wrap="none">
            <a:spAutoFit/>
          </a:bodyPr>
          <a:lstStyle/>
          <a:p>
            <a:r>
              <a:rPr lang="en-US" b="1" u="sng" dirty="0" err="1">
                <a:solidFill>
                  <a:srgbClr val="FF0000"/>
                </a:solidFill>
                <a:latin typeface="Times New Roman" pitchFamily="18" charset="0"/>
                <a:cs typeface="Times New Roman" pitchFamily="18" charset="0"/>
              </a:rPr>
              <a:t>Bài</a:t>
            </a:r>
            <a:r>
              <a:rPr lang="en-US" b="1" u="sng" dirty="0">
                <a:solidFill>
                  <a:srgbClr val="FF0000"/>
                </a:solidFill>
                <a:latin typeface="Times New Roman" pitchFamily="18" charset="0"/>
                <a:cs typeface="Times New Roman" pitchFamily="18" charset="0"/>
              </a:rPr>
              <a:t> </a:t>
            </a:r>
            <a:r>
              <a:rPr lang="en-US" b="1" u="sng" dirty="0" err="1">
                <a:solidFill>
                  <a:srgbClr val="FF0000"/>
                </a:solidFill>
                <a:latin typeface="Times New Roman" pitchFamily="18" charset="0"/>
                <a:cs typeface="Times New Roman" pitchFamily="18" charset="0"/>
              </a:rPr>
              <a:t>toán</a:t>
            </a:r>
            <a:r>
              <a:rPr lang="en-US" b="1" u="sng" dirty="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tương</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tự</a:t>
            </a:r>
            <a:r>
              <a:rPr lang="en-US" b="1" u="sng" dirty="0" smtClean="0">
                <a:solidFill>
                  <a:srgbClr val="FF0000"/>
                </a:solidFill>
                <a:latin typeface="Times New Roman" pitchFamily="18" charset="0"/>
                <a:cs typeface="Times New Roman" pitchFamily="18" charset="0"/>
              </a:rPr>
              <a:t> </a:t>
            </a:r>
            <a:endParaRPr lang="en-US" b="1" u="sng" dirty="0">
              <a:solidFill>
                <a:srgbClr val="FF0000"/>
              </a:solidFill>
              <a:latin typeface="Times New Roman" pitchFamily="18" charset="0"/>
              <a:cs typeface="Times New Roman" pitchFamily="18" charset="0"/>
            </a:endParaRPr>
          </a:p>
        </p:txBody>
      </p:sp>
      <p:sp>
        <p:nvSpPr>
          <p:cNvPr id="9" name="Rectangle 8"/>
          <p:cNvSpPr/>
          <p:nvPr/>
        </p:nvSpPr>
        <p:spPr>
          <a:xfrm>
            <a:off x="2057400" y="457200"/>
            <a:ext cx="4371710" cy="400110"/>
          </a:xfrm>
          <a:prstGeom prst="rect">
            <a:avLst/>
          </a:prstGeom>
        </p:spPr>
        <p:txBody>
          <a:bodyPr wrap="none">
            <a:spAutoFit/>
          </a:bodyPr>
          <a:lstStyle/>
          <a:p>
            <a:r>
              <a:rPr lang="nb-NO" sz="2000" b="1" dirty="0">
                <a:solidFill>
                  <a:srgbClr val="FF0000"/>
                </a:solidFill>
                <a:latin typeface="Times New Roman"/>
                <a:ea typeface="Times New Roman"/>
              </a:rPr>
              <a:t>1) Giải pháp 1: Lập bài toán tương tự</a:t>
            </a:r>
            <a:r>
              <a:rPr lang="nb-NO" sz="2000" b="1" u="sng" dirty="0">
                <a:solidFill>
                  <a:srgbClr val="FF0000"/>
                </a:solidFill>
                <a:latin typeface="Times New Roman"/>
                <a:ea typeface="Times New Roman"/>
              </a:rPr>
              <a:t> </a:t>
            </a:r>
            <a:endParaRPr lang="en-US" sz="2000" dirty="0">
              <a:solidFill>
                <a:srgbClr val="FF0000"/>
              </a:solidFill>
            </a:endParaRPr>
          </a:p>
        </p:txBody>
      </p:sp>
      <p:sp>
        <p:nvSpPr>
          <p:cNvPr id="10" name="Rectangle 9"/>
          <p:cNvSpPr/>
          <p:nvPr/>
        </p:nvSpPr>
        <p:spPr>
          <a:xfrm>
            <a:off x="76200" y="1390710"/>
            <a:ext cx="3657600" cy="2585323"/>
          </a:xfrm>
          <a:prstGeom prst="rect">
            <a:avLst/>
          </a:prstGeom>
        </p:spPr>
        <p:txBody>
          <a:bodyPr wrap="square">
            <a:spAutoFit/>
          </a:bodyPr>
          <a:lstStyle/>
          <a:p>
            <a:pPr algn="just">
              <a:lnSpc>
                <a:spcPct val="150000"/>
              </a:lnSpc>
            </a:pPr>
            <a:r>
              <a:rPr lang="nb-NO" b="1" u="sng" dirty="0">
                <a:latin typeface="Times New Roman"/>
                <a:ea typeface="Times New Roman"/>
              </a:rPr>
              <a:t>Bài toán 1.1 </a:t>
            </a:r>
            <a:r>
              <a:rPr lang="nb-NO" dirty="0">
                <a:latin typeface="Times New Roman"/>
                <a:ea typeface="Times New Roman"/>
              </a:rPr>
              <a:t> – </a:t>
            </a:r>
            <a:r>
              <a:rPr lang="nb-NO" b="1" dirty="0">
                <a:latin typeface="Times New Roman"/>
                <a:ea typeface="Times New Roman"/>
              </a:rPr>
              <a:t>Bài 12 / SGK - 131</a:t>
            </a:r>
            <a:endParaRPr lang="en-US" dirty="0">
              <a:latin typeface="Times New Roman"/>
              <a:ea typeface="Times New Roman"/>
            </a:endParaRPr>
          </a:p>
          <a:p>
            <a:pPr algn="just">
              <a:lnSpc>
                <a:spcPct val="150000"/>
              </a:lnSpc>
            </a:pPr>
            <a:r>
              <a:rPr lang="nb-NO" dirty="0">
                <a:latin typeface="Times New Roman"/>
                <a:ea typeface="Times New Roman"/>
              </a:rPr>
              <a:t>     Một người đi xe máy từ A đến B với vận tốc 25 km/h. Lúc về người đó đi với vận tốc 30 km/h nên thời gian về ít </a:t>
            </a:r>
            <a:r>
              <a:rPr lang="nb-NO" dirty="0" smtClean="0">
                <a:latin typeface="Times New Roman"/>
                <a:ea typeface="Times New Roman"/>
              </a:rPr>
              <a:t>hơn </a:t>
            </a:r>
            <a:r>
              <a:rPr lang="nb-NO" dirty="0">
                <a:latin typeface="Times New Roman"/>
                <a:ea typeface="Times New Roman"/>
              </a:rPr>
              <a:t>thời gian đi là 20 phút. Tính quãng đường AB.</a:t>
            </a:r>
            <a:endParaRPr lang="en-US" dirty="0">
              <a:effectLst/>
              <a:latin typeface="Times New Roman"/>
              <a:ea typeface="Times New Roman"/>
            </a:endParaRPr>
          </a:p>
        </p:txBody>
      </p:sp>
      <p:sp>
        <p:nvSpPr>
          <p:cNvPr id="11" name="Rectangle 10"/>
          <p:cNvSpPr/>
          <p:nvPr/>
        </p:nvSpPr>
        <p:spPr>
          <a:xfrm>
            <a:off x="3815316" y="2076510"/>
            <a:ext cx="5105400" cy="2535566"/>
          </a:xfrm>
          <a:prstGeom prst="rect">
            <a:avLst/>
          </a:prstGeom>
        </p:spPr>
        <p:txBody>
          <a:bodyPr wrap="square">
            <a:spAutoFit/>
          </a:bodyPr>
          <a:lstStyle/>
          <a:p>
            <a:pPr algn="just">
              <a:lnSpc>
                <a:spcPct val="150000"/>
              </a:lnSpc>
            </a:pPr>
            <a:r>
              <a:rPr lang="nb-NO" b="1" i="1" dirty="0" smtClean="0">
                <a:latin typeface="Times New Roman"/>
                <a:ea typeface="Times New Roman"/>
              </a:rPr>
              <a:t>Bài </a:t>
            </a:r>
            <a:r>
              <a:rPr lang="nb-NO" b="1" i="1" dirty="0">
                <a:latin typeface="Times New Roman"/>
                <a:ea typeface="Times New Roman"/>
              </a:rPr>
              <a:t>3. </a:t>
            </a:r>
            <a:r>
              <a:rPr lang="nb-NO" dirty="0">
                <a:latin typeface="Times New Roman"/>
                <a:ea typeface="Times New Roman"/>
              </a:rPr>
              <a:t>Một hợp tác xã nhận hợp đồng may một số áo xuất khẩu. Hợp tác xã dự định hoàn thành 25 áo mỗi ngày. Do cải tiến kĩ thuật nên hợp tác xã đã may được 30 áo mỗi ngày. Vì thế đã hoàn thành công việc trước thời hạn dự định là 20 ngày. Tính số áo phải làm theo hợp đồng.</a:t>
            </a:r>
            <a:endParaRPr lang="en-US" dirty="0">
              <a:effectLst/>
              <a:latin typeface="Times New Roman"/>
              <a:ea typeface="Times New Roman"/>
            </a:endParaRPr>
          </a:p>
        </p:txBody>
      </p:sp>
      <p:sp>
        <p:nvSpPr>
          <p:cNvPr id="2" name="TextBox 1"/>
          <p:cNvSpPr txBox="1"/>
          <p:nvPr/>
        </p:nvSpPr>
        <p:spPr>
          <a:xfrm>
            <a:off x="3886200" y="1238310"/>
            <a:ext cx="4572000" cy="923330"/>
          </a:xfrm>
          <a:prstGeom prst="rect">
            <a:avLst/>
          </a:prstGeom>
          <a:noFill/>
        </p:spPr>
        <p:txBody>
          <a:bodyPr wrap="square" rtlCol="0">
            <a:spAutoFit/>
          </a:bodyPr>
          <a:lstStyle/>
          <a:p>
            <a:pPr lvl="0" algn="just">
              <a:lnSpc>
                <a:spcPct val="150000"/>
              </a:lnSpc>
            </a:pPr>
            <a:r>
              <a:rPr lang="nb-NO" b="1" i="1" dirty="0" smtClean="0">
                <a:solidFill>
                  <a:srgbClr val="0000CC"/>
                </a:solidFill>
                <a:latin typeface="Times New Roman"/>
                <a:ea typeface="Times New Roman"/>
              </a:rPr>
              <a:t>      Thay </a:t>
            </a:r>
            <a:r>
              <a:rPr lang="nb-NO" b="1" i="1" dirty="0">
                <a:solidFill>
                  <a:srgbClr val="0000CC"/>
                </a:solidFill>
                <a:latin typeface="Times New Roman"/>
                <a:ea typeface="Times New Roman"/>
              </a:rPr>
              <a:t>đổi cách phát biểu để chuyển sang dạng toán khác có cách giải tương tự </a:t>
            </a:r>
          </a:p>
        </p:txBody>
      </p:sp>
      <p:sp>
        <p:nvSpPr>
          <p:cNvPr id="4" name="Rectangle 3"/>
          <p:cNvSpPr/>
          <p:nvPr/>
        </p:nvSpPr>
        <p:spPr>
          <a:xfrm>
            <a:off x="5725051" y="4440569"/>
            <a:ext cx="1285929" cy="369332"/>
          </a:xfrm>
          <a:prstGeom prst="rect">
            <a:avLst/>
          </a:prstGeom>
        </p:spPr>
        <p:txBody>
          <a:bodyPr wrap="none">
            <a:spAutoFit/>
          </a:bodyPr>
          <a:lstStyle/>
          <a:p>
            <a:pPr lvl="0"/>
            <a:r>
              <a:rPr lang="en-US" b="1" u="sng" dirty="0" err="1">
                <a:solidFill>
                  <a:srgbClr val="FF0000"/>
                </a:solidFill>
                <a:latin typeface="Times New Roman" pitchFamily="18" charset="0"/>
                <a:cs typeface="Times New Roman" pitchFamily="18" charset="0"/>
              </a:rPr>
              <a:t>Hướng</a:t>
            </a:r>
            <a:r>
              <a:rPr lang="en-US" b="1" u="sng" dirty="0">
                <a:solidFill>
                  <a:srgbClr val="FF0000"/>
                </a:solidFill>
                <a:latin typeface="Times New Roman" pitchFamily="18" charset="0"/>
                <a:cs typeface="Times New Roman" pitchFamily="18" charset="0"/>
              </a:rPr>
              <a:t> </a:t>
            </a:r>
            <a:r>
              <a:rPr lang="en-US" b="1" u="sng" dirty="0" err="1">
                <a:solidFill>
                  <a:srgbClr val="FF0000"/>
                </a:solidFill>
                <a:latin typeface="Times New Roman" pitchFamily="18" charset="0"/>
                <a:cs typeface="Times New Roman" pitchFamily="18" charset="0"/>
              </a:rPr>
              <a:t>giải</a:t>
            </a:r>
            <a:endParaRPr lang="en-US" b="1" u="sng" dirty="0">
              <a:solidFill>
                <a:srgbClr val="FF0000"/>
              </a:solidFill>
              <a:latin typeface="Times New Roman" pitchFamily="18" charset="0"/>
              <a:cs typeface="Times New Roman" pitchFamily="18" charset="0"/>
            </a:endParaRPr>
          </a:p>
        </p:txBody>
      </p:sp>
      <p:sp>
        <p:nvSpPr>
          <p:cNvPr id="5" name="Rectangle 4"/>
          <p:cNvSpPr/>
          <p:nvPr/>
        </p:nvSpPr>
        <p:spPr>
          <a:xfrm>
            <a:off x="4419245" y="4829394"/>
            <a:ext cx="2645276" cy="369332"/>
          </a:xfrm>
          <a:prstGeom prst="rect">
            <a:avLst/>
          </a:prstGeom>
        </p:spPr>
        <p:txBody>
          <a:bodyPr wrap="none">
            <a:spAutoFit/>
          </a:bodyPr>
          <a:lstStyle/>
          <a:p>
            <a:r>
              <a:rPr lang="en-US" dirty="0">
                <a:latin typeface="Times New Roman"/>
                <a:ea typeface="Times New Roman"/>
              </a:rPr>
              <a:t> </a:t>
            </a:r>
            <a:r>
              <a:rPr lang="nb-NO" i="1" dirty="0">
                <a:solidFill>
                  <a:srgbClr val="0000CC"/>
                </a:solidFill>
                <a:latin typeface="Times New Roman"/>
                <a:ea typeface="Times New Roman"/>
              </a:rPr>
              <a:t>Các đại lượng  tương ứng</a:t>
            </a:r>
            <a:endParaRPr lang="en-US" i="1" dirty="0">
              <a:solidFill>
                <a:srgbClr val="0000CC"/>
              </a:solidFill>
            </a:endParaRPr>
          </a:p>
        </p:txBody>
      </p:sp>
      <p:sp>
        <p:nvSpPr>
          <p:cNvPr id="14" name="Rectangle 13"/>
          <p:cNvSpPr/>
          <p:nvPr/>
        </p:nvSpPr>
        <p:spPr>
          <a:xfrm>
            <a:off x="3886200" y="5203605"/>
            <a:ext cx="4572000" cy="1338828"/>
          </a:xfrm>
          <a:prstGeom prst="rect">
            <a:avLst/>
          </a:prstGeom>
        </p:spPr>
        <p:txBody>
          <a:bodyPr>
            <a:spAutoFit/>
          </a:bodyPr>
          <a:lstStyle/>
          <a:p>
            <a:pPr algn="just">
              <a:lnSpc>
                <a:spcPct val="150000"/>
              </a:lnSpc>
            </a:pPr>
            <a:r>
              <a:rPr lang="nb-NO" dirty="0" smtClean="0">
                <a:latin typeface="Times New Roman"/>
                <a:ea typeface="Times New Roman"/>
              </a:rPr>
              <a:t>            Số </a:t>
            </a:r>
            <a:r>
              <a:rPr lang="nb-NO" dirty="0">
                <a:latin typeface="Times New Roman"/>
                <a:ea typeface="Times New Roman"/>
              </a:rPr>
              <a:t>áo  - quãng đường</a:t>
            </a:r>
            <a:endParaRPr lang="en-US" dirty="0">
              <a:latin typeface="Times New Roman"/>
              <a:ea typeface="Times New Roman"/>
            </a:endParaRPr>
          </a:p>
          <a:p>
            <a:pPr algn="just">
              <a:lnSpc>
                <a:spcPct val="150000"/>
              </a:lnSpc>
            </a:pPr>
            <a:r>
              <a:rPr lang="nb-NO" dirty="0">
                <a:latin typeface="Times New Roman"/>
                <a:ea typeface="Times New Roman"/>
              </a:rPr>
              <a:t>             Thời gian – thời gian</a:t>
            </a:r>
            <a:endParaRPr lang="en-US" dirty="0">
              <a:latin typeface="Times New Roman"/>
              <a:ea typeface="Times New Roman"/>
            </a:endParaRPr>
          </a:p>
          <a:p>
            <a:pPr algn="just">
              <a:lnSpc>
                <a:spcPct val="150000"/>
              </a:lnSpc>
            </a:pPr>
            <a:r>
              <a:rPr lang="nb-NO" dirty="0">
                <a:latin typeface="Times New Roman"/>
                <a:ea typeface="Times New Roman"/>
              </a:rPr>
              <a:t>             Năng suất – Vận tốc</a:t>
            </a:r>
            <a:endParaRPr lang="en-US" dirty="0">
              <a:effectLst/>
              <a:latin typeface="Times New Roman"/>
              <a:ea typeface="Times New Roman"/>
            </a:endParaRPr>
          </a:p>
        </p:txBody>
      </p:sp>
    </p:spTree>
    <p:extLst>
      <p:ext uri="{BB962C8B-B14F-4D97-AF65-F5344CB8AC3E}">
        <p14:creationId xmlns:p14="http://schemas.microsoft.com/office/powerpoint/2010/main" val="1315678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p:bldP spid="4" grpId="0"/>
      <p:bldP spid="5"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4410075"/>
            <a:ext cx="18954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32" y="33287"/>
            <a:ext cx="2305050" cy="226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810000" y="1828800"/>
            <a:ext cx="4572000" cy="2951064"/>
          </a:xfrm>
          <a:prstGeom prst="rect">
            <a:avLst/>
          </a:prstGeom>
        </p:spPr>
        <p:txBody>
          <a:bodyPr wrap="square">
            <a:spAutoFit/>
          </a:bodyPr>
          <a:lstStyle/>
          <a:p>
            <a:pPr algn="just">
              <a:lnSpc>
                <a:spcPct val="150000"/>
              </a:lnSpc>
            </a:pPr>
            <a:r>
              <a:rPr lang="en-US" b="1" i="1" dirty="0" err="1" smtClean="0">
                <a:latin typeface="Times New Roman"/>
                <a:ea typeface="Times New Roman"/>
              </a:rPr>
              <a:t>Bài</a:t>
            </a:r>
            <a:r>
              <a:rPr lang="en-US" b="1" i="1" dirty="0" smtClean="0">
                <a:latin typeface="Times New Roman"/>
                <a:ea typeface="Times New Roman"/>
              </a:rPr>
              <a:t> </a:t>
            </a:r>
            <a:r>
              <a:rPr lang="en-US" b="1" i="1" dirty="0" err="1" smtClean="0">
                <a:latin typeface="Times New Roman"/>
                <a:ea typeface="Times New Roman"/>
              </a:rPr>
              <a:t>toán</a:t>
            </a:r>
            <a:r>
              <a:rPr lang="en-US" b="1" i="1" dirty="0" smtClean="0">
                <a:latin typeface="Times New Roman"/>
                <a:ea typeface="Times New Roman"/>
              </a:rPr>
              <a:t> 4</a:t>
            </a:r>
            <a:r>
              <a:rPr lang="en-US" b="1" i="1" dirty="0">
                <a:latin typeface="Times New Roman"/>
                <a:ea typeface="Times New Roman"/>
              </a:rPr>
              <a:t>. </a:t>
            </a:r>
            <a:r>
              <a:rPr lang="en-US" dirty="0" err="1" smtClean="0">
                <a:latin typeface="Times New Roman"/>
                <a:ea typeface="Times New Roman"/>
              </a:rPr>
              <a:t>Một</a:t>
            </a:r>
            <a:r>
              <a:rPr lang="en-US" dirty="0" smtClean="0">
                <a:latin typeface="Times New Roman"/>
                <a:ea typeface="Times New Roman"/>
              </a:rPr>
              <a:t> </a:t>
            </a:r>
            <a:r>
              <a:rPr lang="en-US" dirty="0" err="1">
                <a:latin typeface="Times New Roman"/>
                <a:ea typeface="Times New Roman"/>
              </a:rPr>
              <a:t>hợp</a:t>
            </a:r>
            <a:r>
              <a:rPr lang="en-US" dirty="0">
                <a:latin typeface="Times New Roman"/>
                <a:ea typeface="Times New Roman"/>
              </a:rPr>
              <a:t> </a:t>
            </a:r>
            <a:r>
              <a:rPr lang="en-US" dirty="0" err="1">
                <a:latin typeface="Times New Roman"/>
                <a:ea typeface="Times New Roman"/>
              </a:rPr>
              <a:t>tác</a:t>
            </a:r>
            <a:r>
              <a:rPr lang="en-US" dirty="0">
                <a:latin typeface="Times New Roman"/>
                <a:ea typeface="Times New Roman"/>
              </a:rPr>
              <a:t> </a:t>
            </a:r>
            <a:r>
              <a:rPr lang="en-US" dirty="0" err="1">
                <a:latin typeface="Times New Roman"/>
                <a:ea typeface="Times New Roman"/>
              </a:rPr>
              <a:t>xã</a:t>
            </a:r>
            <a:r>
              <a:rPr lang="en-US" dirty="0">
                <a:latin typeface="Times New Roman"/>
                <a:ea typeface="Times New Roman"/>
              </a:rPr>
              <a:t> </a:t>
            </a:r>
            <a:r>
              <a:rPr lang="en-US" dirty="0" err="1">
                <a:latin typeface="Times New Roman"/>
                <a:ea typeface="Times New Roman"/>
              </a:rPr>
              <a:t>nhận</a:t>
            </a:r>
            <a:r>
              <a:rPr lang="en-US" dirty="0">
                <a:latin typeface="Times New Roman"/>
                <a:ea typeface="Times New Roman"/>
              </a:rPr>
              <a:t> </a:t>
            </a:r>
            <a:r>
              <a:rPr lang="en-US" dirty="0" err="1">
                <a:latin typeface="Times New Roman"/>
                <a:ea typeface="Times New Roman"/>
              </a:rPr>
              <a:t>hợp</a:t>
            </a:r>
            <a:r>
              <a:rPr lang="en-US" dirty="0">
                <a:latin typeface="Times New Roman"/>
                <a:ea typeface="Times New Roman"/>
              </a:rPr>
              <a:t> </a:t>
            </a:r>
            <a:r>
              <a:rPr lang="en-US" dirty="0" err="1">
                <a:latin typeface="Times New Roman"/>
                <a:ea typeface="Times New Roman"/>
              </a:rPr>
              <a:t>đồng</a:t>
            </a:r>
            <a:r>
              <a:rPr lang="en-US" dirty="0">
                <a:latin typeface="Times New Roman"/>
                <a:ea typeface="Times New Roman"/>
              </a:rPr>
              <a:t> may </a:t>
            </a:r>
            <a:r>
              <a:rPr lang="en-US" dirty="0" err="1">
                <a:latin typeface="Times New Roman"/>
                <a:ea typeface="Times New Roman"/>
              </a:rPr>
              <a:t>một</a:t>
            </a:r>
            <a:r>
              <a:rPr lang="en-US" dirty="0">
                <a:latin typeface="Times New Roman"/>
                <a:ea typeface="Times New Roman"/>
              </a:rPr>
              <a:t> </a:t>
            </a:r>
            <a:r>
              <a:rPr lang="en-US" dirty="0" err="1">
                <a:latin typeface="Times New Roman"/>
                <a:ea typeface="Times New Roman"/>
              </a:rPr>
              <a:t>số</a:t>
            </a:r>
            <a:r>
              <a:rPr lang="en-US" dirty="0">
                <a:latin typeface="Times New Roman"/>
                <a:ea typeface="Times New Roman"/>
              </a:rPr>
              <a:t> </a:t>
            </a:r>
            <a:r>
              <a:rPr lang="en-US" dirty="0" err="1">
                <a:latin typeface="Times New Roman"/>
                <a:ea typeface="Times New Roman"/>
              </a:rPr>
              <a:t>áo</a:t>
            </a:r>
            <a:r>
              <a:rPr lang="en-US" dirty="0">
                <a:latin typeface="Times New Roman"/>
                <a:ea typeface="Times New Roman"/>
              </a:rPr>
              <a:t> </a:t>
            </a:r>
            <a:r>
              <a:rPr lang="en-US" dirty="0" err="1">
                <a:latin typeface="Times New Roman"/>
                <a:ea typeface="Times New Roman"/>
              </a:rPr>
              <a:t>xuất</a:t>
            </a:r>
            <a:r>
              <a:rPr lang="en-US" dirty="0">
                <a:latin typeface="Times New Roman"/>
                <a:ea typeface="Times New Roman"/>
              </a:rPr>
              <a:t> </a:t>
            </a:r>
            <a:r>
              <a:rPr lang="en-US" dirty="0" err="1">
                <a:latin typeface="Times New Roman"/>
                <a:ea typeface="Times New Roman"/>
              </a:rPr>
              <a:t>khẩu</a:t>
            </a:r>
            <a:r>
              <a:rPr lang="en-US" dirty="0">
                <a:latin typeface="Times New Roman"/>
                <a:ea typeface="Times New Roman"/>
              </a:rPr>
              <a:t>. </a:t>
            </a:r>
            <a:r>
              <a:rPr lang="en-US" dirty="0" err="1">
                <a:latin typeface="Times New Roman"/>
                <a:ea typeface="Times New Roman"/>
              </a:rPr>
              <a:t>Hợp</a:t>
            </a:r>
            <a:r>
              <a:rPr lang="en-US" dirty="0">
                <a:latin typeface="Times New Roman"/>
                <a:ea typeface="Times New Roman"/>
              </a:rPr>
              <a:t> </a:t>
            </a:r>
            <a:r>
              <a:rPr lang="en-US" dirty="0" err="1">
                <a:latin typeface="Times New Roman"/>
                <a:ea typeface="Times New Roman"/>
              </a:rPr>
              <a:t>tác</a:t>
            </a:r>
            <a:r>
              <a:rPr lang="en-US" dirty="0">
                <a:latin typeface="Times New Roman"/>
                <a:ea typeface="Times New Roman"/>
              </a:rPr>
              <a:t> </a:t>
            </a:r>
            <a:r>
              <a:rPr lang="en-US" dirty="0" err="1">
                <a:latin typeface="Times New Roman"/>
                <a:ea typeface="Times New Roman"/>
              </a:rPr>
              <a:t>xã</a:t>
            </a:r>
            <a:r>
              <a:rPr lang="en-US" dirty="0">
                <a:latin typeface="Times New Roman"/>
                <a:ea typeface="Times New Roman"/>
              </a:rPr>
              <a:t> </a:t>
            </a:r>
            <a:r>
              <a:rPr lang="en-US" dirty="0" err="1">
                <a:latin typeface="Times New Roman"/>
                <a:ea typeface="Times New Roman"/>
              </a:rPr>
              <a:t>dự</a:t>
            </a:r>
            <a:r>
              <a:rPr lang="en-US" dirty="0">
                <a:latin typeface="Times New Roman"/>
                <a:ea typeface="Times New Roman"/>
              </a:rPr>
              <a:t> </a:t>
            </a:r>
            <a:r>
              <a:rPr lang="en-US" dirty="0" err="1">
                <a:latin typeface="Times New Roman"/>
                <a:ea typeface="Times New Roman"/>
              </a:rPr>
              <a:t>định</a:t>
            </a:r>
            <a:r>
              <a:rPr lang="en-US" dirty="0">
                <a:latin typeface="Times New Roman"/>
                <a:ea typeface="Times New Roman"/>
              </a:rPr>
              <a:t> </a:t>
            </a:r>
            <a:r>
              <a:rPr lang="en-US" dirty="0" err="1">
                <a:latin typeface="Times New Roman"/>
                <a:ea typeface="Times New Roman"/>
              </a:rPr>
              <a:t>hoàn</a:t>
            </a:r>
            <a:r>
              <a:rPr lang="en-US" dirty="0">
                <a:latin typeface="Times New Roman"/>
                <a:ea typeface="Times New Roman"/>
              </a:rPr>
              <a:t> </a:t>
            </a:r>
            <a:r>
              <a:rPr lang="en-US" dirty="0" err="1">
                <a:latin typeface="Times New Roman"/>
                <a:ea typeface="Times New Roman"/>
              </a:rPr>
              <a:t>thành</a:t>
            </a:r>
            <a:r>
              <a:rPr lang="en-US" dirty="0">
                <a:latin typeface="Times New Roman"/>
                <a:ea typeface="Times New Roman"/>
              </a:rPr>
              <a:t> 25 </a:t>
            </a:r>
            <a:r>
              <a:rPr lang="en-US" dirty="0" err="1">
                <a:latin typeface="Times New Roman"/>
                <a:ea typeface="Times New Roman"/>
              </a:rPr>
              <a:t>áo</a:t>
            </a:r>
            <a:r>
              <a:rPr lang="en-US" dirty="0">
                <a:latin typeface="Times New Roman"/>
                <a:ea typeface="Times New Roman"/>
              </a:rPr>
              <a:t> </a:t>
            </a:r>
            <a:r>
              <a:rPr lang="en-US" dirty="0" err="1">
                <a:latin typeface="Times New Roman"/>
                <a:ea typeface="Times New Roman"/>
              </a:rPr>
              <a:t>mỗi</a:t>
            </a:r>
            <a:r>
              <a:rPr lang="en-US" dirty="0">
                <a:latin typeface="Times New Roman"/>
                <a:ea typeface="Times New Roman"/>
              </a:rPr>
              <a:t> </a:t>
            </a:r>
            <a:r>
              <a:rPr lang="en-US" dirty="0" err="1">
                <a:latin typeface="Times New Roman"/>
                <a:ea typeface="Times New Roman"/>
              </a:rPr>
              <a:t>ngày</a:t>
            </a:r>
            <a:r>
              <a:rPr lang="en-US" dirty="0">
                <a:latin typeface="Times New Roman"/>
                <a:ea typeface="Times New Roman"/>
              </a:rPr>
              <a:t>. Do </a:t>
            </a:r>
            <a:r>
              <a:rPr lang="en-US" dirty="0" err="1">
                <a:latin typeface="Times New Roman"/>
                <a:ea typeface="Times New Roman"/>
              </a:rPr>
              <a:t>cải</a:t>
            </a:r>
            <a:r>
              <a:rPr lang="en-US" dirty="0">
                <a:latin typeface="Times New Roman"/>
                <a:ea typeface="Times New Roman"/>
              </a:rPr>
              <a:t> </a:t>
            </a:r>
            <a:r>
              <a:rPr lang="en-US" dirty="0" err="1">
                <a:latin typeface="Times New Roman"/>
                <a:ea typeface="Times New Roman"/>
              </a:rPr>
              <a:t>tiến</a:t>
            </a:r>
            <a:r>
              <a:rPr lang="en-US" dirty="0">
                <a:latin typeface="Times New Roman"/>
                <a:ea typeface="Times New Roman"/>
              </a:rPr>
              <a:t> </a:t>
            </a:r>
            <a:r>
              <a:rPr lang="en-US" dirty="0" err="1">
                <a:latin typeface="Times New Roman"/>
                <a:ea typeface="Times New Roman"/>
              </a:rPr>
              <a:t>kĩ</a:t>
            </a:r>
            <a:r>
              <a:rPr lang="en-US" dirty="0">
                <a:latin typeface="Times New Roman"/>
                <a:ea typeface="Times New Roman"/>
              </a:rPr>
              <a:t> </a:t>
            </a:r>
            <a:r>
              <a:rPr lang="en-US" dirty="0" err="1">
                <a:latin typeface="Times New Roman"/>
                <a:ea typeface="Times New Roman"/>
              </a:rPr>
              <a:t>thuật</a:t>
            </a:r>
            <a:r>
              <a:rPr lang="en-US" dirty="0">
                <a:latin typeface="Times New Roman"/>
                <a:ea typeface="Times New Roman"/>
              </a:rPr>
              <a:t> </a:t>
            </a:r>
            <a:r>
              <a:rPr lang="en-US" dirty="0" err="1">
                <a:latin typeface="Times New Roman"/>
                <a:ea typeface="Times New Roman"/>
              </a:rPr>
              <a:t>nên</a:t>
            </a:r>
            <a:r>
              <a:rPr lang="en-US" dirty="0">
                <a:latin typeface="Times New Roman"/>
                <a:ea typeface="Times New Roman"/>
              </a:rPr>
              <a:t> </a:t>
            </a:r>
            <a:r>
              <a:rPr lang="en-US" dirty="0" err="1">
                <a:latin typeface="Times New Roman"/>
                <a:ea typeface="Times New Roman"/>
              </a:rPr>
              <a:t>hợp</a:t>
            </a:r>
            <a:r>
              <a:rPr lang="en-US" dirty="0">
                <a:latin typeface="Times New Roman"/>
                <a:ea typeface="Times New Roman"/>
              </a:rPr>
              <a:t> </a:t>
            </a:r>
            <a:r>
              <a:rPr lang="en-US" dirty="0" err="1">
                <a:latin typeface="Times New Roman"/>
                <a:ea typeface="Times New Roman"/>
              </a:rPr>
              <a:t>tác</a:t>
            </a:r>
            <a:r>
              <a:rPr lang="en-US" dirty="0">
                <a:latin typeface="Times New Roman"/>
                <a:ea typeface="Times New Roman"/>
              </a:rPr>
              <a:t> </a:t>
            </a:r>
            <a:r>
              <a:rPr lang="en-US" dirty="0" err="1">
                <a:latin typeface="Times New Roman"/>
                <a:ea typeface="Times New Roman"/>
              </a:rPr>
              <a:t>xã</a:t>
            </a:r>
            <a:r>
              <a:rPr lang="en-US" dirty="0">
                <a:latin typeface="Times New Roman"/>
                <a:ea typeface="Times New Roman"/>
              </a:rPr>
              <a:t> </a:t>
            </a:r>
            <a:r>
              <a:rPr lang="en-US" dirty="0" err="1">
                <a:latin typeface="Times New Roman"/>
                <a:ea typeface="Times New Roman"/>
              </a:rPr>
              <a:t>đã</a:t>
            </a:r>
            <a:r>
              <a:rPr lang="en-US" dirty="0">
                <a:latin typeface="Times New Roman"/>
                <a:ea typeface="Times New Roman"/>
              </a:rPr>
              <a:t> may </a:t>
            </a:r>
            <a:r>
              <a:rPr lang="en-US" dirty="0" err="1">
                <a:latin typeface="Times New Roman"/>
                <a:ea typeface="Times New Roman"/>
              </a:rPr>
              <a:t>được</a:t>
            </a:r>
            <a:r>
              <a:rPr lang="en-US" dirty="0">
                <a:latin typeface="Times New Roman"/>
                <a:ea typeface="Times New Roman"/>
              </a:rPr>
              <a:t> 30 </a:t>
            </a:r>
            <a:r>
              <a:rPr lang="en-US" dirty="0" err="1">
                <a:latin typeface="Times New Roman"/>
                <a:ea typeface="Times New Roman"/>
              </a:rPr>
              <a:t>áo</a:t>
            </a:r>
            <a:r>
              <a:rPr lang="en-US" dirty="0">
                <a:latin typeface="Times New Roman"/>
                <a:ea typeface="Times New Roman"/>
              </a:rPr>
              <a:t> </a:t>
            </a:r>
            <a:r>
              <a:rPr lang="en-US" dirty="0" err="1">
                <a:latin typeface="Times New Roman"/>
                <a:ea typeface="Times New Roman"/>
              </a:rPr>
              <a:t>mỗi</a:t>
            </a:r>
            <a:r>
              <a:rPr lang="en-US" dirty="0">
                <a:latin typeface="Times New Roman"/>
                <a:ea typeface="Times New Roman"/>
              </a:rPr>
              <a:t> </a:t>
            </a:r>
            <a:r>
              <a:rPr lang="en-US" dirty="0" err="1">
                <a:latin typeface="Times New Roman"/>
                <a:ea typeface="Times New Roman"/>
              </a:rPr>
              <a:t>ngày</a:t>
            </a:r>
            <a:r>
              <a:rPr lang="en-US" dirty="0">
                <a:latin typeface="Times New Roman"/>
                <a:ea typeface="Times New Roman"/>
              </a:rPr>
              <a:t>. </a:t>
            </a:r>
            <a:r>
              <a:rPr lang="en-US" dirty="0" err="1">
                <a:latin typeface="Times New Roman"/>
                <a:ea typeface="Times New Roman"/>
              </a:rPr>
              <a:t>Vì</a:t>
            </a:r>
            <a:r>
              <a:rPr lang="en-US" dirty="0">
                <a:latin typeface="Times New Roman"/>
                <a:ea typeface="Times New Roman"/>
              </a:rPr>
              <a:t> </a:t>
            </a:r>
            <a:r>
              <a:rPr lang="en-US" dirty="0" err="1">
                <a:latin typeface="Times New Roman"/>
                <a:ea typeface="Times New Roman"/>
              </a:rPr>
              <a:t>thế</a:t>
            </a:r>
            <a:r>
              <a:rPr lang="en-US" dirty="0">
                <a:latin typeface="Times New Roman"/>
                <a:ea typeface="Times New Roman"/>
              </a:rPr>
              <a:t> </a:t>
            </a:r>
            <a:r>
              <a:rPr lang="en-US" dirty="0" err="1">
                <a:latin typeface="Times New Roman"/>
                <a:ea typeface="Times New Roman"/>
              </a:rPr>
              <a:t>không</a:t>
            </a:r>
            <a:r>
              <a:rPr lang="en-US" dirty="0">
                <a:latin typeface="Times New Roman"/>
                <a:ea typeface="Times New Roman"/>
              </a:rPr>
              <a:t> </a:t>
            </a:r>
            <a:r>
              <a:rPr lang="en-US" dirty="0" err="1">
                <a:latin typeface="Times New Roman"/>
                <a:ea typeface="Times New Roman"/>
              </a:rPr>
              <a:t>những</a:t>
            </a:r>
            <a:r>
              <a:rPr lang="en-US" dirty="0">
                <a:latin typeface="Times New Roman"/>
                <a:ea typeface="Times New Roman"/>
              </a:rPr>
              <a:t> </a:t>
            </a:r>
            <a:r>
              <a:rPr lang="en-US" dirty="0" err="1">
                <a:latin typeface="Times New Roman"/>
                <a:ea typeface="Times New Roman"/>
              </a:rPr>
              <a:t>đã</a:t>
            </a:r>
            <a:r>
              <a:rPr lang="en-US" dirty="0">
                <a:latin typeface="Times New Roman"/>
                <a:ea typeface="Times New Roman"/>
              </a:rPr>
              <a:t> </a:t>
            </a:r>
            <a:r>
              <a:rPr lang="en-US" dirty="0" err="1">
                <a:latin typeface="Times New Roman"/>
                <a:ea typeface="Times New Roman"/>
              </a:rPr>
              <a:t>hoàn</a:t>
            </a:r>
            <a:r>
              <a:rPr lang="en-US" dirty="0">
                <a:latin typeface="Times New Roman"/>
                <a:ea typeface="Times New Roman"/>
              </a:rPr>
              <a:t> </a:t>
            </a:r>
            <a:r>
              <a:rPr lang="en-US" dirty="0" err="1">
                <a:latin typeface="Times New Roman"/>
                <a:ea typeface="Times New Roman"/>
              </a:rPr>
              <a:t>thành</a:t>
            </a:r>
            <a:r>
              <a:rPr lang="en-US" dirty="0">
                <a:latin typeface="Times New Roman"/>
                <a:ea typeface="Times New Roman"/>
              </a:rPr>
              <a:t> </a:t>
            </a:r>
            <a:r>
              <a:rPr lang="en-US" dirty="0" err="1">
                <a:latin typeface="Times New Roman"/>
                <a:ea typeface="Times New Roman"/>
              </a:rPr>
              <a:t>công</a:t>
            </a:r>
            <a:r>
              <a:rPr lang="en-US" dirty="0">
                <a:latin typeface="Times New Roman"/>
                <a:ea typeface="Times New Roman"/>
              </a:rPr>
              <a:t> </a:t>
            </a:r>
            <a:r>
              <a:rPr lang="en-US" dirty="0" err="1">
                <a:latin typeface="Times New Roman"/>
                <a:ea typeface="Times New Roman"/>
              </a:rPr>
              <a:t>việc</a:t>
            </a:r>
            <a:r>
              <a:rPr lang="en-US" dirty="0">
                <a:latin typeface="Times New Roman"/>
                <a:ea typeface="Times New Roman"/>
              </a:rPr>
              <a:t> </a:t>
            </a:r>
            <a:r>
              <a:rPr lang="en-US" dirty="0" err="1">
                <a:latin typeface="Times New Roman"/>
                <a:ea typeface="Times New Roman"/>
              </a:rPr>
              <a:t>trước</a:t>
            </a:r>
            <a:r>
              <a:rPr lang="en-US" dirty="0">
                <a:latin typeface="Times New Roman"/>
                <a:ea typeface="Times New Roman"/>
              </a:rPr>
              <a:t> </a:t>
            </a:r>
            <a:r>
              <a:rPr lang="en-US" dirty="0" err="1">
                <a:latin typeface="Times New Roman"/>
                <a:ea typeface="Times New Roman"/>
              </a:rPr>
              <a:t>thời</a:t>
            </a:r>
            <a:r>
              <a:rPr lang="en-US" dirty="0">
                <a:latin typeface="Times New Roman"/>
                <a:ea typeface="Times New Roman"/>
              </a:rPr>
              <a:t> </a:t>
            </a:r>
            <a:r>
              <a:rPr lang="en-US" dirty="0" err="1">
                <a:latin typeface="Times New Roman"/>
                <a:ea typeface="Times New Roman"/>
              </a:rPr>
              <a:t>hạn</a:t>
            </a:r>
            <a:r>
              <a:rPr lang="en-US" dirty="0">
                <a:latin typeface="Times New Roman"/>
                <a:ea typeface="Times New Roman"/>
              </a:rPr>
              <a:t> </a:t>
            </a:r>
            <a:r>
              <a:rPr lang="en-US" dirty="0" err="1">
                <a:latin typeface="Times New Roman"/>
                <a:ea typeface="Times New Roman"/>
              </a:rPr>
              <a:t>dự</a:t>
            </a:r>
            <a:r>
              <a:rPr lang="en-US" dirty="0">
                <a:latin typeface="Times New Roman"/>
                <a:ea typeface="Times New Roman"/>
              </a:rPr>
              <a:t> </a:t>
            </a:r>
            <a:r>
              <a:rPr lang="en-US" dirty="0" err="1">
                <a:latin typeface="Times New Roman"/>
                <a:ea typeface="Times New Roman"/>
              </a:rPr>
              <a:t>định</a:t>
            </a:r>
            <a:r>
              <a:rPr lang="en-US" dirty="0">
                <a:latin typeface="Times New Roman"/>
                <a:ea typeface="Times New Roman"/>
              </a:rPr>
              <a:t> </a:t>
            </a:r>
            <a:r>
              <a:rPr lang="en-US" dirty="0" err="1">
                <a:latin typeface="Times New Roman"/>
                <a:ea typeface="Times New Roman"/>
              </a:rPr>
              <a:t>là</a:t>
            </a:r>
            <a:r>
              <a:rPr lang="en-US" dirty="0">
                <a:latin typeface="Times New Roman"/>
                <a:ea typeface="Times New Roman"/>
              </a:rPr>
              <a:t> 20 </a:t>
            </a:r>
            <a:r>
              <a:rPr lang="en-US" dirty="0" err="1">
                <a:latin typeface="Times New Roman"/>
                <a:ea typeface="Times New Roman"/>
              </a:rPr>
              <a:t>ngày</a:t>
            </a:r>
            <a:r>
              <a:rPr lang="en-US" dirty="0">
                <a:latin typeface="Times New Roman"/>
                <a:ea typeface="Times New Roman"/>
              </a:rPr>
              <a:t> </a:t>
            </a:r>
            <a:r>
              <a:rPr lang="en-US" dirty="0" err="1">
                <a:latin typeface="Times New Roman"/>
                <a:ea typeface="Times New Roman"/>
              </a:rPr>
              <a:t>và</a:t>
            </a:r>
            <a:r>
              <a:rPr lang="en-US" dirty="0">
                <a:latin typeface="Times New Roman"/>
                <a:ea typeface="Times New Roman"/>
              </a:rPr>
              <a:t> </a:t>
            </a:r>
            <a:r>
              <a:rPr lang="en-US" dirty="0" err="1">
                <a:latin typeface="Times New Roman"/>
                <a:ea typeface="Times New Roman"/>
              </a:rPr>
              <a:t>còn</a:t>
            </a:r>
            <a:r>
              <a:rPr lang="en-US" dirty="0">
                <a:latin typeface="Times New Roman"/>
                <a:ea typeface="Times New Roman"/>
              </a:rPr>
              <a:t> </a:t>
            </a:r>
            <a:r>
              <a:rPr lang="en-US" dirty="0" err="1">
                <a:latin typeface="Times New Roman"/>
                <a:ea typeface="Times New Roman"/>
              </a:rPr>
              <a:t>thêm</a:t>
            </a:r>
            <a:r>
              <a:rPr lang="en-US" dirty="0">
                <a:latin typeface="Times New Roman"/>
                <a:ea typeface="Times New Roman"/>
              </a:rPr>
              <a:t> </a:t>
            </a:r>
            <a:r>
              <a:rPr lang="en-US" dirty="0" err="1">
                <a:latin typeface="Times New Roman"/>
                <a:ea typeface="Times New Roman"/>
              </a:rPr>
              <a:t>được</a:t>
            </a:r>
            <a:r>
              <a:rPr lang="en-US" dirty="0">
                <a:latin typeface="Times New Roman"/>
                <a:ea typeface="Times New Roman"/>
              </a:rPr>
              <a:t> 100 </a:t>
            </a:r>
            <a:r>
              <a:rPr lang="en-US" dirty="0" err="1">
                <a:latin typeface="Times New Roman"/>
                <a:ea typeface="Times New Roman"/>
              </a:rPr>
              <a:t>áo</a:t>
            </a:r>
            <a:r>
              <a:rPr lang="en-US" dirty="0">
                <a:latin typeface="Times New Roman"/>
                <a:ea typeface="Times New Roman"/>
              </a:rPr>
              <a:t> </a:t>
            </a:r>
            <a:r>
              <a:rPr lang="en-US" dirty="0" err="1">
                <a:latin typeface="Times New Roman"/>
                <a:ea typeface="Times New Roman"/>
              </a:rPr>
              <a:t>nữa</a:t>
            </a:r>
            <a:r>
              <a:rPr lang="en-US" dirty="0">
                <a:latin typeface="Times New Roman"/>
                <a:ea typeface="Times New Roman"/>
              </a:rPr>
              <a:t>. </a:t>
            </a:r>
            <a:r>
              <a:rPr lang="en-US" dirty="0" err="1">
                <a:latin typeface="Times New Roman"/>
                <a:ea typeface="Times New Roman"/>
              </a:rPr>
              <a:t>Tính</a:t>
            </a:r>
            <a:r>
              <a:rPr lang="en-US" dirty="0">
                <a:latin typeface="Times New Roman"/>
                <a:ea typeface="Times New Roman"/>
              </a:rPr>
              <a:t> </a:t>
            </a:r>
            <a:r>
              <a:rPr lang="en-US" dirty="0" err="1">
                <a:latin typeface="Times New Roman"/>
                <a:ea typeface="Times New Roman"/>
              </a:rPr>
              <a:t>số</a:t>
            </a:r>
            <a:r>
              <a:rPr lang="en-US" dirty="0">
                <a:latin typeface="Times New Roman"/>
                <a:ea typeface="Times New Roman"/>
              </a:rPr>
              <a:t> </a:t>
            </a:r>
            <a:r>
              <a:rPr lang="en-US" dirty="0" err="1">
                <a:latin typeface="Times New Roman"/>
                <a:ea typeface="Times New Roman"/>
              </a:rPr>
              <a:t>áo</a:t>
            </a:r>
            <a:r>
              <a:rPr lang="en-US" dirty="0">
                <a:latin typeface="Times New Roman"/>
                <a:ea typeface="Times New Roman"/>
              </a:rPr>
              <a:t> </a:t>
            </a:r>
            <a:r>
              <a:rPr lang="en-US" dirty="0" err="1">
                <a:latin typeface="Times New Roman"/>
                <a:ea typeface="Times New Roman"/>
              </a:rPr>
              <a:t>phải</a:t>
            </a:r>
            <a:r>
              <a:rPr lang="en-US" dirty="0">
                <a:latin typeface="Times New Roman"/>
                <a:ea typeface="Times New Roman"/>
              </a:rPr>
              <a:t> </a:t>
            </a:r>
            <a:r>
              <a:rPr lang="en-US" dirty="0" err="1">
                <a:latin typeface="Times New Roman"/>
                <a:ea typeface="Times New Roman"/>
              </a:rPr>
              <a:t>làm</a:t>
            </a:r>
            <a:r>
              <a:rPr lang="en-US" dirty="0">
                <a:latin typeface="Times New Roman"/>
                <a:ea typeface="Times New Roman"/>
              </a:rPr>
              <a:t> </a:t>
            </a:r>
            <a:r>
              <a:rPr lang="en-US" dirty="0" err="1">
                <a:latin typeface="Times New Roman"/>
                <a:ea typeface="Times New Roman"/>
              </a:rPr>
              <a:t>theo</a:t>
            </a:r>
            <a:r>
              <a:rPr lang="en-US" dirty="0">
                <a:latin typeface="Times New Roman"/>
                <a:ea typeface="Times New Roman"/>
              </a:rPr>
              <a:t> </a:t>
            </a:r>
            <a:r>
              <a:rPr lang="en-US" dirty="0" err="1">
                <a:latin typeface="Times New Roman"/>
                <a:ea typeface="Times New Roman"/>
              </a:rPr>
              <a:t>hợp</a:t>
            </a:r>
            <a:r>
              <a:rPr lang="en-US" dirty="0">
                <a:latin typeface="Times New Roman"/>
                <a:ea typeface="Times New Roman"/>
              </a:rPr>
              <a:t> </a:t>
            </a:r>
            <a:r>
              <a:rPr lang="en-US" dirty="0" err="1">
                <a:latin typeface="Times New Roman"/>
                <a:ea typeface="Times New Roman"/>
              </a:rPr>
              <a:t>đồng</a:t>
            </a:r>
            <a:r>
              <a:rPr lang="en-US" dirty="0">
                <a:latin typeface="Times New Roman"/>
                <a:ea typeface="Times New Roman"/>
              </a:rPr>
              <a:t>.</a:t>
            </a:r>
            <a:endParaRPr lang="en-US" dirty="0">
              <a:effectLst/>
              <a:latin typeface="Times New Roman"/>
              <a:ea typeface="Times New Roman"/>
            </a:endParaRPr>
          </a:p>
        </p:txBody>
      </p:sp>
      <p:cxnSp>
        <p:nvCxnSpPr>
          <p:cNvPr id="8" name="Straight Connector 7"/>
          <p:cNvCxnSpPr/>
          <p:nvPr/>
        </p:nvCxnSpPr>
        <p:spPr>
          <a:xfrm>
            <a:off x="3813544" y="742890"/>
            <a:ext cx="0" cy="4036974"/>
          </a:xfrm>
          <a:prstGeom prst="line">
            <a:avLst/>
          </a:prstGeom>
          <a:ln/>
        </p:spPr>
        <p:style>
          <a:lnRef idx="3">
            <a:schemeClr val="accent4"/>
          </a:lnRef>
          <a:fillRef idx="0">
            <a:schemeClr val="accent4"/>
          </a:fillRef>
          <a:effectRef idx="2">
            <a:schemeClr val="accent4"/>
          </a:effectRef>
          <a:fontRef idx="minor">
            <a:schemeClr val="tx1"/>
          </a:fontRef>
        </p:style>
      </p:cxnSp>
      <p:sp>
        <p:nvSpPr>
          <p:cNvPr id="9" name="TextBox 8"/>
          <p:cNvSpPr txBox="1"/>
          <p:nvPr/>
        </p:nvSpPr>
        <p:spPr>
          <a:xfrm>
            <a:off x="1140493" y="923674"/>
            <a:ext cx="3200400" cy="369332"/>
          </a:xfrm>
          <a:prstGeom prst="rect">
            <a:avLst/>
          </a:prstGeom>
          <a:noFill/>
        </p:spPr>
        <p:txBody>
          <a:bodyPr wrap="square" rtlCol="0">
            <a:spAutoFit/>
          </a:bodyPr>
          <a:lstStyle/>
          <a:p>
            <a:r>
              <a:rPr lang="en-US" b="1" u="sng" dirty="0" err="1" smtClean="0">
                <a:solidFill>
                  <a:srgbClr val="FF0000"/>
                </a:solidFill>
                <a:latin typeface="Times New Roman" pitchFamily="18" charset="0"/>
                <a:cs typeface="Times New Roman" pitchFamily="18" charset="0"/>
              </a:rPr>
              <a:t>Bài</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toán</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gốc</a:t>
            </a:r>
            <a:r>
              <a:rPr lang="en-US" b="1" u="sng" dirty="0" smtClean="0">
                <a:solidFill>
                  <a:srgbClr val="FF0000"/>
                </a:solidFill>
                <a:latin typeface="Times New Roman" pitchFamily="18" charset="0"/>
                <a:cs typeface="Times New Roman" pitchFamily="18" charset="0"/>
              </a:rPr>
              <a:t> </a:t>
            </a:r>
            <a:endParaRPr lang="en-US" b="1" u="sng" dirty="0">
              <a:solidFill>
                <a:srgbClr val="FF0000"/>
              </a:solidFill>
              <a:latin typeface="Times New Roman" pitchFamily="18" charset="0"/>
              <a:cs typeface="Times New Roman" pitchFamily="18" charset="0"/>
            </a:endParaRPr>
          </a:p>
        </p:txBody>
      </p:sp>
      <p:sp>
        <p:nvSpPr>
          <p:cNvPr id="10" name="Rectangle 9"/>
          <p:cNvSpPr/>
          <p:nvPr/>
        </p:nvSpPr>
        <p:spPr>
          <a:xfrm>
            <a:off x="5638800" y="762000"/>
            <a:ext cx="1986441" cy="369332"/>
          </a:xfrm>
          <a:prstGeom prst="rect">
            <a:avLst/>
          </a:prstGeom>
        </p:spPr>
        <p:txBody>
          <a:bodyPr wrap="none">
            <a:spAutoFit/>
          </a:bodyPr>
          <a:lstStyle/>
          <a:p>
            <a:r>
              <a:rPr lang="en-US" b="1" u="sng" dirty="0" err="1">
                <a:solidFill>
                  <a:srgbClr val="FF0000"/>
                </a:solidFill>
                <a:latin typeface="Times New Roman" pitchFamily="18" charset="0"/>
                <a:cs typeface="Times New Roman" pitchFamily="18" charset="0"/>
              </a:rPr>
              <a:t>Bài</a:t>
            </a:r>
            <a:r>
              <a:rPr lang="en-US" b="1" u="sng" dirty="0">
                <a:solidFill>
                  <a:srgbClr val="FF0000"/>
                </a:solidFill>
                <a:latin typeface="Times New Roman" pitchFamily="18" charset="0"/>
                <a:cs typeface="Times New Roman" pitchFamily="18" charset="0"/>
              </a:rPr>
              <a:t> </a:t>
            </a:r>
            <a:r>
              <a:rPr lang="en-US" b="1" u="sng" dirty="0" err="1">
                <a:solidFill>
                  <a:srgbClr val="FF0000"/>
                </a:solidFill>
                <a:latin typeface="Times New Roman" pitchFamily="18" charset="0"/>
                <a:cs typeface="Times New Roman" pitchFamily="18" charset="0"/>
              </a:rPr>
              <a:t>toán</a:t>
            </a:r>
            <a:r>
              <a:rPr lang="en-US" b="1" u="sng" dirty="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tương</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tự</a:t>
            </a:r>
            <a:r>
              <a:rPr lang="en-US" b="1" u="sng" dirty="0" smtClean="0">
                <a:solidFill>
                  <a:srgbClr val="FF0000"/>
                </a:solidFill>
                <a:latin typeface="Times New Roman" pitchFamily="18" charset="0"/>
                <a:cs typeface="Times New Roman" pitchFamily="18" charset="0"/>
              </a:rPr>
              <a:t> </a:t>
            </a:r>
            <a:endParaRPr lang="en-US" b="1" u="sng" dirty="0">
              <a:solidFill>
                <a:srgbClr val="FF0000"/>
              </a:solidFill>
              <a:latin typeface="Times New Roman" pitchFamily="18" charset="0"/>
              <a:cs typeface="Times New Roman" pitchFamily="18" charset="0"/>
            </a:endParaRPr>
          </a:p>
        </p:txBody>
      </p:sp>
      <p:sp>
        <p:nvSpPr>
          <p:cNvPr id="11" name="Rectangle 10"/>
          <p:cNvSpPr/>
          <p:nvPr/>
        </p:nvSpPr>
        <p:spPr>
          <a:xfrm>
            <a:off x="2209800" y="342780"/>
            <a:ext cx="4238661" cy="400110"/>
          </a:xfrm>
          <a:prstGeom prst="rect">
            <a:avLst/>
          </a:prstGeom>
        </p:spPr>
        <p:txBody>
          <a:bodyPr wrap="none">
            <a:spAutoFit/>
          </a:bodyPr>
          <a:lstStyle/>
          <a:p>
            <a:r>
              <a:rPr lang="nb-NO" sz="2000" b="1" i="1" dirty="0">
                <a:solidFill>
                  <a:srgbClr val="FF0000"/>
                </a:solidFill>
                <a:latin typeface="Times New Roman"/>
                <a:ea typeface="Times New Roman"/>
              </a:rPr>
              <a:t>1) Giải pháp 1: Lập bài toán tương tự</a:t>
            </a:r>
            <a:r>
              <a:rPr lang="nb-NO" sz="2000" b="1" i="1" u="sng" dirty="0">
                <a:solidFill>
                  <a:srgbClr val="FF0000"/>
                </a:solidFill>
                <a:latin typeface="Times New Roman"/>
                <a:ea typeface="Times New Roman"/>
              </a:rPr>
              <a:t> </a:t>
            </a:r>
            <a:endParaRPr lang="en-US" sz="2000" dirty="0">
              <a:solidFill>
                <a:srgbClr val="FF0000"/>
              </a:solidFill>
            </a:endParaRPr>
          </a:p>
        </p:txBody>
      </p:sp>
      <p:sp>
        <p:nvSpPr>
          <p:cNvPr id="12" name="Rectangle 11"/>
          <p:cNvSpPr/>
          <p:nvPr/>
        </p:nvSpPr>
        <p:spPr>
          <a:xfrm>
            <a:off x="381000" y="1327666"/>
            <a:ext cx="3352800" cy="3416320"/>
          </a:xfrm>
          <a:prstGeom prst="rect">
            <a:avLst/>
          </a:prstGeom>
        </p:spPr>
        <p:txBody>
          <a:bodyPr wrap="square">
            <a:spAutoFit/>
          </a:bodyPr>
          <a:lstStyle/>
          <a:p>
            <a:pPr algn="just">
              <a:lnSpc>
                <a:spcPct val="150000"/>
              </a:lnSpc>
            </a:pPr>
            <a:r>
              <a:rPr lang="nb-NO" b="1" u="sng" dirty="0">
                <a:latin typeface="Times New Roman"/>
                <a:ea typeface="Times New Roman"/>
              </a:rPr>
              <a:t>Bài toán 1.1 </a:t>
            </a:r>
            <a:r>
              <a:rPr lang="nb-NO" dirty="0">
                <a:latin typeface="Times New Roman"/>
                <a:ea typeface="Times New Roman"/>
              </a:rPr>
              <a:t> </a:t>
            </a:r>
            <a:endParaRPr lang="nb-NO" dirty="0" smtClean="0">
              <a:latin typeface="Times New Roman"/>
              <a:ea typeface="Times New Roman"/>
            </a:endParaRPr>
          </a:p>
          <a:p>
            <a:pPr algn="just">
              <a:lnSpc>
                <a:spcPct val="150000"/>
              </a:lnSpc>
            </a:pPr>
            <a:r>
              <a:rPr lang="nb-NO" dirty="0">
                <a:latin typeface="Times New Roman"/>
                <a:ea typeface="Times New Roman"/>
              </a:rPr>
              <a:t> </a:t>
            </a:r>
            <a:r>
              <a:rPr lang="nb-NO" dirty="0" smtClean="0">
                <a:latin typeface="Times New Roman"/>
                <a:ea typeface="Times New Roman"/>
              </a:rPr>
              <a:t>       – </a:t>
            </a:r>
            <a:r>
              <a:rPr lang="nb-NO" b="1" dirty="0">
                <a:latin typeface="Times New Roman"/>
                <a:ea typeface="Times New Roman"/>
              </a:rPr>
              <a:t>Bài 12 / SGK - 131</a:t>
            </a:r>
            <a:endParaRPr lang="en-US" dirty="0">
              <a:latin typeface="Times New Roman"/>
              <a:ea typeface="Times New Roman"/>
            </a:endParaRPr>
          </a:p>
          <a:p>
            <a:pPr algn="just">
              <a:lnSpc>
                <a:spcPct val="150000"/>
              </a:lnSpc>
            </a:pPr>
            <a:r>
              <a:rPr lang="nb-NO" dirty="0">
                <a:latin typeface="Times New Roman"/>
                <a:ea typeface="Times New Roman"/>
              </a:rPr>
              <a:t>     Một người đi xe máy từ A đến B với vận tốc 25 km/h. Lúc về người đó đi với vận tốc 30 km/h nên thời gian về ít hơm thời gian đi là 20 phút. Tính quãng đường AB.</a:t>
            </a:r>
            <a:endParaRPr lang="en-US" dirty="0">
              <a:effectLst/>
              <a:latin typeface="Times New Roman"/>
              <a:ea typeface="Times New Roman"/>
            </a:endParaRPr>
          </a:p>
        </p:txBody>
      </p:sp>
      <p:sp>
        <p:nvSpPr>
          <p:cNvPr id="3" name="Rectangle 2"/>
          <p:cNvSpPr/>
          <p:nvPr/>
        </p:nvSpPr>
        <p:spPr>
          <a:xfrm>
            <a:off x="3810000" y="1066800"/>
            <a:ext cx="4572000" cy="873572"/>
          </a:xfrm>
          <a:prstGeom prst="rect">
            <a:avLst/>
          </a:prstGeom>
        </p:spPr>
        <p:txBody>
          <a:bodyPr>
            <a:spAutoFit/>
          </a:bodyPr>
          <a:lstStyle/>
          <a:p>
            <a:pPr lvl="0" algn="just">
              <a:lnSpc>
                <a:spcPct val="150000"/>
              </a:lnSpc>
            </a:pPr>
            <a:r>
              <a:rPr lang="en-US" b="1" i="1" dirty="0" err="1">
                <a:solidFill>
                  <a:srgbClr val="0000CC"/>
                </a:solidFill>
                <a:latin typeface="Times New Roman"/>
                <a:ea typeface="Times New Roman"/>
              </a:rPr>
              <a:t>Giữ</a:t>
            </a:r>
            <a:r>
              <a:rPr lang="en-US" b="1" i="1" dirty="0">
                <a:solidFill>
                  <a:srgbClr val="0000CC"/>
                </a:solidFill>
                <a:latin typeface="Times New Roman"/>
                <a:ea typeface="Times New Roman"/>
              </a:rPr>
              <a:t> </a:t>
            </a:r>
            <a:r>
              <a:rPr lang="en-US" b="1" i="1" dirty="0" err="1">
                <a:solidFill>
                  <a:srgbClr val="0000CC"/>
                </a:solidFill>
                <a:latin typeface="Times New Roman"/>
                <a:ea typeface="Times New Roman"/>
              </a:rPr>
              <a:t>nguyên</a:t>
            </a:r>
            <a:r>
              <a:rPr lang="en-US" b="1" i="1" dirty="0">
                <a:solidFill>
                  <a:srgbClr val="0000CC"/>
                </a:solidFill>
                <a:latin typeface="Times New Roman"/>
                <a:ea typeface="Times New Roman"/>
              </a:rPr>
              <a:t> </a:t>
            </a:r>
            <a:r>
              <a:rPr lang="en-US" b="1" i="1" dirty="0" err="1">
                <a:solidFill>
                  <a:srgbClr val="0000CC"/>
                </a:solidFill>
                <a:latin typeface="Times New Roman"/>
                <a:ea typeface="Times New Roman"/>
              </a:rPr>
              <a:t>yếu</a:t>
            </a:r>
            <a:r>
              <a:rPr lang="en-US" b="1" i="1" dirty="0">
                <a:solidFill>
                  <a:srgbClr val="0000CC"/>
                </a:solidFill>
                <a:latin typeface="Times New Roman"/>
                <a:ea typeface="Times New Roman"/>
              </a:rPr>
              <a:t> </a:t>
            </a:r>
            <a:r>
              <a:rPr lang="en-US" b="1" i="1" dirty="0" err="1">
                <a:solidFill>
                  <a:srgbClr val="0000CC"/>
                </a:solidFill>
                <a:latin typeface="Times New Roman"/>
                <a:ea typeface="Times New Roman"/>
              </a:rPr>
              <a:t>tố</a:t>
            </a:r>
            <a:r>
              <a:rPr lang="en-US" b="1" i="1" dirty="0">
                <a:solidFill>
                  <a:srgbClr val="0000CC"/>
                </a:solidFill>
                <a:latin typeface="Times New Roman"/>
                <a:ea typeface="Times New Roman"/>
              </a:rPr>
              <a:t> </a:t>
            </a:r>
            <a:r>
              <a:rPr lang="en-US" b="1" i="1" dirty="0" err="1">
                <a:solidFill>
                  <a:srgbClr val="0000CC"/>
                </a:solidFill>
                <a:latin typeface="Times New Roman"/>
                <a:ea typeface="Times New Roman"/>
              </a:rPr>
              <a:t>năng</a:t>
            </a:r>
            <a:r>
              <a:rPr lang="en-US" b="1" i="1" dirty="0">
                <a:solidFill>
                  <a:srgbClr val="0000CC"/>
                </a:solidFill>
                <a:latin typeface="Times New Roman"/>
                <a:ea typeface="Times New Roman"/>
              </a:rPr>
              <a:t> </a:t>
            </a:r>
            <a:r>
              <a:rPr lang="en-US" b="1" i="1" dirty="0" err="1">
                <a:solidFill>
                  <a:srgbClr val="0000CC"/>
                </a:solidFill>
                <a:latin typeface="Times New Roman"/>
                <a:ea typeface="Times New Roman"/>
              </a:rPr>
              <a:t>suất</a:t>
            </a:r>
            <a:r>
              <a:rPr lang="en-US" b="1" i="1" dirty="0">
                <a:solidFill>
                  <a:srgbClr val="0000CC"/>
                </a:solidFill>
                <a:latin typeface="Times New Roman"/>
                <a:ea typeface="Times New Roman"/>
              </a:rPr>
              <a:t> </a:t>
            </a:r>
            <a:r>
              <a:rPr lang="en-US" b="1" i="1" dirty="0" err="1">
                <a:solidFill>
                  <a:srgbClr val="0000CC"/>
                </a:solidFill>
                <a:latin typeface="Times New Roman"/>
                <a:ea typeface="Times New Roman"/>
              </a:rPr>
              <a:t>và</a:t>
            </a:r>
            <a:r>
              <a:rPr lang="en-US" b="1" i="1" dirty="0">
                <a:solidFill>
                  <a:srgbClr val="0000CC"/>
                </a:solidFill>
                <a:latin typeface="Times New Roman"/>
                <a:ea typeface="Times New Roman"/>
              </a:rPr>
              <a:t> </a:t>
            </a:r>
            <a:r>
              <a:rPr lang="en-US" b="1" i="1" dirty="0" err="1">
                <a:solidFill>
                  <a:srgbClr val="0000CC"/>
                </a:solidFill>
                <a:latin typeface="Times New Roman"/>
                <a:ea typeface="Times New Roman"/>
              </a:rPr>
              <a:t>khối</a:t>
            </a:r>
            <a:r>
              <a:rPr lang="en-US" b="1" i="1" dirty="0">
                <a:solidFill>
                  <a:srgbClr val="0000CC"/>
                </a:solidFill>
                <a:latin typeface="Times New Roman"/>
                <a:ea typeface="Times New Roman"/>
              </a:rPr>
              <a:t> </a:t>
            </a:r>
            <a:r>
              <a:rPr lang="en-US" b="1" i="1" dirty="0" err="1">
                <a:solidFill>
                  <a:srgbClr val="0000CC"/>
                </a:solidFill>
                <a:latin typeface="Times New Roman"/>
                <a:ea typeface="Times New Roman"/>
              </a:rPr>
              <a:t>lượng</a:t>
            </a:r>
            <a:r>
              <a:rPr lang="en-US" b="1" i="1" dirty="0">
                <a:solidFill>
                  <a:srgbClr val="0000CC"/>
                </a:solidFill>
                <a:latin typeface="Times New Roman"/>
                <a:ea typeface="Times New Roman"/>
              </a:rPr>
              <a:t> </a:t>
            </a:r>
            <a:r>
              <a:rPr lang="en-US" b="1" i="1" dirty="0" err="1">
                <a:solidFill>
                  <a:srgbClr val="0000CC"/>
                </a:solidFill>
                <a:latin typeface="Times New Roman"/>
                <a:ea typeface="Times New Roman"/>
              </a:rPr>
              <a:t>công</a:t>
            </a:r>
            <a:r>
              <a:rPr lang="en-US" b="1" i="1" dirty="0">
                <a:solidFill>
                  <a:srgbClr val="0000CC"/>
                </a:solidFill>
                <a:latin typeface="Times New Roman"/>
                <a:ea typeface="Times New Roman"/>
              </a:rPr>
              <a:t> </a:t>
            </a:r>
            <a:r>
              <a:rPr lang="en-US" b="1" i="1" dirty="0" err="1">
                <a:solidFill>
                  <a:srgbClr val="0000CC"/>
                </a:solidFill>
                <a:latin typeface="Times New Roman"/>
                <a:ea typeface="Times New Roman"/>
              </a:rPr>
              <a:t>việc</a:t>
            </a:r>
            <a:r>
              <a:rPr lang="en-US" b="1" i="1" dirty="0">
                <a:solidFill>
                  <a:srgbClr val="0000CC"/>
                </a:solidFill>
                <a:latin typeface="Times New Roman"/>
                <a:ea typeface="Times New Roman"/>
              </a:rPr>
              <a:t> ta </a:t>
            </a:r>
            <a:r>
              <a:rPr lang="en-US" b="1" i="1" dirty="0" err="1">
                <a:solidFill>
                  <a:srgbClr val="0000CC"/>
                </a:solidFill>
                <a:latin typeface="Times New Roman"/>
                <a:ea typeface="Times New Roman"/>
              </a:rPr>
              <a:t>có</a:t>
            </a:r>
            <a:r>
              <a:rPr lang="en-US" b="1" i="1" dirty="0">
                <a:solidFill>
                  <a:srgbClr val="0000CC"/>
                </a:solidFill>
                <a:latin typeface="Times New Roman"/>
                <a:ea typeface="Times New Roman"/>
              </a:rPr>
              <a:t> </a:t>
            </a:r>
            <a:r>
              <a:rPr lang="en-US" b="1" i="1" dirty="0" err="1">
                <a:solidFill>
                  <a:srgbClr val="0000CC"/>
                </a:solidFill>
                <a:latin typeface="Times New Roman"/>
                <a:ea typeface="Times New Roman"/>
              </a:rPr>
              <a:t>bài</a:t>
            </a:r>
            <a:r>
              <a:rPr lang="en-US" b="1" i="1" dirty="0">
                <a:solidFill>
                  <a:srgbClr val="0000CC"/>
                </a:solidFill>
                <a:latin typeface="Times New Roman"/>
                <a:ea typeface="Times New Roman"/>
              </a:rPr>
              <a:t> </a:t>
            </a:r>
            <a:r>
              <a:rPr lang="en-US" b="1" i="1" dirty="0" err="1">
                <a:solidFill>
                  <a:srgbClr val="0000CC"/>
                </a:solidFill>
                <a:latin typeface="Times New Roman"/>
                <a:ea typeface="Times New Roman"/>
              </a:rPr>
              <a:t>toán</a:t>
            </a:r>
            <a:r>
              <a:rPr lang="en-US" b="1" i="1" dirty="0">
                <a:solidFill>
                  <a:srgbClr val="0000CC"/>
                </a:solidFill>
                <a:latin typeface="Times New Roman"/>
                <a:ea typeface="Times New Roman"/>
              </a:rPr>
              <a:t> </a:t>
            </a:r>
            <a:r>
              <a:rPr lang="en-US" b="1" i="1" dirty="0" err="1">
                <a:solidFill>
                  <a:srgbClr val="0000CC"/>
                </a:solidFill>
                <a:latin typeface="Times New Roman"/>
                <a:ea typeface="Times New Roman"/>
              </a:rPr>
              <a:t>tương</a:t>
            </a:r>
            <a:r>
              <a:rPr lang="en-US" b="1" i="1" dirty="0">
                <a:solidFill>
                  <a:srgbClr val="0000CC"/>
                </a:solidFill>
                <a:latin typeface="Times New Roman"/>
                <a:ea typeface="Times New Roman"/>
              </a:rPr>
              <a:t> </a:t>
            </a:r>
            <a:r>
              <a:rPr lang="en-US" b="1" i="1" dirty="0" err="1">
                <a:solidFill>
                  <a:srgbClr val="0000CC"/>
                </a:solidFill>
                <a:latin typeface="Times New Roman"/>
                <a:ea typeface="Times New Roman"/>
              </a:rPr>
              <a:t>tự</a:t>
            </a:r>
            <a:r>
              <a:rPr lang="en-US" b="1" i="1" dirty="0">
                <a:solidFill>
                  <a:srgbClr val="0000CC"/>
                </a:solidFill>
                <a:latin typeface="Times New Roman"/>
                <a:ea typeface="Times New Roman"/>
              </a:rPr>
              <a:t> </a:t>
            </a:r>
            <a:r>
              <a:rPr lang="en-US" b="1" i="1" dirty="0" err="1">
                <a:solidFill>
                  <a:srgbClr val="0000CC"/>
                </a:solidFill>
                <a:latin typeface="Times New Roman"/>
                <a:ea typeface="Times New Roman"/>
              </a:rPr>
              <a:t>sau</a:t>
            </a:r>
            <a:r>
              <a:rPr lang="en-US" b="1" i="1" dirty="0">
                <a:solidFill>
                  <a:srgbClr val="0000CC"/>
                </a:solidFill>
                <a:latin typeface="Times New Roman"/>
                <a:ea typeface="Times New Roman"/>
              </a:rPr>
              <a:t>:</a:t>
            </a:r>
          </a:p>
        </p:txBody>
      </p:sp>
      <p:sp>
        <p:nvSpPr>
          <p:cNvPr id="6" name="TextBox 5"/>
          <p:cNvSpPr txBox="1"/>
          <p:nvPr/>
        </p:nvSpPr>
        <p:spPr>
          <a:xfrm>
            <a:off x="147084" y="5081488"/>
            <a:ext cx="8610600" cy="1338828"/>
          </a:xfrm>
          <a:prstGeom prst="rect">
            <a:avLst/>
          </a:prstGeom>
          <a:noFill/>
        </p:spPr>
        <p:txBody>
          <a:bodyPr wrap="square" rtlCol="0">
            <a:spAutoFit/>
          </a:bodyPr>
          <a:lstStyle/>
          <a:p>
            <a:pPr algn="just">
              <a:lnSpc>
                <a:spcPct val="150000"/>
              </a:lnSpc>
            </a:pPr>
            <a:r>
              <a:rPr lang="en-US" b="1" u="sng" dirty="0" err="1" smtClean="0">
                <a:solidFill>
                  <a:srgbClr val="FF0000"/>
                </a:solidFill>
                <a:latin typeface="Times New Roman" pitchFamily="18" charset="0"/>
                <a:cs typeface="Times New Roman" pitchFamily="18" charset="0"/>
              </a:rPr>
              <a:t>Nhận</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xét</a:t>
            </a:r>
            <a:r>
              <a:rPr lang="en-US" b="1" u="sng" dirty="0" smtClean="0">
                <a:solidFill>
                  <a:srgbClr val="FF0000"/>
                </a:solidFill>
                <a:latin typeface="Times New Roman" pitchFamily="18" charset="0"/>
                <a:cs typeface="Times New Roman" pitchFamily="18" charset="0"/>
              </a:rPr>
              <a:t>: </a:t>
            </a:r>
            <a:r>
              <a:rPr lang="en-US" b="1" dirty="0" err="1">
                <a:solidFill>
                  <a:srgbClr val="0000CC"/>
                </a:solidFill>
                <a:latin typeface="Times New Roman" pitchFamily="18" charset="0"/>
                <a:ea typeface="Times New Roman"/>
                <a:cs typeface="Times New Roman" pitchFamily="18" charset="0"/>
              </a:rPr>
              <a:t>Với</a:t>
            </a:r>
            <a:r>
              <a:rPr lang="en-US" b="1" dirty="0">
                <a:solidFill>
                  <a:srgbClr val="0000CC"/>
                </a:solidFill>
                <a:latin typeface="Times New Roman" pitchFamily="18" charset="0"/>
                <a:ea typeface="Times New Roman"/>
                <a:cs typeface="Times New Roman" pitchFamily="18" charset="0"/>
              </a:rPr>
              <a:t> </a:t>
            </a:r>
            <a:r>
              <a:rPr lang="en-US" b="1" dirty="0" err="1">
                <a:solidFill>
                  <a:srgbClr val="0000CC"/>
                </a:solidFill>
                <a:latin typeface="Times New Roman"/>
                <a:ea typeface="Times New Roman"/>
              </a:rPr>
              <a:t>cách</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khai</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thác</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này</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học</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sinh</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được</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tiếp</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cận</a:t>
            </a:r>
            <a:r>
              <a:rPr lang="en-US" b="1" dirty="0">
                <a:solidFill>
                  <a:srgbClr val="0000CC"/>
                </a:solidFill>
                <a:latin typeface="Times New Roman"/>
                <a:ea typeface="Times New Roman"/>
              </a:rPr>
              <a:t> sang </a:t>
            </a:r>
            <a:r>
              <a:rPr lang="en-US" b="1" dirty="0" err="1">
                <a:solidFill>
                  <a:srgbClr val="0000CC"/>
                </a:solidFill>
                <a:latin typeface="Times New Roman"/>
                <a:ea typeface="Times New Roman"/>
              </a:rPr>
              <a:t>dạng</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toán</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năng</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suất</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một</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cách</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tự</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nhiên</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nhất</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phát</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triển</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năng</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lực</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tư</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duy</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cho</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học</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sinh</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mở</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rộng</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mối</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quan</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hệ</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giữa</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các</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đại</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lượng</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trong</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thức</a:t>
            </a:r>
            <a:r>
              <a:rPr lang="en-US" b="1" dirty="0">
                <a:solidFill>
                  <a:srgbClr val="0000CC"/>
                </a:solidFill>
                <a:latin typeface="Times New Roman"/>
                <a:ea typeface="Times New Roman"/>
              </a:rPr>
              <a:t> </a:t>
            </a:r>
            <a:r>
              <a:rPr lang="en-US" b="1" dirty="0" err="1">
                <a:solidFill>
                  <a:srgbClr val="0000CC"/>
                </a:solidFill>
                <a:latin typeface="Times New Roman"/>
                <a:ea typeface="Times New Roman"/>
              </a:rPr>
              <a:t>tế</a:t>
            </a:r>
            <a:r>
              <a:rPr lang="en-US" b="1" dirty="0">
                <a:solidFill>
                  <a:srgbClr val="0000CC"/>
                </a:solidFill>
                <a:latin typeface="Times New Roman"/>
                <a:ea typeface="Times New Roman"/>
              </a:rPr>
              <a:t>. </a:t>
            </a:r>
            <a:endParaRPr lang="en-US" b="1" dirty="0">
              <a:solidFill>
                <a:srgbClr val="0000CC"/>
              </a:solidFill>
            </a:endParaRPr>
          </a:p>
        </p:txBody>
      </p:sp>
    </p:spTree>
    <p:extLst>
      <p:ext uri="{BB962C8B-B14F-4D97-AF65-F5344CB8AC3E}">
        <p14:creationId xmlns:p14="http://schemas.microsoft.com/office/powerpoint/2010/main" val="1315678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4410075"/>
            <a:ext cx="18954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32" y="33287"/>
            <a:ext cx="2305050" cy="226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2623013" y="152400"/>
            <a:ext cx="3616696" cy="498663"/>
          </a:xfrm>
          <a:prstGeom prst="rect">
            <a:avLst/>
          </a:prstGeom>
        </p:spPr>
        <p:txBody>
          <a:bodyPr wrap="none">
            <a:spAutoFit/>
          </a:bodyPr>
          <a:lstStyle/>
          <a:p>
            <a:pPr algn="just">
              <a:lnSpc>
                <a:spcPct val="150000"/>
              </a:lnSpc>
            </a:pPr>
            <a:r>
              <a:rPr lang="en-US" sz="2000" b="1" u="sng" dirty="0">
                <a:solidFill>
                  <a:srgbClr val="FF0000"/>
                </a:solidFill>
                <a:latin typeface="Times New Roman"/>
                <a:ea typeface="Times New Roman"/>
              </a:rPr>
              <a:t>2. </a:t>
            </a:r>
            <a:r>
              <a:rPr lang="en-US" sz="2000" b="1" i="1" u="sng" dirty="0" err="1">
                <a:solidFill>
                  <a:srgbClr val="FF0000"/>
                </a:solidFill>
                <a:latin typeface="Times New Roman"/>
                <a:ea typeface="Times New Roman"/>
              </a:rPr>
              <a:t>Giải</a:t>
            </a:r>
            <a:r>
              <a:rPr lang="en-US" sz="2000" b="1" i="1" u="sng" dirty="0">
                <a:solidFill>
                  <a:srgbClr val="FF0000"/>
                </a:solidFill>
                <a:latin typeface="Times New Roman"/>
                <a:ea typeface="Times New Roman"/>
              </a:rPr>
              <a:t> </a:t>
            </a:r>
            <a:r>
              <a:rPr lang="en-US" sz="2000" b="1" i="1" u="sng" dirty="0" err="1">
                <a:solidFill>
                  <a:srgbClr val="FF0000"/>
                </a:solidFill>
                <a:latin typeface="Times New Roman"/>
                <a:ea typeface="Times New Roman"/>
              </a:rPr>
              <a:t>pháp</a:t>
            </a:r>
            <a:r>
              <a:rPr lang="en-US" sz="2000" b="1" i="1" u="sng" dirty="0">
                <a:solidFill>
                  <a:srgbClr val="FF0000"/>
                </a:solidFill>
                <a:latin typeface="Times New Roman"/>
                <a:ea typeface="Times New Roman"/>
              </a:rPr>
              <a:t> 2: </a:t>
            </a:r>
            <a:r>
              <a:rPr lang="en-US" sz="2000" b="1" i="1" u="sng" dirty="0" err="1">
                <a:solidFill>
                  <a:srgbClr val="FF0000"/>
                </a:solidFill>
                <a:latin typeface="Times New Roman"/>
                <a:ea typeface="Times New Roman"/>
              </a:rPr>
              <a:t>Lập</a:t>
            </a:r>
            <a:r>
              <a:rPr lang="en-US" sz="2000" b="1" i="1" u="sng" dirty="0">
                <a:solidFill>
                  <a:srgbClr val="FF0000"/>
                </a:solidFill>
                <a:latin typeface="Times New Roman"/>
                <a:ea typeface="Times New Roman"/>
              </a:rPr>
              <a:t> </a:t>
            </a:r>
            <a:r>
              <a:rPr lang="en-US" sz="2000" b="1" i="1" u="sng" dirty="0" err="1">
                <a:solidFill>
                  <a:srgbClr val="FF0000"/>
                </a:solidFill>
                <a:latin typeface="Times New Roman"/>
                <a:ea typeface="Times New Roman"/>
              </a:rPr>
              <a:t>bài</a:t>
            </a:r>
            <a:r>
              <a:rPr lang="en-US" sz="2000" b="1" i="1" u="sng" dirty="0">
                <a:solidFill>
                  <a:srgbClr val="FF0000"/>
                </a:solidFill>
                <a:latin typeface="Times New Roman"/>
                <a:ea typeface="Times New Roman"/>
              </a:rPr>
              <a:t> </a:t>
            </a:r>
            <a:r>
              <a:rPr lang="en-US" sz="2000" b="1" i="1" u="sng" dirty="0" err="1">
                <a:solidFill>
                  <a:srgbClr val="FF0000"/>
                </a:solidFill>
                <a:latin typeface="Times New Roman"/>
                <a:ea typeface="Times New Roman"/>
              </a:rPr>
              <a:t>toán</a:t>
            </a:r>
            <a:r>
              <a:rPr lang="en-US" sz="2000" b="1" i="1" u="sng" dirty="0">
                <a:solidFill>
                  <a:srgbClr val="FF0000"/>
                </a:solidFill>
                <a:latin typeface="Times New Roman"/>
                <a:ea typeface="Times New Roman"/>
              </a:rPr>
              <a:t> </a:t>
            </a:r>
            <a:r>
              <a:rPr lang="en-US" sz="2000" b="1" i="1" u="sng" dirty="0" err="1" smtClean="0">
                <a:solidFill>
                  <a:srgbClr val="FF0000"/>
                </a:solidFill>
                <a:latin typeface="Times New Roman"/>
                <a:ea typeface="Times New Roman"/>
              </a:rPr>
              <a:t>đảo</a:t>
            </a:r>
            <a:endParaRPr lang="en-US" b="1" u="sng" dirty="0">
              <a:solidFill>
                <a:srgbClr val="FF0000"/>
              </a:solidFill>
              <a:effectLst/>
              <a:latin typeface="Times New Roman"/>
              <a:ea typeface="Times New Roman"/>
            </a:endParaRPr>
          </a:p>
        </p:txBody>
      </p:sp>
      <p:sp>
        <p:nvSpPr>
          <p:cNvPr id="3" name="Rectangle 2"/>
          <p:cNvSpPr/>
          <p:nvPr/>
        </p:nvSpPr>
        <p:spPr>
          <a:xfrm>
            <a:off x="609600" y="1240411"/>
            <a:ext cx="2895600" cy="2585323"/>
          </a:xfrm>
          <a:prstGeom prst="rect">
            <a:avLst/>
          </a:prstGeom>
        </p:spPr>
        <p:txBody>
          <a:bodyPr wrap="square">
            <a:spAutoFit/>
          </a:bodyPr>
          <a:lstStyle/>
          <a:p>
            <a:pPr algn="just">
              <a:lnSpc>
                <a:spcPct val="150000"/>
              </a:lnSpc>
            </a:pPr>
            <a:r>
              <a:rPr lang="en-US" b="1" u="sng" dirty="0" err="1">
                <a:latin typeface="Times New Roman"/>
                <a:ea typeface="Times New Roman"/>
              </a:rPr>
              <a:t>Bài</a:t>
            </a:r>
            <a:r>
              <a:rPr lang="en-US" b="1" u="sng" dirty="0">
                <a:latin typeface="Times New Roman"/>
                <a:ea typeface="Times New Roman"/>
              </a:rPr>
              <a:t> </a:t>
            </a:r>
            <a:r>
              <a:rPr lang="en-US" b="1" u="sng" dirty="0" err="1">
                <a:latin typeface="Times New Roman"/>
                <a:ea typeface="Times New Roman"/>
              </a:rPr>
              <a:t>toán</a:t>
            </a:r>
            <a:r>
              <a:rPr lang="en-US" b="1" u="sng" dirty="0">
                <a:latin typeface="Times New Roman"/>
                <a:ea typeface="Times New Roman"/>
              </a:rPr>
              <a:t> 2</a:t>
            </a:r>
            <a:r>
              <a:rPr lang="en-US" b="1" u="sng" dirty="0" smtClean="0">
                <a:latin typeface="Times New Roman"/>
                <a:ea typeface="Times New Roman"/>
              </a:rPr>
              <a:t>. </a:t>
            </a:r>
            <a:r>
              <a:rPr lang="en-US" dirty="0" smtClean="0">
                <a:latin typeface="Times New Roman"/>
                <a:ea typeface="Times New Roman"/>
              </a:rPr>
              <a:t>( </a:t>
            </a:r>
            <a:r>
              <a:rPr lang="en-US" dirty="0" err="1">
                <a:latin typeface="Times New Roman"/>
                <a:ea typeface="Times New Roman"/>
              </a:rPr>
              <a:t>Định</a:t>
            </a:r>
            <a:r>
              <a:rPr lang="en-US" dirty="0">
                <a:latin typeface="Times New Roman"/>
                <a:ea typeface="Times New Roman"/>
              </a:rPr>
              <a:t> </a:t>
            </a:r>
            <a:r>
              <a:rPr lang="en-US" dirty="0" err="1">
                <a:latin typeface="Times New Roman"/>
                <a:ea typeface="Times New Roman"/>
              </a:rPr>
              <a:t>lí</a:t>
            </a:r>
            <a:r>
              <a:rPr lang="en-US" dirty="0">
                <a:latin typeface="Times New Roman"/>
                <a:ea typeface="Times New Roman"/>
              </a:rPr>
              <a:t> </a:t>
            </a:r>
            <a:r>
              <a:rPr lang="en-US" dirty="0" err="1">
                <a:latin typeface="Times New Roman"/>
                <a:ea typeface="Times New Roman"/>
              </a:rPr>
              <a:t>đường</a:t>
            </a:r>
            <a:r>
              <a:rPr lang="en-US" dirty="0">
                <a:latin typeface="Times New Roman"/>
                <a:ea typeface="Times New Roman"/>
              </a:rPr>
              <a:t> </a:t>
            </a:r>
            <a:r>
              <a:rPr lang="en-US" dirty="0" err="1">
                <a:latin typeface="Times New Roman"/>
                <a:ea typeface="Times New Roman"/>
              </a:rPr>
              <a:t>trng</a:t>
            </a:r>
            <a:r>
              <a:rPr lang="en-US" dirty="0">
                <a:latin typeface="Times New Roman"/>
                <a:ea typeface="Times New Roman"/>
              </a:rPr>
              <a:t> </a:t>
            </a:r>
            <a:r>
              <a:rPr lang="en-US" dirty="0" err="1">
                <a:latin typeface="Times New Roman"/>
                <a:ea typeface="Times New Roman"/>
              </a:rPr>
              <a:t>bình</a:t>
            </a:r>
            <a:r>
              <a:rPr lang="en-US" dirty="0">
                <a:latin typeface="Times New Roman"/>
                <a:ea typeface="Times New Roman"/>
              </a:rPr>
              <a:t> </a:t>
            </a:r>
            <a:r>
              <a:rPr lang="en-US" dirty="0" err="1">
                <a:latin typeface="Times New Roman"/>
                <a:ea typeface="Times New Roman"/>
              </a:rPr>
              <a:t>của</a:t>
            </a:r>
            <a:r>
              <a:rPr lang="en-US" dirty="0">
                <a:latin typeface="Times New Roman"/>
                <a:ea typeface="Times New Roman"/>
              </a:rPr>
              <a:t> </a:t>
            </a:r>
            <a:r>
              <a:rPr lang="en-US" dirty="0" err="1">
                <a:latin typeface="Times New Roman"/>
                <a:ea typeface="Times New Roman"/>
              </a:rPr>
              <a:t>hình</a:t>
            </a:r>
            <a:r>
              <a:rPr lang="en-US" dirty="0">
                <a:latin typeface="Times New Roman"/>
                <a:ea typeface="Times New Roman"/>
              </a:rPr>
              <a:t> </a:t>
            </a:r>
            <a:r>
              <a:rPr lang="en-US" dirty="0" err="1">
                <a:latin typeface="Times New Roman"/>
                <a:ea typeface="Times New Roman"/>
              </a:rPr>
              <a:t>thang</a:t>
            </a:r>
            <a:r>
              <a:rPr lang="en-US" b="1" u="sng" dirty="0">
                <a:latin typeface="Times New Roman"/>
                <a:ea typeface="Times New Roman"/>
              </a:rPr>
              <a:t>)</a:t>
            </a:r>
            <a:endParaRPr lang="en-US" dirty="0">
              <a:latin typeface="Times New Roman"/>
              <a:ea typeface="Times New Roman"/>
            </a:endParaRPr>
          </a:p>
          <a:p>
            <a:pPr algn="just">
              <a:lnSpc>
                <a:spcPct val="150000"/>
              </a:lnSpc>
            </a:pPr>
            <a:r>
              <a:rPr lang="en-US" dirty="0">
                <a:latin typeface="Times New Roman"/>
                <a:ea typeface="Times New Roman"/>
              </a:rPr>
              <a:t>    </a:t>
            </a:r>
            <a:r>
              <a:rPr lang="en-US" i="1" dirty="0">
                <a:latin typeface="Times New Roman"/>
                <a:ea typeface="Times New Roman"/>
              </a:rPr>
              <a:t>  </a:t>
            </a:r>
            <a:r>
              <a:rPr lang="en-US" dirty="0" err="1">
                <a:latin typeface="Times New Roman"/>
                <a:ea typeface="Times New Roman"/>
              </a:rPr>
              <a:t>Đường</a:t>
            </a:r>
            <a:r>
              <a:rPr lang="en-US" dirty="0">
                <a:latin typeface="Times New Roman"/>
                <a:ea typeface="Times New Roman"/>
              </a:rPr>
              <a:t> </a:t>
            </a:r>
            <a:r>
              <a:rPr lang="en-US" dirty="0" err="1">
                <a:latin typeface="Times New Roman"/>
                <a:ea typeface="Times New Roman"/>
              </a:rPr>
              <a:t>trung</a:t>
            </a:r>
            <a:r>
              <a:rPr lang="en-US" dirty="0">
                <a:latin typeface="Times New Roman"/>
                <a:ea typeface="Times New Roman"/>
              </a:rPr>
              <a:t> </a:t>
            </a:r>
            <a:r>
              <a:rPr lang="en-US" dirty="0" err="1">
                <a:latin typeface="Times New Roman"/>
                <a:ea typeface="Times New Roman"/>
              </a:rPr>
              <a:t>bình</a:t>
            </a:r>
            <a:r>
              <a:rPr lang="en-US" dirty="0">
                <a:latin typeface="Times New Roman"/>
                <a:ea typeface="Times New Roman"/>
              </a:rPr>
              <a:t>  </a:t>
            </a:r>
            <a:r>
              <a:rPr lang="en-US" dirty="0" err="1">
                <a:latin typeface="Times New Roman"/>
                <a:ea typeface="Times New Roman"/>
              </a:rPr>
              <a:t>của</a:t>
            </a:r>
            <a:r>
              <a:rPr lang="en-US" dirty="0">
                <a:latin typeface="Times New Roman"/>
                <a:ea typeface="Times New Roman"/>
              </a:rPr>
              <a:t> </a:t>
            </a:r>
            <a:r>
              <a:rPr lang="en-US" dirty="0" err="1">
                <a:latin typeface="Times New Roman"/>
                <a:ea typeface="Times New Roman"/>
              </a:rPr>
              <a:t>hình</a:t>
            </a:r>
            <a:r>
              <a:rPr lang="en-US" dirty="0">
                <a:latin typeface="Times New Roman"/>
                <a:ea typeface="Times New Roman"/>
              </a:rPr>
              <a:t> </a:t>
            </a:r>
            <a:r>
              <a:rPr lang="en-US" dirty="0" err="1">
                <a:latin typeface="Times New Roman"/>
                <a:ea typeface="Times New Roman"/>
              </a:rPr>
              <a:t>thang</a:t>
            </a:r>
            <a:r>
              <a:rPr lang="en-US" dirty="0">
                <a:latin typeface="Times New Roman"/>
                <a:ea typeface="Times New Roman"/>
              </a:rPr>
              <a:t>  </a:t>
            </a:r>
            <a:r>
              <a:rPr lang="en-US" dirty="0" err="1">
                <a:latin typeface="Times New Roman"/>
                <a:ea typeface="Times New Roman"/>
              </a:rPr>
              <a:t>thì</a:t>
            </a:r>
            <a:r>
              <a:rPr lang="en-US" dirty="0">
                <a:latin typeface="Times New Roman"/>
                <a:ea typeface="Times New Roman"/>
              </a:rPr>
              <a:t> song </a:t>
            </a:r>
            <a:r>
              <a:rPr lang="en-US" dirty="0" err="1">
                <a:latin typeface="Times New Roman"/>
                <a:ea typeface="Times New Roman"/>
              </a:rPr>
              <a:t>song</a:t>
            </a:r>
            <a:r>
              <a:rPr lang="en-US" dirty="0">
                <a:latin typeface="Times New Roman"/>
                <a:ea typeface="Times New Roman"/>
              </a:rPr>
              <a:t> </a:t>
            </a:r>
            <a:r>
              <a:rPr lang="en-US" dirty="0" err="1">
                <a:latin typeface="Times New Roman"/>
                <a:ea typeface="Times New Roman"/>
              </a:rPr>
              <a:t>với</a:t>
            </a:r>
            <a:r>
              <a:rPr lang="en-US" dirty="0">
                <a:latin typeface="Times New Roman"/>
                <a:ea typeface="Times New Roman"/>
              </a:rPr>
              <a:t> </a:t>
            </a:r>
            <a:r>
              <a:rPr lang="en-US" dirty="0" err="1">
                <a:latin typeface="Times New Roman"/>
                <a:ea typeface="Times New Roman"/>
              </a:rPr>
              <a:t>hai</a:t>
            </a:r>
            <a:r>
              <a:rPr lang="en-US" dirty="0">
                <a:latin typeface="Times New Roman"/>
                <a:ea typeface="Times New Roman"/>
              </a:rPr>
              <a:t> </a:t>
            </a:r>
            <a:r>
              <a:rPr lang="en-US" dirty="0" err="1">
                <a:latin typeface="Times New Roman"/>
                <a:ea typeface="Times New Roman"/>
              </a:rPr>
              <a:t>đáy</a:t>
            </a:r>
            <a:r>
              <a:rPr lang="en-US" dirty="0">
                <a:latin typeface="Times New Roman"/>
                <a:ea typeface="Times New Roman"/>
              </a:rPr>
              <a:t> </a:t>
            </a:r>
            <a:r>
              <a:rPr lang="en-US" dirty="0" err="1">
                <a:latin typeface="Times New Roman"/>
                <a:ea typeface="Times New Roman"/>
              </a:rPr>
              <a:t>và</a:t>
            </a:r>
            <a:r>
              <a:rPr lang="en-US" dirty="0">
                <a:latin typeface="Times New Roman"/>
                <a:ea typeface="Times New Roman"/>
              </a:rPr>
              <a:t>  </a:t>
            </a:r>
            <a:r>
              <a:rPr lang="en-US" dirty="0" err="1">
                <a:latin typeface="Times New Roman"/>
                <a:ea typeface="Times New Roman"/>
              </a:rPr>
              <a:t>bằng</a:t>
            </a:r>
            <a:r>
              <a:rPr lang="en-US" dirty="0">
                <a:latin typeface="Times New Roman"/>
                <a:ea typeface="Times New Roman"/>
              </a:rPr>
              <a:t> </a:t>
            </a:r>
            <a:r>
              <a:rPr lang="en-US" dirty="0" err="1">
                <a:latin typeface="Times New Roman"/>
                <a:ea typeface="Times New Roman"/>
              </a:rPr>
              <a:t>nửa</a:t>
            </a:r>
            <a:r>
              <a:rPr lang="en-US" dirty="0">
                <a:latin typeface="Times New Roman"/>
                <a:ea typeface="Times New Roman"/>
              </a:rPr>
              <a:t> </a:t>
            </a:r>
            <a:r>
              <a:rPr lang="en-US" dirty="0" err="1">
                <a:latin typeface="Times New Roman"/>
                <a:ea typeface="Times New Roman"/>
              </a:rPr>
              <a:t>tổng</a:t>
            </a:r>
            <a:r>
              <a:rPr lang="en-US" dirty="0">
                <a:latin typeface="Times New Roman"/>
                <a:ea typeface="Times New Roman"/>
              </a:rPr>
              <a:t> </a:t>
            </a:r>
            <a:r>
              <a:rPr lang="en-US" dirty="0" err="1">
                <a:latin typeface="Times New Roman"/>
                <a:ea typeface="Times New Roman"/>
              </a:rPr>
              <a:t>hai</a:t>
            </a:r>
            <a:r>
              <a:rPr lang="en-US" dirty="0">
                <a:latin typeface="Times New Roman"/>
                <a:ea typeface="Times New Roman"/>
              </a:rPr>
              <a:t> </a:t>
            </a:r>
            <a:r>
              <a:rPr lang="en-US" dirty="0" err="1">
                <a:latin typeface="Times New Roman"/>
                <a:ea typeface="Times New Roman"/>
              </a:rPr>
              <a:t>đáy</a:t>
            </a:r>
            <a:r>
              <a:rPr lang="en-US" dirty="0">
                <a:latin typeface="Times New Roman"/>
                <a:ea typeface="Times New Roman"/>
              </a:rPr>
              <a:t>.   </a:t>
            </a:r>
            <a:endParaRPr lang="en-US" dirty="0">
              <a:effectLst/>
              <a:latin typeface="Times New Roman"/>
              <a:ea typeface="Times New Roman"/>
            </a:endParaRPr>
          </a:p>
        </p:txBody>
      </p:sp>
      <p:cxnSp>
        <p:nvCxnSpPr>
          <p:cNvPr id="7" name="Straight Connector 6"/>
          <p:cNvCxnSpPr/>
          <p:nvPr/>
        </p:nvCxnSpPr>
        <p:spPr>
          <a:xfrm>
            <a:off x="4208889" y="746663"/>
            <a:ext cx="0" cy="4815937"/>
          </a:xfrm>
          <a:prstGeom prst="line">
            <a:avLst/>
          </a:prstGeom>
        </p:spPr>
        <p:style>
          <a:lnRef idx="3">
            <a:schemeClr val="accent4"/>
          </a:lnRef>
          <a:fillRef idx="0">
            <a:schemeClr val="accent4"/>
          </a:fillRef>
          <a:effectRef idx="2">
            <a:schemeClr val="accent4"/>
          </a:effectRef>
          <a:fontRef idx="minor">
            <a:schemeClr val="tx1"/>
          </a:fontRef>
        </p:style>
      </p:cxnSp>
      <p:sp>
        <p:nvSpPr>
          <p:cNvPr id="8" name="TextBox 7"/>
          <p:cNvSpPr txBox="1"/>
          <p:nvPr/>
        </p:nvSpPr>
        <p:spPr>
          <a:xfrm>
            <a:off x="304800" y="740604"/>
            <a:ext cx="3200400" cy="369332"/>
          </a:xfrm>
          <a:prstGeom prst="rect">
            <a:avLst/>
          </a:prstGeom>
          <a:noFill/>
        </p:spPr>
        <p:txBody>
          <a:bodyPr wrap="square" rtlCol="0">
            <a:spAutoFit/>
          </a:bodyPr>
          <a:lstStyle/>
          <a:p>
            <a:pPr algn="ctr"/>
            <a:r>
              <a:rPr lang="en-US" b="1" u="sng" dirty="0" err="1" smtClean="0">
                <a:solidFill>
                  <a:srgbClr val="FF0000"/>
                </a:solidFill>
                <a:latin typeface="Times New Roman" pitchFamily="18" charset="0"/>
                <a:cs typeface="Times New Roman" pitchFamily="18" charset="0"/>
              </a:rPr>
              <a:t>Bài</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toán</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gốc</a:t>
            </a:r>
            <a:r>
              <a:rPr lang="en-US" b="1" u="sng" dirty="0" smtClean="0">
                <a:solidFill>
                  <a:srgbClr val="FF0000"/>
                </a:solidFill>
                <a:latin typeface="Times New Roman" pitchFamily="18" charset="0"/>
                <a:cs typeface="Times New Roman" pitchFamily="18" charset="0"/>
              </a:rPr>
              <a:t> </a:t>
            </a:r>
            <a:endParaRPr lang="en-US" b="1" u="sng" dirty="0">
              <a:solidFill>
                <a:srgbClr val="FF0000"/>
              </a:solidFill>
              <a:latin typeface="Times New Roman" pitchFamily="18" charset="0"/>
              <a:cs typeface="Times New Roman" pitchFamily="18" charset="0"/>
            </a:endParaRPr>
          </a:p>
        </p:txBody>
      </p:sp>
      <p:sp>
        <p:nvSpPr>
          <p:cNvPr id="9" name="TextBox 8"/>
          <p:cNvSpPr txBox="1"/>
          <p:nvPr/>
        </p:nvSpPr>
        <p:spPr>
          <a:xfrm>
            <a:off x="100519" y="3593068"/>
            <a:ext cx="3200400" cy="369332"/>
          </a:xfrm>
          <a:prstGeom prst="rect">
            <a:avLst/>
          </a:prstGeom>
          <a:noFill/>
        </p:spPr>
        <p:txBody>
          <a:bodyPr wrap="square" rtlCol="0">
            <a:spAutoFit/>
          </a:bodyPr>
          <a:lstStyle/>
          <a:p>
            <a:pPr algn="ctr"/>
            <a:r>
              <a:rPr lang="en-US" b="1" u="sng" dirty="0" err="1" smtClean="0">
                <a:solidFill>
                  <a:srgbClr val="FF0000"/>
                </a:solidFill>
                <a:latin typeface="Times New Roman" pitchFamily="18" charset="0"/>
                <a:cs typeface="Times New Roman" pitchFamily="18" charset="0"/>
              </a:rPr>
              <a:t>Bài</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toán</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đảo</a:t>
            </a:r>
            <a:endParaRPr lang="en-US" b="1" u="sng" dirty="0">
              <a:solidFill>
                <a:srgbClr val="FF0000"/>
              </a:solidFill>
              <a:latin typeface="Times New Roman" pitchFamily="18" charset="0"/>
              <a:cs typeface="Times New Roman" pitchFamily="18" charset="0"/>
            </a:endParaRPr>
          </a:p>
        </p:txBody>
      </p:sp>
      <p:grpSp>
        <p:nvGrpSpPr>
          <p:cNvPr id="18" name="Group 17"/>
          <p:cNvGrpSpPr/>
          <p:nvPr/>
        </p:nvGrpSpPr>
        <p:grpSpPr>
          <a:xfrm>
            <a:off x="0" y="4015216"/>
            <a:ext cx="8947826" cy="1242584"/>
            <a:chOff x="3568430" y="1972562"/>
            <a:chExt cx="8947826" cy="1242584"/>
          </a:xfrm>
        </p:grpSpPr>
        <p:sp>
          <p:nvSpPr>
            <p:cNvPr id="16" name="Rectangle 15"/>
            <p:cNvSpPr/>
            <p:nvPr/>
          </p:nvSpPr>
          <p:spPr>
            <a:xfrm>
              <a:off x="3568430" y="1972562"/>
              <a:ext cx="4572000" cy="873252"/>
            </a:xfrm>
            <a:prstGeom prst="rect">
              <a:avLst/>
            </a:prstGeom>
          </p:spPr>
          <p:txBody>
            <a:bodyPr>
              <a:spAutoFit/>
            </a:bodyPr>
            <a:lstStyle/>
            <a:p>
              <a:pPr>
                <a:lnSpc>
                  <a:spcPct val="150000"/>
                </a:lnSpc>
              </a:pPr>
              <a:r>
                <a:rPr lang="en-US" dirty="0">
                  <a:latin typeface="Times New Roman"/>
                  <a:ea typeface="Times New Roman"/>
                </a:rPr>
                <a:t>Cho </a:t>
              </a:r>
              <a:r>
                <a:rPr lang="en-US" dirty="0" err="1">
                  <a:latin typeface="Times New Roman"/>
                  <a:ea typeface="Times New Roman"/>
                </a:rPr>
                <a:t>tứ</a:t>
              </a:r>
              <a:r>
                <a:rPr lang="en-US" dirty="0">
                  <a:latin typeface="Times New Roman"/>
                  <a:ea typeface="Times New Roman"/>
                </a:rPr>
                <a:t> </a:t>
              </a:r>
              <a:r>
                <a:rPr lang="en-US" dirty="0" err="1">
                  <a:latin typeface="Times New Roman"/>
                  <a:ea typeface="Times New Roman"/>
                </a:rPr>
                <a:t>giác</a:t>
              </a:r>
              <a:r>
                <a:rPr lang="en-US" dirty="0">
                  <a:latin typeface="Times New Roman"/>
                  <a:ea typeface="Times New Roman"/>
                </a:rPr>
                <a:t> ABCD. </a:t>
              </a:r>
              <a:r>
                <a:rPr lang="en-US" dirty="0" err="1">
                  <a:latin typeface="Times New Roman"/>
                  <a:ea typeface="Times New Roman"/>
                </a:rPr>
                <a:t>Gọi</a:t>
              </a:r>
              <a:r>
                <a:rPr lang="en-US" dirty="0">
                  <a:latin typeface="Times New Roman"/>
                  <a:ea typeface="Times New Roman"/>
                </a:rPr>
                <a:t> M; </a:t>
              </a:r>
              <a:r>
                <a:rPr lang="en-US" dirty="0" smtClean="0">
                  <a:latin typeface="Times New Roman"/>
                  <a:ea typeface="Times New Roman"/>
                </a:rPr>
                <a:t>N </a:t>
              </a:r>
              <a:r>
                <a:rPr lang="en-US" dirty="0" err="1">
                  <a:latin typeface="Times New Roman"/>
                  <a:ea typeface="Times New Roman"/>
                </a:rPr>
                <a:t>lần</a:t>
              </a:r>
              <a:r>
                <a:rPr lang="en-US" dirty="0">
                  <a:latin typeface="Times New Roman"/>
                  <a:ea typeface="Times New Roman"/>
                </a:rPr>
                <a:t> </a:t>
              </a:r>
              <a:r>
                <a:rPr lang="en-US" dirty="0" err="1" smtClean="0">
                  <a:latin typeface="Times New Roman"/>
                  <a:ea typeface="Times New Roman"/>
                </a:rPr>
                <a:t>lượt</a:t>
              </a:r>
              <a:endParaRPr lang="en-US" dirty="0" smtClean="0">
                <a:latin typeface="Times New Roman"/>
                <a:ea typeface="Times New Roman"/>
              </a:endParaRPr>
            </a:p>
            <a:p>
              <a:pPr>
                <a:lnSpc>
                  <a:spcPct val="150000"/>
                </a:lnSpc>
              </a:pPr>
              <a:r>
                <a:rPr lang="en-US" dirty="0" smtClean="0">
                  <a:latin typeface="Times New Roman"/>
                  <a:ea typeface="Times New Roman"/>
                </a:rPr>
                <a:t> </a:t>
              </a:r>
              <a:r>
                <a:rPr lang="en-US" dirty="0" err="1">
                  <a:latin typeface="Times New Roman"/>
                  <a:ea typeface="Times New Roman"/>
                </a:rPr>
                <a:t>là</a:t>
              </a:r>
              <a:r>
                <a:rPr lang="en-US" dirty="0">
                  <a:latin typeface="Times New Roman"/>
                  <a:ea typeface="Times New Roman"/>
                </a:rPr>
                <a:t> </a:t>
              </a:r>
              <a:r>
                <a:rPr lang="en-US" dirty="0" err="1">
                  <a:latin typeface="Times New Roman"/>
                  <a:ea typeface="Times New Roman"/>
                </a:rPr>
                <a:t>trung</a:t>
              </a:r>
              <a:r>
                <a:rPr lang="en-US" dirty="0">
                  <a:latin typeface="Times New Roman"/>
                  <a:ea typeface="Times New Roman"/>
                </a:rPr>
                <a:t> </a:t>
              </a:r>
              <a:r>
                <a:rPr lang="en-US" dirty="0" err="1">
                  <a:latin typeface="Times New Roman"/>
                  <a:ea typeface="Times New Roman"/>
                </a:rPr>
                <a:t>đ</a:t>
              </a:r>
              <a:r>
                <a:rPr lang="en-US" dirty="0" err="1" smtClean="0">
                  <a:latin typeface="Times New Roman"/>
                  <a:ea typeface="Times New Roman"/>
                </a:rPr>
                <a:t>iểm</a:t>
              </a:r>
              <a:r>
                <a:rPr lang="en-US" dirty="0" smtClean="0">
                  <a:latin typeface="Times New Roman"/>
                  <a:ea typeface="Times New Roman"/>
                </a:rPr>
                <a:t> </a:t>
              </a:r>
              <a:r>
                <a:rPr lang="en-US" dirty="0" err="1">
                  <a:latin typeface="Times New Roman"/>
                  <a:ea typeface="Times New Roman"/>
                </a:rPr>
                <a:t>của</a:t>
              </a:r>
              <a:r>
                <a:rPr lang="en-US" dirty="0">
                  <a:latin typeface="Times New Roman"/>
                  <a:ea typeface="Times New Roman"/>
                </a:rPr>
                <a:t> AB; CD </a:t>
              </a:r>
              <a:r>
                <a:rPr lang="en-US" dirty="0" err="1">
                  <a:latin typeface="Times New Roman"/>
                  <a:ea typeface="Times New Roman"/>
                </a:rPr>
                <a:t>và</a:t>
              </a:r>
              <a:r>
                <a:rPr lang="en-US" dirty="0">
                  <a:latin typeface="Times New Roman"/>
                  <a:ea typeface="Times New Roman"/>
                </a:rPr>
                <a:t> </a:t>
              </a:r>
              <a:endParaRPr lang="en-US" dirty="0"/>
            </a:p>
          </p:txBody>
        </p:sp>
        <p:pic>
          <p:nvPicPr>
            <p:cNvPr id="1031"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96456" y="2409188"/>
              <a:ext cx="6019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Rectangle 16"/>
            <p:cNvSpPr/>
            <p:nvPr/>
          </p:nvSpPr>
          <p:spPr>
            <a:xfrm>
              <a:off x="3733800" y="2845814"/>
              <a:ext cx="3349058" cy="369332"/>
            </a:xfrm>
            <a:prstGeom prst="rect">
              <a:avLst/>
            </a:prstGeom>
          </p:spPr>
          <p:txBody>
            <a:bodyPr wrap="none">
              <a:spAutoFit/>
            </a:bodyPr>
            <a:lstStyle/>
            <a:p>
              <a:r>
                <a:rPr lang="en-US" dirty="0" err="1">
                  <a:latin typeface="Times New Roman"/>
                  <a:ea typeface="Times New Roman"/>
                </a:rPr>
                <a:t>Chứng</a:t>
              </a:r>
              <a:r>
                <a:rPr lang="en-US" dirty="0">
                  <a:latin typeface="Times New Roman"/>
                  <a:ea typeface="Times New Roman"/>
                </a:rPr>
                <a:t> minh ABCD </a:t>
              </a:r>
              <a:r>
                <a:rPr lang="en-US" dirty="0" err="1">
                  <a:latin typeface="Times New Roman"/>
                  <a:ea typeface="Times New Roman"/>
                </a:rPr>
                <a:t>là</a:t>
              </a:r>
              <a:r>
                <a:rPr lang="en-US" dirty="0">
                  <a:latin typeface="Times New Roman"/>
                  <a:ea typeface="Times New Roman"/>
                </a:rPr>
                <a:t> </a:t>
              </a:r>
              <a:r>
                <a:rPr lang="en-US" dirty="0" err="1">
                  <a:latin typeface="Times New Roman"/>
                  <a:ea typeface="Times New Roman"/>
                </a:rPr>
                <a:t>hình</a:t>
              </a:r>
              <a:r>
                <a:rPr lang="en-US" dirty="0">
                  <a:latin typeface="Times New Roman"/>
                  <a:ea typeface="Times New Roman"/>
                </a:rPr>
                <a:t> </a:t>
              </a:r>
              <a:r>
                <a:rPr lang="en-US" dirty="0" err="1" smtClean="0">
                  <a:latin typeface="Times New Roman"/>
                  <a:ea typeface="Times New Roman"/>
                </a:rPr>
                <a:t>thang</a:t>
              </a:r>
              <a:r>
                <a:rPr lang="en-US" dirty="0" smtClean="0">
                  <a:latin typeface="Times New Roman"/>
                  <a:ea typeface="Times New Roman"/>
                </a:rPr>
                <a:t>.</a:t>
              </a:r>
              <a:endParaRPr lang="en-US" dirty="0"/>
            </a:p>
          </p:txBody>
        </p:sp>
      </p:grpSp>
      <p:sp>
        <p:nvSpPr>
          <p:cNvPr id="31" name="TextBox 30"/>
          <p:cNvSpPr txBox="1"/>
          <p:nvPr/>
        </p:nvSpPr>
        <p:spPr>
          <a:xfrm>
            <a:off x="4758495" y="685800"/>
            <a:ext cx="3200400" cy="369332"/>
          </a:xfrm>
          <a:prstGeom prst="rect">
            <a:avLst/>
          </a:prstGeom>
          <a:noFill/>
        </p:spPr>
        <p:txBody>
          <a:bodyPr wrap="square" rtlCol="0">
            <a:spAutoFit/>
          </a:bodyPr>
          <a:lstStyle/>
          <a:p>
            <a:pPr algn="ctr"/>
            <a:r>
              <a:rPr lang="en-US" b="1" u="sng" dirty="0" err="1" smtClean="0">
                <a:solidFill>
                  <a:srgbClr val="FF0000"/>
                </a:solidFill>
                <a:latin typeface="Times New Roman" pitchFamily="18" charset="0"/>
                <a:cs typeface="Times New Roman" pitchFamily="18" charset="0"/>
              </a:rPr>
              <a:t>Hướng</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dẫn</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bài</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toán</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đảo</a:t>
            </a:r>
            <a:endParaRPr lang="en-US" b="1" u="sng" dirty="0">
              <a:solidFill>
                <a:srgbClr val="FF0000"/>
              </a:solidFill>
              <a:latin typeface="Times New Roman" pitchFamily="18" charset="0"/>
              <a:cs typeface="Times New Roman" pitchFamily="18" charset="0"/>
            </a:endParaRPr>
          </a:p>
        </p:txBody>
      </p:sp>
      <p:sp>
        <p:nvSpPr>
          <p:cNvPr id="1033" name="Rectangle 1032"/>
          <p:cNvSpPr/>
          <p:nvPr/>
        </p:nvSpPr>
        <p:spPr>
          <a:xfrm>
            <a:off x="4621854" y="2514600"/>
            <a:ext cx="4025461" cy="507831"/>
          </a:xfrm>
          <a:prstGeom prst="rect">
            <a:avLst/>
          </a:prstGeom>
        </p:spPr>
        <p:txBody>
          <a:bodyPr wrap="none">
            <a:spAutoFit/>
          </a:bodyPr>
          <a:lstStyle/>
          <a:p>
            <a:pPr algn="just">
              <a:lnSpc>
                <a:spcPct val="150000"/>
              </a:lnSpc>
            </a:pPr>
            <a:r>
              <a:rPr lang="pt-BR" dirty="0">
                <a:latin typeface="Times New Roman"/>
                <a:ea typeface="Times New Roman"/>
              </a:rPr>
              <a:t>Trên AN ta lấy điểm E sao cho: AN = NE</a:t>
            </a:r>
            <a:endParaRPr lang="en-US" dirty="0">
              <a:effectLst/>
              <a:latin typeface="Times New Roman"/>
              <a:ea typeface="Times New Roman"/>
            </a:endParaRPr>
          </a:p>
        </p:txBody>
      </p:sp>
      <p:pic>
        <p:nvPicPr>
          <p:cNvPr id="1057" name="Picture 3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50253" y="3124200"/>
            <a:ext cx="6966714" cy="40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040" name="Object 1039"/>
          <p:cNvGraphicFramePr>
            <a:graphicFrameLocks noChangeAspect="1"/>
          </p:cNvGraphicFramePr>
          <p:nvPr>
            <p:extLst>
              <p:ext uri="{D42A27DB-BD31-4B8C-83A1-F6EECF244321}">
                <p14:modId xmlns:p14="http://schemas.microsoft.com/office/powerpoint/2010/main" val="4060451225"/>
              </p:ext>
            </p:extLst>
          </p:nvPr>
        </p:nvGraphicFramePr>
        <p:xfrm>
          <a:off x="5402304" y="3384105"/>
          <a:ext cx="977900" cy="282476"/>
        </p:xfrm>
        <a:graphic>
          <a:graphicData uri="http://schemas.openxmlformats.org/presentationml/2006/ole">
            <mc:AlternateContent xmlns:mc="http://schemas.openxmlformats.org/markup-compatibility/2006">
              <mc:Choice xmlns:v="urn:schemas-microsoft-com:vml" Requires="v">
                <p:oleObj spid="_x0000_s1110" name="Equation" r:id="rId7" imgW="977760" imgH="253800" progId="Equation.DSMT4">
                  <p:embed/>
                </p:oleObj>
              </mc:Choice>
              <mc:Fallback>
                <p:oleObj name="Equation" r:id="rId7" imgW="977760" imgH="253800" progId="Equation.DSMT4">
                  <p:embed/>
                  <p:pic>
                    <p:nvPicPr>
                      <p:cNvPr id="0" name="Object 34"/>
                      <p:cNvPicPr>
                        <a:picLocks noChangeAspect="1" noChangeArrowheads="1"/>
                      </p:cNvPicPr>
                      <p:nvPr/>
                    </p:nvPicPr>
                    <p:blipFill>
                      <a:blip r:embed="rId8"/>
                      <a:srcRect/>
                      <a:stretch>
                        <a:fillRect/>
                      </a:stretch>
                    </p:blipFill>
                    <p:spPr bwMode="auto">
                      <a:xfrm>
                        <a:off x="5402304" y="3384105"/>
                        <a:ext cx="977900" cy="282476"/>
                      </a:xfrm>
                      <a:prstGeom prst="rect">
                        <a:avLst/>
                      </a:prstGeom>
                      <a:noFill/>
                    </p:spPr>
                  </p:pic>
                </p:oleObj>
              </mc:Fallback>
            </mc:AlternateContent>
          </a:graphicData>
        </a:graphic>
      </p:graphicFrame>
      <p:sp>
        <p:nvSpPr>
          <p:cNvPr id="1041" name="TextBox 1040"/>
          <p:cNvSpPr txBox="1"/>
          <p:nvPr/>
        </p:nvSpPr>
        <p:spPr>
          <a:xfrm>
            <a:off x="4852075" y="3339423"/>
            <a:ext cx="885217" cy="369332"/>
          </a:xfrm>
          <a:prstGeom prst="rect">
            <a:avLst/>
          </a:prstGeom>
          <a:noFill/>
        </p:spPr>
        <p:txBody>
          <a:bodyPr wrap="square" rtlCol="0">
            <a:spAutoFit/>
          </a:bodyPr>
          <a:lstStyle/>
          <a:p>
            <a:r>
              <a:rPr lang="en-US" dirty="0" err="1" smtClean="0">
                <a:latin typeface="Times New Roman" pitchFamily="18" charset="0"/>
                <a:cs typeface="Times New Roman" pitchFamily="18" charset="0"/>
              </a:rPr>
              <a:t>Nên</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1042" name="Rectangle 1041"/>
          <p:cNvSpPr/>
          <p:nvPr/>
        </p:nvSpPr>
        <p:spPr>
          <a:xfrm>
            <a:off x="4340696" y="3821229"/>
            <a:ext cx="4985426" cy="369332"/>
          </a:xfrm>
          <a:prstGeom prst="rect">
            <a:avLst/>
          </a:prstGeom>
        </p:spPr>
        <p:txBody>
          <a:bodyPr wrap="square">
            <a:spAutoFit/>
          </a:bodyPr>
          <a:lstStyle/>
          <a:p>
            <a:r>
              <a:rPr lang="pt-BR" dirty="0">
                <a:latin typeface="Times New Roman"/>
                <a:ea typeface="Times New Roman"/>
              </a:rPr>
              <a:t>Mà hai góc này ở vị trí so le trong nên AD// CE.</a:t>
            </a:r>
            <a:endParaRPr lang="en-US" dirty="0"/>
          </a:p>
        </p:txBody>
      </p:sp>
      <p:sp>
        <p:nvSpPr>
          <p:cNvPr id="1043" name="Rectangle 1042"/>
          <p:cNvSpPr/>
          <p:nvPr/>
        </p:nvSpPr>
        <p:spPr>
          <a:xfrm>
            <a:off x="4488489" y="4308769"/>
            <a:ext cx="3977435" cy="369332"/>
          </a:xfrm>
          <a:prstGeom prst="rect">
            <a:avLst/>
          </a:prstGeom>
        </p:spPr>
        <p:txBody>
          <a:bodyPr wrap="none">
            <a:spAutoFit/>
          </a:bodyPr>
          <a:lstStyle/>
          <a:p>
            <a:r>
              <a:rPr lang="pt-BR" dirty="0">
                <a:latin typeface="Times New Roman"/>
                <a:ea typeface="Times New Roman"/>
              </a:rPr>
              <a:t>C</a:t>
            </a:r>
            <a:r>
              <a:rPr lang="pt-BR" dirty="0" smtClean="0">
                <a:latin typeface="Times New Roman"/>
                <a:ea typeface="Times New Roman"/>
              </a:rPr>
              <a:t>hứng </a:t>
            </a:r>
            <a:r>
              <a:rPr lang="pt-BR" dirty="0">
                <a:latin typeface="Times New Roman"/>
                <a:ea typeface="Times New Roman"/>
              </a:rPr>
              <a:t>minh ba điểm A; N; E thẳng hàng</a:t>
            </a:r>
            <a:endParaRPr lang="en-US" dirty="0"/>
          </a:p>
        </p:txBody>
      </p:sp>
      <p:sp>
        <p:nvSpPr>
          <p:cNvPr id="1044" name="Rectangle 1043"/>
          <p:cNvSpPr/>
          <p:nvPr/>
        </p:nvSpPr>
        <p:spPr>
          <a:xfrm>
            <a:off x="4167802" y="4730642"/>
            <a:ext cx="4372634" cy="646331"/>
          </a:xfrm>
          <a:prstGeom prst="rect">
            <a:avLst/>
          </a:prstGeom>
        </p:spPr>
        <p:txBody>
          <a:bodyPr wrap="square">
            <a:spAutoFit/>
          </a:bodyPr>
          <a:lstStyle/>
          <a:p>
            <a:r>
              <a:rPr lang="it-IT" dirty="0">
                <a:latin typeface="Times New Roman"/>
                <a:ea typeface="Times New Roman"/>
              </a:rPr>
              <a:t>Suy ra: AD // BC. Vậy tứ giác ABCD </a:t>
            </a:r>
            <a:r>
              <a:rPr lang="it-IT" dirty="0" smtClean="0">
                <a:latin typeface="Times New Roman"/>
                <a:ea typeface="Times New Roman"/>
              </a:rPr>
              <a:t>là</a:t>
            </a:r>
          </a:p>
          <a:p>
            <a:r>
              <a:rPr lang="it-IT" dirty="0" smtClean="0">
                <a:latin typeface="Times New Roman"/>
                <a:ea typeface="Times New Roman"/>
              </a:rPr>
              <a:t> </a:t>
            </a:r>
            <a:r>
              <a:rPr lang="it-IT" dirty="0">
                <a:latin typeface="Times New Roman"/>
                <a:ea typeface="Times New Roman"/>
              </a:rPr>
              <a:t>hình thang</a:t>
            </a:r>
            <a:endParaRPr lang="en-US" dirty="0"/>
          </a:p>
        </p:txBody>
      </p:sp>
      <p:grpSp>
        <p:nvGrpSpPr>
          <p:cNvPr id="28" name="Group 27"/>
          <p:cNvGrpSpPr/>
          <p:nvPr/>
        </p:nvGrpSpPr>
        <p:grpSpPr>
          <a:xfrm>
            <a:off x="4761738" y="897869"/>
            <a:ext cx="3885577" cy="1889646"/>
            <a:chOff x="4586591" y="2305081"/>
            <a:chExt cx="3791153" cy="1714469"/>
          </a:xfrm>
        </p:grpSpPr>
        <p:pic>
          <p:nvPicPr>
            <p:cNvPr id="1032" name="Picture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967794" y="2495986"/>
              <a:ext cx="3305669" cy="1299834"/>
            </a:xfrm>
            <a:prstGeom prst="rect">
              <a:avLst/>
            </a:prstGeom>
            <a:noFill/>
            <a:extLst>
              <a:ext uri="{909E8E84-426E-40DD-AFC4-6F175D3DCCD1}">
                <a14:hiddenFill xmlns:a14="http://schemas.microsoft.com/office/drawing/2010/main">
                  <a:solidFill>
                    <a:srgbClr val="FFFFFF"/>
                  </a:solidFill>
                </a14:hiddenFill>
              </a:ext>
            </a:extLst>
          </p:spPr>
        </p:pic>
        <p:sp>
          <p:nvSpPr>
            <p:cNvPr id="19" name="Text Box 14"/>
            <p:cNvSpPr txBox="1">
              <a:spLocks noChangeArrowheads="1"/>
            </p:cNvSpPr>
            <p:nvPr/>
          </p:nvSpPr>
          <p:spPr bwMode="auto">
            <a:xfrm>
              <a:off x="5043791" y="2305081"/>
              <a:ext cx="45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Text Box 9"/>
            <p:cNvSpPr txBox="1">
              <a:spLocks noChangeArrowheads="1"/>
            </p:cNvSpPr>
            <p:nvPr/>
          </p:nvSpPr>
          <p:spPr bwMode="auto">
            <a:xfrm>
              <a:off x="4586591" y="3505200"/>
              <a:ext cx="45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 name="Text Box 10"/>
            <p:cNvSpPr txBox="1">
              <a:spLocks noChangeArrowheads="1"/>
            </p:cNvSpPr>
            <p:nvPr/>
          </p:nvSpPr>
          <p:spPr bwMode="auto">
            <a:xfrm>
              <a:off x="7022965" y="3676650"/>
              <a:ext cx="45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Text Box 15"/>
            <p:cNvSpPr txBox="1">
              <a:spLocks noChangeArrowheads="1"/>
            </p:cNvSpPr>
            <p:nvPr/>
          </p:nvSpPr>
          <p:spPr bwMode="auto">
            <a:xfrm>
              <a:off x="6028646" y="2346049"/>
              <a:ext cx="45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 name="Text Box 11"/>
            <p:cNvSpPr txBox="1">
              <a:spLocks noChangeArrowheads="1"/>
            </p:cNvSpPr>
            <p:nvPr/>
          </p:nvSpPr>
          <p:spPr bwMode="auto">
            <a:xfrm>
              <a:off x="7920544" y="3505200"/>
              <a:ext cx="45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Text Box 12"/>
            <p:cNvSpPr txBox="1">
              <a:spLocks noChangeArrowheads="1"/>
            </p:cNvSpPr>
            <p:nvPr/>
          </p:nvSpPr>
          <p:spPr bwMode="auto">
            <a:xfrm>
              <a:off x="4695217" y="2892861"/>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5" name="Text Box 13"/>
            <p:cNvSpPr txBox="1">
              <a:spLocks noChangeArrowheads="1"/>
            </p:cNvSpPr>
            <p:nvPr/>
          </p:nvSpPr>
          <p:spPr bwMode="auto">
            <a:xfrm>
              <a:off x="6607918" y="2688949"/>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1051" name="Group 1050"/>
          <p:cNvGrpSpPr/>
          <p:nvPr/>
        </p:nvGrpSpPr>
        <p:grpSpPr>
          <a:xfrm>
            <a:off x="6161797" y="1502253"/>
            <a:ext cx="1138919" cy="811305"/>
            <a:chOff x="5181600" y="1907614"/>
            <a:chExt cx="1483695" cy="1351516"/>
          </a:xfrm>
        </p:grpSpPr>
        <p:cxnSp>
          <p:nvCxnSpPr>
            <p:cNvPr id="1046" name="Straight Connector 1045"/>
            <p:cNvCxnSpPr/>
            <p:nvPr/>
          </p:nvCxnSpPr>
          <p:spPr>
            <a:xfrm>
              <a:off x="5855489" y="1981200"/>
              <a:ext cx="0" cy="205902"/>
            </a:xfrm>
            <a:prstGeom prst="line">
              <a:avLst/>
            </a:prstGeom>
            <a:ln>
              <a:solidFill>
                <a:srgbClr val="FF0000"/>
              </a:solidFill>
            </a:ln>
          </p:spPr>
          <p:style>
            <a:lnRef idx="2">
              <a:schemeClr val="accent4"/>
            </a:lnRef>
            <a:fillRef idx="0">
              <a:schemeClr val="accent4"/>
            </a:fillRef>
            <a:effectRef idx="1">
              <a:schemeClr val="accent4"/>
            </a:effectRef>
            <a:fontRef idx="minor">
              <a:schemeClr val="tx1"/>
            </a:fontRef>
          </p:style>
        </p:cxnSp>
        <p:cxnSp>
          <p:nvCxnSpPr>
            <p:cNvPr id="57" name="Straight Connector 56"/>
            <p:cNvCxnSpPr/>
            <p:nvPr/>
          </p:nvCxnSpPr>
          <p:spPr>
            <a:xfrm>
              <a:off x="6605771" y="3053228"/>
              <a:ext cx="0" cy="205902"/>
            </a:xfrm>
            <a:prstGeom prst="line">
              <a:avLst/>
            </a:prstGeom>
            <a:ln>
              <a:solidFill>
                <a:srgbClr val="FF0000"/>
              </a:solidFill>
            </a:ln>
          </p:spPr>
          <p:style>
            <a:lnRef idx="2">
              <a:schemeClr val="accent4"/>
            </a:lnRef>
            <a:fillRef idx="0">
              <a:schemeClr val="accent4"/>
            </a:fillRef>
            <a:effectRef idx="1">
              <a:schemeClr val="accent4"/>
            </a:effectRef>
            <a:fontRef idx="minor">
              <a:schemeClr val="tx1"/>
            </a:fontRef>
          </p:style>
        </p:cxnSp>
        <p:cxnSp>
          <p:nvCxnSpPr>
            <p:cNvPr id="1048" name="Straight Connector 1047"/>
            <p:cNvCxnSpPr/>
            <p:nvPr/>
          </p:nvCxnSpPr>
          <p:spPr>
            <a:xfrm>
              <a:off x="5181600" y="1907614"/>
              <a:ext cx="0" cy="256267"/>
            </a:xfrm>
            <a:prstGeom prst="line">
              <a:avLst/>
            </a:prstGeom>
            <a:ln>
              <a:solidFill>
                <a:srgbClr val="FF0000"/>
              </a:solidFill>
            </a:ln>
          </p:spPr>
          <p:style>
            <a:lnRef idx="2">
              <a:schemeClr val="accent4"/>
            </a:lnRef>
            <a:fillRef idx="0">
              <a:schemeClr val="accent4"/>
            </a:fillRef>
            <a:effectRef idx="1">
              <a:schemeClr val="accent4"/>
            </a:effectRef>
            <a:fontRef idx="minor">
              <a:schemeClr val="tx1"/>
            </a:fontRef>
          </p:style>
        </p:cxnSp>
        <p:cxnSp>
          <p:nvCxnSpPr>
            <p:cNvPr id="60" name="Straight Connector 59"/>
            <p:cNvCxnSpPr/>
            <p:nvPr/>
          </p:nvCxnSpPr>
          <p:spPr>
            <a:xfrm>
              <a:off x="5257800" y="1953533"/>
              <a:ext cx="0" cy="256267"/>
            </a:xfrm>
            <a:prstGeom prst="line">
              <a:avLst/>
            </a:prstGeom>
            <a:ln>
              <a:solidFill>
                <a:srgbClr val="FF0000"/>
              </a:solidFill>
            </a:ln>
          </p:spPr>
          <p:style>
            <a:lnRef idx="2">
              <a:schemeClr val="accent4"/>
            </a:lnRef>
            <a:fillRef idx="0">
              <a:schemeClr val="accent4"/>
            </a:fillRef>
            <a:effectRef idx="1">
              <a:schemeClr val="accent4"/>
            </a:effectRef>
            <a:fontRef idx="minor">
              <a:schemeClr val="tx1"/>
            </a:fontRef>
          </p:style>
        </p:cxnSp>
        <p:cxnSp>
          <p:nvCxnSpPr>
            <p:cNvPr id="61" name="Straight Connector 60"/>
            <p:cNvCxnSpPr/>
            <p:nvPr/>
          </p:nvCxnSpPr>
          <p:spPr>
            <a:xfrm>
              <a:off x="6605771" y="2712203"/>
              <a:ext cx="0" cy="256267"/>
            </a:xfrm>
            <a:prstGeom prst="line">
              <a:avLst/>
            </a:prstGeom>
            <a:ln>
              <a:solidFill>
                <a:srgbClr val="FF0000"/>
              </a:solidFill>
            </a:ln>
          </p:spPr>
          <p:style>
            <a:lnRef idx="2">
              <a:schemeClr val="accent4"/>
            </a:lnRef>
            <a:fillRef idx="0">
              <a:schemeClr val="accent4"/>
            </a:fillRef>
            <a:effectRef idx="1">
              <a:schemeClr val="accent4"/>
            </a:effectRef>
            <a:fontRef idx="minor">
              <a:schemeClr val="tx1"/>
            </a:fontRef>
          </p:style>
        </p:cxnSp>
        <p:cxnSp>
          <p:nvCxnSpPr>
            <p:cNvPr id="62" name="Straight Connector 61"/>
            <p:cNvCxnSpPr/>
            <p:nvPr/>
          </p:nvCxnSpPr>
          <p:spPr>
            <a:xfrm>
              <a:off x="6665295" y="2712203"/>
              <a:ext cx="0" cy="256267"/>
            </a:xfrm>
            <a:prstGeom prst="line">
              <a:avLst/>
            </a:prstGeom>
            <a:ln>
              <a:solidFill>
                <a:srgbClr val="FF0000"/>
              </a:solidFill>
            </a:ln>
          </p:spPr>
          <p:style>
            <a:lnRef idx="2">
              <a:schemeClr val="accent4"/>
            </a:lnRef>
            <a:fillRef idx="0">
              <a:schemeClr val="accent4"/>
            </a:fillRef>
            <a:effectRef idx="1">
              <a:schemeClr val="accent4"/>
            </a:effectRef>
            <a:fontRef idx="minor">
              <a:schemeClr val="tx1"/>
            </a:fontRef>
          </p:style>
        </p:cxnSp>
        <p:sp>
          <p:nvSpPr>
            <p:cNvPr id="1049" name="Freeform 1048"/>
            <p:cNvSpPr/>
            <p:nvPr/>
          </p:nvSpPr>
          <p:spPr>
            <a:xfrm>
              <a:off x="5787676" y="2207276"/>
              <a:ext cx="155924" cy="166273"/>
            </a:xfrm>
            <a:custGeom>
              <a:avLst/>
              <a:gdLst>
                <a:gd name="connsiteX0" fmla="*/ 155924 w 155924"/>
                <a:gd name="connsiteY0" fmla="*/ 88452 h 166273"/>
                <a:gd name="connsiteX1" fmla="*/ 19737 w 155924"/>
                <a:gd name="connsiteY1" fmla="*/ 903 h 166273"/>
                <a:gd name="connsiteX2" fmla="*/ 281 w 155924"/>
                <a:gd name="connsiteY2" fmla="*/ 137090 h 166273"/>
                <a:gd name="connsiteX3" fmla="*/ 10009 w 155924"/>
                <a:gd name="connsiteY3" fmla="*/ 166273 h 166273"/>
              </a:gdLst>
              <a:ahLst/>
              <a:cxnLst>
                <a:cxn ang="0">
                  <a:pos x="connsiteX0" y="connsiteY0"/>
                </a:cxn>
                <a:cxn ang="0">
                  <a:pos x="connsiteX1" y="connsiteY1"/>
                </a:cxn>
                <a:cxn ang="0">
                  <a:pos x="connsiteX2" y="connsiteY2"/>
                </a:cxn>
                <a:cxn ang="0">
                  <a:pos x="connsiteX3" y="connsiteY3"/>
                </a:cxn>
              </a:cxnLst>
              <a:rect l="l" t="t" r="r" b="b"/>
              <a:pathLst>
                <a:path w="155924" h="166273">
                  <a:moveTo>
                    <a:pt x="155924" y="88452"/>
                  </a:moveTo>
                  <a:cubicBezTo>
                    <a:pt x="100800" y="40624"/>
                    <a:pt x="45677" y="-7203"/>
                    <a:pt x="19737" y="903"/>
                  </a:cubicBezTo>
                  <a:cubicBezTo>
                    <a:pt x="-6204" y="9009"/>
                    <a:pt x="1902" y="109528"/>
                    <a:pt x="281" y="137090"/>
                  </a:cubicBezTo>
                  <a:cubicBezTo>
                    <a:pt x="-1340" y="164652"/>
                    <a:pt x="4334" y="165462"/>
                    <a:pt x="10009" y="166273"/>
                  </a:cubicBezTo>
                </a:path>
              </a:pathLst>
            </a:cu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Freeform 63"/>
            <p:cNvSpPr/>
            <p:nvPr/>
          </p:nvSpPr>
          <p:spPr>
            <a:xfrm rot="18440848" flipV="1">
              <a:off x="6302063" y="2719721"/>
              <a:ext cx="170972" cy="65549"/>
            </a:xfrm>
            <a:custGeom>
              <a:avLst/>
              <a:gdLst>
                <a:gd name="connsiteX0" fmla="*/ 155924 w 155924"/>
                <a:gd name="connsiteY0" fmla="*/ 88452 h 166273"/>
                <a:gd name="connsiteX1" fmla="*/ 19737 w 155924"/>
                <a:gd name="connsiteY1" fmla="*/ 903 h 166273"/>
                <a:gd name="connsiteX2" fmla="*/ 281 w 155924"/>
                <a:gd name="connsiteY2" fmla="*/ 137090 h 166273"/>
                <a:gd name="connsiteX3" fmla="*/ 10009 w 155924"/>
                <a:gd name="connsiteY3" fmla="*/ 166273 h 166273"/>
              </a:gdLst>
              <a:ahLst/>
              <a:cxnLst>
                <a:cxn ang="0">
                  <a:pos x="connsiteX0" y="connsiteY0"/>
                </a:cxn>
                <a:cxn ang="0">
                  <a:pos x="connsiteX1" y="connsiteY1"/>
                </a:cxn>
                <a:cxn ang="0">
                  <a:pos x="connsiteX2" y="connsiteY2"/>
                </a:cxn>
                <a:cxn ang="0">
                  <a:pos x="connsiteX3" y="connsiteY3"/>
                </a:cxn>
              </a:cxnLst>
              <a:rect l="l" t="t" r="r" b="b"/>
              <a:pathLst>
                <a:path w="155924" h="166273">
                  <a:moveTo>
                    <a:pt x="155924" y="88452"/>
                  </a:moveTo>
                  <a:cubicBezTo>
                    <a:pt x="100800" y="40624"/>
                    <a:pt x="45677" y="-7203"/>
                    <a:pt x="19737" y="903"/>
                  </a:cubicBezTo>
                  <a:cubicBezTo>
                    <a:pt x="-6204" y="9009"/>
                    <a:pt x="1902" y="109528"/>
                    <a:pt x="281" y="137090"/>
                  </a:cubicBezTo>
                  <a:cubicBezTo>
                    <a:pt x="-1340" y="164652"/>
                    <a:pt x="4334" y="165462"/>
                    <a:pt x="10009" y="166273"/>
                  </a:cubicBezTo>
                </a:path>
              </a:pathLst>
            </a:cu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5" name="Rectangle 4"/>
          <p:cNvSpPr/>
          <p:nvPr/>
        </p:nvSpPr>
        <p:spPr>
          <a:xfrm>
            <a:off x="257038" y="5419802"/>
            <a:ext cx="8283398" cy="1338828"/>
          </a:xfrm>
          <a:prstGeom prst="rect">
            <a:avLst/>
          </a:prstGeom>
        </p:spPr>
        <p:txBody>
          <a:bodyPr wrap="square">
            <a:spAutoFit/>
          </a:bodyPr>
          <a:lstStyle/>
          <a:p>
            <a:pPr>
              <a:lnSpc>
                <a:spcPct val="150000"/>
              </a:lnSpc>
            </a:pPr>
            <a:r>
              <a:rPr lang="it-IT" b="1" u="sng" dirty="0">
                <a:solidFill>
                  <a:srgbClr val="FF0000"/>
                </a:solidFill>
                <a:latin typeface="Times New Roman"/>
                <a:ea typeface="Times New Roman"/>
              </a:rPr>
              <a:t>Nhận xét : </a:t>
            </a:r>
            <a:r>
              <a:rPr lang="it-IT" b="1" dirty="0">
                <a:solidFill>
                  <a:srgbClr val="0000CC"/>
                </a:solidFill>
                <a:latin typeface="Times New Roman"/>
                <a:ea typeface="Times New Roman"/>
              </a:rPr>
              <a:t>Việc khai thác bài toán đảo cho học sinh không những cung cấp cho học sinh thêm kiến thức mà còn thôi thúc ở học sinh óc ham hiểu biết, khám phá kiến thức, luôn tìm cách chứng minh những vấn đề ngược lại</a:t>
            </a:r>
            <a:r>
              <a:rPr lang="it-IT" b="1" dirty="0">
                <a:latin typeface="Times New Roman"/>
                <a:ea typeface="Times New Roman"/>
              </a:rPr>
              <a:t>.</a:t>
            </a:r>
            <a:endParaRPr lang="en-US" b="1" dirty="0"/>
          </a:p>
        </p:txBody>
      </p:sp>
    </p:spTree>
    <p:extLst>
      <p:ext uri="{BB962C8B-B14F-4D97-AF65-F5344CB8AC3E}">
        <p14:creationId xmlns:p14="http://schemas.microsoft.com/office/powerpoint/2010/main" val="1315678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1000"/>
                                        <p:tgtEl>
                                          <p:spTgt spid="9"/>
                                        </p:tgtEl>
                                      </p:cBhvr>
                                    </p:animEffect>
                                    <p:anim calcmode="lin" valueType="num">
                                      <p:cBhvr>
                                        <p:cTn id="17" dur="1000" fill="hold"/>
                                        <p:tgtEl>
                                          <p:spTgt spid="9"/>
                                        </p:tgtEl>
                                        <p:attrNameLst>
                                          <p:attrName>ppt_x</p:attrName>
                                        </p:attrNameLst>
                                      </p:cBhvr>
                                      <p:tavLst>
                                        <p:tav tm="0">
                                          <p:val>
                                            <p:strVal val="#ppt_x"/>
                                          </p:val>
                                        </p:tav>
                                        <p:tav tm="100000">
                                          <p:val>
                                            <p:strVal val="#ppt_x"/>
                                          </p:val>
                                        </p:tav>
                                      </p:tavLst>
                                    </p:anim>
                                    <p:anim calcmode="lin" valueType="num">
                                      <p:cBhvr>
                                        <p:cTn id="1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anim calcmode="lin" valueType="num">
                                      <p:cBhvr>
                                        <p:cTn id="24" dur="1000" fill="hold"/>
                                        <p:tgtEl>
                                          <p:spTgt spid="18"/>
                                        </p:tgtEl>
                                        <p:attrNameLst>
                                          <p:attrName>ppt_x</p:attrName>
                                        </p:attrNameLst>
                                      </p:cBhvr>
                                      <p:tavLst>
                                        <p:tav tm="0">
                                          <p:val>
                                            <p:strVal val="#ppt_x"/>
                                          </p:val>
                                        </p:tav>
                                        <p:tav tm="100000">
                                          <p:val>
                                            <p:strVal val="#ppt_x"/>
                                          </p:val>
                                        </p:tav>
                                      </p:tavLst>
                                    </p:anim>
                                    <p:anim calcmode="lin" valueType="num">
                                      <p:cBhvr>
                                        <p:cTn id="25"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barn(inVertical)">
                                      <p:cBhvr>
                                        <p:cTn id="30" dur="500"/>
                                        <p:tgtEl>
                                          <p:spTgt spid="28"/>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fade">
                                      <p:cBhvr>
                                        <p:cTn id="35" dur="500"/>
                                        <p:tgtEl>
                                          <p:spTgt spid="31"/>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033"/>
                                        </p:tgtEl>
                                        <p:attrNameLst>
                                          <p:attrName>style.visibility</p:attrName>
                                        </p:attrNameLst>
                                      </p:cBhvr>
                                      <p:to>
                                        <p:strVal val="visible"/>
                                      </p:to>
                                    </p:set>
                                    <p:animEffect transition="in" filter="fade">
                                      <p:cBhvr>
                                        <p:cTn id="40" dur="500"/>
                                        <p:tgtEl>
                                          <p:spTgt spid="1033"/>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1051"/>
                                        </p:tgtEl>
                                        <p:attrNameLst>
                                          <p:attrName>style.visibility</p:attrName>
                                        </p:attrNameLst>
                                      </p:cBhvr>
                                      <p:to>
                                        <p:strVal val="visible"/>
                                      </p:to>
                                    </p:set>
                                    <p:animEffect transition="in" filter="fade">
                                      <p:cBhvr>
                                        <p:cTn id="45" dur="500"/>
                                        <p:tgtEl>
                                          <p:spTgt spid="1051"/>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1057"/>
                                        </p:tgtEl>
                                        <p:attrNameLst>
                                          <p:attrName>style.visibility</p:attrName>
                                        </p:attrNameLst>
                                      </p:cBhvr>
                                      <p:to>
                                        <p:strVal val="visible"/>
                                      </p:to>
                                    </p:set>
                                    <p:animEffect transition="in" filter="fade">
                                      <p:cBhvr>
                                        <p:cTn id="50" dur="500"/>
                                        <p:tgtEl>
                                          <p:spTgt spid="1057"/>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1040"/>
                                        </p:tgtEl>
                                        <p:attrNameLst>
                                          <p:attrName>style.visibility</p:attrName>
                                        </p:attrNameLst>
                                      </p:cBhvr>
                                      <p:to>
                                        <p:strVal val="visible"/>
                                      </p:to>
                                    </p:set>
                                    <p:animEffect transition="in" filter="fade">
                                      <p:cBhvr>
                                        <p:cTn id="55" dur="500"/>
                                        <p:tgtEl>
                                          <p:spTgt spid="1040"/>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041"/>
                                        </p:tgtEl>
                                        <p:attrNameLst>
                                          <p:attrName>style.visibility</p:attrName>
                                        </p:attrNameLst>
                                      </p:cBhvr>
                                      <p:to>
                                        <p:strVal val="visible"/>
                                      </p:to>
                                    </p:set>
                                    <p:animEffect transition="in" filter="fade">
                                      <p:cBhvr>
                                        <p:cTn id="58" dur="500"/>
                                        <p:tgtEl>
                                          <p:spTgt spid="1041"/>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1042"/>
                                        </p:tgtEl>
                                        <p:attrNameLst>
                                          <p:attrName>style.visibility</p:attrName>
                                        </p:attrNameLst>
                                      </p:cBhvr>
                                      <p:to>
                                        <p:strVal val="visible"/>
                                      </p:to>
                                    </p:set>
                                    <p:animEffect transition="in" filter="fade">
                                      <p:cBhvr>
                                        <p:cTn id="63" dur="500"/>
                                        <p:tgtEl>
                                          <p:spTgt spid="1042"/>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1043"/>
                                        </p:tgtEl>
                                        <p:attrNameLst>
                                          <p:attrName>style.visibility</p:attrName>
                                        </p:attrNameLst>
                                      </p:cBhvr>
                                      <p:to>
                                        <p:strVal val="visible"/>
                                      </p:to>
                                    </p:set>
                                    <p:animEffect transition="in" filter="fade">
                                      <p:cBhvr>
                                        <p:cTn id="68" dur="500"/>
                                        <p:tgtEl>
                                          <p:spTgt spid="1043"/>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1044"/>
                                        </p:tgtEl>
                                        <p:attrNameLst>
                                          <p:attrName>style.visibility</p:attrName>
                                        </p:attrNameLst>
                                      </p:cBhvr>
                                      <p:to>
                                        <p:strVal val="visible"/>
                                      </p:to>
                                    </p:set>
                                    <p:animEffect transition="in" filter="fade">
                                      <p:cBhvr>
                                        <p:cTn id="73" dur="500"/>
                                        <p:tgtEl>
                                          <p:spTgt spid="1044"/>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5"/>
                                        </p:tgtEl>
                                        <p:attrNameLst>
                                          <p:attrName>style.visibility</p:attrName>
                                        </p:attrNameLst>
                                      </p:cBhvr>
                                      <p:to>
                                        <p:strVal val="visible"/>
                                      </p:to>
                                    </p:set>
                                    <p:animEffect transition="in" filter="fade">
                                      <p:cBhvr>
                                        <p:cTn id="7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9" grpId="0"/>
      <p:bldP spid="31" grpId="0"/>
      <p:bldP spid="1033" grpId="0"/>
      <p:bldP spid="1041" grpId="0"/>
      <p:bldP spid="1042" grpId="0"/>
      <p:bldP spid="1043" grpId="0"/>
      <p:bldP spid="1044"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4410075"/>
            <a:ext cx="18954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32" y="33287"/>
            <a:ext cx="2305050" cy="226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447800" y="152400"/>
            <a:ext cx="8610600" cy="923330"/>
          </a:xfrm>
          <a:prstGeom prst="rect">
            <a:avLst/>
          </a:prstGeom>
        </p:spPr>
        <p:txBody>
          <a:bodyPr wrap="square">
            <a:spAutoFit/>
          </a:bodyPr>
          <a:lstStyle/>
          <a:p>
            <a:pPr algn="ctr">
              <a:lnSpc>
                <a:spcPct val="150000"/>
              </a:lnSpc>
            </a:pPr>
            <a:r>
              <a:rPr lang="it-IT" b="1" u="sng" dirty="0">
                <a:solidFill>
                  <a:srgbClr val="FF0000"/>
                </a:solidFill>
                <a:latin typeface="Times New Roman"/>
                <a:ea typeface="Times New Roman"/>
              </a:rPr>
              <a:t>3. Giải pháp 3: Thêm, bớt một số yếu tố để đặc biệt hóa bài toán, </a:t>
            </a:r>
            <a:endParaRPr lang="it-IT" b="1" u="sng" dirty="0" smtClean="0">
              <a:solidFill>
                <a:srgbClr val="FF0000"/>
              </a:solidFill>
              <a:latin typeface="Times New Roman"/>
              <a:ea typeface="Times New Roman"/>
            </a:endParaRPr>
          </a:p>
          <a:p>
            <a:pPr algn="ctr">
              <a:lnSpc>
                <a:spcPct val="150000"/>
              </a:lnSpc>
            </a:pPr>
            <a:r>
              <a:rPr lang="it-IT" b="1" u="sng" dirty="0" smtClean="0">
                <a:solidFill>
                  <a:srgbClr val="FF0000"/>
                </a:solidFill>
                <a:latin typeface="Times New Roman"/>
                <a:ea typeface="Times New Roman"/>
              </a:rPr>
              <a:t>khái </a:t>
            </a:r>
            <a:r>
              <a:rPr lang="it-IT" b="1" u="sng" dirty="0">
                <a:solidFill>
                  <a:srgbClr val="FF0000"/>
                </a:solidFill>
                <a:latin typeface="Times New Roman"/>
                <a:ea typeface="Times New Roman"/>
              </a:rPr>
              <a:t>quát hóa bài toán</a:t>
            </a:r>
            <a:endParaRPr lang="en-US" sz="1600" u="sng" dirty="0">
              <a:solidFill>
                <a:srgbClr val="FF0000"/>
              </a:solidFill>
              <a:effectLst/>
              <a:latin typeface="Times New Roman"/>
              <a:ea typeface="Times New Roman"/>
            </a:endParaRPr>
          </a:p>
        </p:txBody>
      </p:sp>
      <p:sp>
        <p:nvSpPr>
          <p:cNvPr id="3" name="Rectangle 2"/>
          <p:cNvSpPr/>
          <p:nvPr/>
        </p:nvSpPr>
        <p:spPr>
          <a:xfrm>
            <a:off x="228600" y="1752600"/>
            <a:ext cx="4572000" cy="923330"/>
          </a:xfrm>
          <a:prstGeom prst="rect">
            <a:avLst/>
          </a:prstGeom>
        </p:spPr>
        <p:txBody>
          <a:bodyPr>
            <a:spAutoFit/>
          </a:bodyPr>
          <a:lstStyle/>
          <a:p>
            <a:pPr algn="just">
              <a:lnSpc>
                <a:spcPct val="150000"/>
              </a:lnSpc>
            </a:pPr>
            <a:r>
              <a:rPr lang="fr-FR" b="1" u="sng" dirty="0" err="1">
                <a:latin typeface="Times New Roman"/>
                <a:ea typeface="Times New Roman"/>
              </a:rPr>
              <a:t>Bài</a:t>
            </a:r>
            <a:r>
              <a:rPr lang="fr-FR" b="1" u="sng" dirty="0">
                <a:latin typeface="Times New Roman"/>
                <a:ea typeface="Times New Roman"/>
              </a:rPr>
              <a:t> </a:t>
            </a:r>
            <a:r>
              <a:rPr lang="fr-FR" b="1" u="sng" dirty="0" err="1">
                <a:latin typeface="Times New Roman"/>
                <a:ea typeface="Times New Roman"/>
              </a:rPr>
              <a:t>toán</a:t>
            </a:r>
            <a:r>
              <a:rPr lang="fr-FR" b="1" u="sng" dirty="0">
                <a:latin typeface="Times New Roman"/>
                <a:ea typeface="Times New Roman"/>
              </a:rPr>
              <a:t> 3.</a:t>
            </a:r>
            <a:r>
              <a:rPr lang="fr-FR" b="1" dirty="0">
                <a:latin typeface="Times New Roman"/>
                <a:ea typeface="Times New Roman"/>
              </a:rPr>
              <a:t>: ( </a:t>
            </a:r>
            <a:r>
              <a:rPr lang="fr-FR" dirty="0" err="1">
                <a:latin typeface="Times New Roman"/>
                <a:ea typeface="Times New Roman"/>
              </a:rPr>
              <a:t>Bài</a:t>
            </a:r>
            <a:r>
              <a:rPr lang="fr-FR" dirty="0">
                <a:latin typeface="Times New Roman"/>
                <a:ea typeface="Times New Roman"/>
              </a:rPr>
              <a:t> 25 – SGK / 12) </a:t>
            </a:r>
            <a:endParaRPr lang="fr-FR" dirty="0" smtClean="0">
              <a:latin typeface="Times New Roman"/>
              <a:ea typeface="Times New Roman"/>
            </a:endParaRPr>
          </a:p>
          <a:p>
            <a:pPr algn="just">
              <a:lnSpc>
                <a:spcPct val="150000"/>
              </a:lnSpc>
            </a:pPr>
            <a:r>
              <a:rPr lang="fr-FR" dirty="0" err="1" smtClean="0">
                <a:latin typeface="Times New Roman"/>
                <a:ea typeface="Times New Roman"/>
              </a:rPr>
              <a:t>Tính</a:t>
            </a:r>
            <a:r>
              <a:rPr lang="fr-FR" dirty="0">
                <a:latin typeface="Times New Roman"/>
                <a:ea typeface="Times New Roman"/>
              </a:rPr>
              <a:t> :</a:t>
            </a:r>
            <a:r>
              <a:rPr lang="fr-FR" dirty="0" smtClean="0">
                <a:latin typeface="Times New Roman"/>
                <a:ea typeface="Times New Roman"/>
              </a:rPr>
              <a:t>  </a:t>
            </a:r>
            <a:r>
              <a:rPr lang="fr-FR" i="1" dirty="0">
                <a:latin typeface="Times New Roman"/>
                <a:ea typeface="Times New Roman"/>
              </a:rPr>
              <a:t>( a + b +c )</a:t>
            </a:r>
            <a:r>
              <a:rPr lang="fr-FR" i="1" baseline="30000" dirty="0">
                <a:latin typeface="Times New Roman"/>
                <a:ea typeface="Times New Roman"/>
              </a:rPr>
              <a:t>2</a:t>
            </a:r>
            <a:r>
              <a:rPr lang="fr-FR" i="1" dirty="0">
                <a:latin typeface="Times New Roman"/>
                <a:ea typeface="Times New Roman"/>
              </a:rPr>
              <a:t>                                           </a:t>
            </a:r>
            <a:endParaRPr lang="en-US" dirty="0">
              <a:effectLst/>
              <a:latin typeface="Times New Roman"/>
              <a:ea typeface="Times New Roman"/>
            </a:endParaRPr>
          </a:p>
        </p:txBody>
      </p:sp>
      <p:sp>
        <p:nvSpPr>
          <p:cNvPr id="6" name="TextBox 5"/>
          <p:cNvSpPr txBox="1"/>
          <p:nvPr/>
        </p:nvSpPr>
        <p:spPr>
          <a:xfrm>
            <a:off x="304800" y="1442936"/>
            <a:ext cx="3200400" cy="369332"/>
          </a:xfrm>
          <a:prstGeom prst="rect">
            <a:avLst/>
          </a:prstGeom>
          <a:noFill/>
        </p:spPr>
        <p:txBody>
          <a:bodyPr wrap="square" rtlCol="0">
            <a:spAutoFit/>
          </a:bodyPr>
          <a:lstStyle/>
          <a:p>
            <a:pPr algn="ctr"/>
            <a:r>
              <a:rPr lang="en-US" b="1" u="sng" dirty="0" err="1" smtClean="0">
                <a:solidFill>
                  <a:srgbClr val="FF0000"/>
                </a:solidFill>
                <a:latin typeface="Times New Roman" pitchFamily="18" charset="0"/>
                <a:cs typeface="Times New Roman" pitchFamily="18" charset="0"/>
              </a:rPr>
              <a:t>Bài</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toán</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gốc</a:t>
            </a:r>
            <a:r>
              <a:rPr lang="en-US" b="1" u="sng" dirty="0" smtClean="0">
                <a:solidFill>
                  <a:srgbClr val="FF0000"/>
                </a:solidFill>
                <a:latin typeface="Times New Roman" pitchFamily="18" charset="0"/>
                <a:cs typeface="Times New Roman" pitchFamily="18" charset="0"/>
              </a:rPr>
              <a:t> </a:t>
            </a:r>
            <a:endParaRPr lang="en-US" b="1" u="sng" dirty="0">
              <a:solidFill>
                <a:srgbClr val="FF0000"/>
              </a:solidFill>
              <a:latin typeface="Times New Roman" pitchFamily="18" charset="0"/>
              <a:cs typeface="Times New Roman" pitchFamily="18" charset="0"/>
            </a:endParaRPr>
          </a:p>
        </p:txBody>
      </p:sp>
      <p:sp>
        <p:nvSpPr>
          <p:cNvPr id="8" name="TextBox 7"/>
          <p:cNvSpPr txBox="1"/>
          <p:nvPr/>
        </p:nvSpPr>
        <p:spPr>
          <a:xfrm>
            <a:off x="1447800" y="2590800"/>
            <a:ext cx="762000" cy="369332"/>
          </a:xfrm>
          <a:prstGeom prst="rect">
            <a:avLst/>
          </a:prstGeom>
          <a:noFill/>
        </p:spPr>
        <p:txBody>
          <a:bodyPr wrap="square" rtlCol="0">
            <a:spAutoFit/>
          </a:bodyPr>
          <a:lstStyle/>
          <a:p>
            <a:r>
              <a:rPr lang="en-US" b="1" dirty="0" err="1" smtClean="0">
                <a:solidFill>
                  <a:srgbClr val="FF0000"/>
                </a:solidFill>
                <a:latin typeface="Times New Roman" pitchFamily="18" charset="0"/>
                <a:cs typeface="Times New Roman" pitchFamily="18" charset="0"/>
              </a:rPr>
              <a:t>Giải</a:t>
            </a:r>
            <a:endParaRPr lang="en-US" b="1" dirty="0">
              <a:solidFill>
                <a:srgbClr val="FF0000"/>
              </a:solidFill>
              <a:latin typeface="Times New Roman" pitchFamily="18" charset="0"/>
              <a:cs typeface="Times New Roman" pitchFamily="18" charset="0"/>
            </a:endParaRPr>
          </a:p>
        </p:txBody>
      </p:sp>
      <p:sp>
        <p:nvSpPr>
          <p:cNvPr id="9" name="Rectangle 8"/>
          <p:cNvSpPr/>
          <p:nvPr/>
        </p:nvSpPr>
        <p:spPr>
          <a:xfrm>
            <a:off x="304800" y="3048000"/>
            <a:ext cx="4572000" cy="923330"/>
          </a:xfrm>
          <a:prstGeom prst="rect">
            <a:avLst/>
          </a:prstGeom>
        </p:spPr>
        <p:txBody>
          <a:bodyPr>
            <a:spAutoFit/>
          </a:bodyPr>
          <a:lstStyle/>
          <a:p>
            <a:pPr algn="just">
              <a:lnSpc>
                <a:spcPct val="150000"/>
              </a:lnSpc>
            </a:pPr>
            <a:r>
              <a:rPr lang="fr-FR" dirty="0">
                <a:latin typeface="Times New Roman"/>
                <a:ea typeface="Times New Roman"/>
              </a:rPr>
              <a:t> [(</a:t>
            </a:r>
            <a:r>
              <a:rPr lang="fr-FR" dirty="0" err="1">
                <a:latin typeface="Times New Roman"/>
                <a:ea typeface="Times New Roman"/>
              </a:rPr>
              <a:t>a+b</a:t>
            </a:r>
            <a:r>
              <a:rPr lang="fr-FR" dirty="0">
                <a:latin typeface="Times New Roman"/>
                <a:ea typeface="Times New Roman"/>
              </a:rPr>
              <a:t>) + c]</a:t>
            </a:r>
            <a:r>
              <a:rPr lang="fr-FR" baseline="30000" dirty="0">
                <a:latin typeface="Times New Roman"/>
                <a:ea typeface="Times New Roman"/>
              </a:rPr>
              <a:t>2</a:t>
            </a:r>
            <a:r>
              <a:rPr lang="fr-FR" dirty="0">
                <a:latin typeface="Times New Roman"/>
                <a:ea typeface="Times New Roman"/>
              </a:rPr>
              <a:t> = ( a +b)</a:t>
            </a:r>
            <a:r>
              <a:rPr lang="fr-FR" baseline="30000" dirty="0">
                <a:latin typeface="Times New Roman"/>
                <a:ea typeface="Times New Roman"/>
              </a:rPr>
              <a:t>2</a:t>
            </a:r>
            <a:r>
              <a:rPr lang="fr-FR" dirty="0">
                <a:latin typeface="Times New Roman"/>
                <a:ea typeface="Times New Roman"/>
              </a:rPr>
              <a:t> + 2 ( </a:t>
            </a:r>
            <a:r>
              <a:rPr lang="fr-FR" dirty="0" err="1">
                <a:latin typeface="Times New Roman"/>
                <a:ea typeface="Times New Roman"/>
              </a:rPr>
              <a:t>a+b</a:t>
            </a:r>
            <a:r>
              <a:rPr lang="fr-FR" dirty="0">
                <a:latin typeface="Times New Roman"/>
                <a:ea typeface="Times New Roman"/>
              </a:rPr>
              <a:t>)c + c</a:t>
            </a:r>
            <a:r>
              <a:rPr lang="fr-FR" baseline="30000" dirty="0">
                <a:latin typeface="Times New Roman"/>
                <a:ea typeface="Times New Roman"/>
              </a:rPr>
              <a:t>2</a:t>
            </a:r>
            <a:r>
              <a:rPr lang="fr-FR" dirty="0">
                <a:latin typeface="Times New Roman"/>
                <a:ea typeface="Times New Roman"/>
              </a:rPr>
              <a:t> </a:t>
            </a:r>
            <a:endParaRPr lang="en-US" dirty="0">
              <a:latin typeface="Times New Roman"/>
              <a:ea typeface="Times New Roman"/>
            </a:endParaRPr>
          </a:p>
          <a:p>
            <a:pPr algn="just">
              <a:lnSpc>
                <a:spcPct val="150000"/>
              </a:lnSpc>
            </a:pPr>
            <a:r>
              <a:rPr lang="fr-FR" dirty="0">
                <a:latin typeface="Times New Roman"/>
                <a:ea typeface="Times New Roman"/>
              </a:rPr>
              <a:t>                    </a:t>
            </a:r>
            <a:r>
              <a:rPr lang="fr-FR" dirty="0" smtClean="0">
                <a:latin typeface="Times New Roman"/>
                <a:ea typeface="Times New Roman"/>
              </a:rPr>
              <a:t> </a:t>
            </a:r>
            <a:r>
              <a:rPr lang="fr-FR" dirty="0">
                <a:latin typeface="Times New Roman"/>
                <a:ea typeface="Times New Roman"/>
              </a:rPr>
              <a:t>= a</a:t>
            </a:r>
            <a:r>
              <a:rPr lang="fr-FR" baseline="30000" dirty="0">
                <a:latin typeface="Times New Roman"/>
                <a:ea typeface="Times New Roman"/>
              </a:rPr>
              <a:t>2</a:t>
            </a:r>
            <a:r>
              <a:rPr lang="fr-FR" dirty="0">
                <a:latin typeface="Times New Roman"/>
                <a:ea typeface="Times New Roman"/>
              </a:rPr>
              <a:t> + b</a:t>
            </a:r>
            <a:r>
              <a:rPr lang="fr-FR" baseline="30000" dirty="0">
                <a:latin typeface="Times New Roman"/>
                <a:ea typeface="Times New Roman"/>
              </a:rPr>
              <a:t>2</a:t>
            </a:r>
            <a:r>
              <a:rPr lang="fr-FR" dirty="0">
                <a:latin typeface="Times New Roman"/>
                <a:ea typeface="Times New Roman"/>
              </a:rPr>
              <a:t> + c</a:t>
            </a:r>
            <a:r>
              <a:rPr lang="fr-FR" baseline="30000" dirty="0">
                <a:latin typeface="Times New Roman"/>
                <a:ea typeface="Times New Roman"/>
              </a:rPr>
              <a:t>2</a:t>
            </a:r>
            <a:r>
              <a:rPr lang="fr-FR" dirty="0">
                <a:latin typeface="Times New Roman"/>
                <a:ea typeface="Times New Roman"/>
              </a:rPr>
              <a:t> + 2ab + 2bc+ 2ac.</a:t>
            </a:r>
            <a:endParaRPr lang="en-US" dirty="0"/>
          </a:p>
        </p:txBody>
      </p:sp>
      <p:cxnSp>
        <p:nvCxnSpPr>
          <p:cNvPr id="10" name="Straight Connector 9"/>
          <p:cNvCxnSpPr/>
          <p:nvPr/>
        </p:nvCxnSpPr>
        <p:spPr>
          <a:xfrm>
            <a:off x="4620948" y="1075730"/>
            <a:ext cx="0" cy="3954333"/>
          </a:xfrm>
          <a:prstGeom prst="line">
            <a:avLst/>
          </a:prstGeom>
        </p:spPr>
        <p:style>
          <a:lnRef idx="3">
            <a:schemeClr val="accent4"/>
          </a:lnRef>
          <a:fillRef idx="0">
            <a:schemeClr val="accent4"/>
          </a:fillRef>
          <a:effectRef idx="2">
            <a:schemeClr val="accent4"/>
          </a:effectRef>
          <a:fontRef idx="minor">
            <a:schemeClr val="tx1"/>
          </a:fontRef>
        </p:style>
      </p:cxnSp>
      <p:sp>
        <p:nvSpPr>
          <p:cNvPr id="11" name="Rectangle 10"/>
          <p:cNvSpPr/>
          <p:nvPr/>
        </p:nvSpPr>
        <p:spPr>
          <a:xfrm>
            <a:off x="304800" y="3962400"/>
            <a:ext cx="2870411" cy="923330"/>
          </a:xfrm>
          <a:prstGeom prst="rect">
            <a:avLst/>
          </a:prstGeom>
        </p:spPr>
        <p:txBody>
          <a:bodyPr wrap="square">
            <a:spAutoFit/>
          </a:bodyPr>
          <a:lstStyle/>
          <a:p>
            <a:pPr algn="just">
              <a:lnSpc>
                <a:spcPct val="150000"/>
              </a:lnSpc>
            </a:pPr>
            <a:r>
              <a:rPr lang="fr-FR" dirty="0" err="1">
                <a:latin typeface="Times New Roman"/>
                <a:ea typeface="Times New Roman"/>
              </a:rPr>
              <a:t>Tương</a:t>
            </a:r>
            <a:r>
              <a:rPr lang="fr-FR" dirty="0">
                <a:latin typeface="Times New Roman"/>
                <a:ea typeface="Times New Roman"/>
              </a:rPr>
              <a:t> </a:t>
            </a:r>
            <a:r>
              <a:rPr lang="fr-FR" dirty="0" err="1">
                <a:latin typeface="Times New Roman"/>
                <a:ea typeface="Times New Roman"/>
              </a:rPr>
              <a:t>tự</a:t>
            </a:r>
            <a:r>
              <a:rPr lang="fr-FR" dirty="0">
                <a:latin typeface="Times New Roman"/>
                <a:ea typeface="Times New Roman"/>
              </a:rPr>
              <a:t>, </a:t>
            </a:r>
            <a:r>
              <a:rPr lang="fr-FR" dirty="0" err="1">
                <a:latin typeface="Times New Roman"/>
                <a:ea typeface="Times New Roman"/>
              </a:rPr>
              <a:t>tính</a:t>
            </a:r>
            <a:r>
              <a:rPr lang="fr-FR" dirty="0">
                <a:latin typeface="Times New Roman"/>
                <a:ea typeface="Times New Roman"/>
              </a:rPr>
              <a:t> </a:t>
            </a:r>
            <a:r>
              <a:rPr lang="fr-FR" dirty="0" smtClean="0">
                <a:latin typeface="Times New Roman"/>
                <a:ea typeface="Times New Roman"/>
              </a:rPr>
              <a:t>:</a:t>
            </a:r>
          </a:p>
          <a:p>
            <a:pPr algn="just">
              <a:lnSpc>
                <a:spcPct val="150000"/>
              </a:lnSpc>
            </a:pPr>
            <a:r>
              <a:rPr lang="fr-FR" dirty="0" smtClean="0">
                <a:latin typeface="Times New Roman"/>
                <a:ea typeface="Times New Roman"/>
              </a:rPr>
              <a:t>1) </a:t>
            </a:r>
            <a:r>
              <a:rPr lang="fr-FR" dirty="0">
                <a:latin typeface="Times New Roman"/>
                <a:ea typeface="Times New Roman"/>
              </a:rPr>
              <a:t>( a + b + c +d )</a:t>
            </a:r>
            <a:r>
              <a:rPr lang="fr-FR" baseline="30000" dirty="0">
                <a:latin typeface="Times New Roman"/>
                <a:ea typeface="Times New Roman"/>
              </a:rPr>
              <a:t>2</a:t>
            </a:r>
            <a:endParaRPr lang="en-US" dirty="0">
              <a:effectLst/>
              <a:latin typeface="Times New Roman"/>
              <a:ea typeface="Times New Roman"/>
            </a:endParaRPr>
          </a:p>
        </p:txBody>
      </p:sp>
      <p:sp>
        <p:nvSpPr>
          <p:cNvPr id="12" name="Rectangle 11"/>
          <p:cNvSpPr/>
          <p:nvPr/>
        </p:nvSpPr>
        <p:spPr>
          <a:xfrm>
            <a:off x="4620948" y="1898303"/>
            <a:ext cx="4346643" cy="1754326"/>
          </a:xfrm>
          <a:prstGeom prst="rect">
            <a:avLst/>
          </a:prstGeom>
        </p:spPr>
        <p:txBody>
          <a:bodyPr wrap="square">
            <a:spAutoFit/>
          </a:bodyPr>
          <a:lstStyle/>
          <a:p>
            <a:pPr algn="just">
              <a:lnSpc>
                <a:spcPct val="150000"/>
              </a:lnSpc>
            </a:pPr>
            <a:r>
              <a:rPr lang="fr-FR" dirty="0">
                <a:solidFill>
                  <a:srgbClr val="0000CC"/>
                </a:solidFill>
                <a:latin typeface="Times New Roman"/>
                <a:ea typeface="Times New Roman"/>
              </a:rPr>
              <a:t>( a</a:t>
            </a:r>
            <a:r>
              <a:rPr lang="fr-FR" baseline="-25000" dirty="0">
                <a:solidFill>
                  <a:srgbClr val="0000CC"/>
                </a:solidFill>
                <a:latin typeface="Times New Roman"/>
                <a:ea typeface="Times New Roman"/>
              </a:rPr>
              <a:t>1</a:t>
            </a:r>
            <a:r>
              <a:rPr lang="fr-FR" dirty="0">
                <a:solidFill>
                  <a:srgbClr val="0000CC"/>
                </a:solidFill>
                <a:latin typeface="Times New Roman"/>
                <a:ea typeface="Times New Roman"/>
              </a:rPr>
              <a:t> + a</a:t>
            </a:r>
            <a:r>
              <a:rPr lang="fr-FR" baseline="-25000" dirty="0">
                <a:solidFill>
                  <a:srgbClr val="0000CC"/>
                </a:solidFill>
                <a:latin typeface="Times New Roman"/>
                <a:ea typeface="Times New Roman"/>
              </a:rPr>
              <a:t>2</a:t>
            </a:r>
            <a:r>
              <a:rPr lang="fr-FR" dirty="0">
                <a:solidFill>
                  <a:srgbClr val="0000CC"/>
                </a:solidFill>
                <a:latin typeface="Times New Roman"/>
                <a:ea typeface="Times New Roman"/>
              </a:rPr>
              <a:t> + a</a:t>
            </a:r>
            <a:r>
              <a:rPr lang="fr-FR" baseline="-25000" dirty="0">
                <a:solidFill>
                  <a:srgbClr val="0000CC"/>
                </a:solidFill>
                <a:latin typeface="Times New Roman"/>
                <a:ea typeface="Times New Roman"/>
              </a:rPr>
              <a:t>3</a:t>
            </a:r>
            <a:r>
              <a:rPr lang="fr-FR" dirty="0">
                <a:solidFill>
                  <a:srgbClr val="0000CC"/>
                </a:solidFill>
                <a:latin typeface="Times New Roman"/>
                <a:ea typeface="Times New Roman"/>
              </a:rPr>
              <a:t> + ... + a</a:t>
            </a:r>
            <a:r>
              <a:rPr lang="fr-FR" baseline="-25000" dirty="0">
                <a:solidFill>
                  <a:srgbClr val="0000CC"/>
                </a:solidFill>
                <a:latin typeface="Times New Roman"/>
                <a:ea typeface="Times New Roman"/>
              </a:rPr>
              <a:t>n</a:t>
            </a:r>
            <a:r>
              <a:rPr lang="fr-FR" dirty="0">
                <a:solidFill>
                  <a:srgbClr val="0000CC"/>
                </a:solidFill>
                <a:latin typeface="Times New Roman"/>
                <a:ea typeface="Times New Roman"/>
              </a:rPr>
              <a:t> )</a:t>
            </a:r>
            <a:r>
              <a:rPr lang="fr-FR" baseline="30000" dirty="0">
                <a:solidFill>
                  <a:srgbClr val="0000CC"/>
                </a:solidFill>
                <a:latin typeface="Times New Roman"/>
                <a:ea typeface="Times New Roman"/>
              </a:rPr>
              <a:t>2</a:t>
            </a:r>
            <a:r>
              <a:rPr lang="fr-FR" dirty="0">
                <a:solidFill>
                  <a:srgbClr val="0000CC"/>
                </a:solidFill>
                <a:latin typeface="Times New Roman"/>
                <a:ea typeface="Times New Roman"/>
              </a:rPr>
              <a:t> </a:t>
            </a:r>
            <a:r>
              <a:rPr lang="fr-FR" dirty="0">
                <a:latin typeface="Times New Roman"/>
                <a:ea typeface="Times New Roman"/>
              </a:rPr>
              <a:t>= a</a:t>
            </a:r>
            <a:r>
              <a:rPr lang="fr-FR" baseline="-25000" dirty="0">
                <a:latin typeface="Times New Roman"/>
                <a:ea typeface="Times New Roman"/>
              </a:rPr>
              <a:t>1</a:t>
            </a:r>
            <a:r>
              <a:rPr lang="fr-FR" baseline="30000" dirty="0">
                <a:latin typeface="Times New Roman"/>
                <a:ea typeface="Times New Roman"/>
              </a:rPr>
              <a:t>2</a:t>
            </a:r>
            <a:r>
              <a:rPr lang="fr-FR" dirty="0">
                <a:latin typeface="Times New Roman"/>
                <a:ea typeface="Times New Roman"/>
              </a:rPr>
              <a:t> + a</a:t>
            </a:r>
            <a:r>
              <a:rPr lang="fr-FR" baseline="-25000" dirty="0">
                <a:latin typeface="Times New Roman"/>
                <a:ea typeface="Times New Roman"/>
              </a:rPr>
              <a:t>2</a:t>
            </a:r>
            <a:r>
              <a:rPr lang="fr-FR" baseline="30000" dirty="0">
                <a:latin typeface="Times New Roman"/>
                <a:ea typeface="Times New Roman"/>
              </a:rPr>
              <a:t>2</a:t>
            </a:r>
            <a:r>
              <a:rPr lang="fr-FR" dirty="0">
                <a:latin typeface="Times New Roman"/>
                <a:ea typeface="Times New Roman"/>
              </a:rPr>
              <a:t> + ... + a</a:t>
            </a:r>
            <a:r>
              <a:rPr lang="fr-FR" baseline="-25000" dirty="0">
                <a:latin typeface="Times New Roman"/>
                <a:ea typeface="Times New Roman"/>
              </a:rPr>
              <a:t>n</a:t>
            </a:r>
            <a:r>
              <a:rPr lang="fr-FR" baseline="30000" dirty="0">
                <a:latin typeface="Times New Roman"/>
                <a:ea typeface="Times New Roman"/>
              </a:rPr>
              <a:t>2</a:t>
            </a:r>
            <a:r>
              <a:rPr lang="fr-FR" dirty="0">
                <a:latin typeface="Times New Roman"/>
                <a:ea typeface="Times New Roman"/>
              </a:rPr>
              <a:t> + 2a</a:t>
            </a:r>
            <a:r>
              <a:rPr lang="fr-FR" baseline="-25000" dirty="0">
                <a:latin typeface="Times New Roman"/>
                <a:ea typeface="Times New Roman"/>
              </a:rPr>
              <a:t>1</a:t>
            </a:r>
            <a:r>
              <a:rPr lang="fr-FR" dirty="0">
                <a:latin typeface="Times New Roman"/>
                <a:ea typeface="Times New Roman"/>
              </a:rPr>
              <a:t>a</a:t>
            </a:r>
            <a:r>
              <a:rPr lang="fr-FR" baseline="-25000" dirty="0">
                <a:latin typeface="Times New Roman"/>
                <a:ea typeface="Times New Roman"/>
              </a:rPr>
              <a:t>2</a:t>
            </a:r>
            <a:r>
              <a:rPr lang="fr-FR" dirty="0">
                <a:latin typeface="Times New Roman"/>
                <a:ea typeface="Times New Roman"/>
              </a:rPr>
              <a:t> + 2a</a:t>
            </a:r>
            <a:r>
              <a:rPr lang="fr-FR" baseline="-25000" dirty="0">
                <a:latin typeface="Times New Roman"/>
                <a:ea typeface="Times New Roman"/>
              </a:rPr>
              <a:t>1</a:t>
            </a:r>
            <a:r>
              <a:rPr lang="fr-FR" dirty="0">
                <a:latin typeface="Times New Roman"/>
                <a:ea typeface="Times New Roman"/>
              </a:rPr>
              <a:t>a</a:t>
            </a:r>
            <a:r>
              <a:rPr lang="fr-FR" baseline="-25000" dirty="0">
                <a:latin typeface="Times New Roman"/>
                <a:ea typeface="Times New Roman"/>
              </a:rPr>
              <a:t>3</a:t>
            </a:r>
            <a:r>
              <a:rPr lang="fr-FR" dirty="0">
                <a:latin typeface="Times New Roman"/>
                <a:ea typeface="Times New Roman"/>
              </a:rPr>
              <a:t> + ...+ 2 a</a:t>
            </a:r>
            <a:r>
              <a:rPr lang="fr-FR" baseline="-25000" dirty="0">
                <a:latin typeface="Times New Roman"/>
                <a:ea typeface="Times New Roman"/>
              </a:rPr>
              <a:t>1</a:t>
            </a:r>
            <a:r>
              <a:rPr lang="fr-FR" dirty="0">
                <a:latin typeface="Times New Roman"/>
                <a:ea typeface="Times New Roman"/>
              </a:rPr>
              <a:t>.a</a:t>
            </a:r>
            <a:r>
              <a:rPr lang="fr-FR" baseline="-25000" dirty="0">
                <a:latin typeface="Times New Roman"/>
                <a:ea typeface="Times New Roman"/>
              </a:rPr>
              <a:t>n</a:t>
            </a:r>
            <a:r>
              <a:rPr lang="fr-FR" dirty="0">
                <a:latin typeface="Times New Roman"/>
                <a:ea typeface="Times New Roman"/>
              </a:rPr>
              <a:t>+ 2a</a:t>
            </a:r>
            <a:r>
              <a:rPr lang="fr-FR" baseline="-25000" dirty="0">
                <a:latin typeface="Times New Roman"/>
                <a:ea typeface="Times New Roman"/>
              </a:rPr>
              <a:t>2</a:t>
            </a:r>
            <a:r>
              <a:rPr lang="fr-FR" dirty="0">
                <a:latin typeface="Times New Roman"/>
                <a:ea typeface="Times New Roman"/>
              </a:rPr>
              <a:t>.a</a:t>
            </a:r>
            <a:r>
              <a:rPr lang="fr-FR" baseline="-25000" dirty="0">
                <a:latin typeface="Times New Roman"/>
                <a:ea typeface="Times New Roman"/>
              </a:rPr>
              <a:t>n</a:t>
            </a:r>
            <a:r>
              <a:rPr lang="fr-FR" dirty="0">
                <a:latin typeface="Times New Roman"/>
                <a:ea typeface="Times New Roman"/>
              </a:rPr>
              <a:t> +...+2a</a:t>
            </a:r>
            <a:r>
              <a:rPr lang="fr-FR" baseline="-25000" dirty="0">
                <a:latin typeface="Times New Roman"/>
                <a:ea typeface="Times New Roman"/>
              </a:rPr>
              <a:t>2</a:t>
            </a:r>
            <a:r>
              <a:rPr lang="fr-FR" dirty="0">
                <a:latin typeface="Times New Roman"/>
                <a:ea typeface="Times New Roman"/>
              </a:rPr>
              <a:t>.a</a:t>
            </a:r>
            <a:r>
              <a:rPr lang="fr-FR" baseline="-25000" dirty="0">
                <a:latin typeface="Times New Roman"/>
                <a:ea typeface="Times New Roman"/>
              </a:rPr>
              <a:t>n</a:t>
            </a:r>
            <a:r>
              <a:rPr lang="fr-FR" dirty="0">
                <a:latin typeface="Times New Roman"/>
                <a:ea typeface="Times New Roman"/>
              </a:rPr>
              <a:t>+ 2a</a:t>
            </a:r>
            <a:r>
              <a:rPr lang="fr-FR" baseline="-25000" dirty="0">
                <a:latin typeface="Times New Roman"/>
                <a:ea typeface="Times New Roman"/>
              </a:rPr>
              <a:t>3</a:t>
            </a:r>
            <a:r>
              <a:rPr lang="fr-FR" dirty="0">
                <a:latin typeface="Times New Roman"/>
                <a:ea typeface="Times New Roman"/>
              </a:rPr>
              <a:t>.a</a:t>
            </a:r>
            <a:r>
              <a:rPr lang="fr-FR" baseline="-25000" dirty="0">
                <a:latin typeface="Times New Roman"/>
                <a:ea typeface="Times New Roman"/>
              </a:rPr>
              <a:t>4</a:t>
            </a:r>
            <a:r>
              <a:rPr lang="fr-FR" dirty="0">
                <a:latin typeface="Times New Roman"/>
                <a:ea typeface="Times New Roman"/>
              </a:rPr>
              <a:t> +...+2a</a:t>
            </a:r>
            <a:r>
              <a:rPr lang="fr-FR" baseline="-25000" dirty="0">
                <a:latin typeface="Times New Roman"/>
                <a:ea typeface="Times New Roman"/>
              </a:rPr>
              <a:t>3</a:t>
            </a:r>
            <a:r>
              <a:rPr lang="fr-FR" dirty="0">
                <a:latin typeface="Times New Roman"/>
                <a:ea typeface="Times New Roman"/>
              </a:rPr>
              <a:t>.</a:t>
            </a:r>
            <a:r>
              <a:rPr lang="fr-FR" baseline="-25000" dirty="0">
                <a:latin typeface="Times New Roman"/>
                <a:ea typeface="Times New Roman"/>
              </a:rPr>
              <a:t>a</a:t>
            </a:r>
            <a:r>
              <a:rPr lang="fr-FR" dirty="0">
                <a:latin typeface="Times New Roman"/>
                <a:ea typeface="Times New Roman"/>
              </a:rPr>
              <a:t>n+....+2a</a:t>
            </a:r>
            <a:r>
              <a:rPr lang="fr-FR" baseline="-25000" dirty="0">
                <a:latin typeface="Times New Roman"/>
                <a:ea typeface="Times New Roman"/>
              </a:rPr>
              <a:t>n-1</a:t>
            </a:r>
            <a:r>
              <a:rPr lang="fr-FR" dirty="0">
                <a:latin typeface="Times New Roman"/>
                <a:ea typeface="Times New Roman"/>
              </a:rPr>
              <a:t>.a</a:t>
            </a:r>
            <a:r>
              <a:rPr lang="fr-FR" baseline="-25000" dirty="0">
                <a:latin typeface="Times New Roman"/>
                <a:ea typeface="Times New Roman"/>
              </a:rPr>
              <a:t>n</a:t>
            </a:r>
            <a:r>
              <a:rPr lang="fr-FR" dirty="0">
                <a:latin typeface="Times New Roman"/>
                <a:ea typeface="Times New Roman"/>
              </a:rPr>
              <a:t>. </a:t>
            </a:r>
            <a:endParaRPr lang="en-US" dirty="0">
              <a:latin typeface="Times New Roman"/>
              <a:ea typeface="Times New Roman"/>
            </a:endParaRPr>
          </a:p>
          <a:p>
            <a:pPr algn="just">
              <a:lnSpc>
                <a:spcPct val="150000"/>
              </a:lnSpc>
            </a:pPr>
            <a:r>
              <a:rPr lang="fr-FR" dirty="0">
                <a:latin typeface="Times New Roman"/>
                <a:ea typeface="Times New Roman"/>
              </a:rPr>
              <a:t> </a:t>
            </a:r>
            <a:endParaRPr lang="en-US" dirty="0">
              <a:effectLst/>
              <a:latin typeface="Times New Roman"/>
              <a:ea typeface="Times New Roman"/>
            </a:endParaRPr>
          </a:p>
        </p:txBody>
      </p:sp>
      <p:sp>
        <p:nvSpPr>
          <p:cNvPr id="13" name="TextBox 12"/>
          <p:cNvSpPr txBox="1"/>
          <p:nvPr/>
        </p:nvSpPr>
        <p:spPr>
          <a:xfrm>
            <a:off x="5029200" y="1410670"/>
            <a:ext cx="3200400" cy="369332"/>
          </a:xfrm>
          <a:prstGeom prst="rect">
            <a:avLst/>
          </a:prstGeom>
          <a:noFill/>
        </p:spPr>
        <p:txBody>
          <a:bodyPr wrap="square" rtlCol="0">
            <a:spAutoFit/>
          </a:bodyPr>
          <a:lstStyle/>
          <a:p>
            <a:pPr algn="ctr"/>
            <a:r>
              <a:rPr lang="en-US" b="1" u="sng" dirty="0" err="1" smtClean="0">
                <a:solidFill>
                  <a:srgbClr val="FF0000"/>
                </a:solidFill>
                <a:latin typeface="Times New Roman" pitchFamily="18" charset="0"/>
                <a:cs typeface="Times New Roman" pitchFamily="18" charset="0"/>
              </a:rPr>
              <a:t>Bài</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toán</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tổng</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quát</a:t>
            </a:r>
            <a:r>
              <a:rPr lang="en-US" b="1" u="sng" dirty="0" smtClean="0">
                <a:solidFill>
                  <a:srgbClr val="FF0000"/>
                </a:solidFill>
                <a:latin typeface="Times New Roman" pitchFamily="18" charset="0"/>
                <a:cs typeface="Times New Roman" pitchFamily="18" charset="0"/>
              </a:rPr>
              <a:t> </a:t>
            </a:r>
            <a:endParaRPr lang="en-US" b="1" u="sng" dirty="0">
              <a:solidFill>
                <a:srgbClr val="FF0000"/>
              </a:solidFill>
              <a:latin typeface="Times New Roman" pitchFamily="18" charset="0"/>
              <a:cs typeface="Times New Roman" pitchFamily="18" charset="0"/>
            </a:endParaRPr>
          </a:p>
        </p:txBody>
      </p:sp>
      <p:sp>
        <p:nvSpPr>
          <p:cNvPr id="14" name="Rectangle 13"/>
          <p:cNvSpPr/>
          <p:nvPr/>
        </p:nvSpPr>
        <p:spPr>
          <a:xfrm>
            <a:off x="316788" y="4845397"/>
            <a:ext cx="2710999" cy="369332"/>
          </a:xfrm>
          <a:prstGeom prst="rect">
            <a:avLst/>
          </a:prstGeom>
        </p:spPr>
        <p:txBody>
          <a:bodyPr wrap="none">
            <a:spAutoFit/>
          </a:bodyPr>
          <a:lstStyle/>
          <a:p>
            <a:r>
              <a:rPr lang="fr-FR" dirty="0" smtClean="0">
                <a:latin typeface="Times New Roman"/>
                <a:ea typeface="Times New Roman"/>
              </a:rPr>
              <a:t>2) ( </a:t>
            </a:r>
            <a:r>
              <a:rPr lang="fr-FR" dirty="0">
                <a:latin typeface="Times New Roman"/>
                <a:ea typeface="Times New Roman"/>
              </a:rPr>
              <a:t>a</a:t>
            </a:r>
            <a:r>
              <a:rPr lang="fr-FR" baseline="-25000" dirty="0">
                <a:latin typeface="Times New Roman"/>
                <a:ea typeface="Times New Roman"/>
              </a:rPr>
              <a:t>1</a:t>
            </a:r>
            <a:r>
              <a:rPr lang="fr-FR" dirty="0">
                <a:latin typeface="Times New Roman"/>
                <a:ea typeface="Times New Roman"/>
              </a:rPr>
              <a:t> + a</a:t>
            </a:r>
            <a:r>
              <a:rPr lang="fr-FR" baseline="-25000" dirty="0">
                <a:latin typeface="Times New Roman"/>
                <a:ea typeface="Times New Roman"/>
              </a:rPr>
              <a:t>2</a:t>
            </a:r>
            <a:r>
              <a:rPr lang="fr-FR" dirty="0">
                <a:latin typeface="Times New Roman"/>
                <a:ea typeface="Times New Roman"/>
              </a:rPr>
              <a:t> + a</a:t>
            </a:r>
            <a:r>
              <a:rPr lang="fr-FR" baseline="-25000" dirty="0">
                <a:latin typeface="Times New Roman"/>
                <a:ea typeface="Times New Roman"/>
              </a:rPr>
              <a:t>3</a:t>
            </a:r>
            <a:r>
              <a:rPr lang="fr-FR" dirty="0">
                <a:latin typeface="Times New Roman"/>
                <a:ea typeface="Times New Roman"/>
              </a:rPr>
              <a:t> + ... + a</a:t>
            </a:r>
            <a:r>
              <a:rPr lang="fr-FR" baseline="-25000" dirty="0">
                <a:latin typeface="Times New Roman"/>
                <a:ea typeface="Times New Roman"/>
              </a:rPr>
              <a:t>n</a:t>
            </a:r>
            <a:r>
              <a:rPr lang="fr-FR" dirty="0">
                <a:latin typeface="Times New Roman"/>
                <a:ea typeface="Times New Roman"/>
              </a:rPr>
              <a:t> )</a:t>
            </a:r>
            <a:r>
              <a:rPr lang="fr-FR" baseline="30000" dirty="0">
                <a:latin typeface="Times New Roman"/>
                <a:ea typeface="Times New Roman"/>
              </a:rPr>
              <a:t>2</a:t>
            </a:r>
            <a:r>
              <a:rPr lang="fr-FR" dirty="0">
                <a:latin typeface="Times New Roman"/>
                <a:ea typeface="Times New Roman"/>
              </a:rPr>
              <a:t> </a:t>
            </a:r>
            <a:endParaRPr lang="en-US" dirty="0"/>
          </a:p>
        </p:txBody>
      </p:sp>
      <p:sp>
        <p:nvSpPr>
          <p:cNvPr id="5" name="TextBox 4"/>
          <p:cNvSpPr txBox="1"/>
          <p:nvPr/>
        </p:nvSpPr>
        <p:spPr>
          <a:xfrm>
            <a:off x="457200" y="5562600"/>
            <a:ext cx="7272337" cy="923330"/>
          </a:xfrm>
          <a:prstGeom prst="rect">
            <a:avLst/>
          </a:prstGeom>
          <a:noFill/>
        </p:spPr>
        <p:txBody>
          <a:bodyPr wrap="square" rtlCol="0">
            <a:spAutoFit/>
          </a:bodyPr>
          <a:lstStyle/>
          <a:p>
            <a:pPr>
              <a:lnSpc>
                <a:spcPct val="150000"/>
              </a:lnSpc>
            </a:pPr>
            <a:r>
              <a:rPr lang="en-US" b="1" u="sng" dirty="0" err="1" smtClean="0">
                <a:solidFill>
                  <a:srgbClr val="FF0000"/>
                </a:solidFill>
                <a:latin typeface="Times New Roman" pitchFamily="18" charset="0"/>
                <a:cs typeface="Times New Roman" pitchFamily="18" charset="0"/>
              </a:rPr>
              <a:t>Nhận</a:t>
            </a:r>
            <a:r>
              <a:rPr lang="en-US" b="1" u="sng" dirty="0" smtClean="0">
                <a:solidFill>
                  <a:srgbClr val="FF0000"/>
                </a:solidFill>
                <a:latin typeface="Times New Roman" pitchFamily="18" charset="0"/>
                <a:cs typeface="Times New Roman" pitchFamily="18" charset="0"/>
              </a:rPr>
              <a:t> </a:t>
            </a:r>
            <a:r>
              <a:rPr lang="en-US" b="1" u="sng" dirty="0" err="1" smtClean="0">
                <a:solidFill>
                  <a:srgbClr val="FF0000"/>
                </a:solidFill>
                <a:latin typeface="Times New Roman" pitchFamily="18" charset="0"/>
                <a:cs typeface="Times New Roman" pitchFamily="18" charset="0"/>
              </a:rPr>
              <a:t>xét</a:t>
            </a:r>
            <a:r>
              <a:rPr lang="en-US" b="1" u="sng" dirty="0" smtClean="0">
                <a:solidFill>
                  <a:srgbClr val="FF0000"/>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việc</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khái</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quát</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hóa</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bài</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toán</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giúp</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học</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sinh</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có</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cách</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nhín</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tổng</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quát</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hơn</a:t>
            </a:r>
            <a:r>
              <a:rPr lang="en-US" b="1" dirty="0" smtClean="0">
                <a:solidFill>
                  <a:srgbClr val="0000CC"/>
                </a:solidFill>
                <a:latin typeface="Times New Roman" pitchFamily="18" charset="0"/>
                <a:cs typeface="Times New Roman" pitchFamily="18" charset="0"/>
              </a:rPr>
              <a:t> , </a:t>
            </a:r>
            <a:r>
              <a:rPr lang="en-US" b="1" dirty="0" err="1" smtClean="0">
                <a:solidFill>
                  <a:srgbClr val="0000CC"/>
                </a:solidFill>
                <a:latin typeface="Times New Roman" pitchFamily="18" charset="0"/>
                <a:cs typeface="Times New Roman" pitchFamily="18" charset="0"/>
              </a:rPr>
              <a:t>giúp</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nhận</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biết</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nhanh</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hơn</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các</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bài</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toán</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cùng</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thể</a:t>
            </a:r>
            <a:r>
              <a:rPr lang="en-US" b="1" dirty="0" smtClean="0">
                <a:solidFill>
                  <a:srgbClr val="0000CC"/>
                </a:solidFill>
                <a:latin typeface="Times New Roman" pitchFamily="18" charset="0"/>
                <a:cs typeface="Times New Roman" pitchFamily="18" charset="0"/>
              </a:rPr>
              <a:t> </a:t>
            </a:r>
            <a:r>
              <a:rPr lang="en-US" b="1" dirty="0" err="1" smtClean="0">
                <a:solidFill>
                  <a:srgbClr val="0000CC"/>
                </a:solidFill>
                <a:latin typeface="Times New Roman" pitchFamily="18" charset="0"/>
                <a:cs typeface="Times New Roman" pitchFamily="18" charset="0"/>
              </a:rPr>
              <a:t>loại</a:t>
            </a:r>
            <a:endParaRPr lang="en-US" b="1"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1315678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P spid="8" grpId="0"/>
      <p:bldP spid="9" grpId="0"/>
      <p:bldP spid="11" grpId="0"/>
      <p:bldP spid="12" grpId="0"/>
      <p:bldP spid="13" grpId="0"/>
      <p:bldP spid="1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32" y="33287"/>
            <a:ext cx="2305050" cy="226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2361867" y="277429"/>
            <a:ext cx="5867400" cy="458074"/>
          </a:xfrm>
          <a:prstGeom prst="rect">
            <a:avLst/>
          </a:prstGeom>
        </p:spPr>
        <p:txBody>
          <a:bodyPr wrap="square">
            <a:spAutoFit/>
          </a:bodyPr>
          <a:lstStyle/>
          <a:p>
            <a:pPr algn="just">
              <a:lnSpc>
                <a:spcPct val="150000"/>
              </a:lnSpc>
            </a:pPr>
            <a:r>
              <a:rPr lang="en-US" b="1" dirty="0">
                <a:solidFill>
                  <a:srgbClr val="FF0000"/>
                </a:solidFill>
                <a:latin typeface="Times New Roman"/>
                <a:ea typeface="Times New Roman"/>
              </a:rPr>
              <a:t>4. </a:t>
            </a:r>
            <a:r>
              <a:rPr lang="en-US" b="1" dirty="0" err="1">
                <a:solidFill>
                  <a:srgbClr val="FF0000"/>
                </a:solidFill>
                <a:latin typeface="Times New Roman"/>
                <a:ea typeface="Times New Roman"/>
              </a:rPr>
              <a:t>Giải</a:t>
            </a:r>
            <a:r>
              <a:rPr lang="en-US" b="1" dirty="0">
                <a:solidFill>
                  <a:srgbClr val="FF0000"/>
                </a:solidFill>
                <a:latin typeface="Times New Roman"/>
                <a:ea typeface="Times New Roman"/>
              </a:rPr>
              <a:t> </a:t>
            </a:r>
            <a:r>
              <a:rPr lang="en-US" b="1" dirty="0" err="1">
                <a:solidFill>
                  <a:srgbClr val="FF0000"/>
                </a:solidFill>
                <a:latin typeface="Times New Roman"/>
                <a:ea typeface="Times New Roman"/>
              </a:rPr>
              <a:t>pháp</a:t>
            </a:r>
            <a:r>
              <a:rPr lang="en-US" b="1" dirty="0">
                <a:solidFill>
                  <a:srgbClr val="FF0000"/>
                </a:solidFill>
                <a:latin typeface="Times New Roman"/>
                <a:ea typeface="Times New Roman"/>
              </a:rPr>
              <a:t> 4: </a:t>
            </a:r>
            <a:r>
              <a:rPr lang="en-US" b="1" dirty="0" err="1">
                <a:solidFill>
                  <a:srgbClr val="FF0000"/>
                </a:solidFill>
                <a:latin typeface="Times New Roman"/>
                <a:ea typeface="Times New Roman"/>
              </a:rPr>
              <a:t>Tìm</a:t>
            </a:r>
            <a:r>
              <a:rPr lang="en-US" b="1" dirty="0">
                <a:solidFill>
                  <a:srgbClr val="FF0000"/>
                </a:solidFill>
                <a:latin typeface="Times New Roman"/>
                <a:ea typeface="Times New Roman"/>
              </a:rPr>
              <a:t> </a:t>
            </a:r>
            <a:r>
              <a:rPr lang="en-US" b="1" dirty="0" err="1">
                <a:solidFill>
                  <a:srgbClr val="FF0000"/>
                </a:solidFill>
                <a:latin typeface="Times New Roman"/>
                <a:ea typeface="Times New Roman"/>
              </a:rPr>
              <a:t>nhiều</a:t>
            </a:r>
            <a:r>
              <a:rPr lang="en-US" b="1" dirty="0">
                <a:solidFill>
                  <a:srgbClr val="FF0000"/>
                </a:solidFill>
                <a:latin typeface="Times New Roman"/>
                <a:ea typeface="Times New Roman"/>
              </a:rPr>
              <a:t> </a:t>
            </a:r>
            <a:r>
              <a:rPr lang="en-US" b="1" dirty="0" err="1">
                <a:solidFill>
                  <a:srgbClr val="FF0000"/>
                </a:solidFill>
                <a:latin typeface="Times New Roman"/>
                <a:ea typeface="Times New Roman"/>
              </a:rPr>
              <a:t>lời</a:t>
            </a:r>
            <a:r>
              <a:rPr lang="en-US" b="1" dirty="0">
                <a:solidFill>
                  <a:srgbClr val="FF0000"/>
                </a:solidFill>
                <a:latin typeface="Times New Roman"/>
                <a:ea typeface="Times New Roman"/>
              </a:rPr>
              <a:t> </a:t>
            </a:r>
            <a:r>
              <a:rPr lang="en-US" b="1" dirty="0" err="1">
                <a:solidFill>
                  <a:srgbClr val="FF0000"/>
                </a:solidFill>
                <a:latin typeface="Times New Roman"/>
                <a:ea typeface="Times New Roman"/>
              </a:rPr>
              <a:t>giải</a:t>
            </a:r>
            <a:r>
              <a:rPr lang="en-US" b="1" dirty="0">
                <a:solidFill>
                  <a:srgbClr val="FF0000"/>
                </a:solidFill>
                <a:latin typeface="Times New Roman"/>
                <a:ea typeface="Times New Roman"/>
              </a:rPr>
              <a:t> </a:t>
            </a:r>
            <a:r>
              <a:rPr lang="en-US" b="1" dirty="0" err="1">
                <a:solidFill>
                  <a:srgbClr val="FF0000"/>
                </a:solidFill>
                <a:latin typeface="Times New Roman"/>
                <a:ea typeface="Times New Roman"/>
              </a:rPr>
              <a:t>cho</a:t>
            </a:r>
            <a:r>
              <a:rPr lang="en-US" b="1" dirty="0">
                <a:solidFill>
                  <a:srgbClr val="FF0000"/>
                </a:solidFill>
                <a:latin typeface="Times New Roman"/>
                <a:ea typeface="Times New Roman"/>
              </a:rPr>
              <a:t> </a:t>
            </a:r>
            <a:r>
              <a:rPr lang="en-US" b="1" dirty="0" err="1">
                <a:solidFill>
                  <a:srgbClr val="FF0000"/>
                </a:solidFill>
                <a:latin typeface="Times New Roman"/>
                <a:ea typeface="Times New Roman"/>
              </a:rPr>
              <a:t>một</a:t>
            </a:r>
            <a:r>
              <a:rPr lang="en-US" b="1" dirty="0">
                <a:solidFill>
                  <a:srgbClr val="FF0000"/>
                </a:solidFill>
                <a:latin typeface="Times New Roman"/>
                <a:ea typeface="Times New Roman"/>
              </a:rPr>
              <a:t> </a:t>
            </a:r>
            <a:r>
              <a:rPr lang="en-US" b="1" dirty="0" err="1">
                <a:solidFill>
                  <a:srgbClr val="FF0000"/>
                </a:solidFill>
                <a:latin typeface="Times New Roman"/>
                <a:ea typeface="Times New Roman"/>
              </a:rPr>
              <a:t>bài</a:t>
            </a:r>
            <a:r>
              <a:rPr lang="en-US" b="1" dirty="0">
                <a:solidFill>
                  <a:srgbClr val="FF0000"/>
                </a:solidFill>
                <a:latin typeface="Times New Roman"/>
                <a:ea typeface="Times New Roman"/>
              </a:rPr>
              <a:t> </a:t>
            </a:r>
            <a:r>
              <a:rPr lang="en-US" b="1" dirty="0" err="1">
                <a:solidFill>
                  <a:srgbClr val="FF0000"/>
                </a:solidFill>
                <a:latin typeface="Times New Roman"/>
                <a:ea typeface="Times New Roman"/>
              </a:rPr>
              <a:t>toán</a:t>
            </a:r>
            <a:endParaRPr lang="en-US" sz="1600" dirty="0">
              <a:solidFill>
                <a:srgbClr val="FF0000"/>
              </a:solidFill>
              <a:effectLst/>
              <a:latin typeface="Times New Roman"/>
              <a:ea typeface="Times New Roman"/>
            </a:endParaRPr>
          </a:p>
        </p:txBody>
      </p:sp>
      <p:sp>
        <p:nvSpPr>
          <p:cNvPr id="3" name="Rectangle 2"/>
          <p:cNvSpPr/>
          <p:nvPr/>
        </p:nvSpPr>
        <p:spPr>
          <a:xfrm>
            <a:off x="689344" y="1092875"/>
            <a:ext cx="8305800" cy="507831"/>
          </a:xfrm>
          <a:prstGeom prst="rect">
            <a:avLst/>
          </a:prstGeom>
        </p:spPr>
        <p:txBody>
          <a:bodyPr wrap="square">
            <a:spAutoFit/>
          </a:bodyPr>
          <a:lstStyle/>
          <a:p>
            <a:pPr algn="just">
              <a:lnSpc>
                <a:spcPct val="150000"/>
              </a:lnSpc>
            </a:pPr>
            <a:r>
              <a:rPr lang="es-ES" b="1" u="sng" dirty="0" err="1">
                <a:latin typeface="Times New Roman"/>
                <a:ea typeface="Times New Roman"/>
              </a:rPr>
              <a:t>Bài</a:t>
            </a:r>
            <a:r>
              <a:rPr lang="es-ES" b="1" u="sng" dirty="0">
                <a:latin typeface="Times New Roman"/>
                <a:ea typeface="Times New Roman"/>
              </a:rPr>
              <a:t> </a:t>
            </a:r>
            <a:r>
              <a:rPr lang="es-ES" b="1" u="sng" dirty="0" err="1">
                <a:latin typeface="Times New Roman"/>
                <a:ea typeface="Times New Roman"/>
              </a:rPr>
              <a:t>toán</a:t>
            </a:r>
            <a:r>
              <a:rPr lang="es-ES" b="1" u="sng" dirty="0">
                <a:latin typeface="Times New Roman"/>
                <a:ea typeface="Times New Roman"/>
              </a:rPr>
              <a:t> 4. </a:t>
            </a:r>
            <a:r>
              <a:rPr lang="es-ES" b="1" dirty="0">
                <a:latin typeface="Times New Roman"/>
                <a:ea typeface="Times New Roman"/>
              </a:rPr>
              <a:t>: </a:t>
            </a:r>
            <a:r>
              <a:rPr lang="es-ES" b="1" i="1" dirty="0">
                <a:latin typeface="Times New Roman"/>
                <a:ea typeface="Times New Roman"/>
              </a:rPr>
              <a:t>( </a:t>
            </a:r>
            <a:r>
              <a:rPr lang="es-ES" i="1" dirty="0" err="1">
                <a:latin typeface="Times New Roman"/>
                <a:ea typeface="Times New Roman"/>
              </a:rPr>
              <a:t>Bài</a:t>
            </a:r>
            <a:r>
              <a:rPr lang="es-ES" i="1" dirty="0">
                <a:latin typeface="Times New Roman"/>
                <a:ea typeface="Times New Roman"/>
              </a:rPr>
              <a:t> 57 -</a:t>
            </a:r>
            <a:r>
              <a:rPr lang="es-ES" b="1" i="1" dirty="0">
                <a:latin typeface="Times New Roman"/>
                <a:ea typeface="Times New Roman"/>
              </a:rPr>
              <a:t>  </a:t>
            </a:r>
            <a:r>
              <a:rPr lang="es-ES" i="1" dirty="0">
                <a:latin typeface="Times New Roman"/>
                <a:ea typeface="Times New Roman"/>
              </a:rPr>
              <a:t>SGK/ 25</a:t>
            </a:r>
            <a:r>
              <a:rPr lang="es-ES" b="1" i="1" dirty="0">
                <a:latin typeface="Times New Roman"/>
                <a:ea typeface="Times New Roman"/>
              </a:rPr>
              <a:t>)</a:t>
            </a:r>
            <a:r>
              <a:rPr lang="es-ES" i="1" dirty="0">
                <a:latin typeface="Times New Roman"/>
                <a:ea typeface="Times New Roman"/>
              </a:rPr>
              <a:t>    </a:t>
            </a:r>
            <a:r>
              <a:rPr lang="es-ES" dirty="0" err="1" smtClean="0">
                <a:latin typeface="Times New Roman"/>
                <a:ea typeface="Times New Roman"/>
              </a:rPr>
              <a:t>Phân</a:t>
            </a:r>
            <a:r>
              <a:rPr lang="es-ES" dirty="0" smtClean="0">
                <a:latin typeface="Times New Roman"/>
                <a:ea typeface="Times New Roman"/>
              </a:rPr>
              <a:t> </a:t>
            </a:r>
            <a:r>
              <a:rPr lang="es-ES" dirty="0" err="1">
                <a:latin typeface="Times New Roman"/>
                <a:ea typeface="Times New Roman"/>
              </a:rPr>
              <a:t>tích</a:t>
            </a:r>
            <a:r>
              <a:rPr lang="es-ES" dirty="0">
                <a:latin typeface="Times New Roman"/>
                <a:ea typeface="Times New Roman"/>
              </a:rPr>
              <a:t> </a:t>
            </a:r>
            <a:r>
              <a:rPr lang="es-ES" dirty="0" err="1">
                <a:latin typeface="Times New Roman"/>
                <a:ea typeface="Times New Roman"/>
              </a:rPr>
              <a:t>đa</a:t>
            </a:r>
            <a:r>
              <a:rPr lang="es-ES" dirty="0">
                <a:latin typeface="Times New Roman"/>
                <a:ea typeface="Times New Roman"/>
              </a:rPr>
              <a:t> </a:t>
            </a:r>
            <a:r>
              <a:rPr lang="es-ES" dirty="0" err="1">
                <a:latin typeface="Times New Roman"/>
                <a:ea typeface="Times New Roman"/>
              </a:rPr>
              <a:t>thức</a:t>
            </a:r>
            <a:r>
              <a:rPr lang="es-ES" dirty="0">
                <a:latin typeface="Times New Roman"/>
                <a:ea typeface="Times New Roman"/>
              </a:rPr>
              <a:t> </a:t>
            </a:r>
            <a:r>
              <a:rPr lang="es-ES" dirty="0" err="1">
                <a:latin typeface="Times New Roman"/>
                <a:ea typeface="Times New Roman"/>
              </a:rPr>
              <a:t>sau</a:t>
            </a:r>
            <a:r>
              <a:rPr lang="es-ES" dirty="0">
                <a:latin typeface="Times New Roman"/>
                <a:ea typeface="Times New Roman"/>
              </a:rPr>
              <a:t> </a:t>
            </a:r>
            <a:r>
              <a:rPr lang="es-ES" dirty="0" err="1">
                <a:latin typeface="Times New Roman"/>
                <a:ea typeface="Times New Roman"/>
              </a:rPr>
              <a:t>thành</a:t>
            </a:r>
            <a:r>
              <a:rPr lang="es-ES" dirty="0">
                <a:latin typeface="Times New Roman"/>
                <a:ea typeface="Times New Roman"/>
              </a:rPr>
              <a:t> </a:t>
            </a:r>
            <a:r>
              <a:rPr lang="es-ES" dirty="0" err="1">
                <a:latin typeface="Times New Roman"/>
                <a:ea typeface="Times New Roman"/>
              </a:rPr>
              <a:t>nhân</a:t>
            </a:r>
            <a:r>
              <a:rPr lang="es-ES" dirty="0">
                <a:latin typeface="Times New Roman"/>
                <a:ea typeface="Times New Roman"/>
              </a:rPr>
              <a:t> </a:t>
            </a:r>
            <a:r>
              <a:rPr lang="es-ES" dirty="0" err="1">
                <a:latin typeface="Times New Roman"/>
                <a:ea typeface="Times New Roman"/>
              </a:rPr>
              <a:t>tử</a:t>
            </a:r>
            <a:r>
              <a:rPr lang="es-ES" dirty="0">
                <a:latin typeface="Times New Roman"/>
                <a:ea typeface="Times New Roman"/>
              </a:rPr>
              <a:t>: x</a:t>
            </a:r>
            <a:r>
              <a:rPr lang="es-ES" baseline="30000" dirty="0">
                <a:latin typeface="Times New Roman"/>
                <a:ea typeface="Times New Roman"/>
              </a:rPr>
              <a:t>2</a:t>
            </a:r>
            <a:r>
              <a:rPr lang="es-ES" dirty="0">
                <a:latin typeface="Times New Roman"/>
                <a:ea typeface="Times New Roman"/>
              </a:rPr>
              <a:t> – 4x + 3</a:t>
            </a:r>
            <a:endParaRPr lang="en-US" dirty="0">
              <a:effectLst/>
              <a:latin typeface="Times New Roman"/>
              <a:ea typeface="Times New Roman"/>
            </a:endParaRPr>
          </a:p>
        </p:txBody>
      </p:sp>
      <p:sp>
        <p:nvSpPr>
          <p:cNvPr id="6" name="Rectangle 5"/>
          <p:cNvSpPr/>
          <p:nvPr/>
        </p:nvSpPr>
        <p:spPr>
          <a:xfrm>
            <a:off x="3728757" y="1803231"/>
            <a:ext cx="652743" cy="369332"/>
          </a:xfrm>
          <a:prstGeom prst="rect">
            <a:avLst/>
          </a:prstGeom>
        </p:spPr>
        <p:txBody>
          <a:bodyPr wrap="none">
            <a:spAutoFit/>
          </a:bodyPr>
          <a:lstStyle/>
          <a:p>
            <a:r>
              <a:rPr lang="es-ES" dirty="0">
                <a:latin typeface="Times New Roman"/>
                <a:ea typeface="Times New Roman"/>
              </a:rPr>
              <a:t> </a:t>
            </a:r>
            <a:r>
              <a:rPr lang="es-ES" b="1" i="1" u="sng" dirty="0" err="1">
                <a:latin typeface="Times New Roman"/>
                <a:ea typeface="Times New Roman"/>
              </a:rPr>
              <a:t>Giải</a:t>
            </a:r>
            <a:endParaRPr lang="en-US" dirty="0"/>
          </a:p>
        </p:txBody>
      </p:sp>
      <p:sp>
        <p:nvSpPr>
          <p:cNvPr id="7" name="Rectangle 6"/>
          <p:cNvSpPr/>
          <p:nvPr/>
        </p:nvSpPr>
        <p:spPr>
          <a:xfrm>
            <a:off x="647699" y="2286000"/>
            <a:ext cx="7924800" cy="923330"/>
          </a:xfrm>
          <a:prstGeom prst="rect">
            <a:avLst/>
          </a:prstGeom>
        </p:spPr>
        <p:txBody>
          <a:bodyPr wrap="square">
            <a:spAutoFit/>
          </a:bodyPr>
          <a:lstStyle/>
          <a:p>
            <a:pPr algn="just">
              <a:lnSpc>
                <a:spcPct val="150000"/>
              </a:lnSpc>
            </a:pPr>
            <a:r>
              <a:rPr lang="es-ES" b="1" i="1" dirty="0" err="1">
                <a:solidFill>
                  <a:srgbClr val="FF0000"/>
                </a:solidFill>
                <a:latin typeface="Times New Roman"/>
                <a:ea typeface="Times New Roman"/>
              </a:rPr>
              <a:t>Cách</a:t>
            </a:r>
            <a:r>
              <a:rPr lang="es-ES" b="1" i="1" dirty="0">
                <a:solidFill>
                  <a:srgbClr val="FF0000"/>
                </a:solidFill>
                <a:latin typeface="Times New Roman"/>
                <a:ea typeface="Times New Roman"/>
              </a:rPr>
              <a:t> 1:</a:t>
            </a:r>
            <a:r>
              <a:rPr lang="es-ES" b="1" i="1" dirty="0">
                <a:latin typeface="Times New Roman"/>
                <a:ea typeface="Times New Roman"/>
              </a:rPr>
              <a:t> </a:t>
            </a:r>
            <a:r>
              <a:rPr lang="es-ES" dirty="0" err="1">
                <a:latin typeface="Times New Roman"/>
                <a:ea typeface="Times New Roman"/>
              </a:rPr>
              <a:t>Tách</a:t>
            </a:r>
            <a:r>
              <a:rPr lang="es-ES" dirty="0">
                <a:latin typeface="Times New Roman"/>
                <a:ea typeface="Times New Roman"/>
              </a:rPr>
              <a:t> </a:t>
            </a:r>
            <a:r>
              <a:rPr lang="es-ES" dirty="0" err="1">
                <a:latin typeface="Times New Roman"/>
                <a:ea typeface="Times New Roman"/>
              </a:rPr>
              <a:t>hạng</a:t>
            </a:r>
            <a:r>
              <a:rPr lang="es-ES" dirty="0">
                <a:latin typeface="Times New Roman"/>
                <a:ea typeface="Times New Roman"/>
              </a:rPr>
              <a:t> </a:t>
            </a:r>
            <a:r>
              <a:rPr lang="es-ES" dirty="0" err="1">
                <a:latin typeface="Times New Roman"/>
                <a:ea typeface="Times New Roman"/>
              </a:rPr>
              <a:t>tử</a:t>
            </a:r>
            <a:r>
              <a:rPr lang="es-ES" dirty="0">
                <a:latin typeface="Times New Roman"/>
                <a:ea typeface="Times New Roman"/>
              </a:rPr>
              <a:t> </a:t>
            </a:r>
            <a:r>
              <a:rPr lang="es-ES" dirty="0" err="1">
                <a:latin typeface="Times New Roman"/>
                <a:ea typeface="Times New Roman"/>
              </a:rPr>
              <a:t>bậc</a:t>
            </a:r>
            <a:r>
              <a:rPr lang="es-ES" dirty="0">
                <a:latin typeface="Times New Roman"/>
                <a:ea typeface="Times New Roman"/>
              </a:rPr>
              <a:t> </a:t>
            </a:r>
            <a:r>
              <a:rPr lang="es-ES" dirty="0" err="1">
                <a:latin typeface="Times New Roman"/>
                <a:ea typeface="Times New Roman"/>
              </a:rPr>
              <a:t>nhất</a:t>
            </a:r>
            <a:r>
              <a:rPr lang="es-ES" dirty="0">
                <a:latin typeface="Times New Roman"/>
                <a:ea typeface="Times New Roman"/>
              </a:rPr>
              <a:t> : - 4x = - x – 3x </a:t>
            </a:r>
            <a:r>
              <a:rPr lang="es-ES" dirty="0" err="1">
                <a:latin typeface="Times New Roman"/>
                <a:ea typeface="Times New Roman"/>
              </a:rPr>
              <a:t>khi</a:t>
            </a:r>
            <a:r>
              <a:rPr lang="es-ES" dirty="0">
                <a:latin typeface="Times New Roman"/>
                <a:ea typeface="Times New Roman"/>
              </a:rPr>
              <a:t> </a:t>
            </a:r>
            <a:r>
              <a:rPr lang="es-ES" dirty="0" err="1">
                <a:latin typeface="Times New Roman"/>
                <a:ea typeface="Times New Roman"/>
              </a:rPr>
              <a:t>đó</a:t>
            </a:r>
            <a:r>
              <a:rPr lang="es-ES" dirty="0">
                <a:latin typeface="Times New Roman"/>
                <a:ea typeface="Times New Roman"/>
              </a:rPr>
              <a:t> </a:t>
            </a:r>
            <a:r>
              <a:rPr lang="es-ES" dirty="0" err="1">
                <a:latin typeface="Times New Roman"/>
                <a:ea typeface="Times New Roman"/>
              </a:rPr>
              <a:t>đa</a:t>
            </a:r>
            <a:r>
              <a:rPr lang="es-ES" dirty="0">
                <a:latin typeface="Times New Roman"/>
                <a:ea typeface="Times New Roman"/>
              </a:rPr>
              <a:t> </a:t>
            </a:r>
            <a:r>
              <a:rPr lang="es-ES" dirty="0" err="1">
                <a:latin typeface="Times New Roman"/>
                <a:ea typeface="Times New Roman"/>
              </a:rPr>
              <a:t>thức</a:t>
            </a:r>
            <a:r>
              <a:rPr lang="es-ES" dirty="0">
                <a:latin typeface="Times New Roman"/>
                <a:ea typeface="Times New Roman"/>
              </a:rPr>
              <a:t> </a:t>
            </a:r>
            <a:r>
              <a:rPr lang="es-ES" dirty="0" err="1">
                <a:latin typeface="Times New Roman"/>
                <a:ea typeface="Times New Roman"/>
              </a:rPr>
              <a:t>được</a:t>
            </a:r>
            <a:r>
              <a:rPr lang="es-ES" dirty="0">
                <a:latin typeface="Times New Roman"/>
                <a:ea typeface="Times New Roman"/>
              </a:rPr>
              <a:t> </a:t>
            </a:r>
            <a:r>
              <a:rPr lang="es-ES" dirty="0" err="1">
                <a:latin typeface="Times New Roman"/>
                <a:ea typeface="Times New Roman"/>
              </a:rPr>
              <a:t>phân</a:t>
            </a:r>
            <a:r>
              <a:rPr lang="es-ES" dirty="0">
                <a:latin typeface="Times New Roman"/>
                <a:ea typeface="Times New Roman"/>
              </a:rPr>
              <a:t> </a:t>
            </a:r>
            <a:r>
              <a:rPr lang="es-ES" dirty="0" err="1">
                <a:latin typeface="Times New Roman"/>
                <a:ea typeface="Times New Roman"/>
              </a:rPr>
              <a:t>tích</a:t>
            </a:r>
            <a:r>
              <a:rPr lang="es-ES" dirty="0">
                <a:latin typeface="Times New Roman"/>
                <a:ea typeface="Times New Roman"/>
              </a:rPr>
              <a:t>: </a:t>
            </a:r>
            <a:endParaRPr lang="en-US" dirty="0">
              <a:latin typeface="Times New Roman"/>
              <a:ea typeface="Times New Roman"/>
            </a:endParaRPr>
          </a:p>
          <a:p>
            <a:pPr algn="just">
              <a:lnSpc>
                <a:spcPct val="150000"/>
              </a:lnSpc>
            </a:pPr>
            <a:r>
              <a:rPr lang="es-ES" dirty="0">
                <a:latin typeface="Times New Roman"/>
                <a:ea typeface="Times New Roman"/>
              </a:rPr>
              <a:t>     x</a:t>
            </a:r>
            <a:r>
              <a:rPr lang="es-ES" baseline="30000" dirty="0">
                <a:latin typeface="Times New Roman"/>
                <a:ea typeface="Times New Roman"/>
              </a:rPr>
              <a:t>2</a:t>
            </a:r>
            <a:r>
              <a:rPr lang="es-ES" dirty="0">
                <a:latin typeface="Times New Roman"/>
                <a:ea typeface="Times New Roman"/>
              </a:rPr>
              <a:t> – 4x + 3 = x</a:t>
            </a:r>
            <a:r>
              <a:rPr lang="es-ES" baseline="30000" dirty="0">
                <a:latin typeface="Times New Roman"/>
                <a:ea typeface="Times New Roman"/>
              </a:rPr>
              <a:t>2</a:t>
            </a:r>
            <a:r>
              <a:rPr lang="es-ES" dirty="0">
                <a:latin typeface="Times New Roman"/>
                <a:ea typeface="Times New Roman"/>
              </a:rPr>
              <a:t> – x – 3x + 3 = x ( x -1) – 3( x-1) = ( x – 1) ( x – 3)</a:t>
            </a:r>
            <a:endParaRPr lang="en-US" dirty="0">
              <a:effectLst/>
              <a:latin typeface="Times New Roman"/>
              <a:ea typeface="Times New Roman"/>
            </a:endParaRPr>
          </a:p>
        </p:txBody>
      </p:sp>
      <p:sp>
        <p:nvSpPr>
          <p:cNvPr id="8" name="Rectangle 7"/>
          <p:cNvSpPr/>
          <p:nvPr/>
        </p:nvSpPr>
        <p:spPr>
          <a:xfrm>
            <a:off x="457200" y="3206087"/>
            <a:ext cx="8534400" cy="3000821"/>
          </a:xfrm>
          <a:prstGeom prst="rect">
            <a:avLst/>
          </a:prstGeom>
        </p:spPr>
        <p:txBody>
          <a:bodyPr wrap="square">
            <a:spAutoFit/>
          </a:bodyPr>
          <a:lstStyle/>
          <a:p>
            <a:pPr algn="just">
              <a:lnSpc>
                <a:spcPct val="150000"/>
              </a:lnSpc>
            </a:pPr>
            <a:r>
              <a:rPr lang="es-ES" b="1" dirty="0" err="1">
                <a:solidFill>
                  <a:srgbClr val="441D61"/>
                </a:solidFill>
                <a:latin typeface="Times New Roman"/>
                <a:ea typeface="Times New Roman"/>
              </a:rPr>
              <a:t>X</a:t>
            </a:r>
            <a:r>
              <a:rPr lang="es-ES" b="1" dirty="0" err="1" smtClean="0">
                <a:solidFill>
                  <a:srgbClr val="441D61"/>
                </a:solidFill>
                <a:latin typeface="Times New Roman"/>
                <a:ea typeface="Times New Roman"/>
              </a:rPr>
              <a:t>ây</a:t>
            </a:r>
            <a:r>
              <a:rPr lang="es-ES" b="1" dirty="0" smtClean="0">
                <a:solidFill>
                  <a:srgbClr val="441D61"/>
                </a:solidFill>
                <a:latin typeface="Times New Roman"/>
                <a:ea typeface="Times New Roman"/>
              </a:rPr>
              <a:t> </a:t>
            </a:r>
            <a:r>
              <a:rPr lang="es-ES" b="1" dirty="0" err="1">
                <a:solidFill>
                  <a:srgbClr val="441D61"/>
                </a:solidFill>
                <a:latin typeface="Times New Roman"/>
                <a:ea typeface="Times New Roman"/>
              </a:rPr>
              <a:t>dựng</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cho</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học</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sinh</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phương</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pháp</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tổng</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quát</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để</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phân</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tích</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tam</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thức</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bậc</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hai</a:t>
            </a:r>
            <a:r>
              <a:rPr lang="es-ES" b="1" dirty="0">
                <a:solidFill>
                  <a:srgbClr val="441D61"/>
                </a:solidFill>
                <a:latin typeface="Times New Roman"/>
                <a:ea typeface="Times New Roman"/>
              </a:rPr>
              <a:t> ax</a:t>
            </a:r>
            <a:r>
              <a:rPr lang="es-ES" b="1" baseline="30000" dirty="0">
                <a:solidFill>
                  <a:srgbClr val="441D61"/>
                </a:solidFill>
                <a:latin typeface="Times New Roman"/>
                <a:ea typeface="Times New Roman"/>
              </a:rPr>
              <a:t>2</a:t>
            </a:r>
            <a:r>
              <a:rPr lang="es-ES" b="1" dirty="0">
                <a:solidFill>
                  <a:srgbClr val="441D61"/>
                </a:solidFill>
                <a:latin typeface="Times New Roman"/>
                <a:ea typeface="Times New Roman"/>
              </a:rPr>
              <a:t> + </a:t>
            </a:r>
            <a:r>
              <a:rPr lang="es-ES" b="1" dirty="0" err="1">
                <a:solidFill>
                  <a:srgbClr val="441D61"/>
                </a:solidFill>
                <a:latin typeface="Times New Roman"/>
                <a:ea typeface="Times New Roman"/>
              </a:rPr>
              <a:t>bx</a:t>
            </a:r>
            <a:r>
              <a:rPr lang="es-ES" b="1" dirty="0">
                <a:solidFill>
                  <a:srgbClr val="441D61"/>
                </a:solidFill>
                <a:latin typeface="Times New Roman"/>
                <a:ea typeface="Times New Roman"/>
              </a:rPr>
              <a:t> + c </a:t>
            </a:r>
            <a:r>
              <a:rPr lang="es-ES" b="1" dirty="0" err="1">
                <a:solidFill>
                  <a:srgbClr val="441D61"/>
                </a:solidFill>
                <a:latin typeface="Times New Roman"/>
                <a:ea typeface="Times New Roman"/>
              </a:rPr>
              <a:t>như</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sau</a:t>
            </a:r>
            <a:r>
              <a:rPr lang="es-ES" b="1" dirty="0">
                <a:solidFill>
                  <a:srgbClr val="441D61"/>
                </a:solidFill>
                <a:latin typeface="Times New Roman"/>
                <a:ea typeface="Times New Roman"/>
              </a:rPr>
              <a:t> </a:t>
            </a:r>
            <a:endParaRPr lang="en-US" b="1" dirty="0">
              <a:solidFill>
                <a:srgbClr val="441D61"/>
              </a:solidFill>
              <a:latin typeface="Times New Roman"/>
              <a:ea typeface="Times New Roman"/>
            </a:endParaRPr>
          </a:p>
          <a:p>
            <a:pPr algn="just">
              <a:lnSpc>
                <a:spcPct val="150000"/>
              </a:lnSpc>
            </a:pP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Bước</a:t>
            </a:r>
            <a:r>
              <a:rPr lang="es-ES" b="1" dirty="0">
                <a:solidFill>
                  <a:srgbClr val="441D61"/>
                </a:solidFill>
                <a:latin typeface="Times New Roman"/>
                <a:ea typeface="Times New Roman"/>
              </a:rPr>
              <a:t> 1: </a:t>
            </a:r>
            <a:r>
              <a:rPr lang="es-ES" b="1" dirty="0" err="1">
                <a:solidFill>
                  <a:srgbClr val="441D61"/>
                </a:solidFill>
                <a:latin typeface="Times New Roman"/>
                <a:ea typeface="Times New Roman"/>
              </a:rPr>
              <a:t>Tìm</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tích</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ac</a:t>
            </a:r>
            <a:endParaRPr lang="en-US" b="1" dirty="0">
              <a:solidFill>
                <a:srgbClr val="441D61"/>
              </a:solidFill>
              <a:latin typeface="Times New Roman"/>
              <a:ea typeface="Times New Roman"/>
            </a:endParaRPr>
          </a:p>
          <a:p>
            <a:pPr algn="just">
              <a:lnSpc>
                <a:spcPct val="150000"/>
              </a:lnSpc>
            </a:pP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Bước</a:t>
            </a:r>
            <a:r>
              <a:rPr lang="es-ES" b="1" dirty="0">
                <a:solidFill>
                  <a:srgbClr val="441D61"/>
                </a:solidFill>
                <a:latin typeface="Times New Roman"/>
                <a:ea typeface="Times New Roman"/>
              </a:rPr>
              <a:t> 2: </a:t>
            </a:r>
            <a:r>
              <a:rPr lang="es-ES" b="1" dirty="0" err="1">
                <a:solidFill>
                  <a:srgbClr val="441D61"/>
                </a:solidFill>
                <a:latin typeface="Times New Roman"/>
                <a:ea typeface="Times New Roman"/>
              </a:rPr>
              <a:t>Phân</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tích</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tích</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trên</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thành</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hai</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thừa</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số</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nguyên</a:t>
            </a:r>
            <a:endParaRPr lang="en-US" b="1" dirty="0">
              <a:solidFill>
                <a:srgbClr val="441D61"/>
              </a:solidFill>
              <a:latin typeface="Times New Roman"/>
              <a:ea typeface="Times New Roman"/>
            </a:endParaRPr>
          </a:p>
          <a:p>
            <a:pPr algn="just">
              <a:lnSpc>
                <a:spcPct val="150000"/>
              </a:lnSpc>
            </a:pP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Bước</a:t>
            </a:r>
            <a:r>
              <a:rPr lang="es-ES" b="1" dirty="0">
                <a:solidFill>
                  <a:srgbClr val="441D61"/>
                </a:solidFill>
                <a:latin typeface="Times New Roman"/>
                <a:ea typeface="Times New Roman"/>
              </a:rPr>
              <a:t> 3 : </a:t>
            </a:r>
            <a:r>
              <a:rPr lang="es-ES" b="1" dirty="0" err="1">
                <a:solidFill>
                  <a:srgbClr val="441D61"/>
                </a:solidFill>
                <a:latin typeface="Times New Roman"/>
                <a:ea typeface="Times New Roman"/>
              </a:rPr>
              <a:t>Chọn</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hai</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thừa</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số</a:t>
            </a:r>
            <a:r>
              <a:rPr lang="es-ES" b="1" dirty="0">
                <a:solidFill>
                  <a:srgbClr val="441D61"/>
                </a:solidFill>
                <a:latin typeface="Times New Roman"/>
                <a:ea typeface="Times New Roman"/>
              </a:rPr>
              <a:t>  b</a:t>
            </a:r>
            <a:r>
              <a:rPr lang="es-ES" b="1" baseline="-25000" dirty="0">
                <a:solidFill>
                  <a:srgbClr val="441D61"/>
                </a:solidFill>
                <a:latin typeface="Times New Roman"/>
                <a:ea typeface="Times New Roman"/>
              </a:rPr>
              <a:t>1</a:t>
            </a:r>
            <a:r>
              <a:rPr lang="es-ES" b="1" dirty="0">
                <a:solidFill>
                  <a:srgbClr val="441D61"/>
                </a:solidFill>
                <a:latin typeface="Times New Roman"/>
                <a:ea typeface="Times New Roman"/>
              </a:rPr>
              <a:t>; b</a:t>
            </a:r>
            <a:r>
              <a:rPr lang="es-ES" b="1" baseline="-25000" dirty="0">
                <a:solidFill>
                  <a:srgbClr val="441D61"/>
                </a:solidFill>
                <a:latin typeface="Times New Roman"/>
                <a:ea typeface="Times New Roman"/>
              </a:rPr>
              <a:t>2</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có</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tổng</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bằng</a:t>
            </a:r>
            <a:r>
              <a:rPr lang="es-ES" b="1" dirty="0">
                <a:solidFill>
                  <a:srgbClr val="441D61"/>
                </a:solidFill>
                <a:latin typeface="Times New Roman"/>
                <a:ea typeface="Times New Roman"/>
              </a:rPr>
              <a:t> b</a:t>
            </a:r>
            <a:endParaRPr lang="en-US" b="1" dirty="0">
              <a:solidFill>
                <a:srgbClr val="441D61"/>
              </a:solidFill>
              <a:latin typeface="Times New Roman"/>
              <a:ea typeface="Times New Roman"/>
            </a:endParaRPr>
          </a:p>
          <a:p>
            <a:pPr algn="just">
              <a:lnSpc>
                <a:spcPct val="150000"/>
              </a:lnSpc>
            </a:pP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Bước</a:t>
            </a:r>
            <a:r>
              <a:rPr lang="es-ES" b="1" dirty="0">
                <a:solidFill>
                  <a:srgbClr val="441D61"/>
                </a:solidFill>
                <a:latin typeface="Times New Roman"/>
                <a:ea typeface="Times New Roman"/>
              </a:rPr>
              <a:t> 4 : Ta </a:t>
            </a:r>
            <a:r>
              <a:rPr lang="es-ES" b="1" dirty="0" err="1">
                <a:solidFill>
                  <a:srgbClr val="441D61"/>
                </a:solidFill>
                <a:latin typeface="Times New Roman"/>
                <a:ea typeface="Times New Roman"/>
              </a:rPr>
              <a:t>phân</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tích</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hạng</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tử</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bx</a:t>
            </a:r>
            <a:r>
              <a:rPr lang="es-ES" b="1" dirty="0">
                <a:solidFill>
                  <a:srgbClr val="441D61"/>
                </a:solidFill>
                <a:latin typeface="Times New Roman"/>
                <a:ea typeface="Times New Roman"/>
              </a:rPr>
              <a:t> = b</a:t>
            </a:r>
            <a:r>
              <a:rPr lang="es-ES" b="1" baseline="-25000" dirty="0">
                <a:solidFill>
                  <a:srgbClr val="441D61"/>
                </a:solidFill>
                <a:latin typeface="Times New Roman"/>
                <a:ea typeface="Times New Roman"/>
              </a:rPr>
              <a:t>1</a:t>
            </a:r>
            <a:r>
              <a:rPr lang="es-ES" b="1" dirty="0">
                <a:solidFill>
                  <a:srgbClr val="441D61"/>
                </a:solidFill>
                <a:latin typeface="Times New Roman"/>
                <a:ea typeface="Times New Roman"/>
              </a:rPr>
              <a:t>x</a:t>
            </a:r>
            <a:r>
              <a:rPr lang="es-ES" b="1" baseline="-25000" dirty="0">
                <a:solidFill>
                  <a:srgbClr val="441D61"/>
                </a:solidFill>
                <a:latin typeface="Times New Roman"/>
                <a:ea typeface="Times New Roman"/>
              </a:rPr>
              <a:t> </a:t>
            </a:r>
            <a:r>
              <a:rPr lang="es-ES" b="1" dirty="0">
                <a:solidFill>
                  <a:srgbClr val="441D61"/>
                </a:solidFill>
                <a:latin typeface="Times New Roman"/>
                <a:ea typeface="Times New Roman"/>
              </a:rPr>
              <a:t>+ b</a:t>
            </a:r>
            <a:r>
              <a:rPr lang="es-ES" b="1" baseline="-25000" dirty="0">
                <a:solidFill>
                  <a:srgbClr val="441D61"/>
                </a:solidFill>
                <a:latin typeface="Times New Roman"/>
                <a:ea typeface="Times New Roman"/>
              </a:rPr>
              <a:t>2</a:t>
            </a:r>
            <a:r>
              <a:rPr lang="es-ES" b="1" dirty="0">
                <a:solidFill>
                  <a:srgbClr val="441D61"/>
                </a:solidFill>
                <a:latin typeface="Times New Roman"/>
                <a:ea typeface="Times New Roman"/>
              </a:rPr>
              <a:t>x </a:t>
            </a:r>
            <a:endParaRPr lang="en-US" b="1" dirty="0">
              <a:solidFill>
                <a:srgbClr val="441D61"/>
              </a:solidFill>
              <a:latin typeface="Times New Roman"/>
              <a:ea typeface="Times New Roman"/>
            </a:endParaRPr>
          </a:p>
          <a:p>
            <a:pPr algn="just">
              <a:lnSpc>
                <a:spcPct val="150000"/>
              </a:lnSpc>
            </a:pP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Bước</a:t>
            </a:r>
            <a:r>
              <a:rPr lang="es-ES" b="1" dirty="0">
                <a:solidFill>
                  <a:srgbClr val="441D61"/>
                </a:solidFill>
                <a:latin typeface="Times New Roman"/>
                <a:ea typeface="Times New Roman"/>
              </a:rPr>
              <a:t> 5 :  </a:t>
            </a:r>
            <a:r>
              <a:rPr lang="es-ES" b="1" dirty="0" err="1">
                <a:solidFill>
                  <a:srgbClr val="441D61"/>
                </a:solidFill>
                <a:latin typeface="Times New Roman"/>
                <a:ea typeface="Times New Roman"/>
              </a:rPr>
              <a:t>Nhóm</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và</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đặt</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nhân</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tử</a:t>
            </a:r>
            <a:r>
              <a:rPr lang="es-ES" b="1" dirty="0">
                <a:solidFill>
                  <a:srgbClr val="441D61"/>
                </a:solidFill>
                <a:latin typeface="Times New Roman"/>
                <a:ea typeface="Times New Roman"/>
              </a:rPr>
              <a:t> </a:t>
            </a:r>
            <a:r>
              <a:rPr lang="es-ES" b="1" dirty="0" err="1">
                <a:solidFill>
                  <a:srgbClr val="441D61"/>
                </a:solidFill>
                <a:latin typeface="Times New Roman"/>
                <a:ea typeface="Times New Roman"/>
              </a:rPr>
              <a:t>chung</a:t>
            </a:r>
            <a:endParaRPr lang="en-US" b="1" dirty="0">
              <a:solidFill>
                <a:srgbClr val="441D61"/>
              </a:solidFill>
              <a:effectLst/>
              <a:latin typeface="Times New Roman"/>
              <a:ea typeface="Times New Roman"/>
            </a:endParaRPr>
          </a:p>
        </p:txBody>
      </p:sp>
      <p:pic>
        <p:nvPicPr>
          <p:cNvPr id="1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4410075"/>
            <a:ext cx="18954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5678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4410075"/>
            <a:ext cx="18954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32" y="33287"/>
            <a:ext cx="2305050" cy="226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2667000" y="266796"/>
            <a:ext cx="5867400" cy="458074"/>
          </a:xfrm>
          <a:prstGeom prst="rect">
            <a:avLst/>
          </a:prstGeom>
        </p:spPr>
        <p:txBody>
          <a:bodyPr wrap="square">
            <a:spAutoFit/>
          </a:bodyPr>
          <a:lstStyle/>
          <a:p>
            <a:pPr algn="just">
              <a:lnSpc>
                <a:spcPct val="150000"/>
              </a:lnSpc>
            </a:pPr>
            <a:r>
              <a:rPr lang="en-US" b="1" u="sng" dirty="0">
                <a:solidFill>
                  <a:srgbClr val="FF0000"/>
                </a:solidFill>
                <a:latin typeface="Times New Roman"/>
                <a:ea typeface="Times New Roman"/>
              </a:rPr>
              <a:t>4. </a:t>
            </a:r>
            <a:r>
              <a:rPr lang="en-US" b="1" u="sng" dirty="0" err="1">
                <a:solidFill>
                  <a:srgbClr val="FF0000"/>
                </a:solidFill>
                <a:latin typeface="Times New Roman"/>
                <a:ea typeface="Times New Roman"/>
              </a:rPr>
              <a:t>Giải</a:t>
            </a:r>
            <a:r>
              <a:rPr lang="en-US" b="1" u="sng" dirty="0">
                <a:solidFill>
                  <a:srgbClr val="FF0000"/>
                </a:solidFill>
                <a:latin typeface="Times New Roman"/>
                <a:ea typeface="Times New Roman"/>
              </a:rPr>
              <a:t> </a:t>
            </a:r>
            <a:r>
              <a:rPr lang="en-US" b="1" u="sng" dirty="0" err="1">
                <a:solidFill>
                  <a:srgbClr val="FF0000"/>
                </a:solidFill>
                <a:latin typeface="Times New Roman"/>
                <a:ea typeface="Times New Roman"/>
              </a:rPr>
              <a:t>pháp</a:t>
            </a:r>
            <a:r>
              <a:rPr lang="en-US" b="1" u="sng" dirty="0">
                <a:solidFill>
                  <a:srgbClr val="FF0000"/>
                </a:solidFill>
                <a:latin typeface="Times New Roman"/>
                <a:ea typeface="Times New Roman"/>
              </a:rPr>
              <a:t> 4: </a:t>
            </a:r>
            <a:r>
              <a:rPr lang="en-US" b="1" u="sng" dirty="0" err="1">
                <a:solidFill>
                  <a:srgbClr val="FF0000"/>
                </a:solidFill>
                <a:latin typeface="Times New Roman"/>
                <a:ea typeface="Times New Roman"/>
              </a:rPr>
              <a:t>Tìm</a:t>
            </a:r>
            <a:r>
              <a:rPr lang="en-US" b="1" u="sng" dirty="0">
                <a:solidFill>
                  <a:srgbClr val="FF0000"/>
                </a:solidFill>
                <a:latin typeface="Times New Roman"/>
                <a:ea typeface="Times New Roman"/>
              </a:rPr>
              <a:t> </a:t>
            </a:r>
            <a:r>
              <a:rPr lang="en-US" b="1" u="sng" dirty="0" err="1">
                <a:solidFill>
                  <a:srgbClr val="FF0000"/>
                </a:solidFill>
                <a:latin typeface="Times New Roman"/>
                <a:ea typeface="Times New Roman"/>
              </a:rPr>
              <a:t>nhiều</a:t>
            </a:r>
            <a:r>
              <a:rPr lang="en-US" b="1" u="sng" dirty="0">
                <a:solidFill>
                  <a:srgbClr val="FF0000"/>
                </a:solidFill>
                <a:latin typeface="Times New Roman"/>
                <a:ea typeface="Times New Roman"/>
              </a:rPr>
              <a:t> </a:t>
            </a:r>
            <a:r>
              <a:rPr lang="en-US" b="1" u="sng" dirty="0" err="1">
                <a:solidFill>
                  <a:srgbClr val="FF0000"/>
                </a:solidFill>
                <a:latin typeface="Times New Roman"/>
                <a:ea typeface="Times New Roman"/>
              </a:rPr>
              <a:t>lời</a:t>
            </a:r>
            <a:r>
              <a:rPr lang="en-US" b="1" u="sng" dirty="0">
                <a:solidFill>
                  <a:srgbClr val="FF0000"/>
                </a:solidFill>
                <a:latin typeface="Times New Roman"/>
                <a:ea typeface="Times New Roman"/>
              </a:rPr>
              <a:t> </a:t>
            </a:r>
            <a:r>
              <a:rPr lang="en-US" b="1" u="sng" dirty="0" err="1">
                <a:solidFill>
                  <a:srgbClr val="FF0000"/>
                </a:solidFill>
                <a:latin typeface="Times New Roman"/>
                <a:ea typeface="Times New Roman"/>
              </a:rPr>
              <a:t>giải</a:t>
            </a:r>
            <a:r>
              <a:rPr lang="en-US" b="1" u="sng" dirty="0">
                <a:solidFill>
                  <a:srgbClr val="FF0000"/>
                </a:solidFill>
                <a:latin typeface="Times New Roman"/>
                <a:ea typeface="Times New Roman"/>
              </a:rPr>
              <a:t> </a:t>
            </a:r>
            <a:r>
              <a:rPr lang="en-US" b="1" u="sng" dirty="0" err="1">
                <a:solidFill>
                  <a:srgbClr val="FF0000"/>
                </a:solidFill>
                <a:latin typeface="Times New Roman"/>
                <a:ea typeface="Times New Roman"/>
              </a:rPr>
              <a:t>cho</a:t>
            </a:r>
            <a:r>
              <a:rPr lang="en-US" b="1" u="sng" dirty="0">
                <a:solidFill>
                  <a:srgbClr val="FF0000"/>
                </a:solidFill>
                <a:latin typeface="Times New Roman"/>
                <a:ea typeface="Times New Roman"/>
              </a:rPr>
              <a:t> </a:t>
            </a:r>
            <a:r>
              <a:rPr lang="en-US" b="1" u="sng" dirty="0" err="1">
                <a:solidFill>
                  <a:srgbClr val="FF0000"/>
                </a:solidFill>
                <a:latin typeface="Times New Roman"/>
                <a:ea typeface="Times New Roman"/>
              </a:rPr>
              <a:t>một</a:t>
            </a:r>
            <a:r>
              <a:rPr lang="en-US" b="1" u="sng" dirty="0">
                <a:solidFill>
                  <a:srgbClr val="FF0000"/>
                </a:solidFill>
                <a:latin typeface="Times New Roman"/>
                <a:ea typeface="Times New Roman"/>
              </a:rPr>
              <a:t> </a:t>
            </a:r>
            <a:r>
              <a:rPr lang="en-US" b="1" u="sng" dirty="0" err="1">
                <a:solidFill>
                  <a:srgbClr val="FF0000"/>
                </a:solidFill>
                <a:latin typeface="Times New Roman"/>
                <a:ea typeface="Times New Roman"/>
              </a:rPr>
              <a:t>bài</a:t>
            </a:r>
            <a:r>
              <a:rPr lang="en-US" b="1" u="sng" dirty="0">
                <a:solidFill>
                  <a:srgbClr val="FF0000"/>
                </a:solidFill>
                <a:latin typeface="Times New Roman"/>
                <a:ea typeface="Times New Roman"/>
              </a:rPr>
              <a:t> </a:t>
            </a:r>
            <a:r>
              <a:rPr lang="en-US" b="1" u="sng" dirty="0" err="1">
                <a:solidFill>
                  <a:srgbClr val="FF0000"/>
                </a:solidFill>
                <a:latin typeface="Times New Roman"/>
                <a:ea typeface="Times New Roman"/>
              </a:rPr>
              <a:t>toán</a:t>
            </a:r>
            <a:endParaRPr lang="en-US" sz="1600" u="sng" dirty="0">
              <a:solidFill>
                <a:srgbClr val="FF0000"/>
              </a:solidFill>
              <a:effectLst/>
              <a:latin typeface="Times New Roman"/>
              <a:ea typeface="Times New Roman"/>
            </a:endParaRPr>
          </a:p>
        </p:txBody>
      </p:sp>
      <p:sp>
        <p:nvSpPr>
          <p:cNvPr id="7" name="Rectangle 6"/>
          <p:cNvSpPr/>
          <p:nvPr/>
        </p:nvSpPr>
        <p:spPr>
          <a:xfrm>
            <a:off x="940317" y="1018447"/>
            <a:ext cx="8305800" cy="507831"/>
          </a:xfrm>
          <a:prstGeom prst="rect">
            <a:avLst/>
          </a:prstGeom>
        </p:spPr>
        <p:txBody>
          <a:bodyPr wrap="square">
            <a:spAutoFit/>
          </a:bodyPr>
          <a:lstStyle/>
          <a:p>
            <a:pPr algn="just">
              <a:lnSpc>
                <a:spcPct val="150000"/>
              </a:lnSpc>
            </a:pPr>
            <a:r>
              <a:rPr lang="es-ES" b="1" u="sng" dirty="0" err="1">
                <a:latin typeface="Times New Roman"/>
                <a:ea typeface="Times New Roman"/>
              </a:rPr>
              <a:t>Bài</a:t>
            </a:r>
            <a:r>
              <a:rPr lang="es-ES" b="1" u="sng" dirty="0">
                <a:latin typeface="Times New Roman"/>
                <a:ea typeface="Times New Roman"/>
              </a:rPr>
              <a:t> </a:t>
            </a:r>
            <a:r>
              <a:rPr lang="es-ES" b="1" u="sng" dirty="0" err="1">
                <a:latin typeface="Times New Roman"/>
                <a:ea typeface="Times New Roman"/>
              </a:rPr>
              <a:t>toán</a:t>
            </a:r>
            <a:r>
              <a:rPr lang="es-ES" b="1" u="sng" dirty="0">
                <a:latin typeface="Times New Roman"/>
                <a:ea typeface="Times New Roman"/>
              </a:rPr>
              <a:t> 4. </a:t>
            </a:r>
            <a:r>
              <a:rPr lang="es-ES" b="1" dirty="0">
                <a:latin typeface="Times New Roman"/>
                <a:ea typeface="Times New Roman"/>
              </a:rPr>
              <a:t>: </a:t>
            </a:r>
            <a:r>
              <a:rPr lang="es-ES" b="1" i="1" dirty="0">
                <a:latin typeface="Times New Roman"/>
                <a:ea typeface="Times New Roman"/>
              </a:rPr>
              <a:t>( </a:t>
            </a:r>
            <a:r>
              <a:rPr lang="es-ES" i="1" dirty="0" err="1">
                <a:latin typeface="Times New Roman"/>
                <a:ea typeface="Times New Roman"/>
              </a:rPr>
              <a:t>Bài</a:t>
            </a:r>
            <a:r>
              <a:rPr lang="es-ES" i="1" dirty="0">
                <a:latin typeface="Times New Roman"/>
                <a:ea typeface="Times New Roman"/>
              </a:rPr>
              <a:t> 57 -</a:t>
            </a:r>
            <a:r>
              <a:rPr lang="es-ES" b="1" i="1" dirty="0">
                <a:latin typeface="Times New Roman"/>
                <a:ea typeface="Times New Roman"/>
              </a:rPr>
              <a:t>  </a:t>
            </a:r>
            <a:r>
              <a:rPr lang="es-ES" i="1" dirty="0">
                <a:latin typeface="Times New Roman"/>
                <a:ea typeface="Times New Roman"/>
              </a:rPr>
              <a:t>SGK/ 25</a:t>
            </a:r>
            <a:r>
              <a:rPr lang="es-ES" b="1" i="1" dirty="0">
                <a:latin typeface="Times New Roman"/>
                <a:ea typeface="Times New Roman"/>
              </a:rPr>
              <a:t>)</a:t>
            </a:r>
            <a:r>
              <a:rPr lang="es-ES" i="1" dirty="0">
                <a:latin typeface="Times New Roman"/>
                <a:ea typeface="Times New Roman"/>
              </a:rPr>
              <a:t>    </a:t>
            </a:r>
            <a:r>
              <a:rPr lang="es-ES" dirty="0" err="1" smtClean="0">
                <a:latin typeface="Times New Roman"/>
                <a:ea typeface="Times New Roman"/>
              </a:rPr>
              <a:t>Phân</a:t>
            </a:r>
            <a:r>
              <a:rPr lang="es-ES" dirty="0" smtClean="0">
                <a:latin typeface="Times New Roman"/>
                <a:ea typeface="Times New Roman"/>
              </a:rPr>
              <a:t> </a:t>
            </a:r>
            <a:r>
              <a:rPr lang="es-ES" dirty="0" err="1">
                <a:latin typeface="Times New Roman"/>
                <a:ea typeface="Times New Roman"/>
              </a:rPr>
              <a:t>tích</a:t>
            </a:r>
            <a:r>
              <a:rPr lang="es-ES" dirty="0">
                <a:latin typeface="Times New Roman"/>
                <a:ea typeface="Times New Roman"/>
              </a:rPr>
              <a:t> </a:t>
            </a:r>
            <a:r>
              <a:rPr lang="es-ES" dirty="0" err="1">
                <a:latin typeface="Times New Roman"/>
                <a:ea typeface="Times New Roman"/>
              </a:rPr>
              <a:t>đa</a:t>
            </a:r>
            <a:r>
              <a:rPr lang="es-ES" dirty="0">
                <a:latin typeface="Times New Roman"/>
                <a:ea typeface="Times New Roman"/>
              </a:rPr>
              <a:t> </a:t>
            </a:r>
            <a:r>
              <a:rPr lang="es-ES" dirty="0" err="1">
                <a:latin typeface="Times New Roman"/>
                <a:ea typeface="Times New Roman"/>
              </a:rPr>
              <a:t>thức</a:t>
            </a:r>
            <a:r>
              <a:rPr lang="es-ES" dirty="0">
                <a:latin typeface="Times New Roman"/>
                <a:ea typeface="Times New Roman"/>
              </a:rPr>
              <a:t> </a:t>
            </a:r>
            <a:r>
              <a:rPr lang="es-ES" dirty="0" err="1">
                <a:latin typeface="Times New Roman"/>
                <a:ea typeface="Times New Roman"/>
              </a:rPr>
              <a:t>sau</a:t>
            </a:r>
            <a:r>
              <a:rPr lang="es-ES" dirty="0">
                <a:latin typeface="Times New Roman"/>
                <a:ea typeface="Times New Roman"/>
              </a:rPr>
              <a:t> </a:t>
            </a:r>
            <a:r>
              <a:rPr lang="es-ES" dirty="0" err="1">
                <a:latin typeface="Times New Roman"/>
                <a:ea typeface="Times New Roman"/>
              </a:rPr>
              <a:t>thành</a:t>
            </a:r>
            <a:r>
              <a:rPr lang="es-ES" dirty="0">
                <a:latin typeface="Times New Roman"/>
                <a:ea typeface="Times New Roman"/>
              </a:rPr>
              <a:t> </a:t>
            </a:r>
            <a:r>
              <a:rPr lang="es-ES" dirty="0" err="1">
                <a:latin typeface="Times New Roman"/>
                <a:ea typeface="Times New Roman"/>
              </a:rPr>
              <a:t>nhân</a:t>
            </a:r>
            <a:r>
              <a:rPr lang="es-ES" dirty="0">
                <a:latin typeface="Times New Roman"/>
                <a:ea typeface="Times New Roman"/>
              </a:rPr>
              <a:t> </a:t>
            </a:r>
            <a:r>
              <a:rPr lang="es-ES" dirty="0" err="1">
                <a:latin typeface="Times New Roman"/>
                <a:ea typeface="Times New Roman"/>
              </a:rPr>
              <a:t>tử</a:t>
            </a:r>
            <a:r>
              <a:rPr lang="es-ES" dirty="0">
                <a:latin typeface="Times New Roman"/>
                <a:ea typeface="Times New Roman"/>
              </a:rPr>
              <a:t>: x</a:t>
            </a:r>
            <a:r>
              <a:rPr lang="es-ES" baseline="30000" dirty="0">
                <a:latin typeface="Times New Roman"/>
                <a:ea typeface="Times New Roman"/>
              </a:rPr>
              <a:t>2</a:t>
            </a:r>
            <a:r>
              <a:rPr lang="es-ES" dirty="0">
                <a:latin typeface="Times New Roman"/>
                <a:ea typeface="Times New Roman"/>
              </a:rPr>
              <a:t> – 4x + 3</a:t>
            </a:r>
            <a:endParaRPr lang="en-US" dirty="0">
              <a:effectLst/>
              <a:latin typeface="Times New Roman"/>
              <a:ea typeface="Times New Roman"/>
            </a:endParaRPr>
          </a:p>
        </p:txBody>
      </p:sp>
      <p:sp>
        <p:nvSpPr>
          <p:cNvPr id="8" name="Rectangle 7"/>
          <p:cNvSpPr/>
          <p:nvPr/>
        </p:nvSpPr>
        <p:spPr>
          <a:xfrm>
            <a:off x="3728757" y="1447800"/>
            <a:ext cx="652743" cy="369332"/>
          </a:xfrm>
          <a:prstGeom prst="rect">
            <a:avLst/>
          </a:prstGeom>
        </p:spPr>
        <p:txBody>
          <a:bodyPr wrap="none">
            <a:spAutoFit/>
          </a:bodyPr>
          <a:lstStyle/>
          <a:p>
            <a:r>
              <a:rPr lang="es-ES" dirty="0">
                <a:latin typeface="Times New Roman"/>
                <a:ea typeface="Times New Roman"/>
              </a:rPr>
              <a:t> </a:t>
            </a:r>
            <a:r>
              <a:rPr lang="es-ES" b="1" i="1" u="sng" dirty="0" err="1">
                <a:latin typeface="Times New Roman"/>
                <a:ea typeface="Times New Roman"/>
              </a:rPr>
              <a:t>Giải</a:t>
            </a:r>
            <a:endParaRPr lang="en-US" dirty="0"/>
          </a:p>
        </p:txBody>
      </p:sp>
      <p:sp>
        <p:nvSpPr>
          <p:cNvPr id="2" name="Rectangle 1"/>
          <p:cNvSpPr/>
          <p:nvPr/>
        </p:nvSpPr>
        <p:spPr>
          <a:xfrm>
            <a:off x="381000" y="1780908"/>
            <a:ext cx="8153400" cy="1338828"/>
          </a:xfrm>
          <a:prstGeom prst="rect">
            <a:avLst/>
          </a:prstGeom>
        </p:spPr>
        <p:txBody>
          <a:bodyPr wrap="square">
            <a:spAutoFit/>
          </a:bodyPr>
          <a:lstStyle/>
          <a:p>
            <a:pPr algn="just">
              <a:lnSpc>
                <a:spcPct val="150000"/>
              </a:lnSpc>
            </a:pPr>
            <a:r>
              <a:rPr lang="es-ES" dirty="0">
                <a:latin typeface="Times New Roman"/>
                <a:ea typeface="Times New Roman"/>
              </a:rPr>
              <a:t> </a:t>
            </a:r>
            <a:r>
              <a:rPr lang="es-ES" b="1" i="1" dirty="0" err="1">
                <a:solidFill>
                  <a:srgbClr val="FF0000"/>
                </a:solidFill>
                <a:latin typeface="Times New Roman"/>
                <a:ea typeface="Times New Roman"/>
              </a:rPr>
              <a:t>Cách</a:t>
            </a:r>
            <a:r>
              <a:rPr lang="es-ES" b="1" i="1" dirty="0">
                <a:solidFill>
                  <a:srgbClr val="FF0000"/>
                </a:solidFill>
                <a:latin typeface="Times New Roman"/>
                <a:ea typeface="Times New Roman"/>
              </a:rPr>
              <a:t> 2:</a:t>
            </a:r>
            <a:r>
              <a:rPr lang="es-ES" b="1" i="1" dirty="0">
                <a:latin typeface="Times New Roman"/>
                <a:ea typeface="Times New Roman"/>
              </a:rPr>
              <a:t> </a:t>
            </a:r>
            <a:r>
              <a:rPr lang="es-ES" dirty="0" err="1">
                <a:latin typeface="Times New Roman"/>
                <a:ea typeface="Times New Roman"/>
              </a:rPr>
              <a:t>Tách</a:t>
            </a:r>
            <a:r>
              <a:rPr lang="es-ES" dirty="0">
                <a:latin typeface="Times New Roman"/>
                <a:ea typeface="Times New Roman"/>
              </a:rPr>
              <a:t> </a:t>
            </a:r>
            <a:r>
              <a:rPr lang="es-ES" dirty="0" err="1">
                <a:latin typeface="Times New Roman"/>
                <a:ea typeface="Times New Roman"/>
              </a:rPr>
              <a:t>hạng</a:t>
            </a:r>
            <a:r>
              <a:rPr lang="es-ES" dirty="0">
                <a:latin typeface="Times New Roman"/>
                <a:ea typeface="Times New Roman"/>
              </a:rPr>
              <a:t> </a:t>
            </a:r>
            <a:r>
              <a:rPr lang="es-ES" dirty="0" err="1">
                <a:latin typeface="Times New Roman"/>
                <a:ea typeface="Times New Roman"/>
              </a:rPr>
              <a:t>tử</a:t>
            </a:r>
            <a:r>
              <a:rPr lang="es-ES" dirty="0">
                <a:latin typeface="Times New Roman"/>
                <a:ea typeface="Times New Roman"/>
              </a:rPr>
              <a:t> </a:t>
            </a:r>
            <a:r>
              <a:rPr lang="es-ES" dirty="0" err="1">
                <a:latin typeface="Times New Roman"/>
                <a:ea typeface="Times New Roman"/>
              </a:rPr>
              <a:t>tự</a:t>
            </a:r>
            <a:r>
              <a:rPr lang="es-ES" dirty="0">
                <a:latin typeface="Times New Roman"/>
                <a:ea typeface="Times New Roman"/>
              </a:rPr>
              <a:t> do: 3 = 4 – 1 </a:t>
            </a:r>
            <a:r>
              <a:rPr lang="es-ES" dirty="0" err="1">
                <a:latin typeface="Times New Roman"/>
                <a:ea typeface="Times New Roman"/>
              </a:rPr>
              <a:t>khi</a:t>
            </a:r>
            <a:r>
              <a:rPr lang="es-ES" dirty="0">
                <a:latin typeface="Times New Roman"/>
                <a:ea typeface="Times New Roman"/>
              </a:rPr>
              <a:t> </a:t>
            </a:r>
            <a:r>
              <a:rPr lang="es-ES" dirty="0" err="1">
                <a:latin typeface="Times New Roman"/>
                <a:ea typeface="Times New Roman"/>
              </a:rPr>
              <a:t>đó</a:t>
            </a:r>
            <a:r>
              <a:rPr lang="es-ES" dirty="0">
                <a:latin typeface="Times New Roman"/>
                <a:ea typeface="Times New Roman"/>
              </a:rPr>
              <a:t> </a:t>
            </a:r>
            <a:r>
              <a:rPr lang="es-ES" dirty="0" err="1">
                <a:latin typeface="Times New Roman"/>
                <a:ea typeface="Times New Roman"/>
              </a:rPr>
              <a:t>đa</a:t>
            </a:r>
            <a:r>
              <a:rPr lang="es-ES" dirty="0">
                <a:latin typeface="Times New Roman"/>
                <a:ea typeface="Times New Roman"/>
              </a:rPr>
              <a:t> </a:t>
            </a:r>
            <a:r>
              <a:rPr lang="es-ES" dirty="0" err="1">
                <a:latin typeface="Times New Roman"/>
                <a:ea typeface="Times New Roman"/>
              </a:rPr>
              <a:t>thức</a:t>
            </a:r>
            <a:r>
              <a:rPr lang="es-ES" dirty="0">
                <a:latin typeface="Times New Roman"/>
                <a:ea typeface="Times New Roman"/>
              </a:rPr>
              <a:t> </a:t>
            </a:r>
            <a:r>
              <a:rPr lang="es-ES" dirty="0" err="1">
                <a:latin typeface="Times New Roman"/>
                <a:ea typeface="Times New Roman"/>
              </a:rPr>
              <a:t>được</a:t>
            </a:r>
            <a:r>
              <a:rPr lang="es-ES" dirty="0">
                <a:latin typeface="Times New Roman"/>
                <a:ea typeface="Times New Roman"/>
              </a:rPr>
              <a:t> </a:t>
            </a:r>
            <a:r>
              <a:rPr lang="es-ES" dirty="0" err="1">
                <a:latin typeface="Times New Roman"/>
                <a:ea typeface="Times New Roman"/>
              </a:rPr>
              <a:t>phân</a:t>
            </a:r>
            <a:r>
              <a:rPr lang="es-ES" dirty="0">
                <a:latin typeface="Times New Roman"/>
                <a:ea typeface="Times New Roman"/>
              </a:rPr>
              <a:t> </a:t>
            </a:r>
            <a:r>
              <a:rPr lang="es-ES" dirty="0" err="1">
                <a:latin typeface="Times New Roman"/>
                <a:ea typeface="Times New Roman"/>
              </a:rPr>
              <a:t>tích</a:t>
            </a:r>
            <a:r>
              <a:rPr lang="es-ES" dirty="0">
                <a:latin typeface="Times New Roman"/>
                <a:ea typeface="Times New Roman"/>
              </a:rPr>
              <a:t>:</a:t>
            </a:r>
            <a:endParaRPr lang="en-US" dirty="0">
              <a:latin typeface="Times New Roman"/>
              <a:ea typeface="Times New Roman"/>
            </a:endParaRPr>
          </a:p>
          <a:p>
            <a:pPr algn="just">
              <a:lnSpc>
                <a:spcPct val="150000"/>
              </a:lnSpc>
            </a:pPr>
            <a:r>
              <a:rPr lang="es-ES" dirty="0">
                <a:latin typeface="Times New Roman"/>
                <a:ea typeface="Times New Roman"/>
              </a:rPr>
              <a:t>    x</a:t>
            </a:r>
            <a:r>
              <a:rPr lang="es-ES" baseline="30000" dirty="0">
                <a:latin typeface="Times New Roman"/>
                <a:ea typeface="Times New Roman"/>
              </a:rPr>
              <a:t>2</a:t>
            </a:r>
            <a:r>
              <a:rPr lang="es-ES" dirty="0">
                <a:latin typeface="Times New Roman"/>
                <a:ea typeface="Times New Roman"/>
              </a:rPr>
              <a:t> – 4x + 3 = x</a:t>
            </a:r>
            <a:r>
              <a:rPr lang="es-ES" baseline="30000" dirty="0">
                <a:latin typeface="Times New Roman"/>
                <a:ea typeface="Times New Roman"/>
              </a:rPr>
              <a:t>2</a:t>
            </a:r>
            <a:r>
              <a:rPr lang="es-ES" dirty="0">
                <a:latin typeface="Times New Roman"/>
                <a:ea typeface="Times New Roman"/>
              </a:rPr>
              <a:t> – 4x + 4 -1 = ( x -2)</a:t>
            </a:r>
            <a:r>
              <a:rPr lang="es-ES" baseline="30000" dirty="0">
                <a:latin typeface="Times New Roman"/>
                <a:ea typeface="Times New Roman"/>
              </a:rPr>
              <a:t>2</a:t>
            </a:r>
            <a:r>
              <a:rPr lang="es-ES" dirty="0">
                <a:latin typeface="Times New Roman"/>
                <a:ea typeface="Times New Roman"/>
              </a:rPr>
              <a:t> – 1 = ( x – 2 +1)( x -2 -1) = (x -1)(x -3) </a:t>
            </a:r>
            <a:endParaRPr lang="en-US" dirty="0">
              <a:latin typeface="Times New Roman"/>
              <a:ea typeface="Times New Roman"/>
            </a:endParaRPr>
          </a:p>
          <a:p>
            <a:pPr algn="just">
              <a:lnSpc>
                <a:spcPct val="150000"/>
              </a:lnSpc>
            </a:pPr>
            <a:r>
              <a:rPr lang="es-ES" b="1" dirty="0">
                <a:solidFill>
                  <a:srgbClr val="7030A0"/>
                </a:solidFill>
                <a:latin typeface="Times New Roman"/>
                <a:ea typeface="Times New Roman"/>
              </a:rPr>
              <a:t>     </a:t>
            </a:r>
            <a:r>
              <a:rPr lang="es-ES" b="1" dirty="0" err="1">
                <a:solidFill>
                  <a:srgbClr val="0000CC"/>
                </a:solidFill>
                <a:latin typeface="Times New Roman"/>
                <a:ea typeface="Times New Roman"/>
              </a:rPr>
              <a:t>Cách</a:t>
            </a:r>
            <a:r>
              <a:rPr lang="es-ES" b="1" dirty="0">
                <a:solidFill>
                  <a:srgbClr val="0000CC"/>
                </a:solidFill>
                <a:latin typeface="Times New Roman"/>
                <a:ea typeface="Times New Roman"/>
              </a:rPr>
              <a:t> </a:t>
            </a:r>
            <a:r>
              <a:rPr lang="es-ES" b="1" dirty="0" err="1">
                <a:solidFill>
                  <a:srgbClr val="0000CC"/>
                </a:solidFill>
                <a:latin typeface="Times New Roman"/>
                <a:ea typeface="Times New Roman"/>
              </a:rPr>
              <a:t>tách</a:t>
            </a:r>
            <a:r>
              <a:rPr lang="es-ES" b="1" dirty="0">
                <a:solidFill>
                  <a:srgbClr val="0000CC"/>
                </a:solidFill>
                <a:latin typeface="Times New Roman"/>
                <a:ea typeface="Times New Roman"/>
              </a:rPr>
              <a:t> </a:t>
            </a:r>
            <a:r>
              <a:rPr lang="es-ES" b="1" dirty="0" err="1">
                <a:solidFill>
                  <a:srgbClr val="0000CC"/>
                </a:solidFill>
                <a:latin typeface="Times New Roman"/>
                <a:ea typeface="Times New Roman"/>
              </a:rPr>
              <a:t>này</a:t>
            </a:r>
            <a:r>
              <a:rPr lang="es-ES" b="1" dirty="0">
                <a:solidFill>
                  <a:srgbClr val="0000CC"/>
                </a:solidFill>
                <a:latin typeface="Times New Roman"/>
                <a:ea typeface="Times New Roman"/>
              </a:rPr>
              <a:t> </a:t>
            </a:r>
            <a:r>
              <a:rPr lang="es-ES" b="1" dirty="0" err="1">
                <a:solidFill>
                  <a:srgbClr val="0000CC"/>
                </a:solidFill>
                <a:latin typeface="Times New Roman"/>
                <a:ea typeface="Times New Roman"/>
              </a:rPr>
              <a:t>làm</a:t>
            </a:r>
            <a:r>
              <a:rPr lang="es-ES" b="1" dirty="0">
                <a:solidFill>
                  <a:srgbClr val="0000CC"/>
                </a:solidFill>
                <a:latin typeface="Times New Roman"/>
                <a:ea typeface="Times New Roman"/>
              </a:rPr>
              <a:t> </a:t>
            </a:r>
            <a:r>
              <a:rPr lang="es-ES" b="1" dirty="0" err="1">
                <a:solidFill>
                  <a:srgbClr val="0000CC"/>
                </a:solidFill>
                <a:latin typeface="Times New Roman"/>
                <a:ea typeface="Times New Roman"/>
              </a:rPr>
              <a:t>xuất</a:t>
            </a:r>
            <a:r>
              <a:rPr lang="es-ES" b="1" dirty="0">
                <a:solidFill>
                  <a:srgbClr val="0000CC"/>
                </a:solidFill>
                <a:latin typeface="Times New Roman"/>
                <a:ea typeface="Times New Roman"/>
              </a:rPr>
              <a:t> </a:t>
            </a:r>
            <a:r>
              <a:rPr lang="es-ES" b="1" dirty="0" err="1">
                <a:solidFill>
                  <a:srgbClr val="0000CC"/>
                </a:solidFill>
                <a:latin typeface="Times New Roman"/>
                <a:ea typeface="Times New Roman"/>
              </a:rPr>
              <a:t>hiện</a:t>
            </a:r>
            <a:r>
              <a:rPr lang="es-ES" b="1" dirty="0">
                <a:solidFill>
                  <a:srgbClr val="0000CC"/>
                </a:solidFill>
                <a:latin typeface="Times New Roman"/>
                <a:ea typeface="Times New Roman"/>
              </a:rPr>
              <a:t> </a:t>
            </a:r>
            <a:r>
              <a:rPr lang="es-ES" b="1" dirty="0" err="1">
                <a:solidFill>
                  <a:srgbClr val="0000CC"/>
                </a:solidFill>
                <a:latin typeface="Times New Roman"/>
                <a:ea typeface="Times New Roman"/>
              </a:rPr>
              <a:t>hằng</a:t>
            </a:r>
            <a:r>
              <a:rPr lang="es-ES" b="1" dirty="0">
                <a:solidFill>
                  <a:srgbClr val="0000CC"/>
                </a:solidFill>
                <a:latin typeface="Times New Roman"/>
                <a:ea typeface="Times New Roman"/>
              </a:rPr>
              <a:t> </a:t>
            </a:r>
            <a:r>
              <a:rPr lang="es-ES" b="1" dirty="0" err="1">
                <a:solidFill>
                  <a:srgbClr val="0000CC"/>
                </a:solidFill>
                <a:latin typeface="Times New Roman"/>
                <a:ea typeface="Times New Roman"/>
              </a:rPr>
              <a:t>đẳng</a:t>
            </a:r>
            <a:r>
              <a:rPr lang="es-ES" b="1" dirty="0">
                <a:solidFill>
                  <a:srgbClr val="0000CC"/>
                </a:solidFill>
                <a:latin typeface="Times New Roman"/>
                <a:ea typeface="Times New Roman"/>
              </a:rPr>
              <a:t> </a:t>
            </a:r>
            <a:r>
              <a:rPr lang="es-ES" b="1" dirty="0" err="1">
                <a:solidFill>
                  <a:srgbClr val="0000CC"/>
                </a:solidFill>
                <a:latin typeface="Times New Roman"/>
                <a:ea typeface="Times New Roman"/>
              </a:rPr>
              <a:t>thức</a:t>
            </a:r>
            <a:r>
              <a:rPr lang="es-ES" b="1" dirty="0">
                <a:solidFill>
                  <a:srgbClr val="0000CC"/>
                </a:solidFill>
                <a:latin typeface="Times New Roman"/>
                <a:ea typeface="Times New Roman"/>
              </a:rPr>
              <a:t> </a:t>
            </a:r>
            <a:r>
              <a:rPr lang="es-ES" b="1" dirty="0" err="1">
                <a:solidFill>
                  <a:srgbClr val="0000CC"/>
                </a:solidFill>
                <a:latin typeface="Times New Roman"/>
                <a:ea typeface="Times New Roman"/>
              </a:rPr>
              <a:t>hiệu</a:t>
            </a:r>
            <a:r>
              <a:rPr lang="es-ES" b="1" dirty="0">
                <a:solidFill>
                  <a:srgbClr val="0000CC"/>
                </a:solidFill>
                <a:latin typeface="Times New Roman"/>
                <a:ea typeface="Times New Roman"/>
              </a:rPr>
              <a:t> </a:t>
            </a:r>
            <a:r>
              <a:rPr lang="es-ES" b="1" dirty="0" err="1">
                <a:solidFill>
                  <a:srgbClr val="0000CC"/>
                </a:solidFill>
                <a:latin typeface="Times New Roman"/>
                <a:ea typeface="Times New Roman"/>
              </a:rPr>
              <a:t>hai</a:t>
            </a:r>
            <a:r>
              <a:rPr lang="es-ES" b="1" dirty="0">
                <a:solidFill>
                  <a:srgbClr val="0000CC"/>
                </a:solidFill>
                <a:latin typeface="Times New Roman"/>
                <a:ea typeface="Times New Roman"/>
              </a:rPr>
              <a:t> </a:t>
            </a:r>
            <a:r>
              <a:rPr lang="es-ES" b="1" dirty="0" err="1">
                <a:solidFill>
                  <a:srgbClr val="0000CC"/>
                </a:solidFill>
                <a:latin typeface="Times New Roman"/>
                <a:ea typeface="Times New Roman"/>
              </a:rPr>
              <a:t>bình</a:t>
            </a:r>
            <a:r>
              <a:rPr lang="es-ES" b="1" dirty="0">
                <a:solidFill>
                  <a:srgbClr val="0000CC"/>
                </a:solidFill>
                <a:latin typeface="Times New Roman"/>
                <a:ea typeface="Times New Roman"/>
              </a:rPr>
              <a:t> </a:t>
            </a:r>
            <a:r>
              <a:rPr lang="es-ES" b="1" dirty="0" err="1">
                <a:solidFill>
                  <a:srgbClr val="0000CC"/>
                </a:solidFill>
                <a:latin typeface="Times New Roman"/>
                <a:ea typeface="Times New Roman"/>
              </a:rPr>
              <a:t>phương</a:t>
            </a:r>
            <a:r>
              <a:rPr lang="es-ES" b="1" dirty="0">
                <a:solidFill>
                  <a:srgbClr val="0000CC"/>
                </a:solidFill>
                <a:latin typeface="Times New Roman"/>
                <a:ea typeface="Times New Roman"/>
              </a:rPr>
              <a:t>.</a:t>
            </a:r>
            <a:endParaRPr lang="en-US" b="1" dirty="0">
              <a:solidFill>
                <a:srgbClr val="0000CC"/>
              </a:solidFill>
            </a:endParaRPr>
          </a:p>
        </p:txBody>
      </p:sp>
      <p:sp>
        <p:nvSpPr>
          <p:cNvPr id="3" name="Rectangle 2"/>
          <p:cNvSpPr/>
          <p:nvPr/>
        </p:nvSpPr>
        <p:spPr>
          <a:xfrm>
            <a:off x="429639" y="2971800"/>
            <a:ext cx="7315200" cy="1338828"/>
          </a:xfrm>
          <a:prstGeom prst="rect">
            <a:avLst/>
          </a:prstGeom>
        </p:spPr>
        <p:txBody>
          <a:bodyPr wrap="square">
            <a:spAutoFit/>
          </a:bodyPr>
          <a:lstStyle/>
          <a:p>
            <a:pPr algn="just">
              <a:lnSpc>
                <a:spcPct val="150000"/>
              </a:lnSpc>
            </a:pPr>
            <a:r>
              <a:rPr lang="es-ES" b="1" i="1" dirty="0" err="1">
                <a:solidFill>
                  <a:srgbClr val="FF0000"/>
                </a:solidFill>
                <a:latin typeface="Times New Roman"/>
                <a:ea typeface="Times New Roman"/>
              </a:rPr>
              <a:t>Cách</a:t>
            </a:r>
            <a:r>
              <a:rPr lang="es-ES" b="1" i="1" dirty="0">
                <a:solidFill>
                  <a:srgbClr val="FF0000"/>
                </a:solidFill>
                <a:latin typeface="Times New Roman"/>
                <a:ea typeface="Times New Roman"/>
              </a:rPr>
              <a:t> 3: </a:t>
            </a:r>
            <a:r>
              <a:rPr lang="es-ES" dirty="0">
                <a:solidFill>
                  <a:srgbClr val="FF0000"/>
                </a:solidFill>
                <a:latin typeface="Times New Roman"/>
                <a:ea typeface="Times New Roman"/>
              </a:rPr>
              <a:t> </a:t>
            </a:r>
            <a:r>
              <a:rPr lang="es-ES" dirty="0" err="1">
                <a:latin typeface="Times New Roman"/>
                <a:ea typeface="Times New Roman"/>
              </a:rPr>
              <a:t>Tách</a:t>
            </a:r>
            <a:r>
              <a:rPr lang="es-ES" dirty="0">
                <a:latin typeface="Times New Roman"/>
                <a:ea typeface="Times New Roman"/>
              </a:rPr>
              <a:t> </a:t>
            </a:r>
            <a:r>
              <a:rPr lang="es-ES" dirty="0" err="1">
                <a:latin typeface="Times New Roman"/>
                <a:ea typeface="Times New Roman"/>
              </a:rPr>
              <a:t>hạng</a:t>
            </a:r>
            <a:r>
              <a:rPr lang="es-ES" dirty="0">
                <a:latin typeface="Times New Roman"/>
                <a:ea typeface="Times New Roman"/>
              </a:rPr>
              <a:t> </a:t>
            </a:r>
            <a:r>
              <a:rPr lang="es-ES" dirty="0" err="1">
                <a:latin typeface="Times New Roman"/>
                <a:ea typeface="Times New Roman"/>
              </a:rPr>
              <a:t>tử</a:t>
            </a:r>
            <a:r>
              <a:rPr lang="es-ES" dirty="0">
                <a:latin typeface="Times New Roman"/>
                <a:ea typeface="Times New Roman"/>
              </a:rPr>
              <a:t> </a:t>
            </a:r>
            <a:r>
              <a:rPr lang="es-ES" dirty="0" err="1">
                <a:latin typeface="Times New Roman"/>
                <a:ea typeface="Times New Roman"/>
              </a:rPr>
              <a:t>bậc</a:t>
            </a:r>
            <a:r>
              <a:rPr lang="es-ES" dirty="0">
                <a:latin typeface="Times New Roman"/>
                <a:ea typeface="Times New Roman"/>
              </a:rPr>
              <a:t> </a:t>
            </a:r>
            <a:r>
              <a:rPr lang="es-ES" dirty="0" err="1">
                <a:latin typeface="Times New Roman"/>
                <a:ea typeface="Times New Roman"/>
              </a:rPr>
              <a:t>hai</a:t>
            </a:r>
            <a:r>
              <a:rPr lang="es-ES" dirty="0">
                <a:latin typeface="Times New Roman"/>
                <a:ea typeface="Times New Roman"/>
              </a:rPr>
              <a:t>:  x</a:t>
            </a:r>
            <a:r>
              <a:rPr lang="es-ES" baseline="30000" dirty="0">
                <a:latin typeface="Times New Roman"/>
                <a:ea typeface="Times New Roman"/>
              </a:rPr>
              <a:t>2</a:t>
            </a:r>
            <a:r>
              <a:rPr lang="es-ES" dirty="0">
                <a:latin typeface="Times New Roman"/>
                <a:ea typeface="Times New Roman"/>
              </a:rPr>
              <a:t> = 4x</a:t>
            </a:r>
            <a:r>
              <a:rPr lang="es-ES" baseline="30000" dirty="0">
                <a:latin typeface="Times New Roman"/>
                <a:ea typeface="Times New Roman"/>
              </a:rPr>
              <a:t>2</a:t>
            </a:r>
            <a:r>
              <a:rPr lang="es-ES" dirty="0">
                <a:latin typeface="Times New Roman"/>
                <a:ea typeface="Times New Roman"/>
              </a:rPr>
              <a:t> – 3x</a:t>
            </a:r>
            <a:r>
              <a:rPr lang="es-ES" baseline="30000" dirty="0">
                <a:latin typeface="Times New Roman"/>
                <a:ea typeface="Times New Roman"/>
              </a:rPr>
              <a:t>2</a:t>
            </a:r>
            <a:r>
              <a:rPr lang="es-ES" dirty="0">
                <a:latin typeface="Times New Roman"/>
                <a:ea typeface="Times New Roman"/>
              </a:rPr>
              <a:t> </a:t>
            </a:r>
            <a:r>
              <a:rPr lang="es-ES" dirty="0" err="1">
                <a:latin typeface="Times New Roman"/>
                <a:ea typeface="Times New Roman"/>
              </a:rPr>
              <a:t>khi</a:t>
            </a:r>
            <a:r>
              <a:rPr lang="es-ES" dirty="0">
                <a:latin typeface="Times New Roman"/>
                <a:ea typeface="Times New Roman"/>
              </a:rPr>
              <a:t> </a:t>
            </a:r>
            <a:r>
              <a:rPr lang="es-ES" dirty="0" err="1">
                <a:latin typeface="Times New Roman"/>
                <a:ea typeface="Times New Roman"/>
              </a:rPr>
              <a:t>đó</a:t>
            </a:r>
            <a:r>
              <a:rPr lang="es-ES" dirty="0">
                <a:latin typeface="Times New Roman"/>
                <a:ea typeface="Times New Roman"/>
              </a:rPr>
              <a:t> </a:t>
            </a:r>
            <a:r>
              <a:rPr lang="es-ES" dirty="0" err="1">
                <a:latin typeface="Times New Roman"/>
                <a:ea typeface="Times New Roman"/>
              </a:rPr>
              <a:t>đa</a:t>
            </a:r>
            <a:r>
              <a:rPr lang="es-ES" dirty="0">
                <a:latin typeface="Times New Roman"/>
                <a:ea typeface="Times New Roman"/>
              </a:rPr>
              <a:t> </a:t>
            </a:r>
            <a:r>
              <a:rPr lang="es-ES" dirty="0" err="1">
                <a:latin typeface="Times New Roman"/>
                <a:ea typeface="Times New Roman"/>
              </a:rPr>
              <a:t>thức</a:t>
            </a:r>
            <a:r>
              <a:rPr lang="es-ES" dirty="0">
                <a:latin typeface="Times New Roman"/>
                <a:ea typeface="Times New Roman"/>
              </a:rPr>
              <a:t> </a:t>
            </a:r>
            <a:r>
              <a:rPr lang="es-ES" dirty="0" err="1">
                <a:latin typeface="Times New Roman"/>
                <a:ea typeface="Times New Roman"/>
              </a:rPr>
              <a:t>được</a:t>
            </a:r>
            <a:r>
              <a:rPr lang="es-ES" dirty="0">
                <a:latin typeface="Times New Roman"/>
                <a:ea typeface="Times New Roman"/>
              </a:rPr>
              <a:t> </a:t>
            </a:r>
            <a:r>
              <a:rPr lang="es-ES" dirty="0" err="1">
                <a:latin typeface="Times New Roman"/>
                <a:ea typeface="Times New Roman"/>
              </a:rPr>
              <a:t>phân</a:t>
            </a:r>
            <a:r>
              <a:rPr lang="es-ES" dirty="0">
                <a:latin typeface="Times New Roman"/>
                <a:ea typeface="Times New Roman"/>
              </a:rPr>
              <a:t> </a:t>
            </a:r>
            <a:r>
              <a:rPr lang="es-ES" dirty="0" err="1">
                <a:latin typeface="Times New Roman"/>
                <a:ea typeface="Times New Roman"/>
              </a:rPr>
              <a:t>tích</a:t>
            </a:r>
            <a:r>
              <a:rPr lang="es-ES" dirty="0">
                <a:latin typeface="Times New Roman"/>
                <a:ea typeface="Times New Roman"/>
              </a:rPr>
              <a:t>:</a:t>
            </a:r>
            <a:endParaRPr lang="en-US" dirty="0">
              <a:latin typeface="Times New Roman"/>
              <a:ea typeface="Times New Roman"/>
            </a:endParaRPr>
          </a:p>
          <a:p>
            <a:pPr algn="just">
              <a:lnSpc>
                <a:spcPct val="150000"/>
              </a:lnSpc>
            </a:pPr>
            <a:r>
              <a:rPr lang="es-ES" dirty="0">
                <a:latin typeface="Times New Roman"/>
                <a:ea typeface="Times New Roman"/>
              </a:rPr>
              <a:t>     x</a:t>
            </a:r>
            <a:r>
              <a:rPr lang="es-ES" baseline="30000" dirty="0">
                <a:latin typeface="Times New Roman"/>
                <a:ea typeface="Times New Roman"/>
              </a:rPr>
              <a:t>2</a:t>
            </a:r>
            <a:r>
              <a:rPr lang="es-ES" dirty="0">
                <a:latin typeface="Times New Roman"/>
                <a:ea typeface="Times New Roman"/>
              </a:rPr>
              <a:t> – 4x + 3 = 4x</a:t>
            </a:r>
            <a:r>
              <a:rPr lang="es-ES" baseline="30000" dirty="0">
                <a:latin typeface="Times New Roman"/>
                <a:ea typeface="Times New Roman"/>
              </a:rPr>
              <a:t>2</a:t>
            </a:r>
            <a:r>
              <a:rPr lang="es-ES" dirty="0">
                <a:latin typeface="Times New Roman"/>
                <a:ea typeface="Times New Roman"/>
              </a:rPr>
              <a:t> – 3x</a:t>
            </a:r>
            <a:r>
              <a:rPr lang="es-ES" baseline="30000" dirty="0">
                <a:latin typeface="Times New Roman"/>
                <a:ea typeface="Times New Roman"/>
              </a:rPr>
              <a:t>2</a:t>
            </a:r>
            <a:r>
              <a:rPr lang="es-ES" dirty="0">
                <a:latin typeface="Times New Roman"/>
                <a:ea typeface="Times New Roman"/>
              </a:rPr>
              <a:t>  – 4x + 3 =  4x ( x -1) – 3( x -1 )( x +1)</a:t>
            </a:r>
            <a:endParaRPr lang="en-US" dirty="0">
              <a:latin typeface="Times New Roman"/>
              <a:ea typeface="Times New Roman"/>
            </a:endParaRPr>
          </a:p>
          <a:p>
            <a:pPr algn="just">
              <a:lnSpc>
                <a:spcPct val="150000"/>
              </a:lnSpc>
            </a:pPr>
            <a:r>
              <a:rPr lang="es-ES" dirty="0">
                <a:latin typeface="Times New Roman"/>
                <a:ea typeface="Times New Roman"/>
              </a:rPr>
              <a:t>                                                         = ( x -1)( 4x – 3x -3) = ( x -1)( x -3)</a:t>
            </a:r>
            <a:endParaRPr lang="en-US" dirty="0">
              <a:effectLst/>
              <a:latin typeface="Times New Roman"/>
              <a:ea typeface="Times New Roman"/>
            </a:endParaRPr>
          </a:p>
        </p:txBody>
      </p:sp>
      <p:sp>
        <p:nvSpPr>
          <p:cNvPr id="9" name="Rectangle 8"/>
          <p:cNvSpPr/>
          <p:nvPr/>
        </p:nvSpPr>
        <p:spPr>
          <a:xfrm>
            <a:off x="762000" y="4267200"/>
            <a:ext cx="6220839" cy="369332"/>
          </a:xfrm>
          <a:prstGeom prst="rect">
            <a:avLst/>
          </a:prstGeom>
        </p:spPr>
        <p:txBody>
          <a:bodyPr wrap="square">
            <a:spAutoFit/>
          </a:bodyPr>
          <a:lstStyle/>
          <a:p>
            <a:r>
              <a:rPr lang="es-ES" dirty="0">
                <a:solidFill>
                  <a:srgbClr val="321547"/>
                </a:solidFill>
                <a:latin typeface="Times New Roman"/>
                <a:ea typeface="Times New Roman"/>
              </a:rPr>
              <a:t> </a:t>
            </a:r>
            <a:r>
              <a:rPr lang="es-ES" b="1" dirty="0" err="1">
                <a:solidFill>
                  <a:srgbClr val="0000CC"/>
                </a:solidFill>
                <a:latin typeface="Times New Roman"/>
                <a:ea typeface="Times New Roman"/>
              </a:rPr>
              <a:t>Cách</a:t>
            </a:r>
            <a:r>
              <a:rPr lang="es-ES" b="1" dirty="0">
                <a:solidFill>
                  <a:srgbClr val="0000CC"/>
                </a:solidFill>
                <a:latin typeface="Times New Roman"/>
                <a:ea typeface="Times New Roman"/>
              </a:rPr>
              <a:t> </a:t>
            </a:r>
            <a:r>
              <a:rPr lang="es-ES" b="1" dirty="0" err="1">
                <a:solidFill>
                  <a:srgbClr val="0000CC"/>
                </a:solidFill>
                <a:latin typeface="Times New Roman"/>
                <a:ea typeface="Times New Roman"/>
              </a:rPr>
              <a:t>tách</a:t>
            </a:r>
            <a:r>
              <a:rPr lang="es-ES" b="1" dirty="0">
                <a:solidFill>
                  <a:srgbClr val="0000CC"/>
                </a:solidFill>
                <a:latin typeface="Times New Roman"/>
                <a:ea typeface="Times New Roman"/>
              </a:rPr>
              <a:t> </a:t>
            </a:r>
            <a:r>
              <a:rPr lang="es-ES" b="1" dirty="0" err="1">
                <a:solidFill>
                  <a:srgbClr val="0000CC"/>
                </a:solidFill>
                <a:latin typeface="Times New Roman"/>
                <a:ea typeface="Times New Roman"/>
              </a:rPr>
              <a:t>này</a:t>
            </a:r>
            <a:r>
              <a:rPr lang="es-ES" b="1" dirty="0">
                <a:solidFill>
                  <a:srgbClr val="0000CC"/>
                </a:solidFill>
                <a:latin typeface="Times New Roman"/>
                <a:ea typeface="Times New Roman"/>
              </a:rPr>
              <a:t> </a:t>
            </a:r>
            <a:r>
              <a:rPr lang="es-ES" b="1" dirty="0" err="1">
                <a:solidFill>
                  <a:srgbClr val="0000CC"/>
                </a:solidFill>
                <a:latin typeface="Times New Roman"/>
                <a:ea typeface="Times New Roman"/>
              </a:rPr>
              <a:t>làm</a:t>
            </a:r>
            <a:r>
              <a:rPr lang="es-ES" b="1" dirty="0">
                <a:solidFill>
                  <a:srgbClr val="0000CC"/>
                </a:solidFill>
                <a:latin typeface="Times New Roman"/>
                <a:ea typeface="Times New Roman"/>
              </a:rPr>
              <a:t> </a:t>
            </a:r>
            <a:r>
              <a:rPr lang="es-ES" b="1" dirty="0" err="1">
                <a:solidFill>
                  <a:srgbClr val="0000CC"/>
                </a:solidFill>
                <a:latin typeface="Times New Roman"/>
                <a:ea typeface="Times New Roman"/>
              </a:rPr>
              <a:t>xuất</a:t>
            </a:r>
            <a:r>
              <a:rPr lang="es-ES" b="1" dirty="0">
                <a:solidFill>
                  <a:srgbClr val="0000CC"/>
                </a:solidFill>
                <a:latin typeface="Times New Roman"/>
                <a:ea typeface="Times New Roman"/>
              </a:rPr>
              <a:t> </a:t>
            </a:r>
            <a:r>
              <a:rPr lang="es-ES" b="1" dirty="0" err="1">
                <a:solidFill>
                  <a:srgbClr val="0000CC"/>
                </a:solidFill>
                <a:latin typeface="Times New Roman"/>
                <a:ea typeface="Times New Roman"/>
              </a:rPr>
              <a:t>hiện</a:t>
            </a:r>
            <a:r>
              <a:rPr lang="es-ES" b="1" dirty="0">
                <a:solidFill>
                  <a:srgbClr val="0000CC"/>
                </a:solidFill>
                <a:latin typeface="Times New Roman"/>
                <a:ea typeface="Times New Roman"/>
              </a:rPr>
              <a:t> </a:t>
            </a:r>
            <a:r>
              <a:rPr lang="es-ES" b="1" dirty="0" err="1">
                <a:solidFill>
                  <a:srgbClr val="0000CC"/>
                </a:solidFill>
                <a:latin typeface="Times New Roman"/>
                <a:ea typeface="Times New Roman"/>
              </a:rPr>
              <a:t>nhân</a:t>
            </a:r>
            <a:r>
              <a:rPr lang="es-ES" b="1" dirty="0">
                <a:solidFill>
                  <a:srgbClr val="0000CC"/>
                </a:solidFill>
                <a:latin typeface="Times New Roman"/>
                <a:ea typeface="Times New Roman"/>
              </a:rPr>
              <a:t> </a:t>
            </a:r>
            <a:r>
              <a:rPr lang="es-ES" b="1" dirty="0" err="1">
                <a:solidFill>
                  <a:srgbClr val="0000CC"/>
                </a:solidFill>
                <a:latin typeface="Times New Roman"/>
                <a:ea typeface="Times New Roman"/>
              </a:rPr>
              <a:t>tử</a:t>
            </a:r>
            <a:r>
              <a:rPr lang="es-ES" b="1" dirty="0">
                <a:solidFill>
                  <a:srgbClr val="0000CC"/>
                </a:solidFill>
                <a:latin typeface="Times New Roman"/>
                <a:ea typeface="Times New Roman"/>
              </a:rPr>
              <a:t> </a:t>
            </a:r>
            <a:r>
              <a:rPr lang="es-ES" b="1" dirty="0" err="1">
                <a:solidFill>
                  <a:srgbClr val="0000CC"/>
                </a:solidFill>
                <a:latin typeface="Times New Roman"/>
                <a:ea typeface="Times New Roman"/>
              </a:rPr>
              <a:t>chung</a:t>
            </a:r>
            <a:r>
              <a:rPr lang="es-ES" b="1" dirty="0">
                <a:solidFill>
                  <a:srgbClr val="0000CC"/>
                </a:solidFill>
                <a:latin typeface="Times New Roman"/>
                <a:ea typeface="Times New Roman"/>
              </a:rPr>
              <a:t>, </a:t>
            </a:r>
            <a:r>
              <a:rPr lang="es-ES" b="1" dirty="0" err="1">
                <a:solidFill>
                  <a:srgbClr val="0000CC"/>
                </a:solidFill>
                <a:latin typeface="Times New Roman"/>
                <a:ea typeface="Times New Roman"/>
              </a:rPr>
              <a:t>hằng</a:t>
            </a:r>
            <a:r>
              <a:rPr lang="es-ES" b="1" dirty="0">
                <a:solidFill>
                  <a:srgbClr val="0000CC"/>
                </a:solidFill>
                <a:latin typeface="Times New Roman"/>
                <a:ea typeface="Times New Roman"/>
              </a:rPr>
              <a:t> </a:t>
            </a:r>
            <a:r>
              <a:rPr lang="es-ES" b="1" dirty="0" err="1">
                <a:solidFill>
                  <a:srgbClr val="0000CC"/>
                </a:solidFill>
                <a:latin typeface="Times New Roman"/>
                <a:ea typeface="Times New Roman"/>
              </a:rPr>
              <a:t>đẳng</a:t>
            </a:r>
            <a:r>
              <a:rPr lang="es-ES" b="1" dirty="0">
                <a:solidFill>
                  <a:srgbClr val="0000CC"/>
                </a:solidFill>
                <a:latin typeface="Times New Roman"/>
                <a:ea typeface="Times New Roman"/>
              </a:rPr>
              <a:t> </a:t>
            </a:r>
            <a:r>
              <a:rPr lang="es-ES" b="1" dirty="0" err="1">
                <a:solidFill>
                  <a:srgbClr val="0000CC"/>
                </a:solidFill>
                <a:latin typeface="Times New Roman"/>
                <a:ea typeface="Times New Roman"/>
              </a:rPr>
              <a:t>thức</a:t>
            </a:r>
            <a:r>
              <a:rPr lang="es-ES" b="1" dirty="0">
                <a:solidFill>
                  <a:srgbClr val="0000CC"/>
                </a:solidFill>
                <a:latin typeface="Times New Roman"/>
                <a:ea typeface="Times New Roman"/>
              </a:rPr>
              <a:t>.</a:t>
            </a:r>
            <a:endParaRPr lang="en-US" b="1" dirty="0">
              <a:solidFill>
                <a:srgbClr val="0000CC"/>
              </a:solidFill>
            </a:endParaRPr>
          </a:p>
        </p:txBody>
      </p:sp>
      <p:sp>
        <p:nvSpPr>
          <p:cNvPr id="4" name="Rectangle 3"/>
          <p:cNvSpPr/>
          <p:nvPr/>
        </p:nvSpPr>
        <p:spPr>
          <a:xfrm>
            <a:off x="521217" y="4865132"/>
            <a:ext cx="7741720" cy="1754326"/>
          </a:xfrm>
          <a:prstGeom prst="rect">
            <a:avLst/>
          </a:prstGeom>
        </p:spPr>
        <p:txBody>
          <a:bodyPr wrap="square">
            <a:spAutoFit/>
          </a:bodyPr>
          <a:lstStyle/>
          <a:p>
            <a:pPr>
              <a:lnSpc>
                <a:spcPct val="150000"/>
              </a:lnSpc>
            </a:pPr>
            <a:r>
              <a:rPr lang="en-US" b="1" u="sng" dirty="0" err="1" smtClean="0">
                <a:solidFill>
                  <a:srgbClr val="FF0000"/>
                </a:solidFill>
                <a:latin typeface="Times New Roman"/>
                <a:ea typeface="Times New Roman"/>
              </a:rPr>
              <a:t>Nhận</a:t>
            </a:r>
            <a:r>
              <a:rPr lang="en-US" b="1" u="sng" dirty="0" smtClean="0">
                <a:solidFill>
                  <a:srgbClr val="FF0000"/>
                </a:solidFill>
                <a:latin typeface="Times New Roman"/>
                <a:ea typeface="Times New Roman"/>
              </a:rPr>
              <a:t> </a:t>
            </a:r>
            <a:r>
              <a:rPr lang="en-US" b="1" u="sng" dirty="0" err="1" smtClean="0">
                <a:solidFill>
                  <a:srgbClr val="FF0000"/>
                </a:solidFill>
                <a:latin typeface="Times New Roman"/>
                <a:ea typeface="Times New Roman"/>
              </a:rPr>
              <a:t>xét</a:t>
            </a:r>
            <a:r>
              <a:rPr lang="en-US" b="1" u="sng" dirty="0" smtClean="0">
                <a:solidFill>
                  <a:srgbClr val="FF0000"/>
                </a:solidFill>
                <a:latin typeface="Times New Roman"/>
                <a:ea typeface="Times New Roman"/>
              </a:rPr>
              <a:t>: </a:t>
            </a:r>
            <a:r>
              <a:rPr lang="pl-PL" b="1" dirty="0" smtClean="0">
                <a:solidFill>
                  <a:srgbClr val="0000CC"/>
                </a:solidFill>
                <a:latin typeface="Times New Roman"/>
                <a:ea typeface="Times New Roman"/>
              </a:rPr>
              <a:t>Cách </a:t>
            </a:r>
            <a:r>
              <a:rPr lang="pl-PL" b="1" dirty="0">
                <a:solidFill>
                  <a:srgbClr val="0000CC"/>
                </a:solidFill>
                <a:latin typeface="Times New Roman"/>
                <a:ea typeface="Times New Roman"/>
              </a:rPr>
              <a:t>khai thác bài toán bằng cách tìm nhiều lời giải giúp học sinh vận dụng linh hoạt kiến thức đã học đồng thời cũng giúp các em khi đứng trước một bài toán luôn có ý chí tìm tòi lời giải, phát huy hết khả năng của mình, phát triển năng lực tư duy cho các em</a:t>
            </a:r>
            <a:endParaRPr lang="en-US" b="1" dirty="0">
              <a:solidFill>
                <a:srgbClr val="0000CC"/>
              </a:solidFill>
            </a:endParaRPr>
          </a:p>
        </p:txBody>
      </p:sp>
    </p:spTree>
    <p:extLst>
      <p:ext uri="{BB962C8B-B14F-4D97-AF65-F5344CB8AC3E}">
        <p14:creationId xmlns:p14="http://schemas.microsoft.com/office/powerpoint/2010/main" val="1315678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9" grpId="0"/>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4410075"/>
            <a:ext cx="18954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32" y="33287"/>
            <a:ext cx="2305050" cy="226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2034363" y="228600"/>
            <a:ext cx="7086600" cy="507831"/>
          </a:xfrm>
          <a:prstGeom prst="rect">
            <a:avLst/>
          </a:prstGeom>
        </p:spPr>
        <p:txBody>
          <a:bodyPr wrap="square">
            <a:spAutoFit/>
          </a:bodyPr>
          <a:lstStyle/>
          <a:p>
            <a:pPr algn="just">
              <a:lnSpc>
                <a:spcPct val="150000"/>
              </a:lnSpc>
            </a:pPr>
            <a:r>
              <a:rPr lang="pl-PL" b="1" u="sng" dirty="0">
                <a:solidFill>
                  <a:srgbClr val="FF0000"/>
                </a:solidFill>
                <a:latin typeface="Times New Roman"/>
                <a:ea typeface="Times New Roman"/>
              </a:rPr>
              <a:t>5. Giải pháp 5: Thay đổi một số yếu tố để mở rộng phạm vi bài toán</a:t>
            </a:r>
            <a:endParaRPr lang="en-US" sz="1600" u="sng" dirty="0">
              <a:solidFill>
                <a:srgbClr val="FF0000"/>
              </a:solidFill>
              <a:effectLst/>
              <a:latin typeface="Times New Roman"/>
              <a:ea typeface="Times New Roman"/>
            </a:endParaRPr>
          </a:p>
        </p:txBody>
      </p:sp>
      <p:sp>
        <p:nvSpPr>
          <p:cNvPr id="3" name="Rectangle 2"/>
          <p:cNvSpPr/>
          <p:nvPr/>
        </p:nvSpPr>
        <p:spPr>
          <a:xfrm>
            <a:off x="570614" y="790791"/>
            <a:ext cx="8229600" cy="1338828"/>
          </a:xfrm>
          <a:prstGeom prst="rect">
            <a:avLst/>
          </a:prstGeom>
        </p:spPr>
        <p:txBody>
          <a:bodyPr wrap="square">
            <a:spAutoFit/>
          </a:bodyPr>
          <a:lstStyle/>
          <a:p>
            <a:pPr algn="just">
              <a:lnSpc>
                <a:spcPct val="150000"/>
              </a:lnSpc>
            </a:pPr>
            <a:r>
              <a:rPr lang="pt-BR" b="1" u="sng" dirty="0">
                <a:latin typeface="Times New Roman" pitchFamily="18" charset="0"/>
                <a:ea typeface="Times New Roman"/>
                <a:cs typeface="Times New Roman" pitchFamily="18" charset="0"/>
              </a:rPr>
              <a:t>Bài toán 5 :</a:t>
            </a:r>
            <a:r>
              <a:rPr lang="pt-BR" dirty="0">
                <a:latin typeface="Times New Roman" pitchFamily="18" charset="0"/>
                <a:ea typeface="Times New Roman"/>
                <a:cs typeface="Times New Roman" pitchFamily="18" charset="0"/>
              </a:rPr>
              <a:t> ( Bài 31 - SBT / 90):</a:t>
            </a:r>
            <a:endParaRPr lang="en-US" dirty="0">
              <a:latin typeface="Times New Roman" pitchFamily="18" charset="0"/>
              <a:ea typeface="Times New Roman"/>
              <a:cs typeface="Times New Roman" pitchFamily="18" charset="0"/>
            </a:endParaRPr>
          </a:p>
          <a:p>
            <a:pPr>
              <a:lnSpc>
                <a:spcPct val="150000"/>
              </a:lnSpc>
            </a:pPr>
            <a:r>
              <a:rPr lang="pt-BR" dirty="0" smtClean="0">
                <a:latin typeface="Times New Roman" pitchFamily="18" charset="0"/>
                <a:cs typeface="Times New Roman" pitchFamily="18" charset="0"/>
              </a:rPr>
              <a:t>Cho </a:t>
            </a:r>
            <a:r>
              <a:rPr lang="pt-BR" dirty="0">
                <a:latin typeface="Times New Roman" pitchFamily="18" charset="0"/>
                <a:cs typeface="Times New Roman" pitchFamily="18" charset="0"/>
              </a:rPr>
              <a:t>tam giác ABC có ba đường trung tuyến cắt nhau tại O. Gọi P, Q, R theo thứ tự là trung điểm của OA; OB; OC. Chứng minh rằng tam giác PQR đồng dạng với ABC.</a:t>
            </a:r>
            <a:r>
              <a:rPr lang="en-US" dirty="0">
                <a:latin typeface="Times New Roman" pitchFamily="18" charset="0"/>
                <a:cs typeface="Times New Roman" pitchFamily="18" charset="0"/>
              </a:rPr>
              <a:t> </a:t>
            </a:r>
            <a:endParaRPr lang="en-US" dirty="0">
              <a:effectLst/>
              <a:latin typeface="Times New Roman" pitchFamily="18" charset="0"/>
              <a:ea typeface="Times New Roman"/>
              <a:cs typeface="Times New Roman" pitchFamily="18" charset="0"/>
            </a:endParaRPr>
          </a:p>
        </p:txBody>
      </p:sp>
      <p:grpSp>
        <p:nvGrpSpPr>
          <p:cNvPr id="13" name="Group 12"/>
          <p:cNvGrpSpPr/>
          <p:nvPr/>
        </p:nvGrpSpPr>
        <p:grpSpPr>
          <a:xfrm>
            <a:off x="4992402" y="2601745"/>
            <a:ext cx="3619819" cy="1992230"/>
            <a:chOff x="2171381" y="2667000"/>
            <a:chExt cx="3619819" cy="1992230"/>
          </a:xfrm>
        </p:grpSpPr>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99981" y="2862263"/>
              <a:ext cx="3181669" cy="178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3429000" y="2667000"/>
              <a:ext cx="457200" cy="369332"/>
            </a:xfrm>
            <a:prstGeom prst="rect">
              <a:avLst/>
            </a:prstGeom>
            <a:noFill/>
          </p:spPr>
          <p:txBody>
            <a:bodyPr wrap="square" rtlCol="0">
              <a:spAutoFit/>
            </a:bodyPr>
            <a:lstStyle/>
            <a:p>
              <a:r>
                <a:rPr lang="en-US" dirty="0" smtClean="0"/>
                <a:t>A</a:t>
              </a:r>
              <a:endParaRPr lang="en-US" dirty="0"/>
            </a:p>
          </p:txBody>
        </p:sp>
        <p:sp>
          <p:nvSpPr>
            <p:cNvPr id="7" name="TextBox 6"/>
            <p:cNvSpPr txBox="1"/>
            <p:nvPr/>
          </p:nvSpPr>
          <p:spPr>
            <a:xfrm>
              <a:off x="2171381" y="4289898"/>
              <a:ext cx="457200" cy="369332"/>
            </a:xfrm>
            <a:prstGeom prst="rect">
              <a:avLst/>
            </a:prstGeom>
            <a:noFill/>
          </p:spPr>
          <p:txBody>
            <a:bodyPr wrap="square" rtlCol="0">
              <a:spAutoFit/>
            </a:bodyPr>
            <a:lstStyle/>
            <a:p>
              <a:r>
                <a:rPr lang="en-US" dirty="0" smtClean="0"/>
                <a:t>B</a:t>
              </a:r>
              <a:endParaRPr lang="en-US" dirty="0"/>
            </a:p>
          </p:txBody>
        </p:sp>
        <p:sp>
          <p:nvSpPr>
            <p:cNvPr id="8" name="TextBox 7"/>
            <p:cNvSpPr txBox="1"/>
            <p:nvPr/>
          </p:nvSpPr>
          <p:spPr>
            <a:xfrm>
              <a:off x="5410200" y="4289898"/>
              <a:ext cx="381000" cy="369332"/>
            </a:xfrm>
            <a:prstGeom prst="rect">
              <a:avLst/>
            </a:prstGeom>
            <a:noFill/>
          </p:spPr>
          <p:txBody>
            <a:bodyPr wrap="square" rtlCol="0">
              <a:spAutoFit/>
            </a:bodyPr>
            <a:lstStyle/>
            <a:p>
              <a:r>
                <a:rPr lang="en-US" dirty="0" smtClean="0"/>
                <a:t>C</a:t>
              </a:r>
              <a:endParaRPr lang="en-US" dirty="0"/>
            </a:p>
          </p:txBody>
        </p:sp>
        <p:sp>
          <p:nvSpPr>
            <p:cNvPr id="9" name="TextBox 8"/>
            <p:cNvSpPr txBox="1"/>
            <p:nvPr/>
          </p:nvSpPr>
          <p:spPr>
            <a:xfrm>
              <a:off x="3886200" y="3810000"/>
              <a:ext cx="228600" cy="369332"/>
            </a:xfrm>
            <a:prstGeom prst="rect">
              <a:avLst/>
            </a:prstGeom>
            <a:noFill/>
          </p:spPr>
          <p:txBody>
            <a:bodyPr wrap="square" rtlCol="0">
              <a:spAutoFit/>
            </a:bodyPr>
            <a:lstStyle/>
            <a:p>
              <a:r>
                <a:rPr lang="en-US" dirty="0" smtClean="0"/>
                <a:t>O</a:t>
              </a:r>
              <a:endParaRPr lang="en-US" dirty="0"/>
            </a:p>
          </p:txBody>
        </p:sp>
        <p:sp>
          <p:nvSpPr>
            <p:cNvPr id="10" name="TextBox 9"/>
            <p:cNvSpPr txBox="1"/>
            <p:nvPr/>
          </p:nvSpPr>
          <p:spPr>
            <a:xfrm>
              <a:off x="3810000" y="3276600"/>
              <a:ext cx="190500" cy="381000"/>
            </a:xfrm>
            <a:prstGeom prst="rect">
              <a:avLst/>
            </a:prstGeom>
            <a:noFill/>
          </p:spPr>
          <p:txBody>
            <a:bodyPr wrap="square" rtlCol="0">
              <a:spAutoFit/>
            </a:bodyPr>
            <a:lstStyle/>
            <a:p>
              <a:r>
                <a:rPr lang="en-US" dirty="0" smtClean="0"/>
                <a:t>P</a:t>
              </a:r>
              <a:endParaRPr lang="en-US" dirty="0"/>
            </a:p>
          </p:txBody>
        </p:sp>
        <p:sp>
          <p:nvSpPr>
            <p:cNvPr id="11" name="TextBox 10"/>
            <p:cNvSpPr txBox="1"/>
            <p:nvPr/>
          </p:nvSpPr>
          <p:spPr>
            <a:xfrm>
              <a:off x="2971800" y="3936619"/>
              <a:ext cx="228600" cy="369332"/>
            </a:xfrm>
            <a:prstGeom prst="rect">
              <a:avLst/>
            </a:prstGeom>
            <a:noFill/>
          </p:spPr>
          <p:txBody>
            <a:bodyPr wrap="square" rtlCol="0">
              <a:spAutoFit/>
            </a:bodyPr>
            <a:lstStyle/>
            <a:p>
              <a:r>
                <a:rPr lang="en-US" dirty="0" smtClean="0"/>
                <a:t>Q</a:t>
              </a:r>
              <a:endParaRPr lang="en-US" dirty="0"/>
            </a:p>
          </p:txBody>
        </p:sp>
        <p:sp>
          <p:nvSpPr>
            <p:cNvPr id="12" name="TextBox 11"/>
            <p:cNvSpPr txBox="1"/>
            <p:nvPr/>
          </p:nvSpPr>
          <p:spPr>
            <a:xfrm>
              <a:off x="4610100" y="4121285"/>
              <a:ext cx="342900" cy="369332"/>
            </a:xfrm>
            <a:prstGeom prst="rect">
              <a:avLst/>
            </a:prstGeom>
            <a:noFill/>
          </p:spPr>
          <p:txBody>
            <a:bodyPr wrap="square" rtlCol="0">
              <a:spAutoFit/>
            </a:bodyPr>
            <a:lstStyle/>
            <a:p>
              <a:r>
                <a:rPr lang="en-US" dirty="0" smtClean="0"/>
                <a:t>R</a:t>
              </a:r>
              <a:endParaRPr lang="en-US" dirty="0"/>
            </a:p>
          </p:txBody>
        </p:sp>
      </p:grpSp>
      <p:grpSp>
        <p:nvGrpSpPr>
          <p:cNvPr id="5" name="Group 4"/>
          <p:cNvGrpSpPr/>
          <p:nvPr/>
        </p:nvGrpSpPr>
        <p:grpSpPr>
          <a:xfrm>
            <a:off x="570614" y="2328903"/>
            <a:ext cx="4933890" cy="2950199"/>
            <a:chOff x="570614" y="2328903"/>
            <a:chExt cx="4933890" cy="2950199"/>
          </a:xfrm>
        </p:grpSpPr>
        <p:sp>
          <p:nvSpPr>
            <p:cNvPr id="15" name="TextBox 14"/>
            <p:cNvSpPr txBox="1"/>
            <p:nvPr/>
          </p:nvSpPr>
          <p:spPr>
            <a:xfrm>
              <a:off x="3370520" y="2328903"/>
              <a:ext cx="1506279" cy="369332"/>
            </a:xfrm>
            <a:prstGeom prst="rect">
              <a:avLst/>
            </a:prstGeom>
            <a:noFill/>
          </p:spPr>
          <p:txBody>
            <a:bodyPr wrap="square" rtlCol="0">
              <a:spAutoFit/>
            </a:bodyPr>
            <a:lstStyle/>
            <a:p>
              <a:r>
                <a:rPr lang="en-US" b="1" dirty="0" err="1" smtClean="0">
                  <a:solidFill>
                    <a:srgbClr val="FF0000"/>
                  </a:solidFill>
                  <a:latin typeface="Times New Roman" pitchFamily="18" charset="0"/>
                  <a:cs typeface="Times New Roman" pitchFamily="18" charset="0"/>
                </a:rPr>
                <a:t>Hướng</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Giải</a:t>
              </a:r>
              <a:endParaRPr lang="en-US" b="1" dirty="0">
                <a:solidFill>
                  <a:srgbClr val="FF0000"/>
                </a:solidFill>
                <a:latin typeface="Times New Roman" pitchFamily="18" charset="0"/>
                <a:cs typeface="Times New Roman" pitchFamily="18" charset="0"/>
              </a:endParaRPr>
            </a:p>
          </p:txBody>
        </p:sp>
        <p:grpSp>
          <p:nvGrpSpPr>
            <p:cNvPr id="4" name="Group 3"/>
            <p:cNvGrpSpPr/>
            <p:nvPr/>
          </p:nvGrpSpPr>
          <p:grpSpPr>
            <a:xfrm>
              <a:off x="570614" y="2940180"/>
              <a:ext cx="3886200" cy="1623850"/>
              <a:chOff x="570614" y="2940180"/>
              <a:chExt cx="3886200" cy="1623850"/>
            </a:xfrm>
          </p:grpSpPr>
          <p:sp>
            <p:nvSpPr>
              <p:cNvPr id="14" name="TextBox 13"/>
              <p:cNvSpPr txBox="1"/>
              <p:nvPr/>
            </p:nvSpPr>
            <p:spPr>
              <a:xfrm>
                <a:off x="570614" y="2940180"/>
                <a:ext cx="3886200" cy="923330"/>
              </a:xfrm>
              <a:prstGeom prst="rect">
                <a:avLst/>
              </a:prstGeom>
              <a:noFill/>
            </p:spPr>
            <p:txBody>
              <a:bodyPr wrap="square" rtlCol="0">
                <a:spAutoFit/>
              </a:bodyPr>
              <a:lstStyle/>
              <a:p>
                <a:pPr>
                  <a:lnSpc>
                    <a:spcPct val="150000"/>
                  </a:lnSpc>
                </a:pPr>
                <a:r>
                  <a:rPr lang="en-US" dirty="0" err="1" smtClean="0">
                    <a:latin typeface="Times New Roman" pitchFamily="18" charset="0"/>
                    <a:cs typeface="Times New Roman" pitchFamily="18" charset="0"/>
                  </a:rPr>
                  <a:t>Dựa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tính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chất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đường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trung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bình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tam </a:t>
                </a:r>
                <a:r>
                  <a:rPr lang="en-US" dirty="0" err="1" smtClean="0">
                    <a:latin typeface="Times New Roman" pitchFamily="18" charset="0"/>
                    <a:cs typeface="Times New Roman" pitchFamily="18" charset="0"/>
                  </a:rPr>
                  <a:t>giác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học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dễ</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dàng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chứng</a:t>
                </a:r>
                <a:r>
                  <a:rPr lang="en-US" dirty="0" smtClean="0">
                    <a:latin typeface="Times New Roman" pitchFamily="18" charset="0"/>
                    <a:cs typeface="Times New Roman" pitchFamily="18" charset="0"/>
                  </a:rPr>
                  <a:t> minh </a:t>
                </a:r>
                <a:endParaRPr lang="en-US" dirty="0">
                  <a:latin typeface="Times New Roman" pitchFamily="18" charset="0"/>
                  <a:cs typeface="Times New Roman" pitchFamily="18" charset="0"/>
                </a:endParaRPr>
              </a:p>
            </p:txBody>
          </p:sp>
          <p:graphicFrame>
            <p:nvGraphicFramePr>
              <p:cNvPr id="16" name="Object 15"/>
              <p:cNvGraphicFramePr>
                <a:graphicFrameLocks noChangeAspect="1"/>
              </p:cNvGraphicFramePr>
              <p:nvPr>
                <p:extLst>
                  <p:ext uri="{D42A27DB-BD31-4B8C-83A1-F6EECF244321}">
                    <p14:modId xmlns:p14="http://schemas.microsoft.com/office/powerpoint/2010/main" val="2285479493"/>
                  </p:ext>
                </p:extLst>
              </p:nvPr>
            </p:nvGraphicFramePr>
            <p:xfrm>
              <a:off x="1537368" y="4056030"/>
              <a:ext cx="1511300" cy="508000"/>
            </p:xfrm>
            <a:graphic>
              <a:graphicData uri="http://schemas.openxmlformats.org/presentationml/2006/ole">
                <mc:AlternateContent xmlns:mc="http://schemas.openxmlformats.org/markup-compatibility/2006">
                  <mc:Choice xmlns:v="urn:schemas-microsoft-com:vml" Requires="v">
                    <p:oleObj spid="_x0000_s2146" name="Equation" r:id="rId6" imgW="1511280" imgH="457200" progId="Equation.DSMT4">
                      <p:embed/>
                    </p:oleObj>
                  </mc:Choice>
                  <mc:Fallback>
                    <p:oleObj name="Equation" r:id="rId6" imgW="1511280" imgH="457200" progId="Equation.DSMT4">
                      <p:embed/>
                      <p:pic>
                        <p:nvPicPr>
                          <p:cNvPr id="0" name="Object 1039"/>
                          <p:cNvPicPr>
                            <a:picLocks noChangeAspect="1" noChangeArrowheads="1"/>
                          </p:cNvPicPr>
                          <p:nvPr/>
                        </p:nvPicPr>
                        <p:blipFill>
                          <a:blip r:embed="rId7"/>
                          <a:srcRect/>
                          <a:stretch>
                            <a:fillRect/>
                          </a:stretch>
                        </p:blipFill>
                        <p:spPr bwMode="auto">
                          <a:xfrm>
                            <a:off x="1537368" y="4056030"/>
                            <a:ext cx="15113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20" name="Group 19"/>
            <p:cNvGrpSpPr/>
            <p:nvPr/>
          </p:nvGrpSpPr>
          <p:grpSpPr>
            <a:xfrm>
              <a:off x="644778" y="4909770"/>
              <a:ext cx="4859726" cy="369332"/>
              <a:chOff x="669587" y="4834806"/>
              <a:chExt cx="4859726" cy="369332"/>
            </a:xfrm>
          </p:grpSpPr>
          <p:sp>
            <p:nvSpPr>
              <p:cNvPr id="17" name="TextBox 16"/>
              <p:cNvSpPr txBox="1"/>
              <p:nvPr/>
            </p:nvSpPr>
            <p:spPr>
              <a:xfrm>
                <a:off x="669587" y="4834806"/>
                <a:ext cx="2835613" cy="369332"/>
              </a:xfrm>
              <a:prstGeom prst="rect">
                <a:avLst/>
              </a:prstGeom>
              <a:noFill/>
            </p:spPr>
            <p:txBody>
              <a:bodyPr wrap="square" rtlCol="0">
                <a:spAutoFit/>
              </a:bodyPr>
              <a:lstStyle/>
              <a:p>
                <a:r>
                  <a:rPr lang="en-US" dirty="0" smtClean="0">
                    <a:latin typeface="Times New Roman" pitchFamily="18" charset="0"/>
                    <a:cs typeface="Times New Roman" pitchFamily="18" charset="0"/>
                  </a:rPr>
                  <a:t>Do </a:t>
                </a:r>
                <a:r>
                  <a:rPr lang="en-US" dirty="0" err="1" smtClean="0">
                    <a:latin typeface="Times New Roman" pitchFamily="18" charset="0"/>
                    <a:cs typeface="Times New Roman" pitchFamily="18" charset="0"/>
                  </a:rPr>
                  <a:t>đó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chứng</a:t>
                </a:r>
                <a:r>
                  <a:rPr lang="en-US" dirty="0" smtClean="0">
                    <a:latin typeface="Times New Roman" pitchFamily="18" charset="0"/>
                    <a:cs typeface="Times New Roman" pitchFamily="18" charset="0"/>
                  </a:rPr>
                  <a:t> minh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graphicFrame>
            <p:nvGraphicFramePr>
              <p:cNvPr id="18" name="Object 17"/>
              <p:cNvGraphicFramePr>
                <a:graphicFrameLocks noChangeAspect="1"/>
              </p:cNvGraphicFramePr>
              <p:nvPr>
                <p:extLst>
                  <p:ext uri="{D42A27DB-BD31-4B8C-83A1-F6EECF244321}">
                    <p14:modId xmlns:p14="http://schemas.microsoft.com/office/powerpoint/2010/main" val="461212356"/>
                  </p:ext>
                </p:extLst>
              </p:nvPr>
            </p:nvGraphicFramePr>
            <p:xfrm>
              <a:off x="3217913" y="4964425"/>
              <a:ext cx="2311400" cy="239713"/>
            </p:xfrm>
            <a:graphic>
              <a:graphicData uri="http://schemas.openxmlformats.org/presentationml/2006/ole">
                <mc:AlternateContent xmlns:mc="http://schemas.openxmlformats.org/markup-compatibility/2006">
                  <mc:Choice xmlns:v="urn:schemas-microsoft-com:vml" Requires="v">
                    <p:oleObj spid="_x0000_s2147" name="Equation" r:id="rId8" imgW="2311200" imgH="215640" progId="Equation.DSMT4">
                      <p:embed/>
                    </p:oleObj>
                  </mc:Choice>
                  <mc:Fallback>
                    <p:oleObj name="Equation" r:id="rId8" imgW="2311200" imgH="215640" progId="Equation.DSMT4">
                      <p:embed/>
                      <p:pic>
                        <p:nvPicPr>
                          <p:cNvPr id="0" name="Object 1039"/>
                          <p:cNvPicPr>
                            <a:picLocks noChangeAspect="1" noChangeArrowheads="1"/>
                          </p:cNvPicPr>
                          <p:nvPr/>
                        </p:nvPicPr>
                        <p:blipFill>
                          <a:blip r:embed="rId9"/>
                          <a:srcRect/>
                          <a:stretch>
                            <a:fillRect/>
                          </a:stretch>
                        </p:blipFill>
                        <p:spPr bwMode="auto">
                          <a:xfrm>
                            <a:off x="3217913" y="4964425"/>
                            <a:ext cx="2311400" cy="23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 name="TextBox 18"/>
              <p:cNvSpPr txBox="1"/>
              <p:nvPr/>
            </p:nvSpPr>
            <p:spPr>
              <a:xfrm>
                <a:off x="3735421" y="4834806"/>
                <a:ext cx="1371600" cy="369332"/>
              </a:xfrm>
              <a:prstGeom prst="rect">
                <a:avLst/>
              </a:prstGeom>
              <a:noFill/>
            </p:spPr>
            <p:txBody>
              <a:bodyPr wrap="square" rtlCol="0">
                <a:spAutoFit/>
              </a:bodyPr>
              <a:lstStyle/>
              <a:p>
                <a:r>
                  <a:rPr lang="en-US" dirty="0" err="1" smtClean="0">
                    <a:latin typeface="Times New Roman" pitchFamily="18" charset="0"/>
                    <a:cs typeface="Times New Roman" pitchFamily="18" charset="0"/>
                  </a:rPr>
                  <a:t>Đồng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dạng</a:t>
                </a:r>
                <a:endParaRPr lang="en-US" dirty="0">
                  <a:latin typeface="Times New Roman" pitchFamily="18" charset="0"/>
                  <a:cs typeface="Times New Roman" pitchFamily="18" charset="0"/>
                </a:endParaRPr>
              </a:p>
            </p:txBody>
          </p:sp>
        </p:grpSp>
      </p:grpSp>
    </p:spTree>
    <p:extLst>
      <p:ext uri="{BB962C8B-B14F-4D97-AF65-F5344CB8AC3E}">
        <p14:creationId xmlns:p14="http://schemas.microsoft.com/office/powerpoint/2010/main" val="1315678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ppt_x"/>
                                          </p:val>
                                        </p:tav>
                                        <p:tav tm="100000">
                                          <p:val>
                                            <p:strVal val="#ppt_x"/>
                                          </p:val>
                                        </p:tav>
                                      </p:tavLst>
                                    </p:anim>
                                    <p:anim calcmode="lin" valueType="num">
                                      <p:cBhvr additive="base">
                                        <p:cTn id="1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2" descr="Picture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21" y="-49209"/>
            <a:ext cx="9448800" cy="701675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079779" y="2055405"/>
            <a:ext cx="7239000" cy="3323987"/>
          </a:xfrm>
          <a:prstGeom prst="rect">
            <a:avLst/>
          </a:prstGeom>
        </p:spPr>
        <p:txBody>
          <a:bodyPr wrap="square">
            <a:spAutoFit/>
          </a:bodyPr>
          <a:lstStyle/>
          <a:p>
            <a:pPr algn="ctr"/>
            <a:r>
              <a:rPr lang="en-US" sz="2800" b="1" dirty="0" err="1" smtClean="0">
                <a:solidFill>
                  <a:srgbClr val="000000"/>
                </a:solidFill>
                <a:latin typeface="Times New Roman"/>
                <a:ea typeface="Times New Roman"/>
              </a:rPr>
              <a:t>Tên</a:t>
            </a:r>
            <a:r>
              <a:rPr lang="en-US" sz="2800" b="1" dirty="0" smtClean="0">
                <a:solidFill>
                  <a:srgbClr val="000000"/>
                </a:solidFill>
                <a:latin typeface="Times New Roman"/>
                <a:ea typeface="Times New Roman"/>
              </a:rPr>
              <a:t> </a:t>
            </a:r>
            <a:r>
              <a:rPr lang="en-US" sz="2800" b="1" dirty="0" err="1" smtClean="0">
                <a:solidFill>
                  <a:srgbClr val="000000"/>
                </a:solidFill>
                <a:latin typeface="Times New Roman"/>
                <a:ea typeface="Times New Roman"/>
              </a:rPr>
              <a:t>biện</a:t>
            </a:r>
            <a:r>
              <a:rPr lang="en-US" sz="2800" b="1" dirty="0" smtClean="0">
                <a:solidFill>
                  <a:srgbClr val="000000"/>
                </a:solidFill>
                <a:latin typeface="Times New Roman"/>
                <a:ea typeface="Times New Roman"/>
              </a:rPr>
              <a:t> </a:t>
            </a:r>
            <a:r>
              <a:rPr lang="en-US" sz="2800" b="1" dirty="0" err="1" smtClean="0">
                <a:solidFill>
                  <a:srgbClr val="000000"/>
                </a:solidFill>
                <a:latin typeface="Times New Roman"/>
                <a:ea typeface="Times New Roman"/>
              </a:rPr>
              <a:t>pháp</a:t>
            </a:r>
            <a:r>
              <a:rPr lang="en-US" sz="2800" b="1" dirty="0" smtClean="0">
                <a:solidFill>
                  <a:srgbClr val="000000"/>
                </a:solidFill>
                <a:latin typeface="Times New Roman"/>
                <a:ea typeface="Times New Roman"/>
              </a:rPr>
              <a:t>: </a:t>
            </a:r>
            <a:r>
              <a:rPr lang="en-US" sz="2800" b="1" dirty="0" smtClean="0">
                <a:solidFill>
                  <a:srgbClr val="000000"/>
                </a:solidFill>
                <a:latin typeface="Times New Roman"/>
                <a:ea typeface="Times New Roman"/>
              </a:rPr>
              <a:t> </a:t>
            </a:r>
          </a:p>
          <a:p>
            <a:pPr algn="ctr"/>
            <a:endParaRPr lang="en-US" sz="2800" dirty="0" smtClean="0">
              <a:solidFill>
                <a:srgbClr val="000000"/>
              </a:solidFill>
              <a:latin typeface="Times New Roman"/>
              <a:ea typeface="Times New Roman"/>
            </a:endParaRPr>
          </a:p>
          <a:p>
            <a:pPr algn="ctr"/>
            <a:r>
              <a:rPr lang="en-US" sz="2400" b="1" i="1" dirty="0" smtClean="0">
                <a:solidFill>
                  <a:srgbClr val="FF0000"/>
                </a:solidFill>
                <a:latin typeface="Times New Roman"/>
                <a:ea typeface="Times New Roman"/>
              </a:rPr>
              <a:t>KHAI </a:t>
            </a:r>
            <a:r>
              <a:rPr lang="en-US" sz="2400" b="1" i="1" dirty="0">
                <a:solidFill>
                  <a:srgbClr val="FF0000"/>
                </a:solidFill>
                <a:latin typeface="Times New Roman"/>
                <a:ea typeface="Times New Roman"/>
              </a:rPr>
              <a:t>THÁC TỪ CÁC BÀI TOÁN CƠ BẢN </a:t>
            </a:r>
          </a:p>
          <a:p>
            <a:pPr algn="ctr"/>
            <a:r>
              <a:rPr lang="en-US" sz="2400" b="1" i="1" dirty="0">
                <a:solidFill>
                  <a:srgbClr val="FF0000"/>
                </a:solidFill>
                <a:latin typeface="Times New Roman"/>
                <a:ea typeface="Times New Roman"/>
              </a:rPr>
              <a:t>ĐỂ PHÁT TRIỂN NĂNG LỰC TƯ DUY</a:t>
            </a:r>
          </a:p>
          <a:p>
            <a:pPr algn="ctr"/>
            <a:r>
              <a:rPr lang="en-US" sz="2400" b="1" i="1" dirty="0">
                <a:solidFill>
                  <a:srgbClr val="FF0000"/>
                </a:solidFill>
                <a:latin typeface="Times New Roman"/>
                <a:ea typeface="Times New Roman"/>
              </a:rPr>
              <a:t> CHO HỌC SINH LỚP 8</a:t>
            </a:r>
            <a:endParaRPr lang="en-US" sz="2400" dirty="0">
              <a:solidFill>
                <a:srgbClr val="FF0000"/>
              </a:solidFill>
              <a:latin typeface="Times New Roman"/>
              <a:ea typeface="Times New Roman"/>
            </a:endParaRPr>
          </a:p>
          <a:p>
            <a:r>
              <a:rPr lang="en-US" sz="2800" b="1" dirty="0">
                <a:solidFill>
                  <a:srgbClr val="000000"/>
                </a:solidFill>
                <a:latin typeface="Times New Roman"/>
                <a:ea typeface="Times New Roman"/>
              </a:rPr>
              <a:t> </a:t>
            </a:r>
            <a:endParaRPr lang="en-US" sz="2000" dirty="0">
              <a:solidFill>
                <a:srgbClr val="000000"/>
              </a:solidFill>
              <a:latin typeface="Times New Roman"/>
              <a:ea typeface="Times New Roman"/>
            </a:endParaRPr>
          </a:p>
          <a:p>
            <a:r>
              <a:rPr lang="en-US" b="1" dirty="0">
                <a:solidFill>
                  <a:srgbClr val="000000"/>
                </a:solidFill>
                <a:latin typeface="Times New Roman"/>
                <a:ea typeface="Times New Roman"/>
              </a:rPr>
              <a:t> </a:t>
            </a:r>
            <a:endParaRPr lang="en-US" sz="2000" dirty="0">
              <a:solidFill>
                <a:srgbClr val="000000"/>
              </a:solidFill>
              <a:latin typeface="Times New Roman"/>
              <a:ea typeface="Times New Roman"/>
            </a:endParaRPr>
          </a:p>
          <a:p>
            <a:r>
              <a:rPr lang="en-US" b="1" dirty="0">
                <a:solidFill>
                  <a:srgbClr val="000000"/>
                </a:solidFill>
                <a:latin typeface="Times New Roman"/>
                <a:ea typeface="Times New Roman"/>
              </a:rPr>
              <a:t> </a:t>
            </a:r>
            <a:endParaRPr lang="en-US" sz="2000" dirty="0">
              <a:solidFill>
                <a:srgbClr val="000000"/>
              </a:solidFill>
              <a:latin typeface="Times New Roman"/>
              <a:ea typeface="Times New Roman"/>
            </a:endParaRPr>
          </a:p>
          <a:p>
            <a:r>
              <a:rPr lang="en-US" b="1" dirty="0">
                <a:solidFill>
                  <a:srgbClr val="000000"/>
                </a:solidFill>
                <a:latin typeface="Times New Roman"/>
                <a:ea typeface="Times New Roman"/>
              </a:rPr>
              <a:t> </a:t>
            </a:r>
            <a:endParaRPr lang="en-US" sz="2000" dirty="0">
              <a:solidFill>
                <a:srgbClr val="000000"/>
              </a:solidFill>
              <a:latin typeface="Times New Roman"/>
              <a:ea typeface="Times New Roman"/>
            </a:endParaRPr>
          </a:p>
        </p:txBody>
      </p:sp>
    </p:spTree>
    <p:extLst>
      <p:ext uri="{BB962C8B-B14F-4D97-AF65-F5344CB8AC3E}">
        <p14:creationId xmlns:p14="http://schemas.microsoft.com/office/powerpoint/2010/main" val="1681329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4410075"/>
            <a:ext cx="18954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32" y="33287"/>
            <a:ext cx="2305050" cy="226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2027123" y="211777"/>
            <a:ext cx="7086600" cy="458074"/>
          </a:xfrm>
          <a:prstGeom prst="rect">
            <a:avLst/>
          </a:prstGeom>
        </p:spPr>
        <p:txBody>
          <a:bodyPr wrap="square">
            <a:spAutoFit/>
          </a:bodyPr>
          <a:lstStyle/>
          <a:p>
            <a:pPr algn="just">
              <a:lnSpc>
                <a:spcPct val="150000"/>
              </a:lnSpc>
            </a:pPr>
            <a:r>
              <a:rPr lang="pl-PL" b="1" i="1" dirty="0">
                <a:solidFill>
                  <a:srgbClr val="FF0000"/>
                </a:solidFill>
                <a:latin typeface="Times New Roman"/>
                <a:ea typeface="Times New Roman"/>
              </a:rPr>
              <a:t>5. Giải pháp 5: Thay đổi một số yếu tố để mở rộng phạm vi bài toán</a:t>
            </a:r>
            <a:endParaRPr lang="en-US" sz="1600" dirty="0">
              <a:solidFill>
                <a:srgbClr val="FF0000"/>
              </a:solidFill>
              <a:effectLst/>
              <a:latin typeface="Times New Roman"/>
              <a:ea typeface="Times New Roman"/>
            </a:endParaRPr>
          </a:p>
        </p:txBody>
      </p:sp>
      <p:sp>
        <p:nvSpPr>
          <p:cNvPr id="7" name="Rectangle 6"/>
          <p:cNvSpPr/>
          <p:nvPr/>
        </p:nvSpPr>
        <p:spPr>
          <a:xfrm>
            <a:off x="762000" y="762000"/>
            <a:ext cx="8229600" cy="1338828"/>
          </a:xfrm>
          <a:prstGeom prst="rect">
            <a:avLst/>
          </a:prstGeom>
        </p:spPr>
        <p:txBody>
          <a:bodyPr wrap="square">
            <a:spAutoFit/>
          </a:bodyPr>
          <a:lstStyle/>
          <a:p>
            <a:pPr algn="just">
              <a:lnSpc>
                <a:spcPct val="150000"/>
              </a:lnSpc>
            </a:pPr>
            <a:r>
              <a:rPr lang="pt-BR" b="1" u="sng" dirty="0">
                <a:solidFill>
                  <a:srgbClr val="FF0000"/>
                </a:solidFill>
                <a:latin typeface="Times New Roman" pitchFamily="18" charset="0"/>
                <a:ea typeface="Times New Roman"/>
                <a:cs typeface="Times New Roman" pitchFamily="18" charset="0"/>
              </a:rPr>
              <a:t>Bài toán 5 :</a:t>
            </a:r>
            <a:r>
              <a:rPr lang="pt-BR" dirty="0">
                <a:latin typeface="Times New Roman" pitchFamily="18" charset="0"/>
                <a:ea typeface="Times New Roman"/>
                <a:cs typeface="Times New Roman" pitchFamily="18" charset="0"/>
              </a:rPr>
              <a:t> ( Bài 31 - SBT / 90):</a:t>
            </a:r>
            <a:endParaRPr lang="en-US" dirty="0">
              <a:latin typeface="Times New Roman" pitchFamily="18" charset="0"/>
              <a:ea typeface="Times New Roman"/>
              <a:cs typeface="Times New Roman" pitchFamily="18" charset="0"/>
            </a:endParaRPr>
          </a:p>
          <a:p>
            <a:pPr>
              <a:lnSpc>
                <a:spcPct val="150000"/>
              </a:lnSpc>
            </a:pPr>
            <a:r>
              <a:rPr lang="pt-BR" dirty="0" smtClean="0">
                <a:latin typeface="Times New Roman" pitchFamily="18" charset="0"/>
                <a:cs typeface="Times New Roman" pitchFamily="18" charset="0"/>
              </a:rPr>
              <a:t>Cho </a:t>
            </a:r>
            <a:r>
              <a:rPr lang="pt-BR" dirty="0">
                <a:latin typeface="Times New Roman" pitchFamily="18" charset="0"/>
                <a:cs typeface="Times New Roman" pitchFamily="18" charset="0"/>
              </a:rPr>
              <a:t>tam giác ABC có ba đường trung tuyến cắt nhau tại O. Gọi P, Q, R theo thứ tự là trung điểm của OA; OB; OC. Chứng minh rằng tam giác PQR đồng dạng với ABC.</a:t>
            </a:r>
            <a:r>
              <a:rPr lang="en-US" dirty="0">
                <a:latin typeface="Times New Roman" pitchFamily="18" charset="0"/>
                <a:cs typeface="Times New Roman" pitchFamily="18" charset="0"/>
              </a:rPr>
              <a:t> </a:t>
            </a:r>
            <a:endParaRPr lang="en-US" dirty="0">
              <a:effectLst/>
              <a:latin typeface="Times New Roman" pitchFamily="18" charset="0"/>
              <a:ea typeface="Times New Roman"/>
              <a:cs typeface="Times New Roman" pitchFamily="18" charset="0"/>
            </a:endParaRPr>
          </a:p>
        </p:txBody>
      </p:sp>
      <p:sp>
        <p:nvSpPr>
          <p:cNvPr id="16" name="Rectangle 12"/>
          <p:cNvSpPr>
            <a:spLocks noChangeArrowheads="1"/>
          </p:cNvSpPr>
          <p:nvPr/>
        </p:nvSpPr>
        <p:spPr bwMode="auto">
          <a:xfrm>
            <a:off x="229560" y="2300237"/>
            <a:ext cx="8884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pt-BR" b="1" i="0" u="none" strike="noStrike" cap="none" normalizeH="0" baseline="0" dirty="0" smtClean="0">
                <a:ln>
                  <a:noFill/>
                </a:ln>
                <a:solidFill>
                  <a:srgbClr val="0000CC"/>
                </a:solidFill>
                <a:effectLst/>
                <a:latin typeface="Times New Roman" pitchFamily="18" charset="0"/>
                <a:ea typeface="Times New Roman" pitchFamily="18" charset="0"/>
                <a:cs typeface="Times New Roman" pitchFamily="18" charset="0"/>
              </a:rPr>
              <a:t>Xét bài toán ở khía cạnh tỉ số các đoạn OP; OQ; OR với ba cạnh OA; OB; OC theo tỉ số</a:t>
            </a:r>
            <a:r>
              <a:rPr kumimoji="0" lang="pt-BR" sz="1400" b="1" i="0" u="none" strike="noStrike" cap="none" normalizeH="0" baseline="0" dirty="0" smtClean="0">
                <a:ln>
                  <a:noFill/>
                </a:ln>
                <a:solidFill>
                  <a:srgbClr val="0000CC"/>
                </a:solidFill>
                <a:effectLst/>
                <a:latin typeface="Arial" pitchFamily="34" charset="0"/>
                <a:ea typeface="Times New Roman" pitchFamily="18" charset="0"/>
                <a:cs typeface="Arial" pitchFamily="34" charset="0"/>
              </a:rPr>
              <a:t> </a:t>
            </a:r>
            <a:endParaRPr kumimoji="0" lang="pt-BR" sz="1800" b="1" i="0" u="none" strike="noStrike" cap="none" normalizeH="0" baseline="0" dirty="0" smtClean="0">
              <a:ln>
                <a:noFill/>
              </a:ln>
              <a:solidFill>
                <a:srgbClr val="0000CC"/>
              </a:solidFill>
              <a:effectLst/>
              <a:latin typeface="Arial" pitchFamily="34" charset="0"/>
              <a:cs typeface="Arial" pitchFamily="34" charset="0"/>
            </a:endParaRPr>
          </a:p>
        </p:txBody>
      </p:sp>
      <p:graphicFrame>
        <p:nvGraphicFramePr>
          <p:cNvPr id="17" name="Object 16"/>
          <p:cNvGraphicFramePr>
            <a:graphicFrameLocks noChangeAspect="1"/>
          </p:cNvGraphicFramePr>
          <p:nvPr>
            <p:extLst>
              <p:ext uri="{D42A27DB-BD31-4B8C-83A1-F6EECF244321}">
                <p14:modId xmlns:p14="http://schemas.microsoft.com/office/powerpoint/2010/main" val="3516561046"/>
              </p:ext>
            </p:extLst>
          </p:nvPr>
        </p:nvGraphicFramePr>
        <p:xfrm>
          <a:off x="2859088" y="2728913"/>
          <a:ext cx="1852612" cy="633412"/>
        </p:xfrm>
        <a:graphic>
          <a:graphicData uri="http://schemas.openxmlformats.org/presentationml/2006/ole">
            <mc:AlternateContent xmlns:mc="http://schemas.openxmlformats.org/markup-compatibility/2006">
              <mc:Choice xmlns:v="urn:schemas-microsoft-com:vml" Requires="v">
                <p:oleObj spid="_x0000_s3229" name="Equation" r:id="rId5" imgW="1511280" imgH="457200" progId="Equation.DSMT4">
                  <p:embed/>
                </p:oleObj>
              </mc:Choice>
              <mc:Fallback>
                <p:oleObj name="Equation" r:id="rId5" imgW="1511280" imgH="457200" progId="Equation.DSMT4">
                  <p:embed/>
                  <p:pic>
                    <p:nvPicPr>
                      <p:cNvPr id="0" name="Object 11"/>
                      <p:cNvPicPr>
                        <a:picLocks noChangeAspect="1" noChangeArrowheads="1"/>
                      </p:cNvPicPr>
                      <p:nvPr/>
                    </p:nvPicPr>
                    <p:blipFill>
                      <a:blip r:embed="rId6"/>
                      <a:srcRect/>
                      <a:stretch>
                        <a:fillRect/>
                      </a:stretch>
                    </p:blipFill>
                    <p:spPr bwMode="auto">
                      <a:xfrm>
                        <a:off x="2859088" y="2728913"/>
                        <a:ext cx="1852612" cy="633412"/>
                      </a:xfrm>
                      <a:prstGeom prst="rect">
                        <a:avLst/>
                      </a:prstGeom>
                      <a:noFill/>
                    </p:spPr>
                  </p:pic>
                </p:oleObj>
              </mc:Fallback>
            </mc:AlternateContent>
          </a:graphicData>
        </a:graphic>
      </p:graphicFrame>
      <p:sp>
        <p:nvSpPr>
          <p:cNvPr id="19" name="Rectangle 18"/>
          <p:cNvSpPr/>
          <p:nvPr/>
        </p:nvSpPr>
        <p:spPr>
          <a:xfrm>
            <a:off x="215905" y="3352800"/>
            <a:ext cx="8928095" cy="369332"/>
          </a:xfrm>
          <a:prstGeom prst="rect">
            <a:avLst/>
          </a:prstGeom>
        </p:spPr>
        <p:txBody>
          <a:bodyPr wrap="square">
            <a:spAutoFit/>
          </a:bodyPr>
          <a:lstStyle/>
          <a:p>
            <a:r>
              <a:rPr lang="pt-BR" b="1" dirty="0">
                <a:solidFill>
                  <a:srgbClr val="0000CC"/>
                </a:solidFill>
                <a:latin typeface="Times New Roman"/>
                <a:ea typeface="Times New Roman"/>
              </a:rPr>
              <a:t>Bây giờ ta thay đổi các giá trị các tỉ số trên bằng các giá trị khác ta có bài toán như sau:</a:t>
            </a:r>
            <a:endParaRPr lang="en-US" b="1" dirty="0">
              <a:solidFill>
                <a:srgbClr val="0000CC"/>
              </a:solidFill>
            </a:endParaRPr>
          </a:p>
        </p:txBody>
      </p:sp>
      <p:grpSp>
        <p:nvGrpSpPr>
          <p:cNvPr id="22" name="Group 21"/>
          <p:cNvGrpSpPr/>
          <p:nvPr/>
        </p:nvGrpSpPr>
        <p:grpSpPr>
          <a:xfrm>
            <a:off x="353438" y="3722132"/>
            <a:ext cx="8382000" cy="1338828"/>
            <a:chOff x="381000" y="3962400"/>
            <a:chExt cx="8382000" cy="1338828"/>
          </a:xfrm>
        </p:grpSpPr>
        <p:sp>
          <p:nvSpPr>
            <p:cNvPr id="20" name="Rectangle 19"/>
            <p:cNvSpPr/>
            <p:nvPr/>
          </p:nvSpPr>
          <p:spPr>
            <a:xfrm>
              <a:off x="381000" y="3962400"/>
              <a:ext cx="8382000" cy="1338828"/>
            </a:xfrm>
            <a:prstGeom prst="rect">
              <a:avLst/>
            </a:prstGeom>
          </p:spPr>
          <p:txBody>
            <a:bodyPr wrap="square">
              <a:spAutoFit/>
            </a:bodyPr>
            <a:lstStyle/>
            <a:p>
              <a:pPr algn="just">
                <a:lnSpc>
                  <a:spcPct val="150000"/>
                </a:lnSpc>
              </a:pPr>
              <a:r>
                <a:rPr lang="pt-BR" b="1" i="1" dirty="0" smtClean="0">
                  <a:solidFill>
                    <a:srgbClr val="FF0000"/>
                  </a:solidFill>
                  <a:latin typeface="Times New Roman"/>
                  <a:ea typeface="Times New Roman"/>
                </a:rPr>
                <a:t>Bài 5.1: </a:t>
              </a:r>
              <a:r>
                <a:rPr lang="pt-BR" i="1" dirty="0" smtClean="0">
                  <a:latin typeface="Times New Roman"/>
                  <a:ea typeface="Times New Roman"/>
                </a:rPr>
                <a:t>Cho </a:t>
              </a:r>
              <a:r>
                <a:rPr lang="pt-BR" i="1" dirty="0">
                  <a:latin typeface="Times New Roman"/>
                  <a:ea typeface="Times New Roman"/>
                </a:rPr>
                <a:t>tam giác ABC có ba đường trung tuyến cắt nhau tại O. Gọi P, Q, R theo thứ tự thuộc OA; OB; OC sao cho</a:t>
              </a:r>
              <a:r>
                <a:rPr lang="pt-BR" i="1" dirty="0" smtClean="0">
                  <a:latin typeface="Times New Roman"/>
                  <a:ea typeface="Times New Roman"/>
                </a:rPr>
                <a:t>:                                        .</a:t>
              </a:r>
            </a:p>
            <a:p>
              <a:pPr algn="just">
                <a:lnSpc>
                  <a:spcPct val="150000"/>
                </a:lnSpc>
              </a:pPr>
              <a:r>
                <a:rPr lang="pt-BR" i="1" dirty="0" smtClean="0">
                  <a:latin typeface="Times New Roman"/>
                  <a:ea typeface="Times New Roman"/>
                </a:rPr>
                <a:t> </a:t>
              </a:r>
              <a:r>
                <a:rPr lang="pt-BR" i="1" dirty="0">
                  <a:latin typeface="Times New Roman"/>
                  <a:ea typeface="Times New Roman"/>
                </a:rPr>
                <a:t>Chứng minh rằng tam giác PQR đồng dạng với ABC.</a:t>
              </a:r>
              <a:endParaRPr lang="en-US" dirty="0">
                <a:effectLst/>
                <a:latin typeface="Times New Roman"/>
                <a:ea typeface="Times New Roman"/>
              </a:endParaRPr>
            </a:p>
          </p:txBody>
        </p:sp>
        <p:graphicFrame>
          <p:nvGraphicFramePr>
            <p:cNvPr id="21" name="Object 20"/>
            <p:cNvGraphicFramePr>
              <a:graphicFrameLocks noChangeAspect="1"/>
            </p:cNvGraphicFramePr>
            <p:nvPr>
              <p:extLst>
                <p:ext uri="{D42A27DB-BD31-4B8C-83A1-F6EECF244321}">
                  <p14:modId xmlns:p14="http://schemas.microsoft.com/office/powerpoint/2010/main" val="406582244"/>
                </p:ext>
              </p:extLst>
            </p:nvPr>
          </p:nvGraphicFramePr>
          <p:xfrm>
            <a:off x="3513622" y="4343400"/>
            <a:ext cx="1748463" cy="528920"/>
          </p:xfrm>
          <a:graphic>
            <a:graphicData uri="http://schemas.openxmlformats.org/presentationml/2006/ole">
              <mc:AlternateContent xmlns:mc="http://schemas.openxmlformats.org/markup-compatibility/2006">
                <mc:Choice xmlns:v="urn:schemas-microsoft-com:vml" Requires="v">
                  <p:oleObj spid="_x0000_s3230" name="Equation" r:id="rId7" imgW="1498320" imgH="457200" progId="Equation.DSMT4">
                    <p:embed/>
                  </p:oleObj>
                </mc:Choice>
                <mc:Fallback>
                  <p:oleObj name="Equation" r:id="rId7" imgW="1498320" imgH="457200" progId="Equation.DSMT4">
                    <p:embed/>
                    <p:pic>
                      <p:nvPicPr>
                        <p:cNvPr id="0" name="Object 16"/>
                        <p:cNvPicPr>
                          <a:picLocks noChangeAspect="1" noChangeArrowheads="1"/>
                        </p:cNvPicPr>
                        <p:nvPr/>
                      </p:nvPicPr>
                      <p:blipFill>
                        <a:blip r:embed="rId8"/>
                        <a:srcRect/>
                        <a:stretch>
                          <a:fillRect/>
                        </a:stretch>
                      </p:blipFill>
                      <p:spPr bwMode="auto">
                        <a:xfrm>
                          <a:off x="3513622" y="4343400"/>
                          <a:ext cx="1748463" cy="528920"/>
                        </a:xfrm>
                        <a:prstGeom prst="rect">
                          <a:avLst/>
                        </a:prstGeom>
                        <a:noFill/>
                        <a:ln>
                          <a:noFill/>
                        </a:ln>
                      </p:spPr>
                    </p:pic>
                  </p:oleObj>
                </mc:Fallback>
              </mc:AlternateContent>
            </a:graphicData>
          </a:graphic>
        </p:graphicFrame>
      </p:grpSp>
      <p:grpSp>
        <p:nvGrpSpPr>
          <p:cNvPr id="25" name="Group 24"/>
          <p:cNvGrpSpPr/>
          <p:nvPr/>
        </p:nvGrpSpPr>
        <p:grpSpPr>
          <a:xfrm>
            <a:off x="382621" y="5060960"/>
            <a:ext cx="8382000" cy="1338828"/>
            <a:chOff x="382621" y="5060960"/>
            <a:chExt cx="8382000" cy="1338828"/>
          </a:xfrm>
        </p:grpSpPr>
        <p:sp>
          <p:nvSpPr>
            <p:cNvPr id="23" name="Rectangle 22"/>
            <p:cNvSpPr/>
            <p:nvPr/>
          </p:nvSpPr>
          <p:spPr>
            <a:xfrm>
              <a:off x="382621" y="5060960"/>
              <a:ext cx="8382000" cy="1338828"/>
            </a:xfrm>
            <a:prstGeom prst="rect">
              <a:avLst/>
            </a:prstGeom>
          </p:spPr>
          <p:txBody>
            <a:bodyPr wrap="square">
              <a:spAutoFit/>
            </a:bodyPr>
            <a:lstStyle/>
            <a:p>
              <a:pPr algn="just">
                <a:lnSpc>
                  <a:spcPct val="150000"/>
                </a:lnSpc>
              </a:pPr>
              <a:r>
                <a:rPr lang="pt-BR" b="1" i="1" dirty="0" smtClean="0">
                  <a:solidFill>
                    <a:srgbClr val="FF0000"/>
                  </a:solidFill>
                  <a:latin typeface="Times New Roman"/>
                  <a:ea typeface="Times New Roman"/>
                </a:rPr>
                <a:t>Bài 5.2: </a:t>
              </a:r>
              <a:r>
                <a:rPr lang="pt-BR" i="1" dirty="0" smtClean="0">
                  <a:latin typeface="Times New Roman"/>
                  <a:ea typeface="Times New Roman"/>
                </a:rPr>
                <a:t>Cho </a:t>
              </a:r>
              <a:r>
                <a:rPr lang="pt-BR" i="1" dirty="0">
                  <a:latin typeface="Times New Roman"/>
                  <a:ea typeface="Times New Roman"/>
                </a:rPr>
                <a:t>tam giác ABC có ba đường trung tuyến cắt nhau tại O. Gọi P, Q, R theo </a:t>
              </a:r>
              <a:endParaRPr lang="pt-BR" i="1" dirty="0" smtClean="0">
                <a:latin typeface="Times New Roman"/>
                <a:ea typeface="Times New Roman"/>
              </a:endParaRPr>
            </a:p>
            <a:p>
              <a:pPr algn="just">
                <a:lnSpc>
                  <a:spcPct val="150000"/>
                </a:lnSpc>
              </a:pPr>
              <a:r>
                <a:rPr lang="pt-BR" i="1" dirty="0" smtClean="0">
                  <a:latin typeface="Times New Roman"/>
                  <a:ea typeface="Times New Roman"/>
                </a:rPr>
                <a:t>thứ </a:t>
              </a:r>
              <a:r>
                <a:rPr lang="pt-BR" i="1" dirty="0">
                  <a:latin typeface="Times New Roman"/>
                  <a:ea typeface="Times New Roman"/>
                </a:rPr>
                <a:t>tự thuộc OA; OB; OC sao cho</a:t>
              </a:r>
              <a:r>
                <a:rPr lang="pt-BR" i="1" dirty="0" smtClean="0">
                  <a:latin typeface="Times New Roman"/>
                  <a:ea typeface="Times New Roman"/>
                </a:rPr>
                <a:t>:                                        .</a:t>
              </a:r>
            </a:p>
            <a:p>
              <a:pPr algn="just">
                <a:lnSpc>
                  <a:spcPct val="150000"/>
                </a:lnSpc>
              </a:pPr>
              <a:r>
                <a:rPr lang="pt-BR" i="1" dirty="0" smtClean="0">
                  <a:latin typeface="Times New Roman"/>
                  <a:ea typeface="Times New Roman"/>
                </a:rPr>
                <a:t> </a:t>
              </a:r>
              <a:r>
                <a:rPr lang="pt-BR" i="1" dirty="0">
                  <a:latin typeface="Times New Roman"/>
                  <a:ea typeface="Times New Roman"/>
                </a:rPr>
                <a:t>Chứng minh rằng tam giác PQR đồng dạng với ABC.</a:t>
              </a:r>
              <a:endParaRPr lang="en-US" dirty="0">
                <a:effectLst/>
                <a:latin typeface="Times New Roman"/>
                <a:ea typeface="Times New Roman"/>
              </a:endParaRPr>
            </a:p>
          </p:txBody>
        </p:sp>
        <p:graphicFrame>
          <p:nvGraphicFramePr>
            <p:cNvPr id="24" name="Object 23"/>
            <p:cNvGraphicFramePr>
              <a:graphicFrameLocks noChangeAspect="1"/>
            </p:cNvGraphicFramePr>
            <p:nvPr>
              <p:extLst>
                <p:ext uri="{D42A27DB-BD31-4B8C-83A1-F6EECF244321}">
                  <p14:modId xmlns:p14="http://schemas.microsoft.com/office/powerpoint/2010/main" val="1910371559"/>
                </p:ext>
              </p:extLst>
            </p:nvPr>
          </p:nvGraphicFramePr>
          <p:xfrm>
            <a:off x="3950494" y="5413668"/>
            <a:ext cx="1852612" cy="633412"/>
          </p:xfrm>
          <a:graphic>
            <a:graphicData uri="http://schemas.openxmlformats.org/presentationml/2006/ole">
              <mc:AlternateContent xmlns:mc="http://schemas.openxmlformats.org/markup-compatibility/2006">
                <mc:Choice xmlns:v="urn:schemas-microsoft-com:vml" Requires="v">
                  <p:oleObj spid="_x0000_s3231" name="Equation" r:id="rId9" imgW="1511280" imgH="457200" progId="Equation.DSMT4">
                    <p:embed/>
                  </p:oleObj>
                </mc:Choice>
                <mc:Fallback>
                  <p:oleObj name="Equation" r:id="rId9" imgW="1511280" imgH="457200" progId="Equation.DSMT4">
                    <p:embed/>
                    <p:pic>
                      <p:nvPicPr>
                        <p:cNvPr id="0" name="Object 16"/>
                        <p:cNvPicPr>
                          <a:picLocks noChangeAspect="1" noChangeArrowheads="1"/>
                        </p:cNvPicPr>
                        <p:nvPr/>
                      </p:nvPicPr>
                      <p:blipFill>
                        <a:blip r:embed="rId10"/>
                        <a:srcRect/>
                        <a:stretch>
                          <a:fillRect/>
                        </a:stretch>
                      </p:blipFill>
                      <p:spPr bwMode="auto">
                        <a:xfrm>
                          <a:off x="3950494" y="5413668"/>
                          <a:ext cx="1852612"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extLst>
      <p:ext uri="{BB962C8B-B14F-4D97-AF65-F5344CB8AC3E}">
        <p14:creationId xmlns:p14="http://schemas.microsoft.com/office/powerpoint/2010/main" val="1315678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500"/>
                                        <p:tgtEl>
                                          <p:spTgt spid="19"/>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fade">
                                      <p:cBhvr>
                                        <p:cTn id="26" dur="500"/>
                                        <p:tgtEl>
                                          <p:spTgt spid="22"/>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fade">
                                      <p:cBhvr>
                                        <p:cTn id="3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6" grpId="0"/>
      <p:bldP spid="1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2" descr="Picture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21" y="-49209"/>
            <a:ext cx="9448800" cy="701675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079779" y="2055405"/>
            <a:ext cx="7239000" cy="1354217"/>
          </a:xfrm>
          <a:prstGeom prst="rect">
            <a:avLst/>
          </a:prstGeom>
        </p:spPr>
        <p:txBody>
          <a:bodyPr wrap="square">
            <a:spAutoFit/>
          </a:bodyPr>
          <a:lstStyle/>
          <a:p>
            <a:r>
              <a:rPr lang="en-US" sz="2800" b="1" dirty="0">
                <a:solidFill>
                  <a:srgbClr val="000000"/>
                </a:solidFill>
                <a:latin typeface="Times New Roman"/>
                <a:ea typeface="Times New Roman"/>
              </a:rPr>
              <a:t> </a:t>
            </a:r>
            <a:endParaRPr lang="en-US" sz="2000" dirty="0">
              <a:solidFill>
                <a:srgbClr val="000000"/>
              </a:solidFill>
              <a:latin typeface="Times New Roman"/>
              <a:ea typeface="Times New Roman"/>
            </a:endParaRPr>
          </a:p>
          <a:p>
            <a:r>
              <a:rPr lang="en-US" b="1" dirty="0">
                <a:solidFill>
                  <a:srgbClr val="000000"/>
                </a:solidFill>
                <a:latin typeface="Times New Roman"/>
                <a:ea typeface="Times New Roman"/>
              </a:rPr>
              <a:t> </a:t>
            </a:r>
            <a:endParaRPr lang="en-US" sz="2000" dirty="0">
              <a:solidFill>
                <a:srgbClr val="000000"/>
              </a:solidFill>
              <a:latin typeface="Times New Roman"/>
              <a:ea typeface="Times New Roman"/>
            </a:endParaRPr>
          </a:p>
          <a:p>
            <a:r>
              <a:rPr lang="en-US" b="1" dirty="0">
                <a:solidFill>
                  <a:srgbClr val="000000"/>
                </a:solidFill>
                <a:latin typeface="Times New Roman"/>
                <a:ea typeface="Times New Roman"/>
              </a:rPr>
              <a:t> </a:t>
            </a:r>
            <a:endParaRPr lang="en-US" sz="2000" dirty="0">
              <a:solidFill>
                <a:srgbClr val="000000"/>
              </a:solidFill>
              <a:latin typeface="Times New Roman"/>
              <a:ea typeface="Times New Roman"/>
            </a:endParaRPr>
          </a:p>
          <a:p>
            <a:r>
              <a:rPr lang="en-US" b="1" dirty="0">
                <a:solidFill>
                  <a:srgbClr val="000000"/>
                </a:solidFill>
                <a:latin typeface="Times New Roman"/>
                <a:ea typeface="Times New Roman"/>
              </a:rPr>
              <a:t> </a:t>
            </a:r>
            <a:endParaRPr lang="en-US" sz="2000" dirty="0">
              <a:solidFill>
                <a:srgbClr val="000000"/>
              </a:solidFill>
              <a:latin typeface="Times New Roman"/>
              <a:ea typeface="Times New Roman"/>
            </a:endParaRPr>
          </a:p>
        </p:txBody>
      </p:sp>
      <p:sp>
        <p:nvSpPr>
          <p:cNvPr id="3" name="Rectangle 2"/>
          <p:cNvSpPr/>
          <p:nvPr/>
        </p:nvSpPr>
        <p:spPr>
          <a:xfrm>
            <a:off x="838200" y="1371600"/>
            <a:ext cx="7848600" cy="2400657"/>
          </a:xfrm>
          <a:prstGeom prst="rect">
            <a:avLst/>
          </a:prstGeom>
        </p:spPr>
        <p:txBody>
          <a:bodyPr wrap="square">
            <a:spAutoFit/>
          </a:bodyPr>
          <a:lstStyle/>
          <a:p>
            <a:pPr>
              <a:lnSpc>
                <a:spcPct val="150000"/>
              </a:lnSpc>
            </a:pPr>
            <a:r>
              <a:rPr lang="pt-BR" sz="2000" b="1" u="sng" dirty="0" smtClean="0">
                <a:solidFill>
                  <a:srgbClr val="FF0000"/>
                </a:solidFill>
                <a:latin typeface="Times New Roman"/>
                <a:ea typeface="Times New Roman"/>
              </a:rPr>
              <a:t>Nhận xét: </a:t>
            </a:r>
            <a:r>
              <a:rPr lang="pt-BR" sz="2000" b="1" dirty="0" smtClean="0">
                <a:solidFill>
                  <a:srgbClr val="0000CC"/>
                </a:solidFill>
                <a:latin typeface="Times New Roman"/>
                <a:ea typeface="Times New Roman"/>
              </a:rPr>
              <a:t>Việc </a:t>
            </a:r>
            <a:r>
              <a:rPr lang="pt-BR" sz="2000" b="1" dirty="0">
                <a:solidFill>
                  <a:srgbClr val="0000CC"/>
                </a:solidFill>
                <a:latin typeface="Times New Roman"/>
                <a:ea typeface="Times New Roman"/>
              </a:rPr>
              <a:t>khai thác, mở rộng đối với mỗi bài toán hình không những giúp học sinh đào sâu kiến thức mà còn mở rộng tầm nhìn cho các em đối với mỗi bài toán hình. Từ mỗi hình vẽ học sinh có thể tự đặt ra các yêu cầu khác nhau của hình vẽ đó. Qua đó phát triển tư duy phân tích, tổng hợp rất cao ở học sinh</a:t>
            </a:r>
            <a:endParaRPr lang="en-US" sz="2000" b="1" dirty="0">
              <a:solidFill>
                <a:srgbClr val="0000CC"/>
              </a:solidFill>
            </a:endParaRPr>
          </a:p>
        </p:txBody>
      </p:sp>
    </p:spTree>
    <p:extLst>
      <p:ext uri="{BB962C8B-B14F-4D97-AF65-F5344CB8AC3E}">
        <p14:creationId xmlns:p14="http://schemas.microsoft.com/office/powerpoint/2010/main" val="2713300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32" y="33287"/>
            <a:ext cx="2305050" cy="226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4410075"/>
            <a:ext cx="18954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658500" y="304800"/>
            <a:ext cx="1750800" cy="579967"/>
          </a:xfrm>
          <a:prstGeom prst="rect">
            <a:avLst/>
          </a:prstGeom>
        </p:spPr>
        <p:txBody>
          <a:bodyPr wrap="none">
            <a:spAutoFit/>
          </a:bodyPr>
          <a:lstStyle/>
          <a:p>
            <a:pPr algn="just">
              <a:lnSpc>
                <a:spcPct val="150000"/>
              </a:lnSpc>
              <a:spcBef>
                <a:spcPts val="600"/>
              </a:spcBef>
            </a:pPr>
            <a:r>
              <a:rPr lang="nb-NO" sz="2400" b="1" u="sng" dirty="0">
                <a:latin typeface="Times New Roman"/>
                <a:ea typeface="Times New Roman"/>
              </a:rPr>
              <a:t>III. Kết quả</a:t>
            </a:r>
            <a:endParaRPr lang="en-US" sz="2400" u="sng" dirty="0">
              <a:effectLst/>
              <a:latin typeface="Times New Roman"/>
              <a:ea typeface="Times New Roman"/>
            </a:endParaRPr>
          </a:p>
        </p:txBody>
      </p:sp>
      <p:sp>
        <p:nvSpPr>
          <p:cNvPr id="6" name="Rectangle 5"/>
          <p:cNvSpPr/>
          <p:nvPr/>
        </p:nvSpPr>
        <p:spPr>
          <a:xfrm>
            <a:off x="304800" y="1018432"/>
            <a:ext cx="7696200" cy="369332"/>
          </a:xfrm>
          <a:prstGeom prst="rect">
            <a:avLst/>
          </a:prstGeom>
        </p:spPr>
        <p:txBody>
          <a:bodyPr wrap="square">
            <a:spAutoFit/>
          </a:bodyPr>
          <a:lstStyle/>
          <a:p>
            <a:r>
              <a:rPr lang="nb-NO" dirty="0" smtClean="0">
                <a:solidFill>
                  <a:srgbClr val="0000CC"/>
                </a:solidFill>
                <a:latin typeface="Times New Roman"/>
                <a:ea typeface="Times New Roman"/>
              </a:rPr>
              <a:t>    +  </a:t>
            </a:r>
            <a:r>
              <a:rPr lang="nb-NO" dirty="0">
                <a:solidFill>
                  <a:srgbClr val="0000CC"/>
                </a:solidFill>
                <a:latin typeface="Times New Roman"/>
                <a:ea typeface="Times New Roman"/>
              </a:rPr>
              <a:t>Học sinh linh hoạt hơn trong tư duy, tránh cách học máy móc, thụ động.</a:t>
            </a:r>
            <a:endParaRPr lang="en-US" dirty="0">
              <a:solidFill>
                <a:srgbClr val="0000CC"/>
              </a:solidFill>
            </a:endParaRPr>
          </a:p>
        </p:txBody>
      </p:sp>
      <p:sp>
        <p:nvSpPr>
          <p:cNvPr id="7" name="Rectangle 6"/>
          <p:cNvSpPr/>
          <p:nvPr/>
        </p:nvSpPr>
        <p:spPr>
          <a:xfrm>
            <a:off x="152400" y="1371600"/>
            <a:ext cx="8763000" cy="1338828"/>
          </a:xfrm>
          <a:prstGeom prst="rect">
            <a:avLst/>
          </a:prstGeom>
        </p:spPr>
        <p:txBody>
          <a:bodyPr wrap="square">
            <a:spAutoFit/>
          </a:bodyPr>
          <a:lstStyle/>
          <a:p>
            <a:pPr>
              <a:lnSpc>
                <a:spcPct val="150000"/>
              </a:lnSpc>
            </a:pPr>
            <a:r>
              <a:rPr lang="en-US" dirty="0" smtClean="0">
                <a:solidFill>
                  <a:srgbClr val="0000CC"/>
                </a:solidFill>
                <a:latin typeface="Times New Roman"/>
                <a:ea typeface="Times New Roman"/>
              </a:rPr>
              <a:t>     + </a:t>
            </a:r>
            <a:r>
              <a:rPr lang="en-US" dirty="0" err="1" smtClean="0">
                <a:solidFill>
                  <a:srgbClr val="0000CC"/>
                </a:solidFill>
                <a:latin typeface="Times New Roman"/>
                <a:ea typeface="Times New Roman"/>
              </a:rPr>
              <a:t>Với</a:t>
            </a:r>
            <a:r>
              <a:rPr lang="en-US" dirty="0" smtClean="0">
                <a:solidFill>
                  <a:srgbClr val="0000CC"/>
                </a:solidFill>
                <a:latin typeface="Times New Roman"/>
                <a:ea typeface="Times New Roman"/>
              </a:rPr>
              <a:t> </a:t>
            </a:r>
            <a:r>
              <a:rPr lang="en-US" dirty="0" err="1">
                <a:solidFill>
                  <a:srgbClr val="0000CC"/>
                </a:solidFill>
                <a:latin typeface="Times New Roman"/>
                <a:ea typeface="Times New Roman"/>
              </a:rPr>
              <a:t>cách</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khai</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thác</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một</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bài</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toán</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dưới</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nhiều</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dạng</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khác</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nhau</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như</a:t>
            </a:r>
            <a:r>
              <a:rPr lang="en-US" dirty="0">
                <a:solidFill>
                  <a:srgbClr val="0000CC"/>
                </a:solidFill>
                <a:latin typeface="Times New Roman"/>
                <a:ea typeface="Times New Roman"/>
              </a:rPr>
              <a:t> : </a:t>
            </a:r>
            <a:r>
              <a:rPr lang="en-US" dirty="0" err="1">
                <a:solidFill>
                  <a:srgbClr val="0000CC"/>
                </a:solidFill>
                <a:latin typeface="Times New Roman"/>
                <a:ea typeface="Times New Roman"/>
              </a:rPr>
              <a:t>từ</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dạng</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toán</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chuyển</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động</a:t>
            </a:r>
            <a:r>
              <a:rPr lang="en-US" dirty="0">
                <a:solidFill>
                  <a:srgbClr val="0000CC"/>
                </a:solidFill>
                <a:latin typeface="Times New Roman"/>
                <a:ea typeface="Times New Roman"/>
              </a:rPr>
              <a:t> sang </a:t>
            </a:r>
            <a:r>
              <a:rPr lang="en-US" dirty="0" err="1">
                <a:solidFill>
                  <a:srgbClr val="0000CC"/>
                </a:solidFill>
                <a:latin typeface="Times New Roman"/>
                <a:ea typeface="Times New Roman"/>
              </a:rPr>
              <a:t>dạng</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toán</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năng</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suất</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đã</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phát</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triển</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năng</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lực</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tư</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duy</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cho</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học</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sinh</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mở</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rộng</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mối</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quan</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hệ</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giữa</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các</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đại</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lượng</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trong</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thức</a:t>
            </a:r>
            <a:r>
              <a:rPr lang="en-US" dirty="0">
                <a:solidFill>
                  <a:srgbClr val="0000CC"/>
                </a:solidFill>
                <a:latin typeface="Times New Roman"/>
                <a:ea typeface="Times New Roman"/>
              </a:rPr>
              <a:t> </a:t>
            </a:r>
            <a:r>
              <a:rPr lang="en-US" dirty="0" err="1">
                <a:solidFill>
                  <a:srgbClr val="0000CC"/>
                </a:solidFill>
                <a:latin typeface="Times New Roman"/>
                <a:ea typeface="Times New Roman"/>
              </a:rPr>
              <a:t>tế</a:t>
            </a:r>
            <a:endParaRPr lang="en-US" dirty="0">
              <a:solidFill>
                <a:srgbClr val="0000CC"/>
              </a:solidFill>
            </a:endParaRPr>
          </a:p>
        </p:txBody>
      </p:sp>
      <p:sp>
        <p:nvSpPr>
          <p:cNvPr id="8" name="Rectangle 7"/>
          <p:cNvSpPr/>
          <p:nvPr/>
        </p:nvSpPr>
        <p:spPr>
          <a:xfrm>
            <a:off x="190500" y="2590800"/>
            <a:ext cx="8648700" cy="1338828"/>
          </a:xfrm>
          <a:prstGeom prst="rect">
            <a:avLst/>
          </a:prstGeom>
        </p:spPr>
        <p:txBody>
          <a:bodyPr wrap="square">
            <a:spAutoFit/>
          </a:bodyPr>
          <a:lstStyle/>
          <a:p>
            <a:pPr algn="just">
              <a:lnSpc>
                <a:spcPct val="150000"/>
              </a:lnSpc>
              <a:spcBef>
                <a:spcPts val="600"/>
              </a:spcBef>
            </a:pPr>
            <a:r>
              <a:rPr lang="nb-NO" dirty="0" smtClean="0">
                <a:solidFill>
                  <a:srgbClr val="0000CC"/>
                </a:solidFill>
                <a:latin typeface="Times New Roman"/>
                <a:ea typeface="Times New Roman"/>
              </a:rPr>
              <a:t>    + Việc </a:t>
            </a:r>
            <a:r>
              <a:rPr lang="nb-NO" dirty="0">
                <a:solidFill>
                  <a:srgbClr val="0000CC"/>
                </a:solidFill>
                <a:latin typeface="Times New Roman"/>
                <a:ea typeface="Times New Roman"/>
              </a:rPr>
              <a:t>khai thác bài toán đảo cho học sinh không những cung cấp cho học sinh thêm kiến thức mà còn thôi thúc ở học sinh óc ham hiểu biết, khám phá kiến thức, luôn tìm cách chứng minh những vấn đề ngược lại.</a:t>
            </a:r>
            <a:endParaRPr lang="en-US" dirty="0">
              <a:solidFill>
                <a:srgbClr val="0000CC"/>
              </a:solidFill>
              <a:effectLst/>
              <a:latin typeface="Times New Roman"/>
              <a:ea typeface="Times New Roman"/>
            </a:endParaRPr>
          </a:p>
        </p:txBody>
      </p:sp>
      <p:sp>
        <p:nvSpPr>
          <p:cNvPr id="9" name="Rectangle 8"/>
          <p:cNvSpPr/>
          <p:nvPr/>
        </p:nvSpPr>
        <p:spPr>
          <a:xfrm>
            <a:off x="171450" y="3810000"/>
            <a:ext cx="8686800" cy="1338828"/>
          </a:xfrm>
          <a:prstGeom prst="rect">
            <a:avLst/>
          </a:prstGeom>
        </p:spPr>
        <p:txBody>
          <a:bodyPr wrap="square">
            <a:spAutoFit/>
          </a:bodyPr>
          <a:lstStyle/>
          <a:p>
            <a:pPr>
              <a:lnSpc>
                <a:spcPct val="150000"/>
              </a:lnSpc>
            </a:pPr>
            <a:r>
              <a:rPr lang="nb-NO" dirty="0" smtClean="0">
                <a:solidFill>
                  <a:srgbClr val="0000CC"/>
                </a:solidFill>
                <a:latin typeface="Times New Roman"/>
                <a:ea typeface="Times New Roman"/>
              </a:rPr>
              <a:t>    +</a:t>
            </a:r>
            <a:r>
              <a:rPr lang="nb-NO" dirty="0" smtClean="0">
                <a:latin typeface="Times New Roman"/>
                <a:ea typeface="Times New Roman"/>
              </a:rPr>
              <a:t> </a:t>
            </a:r>
            <a:r>
              <a:rPr lang="nb-NO" dirty="0" smtClean="0">
                <a:solidFill>
                  <a:srgbClr val="0000CC"/>
                </a:solidFill>
                <a:latin typeface="Times New Roman"/>
                <a:ea typeface="Times New Roman"/>
              </a:rPr>
              <a:t>Cách </a:t>
            </a:r>
            <a:r>
              <a:rPr lang="nb-NO" dirty="0">
                <a:solidFill>
                  <a:srgbClr val="0000CC"/>
                </a:solidFill>
                <a:latin typeface="Times New Roman"/>
                <a:ea typeface="Times New Roman"/>
              </a:rPr>
              <a:t>khai thác bài toán bằng cách tìm nhiều lời giải giúp học sinh vận dụng linh hoạt kiến thức đã học đồng thời cũng giúp các em khi đứng trước một bài toán luôn có ý chí tìm tòi lời giải, phát huy hết khả năng của mình, phát triển năng lực tư duy cho các em</a:t>
            </a:r>
            <a:endParaRPr lang="en-US" dirty="0">
              <a:solidFill>
                <a:srgbClr val="0000CC"/>
              </a:solidFill>
            </a:endParaRPr>
          </a:p>
        </p:txBody>
      </p:sp>
      <p:sp>
        <p:nvSpPr>
          <p:cNvPr id="10" name="Rectangle 9"/>
          <p:cNvSpPr/>
          <p:nvPr/>
        </p:nvSpPr>
        <p:spPr>
          <a:xfrm>
            <a:off x="-8918" y="5029200"/>
            <a:ext cx="8991600" cy="1754326"/>
          </a:xfrm>
          <a:prstGeom prst="rect">
            <a:avLst/>
          </a:prstGeom>
        </p:spPr>
        <p:txBody>
          <a:bodyPr wrap="square">
            <a:spAutoFit/>
          </a:bodyPr>
          <a:lstStyle/>
          <a:p>
            <a:pPr>
              <a:lnSpc>
                <a:spcPct val="150000"/>
              </a:lnSpc>
            </a:pPr>
            <a:r>
              <a:rPr lang="nb-NO" dirty="0" smtClean="0">
                <a:latin typeface="Times New Roman"/>
                <a:ea typeface="Times New Roman"/>
              </a:rPr>
              <a:t>      </a:t>
            </a:r>
            <a:r>
              <a:rPr lang="nb-NO" dirty="0" smtClean="0">
                <a:solidFill>
                  <a:srgbClr val="0000CC"/>
                </a:solidFill>
                <a:latin typeface="Times New Roman"/>
                <a:ea typeface="Times New Roman"/>
              </a:rPr>
              <a:t>+ Việc </a:t>
            </a:r>
            <a:r>
              <a:rPr lang="nb-NO" dirty="0">
                <a:solidFill>
                  <a:srgbClr val="0000CC"/>
                </a:solidFill>
                <a:latin typeface="Times New Roman"/>
                <a:ea typeface="Times New Roman"/>
              </a:rPr>
              <a:t>khai thác, mở rộng đối với mỗi bài toán hình không những giúp học sinh đào sâu kiến thức mà còn mở rộng tầm nhìn cho các em đối với mỗi bài toán hình. Từ mỗi hình vẽ học sinh có thể tự đặt ra các yêu cầu khác nhau của hình vẽ đó. Qua đó phát triển tư duy phân tích, tổng hợp rất cao ở học sinh</a:t>
            </a:r>
            <a:endParaRPr lang="en-US" dirty="0">
              <a:solidFill>
                <a:srgbClr val="0000CC"/>
              </a:solidFill>
            </a:endParaRPr>
          </a:p>
        </p:txBody>
      </p:sp>
    </p:spTree>
    <p:extLst>
      <p:ext uri="{BB962C8B-B14F-4D97-AF65-F5344CB8AC3E}">
        <p14:creationId xmlns:p14="http://schemas.microsoft.com/office/powerpoint/2010/main" val="1315678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4410075"/>
            <a:ext cx="18954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32" y="33287"/>
            <a:ext cx="2305050" cy="226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 name="Table 2"/>
          <p:cNvGraphicFramePr>
            <a:graphicFrameLocks noGrp="1"/>
          </p:cNvGraphicFramePr>
          <p:nvPr>
            <p:extLst>
              <p:ext uri="{D42A27DB-BD31-4B8C-83A1-F6EECF244321}">
                <p14:modId xmlns:p14="http://schemas.microsoft.com/office/powerpoint/2010/main" val="2152508453"/>
              </p:ext>
            </p:extLst>
          </p:nvPr>
        </p:nvGraphicFramePr>
        <p:xfrm>
          <a:off x="1481136" y="1066800"/>
          <a:ext cx="6181727" cy="5120640"/>
        </p:xfrm>
        <a:graphic>
          <a:graphicData uri="http://schemas.openxmlformats.org/drawingml/2006/table">
            <a:tbl>
              <a:tblPr firstRow="1" firstCol="1" bandRow="1"/>
              <a:tblGrid>
                <a:gridCol w="881064"/>
                <a:gridCol w="992828"/>
                <a:gridCol w="1230810"/>
                <a:gridCol w="1025675"/>
                <a:gridCol w="1025675"/>
                <a:gridCol w="1025675"/>
              </a:tblGrid>
              <a:tr h="601681">
                <a:tc gridSpan="2">
                  <a:txBody>
                    <a:bodyPr/>
                    <a:lstStyle/>
                    <a:p>
                      <a:pPr marL="0" marR="0" algn="ctr">
                        <a:spcBef>
                          <a:spcPts val="0"/>
                        </a:spcBef>
                        <a:spcAft>
                          <a:spcPts val="0"/>
                        </a:spcAft>
                      </a:pPr>
                      <a:r>
                        <a:rPr lang="en-US" sz="1600" b="1" dirty="0" err="1">
                          <a:solidFill>
                            <a:srgbClr val="000000"/>
                          </a:solidFill>
                          <a:effectLst/>
                          <a:latin typeface="Times New Roman"/>
                          <a:ea typeface="Times New Roman"/>
                        </a:rPr>
                        <a:t>Thống</a:t>
                      </a:r>
                      <a:r>
                        <a:rPr lang="en-US" sz="1600" b="1" dirty="0">
                          <a:solidFill>
                            <a:srgbClr val="000000"/>
                          </a:solidFill>
                          <a:effectLst/>
                          <a:latin typeface="Times New Roman"/>
                          <a:ea typeface="Times New Roman"/>
                        </a:rPr>
                        <a:t> </a:t>
                      </a:r>
                      <a:r>
                        <a:rPr lang="en-US" sz="1600" b="1" dirty="0" err="1">
                          <a:solidFill>
                            <a:srgbClr val="000000"/>
                          </a:solidFill>
                          <a:effectLst/>
                          <a:latin typeface="Times New Roman"/>
                          <a:ea typeface="Times New Roman"/>
                        </a:rPr>
                        <a:t>kê</a:t>
                      </a:r>
                      <a:endParaRPr lang="en-US" sz="16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spcBef>
                          <a:spcPts val="0"/>
                        </a:spcBef>
                        <a:spcAft>
                          <a:spcPts val="0"/>
                        </a:spcAft>
                      </a:pPr>
                      <a:r>
                        <a:rPr lang="en-US" sz="1600" b="1" i="1" dirty="0" err="1">
                          <a:solidFill>
                            <a:srgbClr val="000000"/>
                          </a:solidFill>
                          <a:effectLst/>
                          <a:latin typeface="Times New Roman"/>
                          <a:ea typeface="Times New Roman"/>
                        </a:rPr>
                        <a:t>Khảo</a:t>
                      </a:r>
                      <a:r>
                        <a:rPr lang="en-US" sz="1600" b="1" i="1" dirty="0">
                          <a:solidFill>
                            <a:srgbClr val="000000"/>
                          </a:solidFill>
                          <a:effectLst/>
                          <a:latin typeface="Times New Roman"/>
                          <a:ea typeface="Times New Roman"/>
                        </a:rPr>
                        <a:t> </a:t>
                      </a:r>
                      <a:r>
                        <a:rPr lang="en-US" sz="1600" b="1" i="1" dirty="0" err="1">
                          <a:solidFill>
                            <a:srgbClr val="000000"/>
                          </a:solidFill>
                          <a:effectLst/>
                          <a:latin typeface="Times New Roman"/>
                          <a:ea typeface="Times New Roman"/>
                        </a:rPr>
                        <a:t>sát</a:t>
                      </a:r>
                      <a:r>
                        <a:rPr lang="en-US" sz="1600" b="1" i="1" dirty="0">
                          <a:solidFill>
                            <a:srgbClr val="000000"/>
                          </a:solidFill>
                          <a:effectLst/>
                          <a:latin typeface="Times New Roman"/>
                          <a:ea typeface="Times New Roman"/>
                        </a:rPr>
                        <a:t> </a:t>
                      </a:r>
                      <a:r>
                        <a:rPr lang="en-US" sz="1600" b="1" i="1" dirty="0" err="1">
                          <a:solidFill>
                            <a:srgbClr val="000000"/>
                          </a:solidFill>
                          <a:effectLst/>
                          <a:latin typeface="Times New Roman"/>
                          <a:ea typeface="Times New Roman"/>
                        </a:rPr>
                        <a:t>đầu</a:t>
                      </a:r>
                      <a:r>
                        <a:rPr lang="en-US" sz="1600" b="1" i="1" dirty="0">
                          <a:solidFill>
                            <a:srgbClr val="000000"/>
                          </a:solidFill>
                          <a:effectLst/>
                          <a:latin typeface="Times New Roman"/>
                          <a:ea typeface="Times New Roman"/>
                        </a:rPr>
                        <a:t> </a:t>
                      </a:r>
                      <a:r>
                        <a:rPr lang="en-US" sz="1600" b="1" i="1" dirty="0" err="1">
                          <a:solidFill>
                            <a:srgbClr val="000000"/>
                          </a:solidFill>
                          <a:effectLst/>
                          <a:latin typeface="Times New Roman"/>
                          <a:ea typeface="Times New Roman"/>
                        </a:rPr>
                        <a:t>năm</a:t>
                      </a:r>
                      <a:endParaRPr lang="en-US" sz="1600" dirty="0">
                        <a:effectLst/>
                        <a:latin typeface="Times New Roman"/>
                        <a:ea typeface="Times New Roman"/>
                      </a:endParaRPr>
                    </a:p>
                    <a:p>
                      <a:pPr marL="0" marR="0" algn="ctr">
                        <a:spcBef>
                          <a:spcPts val="0"/>
                        </a:spcBef>
                        <a:spcAft>
                          <a:spcPts val="0"/>
                        </a:spcAft>
                      </a:pPr>
                      <a:r>
                        <a:rPr lang="en-US" sz="1600" b="1" dirty="0">
                          <a:solidFill>
                            <a:srgbClr val="000000"/>
                          </a:solidFill>
                          <a:effectLst/>
                          <a:latin typeface="Times New Roman"/>
                          <a:ea typeface="Times New Roman"/>
                        </a:rPr>
                        <a:t> </a:t>
                      </a:r>
                      <a:r>
                        <a:rPr lang="en-US" sz="1600" b="1" dirty="0" err="1">
                          <a:solidFill>
                            <a:srgbClr val="000000"/>
                          </a:solidFill>
                          <a:effectLst/>
                          <a:latin typeface="Times New Roman"/>
                          <a:ea typeface="Times New Roman"/>
                        </a:rPr>
                        <a:t>năm</a:t>
                      </a:r>
                      <a:r>
                        <a:rPr lang="en-US" sz="1600" b="1" dirty="0">
                          <a:solidFill>
                            <a:srgbClr val="000000"/>
                          </a:solidFill>
                          <a:effectLst/>
                          <a:latin typeface="Times New Roman"/>
                          <a:ea typeface="Times New Roman"/>
                        </a:rPr>
                        <a:t> 2020-2021</a:t>
                      </a:r>
                      <a:endParaRPr lang="en-US" sz="1600" dirty="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solidFill>
                            <a:srgbClr val="000000"/>
                          </a:solidFill>
                          <a:effectLst/>
                          <a:latin typeface="Times New Roman"/>
                          <a:ea typeface="Times New Roman"/>
                        </a:rPr>
                        <a:t>GK1 </a:t>
                      </a:r>
                      <a:endParaRPr lang="en-US" sz="1600">
                        <a:effectLst/>
                        <a:latin typeface="Times New Roman"/>
                        <a:ea typeface="Times New Roman"/>
                      </a:endParaRPr>
                    </a:p>
                    <a:p>
                      <a:pPr marL="0" marR="0">
                        <a:spcBef>
                          <a:spcPts val="0"/>
                        </a:spcBef>
                        <a:spcAft>
                          <a:spcPts val="0"/>
                        </a:spcAft>
                      </a:pPr>
                      <a:r>
                        <a:rPr lang="en-US" sz="1600" b="1">
                          <a:solidFill>
                            <a:srgbClr val="000000"/>
                          </a:solidFill>
                          <a:effectLst/>
                          <a:latin typeface="Times New Roman"/>
                          <a:ea typeface="Times New Roman"/>
                        </a:rPr>
                        <a:t>Năm 2020-2021</a:t>
                      </a:r>
                      <a:endParaRPr lang="en-US" sz="16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solidFill>
                            <a:srgbClr val="000000"/>
                          </a:solidFill>
                          <a:effectLst/>
                          <a:latin typeface="Times New Roman"/>
                          <a:ea typeface="Times New Roman"/>
                        </a:rPr>
                        <a:t>CK1</a:t>
                      </a:r>
                      <a:endParaRPr lang="en-US" sz="1600">
                        <a:effectLst/>
                        <a:latin typeface="Times New Roman"/>
                        <a:ea typeface="Times New Roman"/>
                      </a:endParaRPr>
                    </a:p>
                    <a:p>
                      <a:pPr marL="0" marR="0" algn="ctr">
                        <a:spcBef>
                          <a:spcPts val="0"/>
                        </a:spcBef>
                        <a:spcAft>
                          <a:spcPts val="0"/>
                        </a:spcAft>
                      </a:pPr>
                      <a:r>
                        <a:rPr lang="en-US" sz="1600" b="1">
                          <a:solidFill>
                            <a:srgbClr val="000000"/>
                          </a:solidFill>
                          <a:effectLst/>
                          <a:latin typeface="Times New Roman"/>
                          <a:ea typeface="Times New Roman"/>
                        </a:rPr>
                        <a:t>Năm 2020-2021</a:t>
                      </a:r>
                      <a:endParaRPr lang="en-US" sz="16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solidFill>
                            <a:srgbClr val="000000"/>
                          </a:solidFill>
                          <a:effectLst/>
                          <a:latin typeface="Times New Roman"/>
                          <a:ea typeface="Times New Roman"/>
                        </a:rPr>
                        <a:t>HK1</a:t>
                      </a:r>
                      <a:endParaRPr lang="en-US" sz="1600">
                        <a:effectLst/>
                        <a:latin typeface="Times New Roman"/>
                        <a:ea typeface="Times New Roman"/>
                      </a:endParaRPr>
                    </a:p>
                    <a:p>
                      <a:pPr marL="0" marR="0" algn="ctr">
                        <a:spcBef>
                          <a:spcPts val="0"/>
                        </a:spcBef>
                        <a:spcAft>
                          <a:spcPts val="0"/>
                        </a:spcAft>
                      </a:pPr>
                      <a:r>
                        <a:rPr lang="en-US" sz="1600" b="1">
                          <a:solidFill>
                            <a:srgbClr val="000000"/>
                          </a:solidFill>
                          <a:effectLst/>
                          <a:latin typeface="Times New Roman"/>
                          <a:ea typeface="Times New Roman"/>
                        </a:rPr>
                        <a:t>Năm 2020-2021</a:t>
                      </a:r>
                      <a:endParaRPr lang="en-US" sz="16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974">
                <a:tc rowSpan="2">
                  <a:txBody>
                    <a:bodyPr/>
                    <a:lstStyle/>
                    <a:p>
                      <a:pPr marL="0" marR="0" algn="r">
                        <a:spcBef>
                          <a:spcPts val="0"/>
                        </a:spcBef>
                        <a:spcAft>
                          <a:spcPts val="0"/>
                        </a:spcAft>
                      </a:pPr>
                      <a:r>
                        <a:rPr lang="en-US" sz="1600" b="1" i="1">
                          <a:solidFill>
                            <a:srgbClr val="000000"/>
                          </a:solidFill>
                          <a:effectLst/>
                          <a:latin typeface="Times New Roman"/>
                          <a:ea typeface="Times New Roman"/>
                        </a:rPr>
                        <a:t>Giỏi </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solidFill>
                            <a:srgbClr val="000000"/>
                          </a:solidFill>
                          <a:effectLst/>
                          <a:latin typeface="Times New Roman"/>
                          <a:ea typeface="Times New Roman"/>
                        </a:rPr>
                        <a:t>SL</a:t>
                      </a:r>
                      <a:endParaRPr lang="en-US" sz="1600">
                        <a:effectLst/>
                        <a:latin typeface="Times New Roman"/>
                        <a:ea typeface="Times New Roman"/>
                      </a:endParaRPr>
                    </a:p>
                    <a:p>
                      <a:pPr marL="0" marR="0">
                        <a:spcBef>
                          <a:spcPts val="0"/>
                        </a:spcBef>
                        <a:spcAft>
                          <a:spcPts val="0"/>
                        </a:spcAft>
                      </a:pPr>
                      <a:r>
                        <a:rPr lang="en-US" sz="1600">
                          <a:solidFill>
                            <a:srgbClr val="000000"/>
                          </a:solidFill>
                          <a:effectLst/>
                          <a:latin typeface="Times New Roman"/>
                          <a:ea typeface="Times New Roman"/>
                        </a:rPr>
                        <a:t> </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solidFill>
                            <a:srgbClr val="000000"/>
                          </a:solidFill>
                          <a:effectLst/>
                          <a:latin typeface="Times New Roman"/>
                          <a:ea typeface="Times New Roman"/>
                        </a:rPr>
                        <a:t>11</a:t>
                      </a:r>
                      <a:endParaRPr lang="en-US" sz="16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solidFill>
                            <a:srgbClr val="000000"/>
                          </a:solidFill>
                          <a:effectLst/>
                          <a:latin typeface="Times New Roman"/>
                          <a:ea typeface="Times New Roman"/>
                        </a:rPr>
                        <a:t>20</a:t>
                      </a:r>
                      <a:endParaRPr lang="en-US" sz="16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solidFill>
                            <a:srgbClr val="000000"/>
                          </a:solidFill>
                          <a:effectLst/>
                          <a:latin typeface="Times New Roman"/>
                          <a:ea typeface="Times New Roman"/>
                        </a:rPr>
                        <a:t>23</a:t>
                      </a:r>
                      <a:endParaRPr lang="en-US" sz="16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25</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974">
                <a:tc vMerge="1">
                  <a:txBody>
                    <a:bodyPr/>
                    <a:lstStyle/>
                    <a:p>
                      <a:endParaRPr lang="en-US"/>
                    </a:p>
                  </a:txBody>
                  <a:tcPr/>
                </a:tc>
                <a:tc>
                  <a:txBody>
                    <a:bodyPr/>
                    <a:lstStyle/>
                    <a:p>
                      <a:pPr marL="0" marR="0">
                        <a:spcBef>
                          <a:spcPts val="0"/>
                        </a:spcBef>
                        <a:spcAft>
                          <a:spcPts val="0"/>
                        </a:spcAft>
                      </a:pPr>
                      <a:r>
                        <a:rPr lang="en-US" sz="1600" i="1">
                          <a:solidFill>
                            <a:srgbClr val="000000"/>
                          </a:solidFill>
                          <a:effectLst/>
                          <a:latin typeface="Times New Roman"/>
                          <a:ea typeface="Times New Roman"/>
                        </a:rPr>
                        <a:t>%</a:t>
                      </a:r>
                      <a:endParaRPr lang="en-US" sz="1600">
                        <a:effectLst/>
                        <a:latin typeface="Times New Roman"/>
                        <a:ea typeface="Times New Roman"/>
                      </a:endParaRPr>
                    </a:p>
                    <a:p>
                      <a:pPr marL="0" marR="0">
                        <a:spcBef>
                          <a:spcPts val="0"/>
                        </a:spcBef>
                        <a:spcAft>
                          <a:spcPts val="0"/>
                        </a:spcAft>
                      </a:pPr>
                      <a:r>
                        <a:rPr lang="en-US" sz="1600" i="1">
                          <a:solidFill>
                            <a:srgbClr val="000000"/>
                          </a:solidFill>
                          <a:effectLst/>
                          <a:latin typeface="Times New Roman"/>
                          <a:ea typeface="Times New Roman"/>
                        </a:rPr>
                        <a:t> </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a:solidFill>
                            <a:srgbClr val="000000"/>
                          </a:solidFill>
                          <a:effectLst/>
                          <a:latin typeface="Times New Roman"/>
                          <a:ea typeface="Times New Roman"/>
                        </a:rPr>
                        <a:t>31%</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a:solidFill>
                            <a:srgbClr val="000000"/>
                          </a:solidFill>
                          <a:effectLst/>
                          <a:latin typeface="Times New Roman"/>
                          <a:ea typeface="Times New Roman"/>
                        </a:rPr>
                        <a:t>57%</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dirty="0">
                          <a:solidFill>
                            <a:srgbClr val="000000"/>
                          </a:solidFill>
                          <a:effectLst/>
                          <a:latin typeface="Times New Roman"/>
                          <a:ea typeface="Times New Roman"/>
                        </a:rPr>
                        <a:t>66%</a:t>
                      </a:r>
                      <a:endParaRPr lang="en-US" sz="16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dirty="0">
                          <a:solidFill>
                            <a:srgbClr val="000000"/>
                          </a:solidFill>
                          <a:effectLst/>
                          <a:latin typeface="Times New Roman"/>
                          <a:ea typeface="Times New Roman"/>
                        </a:rPr>
                        <a:t>71%</a:t>
                      </a:r>
                      <a:endParaRPr lang="en-US" sz="16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974">
                <a:tc rowSpan="2">
                  <a:txBody>
                    <a:bodyPr/>
                    <a:lstStyle/>
                    <a:p>
                      <a:pPr marL="0" marR="0" algn="r">
                        <a:spcBef>
                          <a:spcPts val="0"/>
                        </a:spcBef>
                        <a:spcAft>
                          <a:spcPts val="0"/>
                        </a:spcAft>
                      </a:pPr>
                      <a:r>
                        <a:rPr lang="en-US" sz="1600" b="1" i="1">
                          <a:solidFill>
                            <a:srgbClr val="000000"/>
                          </a:solidFill>
                          <a:effectLst/>
                          <a:latin typeface="Times New Roman"/>
                          <a:ea typeface="Times New Roman"/>
                        </a:rPr>
                        <a:t>Khá</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solidFill>
                            <a:srgbClr val="000000"/>
                          </a:solidFill>
                          <a:effectLst/>
                          <a:latin typeface="Times New Roman"/>
                          <a:ea typeface="Times New Roman"/>
                        </a:rPr>
                        <a:t>SL</a:t>
                      </a:r>
                      <a:endParaRPr lang="en-US" sz="1600">
                        <a:effectLst/>
                        <a:latin typeface="Times New Roman"/>
                        <a:ea typeface="Times New Roman"/>
                      </a:endParaRPr>
                    </a:p>
                    <a:p>
                      <a:pPr marL="0" marR="0">
                        <a:spcBef>
                          <a:spcPts val="0"/>
                        </a:spcBef>
                        <a:spcAft>
                          <a:spcPts val="0"/>
                        </a:spcAft>
                      </a:pPr>
                      <a:r>
                        <a:rPr lang="en-US" sz="1600">
                          <a:solidFill>
                            <a:srgbClr val="000000"/>
                          </a:solidFill>
                          <a:effectLst/>
                          <a:latin typeface="Times New Roman"/>
                          <a:ea typeface="Times New Roman"/>
                        </a:rPr>
                        <a:t> </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14</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8</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7</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solidFill>
                            <a:srgbClr val="000000"/>
                          </a:solidFill>
                          <a:effectLst/>
                          <a:latin typeface="Times New Roman"/>
                          <a:ea typeface="Times New Roman"/>
                        </a:rPr>
                        <a:t>7</a:t>
                      </a:r>
                      <a:endParaRPr lang="en-US" sz="16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974">
                <a:tc vMerge="1">
                  <a:txBody>
                    <a:bodyPr/>
                    <a:lstStyle/>
                    <a:p>
                      <a:endParaRPr lang="en-US"/>
                    </a:p>
                  </a:txBody>
                  <a:tcPr/>
                </a:tc>
                <a:tc>
                  <a:txBody>
                    <a:bodyPr/>
                    <a:lstStyle/>
                    <a:p>
                      <a:pPr marL="0" marR="0">
                        <a:spcBef>
                          <a:spcPts val="0"/>
                        </a:spcBef>
                        <a:spcAft>
                          <a:spcPts val="0"/>
                        </a:spcAft>
                      </a:pPr>
                      <a:r>
                        <a:rPr lang="en-US" sz="1600" i="1">
                          <a:solidFill>
                            <a:srgbClr val="000000"/>
                          </a:solidFill>
                          <a:effectLst/>
                          <a:latin typeface="Times New Roman"/>
                          <a:ea typeface="Times New Roman"/>
                        </a:rPr>
                        <a:t>%</a:t>
                      </a:r>
                      <a:endParaRPr lang="en-US" sz="1600">
                        <a:effectLst/>
                        <a:latin typeface="Times New Roman"/>
                        <a:ea typeface="Times New Roman"/>
                      </a:endParaRPr>
                    </a:p>
                    <a:p>
                      <a:pPr marL="0" marR="0">
                        <a:spcBef>
                          <a:spcPts val="0"/>
                        </a:spcBef>
                        <a:spcAft>
                          <a:spcPts val="0"/>
                        </a:spcAft>
                      </a:pPr>
                      <a:r>
                        <a:rPr lang="en-US" sz="1600" i="1">
                          <a:solidFill>
                            <a:srgbClr val="000000"/>
                          </a:solidFill>
                          <a:effectLst/>
                          <a:latin typeface="Times New Roman"/>
                          <a:ea typeface="Times New Roman"/>
                        </a:rPr>
                        <a:t> </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a:solidFill>
                            <a:srgbClr val="000000"/>
                          </a:solidFill>
                          <a:effectLst/>
                          <a:latin typeface="Times New Roman"/>
                          <a:ea typeface="Times New Roman"/>
                        </a:rPr>
                        <a:t>40%</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a:solidFill>
                            <a:srgbClr val="000000"/>
                          </a:solidFill>
                          <a:effectLst/>
                          <a:latin typeface="Times New Roman"/>
                          <a:ea typeface="Times New Roman"/>
                        </a:rPr>
                        <a:t>23%</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a:solidFill>
                            <a:srgbClr val="000000"/>
                          </a:solidFill>
                          <a:effectLst/>
                          <a:latin typeface="Times New Roman"/>
                          <a:ea typeface="Times New Roman"/>
                        </a:rPr>
                        <a:t>20%</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dirty="0">
                          <a:solidFill>
                            <a:srgbClr val="000000"/>
                          </a:solidFill>
                          <a:effectLst/>
                          <a:latin typeface="Times New Roman"/>
                          <a:ea typeface="Times New Roman"/>
                        </a:rPr>
                        <a:t>20%</a:t>
                      </a:r>
                      <a:endParaRPr lang="en-US" sz="16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987">
                <a:tc rowSpan="2">
                  <a:txBody>
                    <a:bodyPr/>
                    <a:lstStyle/>
                    <a:p>
                      <a:pPr marL="0" marR="0" algn="r">
                        <a:spcBef>
                          <a:spcPts val="0"/>
                        </a:spcBef>
                        <a:spcAft>
                          <a:spcPts val="0"/>
                        </a:spcAft>
                      </a:pPr>
                      <a:r>
                        <a:rPr lang="en-US" sz="1600" b="1" i="1">
                          <a:solidFill>
                            <a:srgbClr val="000000"/>
                          </a:solidFill>
                          <a:effectLst/>
                          <a:latin typeface="Times New Roman"/>
                          <a:ea typeface="Times New Roman"/>
                        </a:rPr>
                        <a:t>Trung bình</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solidFill>
                            <a:srgbClr val="000000"/>
                          </a:solidFill>
                          <a:effectLst/>
                          <a:latin typeface="Times New Roman"/>
                          <a:ea typeface="Times New Roman"/>
                        </a:rPr>
                        <a:t>SL</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8</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6</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5</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solidFill>
                            <a:srgbClr val="000000"/>
                          </a:solidFill>
                          <a:effectLst/>
                          <a:latin typeface="Times New Roman"/>
                          <a:ea typeface="Times New Roman"/>
                        </a:rPr>
                        <a:t>3</a:t>
                      </a:r>
                      <a:endParaRPr lang="en-US" sz="16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987">
                <a:tc vMerge="1">
                  <a:txBody>
                    <a:bodyPr/>
                    <a:lstStyle/>
                    <a:p>
                      <a:endParaRPr lang="en-US"/>
                    </a:p>
                  </a:txBody>
                  <a:tcPr/>
                </a:tc>
                <a:tc>
                  <a:txBody>
                    <a:bodyPr/>
                    <a:lstStyle/>
                    <a:p>
                      <a:pPr marL="0" marR="0">
                        <a:spcBef>
                          <a:spcPts val="0"/>
                        </a:spcBef>
                        <a:spcAft>
                          <a:spcPts val="0"/>
                        </a:spcAft>
                      </a:pPr>
                      <a:r>
                        <a:rPr lang="en-US" sz="1600" i="1">
                          <a:solidFill>
                            <a:srgbClr val="000000"/>
                          </a:solidFill>
                          <a:effectLst/>
                          <a:latin typeface="Times New Roman"/>
                          <a:ea typeface="Times New Roman"/>
                        </a:rPr>
                        <a:t>%</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a:solidFill>
                            <a:srgbClr val="000000"/>
                          </a:solidFill>
                          <a:effectLst/>
                          <a:latin typeface="Times New Roman"/>
                          <a:ea typeface="Times New Roman"/>
                        </a:rPr>
                        <a:t>23%</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a:solidFill>
                            <a:srgbClr val="000000"/>
                          </a:solidFill>
                          <a:effectLst/>
                          <a:latin typeface="Times New Roman"/>
                          <a:ea typeface="Times New Roman"/>
                        </a:rPr>
                        <a:t>17%</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a:solidFill>
                            <a:srgbClr val="000000"/>
                          </a:solidFill>
                          <a:effectLst/>
                          <a:latin typeface="Times New Roman"/>
                          <a:ea typeface="Times New Roman"/>
                        </a:rPr>
                        <a:t>14%</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dirty="0">
                          <a:solidFill>
                            <a:srgbClr val="000000"/>
                          </a:solidFill>
                          <a:effectLst/>
                          <a:latin typeface="Times New Roman"/>
                          <a:ea typeface="Times New Roman"/>
                        </a:rPr>
                        <a:t>9%</a:t>
                      </a:r>
                      <a:endParaRPr lang="en-US" sz="16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987">
                <a:tc rowSpan="2">
                  <a:txBody>
                    <a:bodyPr/>
                    <a:lstStyle/>
                    <a:p>
                      <a:pPr marL="0" marR="0" algn="r">
                        <a:spcBef>
                          <a:spcPts val="0"/>
                        </a:spcBef>
                        <a:spcAft>
                          <a:spcPts val="0"/>
                        </a:spcAft>
                      </a:pPr>
                      <a:r>
                        <a:rPr lang="en-US" sz="1600" b="1" i="1">
                          <a:solidFill>
                            <a:srgbClr val="000000"/>
                          </a:solidFill>
                          <a:effectLst/>
                          <a:latin typeface="Times New Roman"/>
                          <a:ea typeface="Times New Roman"/>
                        </a:rPr>
                        <a:t>Yếu</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solidFill>
                            <a:srgbClr val="000000"/>
                          </a:solidFill>
                          <a:effectLst/>
                          <a:latin typeface="Times New Roman"/>
                          <a:ea typeface="Times New Roman"/>
                        </a:rPr>
                        <a:t>SL</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solidFill>
                            <a:srgbClr val="000000"/>
                          </a:solidFill>
                          <a:effectLst/>
                          <a:latin typeface="Times New Roman"/>
                          <a:ea typeface="Times New Roman"/>
                        </a:rPr>
                        <a:t>5</a:t>
                      </a:r>
                      <a:endParaRPr lang="en-US" sz="16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1</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0</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solidFill>
                            <a:srgbClr val="000000"/>
                          </a:solidFill>
                          <a:effectLst/>
                          <a:latin typeface="Times New Roman"/>
                          <a:ea typeface="Times New Roman"/>
                        </a:rPr>
                        <a:t>0</a:t>
                      </a:r>
                      <a:endParaRPr lang="en-US" sz="16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987">
                <a:tc vMerge="1">
                  <a:txBody>
                    <a:bodyPr/>
                    <a:lstStyle/>
                    <a:p>
                      <a:endParaRPr lang="en-US"/>
                    </a:p>
                  </a:txBody>
                  <a:tcPr/>
                </a:tc>
                <a:tc>
                  <a:txBody>
                    <a:bodyPr/>
                    <a:lstStyle/>
                    <a:p>
                      <a:pPr marL="0" marR="0">
                        <a:spcBef>
                          <a:spcPts val="0"/>
                        </a:spcBef>
                        <a:spcAft>
                          <a:spcPts val="0"/>
                        </a:spcAft>
                      </a:pPr>
                      <a:r>
                        <a:rPr lang="en-US" sz="1600" i="1">
                          <a:solidFill>
                            <a:srgbClr val="000000"/>
                          </a:solidFill>
                          <a:effectLst/>
                          <a:latin typeface="Times New Roman"/>
                          <a:ea typeface="Times New Roman"/>
                        </a:rPr>
                        <a:t>%</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a:solidFill>
                            <a:srgbClr val="000000"/>
                          </a:solidFill>
                          <a:effectLst/>
                          <a:latin typeface="Times New Roman"/>
                          <a:ea typeface="Times New Roman"/>
                        </a:rPr>
                        <a:t>6%</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a:solidFill>
                            <a:srgbClr val="000000"/>
                          </a:solidFill>
                          <a:effectLst/>
                          <a:latin typeface="Times New Roman"/>
                          <a:ea typeface="Times New Roman"/>
                        </a:rPr>
                        <a:t>3%</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a:solidFill>
                            <a:srgbClr val="000000"/>
                          </a:solidFill>
                          <a:effectLst/>
                          <a:latin typeface="Times New Roman"/>
                          <a:ea typeface="Times New Roman"/>
                        </a:rPr>
                        <a:t>0%</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dirty="0">
                          <a:solidFill>
                            <a:srgbClr val="000000"/>
                          </a:solidFill>
                          <a:effectLst/>
                          <a:latin typeface="Times New Roman"/>
                          <a:ea typeface="Times New Roman"/>
                        </a:rPr>
                        <a:t>0%</a:t>
                      </a:r>
                      <a:endParaRPr lang="en-US" sz="16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987">
                <a:tc rowSpan="2">
                  <a:txBody>
                    <a:bodyPr/>
                    <a:lstStyle/>
                    <a:p>
                      <a:pPr marL="0" marR="0" algn="r">
                        <a:spcBef>
                          <a:spcPts val="0"/>
                        </a:spcBef>
                        <a:spcAft>
                          <a:spcPts val="0"/>
                        </a:spcAft>
                      </a:pPr>
                      <a:r>
                        <a:rPr lang="en-US" sz="1600">
                          <a:solidFill>
                            <a:srgbClr val="000000"/>
                          </a:solidFill>
                          <a:effectLst/>
                          <a:latin typeface="Times New Roman"/>
                          <a:ea typeface="Times New Roman"/>
                        </a:rPr>
                        <a:t>Kém</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solidFill>
                            <a:srgbClr val="000000"/>
                          </a:solidFill>
                          <a:effectLst/>
                          <a:latin typeface="Times New Roman"/>
                          <a:ea typeface="Times New Roman"/>
                        </a:rPr>
                        <a:t>SL</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0</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0</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0</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solidFill>
                            <a:srgbClr val="000000"/>
                          </a:solidFill>
                          <a:effectLst/>
                          <a:latin typeface="Times New Roman"/>
                          <a:ea typeface="Times New Roman"/>
                        </a:rPr>
                        <a:t>0</a:t>
                      </a:r>
                      <a:endParaRPr lang="en-US" sz="16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987">
                <a:tc vMerge="1">
                  <a:txBody>
                    <a:bodyPr/>
                    <a:lstStyle/>
                    <a:p>
                      <a:endParaRPr lang="en-US"/>
                    </a:p>
                  </a:txBody>
                  <a:tcPr/>
                </a:tc>
                <a:tc>
                  <a:txBody>
                    <a:bodyPr/>
                    <a:lstStyle/>
                    <a:p>
                      <a:pPr marL="0" marR="0">
                        <a:spcBef>
                          <a:spcPts val="0"/>
                        </a:spcBef>
                        <a:spcAft>
                          <a:spcPts val="0"/>
                        </a:spcAft>
                      </a:pPr>
                      <a:r>
                        <a:rPr lang="en-US" sz="1600" i="1">
                          <a:solidFill>
                            <a:srgbClr val="000000"/>
                          </a:solidFill>
                          <a:effectLst/>
                          <a:latin typeface="Times New Roman"/>
                          <a:ea typeface="Times New Roman"/>
                        </a:rPr>
                        <a:t>%</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a:solidFill>
                            <a:srgbClr val="000000"/>
                          </a:solidFill>
                          <a:effectLst/>
                          <a:latin typeface="Times New Roman"/>
                          <a:ea typeface="Times New Roman"/>
                        </a:rPr>
                        <a:t>0%</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a:solidFill>
                            <a:srgbClr val="000000"/>
                          </a:solidFill>
                          <a:effectLst/>
                          <a:latin typeface="Times New Roman"/>
                          <a:ea typeface="Times New Roman"/>
                        </a:rPr>
                        <a:t>0%</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a:solidFill>
                            <a:srgbClr val="000000"/>
                          </a:solidFill>
                          <a:effectLst/>
                          <a:latin typeface="Times New Roman"/>
                          <a:ea typeface="Times New Roman"/>
                        </a:rPr>
                        <a:t>0%</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dirty="0">
                          <a:solidFill>
                            <a:srgbClr val="000000"/>
                          </a:solidFill>
                          <a:effectLst/>
                          <a:latin typeface="Times New Roman"/>
                          <a:ea typeface="Times New Roman"/>
                        </a:rPr>
                        <a:t>0%</a:t>
                      </a:r>
                      <a:endParaRPr lang="en-US" sz="16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987">
                <a:tc rowSpan="2">
                  <a:txBody>
                    <a:bodyPr/>
                    <a:lstStyle/>
                    <a:p>
                      <a:pPr marL="0" marR="0" algn="r">
                        <a:spcBef>
                          <a:spcPts val="0"/>
                        </a:spcBef>
                        <a:spcAft>
                          <a:spcPts val="0"/>
                        </a:spcAft>
                      </a:pPr>
                      <a:r>
                        <a:rPr lang="en-US" sz="1600">
                          <a:solidFill>
                            <a:srgbClr val="000000"/>
                          </a:solidFill>
                          <a:effectLst/>
                          <a:latin typeface="Times New Roman"/>
                          <a:ea typeface="Times New Roman"/>
                        </a:rPr>
                        <a:t>Trên Trung bình</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solidFill>
                            <a:srgbClr val="000000"/>
                          </a:solidFill>
                          <a:effectLst/>
                          <a:latin typeface="Times New Roman"/>
                          <a:ea typeface="Times New Roman"/>
                        </a:rPr>
                        <a:t>SL</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33</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34</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35</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solidFill>
                            <a:srgbClr val="000000"/>
                          </a:solidFill>
                          <a:effectLst/>
                          <a:latin typeface="Times New Roman"/>
                          <a:ea typeface="Times New Roman"/>
                        </a:rPr>
                        <a:t>35</a:t>
                      </a:r>
                      <a:endParaRPr lang="en-US" sz="16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974">
                <a:tc vMerge="1">
                  <a:txBody>
                    <a:bodyPr/>
                    <a:lstStyle/>
                    <a:p>
                      <a:endParaRPr lang="en-US"/>
                    </a:p>
                  </a:txBody>
                  <a:tcPr/>
                </a:tc>
                <a:tc>
                  <a:txBody>
                    <a:bodyPr/>
                    <a:lstStyle/>
                    <a:p>
                      <a:pPr marL="0" marR="0">
                        <a:spcBef>
                          <a:spcPts val="0"/>
                        </a:spcBef>
                        <a:spcAft>
                          <a:spcPts val="0"/>
                        </a:spcAft>
                      </a:pPr>
                      <a:r>
                        <a:rPr lang="en-US" sz="1600" i="1">
                          <a:solidFill>
                            <a:srgbClr val="000000"/>
                          </a:solidFill>
                          <a:effectLst/>
                          <a:latin typeface="Times New Roman"/>
                          <a:ea typeface="Times New Roman"/>
                        </a:rPr>
                        <a:t>%</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a:solidFill>
                            <a:srgbClr val="000000"/>
                          </a:solidFill>
                          <a:effectLst/>
                          <a:latin typeface="Times New Roman"/>
                          <a:ea typeface="Times New Roman"/>
                        </a:rPr>
                        <a:t>94%</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a:solidFill>
                            <a:srgbClr val="000000"/>
                          </a:solidFill>
                          <a:effectLst/>
                          <a:latin typeface="Times New Roman"/>
                          <a:ea typeface="Times New Roman"/>
                        </a:rPr>
                        <a:t>97%</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a:solidFill>
                            <a:srgbClr val="000000"/>
                          </a:solidFill>
                          <a:effectLst/>
                          <a:latin typeface="Times New Roman"/>
                          <a:ea typeface="Times New Roman"/>
                        </a:rPr>
                        <a:t>100%</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dirty="0">
                          <a:solidFill>
                            <a:srgbClr val="000000"/>
                          </a:solidFill>
                          <a:effectLst/>
                          <a:latin typeface="Times New Roman"/>
                          <a:ea typeface="Times New Roman"/>
                        </a:rPr>
                        <a:t> </a:t>
                      </a:r>
                      <a:endParaRPr lang="en-US" sz="1600" dirty="0">
                        <a:effectLst/>
                        <a:latin typeface="Times New Roman"/>
                        <a:ea typeface="Times New Roman"/>
                      </a:endParaRPr>
                    </a:p>
                    <a:p>
                      <a:pPr marL="0" marR="0" algn="ctr">
                        <a:spcBef>
                          <a:spcPts val="0"/>
                        </a:spcBef>
                        <a:spcAft>
                          <a:spcPts val="0"/>
                        </a:spcAft>
                      </a:pPr>
                      <a:r>
                        <a:rPr lang="en-US" sz="1600" i="1" dirty="0">
                          <a:solidFill>
                            <a:srgbClr val="000000"/>
                          </a:solidFill>
                          <a:effectLst/>
                          <a:latin typeface="Times New Roman"/>
                          <a:ea typeface="Times New Roman"/>
                        </a:rPr>
                        <a:t>100%</a:t>
                      </a:r>
                      <a:endParaRPr lang="en-US" sz="16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3"/>
          <p:cNvSpPr>
            <a:spLocks noChangeArrowheads="1"/>
          </p:cNvSpPr>
          <p:nvPr/>
        </p:nvSpPr>
        <p:spPr bwMode="auto">
          <a:xfrm>
            <a:off x="1447800" y="533400"/>
            <a:ext cx="672010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b-NO" sz="20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Minh chứng</a:t>
            </a:r>
            <a:r>
              <a:rPr kumimoji="0" lang="nb-NO" sz="2000" b="1" i="0" u="none" strike="noStrike" cap="none" normalizeH="0" dirty="0" smtClean="0">
                <a:ln>
                  <a:noFill/>
                </a:ln>
                <a:solidFill>
                  <a:srgbClr val="FF0000"/>
                </a:solidFill>
                <a:effectLst/>
                <a:latin typeface="Times New Roman" pitchFamily="18" charset="0"/>
                <a:ea typeface="Times New Roman" pitchFamily="18" charset="0"/>
                <a:cs typeface="Times New Roman" pitchFamily="18" charset="0"/>
              </a:rPr>
              <a:t> </a:t>
            </a:r>
            <a:r>
              <a:rPr kumimoji="0" lang="nb-NO" sz="20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kết quả học tập môn toán của học sinh lớp 8A3 </a:t>
            </a:r>
            <a:endParaRPr kumimoji="0" lang="en-US" sz="20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3156783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52400"/>
            <a:ext cx="2305050" cy="226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200400" y="360495"/>
            <a:ext cx="2341347" cy="507831"/>
          </a:xfrm>
          <a:prstGeom prst="rect">
            <a:avLst/>
          </a:prstGeom>
        </p:spPr>
        <p:txBody>
          <a:bodyPr wrap="none">
            <a:spAutoFit/>
          </a:bodyPr>
          <a:lstStyle/>
          <a:p>
            <a:pPr algn="ctr">
              <a:lnSpc>
                <a:spcPct val="150000"/>
              </a:lnSpc>
              <a:spcBef>
                <a:spcPts val="600"/>
              </a:spcBef>
            </a:pPr>
            <a:r>
              <a:rPr lang="nb-NO" b="1" u="sng" dirty="0">
                <a:latin typeface="Times New Roman"/>
                <a:ea typeface="Times New Roman"/>
              </a:rPr>
              <a:t>PHẦN 4: KẾT LUẬN</a:t>
            </a:r>
            <a:endParaRPr lang="en-US" sz="1600" dirty="0">
              <a:effectLst/>
              <a:latin typeface="Times New Roman"/>
              <a:ea typeface="Times New Roman"/>
            </a:endParaRPr>
          </a:p>
        </p:txBody>
      </p:sp>
      <p:sp>
        <p:nvSpPr>
          <p:cNvPr id="3" name="Rectangle 2"/>
          <p:cNvSpPr/>
          <p:nvPr/>
        </p:nvSpPr>
        <p:spPr>
          <a:xfrm>
            <a:off x="809926" y="614410"/>
            <a:ext cx="7467599" cy="1975669"/>
          </a:xfrm>
          <a:prstGeom prst="rect">
            <a:avLst/>
          </a:prstGeom>
        </p:spPr>
        <p:txBody>
          <a:bodyPr wrap="square">
            <a:spAutoFit/>
          </a:bodyPr>
          <a:lstStyle/>
          <a:p>
            <a:pPr>
              <a:lnSpc>
                <a:spcPct val="150000"/>
              </a:lnSpc>
            </a:pPr>
            <a:r>
              <a:rPr lang="nb-NO" sz="2400" dirty="0">
                <a:latin typeface="Times New Roman"/>
                <a:ea typeface="Times New Roman"/>
              </a:rPr>
              <a:t> - Việc</a:t>
            </a:r>
            <a:r>
              <a:rPr lang="nb-NO" sz="2000" dirty="0">
                <a:latin typeface="Times New Roman"/>
                <a:ea typeface="Times New Roman"/>
              </a:rPr>
              <a:t> khai thác từ các bài toán cơ bản giúp phát triển năng lực tư duy, phẩm chất trí tuệ cho học sinh góp phần nâng cao chất lượng bộ môn, chất lượng giáo dục trong nhà trường nói riêng cũng như toàn ngành nói chung.</a:t>
            </a:r>
            <a:endParaRPr lang="en-US" sz="2000" dirty="0"/>
          </a:p>
        </p:txBody>
      </p:sp>
      <p:sp>
        <p:nvSpPr>
          <p:cNvPr id="6" name="Rectangle 5"/>
          <p:cNvSpPr/>
          <p:nvPr/>
        </p:nvSpPr>
        <p:spPr>
          <a:xfrm>
            <a:off x="605249" y="2479289"/>
            <a:ext cx="7848600" cy="1421992"/>
          </a:xfrm>
          <a:prstGeom prst="rect">
            <a:avLst/>
          </a:prstGeom>
        </p:spPr>
        <p:txBody>
          <a:bodyPr wrap="square">
            <a:spAutoFit/>
          </a:bodyPr>
          <a:lstStyle/>
          <a:p>
            <a:pPr algn="just">
              <a:lnSpc>
                <a:spcPct val="150000"/>
              </a:lnSpc>
              <a:spcBef>
                <a:spcPts val="600"/>
              </a:spcBef>
            </a:pPr>
            <a:r>
              <a:rPr lang="nb-NO" sz="2000" dirty="0">
                <a:latin typeface="Times New Roman"/>
                <a:ea typeface="Times New Roman"/>
              </a:rPr>
              <a:t>- Qua quá trình khai thác bài toán, giúp giáo viên tự hình thành hệ thống bài tập sau mỗi bài tập cơ bản, tích lũy thêm kinh nghiệm của bản thân trong quá trình giảng dạy.</a:t>
            </a:r>
            <a:endParaRPr lang="en-US" sz="2000" dirty="0">
              <a:effectLst/>
              <a:latin typeface="Times New Roman"/>
              <a:ea typeface="Times New Roman"/>
            </a:endParaRPr>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4410075"/>
            <a:ext cx="18954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318170" y="3901281"/>
            <a:ext cx="8153400" cy="3000821"/>
          </a:xfrm>
          <a:prstGeom prst="rect">
            <a:avLst/>
          </a:prstGeom>
        </p:spPr>
        <p:txBody>
          <a:bodyPr wrap="square">
            <a:spAutoFit/>
          </a:bodyPr>
          <a:lstStyle/>
          <a:p>
            <a:pPr indent="363855" algn="just">
              <a:lnSpc>
                <a:spcPct val="150000"/>
              </a:lnSpc>
            </a:pPr>
            <a:r>
              <a:rPr lang="vi-VN" dirty="0" smtClean="0">
                <a:latin typeface="Times New Roman"/>
                <a:ea typeface="Times New Roman"/>
              </a:rPr>
              <a:t>Áp </a:t>
            </a:r>
            <a:r>
              <a:rPr lang="vi-VN" dirty="0">
                <a:latin typeface="Times New Roman"/>
                <a:ea typeface="Times New Roman"/>
              </a:rPr>
              <a:t>dụng đề tài này trong thực tiễn giảng dạy không những phát triển năng lực tư duy cho học sinh mà còn gây hứng thú cho người học. Không chỉ đối với học sinh khá giỏi mà cả những học sinh trung bình, yếu. Bởi lẽ, qua tiết học các em được rèn kĩ năng trình bày một dạng bài tập mà mình còn yếu, đồng thời khắc sâu kiến thức cơ bản được vận dụng trong dạng bài tập đó. Các em sẽ không còn ngại học toán, không còn cảm thấy học toán là gánh nặng mà còn ham mê đối với bộ môn Toán, có được như thế mới là thành công trong việc dạy toán.</a:t>
            </a:r>
            <a:endParaRPr lang="en-US" dirty="0">
              <a:effectLst/>
              <a:latin typeface="Times New Roman"/>
              <a:ea typeface="Times New Roman"/>
            </a:endParaRPr>
          </a:p>
        </p:txBody>
      </p:sp>
    </p:spTree>
    <p:extLst>
      <p:ext uri="{BB962C8B-B14F-4D97-AF65-F5344CB8AC3E}">
        <p14:creationId xmlns:p14="http://schemas.microsoft.com/office/powerpoint/2010/main" val="1315678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52400"/>
            <a:ext cx="2305050" cy="226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200400" y="360495"/>
            <a:ext cx="2341347" cy="507831"/>
          </a:xfrm>
          <a:prstGeom prst="rect">
            <a:avLst/>
          </a:prstGeom>
        </p:spPr>
        <p:txBody>
          <a:bodyPr wrap="none">
            <a:spAutoFit/>
          </a:bodyPr>
          <a:lstStyle/>
          <a:p>
            <a:pPr algn="ctr">
              <a:lnSpc>
                <a:spcPct val="150000"/>
              </a:lnSpc>
              <a:spcBef>
                <a:spcPts val="600"/>
              </a:spcBef>
            </a:pPr>
            <a:r>
              <a:rPr lang="nb-NO" b="1" u="sng" dirty="0">
                <a:latin typeface="Times New Roman"/>
                <a:ea typeface="Times New Roman"/>
              </a:rPr>
              <a:t>PHẦN 4: KẾT LUẬN</a:t>
            </a:r>
            <a:endParaRPr lang="en-US" sz="1600" dirty="0">
              <a:effectLst/>
              <a:latin typeface="Times New Roman"/>
              <a:ea typeface="Times New Roman"/>
            </a:endParaRPr>
          </a:p>
        </p:txBody>
      </p:sp>
      <p:sp>
        <p:nvSpPr>
          <p:cNvPr id="3" name="Rectangle 2"/>
          <p:cNvSpPr/>
          <p:nvPr/>
        </p:nvSpPr>
        <p:spPr>
          <a:xfrm>
            <a:off x="809926" y="614410"/>
            <a:ext cx="7467599" cy="579582"/>
          </a:xfrm>
          <a:prstGeom prst="rect">
            <a:avLst/>
          </a:prstGeom>
        </p:spPr>
        <p:txBody>
          <a:bodyPr wrap="square">
            <a:spAutoFit/>
          </a:bodyPr>
          <a:lstStyle/>
          <a:p>
            <a:pPr>
              <a:lnSpc>
                <a:spcPct val="150000"/>
              </a:lnSpc>
            </a:pPr>
            <a:r>
              <a:rPr lang="nb-NO" sz="2400" dirty="0">
                <a:latin typeface="Times New Roman"/>
                <a:ea typeface="Times New Roman"/>
              </a:rPr>
              <a:t> </a:t>
            </a:r>
            <a:endParaRPr lang="en-US" sz="2000" dirty="0"/>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4410075"/>
            <a:ext cx="18954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000125" y="981075"/>
            <a:ext cx="8029274" cy="923330"/>
          </a:xfrm>
          <a:prstGeom prst="rect">
            <a:avLst/>
          </a:prstGeom>
          <a:noFill/>
        </p:spPr>
        <p:txBody>
          <a:bodyPr wrap="square" rtlCol="0">
            <a:spAutoFit/>
          </a:bodyPr>
          <a:lstStyle/>
          <a:p>
            <a:endParaRPr lang="en-US" b="1" dirty="0" smtClean="0">
              <a:latin typeface="Times New Roman" pitchFamily="18" charset="0"/>
              <a:cs typeface="Times New Roman" pitchFamily="18" charset="0"/>
            </a:endParaRPr>
          </a:p>
          <a:p>
            <a:r>
              <a:rPr lang="en-US" b="1" dirty="0">
                <a:latin typeface="Times New Roman" pitchFamily="18" charset="0"/>
                <a:cs typeface="Times New Roman" pitchFamily="18" charset="0"/>
              </a:rPr>
              <a:t>-</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Đề</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tài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áp</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dụng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được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rộng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cho</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môn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toán</a:t>
            </a:r>
            <a:r>
              <a:rPr lang="en-US" b="1" dirty="0" smtClean="0">
                <a:latin typeface="Times New Roman" pitchFamily="18" charset="0"/>
                <a:cs typeface="Times New Roman" pitchFamily="18" charset="0"/>
              </a:rPr>
              <a:t> ở </a:t>
            </a:r>
            <a:r>
              <a:rPr lang="en-US" b="1" dirty="0" err="1" smtClean="0">
                <a:latin typeface="Times New Roman" pitchFamily="18" charset="0"/>
                <a:cs typeface="Times New Roman" pitchFamily="18" charset="0"/>
              </a:rPr>
              <a:t>tất</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cả</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các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khối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lớp</a:t>
            </a:r>
            <a:r>
              <a:rPr lang="en-US" b="1" dirty="0" smtClean="0">
                <a:latin typeface="Times New Roman" pitchFamily="18" charset="0"/>
                <a:cs typeface="Times New Roman" pitchFamily="18" charset="0"/>
              </a:rPr>
              <a:t> , </a:t>
            </a:r>
            <a:r>
              <a:rPr lang="en-US" b="1" dirty="0" err="1" smtClean="0">
                <a:latin typeface="Times New Roman" pitchFamily="18" charset="0"/>
                <a:cs typeface="Times New Roman" pitchFamily="18" charset="0"/>
              </a:rPr>
              <a:t>và</a:t>
            </a:r>
            <a:r>
              <a:rPr lang="en-US" b="1" dirty="0">
                <a:latin typeface="Times New Roman" pitchFamily="18" charset="0"/>
                <a:cs typeface="Times New Roman" pitchFamily="18" charset="0"/>
              </a:rPr>
              <a:t> </a:t>
            </a:r>
            <a:r>
              <a:rPr lang="en-US" b="1" dirty="0" err="1" smtClean="0">
                <a:latin typeface="Times New Roman" pitchFamily="18" charset="0"/>
                <a:cs typeface="Times New Roman" pitchFamily="18" charset="0"/>
              </a:rPr>
              <a:t>các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bộ</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môn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khác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nhau</a:t>
            </a:r>
            <a:r>
              <a:rPr lang="en-US" b="1" smtClean="0">
                <a:latin typeface="Times New Roman" pitchFamily="18" charset="0"/>
                <a:cs typeface="Times New Roman" pitchFamily="18" charset="0"/>
              </a:rPr>
              <a:t>. </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13953898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220200" cy="701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609600" y="4267200"/>
            <a:ext cx="7239000" cy="2400657"/>
          </a:xfrm>
          <a:prstGeom prst="rect">
            <a:avLst/>
          </a:prstGeom>
        </p:spPr>
        <p:txBody>
          <a:bodyPr wrap="square">
            <a:spAutoFit/>
          </a:bodyPr>
          <a:lstStyle/>
          <a:p>
            <a:pPr algn="ctr"/>
            <a:endParaRPr lang="en-US" sz="2800" dirty="0" smtClean="0">
              <a:solidFill>
                <a:srgbClr val="000000"/>
              </a:solidFill>
              <a:latin typeface="Times New Roman"/>
              <a:ea typeface="Times New Roman"/>
            </a:endParaRPr>
          </a:p>
          <a:p>
            <a:pPr algn="ctr"/>
            <a:r>
              <a:rPr lang="en-US" sz="4000" b="1" i="1" dirty="0" smtClean="0">
                <a:solidFill>
                  <a:schemeClr val="bg1"/>
                </a:solidFill>
                <a:latin typeface="Times New Roman" pitchFamily="18" charset="0"/>
                <a:ea typeface="Times New Roman"/>
                <a:cs typeface="Times New Roman" pitchFamily="18" charset="0"/>
              </a:rPr>
              <a:t>XIN CHÂN TRỌNG CẢM ƠN .</a:t>
            </a:r>
            <a:endParaRPr lang="en-US" sz="4000" dirty="0">
              <a:solidFill>
                <a:schemeClr val="bg1"/>
              </a:solidFill>
              <a:latin typeface="Times New Roman" pitchFamily="18" charset="0"/>
              <a:ea typeface="Times New Roman"/>
              <a:cs typeface="Times New Roman" pitchFamily="18" charset="0"/>
            </a:endParaRPr>
          </a:p>
          <a:p>
            <a:r>
              <a:rPr lang="en-US" sz="2800" b="1" dirty="0">
                <a:solidFill>
                  <a:srgbClr val="000000"/>
                </a:solidFill>
                <a:latin typeface="Times New Roman"/>
                <a:ea typeface="Times New Roman"/>
              </a:rPr>
              <a:t> </a:t>
            </a:r>
            <a:endParaRPr lang="en-US" sz="2000" dirty="0">
              <a:solidFill>
                <a:srgbClr val="000000"/>
              </a:solidFill>
              <a:latin typeface="Times New Roman"/>
              <a:ea typeface="Times New Roman"/>
            </a:endParaRPr>
          </a:p>
          <a:p>
            <a:r>
              <a:rPr lang="en-US" b="1" dirty="0">
                <a:solidFill>
                  <a:srgbClr val="000000"/>
                </a:solidFill>
                <a:latin typeface="Times New Roman"/>
                <a:ea typeface="Times New Roman"/>
              </a:rPr>
              <a:t> </a:t>
            </a:r>
            <a:endParaRPr lang="en-US" sz="2000" dirty="0">
              <a:solidFill>
                <a:srgbClr val="000000"/>
              </a:solidFill>
              <a:latin typeface="Times New Roman"/>
              <a:ea typeface="Times New Roman"/>
            </a:endParaRPr>
          </a:p>
          <a:p>
            <a:r>
              <a:rPr lang="en-US" b="1" dirty="0">
                <a:solidFill>
                  <a:srgbClr val="000000"/>
                </a:solidFill>
                <a:latin typeface="Times New Roman"/>
                <a:ea typeface="Times New Roman"/>
              </a:rPr>
              <a:t> </a:t>
            </a:r>
            <a:endParaRPr lang="en-US" sz="2000" dirty="0">
              <a:solidFill>
                <a:srgbClr val="000000"/>
              </a:solidFill>
              <a:latin typeface="Times New Roman"/>
              <a:ea typeface="Times New Roman"/>
            </a:endParaRPr>
          </a:p>
          <a:p>
            <a:r>
              <a:rPr lang="en-US" b="1" dirty="0">
                <a:solidFill>
                  <a:srgbClr val="000000"/>
                </a:solidFill>
                <a:latin typeface="Times New Roman"/>
                <a:ea typeface="Times New Roman"/>
              </a:rPr>
              <a:t> </a:t>
            </a:r>
            <a:endParaRPr lang="en-US" sz="2000" dirty="0">
              <a:solidFill>
                <a:srgbClr val="000000"/>
              </a:solidFill>
              <a:latin typeface="Times New Roman"/>
              <a:ea typeface="Times New Roman"/>
            </a:endParaRPr>
          </a:p>
        </p:txBody>
      </p:sp>
      <p:sp>
        <p:nvSpPr>
          <p:cNvPr id="3" name="Rectangle 2"/>
          <p:cNvSpPr/>
          <p:nvPr/>
        </p:nvSpPr>
        <p:spPr>
          <a:xfrm>
            <a:off x="168191" y="4800485"/>
            <a:ext cx="8671010" cy="830997"/>
          </a:xfrm>
          <a:prstGeom prst="rect">
            <a:avLst/>
          </a:prstGeom>
          <a:solidFill>
            <a:srgbClr val="00B050"/>
          </a:solidFill>
        </p:spPr>
        <p:txBody>
          <a:bodyPr wrap="square" lIns="91440" tIns="45720" rIns="91440" bIns="45720">
            <a:spAutoFit/>
          </a:bodyPr>
          <a:lstStyle/>
          <a:p>
            <a:pPr algn="ctr"/>
            <a:r>
              <a:rPr lang="en-US" sz="4800" b="1" i="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FF00"/>
                </a:solidFill>
                <a:effectLst>
                  <a:outerShdw blurRad="50800" dist="40000" dir="5400000" algn="tl" rotWithShape="0">
                    <a:srgbClr val="000000">
                      <a:shade val="5000"/>
                      <a:satMod val="120000"/>
                      <a:alpha val="33000"/>
                    </a:srgbClr>
                  </a:outerShdw>
                </a:effectLst>
                <a:latin typeface="Times New Roman" pitchFamily="18" charset="0"/>
                <a:ea typeface="Times New Roman"/>
                <a:cs typeface="Times New Roman" pitchFamily="18" charset="0"/>
              </a:rPr>
              <a:t>XIN CHÂN TRỌNG CẢM ƠN </a:t>
            </a:r>
            <a:r>
              <a:rPr lang="en-US" sz="4800" b="1" i="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Times New Roman" pitchFamily="18" charset="0"/>
                <a:ea typeface="Times New Roman"/>
                <a:cs typeface="Times New Roman" pitchFamily="18" charset="0"/>
              </a:rPr>
              <a:t>.</a:t>
            </a:r>
            <a:endParaRPr lang="en-US" sz="48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2415807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SUS\Desktop\Capture trê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32" y="0"/>
            <a:ext cx="1536700" cy="1511300"/>
          </a:xfrm>
          <a:prstGeom prst="rect">
            <a:avLst/>
          </a:prstGeom>
          <a:noFill/>
          <a:extLst>
            <a:ext uri="{909E8E84-426E-40DD-AFC4-6F175D3DCCD1}">
              <a14:hiddenFill xmlns:a14="http://schemas.microsoft.com/office/drawing/2010/main">
                <a:solidFill>
                  <a:srgbClr val="FFFFFF"/>
                </a:solidFill>
              </a14:hiddenFill>
            </a:ext>
          </a:extLst>
        </p:spPr>
      </p:pic>
      <p:sp>
        <p:nvSpPr>
          <p:cNvPr id="7170" name="Line 2"/>
          <p:cNvSpPr>
            <a:spLocks noChangeShapeType="1"/>
          </p:cNvSpPr>
          <p:nvPr/>
        </p:nvSpPr>
        <p:spPr bwMode="auto">
          <a:xfrm flipV="1">
            <a:off x="2368550" y="2057400"/>
            <a:ext cx="381000" cy="381000"/>
          </a:xfrm>
          <a:prstGeom prst="line">
            <a:avLst/>
          </a:prstGeom>
          <a:noFill/>
          <a:ln w="12700" cap="rnd">
            <a:solidFill>
              <a:srgbClr val="003366"/>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72" name="Line 4"/>
          <p:cNvSpPr>
            <a:spLocks noChangeShapeType="1"/>
          </p:cNvSpPr>
          <p:nvPr/>
        </p:nvSpPr>
        <p:spPr bwMode="auto">
          <a:xfrm>
            <a:off x="2749550" y="2057400"/>
            <a:ext cx="609600" cy="0"/>
          </a:xfrm>
          <a:prstGeom prst="line">
            <a:avLst/>
          </a:prstGeom>
          <a:noFill/>
          <a:ln w="12700" cap="rnd">
            <a:solidFill>
              <a:srgbClr val="003366"/>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74" name="Line 6"/>
          <p:cNvSpPr>
            <a:spLocks noChangeShapeType="1"/>
          </p:cNvSpPr>
          <p:nvPr/>
        </p:nvSpPr>
        <p:spPr bwMode="auto">
          <a:xfrm flipV="1">
            <a:off x="2673350" y="2819400"/>
            <a:ext cx="685800" cy="0"/>
          </a:xfrm>
          <a:prstGeom prst="line">
            <a:avLst/>
          </a:prstGeom>
          <a:noFill/>
          <a:ln w="12700" cap="rnd">
            <a:solidFill>
              <a:srgbClr val="003366"/>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75" name="Line 7"/>
          <p:cNvSpPr>
            <a:spLocks noChangeShapeType="1"/>
          </p:cNvSpPr>
          <p:nvPr/>
        </p:nvSpPr>
        <p:spPr bwMode="auto">
          <a:xfrm>
            <a:off x="2749550" y="3581400"/>
            <a:ext cx="609600" cy="0"/>
          </a:xfrm>
          <a:prstGeom prst="line">
            <a:avLst/>
          </a:prstGeom>
          <a:noFill/>
          <a:ln w="12700" cap="rnd">
            <a:solidFill>
              <a:srgbClr val="003366"/>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76" name="Line 8"/>
          <p:cNvSpPr>
            <a:spLocks noChangeShapeType="1"/>
          </p:cNvSpPr>
          <p:nvPr/>
        </p:nvSpPr>
        <p:spPr bwMode="auto">
          <a:xfrm flipV="1">
            <a:off x="2673350" y="4267200"/>
            <a:ext cx="685800" cy="0"/>
          </a:xfrm>
          <a:prstGeom prst="line">
            <a:avLst/>
          </a:prstGeom>
          <a:noFill/>
          <a:ln w="12700" cap="rnd">
            <a:solidFill>
              <a:srgbClr val="003366"/>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77" name="Rectangle 9"/>
          <p:cNvSpPr>
            <a:spLocks noGrp="1" noChangeArrowheads="1"/>
          </p:cNvSpPr>
          <p:nvPr>
            <p:ph type="title"/>
          </p:nvPr>
        </p:nvSpPr>
        <p:spPr>
          <a:xfrm>
            <a:off x="630254" y="381000"/>
            <a:ext cx="8662987" cy="1143000"/>
          </a:xfrm>
        </p:spPr>
        <p:txBody>
          <a:bodyPr/>
          <a:lstStyle/>
          <a:p>
            <a:pPr lvl="0" fontAlgn="auto">
              <a:spcBef>
                <a:spcPts val="0"/>
              </a:spcBef>
              <a:spcAft>
                <a:spcPts val="0"/>
              </a:spcAft>
            </a:pPr>
            <a:r>
              <a:rPr lang="en-US" sz="2400" b="1" u="sng" kern="1200" dirty="0" err="1" smtClean="0">
                <a:solidFill>
                  <a:srgbClr val="FF0000"/>
                </a:solidFill>
                <a:latin typeface="Times New Roman"/>
                <a:ea typeface="Times New Roman"/>
                <a:cs typeface="+mn-cs"/>
              </a:rPr>
              <a:t>Biện</a:t>
            </a:r>
            <a:r>
              <a:rPr lang="en-US" sz="2400" b="1" u="sng" kern="1200" dirty="0" smtClean="0">
                <a:solidFill>
                  <a:srgbClr val="FF0000"/>
                </a:solidFill>
                <a:latin typeface="Times New Roman"/>
                <a:ea typeface="Times New Roman"/>
                <a:cs typeface="+mn-cs"/>
              </a:rPr>
              <a:t> </a:t>
            </a:r>
            <a:r>
              <a:rPr lang="en-US" sz="2400" b="1" u="sng" kern="1200" dirty="0" err="1" smtClean="0">
                <a:solidFill>
                  <a:srgbClr val="FF0000"/>
                </a:solidFill>
                <a:latin typeface="Times New Roman"/>
                <a:ea typeface="Times New Roman"/>
                <a:cs typeface="+mn-cs"/>
              </a:rPr>
              <a:t>pháp</a:t>
            </a:r>
            <a:r>
              <a:rPr lang="en-US" sz="2400" b="1" u="sng" kern="1200" dirty="0" smtClean="0">
                <a:solidFill>
                  <a:srgbClr val="FF0000"/>
                </a:solidFill>
                <a:latin typeface="Times New Roman"/>
                <a:ea typeface="Times New Roman"/>
                <a:cs typeface="+mn-cs"/>
              </a:rPr>
              <a:t>:</a:t>
            </a:r>
            <a:r>
              <a:rPr lang="en-US" sz="2400" b="1" kern="1200" dirty="0" smtClean="0">
                <a:solidFill>
                  <a:srgbClr val="FF0000"/>
                </a:solidFill>
                <a:latin typeface="Times New Roman"/>
                <a:ea typeface="Times New Roman"/>
                <a:cs typeface="+mn-cs"/>
              </a:rPr>
              <a:t> </a:t>
            </a:r>
            <a:r>
              <a:rPr lang="en-US" sz="2400" b="1" kern="1200" dirty="0" err="1" smtClean="0">
                <a:solidFill>
                  <a:srgbClr val="FF0000"/>
                </a:solidFill>
                <a:latin typeface="Times New Roman"/>
                <a:ea typeface="Times New Roman"/>
                <a:cs typeface="+mn-cs"/>
              </a:rPr>
              <a:t>Khai</a:t>
            </a:r>
            <a:r>
              <a:rPr lang="en-US" sz="2400" b="1" kern="1200" dirty="0" smtClean="0">
                <a:solidFill>
                  <a:srgbClr val="FF0000"/>
                </a:solidFill>
                <a:latin typeface="Times New Roman"/>
                <a:ea typeface="Times New Roman"/>
                <a:cs typeface="+mn-cs"/>
              </a:rPr>
              <a:t> </a:t>
            </a:r>
            <a:r>
              <a:rPr lang="en-US" sz="2400" b="1" kern="1200" dirty="0" err="1" smtClean="0">
                <a:solidFill>
                  <a:srgbClr val="FF0000"/>
                </a:solidFill>
                <a:latin typeface="Times New Roman"/>
                <a:ea typeface="Times New Roman"/>
                <a:cs typeface="+mn-cs"/>
              </a:rPr>
              <a:t>thác</a:t>
            </a:r>
            <a:r>
              <a:rPr lang="en-US" sz="2400" b="1" kern="1200" dirty="0" smtClean="0">
                <a:solidFill>
                  <a:srgbClr val="FF0000"/>
                </a:solidFill>
                <a:latin typeface="Times New Roman"/>
                <a:ea typeface="Times New Roman"/>
                <a:cs typeface="+mn-cs"/>
              </a:rPr>
              <a:t> </a:t>
            </a:r>
            <a:r>
              <a:rPr lang="en-US" sz="2400" b="1" kern="1200" dirty="0" err="1" smtClean="0">
                <a:solidFill>
                  <a:srgbClr val="FF0000"/>
                </a:solidFill>
                <a:latin typeface="Times New Roman"/>
                <a:ea typeface="Times New Roman"/>
                <a:cs typeface="+mn-cs"/>
              </a:rPr>
              <a:t>từ</a:t>
            </a:r>
            <a:r>
              <a:rPr lang="en-US" sz="2400" b="1" kern="1200" dirty="0" smtClean="0">
                <a:solidFill>
                  <a:srgbClr val="FF0000"/>
                </a:solidFill>
                <a:latin typeface="Times New Roman"/>
                <a:ea typeface="Times New Roman"/>
                <a:cs typeface="+mn-cs"/>
              </a:rPr>
              <a:t> </a:t>
            </a:r>
            <a:r>
              <a:rPr lang="en-US" sz="2400" b="1" kern="1200" dirty="0" err="1" smtClean="0">
                <a:solidFill>
                  <a:srgbClr val="FF0000"/>
                </a:solidFill>
                <a:latin typeface="Times New Roman"/>
                <a:ea typeface="Times New Roman"/>
                <a:cs typeface="+mn-cs"/>
              </a:rPr>
              <a:t>các</a:t>
            </a:r>
            <a:r>
              <a:rPr lang="en-US" sz="2400" b="1" kern="1200" dirty="0" smtClean="0">
                <a:solidFill>
                  <a:srgbClr val="FF0000"/>
                </a:solidFill>
                <a:latin typeface="Times New Roman"/>
                <a:ea typeface="Times New Roman"/>
                <a:cs typeface="+mn-cs"/>
              </a:rPr>
              <a:t> </a:t>
            </a:r>
            <a:r>
              <a:rPr lang="en-US" sz="2400" b="1" kern="1200" dirty="0" err="1" smtClean="0">
                <a:solidFill>
                  <a:srgbClr val="FF0000"/>
                </a:solidFill>
                <a:latin typeface="Times New Roman"/>
                <a:ea typeface="Times New Roman"/>
                <a:cs typeface="+mn-cs"/>
              </a:rPr>
              <a:t>bài</a:t>
            </a:r>
            <a:r>
              <a:rPr lang="en-US" sz="2400" b="1" kern="1200" dirty="0" smtClean="0">
                <a:solidFill>
                  <a:srgbClr val="FF0000"/>
                </a:solidFill>
                <a:latin typeface="Times New Roman"/>
                <a:ea typeface="Times New Roman"/>
                <a:cs typeface="+mn-cs"/>
              </a:rPr>
              <a:t> </a:t>
            </a:r>
            <a:r>
              <a:rPr lang="en-US" sz="2400" b="1" kern="1200" dirty="0" err="1" smtClean="0">
                <a:solidFill>
                  <a:srgbClr val="FF0000"/>
                </a:solidFill>
                <a:latin typeface="Times New Roman"/>
                <a:ea typeface="Times New Roman"/>
                <a:cs typeface="+mn-cs"/>
              </a:rPr>
              <a:t>toán</a:t>
            </a:r>
            <a:r>
              <a:rPr lang="en-US" sz="2400" b="1" kern="1200" dirty="0" smtClean="0">
                <a:solidFill>
                  <a:srgbClr val="FF0000"/>
                </a:solidFill>
                <a:latin typeface="Times New Roman"/>
                <a:ea typeface="Times New Roman"/>
                <a:cs typeface="+mn-cs"/>
              </a:rPr>
              <a:t> </a:t>
            </a:r>
            <a:r>
              <a:rPr lang="en-US" sz="2400" b="1" kern="1200" dirty="0" err="1" smtClean="0">
                <a:solidFill>
                  <a:srgbClr val="FF0000"/>
                </a:solidFill>
                <a:latin typeface="Times New Roman"/>
                <a:ea typeface="Times New Roman"/>
                <a:cs typeface="+mn-cs"/>
              </a:rPr>
              <a:t>cơ</a:t>
            </a:r>
            <a:r>
              <a:rPr lang="en-US" sz="2400" b="1" kern="1200" dirty="0" smtClean="0">
                <a:solidFill>
                  <a:srgbClr val="FF0000"/>
                </a:solidFill>
                <a:latin typeface="Times New Roman"/>
                <a:ea typeface="Times New Roman"/>
                <a:cs typeface="+mn-cs"/>
              </a:rPr>
              <a:t> </a:t>
            </a:r>
            <a:r>
              <a:rPr lang="en-US" sz="2400" b="1" kern="1200" dirty="0" err="1" smtClean="0">
                <a:solidFill>
                  <a:srgbClr val="FF0000"/>
                </a:solidFill>
                <a:latin typeface="Times New Roman"/>
                <a:ea typeface="Times New Roman"/>
                <a:cs typeface="+mn-cs"/>
              </a:rPr>
              <a:t>bản</a:t>
            </a:r>
            <a:r>
              <a:rPr lang="en-US" sz="2400" b="1" kern="1200" dirty="0" smtClean="0">
                <a:solidFill>
                  <a:srgbClr val="FF0000"/>
                </a:solidFill>
                <a:latin typeface="Times New Roman"/>
                <a:ea typeface="Times New Roman"/>
                <a:cs typeface="+mn-cs"/>
              </a:rPr>
              <a:t> </a:t>
            </a:r>
            <a:r>
              <a:rPr lang="en-US" sz="2400" b="1" kern="1200" dirty="0" err="1" smtClean="0">
                <a:solidFill>
                  <a:srgbClr val="FF0000"/>
                </a:solidFill>
                <a:latin typeface="Times New Roman"/>
                <a:ea typeface="Times New Roman"/>
                <a:cs typeface="+mn-cs"/>
              </a:rPr>
              <a:t>để</a:t>
            </a:r>
            <a:r>
              <a:rPr lang="en-US" sz="2400" b="1" kern="1200" dirty="0" smtClean="0">
                <a:solidFill>
                  <a:srgbClr val="FF0000"/>
                </a:solidFill>
                <a:latin typeface="Times New Roman"/>
                <a:ea typeface="Times New Roman"/>
                <a:cs typeface="+mn-cs"/>
              </a:rPr>
              <a:t> </a:t>
            </a:r>
            <a:r>
              <a:rPr lang="en-US" sz="2400" b="1" kern="1200" dirty="0" err="1" smtClean="0">
                <a:solidFill>
                  <a:srgbClr val="FF0000"/>
                </a:solidFill>
                <a:latin typeface="Times New Roman"/>
                <a:ea typeface="Times New Roman"/>
                <a:cs typeface="+mn-cs"/>
              </a:rPr>
              <a:t>phát</a:t>
            </a:r>
            <a:r>
              <a:rPr lang="en-US" sz="2400" b="1" kern="1200" dirty="0" smtClean="0">
                <a:solidFill>
                  <a:srgbClr val="FF0000"/>
                </a:solidFill>
                <a:latin typeface="Times New Roman"/>
                <a:ea typeface="Times New Roman"/>
                <a:cs typeface="+mn-cs"/>
              </a:rPr>
              <a:t> </a:t>
            </a:r>
            <a:r>
              <a:rPr lang="en-US" sz="2400" b="1" kern="1200" dirty="0" err="1" smtClean="0">
                <a:solidFill>
                  <a:srgbClr val="FF0000"/>
                </a:solidFill>
                <a:latin typeface="Times New Roman"/>
                <a:ea typeface="Times New Roman"/>
                <a:cs typeface="+mn-cs"/>
              </a:rPr>
              <a:t>triển</a:t>
            </a:r>
            <a:r>
              <a:rPr lang="en-US" sz="2400" b="1" kern="1200" dirty="0" smtClean="0">
                <a:solidFill>
                  <a:srgbClr val="FF0000"/>
                </a:solidFill>
                <a:latin typeface="Times New Roman"/>
                <a:ea typeface="Times New Roman"/>
                <a:cs typeface="+mn-cs"/>
              </a:rPr>
              <a:t/>
            </a:r>
            <a:br>
              <a:rPr lang="en-US" sz="2400" b="1" kern="1200" dirty="0" smtClean="0">
                <a:solidFill>
                  <a:srgbClr val="FF0000"/>
                </a:solidFill>
                <a:latin typeface="Times New Roman"/>
                <a:ea typeface="Times New Roman"/>
                <a:cs typeface="+mn-cs"/>
              </a:rPr>
            </a:br>
            <a:r>
              <a:rPr lang="en-US" sz="2400" b="1" kern="1200" dirty="0" smtClean="0">
                <a:solidFill>
                  <a:srgbClr val="FF0000"/>
                </a:solidFill>
                <a:latin typeface="Times New Roman"/>
                <a:ea typeface="Times New Roman"/>
                <a:cs typeface="+mn-cs"/>
              </a:rPr>
              <a:t> </a:t>
            </a:r>
            <a:r>
              <a:rPr lang="en-US" sz="2400" b="1" kern="1200" dirty="0" err="1" smtClean="0">
                <a:solidFill>
                  <a:srgbClr val="FF0000"/>
                </a:solidFill>
                <a:latin typeface="Times New Roman"/>
                <a:ea typeface="Times New Roman"/>
                <a:cs typeface="+mn-cs"/>
              </a:rPr>
              <a:t>năng</a:t>
            </a:r>
            <a:r>
              <a:rPr lang="en-US" sz="2400" b="1" kern="1200" dirty="0" smtClean="0">
                <a:solidFill>
                  <a:srgbClr val="FF0000"/>
                </a:solidFill>
                <a:latin typeface="Times New Roman"/>
                <a:ea typeface="Times New Roman"/>
                <a:cs typeface="+mn-cs"/>
              </a:rPr>
              <a:t> </a:t>
            </a:r>
            <a:r>
              <a:rPr lang="en-US" sz="2400" b="1" kern="1200" dirty="0" err="1" smtClean="0">
                <a:solidFill>
                  <a:srgbClr val="FF0000"/>
                </a:solidFill>
                <a:latin typeface="Times New Roman"/>
                <a:ea typeface="Times New Roman"/>
                <a:cs typeface="+mn-cs"/>
              </a:rPr>
              <a:t>lực</a:t>
            </a:r>
            <a:r>
              <a:rPr lang="en-US" sz="2400" b="1" kern="1200" dirty="0" smtClean="0">
                <a:solidFill>
                  <a:srgbClr val="FF0000"/>
                </a:solidFill>
                <a:latin typeface="Times New Roman"/>
                <a:ea typeface="Times New Roman"/>
                <a:cs typeface="+mn-cs"/>
              </a:rPr>
              <a:t> </a:t>
            </a:r>
            <a:r>
              <a:rPr lang="en-US" sz="2400" b="1" kern="1200" dirty="0" err="1" smtClean="0">
                <a:solidFill>
                  <a:srgbClr val="FF0000"/>
                </a:solidFill>
                <a:latin typeface="Times New Roman"/>
                <a:ea typeface="Times New Roman"/>
                <a:cs typeface="+mn-cs"/>
              </a:rPr>
              <a:t>tư</a:t>
            </a:r>
            <a:r>
              <a:rPr lang="en-US" sz="2400" b="1" kern="1200" dirty="0" smtClean="0">
                <a:solidFill>
                  <a:srgbClr val="FF0000"/>
                </a:solidFill>
                <a:latin typeface="Times New Roman"/>
                <a:ea typeface="Times New Roman"/>
                <a:cs typeface="+mn-cs"/>
              </a:rPr>
              <a:t> </a:t>
            </a:r>
            <a:r>
              <a:rPr lang="en-US" sz="2400" b="1" kern="1200" dirty="0" err="1" smtClean="0">
                <a:solidFill>
                  <a:srgbClr val="FF0000"/>
                </a:solidFill>
                <a:latin typeface="Times New Roman"/>
                <a:ea typeface="Times New Roman"/>
                <a:cs typeface="+mn-cs"/>
              </a:rPr>
              <a:t>duy</a:t>
            </a:r>
            <a:r>
              <a:rPr lang="en-US" sz="2400" b="1" kern="1200" dirty="0" smtClean="0">
                <a:solidFill>
                  <a:srgbClr val="FF0000"/>
                </a:solidFill>
                <a:latin typeface="Times New Roman"/>
                <a:ea typeface="Times New Roman"/>
                <a:cs typeface="+mn-cs"/>
              </a:rPr>
              <a:t> </a:t>
            </a:r>
            <a:r>
              <a:rPr lang="en-US" sz="2400" b="1" kern="1200" dirty="0" err="1" smtClean="0">
                <a:solidFill>
                  <a:srgbClr val="FF0000"/>
                </a:solidFill>
                <a:latin typeface="Times New Roman"/>
                <a:ea typeface="Times New Roman"/>
                <a:cs typeface="+mn-cs"/>
              </a:rPr>
              <a:t>cho</a:t>
            </a:r>
            <a:r>
              <a:rPr lang="en-US" sz="2400" b="1" kern="1200" dirty="0" smtClean="0">
                <a:solidFill>
                  <a:srgbClr val="FF0000"/>
                </a:solidFill>
                <a:latin typeface="Times New Roman"/>
                <a:ea typeface="Times New Roman"/>
                <a:cs typeface="+mn-cs"/>
              </a:rPr>
              <a:t> </a:t>
            </a:r>
            <a:r>
              <a:rPr lang="en-US" sz="2400" b="1" kern="1200" dirty="0" err="1" smtClean="0">
                <a:solidFill>
                  <a:srgbClr val="FF0000"/>
                </a:solidFill>
                <a:latin typeface="Times New Roman"/>
                <a:ea typeface="Times New Roman"/>
                <a:cs typeface="+mn-cs"/>
              </a:rPr>
              <a:t>học</a:t>
            </a:r>
            <a:r>
              <a:rPr lang="en-US" sz="2400" b="1" kern="1200" dirty="0" smtClean="0">
                <a:solidFill>
                  <a:srgbClr val="FF0000"/>
                </a:solidFill>
                <a:latin typeface="Times New Roman"/>
                <a:ea typeface="Times New Roman"/>
                <a:cs typeface="+mn-cs"/>
              </a:rPr>
              <a:t> </a:t>
            </a:r>
            <a:r>
              <a:rPr lang="en-US" sz="2400" b="1" kern="1200" dirty="0" err="1" smtClean="0">
                <a:solidFill>
                  <a:srgbClr val="FF0000"/>
                </a:solidFill>
                <a:latin typeface="Times New Roman"/>
                <a:ea typeface="Times New Roman"/>
                <a:cs typeface="+mn-cs"/>
              </a:rPr>
              <a:t>sinh</a:t>
            </a:r>
            <a:r>
              <a:rPr lang="en-US" sz="2400" b="1" kern="1200" dirty="0" smtClean="0">
                <a:solidFill>
                  <a:srgbClr val="FF0000"/>
                </a:solidFill>
                <a:latin typeface="Times New Roman"/>
                <a:ea typeface="Times New Roman"/>
                <a:cs typeface="+mn-cs"/>
              </a:rPr>
              <a:t> </a:t>
            </a:r>
            <a:r>
              <a:rPr lang="en-US" sz="2400" b="1" kern="1200" dirty="0" err="1" smtClean="0">
                <a:solidFill>
                  <a:srgbClr val="FF0000"/>
                </a:solidFill>
                <a:latin typeface="Times New Roman"/>
                <a:ea typeface="Times New Roman"/>
                <a:cs typeface="+mn-cs"/>
              </a:rPr>
              <a:t>lớp</a:t>
            </a:r>
            <a:r>
              <a:rPr lang="en-US" sz="2400" b="1" kern="1200" dirty="0" smtClean="0">
                <a:solidFill>
                  <a:srgbClr val="FF0000"/>
                </a:solidFill>
                <a:latin typeface="Times New Roman"/>
                <a:ea typeface="Times New Roman"/>
                <a:cs typeface="+mn-cs"/>
              </a:rPr>
              <a:t> 8 </a:t>
            </a:r>
            <a:endParaRPr lang="en-US" sz="2400" b="1" dirty="0">
              <a:solidFill>
                <a:srgbClr val="FF0000"/>
              </a:solidFill>
            </a:endParaRPr>
          </a:p>
        </p:txBody>
      </p:sp>
      <p:sp>
        <p:nvSpPr>
          <p:cNvPr id="7179" name="Oval 11"/>
          <p:cNvSpPr>
            <a:spLocks noChangeArrowheads="1"/>
          </p:cNvSpPr>
          <p:nvPr/>
        </p:nvSpPr>
        <p:spPr bwMode="gray">
          <a:xfrm>
            <a:off x="304800" y="2205038"/>
            <a:ext cx="2673350" cy="2671762"/>
          </a:xfrm>
          <a:prstGeom prst="ellipse">
            <a:avLst/>
          </a:prstGeom>
          <a:gradFill rotWithShape="1">
            <a:gsLst>
              <a:gs pos="0">
                <a:schemeClr val="folHlink">
                  <a:gamma/>
                  <a:tint val="0"/>
                  <a:invGamma/>
                </a:schemeClr>
              </a:gs>
              <a:gs pos="50000">
                <a:schemeClr val="folHlink"/>
              </a:gs>
              <a:gs pos="100000">
                <a:schemeClr val="fo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7180" name="Oval 12"/>
          <p:cNvSpPr>
            <a:spLocks noChangeArrowheads="1"/>
          </p:cNvSpPr>
          <p:nvPr/>
        </p:nvSpPr>
        <p:spPr bwMode="gray">
          <a:xfrm>
            <a:off x="481013" y="2378075"/>
            <a:ext cx="2319338" cy="2322512"/>
          </a:xfrm>
          <a:prstGeom prst="ellipse">
            <a:avLst/>
          </a:prstGeom>
          <a:gradFill rotWithShape="1">
            <a:gsLst>
              <a:gs pos="0">
                <a:schemeClr val="folHlink">
                  <a:gamma/>
                  <a:shade val="54118"/>
                  <a:invGamma/>
                </a:schemeClr>
              </a:gs>
              <a:gs pos="50000">
                <a:schemeClr val="folHlink"/>
              </a:gs>
              <a:gs pos="100000">
                <a:schemeClr val="fo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7181" name="Oval 13"/>
          <p:cNvSpPr>
            <a:spLocks noChangeArrowheads="1"/>
          </p:cNvSpPr>
          <p:nvPr/>
        </p:nvSpPr>
        <p:spPr bwMode="gray">
          <a:xfrm>
            <a:off x="492125" y="2390775"/>
            <a:ext cx="2319338" cy="2320925"/>
          </a:xfrm>
          <a:prstGeom prst="ellipse">
            <a:avLst/>
          </a:prstGeom>
          <a:gradFill rotWithShape="1">
            <a:gsLst>
              <a:gs pos="0">
                <a:schemeClr val="folHlink">
                  <a:gamma/>
                  <a:shade val="63529"/>
                  <a:invGamma/>
                </a:schemeClr>
              </a:gs>
              <a:gs pos="100000">
                <a:schemeClr val="folHlink">
                  <a:alpha val="0"/>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7182" name="Oval 14"/>
          <p:cNvSpPr>
            <a:spLocks noChangeArrowheads="1"/>
          </p:cNvSpPr>
          <p:nvPr/>
        </p:nvSpPr>
        <p:spPr bwMode="gray">
          <a:xfrm>
            <a:off x="595313" y="2495550"/>
            <a:ext cx="2090738" cy="2089150"/>
          </a:xfrm>
          <a:prstGeom prst="ellipse">
            <a:avLst/>
          </a:prstGeom>
          <a:solidFill>
            <a:srgbClr val="000000"/>
          </a:soli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7183" name="Oval 15"/>
          <p:cNvSpPr>
            <a:spLocks noChangeArrowheads="1"/>
          </p:cNvSpPr>
          <p:nvPr/>
        </p:nvSpPr>
        <p:spPr bwMode="gray">
          <a:xfrm>
            <a:off x="628650" y="2528888"/>
            <a:ext cx="2025650" cy="2027237"/>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7184" name="Oval 16"/>
          <p:cNvSpPr>
            <a:spLocks noChangeArrowheads="1"/>
          </p:cNvSpPr>
          <p:nvPr/>
        </p:nvSpPr>
        <p:spPr bwMode="gray">
          <a:xfrm>
            <a:off x="654050" y="2540000"/>
            <a:ext cx="1978025" cy="1978025"/>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7185" name="Oval 17"/>
          <p:cNvSpPr>
            <a:spLocks noChangeArrowheads="1"/>
          </p:cNvSpPr>
          <p:nvPr/>
        </p:nvSpPr>
        <p:spPr bwMode="gray">
          <a:xfrm>
            <a:off x="676275" y="2559050"/>
            <a:ext cx="1879600" cy="1847850"/>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7186" name="Oval 18"/>
          <p:cNvSpPr>
            <a:spLocks noChangeArrowheads="1"/>
          </p:cNvSpPr>
          <p:nvPr/>
        </p:nvSpPr>
        <p:spPr bwMode="gray">
          <a:xfrm>
            <a:off x="785813" y="2611438"/>
            <a:ext cx="1671638" cy="1500187"/>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dirty="0"/>
          </a:p>
        </p:txBody>
      </p:sp>
      <p:sp>
        <p:nvSpPr>
          <p:cNvPr id="7188" name="AutoShape 20"/>
          <p:cNvSpPr>
            <a:spLocks noChangeArrowheads="1"/>
          </p:cNvSpPr>
          <p:nvPr/>
        </p:nvSpPr>
        <p:spPr bwMode="gray">
          <a:xfrm>
            <a:off x="3390900" y="1843881"/>
            <a:ext cx="5460468" cy="488950"/>
          </a:xfrm>
          <a:prstGeom prst="roundRect">
            <a:avLst>
              <a:gd name="adj" fmla="val 50000"/>
            </a:avLst>
          </a:prstGeom>
          <a:gradFill rotWithShape="1">
            <a:gsLst>
              <a:gs pos="0">
                <a:srgbClr val="F8F8F8"/>
              </a:gs>
              <a:gs pos="100000">
                <a:srgbClr val="F8F8F8">
                  <a:gamma/>
                  <a:shade val="76471"/>
                  <a:invGamma/>
                </a:srgbClr>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r>
              <a:rPr lang="en-US" b="1" u="sng" dirty="0">
                <a:latin typeface="Times New Roman"/>
                <a:ea typeface="Times New Roman"/>
              </a:rPr>
              <a:t>PHẦN 1: MỞ ĐẦU</a:t>
            </a:r>
            <a:endParaRPr lang="en-US" dirty="0"/>
          </a:p>
        </p:txBody>
      </p:sp>
      <p:sp>
        <p:nvSpPr>
          <p:cNvPr id="7190" name="AutoShape 22"/>
          <p:cNvSpPr>
            <a:spLocks noChangeArrowheads="1"/>
          </p:cNvSpPr>
          <p:nvPr/>
        </p:nvSpPr>
        <p:spPr bwMode="gray">
          <a:xfrm>
            <a:off x="3352799" y="2540000"/>
            <a:ext cx="5498569" cy="527050"/>
          </a:xfrm>
          <a:prstGeom prst="roundRect">
            <a:avLst>
              <a:gd name="adj" fmla="val 50000"/>
            </a:avLst>
          </a:prstGeom>
          <a:gradFill rotWithShape="1">
            <a:gsLst>
              <a:gs pos="0">
                <a:srgbClr val="F8F8F8"/>
              </a:gs>
              <a:gs pos="100000">
                <a:srgbClr val="F8F8F8">
                  <a:gamma/>
                  <a:shade val="76471"/>
                  <a:invGamma/>
                </a:srgbClr>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endParaRPr lang="en-US"/>
          </a:p>
        </p:txBody>
      </p:sp>
      <p:sp>
        <p:nvSpPr>
          <p:cNvPr id="7191" name="Rectangle 23"/>
          <p:cNvSpPr>
            <a:spLocks noChangeArrowheads="1"/>
          </p:cNvSpPr>
          <p:nvPr/>
        </p:nvSpPr>
        <p:spPr bwMode="auto">
          <a:xfrm>
            <a:off x="3473045" y="2591389"/>
            <a:ext cx="546046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vi-VN" b="1" u="sng" dirty="0">
                <a:latin typeface="Times New Roman"/>
                <a:ea typeface="Times New Roman"/>
              </a:rPr>
              <a:t>PHẦN </a:t>
            </a:r>
            <a:r>
              <a:rPr lang="pt-BR" b="1" u="sng" dirty="0">
                <a:latin typeface="Times New Roman"/>
                <a:ea typeface="Times New Roman"/>
              </a:rPr>
              <a:t>2: CƠ SỞ LÝ LUẬN VÀ CƠ SỞ THỰC TIỄN</a:t>
            </a:r>
            <a:endParaRPr lang="en-US" dirty="0">
              <a:solidFill>
                <a:srgbClr val="000000"/>
              </a:solidFill>
            </a:endParaRPr>
          </a:p>
        </p:txBody>
      </p:sp>
      <p:sp>
        <p:nvSpPr>
          <p:cNvPr id="7192" name="AutoShape 24"/>
          <p:cNvSpPr>
            <a:spLocks noChangeArrowheads="1"/>
          </p:cNvSpPr>
          <p:nvPr/>
        </p:nvSpPr>
        <p:spPr bwMode="gray">
          <a:xfrm>
            <a:off x="3349624" y="3321050"/>
            <a:ext cx="5583889" cy="488950"/>
          </a:xfrm>
          <a:prstGeom prst="roundRect">
            <a:avLst>
              <a:gd name="adj" fmla="val 50000"/>
            </a:avLst>
          </a:prstGeom>
          <a:gradFill rotWithShape="1">
            <a:gsLst>
              <a:gs pos="0">
                <a:srgbClr val="F8F8F8"/>
              </a:gs>
              <a:gs pos="100000">
                <a:srgbClr val="F8F8F8">
                  <a:gamma/>
                  <a:shade val="76471"/>
                  <a:invGamma/>
                </a:srgbClr>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endParaRPr lang="en-US"/>
          </a:p>
        </p:txBody>
      </p:sp>
      <p:sp>
        <p:nvSpPr>
          <p:cNvPr id="7193" name="Rectangle 25"/>
          <p:cNvSpPr>
            <a:spLocks noChangeArrowheads="1"/>
          </p:cNvSpPr>
          <p:nvPr/>
        </p:nvSpPr>
        <p:spPr bwMode="auto">
          <a:xfrm>
            <a:off x="3581400" y="3467100"/>
            <a:ext cx="315983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nb-NO" b="1" u="sng" dirty="0">
                <a:latin typeface="Times New Roman"/>
                <a:ea typeface="Times New Roman"/>
              </a:rPr>
              <a:t>PHẦN 3: NỘI DUNG CHÍNH</a:t>
            </a:r>
            <a:endParaRPr lang="en-US" dirty="0">
              <a:solidFill>
                <a:srgbClr val="000000"/>
              </a:solidFill>
            </a:endParaRPr>
          </a:p>
        </p:txBody>
      </p:sp>
      <p:sp>
        <p:nvSpPr>
          <p:cNvPr id="7194" name="Oval 26"/>
          <p:cNvSpPr>
            <a:spLocks noChangeArrowheads="1"/>
          </p:cNvSpPr>
          <p:nvPr/>
        </p:nvSpPr>
        <p:spPr bwMode="gray">
          <a:xfrm>
            <a:off x="3263900" y="1946275"/>
            <a:ext cx="228600" cy="228600"/>
          </a:xfrm>
          <a:prstGeom prst="ellipse">
            <a:avLst/>
          </a:prstGeom>
          <a:gradFill rotWithShape="1">
            <a:gsLst>
              <a:gs pos="0">
                <a:srgbClr val="E96E29"/>
              </a:gs>
              <a:gs pos="100000">
                <a:srgbClr val="E96E29">
                  <a:gamma/>
                  <a:shade val="66667"/>
                  <a:invGamma/>
                </a:srgbClr>
              </a:gs>
            </a:gsLst>
            <a:path path="shape">
              <a:fillToRect l="50000" t="50000" r="50000" b="50000"/>
            </a:path>
          </a:gradFill>
          <a:ln w="19050">
            <a:solidFill>
              <a:srgbClr val="FFFFFF"/>
            </a:solidFill>
            <a:round/>
            <a:headEnd/>
            <a:tailEnd/>
          </a:ln>
          <a:effectLst>
            <a:outerShdw dist="63500" dir="2212194" algn="ctr" rotWithShape="0">
              <a:schemeClr val="bg2">
                <a:alpha val="50000"/>
              </a:schemeClr>
            </a:outerShdw>
          </a:effectLst>
        </p:spPr>
        <p:txBody>
          <a:bodyPr wrap="none" anchor="ctr"/>
          <a:lstStyle/>
          <a:p>
            <a:endParaRPr lang="en-US"/>
          </a:p>
        </p:txBody>
      </p:sp>
      <p:sp>
        <p:nvSpPr>
          <p:cNvPr id="7195" name="Oval 27"/>
          <p:cNvSpPr>
            <a:spLocks noChangeArrowheads="1"/>
          </p:cNvSpPr>
          <p:nvPr/>
        </p:nvSpPr>
        <p:spPr bwMode="gray">
          <a:xfrm>
            <a:off x="3276600" y="2711450"/>
            <a:ext cx="228600" cy="228600"/>
          </a:xfrm>
          <a:prstGeom prst="ellipse">
            <a:avLst/>
          </a:prstGeom>
          <a:gradFill rotWithShape="1">
            <a:gsLst>
              <a:gs pos="0">
                <a:srgbClr val="DCDC48"/>
              </a:gs>
              <a:gs pos="100000">
                <a:srgbClr val="DCDC48">
                  <a:gamma/>
                  <a:shade val="66667"/>
                  <a:invGamma/>
                </a:srgbClr>
              </a:gs>
            </a:gsLst>
            <a:path path="shape">
              <a:fillToRect l="50000" t="50000" r="50000" b="50000"/>
            </a:path>
          </a:gradFill>
          <a:ln w="19050">
            <a:solidFill>
              <a:srgbClr val="FFFFFF"/>
            </a:solidFill>
            <a:round/>
            <a:headEnd/>
            <a:tailEnd/>
          </a:ln>
          <a:effectLst>
            <a:outerShdw dist="63500" dir="2212194" algn="ctr" rotWithShape="0">
              <a:schemeClr val="bg2">
                <a:alpha val="50000"/>
              </a:schemeClr>
            </a:outerShdw>
          </a:effectLst>
        </p:spPr>
        <p:txBody>
          <a:bodyPr wrap="none" anchor="ctr"/>
          <a:lstStyle/>
          <a:p>
            <a:endParaRPr lang="en-US"/>
          </a:p>
        </p:txBody>
      </p:sp>
      <p:sp>
        <p:nvSpPr>
          <p:cNvPr id="7196" name="Oval 28"/>
          <p:cNvSpPr>
            <a:spLocks noChangeArrowheads="1"/>
          </p:cNvSpPr>
          <p:nvPr/>
        </p:nvSpPr>
        <p:spPr bwMode="gray">
          <a:xfrm>
            <a:off x="3276600" y="3467100"/>
            <a:ext cx="228600" cy="228600"/>
          </a:xfrm>
          <a:prstGeom prst="ellipse">
            <a:avLst/>
          </a:prstGeom>
          <a:gradFill rotWithShape="1">
            <a:gsLst>
              <a:gs pos="0">
                <a:schemeClr val="accent2"/>
              </a:gs>
              <a:gs pos="100000">
                <a:schemeClr val="accent2">
                  <a:gamma/>
                  <a:shade val="66667"/>
                  <a:invGamma/>
                </a:schemeClr>
              </a:gs>
            </a:gsLst>
            <a:path path="shape">
              <a:fillToRect l="50000" t="50000" r="50000" b="50000"/>
            </a:path>
          </a:gradFill>
          <a:ln w="19050">
            <a:solidFill>
              <a:srgbClr val="FFFFFF"/>
            </a:solidFill>
            <a:round/>
            <a:headEnd/>
            <a:tailEnd/>
          </a:ln>
          <a:effectLst>
            <a:outerShdw dist="63500" dir="2212194" algn="ctr" rotWithShape="0">
              <a:schemeClr val="bg2">
                <a:alpha val="50000"/>
              </a:schemeClr>
            </a:outerShdw>
          </a:effectLst>
        </p:spPr>
        <p:txBody>
          <a:bodyPr wrap="none" anchor="ctr"/>
          <a:lstStyle/>
          <a:p>
            <a:endParaRPr lang="en-US"/>
          </a:p>
        </p:txBody>
      </p:sp>
      <p:sp>
        <p:nvSpPr>
          <p:cNvPr id="7197" name="AutoShape 29"/>
          <p:cNvSpPr>
            <a:spLocks noChangeArrowheads="1"/>
          </p:cNvSpPr>
          <p:nvPr/>
        </p:nvSpPr>
        <p:spPr bwMode="gray">
          <a:xfrm>
            <a:off x="3352800" y="4052888"/>
            <a:ext cx="5498568" cy="488950"/>
          </a:xfrm>
          <a:prstGeom prst="roundRect">
            <a:avLst>
              <a:gd name="adj" fmla="val 50000"/>
            </a:avLst>
          </a:prstGeom>
          <a:gradFill rotWithShape="1">
            <a:gsLst>
              <a:gs pos="0">
                <a:srgbClr val="F8F8F8"/>
              </a:gs>
              <a:gs pos="100000">
                <a:srgbClr val="F8F8F8">
                  <a:gamma/>
                  <a:shade val="76471"/>
                  <a:invGamma/>
                </a:srgbClr>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r>
              <a:rPr lang="nb-NO" b="1" u="sng" dirty="0" smtClean="0">
                <a:latin typeface="Times New Roman"/>
                <a:ea typeface="Times New Roman"/>
              </a:rPr>
              <a:t> PHẦN </a:t>
            </a:r>
            <a:r>
              <a:rPr lang="nb-NO" b="1" u="sng" dirty="0">
                <a:latin typeface="Times New Roman"/>
                <a:ea typeface="Times New Roman"/>
              </a:rPr>
              <a:t>4: KẾT LUẬN</a:t>
            </a:r>
            <a:endParaRPr lang="en-US" dirty="0"/>
          </a:p>
        </p:txBody>
      </p:sp>
      <p:sp>
        <p:nvSpPr>
          <p:cNvPr id="7199" name="Oval 31"/>
          <p:cNvSpPr>
            <a:spLocks noChangeArrowheads="1"/>
          </p:cNvSpPr>
          <p:nvPr/>
        </p:nvSpPr>
        <p:spPr bwMode="gray">
          <a:xfrm>
            <a:off x="3263900" y="4191000"/>
            <a:ext cx="228600" cy="228600"/>
          </a:xfrm>
          <a:prstGeom prst="ellipse">
            <a:avLst/>
          </a:prstGeom>
          <a:gradFill rotWithShape="1">
            <a:gsLst>
              <a:gs pos="0">
                <a:srgbClr val="E96E29"/>
              </a:gs>
              <a:gs pos="100000">
                <a:srgbClr val="E96E29">
                  <a:gamma/>
                  <a:shade val="66667"/>
                  <a:invGamma/>
                </a:srgbClr>
              </a:gs>
            </a:gsLst>
            <a:path path="shape">
              <a:fillToRect l="50000" t="50000" r="50000" b="50000"/>
            </a:path>
          </a:gradFill>
          <a:ln w="19050">
            <a:solidFill>
              <a:srgbClr val="FFFFFF"/>
            </a:solidFill>
            <a:round/>
            <a:headEnd/>
            <a:tailEnd/>
          </a:ln>
          <a:effectLst>
            <a:outerShdw dist="63500" dir="2212194" algn="ctr" rotWithShape="0">
              <a:schemeClr val="bg2">
                <a:alpha val="50000"/>
              </a:schemeClr>
            </a:outerShdw>
          </a:effectLst>
        </p:spPr>
        <p:txBody>
          <a:bodyPr wrap="none" anchor="ctr"/>
          <a:lstStyle/>
          <a:p>
            <a:endParaRPr lang="en-US"/>
          </a:p>
        </p:txBody>
      </p:sp>
      <p:sp>
        <p:nvSpPr>
          <p:cNvPr id="2" name="TextBox 1"/>
          <p:cNvSpPr txBox="1"/>
          <p:nvPr/>
        </p:nvSpPr>
        <p:spPr>
          <a:xfrm>
            <a:off x="1042194" y="3334692"/>
            <a:ext cx="1219200" cy="523220"/>
          </a:xfrm>
          <a:prstGeom prst="rect">
            <a:avLst/>
          </a:prstGeom>
          <a:noFill/>
        </p:spPr>
        <p:txBody>
          <a:bodyPr wrap="square" rtlCol="0">
            <a:spAutoFit/>
          </a:bodyPr>
          <a:lstStyle/>
          <a:p>
            <a:r>
              <a:rPr lang="en-US" sz="2800" b="1" dirty="0" err="1" smtClean="0">
                <a:latin typeface="Times New Roman" pitchFamily="18" charset="0"/>
                <a:cs typeface="Times New Roman" pitchFamily="18" charset="0"/>
              </a:rPr>
              <a:t>Bố</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cục</a:t>
            </a:r>
            <a:r>
              <a:rPr lang="en-US" sz="2800" b="1" dirty="0" smtClean="0">
                <a:latin typeface="Times New Roman" pitchFamily="18" charset="0"/>
                <a:cs typeface="Times New Roman" pitchFamily="18" charset="0"/>
              </a:rPr>
              <a:t> </a:t>
            </a:r>
            <a:endParaRPr lang="en-US" sz="2800" b="1" dirty="0">
              <a:latin typeface="Times New Roman" pitchFamily="18" charset="0"/>
              <a:cs typeface="Times New Roman" pitchFamily="18" charset="0"/>
            </a:endParaRPr>
          </a:p>
        </p:txBody>
      </p:sp>
      <p:pic>
        <p:nvPicPr>
          <p:cNvPr id="4099" name="Picture 3" descr="C:\Users\ASUS\Desktop\Capture duoi.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96392" y="5247707"/>
            <a:ext cx="1263650" cy="1631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779106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Rectangle 5"/>
          <p:cNvSpPr>
            <a:spLocks noChangeArrowheads="1"/>
          </p:cNvSpPr>
          <p:nvPr/>
        </p:nvSpPr>
        <p:spPr bwMode="gray">
          <a:xfrm>
            <a:off x="1164437" y="5585863"/>
            <a:ext cx="7429959" cy="1055395"/>
          </a:xfrm>
          <a:prstGeom prst="rect">
            <a:avLst/>
          </a:prstGeom>
          <a:solidFill>
            <a:srgbClr val="CCECFF">
              <a:alpha val="50000"/>
            </a:srgbClr>
          </a:solidFill>
          <a:ln>
            <a:noFill/>
          </a:ln>
          <a:effectLst/>
          <a:extLst>
            <a:ext uri="{91240B29-F687-4F45-9708-019B960494DF}">
              <a14:hiddenLine xmlns:a14="http://schemas.microsoft.com/office/drawing/2010/main" w="12700" algn="ctr">
                <a:solidFill>
                  <a:srgbClr val="292929"/>
                </a:solidFill>
                <a:prstDash val="dash"/>
                <a:miter lim="800000"/>
                <a:headEnd/>
                <a:tailEnd/>
              </a14:hiddenLine>
            </a:ext>
            <a:ext uri="{AF507438-7753-43E0-B8FC-AC1667EBCBE1}">
              <a14:hiddenEffects xmlns:a14="http://schemas.microsoft.com/office/drawing/2010/main">
                <a:effectLst>
                  <a:outerShdw dist="17961" dir="2700000" algn="ctr" rotWithShape="0">
                    <a:srgbClr val="CCECFF">
                      <a:gamma/>
                      <a:shade val="60000"/>
                      <a:invGamma/>
                    </a:srgbClr>
                  </a:outerShdw>
                </a:effectLst>
              </a14:hiddenEffects>
            </a:ext>
          </a:extLst>
        </p:spPr>
        <p:txBody>
          <a:bodyPr wrap="none" anchor="ctr"/>
          <a:lstStyle/>
          <a:p>
            <a:endParaRPr lang="en-US" b="1">
              <a:latin typeface="Times New Roman" pitchFamily="18" charset="0"/>
              <a:cs typeface="Times New Roman" pitchFamily="18" charset="0"/>
            </a:endParaRPr>
          </a:p>
        </p:txBody>
      </p:sp>
      <p:pic>
        <p:nvPicPr>
          <p:cNvPr id="195" name="Picture 19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988" y="4527"/>
            <a:ext cx="2305050" cy="226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42" name="Rectangle 2"/>
          <p:cNvSpPr>
            <a:spLocks noGrp="1" noChangeArrowheads="1"/>
          </p:cNvSpPr>
          <p:nvPr>
            <p:ph type="title"/>
          </p:nvPr>
        </p:nvSpPr>
        <p:spPr>
          <a:xfrm>
            <a:off x="538163" y="24319"/>
            <a:ext cx="8229600" cy="868363"/>
          </a:xfrm>
        </p:spPr>
        <p:txBody>
          <a:bodyPr/>
          <a:lstStyle/>
          <a:p>
            <a:pPr lvl="0" fontAlgn="auto">
              <a:spcBef>
                <a:spcPts val="0"/>
              </a:spcBef>
              <a:spcAft>
                <a:spcPts val="0"/>
              </a:spcAft>
            </a:pPr>
            <a:r>
              <a:rPr lang="en-US" sz="2800" b="1" u="sng" dirty="0" err="1" smtClean="0">
                <a:latin typeface="Times New Roman" pitchFamily="18" charset="0"/>
                <a:cs typeface="Times New Roman" pitchFamily="18" charset="0"/>
              </a:rPr>
              <a:t>Phần</a:t>
            </a:r>
            <a:r>
              <a:rPr lang="en-US" sz="2800" b="1" u="sng" dirty="0" smtClean="0">
                <a:latin typeface="Times New Roman" pitchFamily="18" charset="0"/>
                <a:cs typeface="Times New Roman" pitchFamily="18" charset="0"/>
              </a:rPr>
              <a:t> 1: MỞ ĐẦU</a:t>
            </a:r>
            <a:endParaRPr lang="en-US" sz="2800" b="1" u="sng" dirty="0">
              <a:latin typeface="Times New Roman" pitchFamily="18" charset="0"/>
              <a:cs typeface="Times New Roman" pitchFamily="18" charset="0"/>
            </a:endParaRPr>
          </a:p>
        </p:txBody>
      </p:sp>
      <p:sp>
        <p:nvSpPr>
          <p:cNvPr id="10243" name="Rectangle 3"/>
          <p:cNvSpPr>
            <a:spLocks noChangeArrowheads="1"/>
          </p:cNvSpPr>
          <p:nvPr/>
        </p:nvSpPr>
        <p:spPr bwMode="gray">
          <a:xfrm>
            <a:off x="1289049" y="1653352"/>
            <a:ext cx="3897251" cy="1018411"/>
          </a:xfrm>
          <a:prstGeom prst="rect">
            <a:avLst/>
          </a:prstGeom>
          <a:solidFill>
            <a:srgbClr val="CCECFF">
              <a:alpha val="50000"/>
            </a:srgbClr>
          </a:solidFill>
          <a:ln>
            <a:noFill/>
          </a:ln>
          <a:effectLst/>
          <a:extLs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17961" dir="2700000" algn="ctr" rotWithShape="0">
                    <a:srgbClr val="CCECFF">
                      <a:gamma/>
                      <a:shade val="60000"/>
                      <a:invGamma/>
                    </a:srgbClr>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44" name="Rectangle 4"/>
          <p:cNvSpPr>
            <a:spLocks noChangeArrowheads="1"/>
          </p:cNvSpPr>
          <p:nvPr/>
        </p:nvSpPr>
        <p:spPr bwMode="gray">
          <a:xfrm>
            <a:off x="1289050" y="2919587"/>
            <a:ext cx="3822860" cy="1119013"/>
          </a:xfrm>
          <a:prstGeom prst="rect">
            <a:avLst/>
          </a:prstGeom>
          <a:solidFill>
            <a:srgbClr val="CCECFF">
              <a:alpha val="50000"/>
            </a:srgbClr>
          </a:solidFill>
          <a:ln>
            <a:noFill/>
          </a:ln>
          <a:effectLst/>
          <a:extLst>
            <a:ext uri="{91240B29-F687-4F45-9708-019B960494DF}">
              <a14:hiddenLine xmlns:a14="http://schemas.microsoft.com/office/drawing/2010/main" w="12700" algn="ctr">
                <a:solidFill>
                  <a:srgbClr val="292929"/>
                </a:solidFill>
                <a:prstDash val="dash"/>
                <a:miter lim="800000"/>
                <a:headEnd/>
                <a:tailEnd/>
              </a14:hiddenLine>
            </a:ext>
            <a:ext uri="{AF507438-7753-43E0-B8FC-AC1667EBCBE1}">
              <a14:hiddenEffects xmlns:a14="http://schemas.microsoft.com/office/drawing/2010/main">
                <a:effectLst>
                  <a:outerShdw dist="17961" dir="2700000" algn="ctr" rotWithShape="0">
                    <a:srgbClr val="CCECFF">
                      <a:gamma/>
                      <a:shade val="60000"/>
                      <a:invGamma/>
                    </a:srgbClr>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45" name="Rectangle 5"/>
          <p:cNvSpPr>
            <a:spLocks noChangeArrowheads="1"/>
          </p:cNvSpPr>
          <p:nvPr/>
        </p:nvSpPr>
        <p:spPr bwMode="gray">
          <a:xfrm>
            <a:off x="1289050" y="4352141"/>
            <a:ext cx="3856056" cy="1055395"/>
          </a:xfrm>
          <a:prstGeom prst="rect">
            <a:avLst/>
          </a:prstGeom>
          <a:solidFill>
            <a:srgbClr val="CCECFF">
              <a:alpha val="50000"/>
            </a:srgbClr>
          </a:solidFill>
          <a:ln>
            <a:noFill/>
          </a:ln>
          <a:effectLst/>
          <a:extLst>
            <a:ext uri="{91240B29-F687-4F45-9708-019B960494DF}">
              <a14:hiddenLine xmlns:a14="http://schemas.microsoft.com/office/drawing/2010/main" w="12700" algn="ctr">
                <a:solidFill>
                  <a:srgbClr val="292929"/>
                </a:solidFill>
                <a:prstDash val="dash"/>
                <a:miter lim="800000"/>
                <a:headEnd/>
                <a:tailEnd/>
              </a14:hiddenLine>
            </a:ext>
            <a:ext uri="{AF507438-7753-43E0-B8FC-AC1667EBCBE1}">
              <a14:hiddenEffects xmlns:a14="http://schemas.microsoft.com/office/drawing/2010/main">
                <a:effectLst>
                  <a:outerShdw dist="17961" dir="2700000" algn="ctr" rotWithShape="0">
                    <a:srgbClr val="CCECFF">
                      <a:gamma/>
                      <a:shade val="60000"/>
                      <a:invGamma/>
                    </a:srgbClr>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46" name="AutoShape 6"/>
          <p:cNvSpPr>
            <a:spLocks noChangeArrowheads="1"/>
          </p:cNvSpPr>
          <p:nvPr/>
        </p:nvSpPr>
        <p:spPr bwMode="gray">
          <a:xfrm rot="308465">
            <a:off x="6870700" y="2190750"/>
            <a:ext cx="1590675" cy="1701800"/>
          </a:xfrm>
          <a:custGeom>
            <a:avLst/>
            <a:gdLst>
              <a:gd name="G0" fmla="+- 61148 0 0"/>
              <a:gd name="G1" fmla="+- -5891861 0 0"/>
              <a:gd name="G2" fmla="+- 61148 0 -5891861"/>
              <a:gd name="G3" fmla="+- 10800 0 0"/>
              <a:gd name="G4" fmla="+- 0 0 61148"/>
              <a:gd name="T0" fmla="*/ 360 256 1"/>
              <a:gd name="T1" fmla="*/ 0 256 1"/>
              <a:gd name="G5" fmla="+- G2 T0 T1"/>
              <a:gd name="G6" fmla="?: G2 G2 G5"/>
              <a:gd name="G7" fmla="+- 0 0 G6"/>
              <a:gd name="G8" fmla="+- 7799 0 0"/>
              <a:gd name="G9" fmla="+- 0 0 -5891861"/>
              <a:gd name="G10" fmla="+- 7799 0 2700"/>
              <a:gd name="G11" fmla="cos G10 61148"/>
              <a:gd name="G12" fmla="sin G10 61148"/>
              <a:gd name="G13" fmla="cos 13500 61148"/>
              <a:gd name="G14" fmla="sin 13500 61148"/>
              <a:gd name="G15" fmla="+- G11 10800 0"/>
              <a:gd name="G16" fmla="+- G12 10800 0"/>
              <a:gd name="G17" fmla="+- G13 10800 0"/>
              <a:gd name="G18" fmla="+- G14 10800 0"/>
              <a:gd name="G19" fmla="*/ 7799 1 2"/>
              <a:gd name="G20" fmla="+- G19 5400 0"/>
              <a:gd name="G21" fmla="cos G20 61148"/>
              <a:gd name="G22" fmla="sin G20 61148"/>
              <a:gd name="G23" fmla="+- G21 10800 0"/>
              <a:gd name="G24" fmla="+- G12 G23 G22"/>
              <a:gd name="G25" fmla="+- G22 G23 G11"/>
              <a:gd name="G26" fmla="cos 10800 61148"/>
              <a:gd name="G27" fmla="sin 10800 61148"/>
              <a:gd name="G28" fmla="cos 7799 61148"/>
              <a:gd name="G29" fmla="sin 7799 61148"/>
              <a:gd name="G30" fmla="+- G26 10800 0"/>
              <a:gd name="G31" fmla="+- G27 10800 0"/>
              <a:gd name="G32" fmla="+- G28 10800 0"/>
              <a:gd name="G33" fmla="+- G29 10800 0"/>
              <a:gd name="G34" fmla="+- G19 5400 0"/>
              <a:gd name="G35" fmla="cos G34 -5891861"/>
              <a:gd name="G36" fmla="sin G34 -5891861"/>
              <a:gd name="G37" fmla="+/ -5891861 61148 2"/>
              <a:gd name="T2" fmla="*/ 180 256 1"/>
              <a:gd name="T3" fmla="*/ 0 256 1"/>
              <a:gd name="G38" fmla="+- G37 T2 T3"/>
              <a:gd name="G39" fmla="?: G2 G37 G38"/>
              <a:gd name="G40" fmla="cos 10800 G39"/>
              <a:gd name="G41" fmla="sin 10800 G39"/>
              <a:gd name="G42" fmla="cos 7799 G39"/>
              <a:gd name="G43" fmla="sin 7799 G39"/>
              <a:gd name="G44" fmla="+- G40 10800 0"/>
              <a:gd name="G45" fmla="+- G41 10800 0"/>
              <a:gd name="G46" fmla="+- G42 10800 0"/>
              <a:gd name="G47" fmla="+- G43 10800 0"/>
              <a:gd name="G48" fmla="+- G35 10800 0"/>
              <a:gd name="G49" fmla="+- G36 10800 0"/>
              <a:gd name="T4" fmla="*/ 18505 w 21600"/>
              <a:gd name="T5" fmla="*/ 3232 h 21600"/>
              <a:gd name="T6" fmla="*/ 10815 w 21600"/>
              <a:gd name="T7" fmla="*/ 1500 h 21600"/>
              <a:gd name="T8" fmla="*/ 16364 w 21600"/>
              <a:gd name="T9" fmla="*/ 5335 h 21600"/>
              <a:gd name="T10" fmla="*/ 24298 w 21600"/>
              <a:gd name="T11" fmla="*/ 11019 h 21600"/>
              <a:gd name="T12" fmla="*/ 20030 w 21600"/>
              <a:gd name="T13" fmla="*/ 15151 h 21600"/>
              <a:gd name="T14" fmla="*/ 15898 w 21600"/>
              <a:gd name="T15" fmla="*/ 10883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8597" y="10926"/>
                </a:moveTo>
                <a:cubicBezTo>
                  <a:pt x="18598" y="10884"/>
                  <a:pt x="18599" y="10842"/>
                  <a:pt x="18599" y="10800"/>
                </a:cubicBezTo>
                <a:cubicBezTo>
                  <a:pt x="18599" y="6497"/>
                  <a:pt x="15115" y="3008"/>
                  <a:pt x="10813" y="3001"/>
                </a:cubicBezTo>
                <a:lnTo>
                  <a:pt x="10818" y="0"/>
                </a:lnTo>
                <a:cubicBezTo>
                  <a:pt x="16775" y="10"/>
                  <a:pt x="21600" y="4842"/>
                  <a:pt x="21600" y="10800"/>
                </a:cubicBezTo>
                <a:cubicBezTo>
                  <a:pt x="21600" y="10858"/>
                  <a:pt x="21599" y="10917"/>
                  <a:pt x="21598" y="10975"/>
                </a:cubicBezTo>
                <a:lnTo>
                  <a:pt x="24298" y="11019"/>
                </a:lnTo>
                <a:lnTo>
                  <a:pt x="20030" y="15151"/>
                </a:lnTo>
                <a:lnTo>
                  <a:pt x="15898" y="10883"/>
                </a:lnTo>
                <a:lnTo>
                  <a:pt x="18597" y="10926"/>
                </a:lnTo>
                <a:close/>
              </a:path>
            </a:pathLst>
          </a:custGeom>
          <a:gradFill rotWithShape="1">
            <a:gsLst>
              <a:gs pos="0">
                <a:srgbClr val="FFFFFF">
                  <a:alpha val="0"/>
                </a:srgbClr>
              </a:gs>
              <a:gs pos="100000">
                <a:schemeClr val="tx1">
                  <a:alpha val="78000"/>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47" name="Oval 7"/>
          <p:cNvSpPr>
            <a:spLocks noChangeArrowheads="1"/>
          </p:cNvSpPr>
          <p:nvPr/>
        </p:nvSpPr>
        <p:spPr bwMode="ltGray">
          <a:xfrm>
            <a:off x="6284913" y="1689100"/>
            <a:ext cx="1319212" cy="1319213"/>
          </a:xfrm>
          <a:prstGeom prst="ellipse">
            <a:avLst/>
          </a:prstGeom>
          <a:gradFill rotWithShape="0">
            <a:gsLst>
              <a:gs pos="0">
                <a:schemeClr val="accent2">
                  <a:gamma/>
                  <a:shade val="66275"/>
                  <a:invGamma/>
                </a:schemeClr>
              </a:gs>
              <a:gs pos="50000">
                <a:schemeClr val="accent2"/>
              </a:gs>
              <a:gs pos="100000">
                <a:schemeClr val="accent2">
                  <a:gamma/>
                  <a:shade val="66275"/>
                  <a:invGamma/>
                </a:schemeClr>
              </a:gs>
            </a:gsLst>
            <a:lin ang="2700000" scaled="1"/>
          </a:gradFill>
          <a:ln w="57150">
            <a:solidFill>
              <a:srgbClr val="EAEAEA"/>
            </a:solidFill>
            <a:round/>
            <a:headEnd/>
            <a:tailEnd/>
          </a:ln>
          <a:effectLst/>
          <a:extLst>
            <a:ext uri="{AF507438-7753-43E0-B8FC-AC1667EBCBE1}">
              <a14:hiddenEffects xmlns:a14="http://schemas.microsoft.com/office/drawing/2010/main">
                <a:effectLst>
                  <a:outerShdw dist="107763" dir="2700000" algn="ctr" rotWithShape="0">
                    <a:schemeClr val="tx2">
                      <a:alpha val="19000"/>
                    </a:schemeClr>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48" name="Oval 8"/>
          <p:cNvSpPr>
            <a:spLocks noChangeArrowheads="1"/>
          </p:cNvSpPr>
          <p:nvPr/>
        </p:nvSpPr>
        <p:spPr bwMode="gray">
          <a:xfrm>
            <a:off x="7542213" y="3502025"/>
            <a:ext cx="1320800" cy="1320800"/>
          </a:xfrm>
          <a:prstGeom prst="ellipse">
            <a:avLst/>
          </a:prstGeom>
          <a:gradFill rotWithShape="0">
            <a:gsLst>
              <a:gs pos="0">
                <a:schemeClr val="folHlink">
                  <a:gamma/>
                  <a:shade val="36078"/>
                  <a:invGamma/>
                </a:schemeClr>
              </a:gs>
              <a:gs pos="50000">
                <a:schemeClr val="folHlink"/>
              </a:gs>
              <a:gs pos="100000">
                <a:schemeClr val="folHlink">
                  <a:gamma/>
                  <a:shade val="36078"/>
                  <a:invGamma/>
                </a:schemeClr>
              </a:gs>
            </a:gsLst>
            <a:lin ang="2700000" scaled="1"/>
          </a:gradFill>
          <a:ln w="57150">
            <a:solidFill>
              <a:srgbClr val="EAEAEA"/>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49" name="AutoShape 9"/>
          <p:cNvSpPr>
            <a:spLocks noChangeArrowheads="1"/>
          </p:cNvSpPr>
          <p:nvPr/>
        </p:nvSpPr>
        <p:spPr bwMode="gray">
          <a:xfrm rot="7527986">
            <a:off x="6196806" y="3612357"/>
            <a:ext cx="1589087" cy="1701800"/>
          </a:xfrm>
          <a:custGeom>
            <a:avLst/>
            <a:gdLst>
              <a:gd name="G0" fmla="+- 61148 0 0"/>
              <a:gd name="G1" fmla="+- -5891861 0 0"/>
              <a:gd name="G2" fmla="+- 61148 0 -5891861"/>
              <a:gd name="G3" fmla="+- 10800 0 0"/>
              <a:gd name="G4" fmla="+- 0 0 61148"/>
              <a:gd name="T0" fmla="*/ 360 256 1"/>
              <a:gd name="T1" fmla="*/ 0 256 1"/>
              <a:gd name="G5" fmla="+- G2 T0 T1"/>
              <a:gd name="G6" fmla="?: G2 G2 G5"/>
              <a:gd name="G7" fmla="+- 0 0 G6"/>
              <a:gd name="G8" fmla="+- 7799 0 0"/>
              <a:gd name="G9" fmla="+- 0 0 -5891861"/>
              <a:gd name="G10" fmla="+- 7799 0 2700"/>
              <a:gd name="G11" fmla="cos G10 61148"/>
              <a:gd name="G12" fmla="sin G10 61148"/>
              <a:gd name="G13" fmla="cos 13500 61148"/>
              <a:gd name="G14" fmla="sin 13500 61148"/>
              <a:gd name="G15" fmla="+- G11 10800 0"/>
              <a:gd name="G16" fmla="+- G12 10800 0"/>
              <a:gd name="G17" fmla="+- G13 10800 0"/>
              <a:gd name="G18" fmla="+- G14 10800 0"/>
              <a:gd name="G19" fmla="*/ 7799 1 2"/>
              <a:gd name="G20" fmla="+- G19 5400 0"/>
              <a:gd name="G21" fmla="cos G20 61148"/>
              <a:gd name="G22" fmla="sin G20 61148"/>
              <a:gd name="G23" fmla="+- G21 10800 0"/>
              <a:gd name="G24" fmla="+- G12 G23 G22"/>
              <a:gd name="G25" fmla="+- G22 G23 G11"/>
              <a:gd name="G26" fmla="cos 10800 61148"/>
              <a:gd name="G27" fmla="sin 10800 61148"/>
              <a:gd name="G28" fmla="cos 7799 61148"/>
              <a:gd name="G29" fmla="sin 7799 61148"/>
              <a:gd name="G30" fmla="+- G26 10800 0"/>
              <a:gd name="G31" fmla="+- G27 10800 0"/>
              <a:gd name="G32" fmla="+- G28 10800 0"/>
              <a:gd name="G33" fmla="+- G29 10800 0"/>
              <a:gd name="G34" fmla="+- G19 5400 0"/>
              <a:gd name="G35" fmla="cos G34 -5891861"/>
              <a:gd name="G36" fmla="sin G34 -5891861"/>
              <a:gd name="G37" fmla="+/ -5891861 61148 2"/>
              <a:gd name="T2" fmla="*/ 180 256 1"/>
              <a:gd name="T3" fmla="*/ 0 256 1"/>
              <a:gd name="G38" fmla="+- G37 T2 T3"/>
              <a:gd name="G39" fmla="?: G2 G37 G38"/>
              <a:gd name="G40" fmla="cos 10800 G39"/>
              <a:gd name="G41" fmla="sin 10800 G39"/>
              <a:gd name="G42" fmla="cos 7799 G39"/>
              <a:gd name="G43" fmla="sin 7799 G39"/>
              <a:gd name="G44" fmla="+- G40 10800 0"/>
              <a:gd name="G45" fmla="+- G41 10800 0"/>
              <a:gd name="G46" fmla="+- G42 10800 0"/>
              <a:gd name="G47" fmla="+- G43 10800 0"/>
              <a:gd name="G48" fmla="+- G35 10800 0"/>
              <a:gd name="G49" fmla="+- G36 10800 0"/>
              <a:gd name="T4" fmla="*/ 18505 w 21600"/>
              <a:gd name="T5" fmla="*/ 3232 h 21600"/>
              <a:gd name="T6" fmla="*/ 10815 w 21600"/>
              <a:gd name="T7" fmla="*/ 1500 h 21600"/>
              <a:gd name="T8" fmla="*/ 16364 w 21600"/>
              <a:gd name="T9" fmla="*/ 5335 h 21600"/>
              <a:gd name="T10" fmla="*/ 24298 w 21600"/>
              <a:gd name="T11" fmla="*/ 11019 h 21600"/>
              <a:gd name="T12" fmla="*/ 20030 w 21600"/>
              <a:gd name="T13" fmla="*/ 15151 h 21600"/>
              <a:gd name="T14" fmla="*/ 15898 w 21600"/>
              <a:gd name="T15" fmla="*/ 10883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8597" y="10926"/>
                </a:moveTo>
                <a:cubicBezTo>
                  <a:pt x="18598" y="10884"/>
                  <a:pt x="18599" y="10842"/>
                  <a:pt x="18599" y="10800"/>
                </a:cubicBezTo>
                <a:cubicBezTo>
                  <a:pt x="18599" y="6497"/>
                  <a:pt x="15115" y="3008"/>
                  <a:pt x="10813" y="3001"/>
                </a:cubicBezTo>
                <a:lnTo>
                  <a:pt x="10818" y="0"/>
                </a:lnTo>
                <a:cubicBezTo>
                  <a:pt x="16775" y="10"/>
                  <a:pt x="21600" y="4842"/>
                  <a:pt x="21600" y="10800"/>
                </a:cubicBezTo>
                <a:cubicBezTo>
                  <a:pt x="21600" y="10858"/>
                  <a:pt x="21599" y="10917"/>
                  <a:pt x="21598" y="10975"/>
                </a:cubicBezTo>
                <a:lnTo>
                  <a:pt x="24298" y="11019"/>
                </a:lnTo>
                <a:lnTo>
                  <a:pt x="20030" y="15151"/>
                </a:lnTo>
                <a:lnTo>
                  <a:pt x="15898" y="10883"/>
                </a:lnTo>
                <a:lnTo>
                  <a:pt x="18597" y="10926"/>
                </a:lnTo>
                <a:close/>
              </a:path>
            </a:pathLst>
          </a:custGeom>
          <a:gradFill rotWithShape="1">
            <a:gsLst>
              <a:gs pos="0">
                <a:srgbClr val="FFFFFF">
                  <a:alpha val="0"/>
                </a:srgbClr>
              </a:gs>
              <a:gs pos="100000">
                <a:schemeClr val="tx1">
                  <a:alpha val="78000"/>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50" name="AutoShape 10"/>
          <p:cNvSpPr>
            <a:spLocks noChangeArrowheads="1"/>
          </p:cNvSpPr>
          <p:nvPr/>
        </p:nvSpPr>
        <p:spPr bwMode="gray">
          <a:xfrm rot="15216000">
            <a:off x="5267325" y="2381250"/>
            <a:ext cx="1589088" cy="1703388"/>
          </a:xfrm>
          <a:custGeom>
            <a:avLst/>
            <a:gdLst>
              <a:gd name="G0" fmla="+- 61148 0 0"/>
              <a:gd name="G1" fmla="+- -5891861 0 0"/>
              <a:gd name="G2" fmla="+- 61148 0 -5891861"/>
              <a:gd name="G3" fmla="+- 10800 0 0"/>
              <a:gd name="G4" fmla="+- 0 0 61148"/>
              <a:gd name="T0" fmla="*/ 360 256 1"/>
              <a:gd name="T1" fmla="*/ 0 256 1"/>
              <a:gd name="G5" fmla="+- G2 T0 T1"/>
              <a:gd name="G6" fmla="?: G2 G2 G5"/>
              <a:gd name="G7" fmla="+- 0 0 G6"/>
              <a:gd name="G8" fmla="+- 7799 0 0"/>
              <a:gd name="G9" fmla="+- 0 0 -5891861"/>
              <a:gd name="G10" fmla="+- 7799 0 2700"/>
              <a:gd name="G11" fmla="cos G10 61148"/>
              <a:gd name="G12" fmla="sin G10 61148"/>
              <a:gd name="G13" fmla="cos 13500 61148"/>
              <a:gd name="G14" fmla="sin 13500 61148"/>
              <a:gd name="G15" fmla="+- G11 10800 0"/>
              <a:gd name="G16" fmla="+- G12 10800 0"/>
              <a:gd name="G17" fmla="+- G13 10800 0"/>
              <a:gd name="G18" fmla="+- G14 10800 0"/>
              <a:gd name="G19" fmla="*/ 7799 1 2"/>
              <a:gd name="G20" fmla="+- G19 5400 0"/>
              <a:gd name="G21" fmla="cos G20 61148"/>
              <a:gd name="G22" fmla="sin G20 61148"/>
              <a:gd name="G23" fmla="+- G21 10800 0"/>
              <a:gd name="G24" fmla="+- G12 G23 G22"/>
              <a:gd name="G25" fmla="+- G22 G23 G11"/>
              <a:gd name="G26" fmla="cos 10800 61148"/>
              <a:gd name="G27" fmla="sin 10800 61148"/>
              <a:gd name="G28" fmla="cos 7799 61148"/>
              <a:gd name="G29" fmla="sin 7799 61148"/>
              <a:gd name="G30" fmla="+- G26 10800 0"/>
              <a:gd name="G31" fmla="+- G27 10800 0"/>
              <a:gd name="G32" fmla="+- G28 10800 0"/>
              <a:gd name="G33" fmla="+- G29 10800 0"/>
              <a:gd name="G34" fmla="+- G19 5400 0"/>
              <a:gd name="G35" fmla="cos G34 -5891861"/>
              <a:gd name="G36" fmla="sin G34 -5891861"/>
              <a:gd name="G37" fmla="+/ -5891861 61148 2"/>
              <a:gd name="T2" fmla="*/ 180 256 1"/>
              <a:gd name="T3" fmla="*/ 0 256 1"/>
              <a:gd name="G38" fmla="+- G37 T2 T3"/>
              <a:gd name="G39" fmla="?: G2 G37 G38"/>
              <a:gd name="G40" fmla="cos 10800 G39"/>
              <a:gd name="G41" fmla="sin 10800 G39"/>
              <a:gd name="G42" fmla="cos 7799 G39"/>
              <a:gd name="G43" fmla="sin 7799 G39"/>
              <a:gd name="G44" fmla="+- G40 10800 0"/>
              <a:gd name="G45" fmla="+- G41 10800 0"/>
              <a:gd name="G46" fmla="+- G42 10800 0"/>
              <a:gd name="G47" fmla="+- G43 10800 0"/>
              <a:gd name="G48" fmla="+- G35 10800 0"/>
              <a:gd name="G49" fmla="+- G36 10800 0"/>
              <a:gd name="T4" fmla="*/ 18505 w 21600"/>
              <a:gd name="T5" fmla="*/ 3232 h 21600"/>
              <a:gd name="T6" fmla="*/ 10815 w 21600"/>
              <a:gd name="T7" fmla="*/ 1500 h 21600"/>
              <a:gd name="T8" fmla="*/ 16364 w 21600"/>
              <a:gd name="T9" fmla="*/ 5335 h 21600"/>
              <a:gd name="T10" fmla="*/ 24298 w 21600"/>
              <a:gd name="T11" fmla="*/ 11019 h 21600"/>
              <a:gd name="T12" fmla="*/ 20030 w 21600"/>
              <a:gd name="T13" fmla="*/ 15151 h 21600"/>
              <a:gd name="T14" fmla="*/ 15898 w 21600"/>
              <a:gd name="T15" fmla="*/ 10883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8597" y="10926"/>
                </a:moveTo>
                <a:cubicBezTo>
                  <a:pt x="18598" y="10884"/>
                  <a:pt x="18599" y="10842"/>
                  <a:pt x="18599" y="10800"/>
                </a:cubicBezTo>
                <a:cubicBezTo>
                  <a:pt x="18599" y="6497"/>
                  <a:pt x="15115" y="3008"/>
                  <a:pt x="10813" y="3001"/>
                </a:cubicBezTo>
                <a:lnTo>
                  <a:pt x="10818" y="0"/>
                </a:lnTo>
                <a:cubicBezTo>
                  <a:pt x="16775" y="10"/>
                  <a:pt x="21600" y="4842"/>
                  <a:pt x="21600" y="10800"/>
                </a:cubicBezTo>
                <a:cubicBezTo>
                  <a:pt x="21600" y="10858"/>
                  <a:pt x="21599" y="10917"/>
                  <a:pt x="21598" y="10975"/>
                </a:cubicBezTo>
                <a:lnTo>
                  <a:pt x="24298" y="11019"/>
                </a:lnTo>
                <a:lnTo>
                  <a:pt x="20030" y="15151"/>
                </a:lnTo>
                <a:lnTo>
                  <a:pt x="15898" y="10883"/>
                </a:lnTo>
                <a:lnTo>
                  <a:pt x="18597" y="10926"/>
                </a:lnTo>
                <a:close/>
              </a:path>
            </a:pathLst>
          </a:custGeom>
          <a:gradFill rotWithShape="1">
            <a:gsLst>
              <a:gs pos="0">
                <a:srgbClr val="FFFFFF">
                  <a:alpha val="0"/>
                </a:srgbClr>
              </a:gs>
              <a:gs pos="100000">
                <a:schemeClr val="tx1">
                  <a:alpha val="78000"/>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51" name="Oval 11"/>
          <p:cNvSpPr>
            <a:spLocks noChangeArrowheads="1"/>
          </p:cNvSpPr>
          <p:nvPr/>
        </p:nvSpPr>
        <p:spPr bwMode="gray">
          <a:xfrm>
            <a:off x="5183188" y="3506788"/>
            <a:ext cx="1320800" cy="1319212"/>
          </a:xfrm>
          <a:prstGeom prst="ellipse">
            <a:avLst/>
          </a:prstGeom>
          <a:gradFill rotWithShape="1">
            <a:gsLst>
              <a:gs pos="0">
                <a:schemeClr val="hlink"/>
              </a:gs>
              <a:gs pos="100000">
                <a:schemeClr val="hlink">
                  <a:gamma/>
                  <a:shade val="81961"/>
                  <a:invGamma/>
                </a:schemeClr>
              </a:gs>
            </a:gsLst>
            <a:lin ang="5400000" scaled="1"/>
          </a:gradFill>
          <a:ln w="57150">
            <a:solidFill>
              <a:srgbClr val="EAEAEA"/>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nvGrpSpPr>
          <p:cNvPr id="10252" name="Group 12"/>
          <p:cNvGrpSpPr>
            <a:grpSpLocks/>
          </p:cNvGrpSpPr>
          <p:nvPr/>
        </p:nvGrpSpPr>
        <p:grpSpPr bwMode="auto">
          <a:xfrm rot="10082854">
            <a:off x="6127750" y="2644775"/>
            <a:ext cx="1196975" cy="303213"/>
            <a:chOff x="2598" y="1026"/>
            <a:chExt cx="957" cy="242"/>
          </a:xfrm>
        </p:grpSpPr>
        <p:grpSp>
          <p:nvGrpSpPr>
            <p:cNvPr id="10253" name="Group 13"/>
            <p:cNvGrpSpPr>
              <a:grpSpLocks/>
            </p:cNvGrpSpPr>
            <p:nvPr/>
          </p:nvGrpSpPr>
          <p:grpSpPr bwMode="auto">
            <a:xfrm rot="-9970459" flipH="1" flipV="1">
              <a:off x="2598" y="1026"/>
              <a:ext cx="957" cy="242"/>
              <a:chOff x="2532" y="1051"/>
              <a:chExt cx="893" cy="246"/>
            </a:xfrm>
          </p:grpSpPr>
          <p:grpSp>
            <p:nvGrpSpPr>
              <p:cNvPr id="10254" name="Group 14"/>
              <p:cNvGrpSpPr>
                <a:grpSpLocks/>
              </p:cNvGrpSpPr>
              <p:nvPr/>
            </p:nvGrpSpPr>
            <p:grpSpPr bwMode="auto">
              <a:xfrm>
                <a:off x="2532" y="1051"/>
                <a:ext cx="743" cy="185"/>
                <a:chOff x="1565" y="2568"/>
                <a:chExt cx="1118" cy="279"/>
              </a:xfrm>
            </p:grpSpPr>
            <p:sp>
              <p:nvSpPr>
                <p:cNvPr id="10255" name="AutoShape 15"/>
                <p:cNvSpPr>
                  <a:spLocks noChangeArrowheads="1"/>
                </p:cNvSpPr>
                <p:nvPr/>
              </p:nvSpPr>
              <p:spPr bwMode="gray">
                <a:xfrm rot="5263130">
                  <a:off x="1859"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56" name="AutoShape 16"/>
                <p:cNvSpPr>
                  <a:spLocks noChangeArrowheads="1"/>
                </p:cNvSpPr>
                <p:nvPr/>
              </p:nvSpPr>
              <p:spPr bwMode="gray">
                <a:xfrm rot="6078281">
                  <a:off x="1995"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57" name="AutoShape 17"/>
                <p:cNvSpPr>
                  <a:spLocks noChangeArrowheads="1"/>
                </p:cNvSpPr>
                <p:nvPr/>
              </p:nvSpPr>
              <p:spPr bwMode="gray">
                <a:xfrm rot="6373927">
                  <a:off x="2071" y="229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58" name="AutoShape 18"/>
                <p:cNvSpPr>
                  <a:spLocks noChangeArrowheads="1"/>
                </p:cNvSpPr>
                <p:nvPr/>
              </p:nvSpPr>
              <p:spPr bwMode="gray">
                <a:xfrm rot="6906312">
                  <a:off x="2161" y="232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nvGrpSpPr>
              <p:cNvPr id="10259" name="Group 19"/>
              <p:cNvGrpSpPr>
                <a:grpSpLocks/>
              </p:cNvGrpSpPr>
              <p:nvPr/>
            </p:nvGrpSpPr>
            <p:grpSpPr bwMode="auto">
              <a:xfrm rot="1353540">
                <a:off x="2682" y="1111"/>
                <a:ext cx="743" cy="186"/>
                <a:chOff x="1565" y="2568"/>
                <a:chExt cx="1118" cy="279"/>
              </a:xfrm>
            </p:grpSpPr>
            <p:sp>
              <p:nvSpPr>
                <p:cNvPr id="10260" name="AutoShape 20"/>
                <p:cNvSpPr>
                  <a:spLocks noChangeArrowheads="1"/>
                </p:cNvSpPr>
                <p:nvPr/>
              </p:nvSpPr>
              <p:spPr bwMode="gray">
                <a:xfrm rot="5263130">
                  <a:off x="1859"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61" name="AutoShape 21"/>
                <p:cNvSpPr>
                  <a:spLocks noChangeArrowheads="1"/>
                </p:cNvSpPr>
                <p:nvPr/>
              </p:nvSpPr>
              <p:spPr bwMode="gray">
                <a:xfrm rot="6078281">
                  <a:off x="1995"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62" name="AutoShape 22"/>
                <p:cNvSpPr>
                  <a:spLocks noChangeArrowheads="1"/>
                </p:cNvSpPr>
                <p:nvPr/>
              </p:nvSpPr>
              <p:spPr bwMode="gray">
                <a:xfrm rot="6373927">
                  <a:off x="2071" y="229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63" name="AutoShape 23"/>
                <p:cNvSpPr>
                  <a:spLocks noChangeArrowheads="1"/>
                </p:cNvSpPr>
                <p:nvPr/>
              </p:nvSpPr>
              <p:spPr bwMode="gray">
                <a:xfrm rot="6906312">
                  <a:off x="2161" y="232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grpSp>
          <p:nvGrpSpPr>
            <p:cNvPr id="10264" name="Group 24"/>
            <p:cNvGrpSpPr>
              <a:grpSpLocks/>
            </p:cNvGrpSpPr>
            <p:nvPr/>
          </p:nvGrpSpPr>
          <p:grpSpPr bwMode="auto">
            <a:xfrm rot="-9970459" flipH="1" flipV="1">
              <a:off x="2688" y="1056"/>
              <a:ext cx="784" cy="198"/>
              <a:chOff x="2532" y="1051"/>
              <a:chExt cx="893" cy="246"/>
            </a:xfrm>
          </p:grpSpPr>
          <p:grpSp>
            <p:nvGrpSpPr>
              <p:cNvPr id="10265" name="Group 25"/>
              <p:cNvGrpSpPr>
                <a:grpSpLocks/>
              </p:cNvGrpSpPr>
              <p:nvPr/>
            </p:nvGrpSpPr>
            <p:grpSpPr bwMode="auto">
              <a:xfrm>
                <a:off x="2532" y="1051"/>
                <a:ext cx="743" cy="185"/>
                <a:chOff x="1565" y="2568"/>
                <a:chExt cx="1118" cy="279"/>
              </a:xfrm>
            </p:grpSpPr>
            <p:sp>
              <p:nvSpPr>
                <p:cNvPr id="10266" name="AutoShape 26"/>
                <p:cNvSpPr>
                  <a:spLocks noChangeArrowheads="1"/>
                </p:cNvSpPr>
                <p:nvPr/>
              </p:nvSpPr>
              <p:spPr bwMode="gray">
                <a:xfrm rot="5263130">
                  <a:off x="1859"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67" name="AutoShape 27"/>
                <p:cNvSpPr>
                  <a:spLocks noChangeArrowheads="1"/>
                </p:cNvSpPr>
                <p:nvPr/>
              </p:nvSpPr>
              <p:spPr bwMode="gray">
                <a:xfrm rot="6078281">
                  <a:off x="1995"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68" name="AutoShape 28"/>
                <p:cNvSpPr>
                  <a:spLocks noChangeArrowheads="1"/>
                </p:cNvSpPr>
                <p:nvPr/>
              </p:nvSpPr>
              <p:spPr bwMode="gray">
                <a:xfrm rot="6373927">
                  <a:off x="2071" y="229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69" name="AutoShape 29"/>
                <p:cNvSpPr>
                  <a:spLocks noChangeArrowheads="1"/>
                </p:cNvSpPr>
                <p:nvPr/>
              </p:nvSpPr>
              <p:spPr bwMode="gray">
                <a:xfrm rot="6906312">
                  <a:off x="2161" y="232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nvGrpSpPr>
              <p:cNvPr id="10270" name="Group 30"/>
              <p:cNvGrpSpPr>
                <a:grpSpLocks/>
              </p:cNvGrpSpPr>
              <p:nvPr/>
            </p:nvGrpSpPr>
            <p:grpSpPr bwMode="auto">
              <a:xfrm rot="1353540">
                <a:off x="2682" y="1111"/>
                <a:ext cx="743" cy="186"/>
                <a:chOff x="1565" y="2568"/>
                <a:chExt cx="1118" cy="279"/>
              </a:xfrm>
            </p:grpSpPr>
            <p:sp>
              <p:nvSpPr>
                <p:cNvPr id="10271" name="AutoShape 31"/>
                <p:cNvSpPr>
                  <a:spLocks noChangeArrowheads="1"/>
                </p:cNvSpPr>
                <p:nvPr/>
              </p:nvSpPr>
              <p:spPr bwMode="gray">
                <a:xfrm rot="5263130">
                  <a:off x="1859"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72" name="AutoShape 32"/>
                <p:cNvSpPr>
                  <a:spLocks noChangeArrowheads="1"/>
                </p:cNvSpPr>
                <p:nvPr/>
              </p:nvSpPr>
              <p:spPr bwMode="gray">
                <a:xfrm rot="6078281">
                  <a:off x="1995"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73" name="AutoShape 33"/>
                <p:cNvSpPr>
                  <a:spLocks noChangeArrowheads="1"/>
                </p:cNvSpPr>
                <p:nvPr/>
              </p:nvSpPr>
              <p:spPr bwMode="gray">
                <a:xfrm rot="6373927">
                  <a:off x="2071" y="229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74" name="AutoShape 34"/>
                <p:cNvSpPr>
                  <a:spLocks noChangeArrowheads="1"/>
                </p:cNvSpPr>
                <p:nvPr/>
              </p:nvSpPr>
              <p:spPr bwMode="gray">
                <a:xfrm rot="6906312">
                  <a:off x="2161" y="232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grpSp>
      <p:grpSp>
        <p:nvGrpSpPr>
          <p:cNvPr id="10275" name="Group 35"/>
          <p:cNvGrpSpPr>
            <a:grpSpLocks/>
          </p:cNvGrpSpPr>
          <p:nvPr/>
        </p:nvGrpSpPr>
        <p:grpSpPr bwMode="auto">
          <a:xfrm rot="10082854">
            <a:off x="5032375" y="4465638"/>
            <a:ext cx="1198563" cy="303212"/>
            <a:chOff x="2598" y="1026"/>
            <a:chExt cx="957" cy="242"/>
          </a:xfrm>
        </p:grpSpPr>
        <p:grpSp>
          <p:nvGrpSpPr>
            <p:cNvPr id="10276" name="Group 36"/>
            <p:cNvGrpSpPr>
              <a:grpSpLocks/>
            </p:cNvGrpSpPr>
            <p:nvPr/>
          </p:nvGrpSpPr>
          <p:grpSpPr bwMode="auto">
            <a:xfrm rot="-9970459" flipH="1" flipV="1">
              <a:off x="2598" y="1026"/>
              <a:ext cx="957" cy="242"/>
              <a:chOff x="2532" y="1051"/>
              <a:chExt cx="893" cy="246"/>
            </a:xfrm>
          </p:grpSpPr>
          <p:grpSp>
            <p:nvGrpSpPr>
              <p:cNvPr id="10277" name="Group 37"/>
              <p:cNvGrpSpPr>
                <a:grpSpLocks/>
              </p:cNvGrpSpPr>
              <p:nvPr/>
            </p:nvGrpSpPr>
            <p:grpSpPr bwMode="auto">
              <a:xfrm>
                <a:off x="2532" y="1051"/>
                <a:ext cx="743" cy="185"/>
                <a:chOff x="1565" y="2568"/>
                <a:chExt cx="1118" cy="279"/>
              </a:xfrm>
            </p:grpSpPr>
            <p:sp>
              <p:nvSpPr>
                <p:cNvPr id="10278" name="AutoShape 38"/>
                <p:cNvSpPr>
                  <a:spLocks noChangeArrowheads="1"/>
                </p:cNvSpPr>
                <p:nvPr/>
              </p:nvSpPr>
              <p:spPr bwMode="gray">
                <a:xfrm rot="5263130">
                  <a:off x="1859"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79" name="AutoShape 39"/>
                <p:cNvSpPr>
                  <a:spLocks noChangeArrowheads="1"/>
                </p:cNvSpPr>
                <p:nvPr/>
              </p:nvSpPr>
              <p:spPr bwMode="gray">
                <a:xfrm rot="6078281">
                  <a:off x="1995"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80" name="AutoShape 40"/>
                <p:cNvSpPr>
                  <a:spLocks noChangeArrowheads="1"/>
                </p:cNvSpPr>
                <p:nvPr/>
              </p:nvSpPr>
              <p:spPr bwMode="gray">
                <a:xfrm rot="6373927">
                  <a:off x="2071" y="229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81" name="AutoShape 41"/>
                <p:cNvSpPr>
                  <a:spLocks noChangeArrowheads="1"/>
                </p:cNvSpPr>
                <p:nvPr/>
              </p:nvSpPr>
              <p:spPr bwMode="gray">
                <a:xfrm rot="6906312">
                  <a:off x="2161" y="232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nvGrpSpPr>
              <p:cNvPr id="10282" name="Group 42"/>
              <p:cNvGrpSpPr>
                <a:grpSpLocks/>
              </p:cNvGrpSpPr>
              <p:nvPr/>
            </p:nvGrpSpPr>
            <p:grpSpPr bwMode="auto">
              <a:xfrm rot="1353540">
                <a:off x="2682" y="1111"/>
                <a:ext cx="743" cy="186"/>
                <a:chOff x="1565" y="2568"/>
                <a:chExt cx="1118" cy="279"/>
              </a:xfrm>
            </p:grpSpPr>
            <p:sp>
              <p:nvSpPr>
                <p:cNvPr id="10283" name="AutoShape 43"/>
                <p:cNvSpPr>
                  <a:spLocks noChangeArrowheads="1"/>
                </p:cNvSpPr>
                <p:nvPr/>
              </p:nvSpPr>
              <p:spPr bwMode="gray">
                <a:xfrm rot="5263130">
                  <a:off x="1859"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84" name="AutoShape 44"/>
                <p:cNvSpPr>
                  <a:spLocks noChangeArrowheads="1"/>
                </p:cNvSpPr>
                <p:nvPr/>
              </p:nvSpPr>
              <p:spPr bwMode="gray">
                <a:xfrm rot="6078281">
                  <a:off x="1995"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85" name="AutoShape 45"/>
                <p:cNvSpPr>
                  <a:spLocks noChangeArrowheads="1"/>
                </p:cNvSpPr>
                <p:nvPr/>
              </p:nvSpPr>
              <p:spPr bwMode="gray">
                <a:xfrm rot="6373927">
                  <a:off x="2071" y="229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86" name="AutoShape 46"/>
                <p:cNvSpPr>
                  <a:spLocks noChangeArrowheads="1"/>
                </p:cNvSpPr>
                <p:nvPr/>
              </p:nvSpPr>
              <p:spPr bwMode="gray">
                <a:xfrm rot="6906312">
                  <a:off x="2161" y="232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grpSp>
          <p:nvGrpSpPr>
            <p:cNvPr id="10287" name="Group 47"/>
            <p:cNvGrpSpPr>
              <a:grpSpLocks/>
            </p:cNvGrpSpPr>
            <p:nvPr/>
          </p:nvGrpSpPr>
          <p:grpSpPr bwMode="auto">
            <a:xfrm rot="-9970459" flipH="1" flipV="1">
              <a:off x="2688" y="1056"/>
              <a:ext cx="784" cy="198"/>
              <a:chOff x="2532" y="1051"/>
              <a:chExt cx="893" cy="246"/>
            </a:xfrm>
          </p:grpSpPr>
          <p:grpSp>
            <p:nvGrpSpPr>
              <p:cNvPr id="10288" name="Group 48"/>
              <p:cNvGrpSpPr>
                <a:grpSpLocks/>
              </p:cNvGrpSpPr>
              <p:nvPr/>
            </p:nvGrpSpPr>
            <p:grpSpPr bwMode="auto">
              <a:xfrm>
                <a:off x="2532" y="1051"/>
                <a:ext cx="743" cy="185"/>
                <a:chOff x="1565" y="2568"/>
                <a:chExt cx="1118" cy="279"/>
              </a:xfrm>
            </p:grpSpPr>
            <p:sp>
              <p:nvSpPr>
                <p:cNvPr id="10289" name="AutoShape 49"/>
                <p:cNvSpPr>
                  <a:spLocks noChangeArrowheads="1"/>
                </p:cNvSpPr>
                <p:nvPr/>
              </p:nvSpPr>
              <p:spPr bwMode="gray">
                <a:xfrm rot="5263130">
                  <a:off x="1859"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90" name="AutoShape 50"/>
                <p:cNvSpPr>
                  <a:spLocks noChangeArrowheads="1"/>
                </p:cNvSpPr>
                <p:nvPr/>
              </p:nvSpPr>
              <p:spPr bwMode="gray">
                <a:xfrm rot="6078281">
                  <a:off x="1995"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91" name="AutoShape 51"/>
                <p:cNvSpPr>
                  <a:spLocks noChangeArrowheads="1"/>
                </p:cNvSpPr>
                <p:nvPr/>
              </p:nvSpPr>
              <p:spPr bwMode="gray">
                <a:xfrm rot="6373927">
                  <a:off x="2071" y="229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92" name="AutoShape 52"/>
                <p:cNvSpPr>
                  <a:spLocks noChangeArrowheads="1"/>
                </p:cNvSpPr>
                <p:nvPr/>
              </p:nvSpPr>
              <p:spPr bwMode="gray">
                <a:xfrm rot="6906312">
                  <a:off x="2161" y="232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nvGrpSpPr>
              <p:cNvPr id="10293" name="Group 53"/>
              <p:cNvGrpSpPr>
                <a:grpSpLocks/>
              </p:cNvGrpSpPr>
              <p:nvPr/>
            </p:nvGrpSpPr>
            <p:grpSpPr bwMode="auto">
              <a:xfrm rot="1353540">
                <a:off x="2682" y="1111"/>
                <a:ext cx="743" cy="186"/>
                <a:chOff x="1565" y="2568"/>
                <a:chExt cx="1118" cy="279"/>
              </a:xfrm>
            </p:grpSpPr>
            <p:sp>
              <p:nvSpPr>
                <p:cNvPr id="10294" name="AutoShape 54"/>
                <p:cNvSpPr>
                  <a:spLocks noChangeArrowheads="1"/>
                </p:cNvSpPr>
                <p:nvPr/>
              </p:nvSpPr>
              <p:spPr bwMode="gray">
                <a:xfrm rot="5263130">
                  <a:off x="1859"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95" name="AutoShape 55"/>
                <p:cNvSpPr>
                  <a:spLocks noChangeArrowheads="1"/>
                </p:cNvSpPr>
                <p:nvPr/>
              </p:nvSpPr>
              <p:spPr bwMode="gray">
                <a:xfrm rot="6078281">
                  <a:off x="1995"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96" name="AutoShape 56"/>
                <p:cNvSpPr>
                  <a:spLocks noChangeArrowheads="1"/>
                </p:cNvSpPr>
                <p:nvPr/>
              </p:nvSpPr>
              <p:spPr bwMode="gray">
                <a:xfrm rot="6373927">
                  <a:off x="2071" y="229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297" name="AutoShape 57"/>
                <p:cNvSpPr>
                  <a:spLocks noChangeArrowheads="1"/>
                </p:cNvSpPr>
                <p:nvPr/>
              </p:nvSpPr>
              <p:spPr bwMode="gray">
                <a:xfrm rot="6906312">
                  <a:off x="2161" y="232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grpSp>
      <p:grpSp>
        <p:nvGrpSpPr>
          <p:cNvPr id="10298" name="Group 58"/>
          <p:cNvGrpSpPr>
            <a:grpSpLocks/>
          </p:cNvGrpSpPr>
          <p:nvPr/>
        </p:nvGrpSpPr>
        <p:grpSpPr bwMode="auto">
          <a:xfrm rot="10082854">
            <a:off x="7407275" y="4464050"/>
            <a:ext cx="1196975" cy="303213"/>
            <a:chOff x="2598" y="1026"/>
            <a:chExt cx="957" cy="242"/>
          </a:xfrm>
        </p:grpSpPr>
        <p:grpSp>
          <p:nvGrpSpPr>
            <p:cNvPr id="10299" name="Group 59"/>
            <p:cNvGrpSpPr>
              <a:grpSpLocks/>
            </p:cNvGrpSpPr>
            <p:nvPr/>
          </p:nvGrpSpPr>
          <p:grpSpPr bwMode="auto">
            <a:xfrm rot="-9970459" flipH="1" flipV="1">
              <a:off x="2598" y="1026"/>
              <a:ext cx="957" cy="242"/>
              <a:chOff x="2532" y="1051"/>
              <a:chExt cx="893" cy="246"/>
            </a:xfrm>
          </p:grpSpPr>
          <p:grpSp>
            <p:nvGrpSpPr>
              <p:cNvPr id="10300" name="Group 60"/>
              <p:cNvGrpSpPr>
                <a:grpSpLocks/>
              </p:cNvGrpSpPr>
              <p:nvPr/>
            </p:nvGrpSpPr>
            <p:grpSpPr bwMode="auto">
              <a:xfrm>
                <a:off x="2532" y="1051"/>
                <a:ext cx="743" cy="185"/>
                <a:chOff x="1565" y="2568"/>
                <a:chExt cx="1118" cy="279"/>
              </a:xfrm>
            </p:grpSpPr>
            <p:sp>
              <p:nvSpPr>
                <p:cNvPr id="10301" name="AutoShape 61"/>
                <p:cNvSpPr>
                  <a:spLocks noChangeArrowheads="1"/>
                </p:cNvSpPr>
                <p:nvPr/>
              </p:nvSpPr>
              <p:spPr bwMode="gray">
                <a:xfrm rot="5263130">
                  <a:off x="1859"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02" name="AutoShape 62"/>
                <p:cNvSpPr>
                  <a:spLocks noChangeArrowheads="1"/>
                </p:cNvSpPr>
                <p:nvPr/>
              </p:nvSpPr>
              <p:spPr bwMode="gray">
                <a:xfrm rot="6078281">
                  <a:off x="1995"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03" name="AutoShape 63"/>
                <p:cNvSpPr>
                  <a:spLocks noChangeArrowheads="1"/>
                </p:cNvSpPr>
                <p:nvPr/>
              </p:nvSpPr>
              <p:spPr bwMode="gray">
                <a:xfrm rot="6373927">
                  <a:off x="2071" y="229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04" name="AutoShape 64"/>
                <p:cNvSpPr>
                  <a:spLocks noChangeArrowheads="1"/>
                </p:cNvSpPr>
                <p:nvPr/>
              </p:nvSpPr>
              <p:spPr bwMode="gray">
                <a:xfrm rot="6906312">
                  <a:off x="2161" y="232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nvGrpSpPr>
              <p:cNvPr id="10305" name="Group 65"/>
              <p:cNvGrpSpPr>
                <a:grpSpLocks/>
              </p:cNvGrpSpPr>
              <p:nvPr/>
            </p:nvGrpSpPr>
            <p:grpSpPr bwMode="auto">
              <a:xfrm rot="1353540">
                <a:off x="2682" y="1111"/>
                <a:ext cx="743" cy="186"/>
                <a:chOff x="1565" y="2568"/>
                <a:chExt cx="1118" cy="279"/>
              </a:xfrm>
            </p:grpSpPr>
            <p:sp>
              <p:nvSpPr>
                <p:cNvPr id="10306" name="AutoShape 66"/>
                <p:cNvSpPr>
                  <a:spLocks noChangeArrowheads="1"/>
                </p:cNvSpPr>
                <p:nvPr/>
              </p:nvSpPr>
              <p:spPr bwMode="gray">
                <a:xfrm rot="5263130">
                  <a:off x="1859"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07" name="AutoShape 67"/>
                <p:cNvSpPr>
                  <a:spLocks noChangeArrowheads="1"/>
                </p:cNvSpPr>
                <p:nvPr/>
              </p:nvSpPr>
              <p:spPr bwMode="gray">
                <a:xfrm rot="6078281">
                  <a:off x="1995"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08" name="AutoShape 68"/>
                <p:cNvSpPr>
                  <a:spLocks noChangeArrowheads="1"/>
                </p:cNvSpPr>
                <p:nvPr/>
              </p:nvSpPr>
              <p:spPr bwMode="gray">
                <a:xfrm rot="6373927">
                  <a:off x="2071" y="229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09" name="AutoShape 69"/>
                <p:cNvSpPr>
                  <a:spLocks noChangeArrowheads="1"/>
                </p:cNvSpPr>
                <p:nvPr/>
              </p:nvSpPr>
              <p:spPr bwMode="gray">
                <a:xfrm rot="6906312">
                  <a:off x="2161" y="232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grpSp>
          <p:nvGrpSpPr>
            <p:cNvPr id="10310" name="Group 70"/>
            <p:cNvGrpSpPr>
              <a:grpSpLocks/>
            </p:cNvGrpSpPr>
            <p:nvPr/>
          </p:nvGrpSpPr>
          <p:grpSpPr bwMode="auto">
            <a:xfrm rot="-9970459" flipH="1" flipV="1">
              <a:off x="2688" y="1056"/>
              <a:ext cx="784" cy="198"/>
              <a:chOff x="2532" y="1051"/>
              <a:chExt cx="893" cy="246"/>
            </a:xfrm>
          </p:grpSpPr>
          <p:grpSp>
            <p:nvGrpSpPr>
              <p:cNvPr id="10311" name="Group 71"/>
              <p:cNvGrpSpPr>
                <a:grpSpLocks/>
              </p:cNvGrpSpPr>
              <p:nvPr/>
            </p:nvGrpSpPr>
            <p:grpSpPr bwMode="auto">
              <a:xfrm>
                <a:off x="2532" y="1051"/>
                <a:ext cx="743" cy="185"/>
                <a:chOff x="1565" y="2568"/>
                <a:chExt cx="1118" cy="279"/>
              </a:xfrm>
            </p:grpSpPr>
            <p:sp>
              <p:nvSpPr>
                <p:cNvPr id="10312" name="AutoShape 72"/>
                <p:cNvSpPr>
                  <a:spLocks noChangeArrowheads="1"/>
                </p:cNvSpPr>
                <p:nvPr/>
              </p:nvSpPr>
              <p:spPr bwMode="gray">
                <a:xfrm rot="5263130">
                  <a:off x="1859"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13" name="AutoShape 73"/>
                <p:cNvSpPr>
                  <a:spLocks noChangeArrowheads="1"/>
                </p:cNvSpPr>
                <p:nvPr/>
              </p:nvSpPr>
              <p:spPr bwMode="gray">
                <a:xfrm rot="6078281">
                  <a:off x="1995"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14" name="AutoShape 74"/>
                <p:cNvSpPr>
                  <a:spLocks noChangeArrowheads="1"/>
                </p:cNvSpPr>
                <p:nvPr/>
              </p:nvSpPr>
              <p:spPr bwMode="gray">
                <a:xfrm rot="6373927">
                  <a:off x="2071" y="229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15" name="AutoShape 75"/>
                <p:cNvSpPr>
                  <a:spLocks noChangeArrowheads="1"/>
                </p:cNvSpPr>
                <p:nvPr/>
              </p:nvSpPr>
              <p:spPr bwMode="gray">
                <a:xfrm rot="6906312">
                  <a:off x="2161" y="232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nvGrpSpPr>
              <p:cNvPr id="10316" name="Group 76"/>
              <p:cNvGrpSpPr>
                <a:grpSpLocks/>
              </p:cNvGrpSpPr>
              <p:nvPr/>
            </p:nvGrpSpPr>
            <p:grpSpPr bwMode="auto">
              <a:xfrm rot="1353540">
                <a:off x="2682" y="1111"/>
                <a:ext cx="743" cy="186"/>
                <a:chOff x="1565" y="2568"/>
                <a:chExt cx="1118" cy="279"/>
              </a:xfrm>
            </p:grpSpPr>
            <p:sp>
              <p:nvSpPr>
                <p:cNvPr id="10317" name="AutoShape 77"/>
                <p:cNvSpPr>
                  <a:spLocks noChangeArrowheads="1"/>
                </p:cNvSpPr>
                <p:nvPr/>
              </p:nvSpPr>
              <p:spPr bwMode="gray">
                <a:xfrm rot="5263130">
                  <a:off x="1859"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18" name="AutoShape 78"/>
                <p:cNvSpPr>
                  <a:spLocks noChangeArrowheads="1"/>
                </p:cNvSpPr>
                <p:nvPr/>
              </p:nvSpPr>
              <p:spPr bwMode="gray">
                <a:xfrm rot="6078281">
                  <a:off x="1995"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19" name="AutoShape 79"/>
                <p:cNvSpPr>
                  <a:spLocks noChangeArrowheads="1"/>
                </p:cNvSpPr>
                <p:nvPr/>
              </p:nvSpPr>
              <p:spPr bwMode="gray">
                <a:xfrm rot="6373927">
                  <a:off x="2071" y="229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20" name="AutoShape 80"/>
                <p:cNvSpPr>
                  <a:spLocks noChangeArrowheads="1"/>
                </p:cNvSpPr>
                <p:nvPr/>
              </p:nvSpPr>
              <p:spPr bwMode="gray">
                <a:xfrm rot="6906312">
                  <a:off x="2161" y="232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grpSp>
      <p:grpSp>
        <p:nvGrpSpPr>
          <p:cNvPr id="10321" name="Group 81"/>
          <p:cNvGrpSpPr>
            <a:grpSpLocks/>
          </p:cNvGrpSpPr>
          <p:nvPr/>
        </p:nvGrpSpPr>
        <p:grpSpPr bwMode="auto">
          <a:xfrm>
            <a:off x="6675438" y="1809750"/>
            <a:ext cx="1196975" cy="303213"/>
            <a:chOff x="2598" y="1026"/>
            <a:chExt cx="957" cy="242"/>
          </a:xfrm>
        </p:grpSpPr>
        <p:grpSp>
          <p:nvGrpSpPr>
            <p:cNvPr id="10322" name="Group 82"/>
            <p:cNvGrpSpPr>
              <a:grpSpLocks/>
            </p:cNvGrpSpPr>
            <p:nvPr/>
          </p:nvGrpSpPr>
          <p:grpSpPr bwMode="auto">
            <a:xfrm rot="-9970459" flipH="1" flipV="1">
              <a:off x="2598" y="1026"/>
              <a:ext cx="957" cy="242"/>
              <a:chOff x="2532" y="1051"/>
              <a:chExt cx="893" cy="246"/>
            </a:xfrm>
          </p:grpSpPr>
          <p:grpSp>
            <p:nvGrpSpPr>
              <p:cNvPr id="10323" name="Group 83"/>
              <p:cNvGrpSpPr>
                <a:grpSpLocks/>
              </p:cNvGrpSpPr>
              <p:nvPr/>
            </p:nvGrpSpPr>
            <p:grpSpPr bwMode="auto">
              <a:xfrm>
                <a:off x="2532" y="1051"/>
                <a:ext cx="743" cy="185"/>
                <a:chOff x="1565" y="2568"/>
                <a:chExt cx="1118" cy="279"/>
              </a:xfrm>
            </p:grpSpPr>
            <p:sp>
              <p:nvSpPr>
                <p:cNvPr id="10324" name="AutoShape 84"/>
                <p:cNvSpPr>
                  <a:spLocks noChangeArrowheads="1"/>
                </p:cNvSpPr>
                <p:nvPr/>
              </p:nvSpPr>
              <p:spPr bwMode="gray">
                <a:xfrm rot="5263130">
                  <a:off x="1859"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25" name="AutoShape 85"/>
                <p:cNvSpPr>
                  <a:spLocks noChangeArrowheads="1"/>
                </p:cNvSpPr>
                <p:nvPr/>
              </p:nvSpPr>
              <p:spPr bwMode="gray">
                <a:xfrm rot="6078281">
                  <a:off x="1995"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26" name="AutoShape 86"/>
                <p:cNvSpPr>
                  <a:spLocks noChangeArrowheads="1"/>
                </p:cNvSpPr>
                <p:nvPr/>
              </p:nvSpPr>
              <p:spPr bwMode="gray">
                <a:xfrm rot="6373927">
                  <a:off x="2071" y="229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27" name="AutoShape 87"/>
                <p:cNvSpPr>
                  <a:spLocks noChangeArrowheads="1"/>
                </p:cNvSpPr>
                <p:nvPr/>
              </p:nvSpPr>
              <p:spPr bwMode="gray">
                <a:xfrm rot="6906312">
                  <a:off x="2161" y="232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nvGrpSpPr>
              <p:cNvPr id="10328" name="Group 88"/>
              <p:cNvGrpSpPr>
                <a:grpSpLocks/>
              </p:cNvGrpSpPr>
              <p:nvPr/>
            </p:nvGrpSpPr>
            <p:grpSpPr bwMode="auto">
              <a:xfrm rot="1353540">
                <a:off x="2682" y="1111"/>
                <a:ext cx="743" cy="186"/>
                <a:chOff x="1565" y="2568"/>
                <a:chExt cx="1118" cy="279"/>
              </a:xfrm>
            </p:grpSpPr>
            <p:sp>
              <p:nvSpPr>
                <p:cNvPr id="10329" name="AutoShape 89"/>
                <p:cNvSpPr>
                  <a:spLocks noChangeArrowheads="1"/>
                </p:cNvSpPr>
                <p:nvPr/>
              </p:nvSpPr>
              <p:spPr bwMode="gray">
                <a:xfrm rot="5263130">
                  <a:off x="1859"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30" name="AutoShape 90"/>
                <p:cNvSpPr>
                  <a:spLocks noChangeArrowheads="1"/>
                </p:cNvSpPr>
                <p:nvPr/>
              </p:nvSpPr>
              <p:spPr bwMode="gray">
                <a:xfrm rot="6078281">
                  <a:off x="1995"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31" name="AutoShape 91"/>
                <p:cNvSpPr>
                  <a:spLocks noChangeArrowheads="1"/>
                </p:cNvSpPr>
                <p:nvPr/>
              </p:nvSpPr>
              <p:spPr bwMode="gray">
                <a:xfrm rot="6373927">
                  <a:off x="2071" y="229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32" name="AutoShape 92"/>
                <p:cNvSpPr>
                  <a:spLocks noChangeArrowheads="1"/>
                </p:cNvSpPr>
                <p:nvPr/>
              </p:nvSpPr>
              <p:spPr bwMode="gray">
                <a:xfrm rot="6906312">
                  <a:off x="2161" y="232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grpSp>
          <p:nvGrpSpPr>
            <p:cNvPr id="10333" name="Group 93"/>
            <p:cNvGrpSpPr>
              <a:grpSpLocks/>
            </p:cNvGrpSpPr>
            <p:nvPr/>
          </p:nvGrpSpPr>
          <p:grpSpPr bwMode="auto">
            <a:xfrm rot="-9970459" flipH="1" flipV="1">
              <a:off x="2688" y="1056"/>
              <a:ext cx="784" cy="198"/>
              <a:chOff x="2532" y="1051"/>
              <a:chExt cx="893" cy="246"/>
            </a:xfrm>
          </p:grpSpPr>
          <p:grpSp>
            <p:nvGrpSpPr>
              <p:cNvPr id="10334" name="Group 94"/>
              <p:cNvGrpSpPr>
                <a:grpSpLocks/>
              </p:cNvGrpSpPr>
              <p:nvPr/>
            </p:nvGrpSpPr>
            <p:grpSpPr bwMode="auto">
              <a:xfrm>
                <a:off x="2532" y="1051"/>
                <a:ext cx="743" cy="185"/>
                <a:chOff x="1565" y="2568"/>
                <a:chExt cx="1118" cy="279"/>
              </a:xfrm>
            </p:grpSpPr>
            <p:sp>
              <p:nvSpPr>
                <p:cNvPr id="10335" name="AutoShape 95"/>
                <p:cNvSpPr>
                  <a:spLocks noChangeArrowheads="1"/>
                </p:cNvSpPr>
                <p:nvPr/>
              </p:nvSpPr>
              <p:spPr bwMode="gray">
                <a:xfrm rot="5263130">
                  <a:off x="1859"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36" name="AutoShape 96"/>
                <p:cNvSpPr>
                  <a:spLocks noChangeArrowheads="1"/>
                </p:cNvSpPr>
                <p:nvPr/>
              </p:nvSpPr>
              <p:spPr bwMode="gray">
                <a:xfrm rot="6078281">
                  <a:off x="1995"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37" name="AutoShape 97"/>
                <p:cNvSpPr>
                  <a:spLocks noChangeArrowheads="1"/>
                </p:cNvSpPr>
                <p:nvPr/>
              </p:nvSpPr>
              <p:spPr bwMode="gray">
                <a:xfrm rot="6373927">
                  <a:off x="2071" y="229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38" name="AutoShape 98"/>
                <p:cNvSpPr>
                  <a:spLocks noChangeArrowheads="1"/>
                </p:cNvSpPr>
                <p:nvPr/>
              </p:nvSpPr>
              <p:spPr bwMode="gray">
                <a:xfrm rot="6906312">
                  <a:off x="2161" y="232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nvGrpSpPr>
              <p:cNvPr id="10339" name="Group 99"/>
              <p:cNvGrpSpPr>
                <a:grpSpLocks/>
              </p:cNvGrpSpPr>
              <p:nvPr/>
            </p:nvGrpSpPr>
            <p:grpSpPr bwMode="auto">
              <a:xfrm rot="1353540">
                <a:off x="2682" y="1111"/>
                <a:ext cx="743" cy="186"/>
                <a:chOff x="1565" y="2568"/>
                <a:chExt cx="1118" cy="279"/>
              </a:xfrm>
            </p:grpSpPr>
            <p:sp>
              <p:nvSpPr>
                <p:cNvPr id="10340" name="AutoShape 100"/>
                <p:cNvSpPr>
                  <a:spLocks noChangeArrowheads="1"/>
                </p:cNvSpPr>
                <p:nvPr/>
              </p:nvSpPr>
              <p:spPr bwMode="gray">
                <a:xfrm rot="5263130">
                  <a:off x="1859"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41" name="AutoShape 101"/>
                <p:cNvSpPr>
                  <a:spLocks noChangeArrowheads="1"/>
                </p:cNvSpPr>
                <p:nvPr/>
              </p:nvSpPr>
              <p:spPr bwMode="gray">
                <a:xfrm rot="6078281">
                  <a:off x="1995"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42" name="AutoShape 102"/>
                <p:cNvSpPr>
                  <a:spLocks noChangeArrowheads="1"/>
                </p:cNvSpPr>
                <p:nvPr/>
              </p:nvSpPr>
              <p:spPr bwMode="gray">
                <a:xfrm rot="6373927">
                  <a:off x="2071" y="229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43" name="AutoShape 103"/>
                <p:cNvSpPr>
                  <a:spLocks noChangeArrowheads="1"/>
                </p:cNvSpPr>
                <p:nvPr/>
              </p:nvSpPr>
              <p:spPr bwMode="gray">
                <a:xfrm rot="6906312">
                  <a:off x="2161" y="232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grpSp>
      <p:grpSp>
        <p:nvGrpSpPr>
          <p:cNvPr id="10344" name="Group 104"/>
          <p:cNvGrpSpPr>
            <a:grpSpLocks/>
          </p:cNvGrpSpPr>
          <p:nvPr/>
        </p:nvGrpSpPr>
        <p:grpSpPr bwMode="auto">
          <a:xfrm rot="344040">
            <a:off x="7958138" y="3644900"/>
            <a:ext cx="1198562" cy="303213"/>
            <a:chOff x="2598" y="1026"/>
            <a:chExt cx="957" cy="242"/>
          </a:xfrm>
        </p:grpSpPr>
        <p:grpSp>
          <p:nvGrpSpPr>
            <p:cNvPr id="10345" name="Group 105"/>
            <p:cNvGrpSpPr>
              <a:grpSpLocks/>
            </p:cNvGrpSpPr>
            <p:nvPr/>
          </p:nvGrpSpPr>
          <p:grpSpPr bwMode="auto">
            <a:xfrm rot="-9970459" flipH="1" flipV="1">
              <a:off x="2598" y="1026"/>
              <a:ext cx="957" cy="242"/>
              <a:chOff x="2532" y="1051"/>
              <a:chExt cx="893" cy="246"/>
            </a:xfrm>
          </p:grpSpPr>
          <p:grpSp>
            <p:nvGrpSpPr>
              <p:cNvPr id="10346" name="Group 106"/>
              <p:cNvGrpSpPr>
                <a:grpSpLocks/>
              </p:cNvGrpSpPr>
              <p:nvPr/>
            </p:nvGrpSpPr>
            <p:grpSpPr bwMode="auto">
              <a:xfrm>
                <a:off x="2532" y="1051"/>
                <a:ext cx="743" cy="185"/>
                <a:chOff x="1565" y="2568"/>
                <a:chExt cx="1118" cy="279"/>
              </a:xfrm>
            </p:grpSpPr>
            <p:sp>
              <p:nvSpPr>
                <p:cNvPr id="10347" name="AutoShape 107"/>
                <p:cNvSpPr>
                  <a:spLocks noChangeArrowheads="1"/>
                </p:cNvSpPr>
                <p:nvPr/>
              </p:nvSpPr>
              <p:spPr bwMode="gray">
                <a:xfrm rot="5263130">
                  <a:off x="1859"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48" name="AutoShape 108"/>
                <p:cNvSpPr>
                  <a:spLocks noChangeArrowheads="1"/>
                </p:cNvSpPr>
                <p:nvPr/>
              </p:nvSpPr>
              <p:spPr bwMode="gray">
                <a:xfrm rot="6078281">
                  <a:off x="1995"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49" name="AutoShape 109"/>
                <p:cNvSpPr>
                  <a:spLocks noChangeArrowheads="1"/>
                </p:cNvSpPr>
                <p:nvPr/>
              </p:nvSpPr>
              <p:spPr bwMode="gray">
                <a:xfrm rot="6373927">
                  <a:off x="2071" y="229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50" name="AutoShape 110"/>
                <p:cNvSpPr>
                  <a:spLocks noChangeArrowheads="1"/>
                </p:cNvSpPr>
                <p:nvPr/>
              </p:nvSpPr>
              <p:spPr bwMode="gray">
                <a:xfrm rot="6906312">
                  <a:off x="2161" y="232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nvGrpSpPr>
              <p:cNvPr id="10351" name="Group 111"/>
              <p:cNvGrpSpPr>
                <a:grpSpLocks/>
              </p:cNvGrpSpPr>
              <p:nvPr/>
            </p:nvGrpSpPr>
            <p:grpSpPr bwMode="auto">
              <a:xfrm rot="1353540">
                <a:off x="2682" y="1111"/>
                <a:ext cx="743" cy="186"/>
                <a:chOff x="1565" y="2568"/>
                <a:chExt cx="1118" cy="279"/>
              </a:xfrm>
            </p:grpSpPr>
            <p:sp>
              <p:nvSpPr>
                <p:cNvPr id="10352" name="AutoShape 112"/>
                <p:cNvSpPr>
                  <a:spLocks noChangeArrowheads="1"/>
                </p:cNvSpPr>
                <p:nvPr/>
              </p:nvSpPr>
              <p:spPr bwMode="gray">
                <a:xfrm rot="5263130">
                  <a:off x="1859"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53" name="AutoShape 113"/>
                <p:cNvSpPr>
                  <a:spLocks noChangeArrowheads="1"/>
                </p:cNvSpPr>
                <p:nvPr/>
              </p:nvSpPr>
              <p:spPr bwMode="gray">
                <a:xfrm rot="6078281">
                  <a:off x="1995"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54" name="AutoShape 114"/>
                <p:cNvSpPr>
                  <a:spLocks noChangeArrowheads="1"/>
                </p:cNvSpPr>
                <p:nvPr/>
              </p:nvSpPr>
              <p:spPr bwMode="gray">
                <a:xfrm rot="6373927">
                  <a:off x="2071" y="229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55" name="AutoShape 115"/>
                <p:cNvSpPr>
                  <a:spLocks noChangeArrowheads="1"/>
                </p:cNvSpPr>
                <p:nvPr/>
              </p:nvSpPr>
              <p:spPr bwMode="gray">
                <a:xfrm rot="6906312">
                  <a:off x="2161" y="232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grpSp>
          <p:nvGrpSpPr>
            <p:cNvPr id="10356" name="Group 116"/>
            <p:cNvGrpSpPr>
              <a:grpSpLocks/>
            </p:cNvGrpSpPr>
            <p:nvPr/>
          </p:nvGrpSpPr>
          <p:grpSpPr bwMode="auto">
            <a:xfrm rot="-9970459" flipH="1" flipV="1">
              <a:off x="2688" y="1056"/>
              <a:ext cx="784" cy="198"/>
              <a:chOff x="2532" y="1051"/>
              <a:chExt cx="893" cy="246"/>
            </a:xfrm>
          </p:grpSpPr>
          <p:grpSp>
            <p:nvGrpSpPr>
              <p:cNvPr id="10357" name="Group 117"/>
              <p:cNvGrpSpPr>
                <a:grpSpLocks/>
              </p:cNvGrpSpPr>
              <p:nvPr/>
            </p:nvGrpSpPr>
            <p:grpSpPr bwMode="auto">
              <a:xfrm>
                <a:off x="2532" y="1051"/>
                <a:ext cx="743" cy="185"/>
                <a:chOff x="1565" y="2568"/>
                <a:chExt cx="1118" cy="279"/>
              </a:xfrm>
            </p:grpSpPr>
            <p:sp>
              <p:nvSpPr>
                <p:cNvPr id="10358" name="AutoShape 118"/>
                <p:cNvSpPr>
                  <a:spLocks noChangeArrowheads="1"/>
                </p:cNvSpPr>
                <p:nvPr/>
              </p:nvSpPr>
              <p:spPr bwMode="gray">
                <a:xfrm rot="5263130">
                  <a:off x="1859"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59" name="AutoShape 119"/>
                <p:cNvSpPr>
                  <a:spLocks noChangeArrowheads="1"/>
                </p:cNvSpPr>
                <p:nvPr/>
              </p:nvSpPr>
              <p:spPr bwMode="gray">
                <a:xfrm rot="6078281">
                  <a:off x="1995"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60" name="AutoShape 120"/>
                <p:cNvSpPr>
                  <a:spLocks noChangeArrowheads="1"/>
                </p:cNvSpPr>
                <p:nvPr/>
              </p:nvSpPr>
              <p:spPr bwMode="gray">
                <a:xfrm rot="6373927">
                  <a:off x="2071" y="229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61" name="AutoShape 121"/>
                <p:cNvSpPr>
                  <a:spLocks noChangeArrowheads="1"/>
                </p:cNvSpPr>
                <p:nvPr/>
              </p:nvSpPr>
              <p:spPr bwMode="gray">
                <a:xfrm rot="6906312">
                  <a:off x="2161" y="232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nvGrpSpPr>
              <p:cNvPr id="10362" name="Group 122"/>
              <p:cNvGrpSpPr>
                <a:grpSpLocks/>
              </p:cNvGrpSpPr>
              <p:nvPr/>
            </p:nvGrpSpPr>
            <p:grpSpPr bwMode="auto">
              <a:xfrm rot="1353540">
                <a:off x="2682" y="1111"/>
                <a:ext cx="743" cy="186"/>
                <a:chOff x="1565" y="2568"/>
                <a:chExt cx="1118" cy="279"/>
              </a:xfrm>
            </p:grpSpPr>
            <p:sp>
              <p:nvSpPr>
                <p:cNvPr id="10363" name="AutoShape 123"/>
                <p:cNvSpPr>
                  <a:spLocks noChangeArrowheads="1"/>
                </p:cNvSpPr>
                <p:nvPr/>
              </p:nvSpPr>
              <p:spPr bwMode="gray">
                <a:xfrm rot="5263130">
                  <a:off x="1859"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64" name="AutoShape 124"/>
                <p:cNvSpPr>
                  <a:spLocks noChangeArrowheads="1"/>
                </p:cNvSpPr>
                <p:nvPr/>
              </p:nvSpPr>
              <p:spPr bwMode="gray">
                <a:xfrm rot="6078281">
                  <a:off x="1995"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65" name="AutoShape 125"/>
                <p:cNvSpPr>
                  <a:spLocks noChangeArrowheads="1"/>
                </p:cNvSpPr>
                <p:nvPr/>
              </p:nvSpPr>
              <p:spPr bwMode="gray">
                <a:xfrm rot="6373927">
                  <a:off x="2071" y="229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66" name="AutoShape 126"/>
                <p:cNvSpPr>
                  <a:spLocks noChangeArrowheads="1"/>
                </p:cNvSpPr>
                <p:nvPr/>
              </p:nvSpPr>
              <p:spPr bwMode="gray">
                <a:xfrm rot="6906312">
                  <a:off x="2161" y="2326"/>
                  <a:ext cx="227" cy="816"/>
                </a:xfrm>
                <a:prstGeom prst="moon">
                  <a:avLst>
                    <a:gd name="adj" fmla="val 49773"/>
                  </a:avLst>
                </a:prstGeom>
                <a:solidFill>
                  <a:srgbClr val="FFFFFF">
                    <a:alpha val="2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grpSp>
      <p:grpSp>
        <p:nvGrpSpPr>
          <p:cNvPr id="10367" name="Group 127"/>
          <p:cNvGrpSpPr>
            <a:grpSpLocks/>
          </p:cNvGrpSpPr>
          <p:nvPr/>
        </p:nvGrpSpPr>
        <p:grpSpPr bwMode="auto">
          <a:xfrm rot="-232145">
            <a:off x="5551488" y="3617913"/>
            <a:ext cx="1235075" cy="331787"/>
            <a:chOff x="1824" y="2448"/>
            <a:chExt cx="987" cy="266"/>
          </a:xfrm>
        </p:grpSpPr>
        <p:grpSp>
          <p:nvGrpSpPr>
            <p:cNvPr id="10368" name="Group 128"/>
            <p:cNvGrpSpPr>
              <a:grpSpLocks/>
            </p:cNvGrpSpPr>
            <p:nvPr/>
          </p:nvGrpSpPr>
          <p:grpSpPr bwMode="auto">
            <a:xfrm rot="513316">
              <a:off x="1824" y="2448"/>
              <a:ext cx="957" cy="242"/>
              <a:chOff x="2598" y="1026"/>
              <a:chExt cx="957" cy="242"/>
            </a:xfrm>
          </p:grpSpPr>
          <p:grpSp>
            <p:nvGrpSpPr>
              <p:cNvPr id="10369" name="Group 129"/>
              <p:cNvGrpSpPr>
                <a:grpSpLocks/>
              </p:cNvGrpSpPr>
              <p:nvPr/>
            </p:nvGrpSpPr>
            <p:grpSpPr bwMode="auto">
              <a:xfrm rot="-9970459" flipH="1" flipV="1">
                <a:off x="2598" y="1026"/>
                <a:ext cx="957" cy="242"/>
                <a:chOff x="2532" y="1051"/>
                <a:chExt cx="893" cy="246"/>
              </a:xfrm>
            </p:grpSpPr>
            <p:grpSp>
              <p:nvGrpSpPr>
                <p:cNvPr id="10370" name="Group 130"/>
                <p:cNvGrpSpPr>
                  <a:grpSpLocks/>
                </p:cNvGrpSpPr>
                <p:nvPr/>
              </p:nvGrpSpPr>
              <p:grpSpPr bwMode="auto">
                <a:xfrm>
                  <a:off x="2532" y="1051"/>
                  <a:ext cx="743" cy="185"/>
                  <a:chOff x="1565" y="2568"/>
                  <a:chExt cx="1118" cy="279"/>
                </a:xfrm>
              </p:grpSpPr>
              <p:sp>
                <p:nvSpPr>
                  <p:cNvPr id="10371" name="AutoShape 131"/>
                  <p:cNvSpPr>
                    <a:spLocks noChangeArrowheads="1"/>
                  </p:cNvSpPr>
                  <p:nvPr/>
                </p:nvSpPr>
                <p:spPr bwMode="gray">
                  <a:xfrm rot="5263130">
                    <a:off x="1859"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72" name="AutoShape 132"/>
                  <p:cNvSpPr>
                    <a:spLocks noChangeArrowheads="1"/>
                  </p:cNvSpPr>
                  <p:nvPr/>
                </p:nvSpPr>
                <p:spPr bwMode="gray">
                  <a:xfrm rot="6078281">
                    <a:off x="1995"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73" name="AutoShape 133"/>
                  <p:cNvSpPr>
                    <a:spLocks noChangeArrowheads="1"/>
                  </p:cNvSpPr>
                  <p:nvPr/>
                </p:nvSpPr>
                <p:spPr bwMode="gray">
                  <a:xfrm rot="6373927">
                    <a:off x="2071" y="229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74" name="AutoShape 134"/>
                  <p:cNvSpPr>
                    <a:spLocks noChangeArrowheads="1"/>
                  </p:cNvSpPr>
                  <p:nvPr/>
                </p:nvSpPr>
                <p:spPr bwMode="gray">
                  <a:xfrm rot="6906312">
                    <a:off x="2161" y="232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nvGrpSpPr>
                <p:cNvPr id="10375" name="Group 135"/>
                <p:cNvGrpSpPr>
                  <a:grpSpLocks/>
                </p:cNvGrpSpPr>
                <p:nvPr/>
              </p:nvGrpSpPr>
              <p:grpSpPr bwMode="auto">
                <a:xfrm rot="1353540">
                  <a:off x="2682" y="1111"/>
                  <a:ext cx="743" cy="186"/>
                  <a:chOff x="1565" y="2568"/>
                  <a:chExt cx="1118" cy="279"/>
                </a:xfrm>
              </p:grpSpPr>
              <p:sp>
                <p:nvSpPr>
                  <p:cNvPr id="10376" name="AutoShape 136"/>
                  <p:cNvSpPr>
                    <a:spLocks noChangeArrowheads="1"/>
                  </p:cNvSpPr>
                  <p:nvPr/>
                </p:nvSpPr>
                <p:spPr bwMode="gray">
                  <a:xfrm rot="5263130">
                    <a:off x="1859"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77" name="AutoShape 137"/>
                  <p:cNvSpPr>
                    <a:spLocks noChangeArrowheads="1"/>
                  </p:cNvSpPr>
                  <p:nvPr/>
                </p:nvSpPr>
                <p:spPr bwMode="gray">
                  <a:xfrm rot="6078281">
                    <a:off x="1995"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78" name="AutoShape 138"/>
                  <p:cNvSpPr>
                    <a:spLocks noChangeArrowheads="1"/>
                  </p:cNvSpPr>
                  <p:nvPr/>
                </p:nvSpPr>
                <p:spPr bwMode="gray">
                  <a:xfrm rot="6373927">
                    <a:off x="2071" y="229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79" name="AutoShape 139"/>
                  <p:cNvSpPr>
                    <a:spLocks noChangeArrowheads="1"/>
                  </p:cNvSpPr>
                  <p:nvPr/>
                </p:nvSpPr>
                <p:spPr bwMode="gray">
                  <a:xfrm rot="6906312">
                    <a:off x="2161" y="232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grpSp>
            <p:nvGrpSpPr>
              <p:cNvPr id="10380" name="Group 140"/>
              <p:cNvGrpSpPr>
                <a:grpSpLocks/>
              </p:cNvGrpSpPr>
              <p:nvPr/>
            </p:nvGrpSpPr>
            <p:grpSpPr bwMode="auto">
              <a:xfrm rot="-9970459" flipH="1" flipV="1">
                <a:off x="2688" y="1056"/>
                <a:ext cx="784" cy="198"/>
                <a:chOff x="2532" y="1051"/>
                <a:chExt cx="893" cy="246"/>
              </a:xfrm>
            </p:grpSpPr>
            <p:grpSp>
              <p:nvGrpSpPr>
                <p:cNvPr id="10381" name="Group 141"/>
                <p:cNvGrpSpPr>
                  <a:grpSpLocks/>
                </p:cNvGrpSpPr>
                <p:nvPr/>
              </p:nvGrpSpPr>
              <p:grpSpPr bwMode="auto">
                <a:xfrm>
                  <a:off x="2532" y="1051"/>
                  <a:ext cx="743" cy="185"/>
                  <a:chOff x="1565" y="2568"/>
                  <a:chExt cx="1118" cy="279"/>
                </a:xfrm>
              </p:grpSpPr>
              <p:sp>
                <p:nvSpPr>
                  <p:cNvPr id="10382" name="AutoShape 142"/>
                  <p:cNvSpPr>
                    <a:spLocks noChangeArrowheads="1"/>
                  </p:cNvSpPr>
                  <p:nvPr/>
                </p:nvSpPr>
                <p:spPr bwMode="gray">
                  <a:xfrm rot="5263130">
                    <a:off x="1859"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83" name="AutoShape 143"/>
                  <p:cNvSpPr>
                    <a:spLocks noChangeArrowheads="1"/>
                  </p:cNvSpPr>
                  <p:nvPr/>
                </p:nvSpPr>
                <p:spPr bwMode="gray">
                  <a:xfrm rot="6078281">
                    <a:off x="1995"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84" name="AutoShape 144"/>
                  <p:cNvSpPr>
                    <a:spLocks noChangeArrowheads="1"/>
                  </p:cNvSpPr>
                  <p:nvPr/>
                </p:nvSpPr>
                <p:spPr bwMode="gray">
                  <a:xfrm rot="6373927">
                    <a:off x="2071" y="229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85" name="AutoShape 145"/>
                  <p:cNvSpPr>
                    <a:spLocks noChangeArrowheads="1"/>
                  </p:cNvSpPr>
                  <p:nvPr/>
                </p:nvSpPr>
                <p:spPr bwMode="gray">
                  <a:xfrm rot="6906312">
                    <a:off x="2161" y="232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nvGrpSpPr>
                <p:cNvPr id="10386" name="Group 146"/>
                <p:cNvGrpSpPr>
                  <a:grpSpLocks/>
                </p:cNvGrpSpPr>
                <p:nvPr/>
              </p:nvGrpSpPr>
              <p:grpSpPr bwMode="auto">
                <a:xfrm rot="1353540">
                  <a:off x="2682" y="1111"/>
                  <a:ext cx="743" cy="186"/>
                  <a:chOff x="1565" y="2568"/>
                  <a:chExt cx="1118" cy="279"/>
                </a:xfrm>
              </p:grpSpPr>
              <p:sp>
                <p:nvSpPr>
                  <p:cNvPr id="10387" name="AutoShape 147"/>
                  <p:cNvSpPr>
                    <a:spLocks noChangeArrowheads="1"/>
                  </p:cNvSpPr>
                  <p:nvPr/>
                </p:nvSpPr>
                <p:spPr bwMode="gray">
                  <a:xfrm rot="5263130">
                    <a:off x="1859"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88" name="AutoShape 148"/>
                  <p:cNvSpPr>
                    <a:spLocks noChangeArrowheads="1"/>
                  </p:cNvSpPr>
                  <p:nvPr/>
                </p:nvSpPr>
                <p:spPr bwMode="gray">
                  <a:xfrm rot="6078281">
                    <a:off x="1995" y="2274"/>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89" name="AutoShape 149"/>
                  <p:cNvSpPr>
                    <a:spLocks noChangeArrowheads="1"/>
                  </p:cNvSpPr>
                  <p:nvPr/>
                </p:nvSpPr>
                <p:spPr bwMode="gray">
                  <a:xfrm rot="6373927">
                    <a:off x="2071" y="229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90" name="AutoShape 150"/>
                  <p:cNvSpPr>
                    <a:spLocks noChangeArrowheads="1"/>
                  </p:cNvSpPr>
                  <p:nvPr/>
                </p:nvSpPr>
                <p:spPr bwMode="gray">
                  <a:xfrm rot="6906312">
                    <a:off x="2161" y="2326"/>
                    <a:ext cx="227" cy="816"/>
                  </a:xfrm>
                  <a:prstGeom prst="moon">
                    <a:avLst>
                      <a:gd name="adj" fmla="val 49773"/>
                    </a:avLst>
                  </a:prstGeom>
                  <a:solidFill>
                    <a:srgbClr val="FFFFFF">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grpSp>
        <p:grpSp>
          <p:nvGrpSpPr>
            <p:cNvPr id="10391" name="Group 151"/>
            <p:cNvGrpSpPr>
              <a:grpSpLocks/>
            </p:cNvGrpSpPr>
            <p:nvPr/>
          </p:nvGrpSpPr>
          <p:grpSpPr bwMode="auto">
            <a:xfrm rot="513316">
              <a:off x="1854" y="2472"/>
              <a:ext cx="957" cy="242"/>
              <a:chOff x="2598" y="1026"/>
              <a:chExt cx="957" cy="242"/>
            </a:xfrm>
          </p:grpSpPr>
          <p:grpSp>
            <p:nvGrpSpPr>
              <p:cNvPr id="10392" name="Group 152"/>
              <p:cNvGrpSpPr>
                <a:grpSpLocks/>
              </p:cNvGrpSpPr>
              <p:nvPr/>
            </p:nvGrpSpPr>
            <p:grpSpPr bwMode="auto">
              <a:xfrm rot="-9970459" flipH="1" flipV="1">
                <a:off x="2598" y="1026"/>
                <a:ext cx="957" cy="242"/>
                <a:chOff x="2532" y="1051"/>
                <a:chExt cx="893" cy="246"/>
              </a:xfrm>
            </p:grpSpPr>
            <p:grpSp>
              <p:nvGrpSpPr>
                <p:cNvPr id="10393" name="Group 153"/>
                <p:cNvGrpSpPr>
                  <a:grpSpLocks/>
                </p:cNvGrpSpPr>
                <p:nvPr/>
              </p:nvGrpSpPr>
              <p:grpSpPr bwMode="auto">
                <a:xfrm>
                  <a:off x="2532" y="1051"/>
                  <a:ext cx="743" cy="185"/>
                  <a:chOff x="1565" y="2568"/>
                  <a:chExt cx="1118" cy="279"/>
                </a:xfrm>
              </p:grpSpPr>
              <p:sp>
                <p:nvSpPr>
                  <p:cNvPr id="10394" name="AutoShape 154"/>
                  <p:cNvSpPr>
                    <a:spLocks noChangeArrowheads="1"/>
                  </p:cNvSpPr>
                  <p:nvPr/>
                </p:nvSpPr>
                <p:spPr bwMode="gray">
                  <a:xfrm rot="5263130">
                    <a:off x="1859" y="2274"/>
                    <a:ext cx="227" cy="816"/>
                  </a:xfrm>
                  <a:prstGeom prst="moon">
                    <a:avLst>
                      <a:gd name="adj" fmla="val 49773"/>
                    </a:avLst>
                  </a:prstGeom>
                  <a:solidFill>
                    <a:srgbClr val="FFFFFF">
                      <a:alpha val="2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95" name="AutoShape 155"/>
                  <p:cNvSpPr>
                    <a:spLocks noChangeArrowheads="1"/>
                  </p:cNvSpPr>
                  <p:nvPr/>
                </p:nvSpPr>
                <p:spPr bwMode="gray">
                  <a:xfrm rot="6078281">
                    <a:off x="1995" y="2274"/>
                    <a:ext cx="227" cy="816"/>
                  </a:xfrm>
                  <a:prstGeom prst="moon">
                    <a:avLst>
                      <a:gd name="adj" fmla="val 49773"/>
                    </a:avLst>
                  </a:prstGeom>
                  <a:solidFill>
                    <a:srgbClr val="FFFFFF">
                      <a:alpha val="2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96" name="AutoShape 156"/>
                  <p:cNvSpPr>
                    <a:spLocks noChangeArrowheads="1"/>
                  </p:cNvSpPr>
                  <p:nvPr/>
                </p:nvSpPr>
                <p:spPr bwMode="gray">
                  <a:xfrm rot="6373927">
                    <a:off x="2071" y="2296"/>
                    <a:ext cx="227" cy="816"/>
                  </a:xfrm>
                  <a:prstGeom prst="moon">
                    <a:avLst>
                      <a:gd name="adj" fmla="val 49773"/>
                    </a:avLst>
                  </a:prstGeom>
                  <a:solidFill>
                    <a:srgbClr val="FFFFFF">
                      <a:alpha val="2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397" name="AutoShape 157"/>
                  <p:cNvSpPr>
                    <a:spLocks noChangeArrowheads="1"/>
                  </p:cNvSpPr>
                  <p:nvPr/>
                </p:nvSpPr>
                <p:spPr bwMode="gray">
                  <a:xfrm rot="6906312">
                    <a:off x="2161" y="2326"/>
                    <a:ext cx="227" cy="816"/>
                  </a:xfrm>
                  <a:prstGeom prst="moon">
                    <a:avLst>
                      <a:gd name="adj" fmla="val 49773"/>
                    </a:avLst>
                  </a:prstGeom>
                  <a:solidFill>
                    <a:srgbClr val="FFFFFF">
                      <a:alpha val="2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nvGrpSpPr>
                <p:cNvPr id="10398" name="Group 158"/>
                <p:cNvGrpSpPr>
                  <a:grpSpLocks/>
                </p:cNvGrpSpPr>
                <p:nvPr/>
              </p:nvGrpSpPr>
              <p:grpSpPr bwMode="auto">
                <a:xfrm rot="1353540">
                  <a:off x="2682" y="1111"/>
                  <a:ext cx="743" cy="186"/>
                  <a:chOff x="1565" y="2568"/>
                  <a:chExt cx="1118" cy="279"/>
                </a:xfrm>
              </p:grpSpPr>
              <p:sp>
                <p:nvSpPr>
                  <p:cNvPr id="10399" name="AutoShape 159"/>
                  <p:cNvSpPr>
                    <a:spLocks noChangeArrowheads="1"/>
                  </p:cNvSpPr>
                  <p:nvPr/>
                </p:nvSpPr>
                <p:spPr bwMode="gray">
                  <a:xfrm rot="5263130">
                    <a:off x="1859" y="2274"/>
                    <a:ext cx="227" cy="816"/>
                  </a:xfrm>
                  <a:prstGeom prst="moon">
                    <a:avLst>
                      <a:gd name="adj" fmla="val 49773"/>
                    </a:avLst>
                  </a:prstGeom>
                  <a:solidFill>
                    <a:srgbClr val="FFFFFF">
                      <a:alpha val="2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400" name="AutoShape 160"/>
                  <p:cNvSpPr>
                    <a:spLocks noChangeArrowheads="1"/>
                  </p:cNvSpPr>
                  <p:nvPr/>
                </p:nvSpPr>
                <p:spPr bwMode="gray">
                  <a:xfrm rot="6078281">
                    <a:off x="1995" y="2274"/>
                    <a:ext cx="227" cy="816"/>
                  </a:xfrm>
                  <a:prstGeom prst="moon">
                    <a:avLst>
                      <a:gd name="adj" fmla="val 49773"/>
                    </a:avLst>
                  </a:prstGeom>
                  <a:solidFill>
                    <a:srgbClr val="FFFFFF">
                      <a:alpha val="2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401" name="AutoShape 161"/>
                  <p:cNvSpPr>
                    <a:spLocks noChangeArrowheads="1"/>
                  </p:cNvSpPr>
                  <p:nvPr/>
                </p:nvSpPr>
                <p:spPr bwMode="gray">
                  <a:xfrm rot="6373927">
                    <a:off x="2071" y="2296"/>
                    <a:ext cx="227" cy="816"/>
                  </a:xfrm>
                  <a:prstGeom prst="moon">
                    <a:avLst>
                      <a:gd name="adj" fmla="val 49773"/>
                    </a:avLst>
                  </a:prstGeom>
                  <a:solidFill>
                    <a:srgbClr val="FFFFFF">
                      <a:alpha val="2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402" name="AutoShape 162"/>
                  <p:cNvSpPr>
                    <a:spLocks noChangeArrowheads="1"/>
                  </p:cNvSpPr>
                  <p:nvPr/>
                </p:nvSpPr>
                <p:spPr bwMode="gray">
                  <a:xfrm rot="6906312">
                    <a:off x="2161" y="2326"/>
                    <a:ext cx="227" cy="816"/>
                  </a:xfrm>
                  <a:prstGeom prst="moon">
                    <a:avLst>
                      <a:gd name="adj" fmla="val 49773"/>
                    </a:avLst>
                  </a:prstGeom>
                  <a:solidFill>
                    <a:srgbClr val="FFFFFF">
                      <a:alpha val="2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grpSp>
            <p:nvGrpSpPr>
              <p:cNvPr id="10403" name="Group 163"/>
              <p:cNvGrpSpPr>
                <a:grpSpLocks/>
              </p:cNvGrpSpPr>
              <p:nvPr/>
            </p:nvGrpSpPr>
            <p:grpSpPr bwMode="auto">
              <a:xfrm rot="-9970459" flipH="1" flipV="1">
                <a:off x="2688" y="1056"/>
                <a:ext cx="784" cy="198"/>
                <a:chOff x="2532" y="1051"/>
                <a:chExt cx="893" cy="246"/>
              </a:xfrm>
            </p:grpSpPr>
            <p:grpSp>
              <p:nvGrpSpPr>
                <p:cNvPr id="10404" name="Group 164"/>
                <p:cNvGrpSpPr>
                  <a:grpSpLocks/>
                </p:cNvGrpSpPr>
                <p:nvPr/>
              </p:nvGrpSpPr>
              <p:grpSpPr bwMode="auto">
                <a:xfrm>
                  <a:off x="2532" y="1051"/>
                  <a:ext cx="743" cy="185"/>
                  <a:chOff x="1565" y="2568"/>
                  <a:chExt cx="1118" cy="279"/>
                </a:xfrm>
              </p:grpSpPr>
              <p:sp>
                <p:nvSpPr>
                  <p:cNvPr id="10405" name="AutoShape 165"/>
                  <p:cNvSpPr>
                    <a:spLocks noChangeArrowheads="1"/>
                  </p:cNvSpPr>
                  <p:nvPr/>
                </p:nvSpPr>
                <p:spPr bwMode="gray">
                  <a:xfrm rot="5263130">
                    <a:off x="1859" y="2274"/>
                    <a:ext cx="227" cy="816"/>
                  </a:xfrm>
                  <a:prstGeom prst="moon">
                    <a:avLst>
                      <a:gd name="adj" fmla="val 49773"/>
                    </a:avLst>
                  </a:prstGeom>
                  <a:solidFill>
                    <a:srgbClr val="FFFFFF">
                      <a:alpha val="2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406" name="AutoShape 166"/>
                  <p:cNvSpPr>
                    <a:spLocks noChangeArrowheads="1"/>
                  </p:cNvSpPr>
                  <p:nvPr/>
                </p:nvSpPr>
                <p:spPr bwMode="gray">
                  <a:xfrm rot="6078281">
                    <a:off x="1995" y="2274"/>
                    <a:ext cx="227" cy="816"/>
                  </a:xfrm>
                  <a:prstGeom prst="moon">
                    <a:avLst>
                      <a:gd name="adj" fmla="val 49773"/>
                    </a:avLst>
                  </a:prstGeom>
                  <a:solidFill>
                    <a:srgbClr val="FFFFFF">
                      <a:alpha val="2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407" name="AutoShape 167"/>
                  <p:cNvSpPr>
                    <a:spLocks noChangeArrowheads="1"/>
                  </p:cNvSpPr>
                  <p:nvPr/>
                </p:nvSpPr>
                <p:spPr bwMode="gray">
                  <a:xfrm rot="6373927">
                    <a:off x="2071" y="2296"/>
                    <a:ext cx="227" cy="816"/>
                  </a:xfrm>
                  <a:prstGeom prst="moon">
                    <a:avLst>
                      <a:gd name="adj" fmla="val 49773"/>
                    </a:avLst>
                  </a:prstGeom>
                  <a:solidFill>
                    <a:srgbClr val="FFFFFF">
                      <a:alpha val="2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408" name="AutoShape 168"/>
                  <p:cNvSpPr>
                    <a:spLocks noChangeArrowheads="1"/>
                  </p:cNvSpPr>
                  <p:nvPr/>
                </p:nvSpPr>
                <p:spPr bwMode="gray">
                  <a:xfrm rot="6906312">
                    <a:off x="2161" y="2326"/>
                    <a:ext cx="227" cy="816"/>
                  </a:xfrm>
                  <a:prstGeom prst="moon">
                    <a:avLst>
                      <a:gd name="adj" fmla="val 49773"/>
                    </a:avLst>
                  </a:prstGeom>
                  <a:solidFill>
                    <a:srgbClr val="FFFFFF">
                      <a:alpha val="2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nvGrpSpPr>
                <p:cNvPr id="10409" name="Group 169"/>
                <p:cNvGrpSpPr>
                  <a:grpSpLocks/>
                </p:cNvGrpSpPr>
                <p:nvPr/>
              </p:nvGrpSpPr>
              <p:grpSpPr bwMode="auto">
                <a:xfrm rot="1353540">
                  <a:off x="2682" y="1111"/>
                  <a:ext cx="743" cy="186"/>
                  <a:chOff x="1565" y="2568"/>
                  <a:chExt cx="1118" cy="279"/>
                </a:xfrm>
              </p:grpSpPr>
              <p:sp>
                <p:nvSpPr>
                  <p:cNvPr id="10410" name="AutoShape 170"/>
                  <p:cNvSpPr>
                    <a:spLocks noChangeArrowheads="1"/>
                  </p:cNvSpPr>
                  <p:nvPr/>
                </p:nvSpPr>
                <p:spPr bwMode="gray">
                  <a:xfrm rot="5263130">
                    <a:off x="1859" y="2274"/>
                    <a:ext cx="227" cy="816"/>
                  </a:xfrm>
                  <a:prstGeom prst="moon">
                    <a:avLst>
                      <a:gd name="adj" fmla="val 49773"/>
                    </a:avLst>
                  </a:prstGeom>
                  <a:solidFill>
                    <a:srgbClr val="FFFFFF">
                      <a:alpha val="2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411" name="AutoShape 171"/>
                  <p:cNvSpPr>
                    <a:spLocks noChangeArrowheads="1"/>
                  </p:cNvSpPr>
                  <p:nvPr/>
                </p:nvSpPr>
                <p:spPr bwMode="gray">
                  <a:xfrm rot="6078281">
                    <a:off x="1995" y="2274"/>
                    <a:ext cx="227" cy="816"/>
                  </a:xfrm>
                  <a:prstGeom prst="moon">
                    <a:avLst>
                      <a:gd name="adj" fmla="val 49773"/>
                    </a:avLst>
                  </a:prstGeom>
                  <a:solidFill>
                    <a:srgbClr val="FFFFFF">
                      <a:alpha val="2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412" name="AutoShape 172"/>
                  <p:cNvSpPr>
                    <a:spLocks noChangeArrowheads="1"/>
                  </p:cNvSpPr>
                  <p:nvPr/>
                </p:nvSpPr>
                <p:spPr bwMode="gray">
                  <a:xfrm rot="6373927">
                    <a:off x="2071" y="2296"/>
                    <a:ext cx="227" cy="816"/>
                  </a:xfrm>
                  <a:prstGeom prst="moon">
                    <a:avLst>
                      <a:gd name="adj" fmla="val 49773"/>
                    </a:avLst>
                  </a:prstGeom>
                  <a:solidFill>
                    <a:srgbClr val="FFFFFF">
                      <a:alpha val="2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sp>
                <p:nvSpPr>
                  <p:cNvPr id="10413" name="AutoShape 173"/>
                  <p:cNvSpPr>
                    <a:spLocks noChangeArrowheads="1"/>
                  </p:cNvSpPr>
                  <p:nvPr/>
                </p:nvSpPr>
                <p:spPr bwMode="gray">
                  <a:xfrm rot="6906312">
                    <a:off x="2161" y="2326"/>
                    <a:ext cx="227" cy="816"/>
                  </a:xfrm>
                  <a:prstGeom prst="moon">
                    <a:avLst>
                      <a:gd name="adj" fmla="val 49773"/>
                    </a:avLst>
                  </a:prstGeom>
                  <a:solidFill>
                    <a:srgbClr val="FFFFFF">
                      <a:alpha val="2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latin typeface="Times New Roman" pitchFamily="18" charset="0"/>
                      <a:cs typeface="Times New Roman" pitchFamily="18" charset="0"/>
                    </a:endParaRPr>
                  </a:p>
                </p:txBody>
              </p:sp>
            </p:grpSp>
          </p:grpSp>
        </p:grpSp>
      </p:grpSp>
      <p:sp>
        <p:nvSpPr>
          <p:cNvPr id="10414" name="Rectangle 174"/>
          <p:cNvSpPr>
            <a:spLocks noChangeArrowheads="1"/>
          </p:cNvSpPr>
          <p:nvPr/>
        </p:nvSpPr>
        <p:spPr bwMode="ltGray">
          <a:xfrm>
            <a:off x="352425" y="1638962"/>
            <a:ext cx="1169988" cy="1141964"/>
          </a:xfrm>
          <a:prstGeom prst="rect">
            <a:avLst/>
          </a:prstGeom>
          <a:solidFill>
            <a:schemeClr val="accent2"/>
          </a:solidFill>
          <a:ln>
            <a:noFill/>
          </a:ln>
          <a:effectLst/>
          <a:extLst>
            <a:ext uri="{91240B29-F687-4F45-9708-019B960494DF}">
              <a14:hiddenLine xmlns:a14="http://schemas.microsoft.com/office/drawing/2010/main" w="12700" algn="ctr">
                <a:solidFill>
                  <a:srgbClr val="292929"/>
                </a:solidFill>
                <a:prstDash val="dash"/>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lstStyle/>
          <a:p>
            <a:endParaRPr lang="en-US" sz="2000" b="1">
              <a:latin typeface="Times New Roman" pitchFamily="18" charset="0"/>
              <a:cs typeface="Times New Roman" pitchFamily="18" charset="0"/>
            </a:endParaRPr>
          </a:p>
        </p:txBody>
      </p:sp>
      <p:sp>
        <p:nvSpPr>
          <p:cNvPr id="10415" name="Rectangle 175"/>
          <p:cNvSpPr>
            <a:spLocks noChangeArrowheads="1"/>
          </p:cNvSpPr>
          <p:nvPr/>
        </p:nvSpPr>
        <p:spPr bwMode="gray">
          <a:xfrm>
            <a:off x="352425" y="2919587"/>
            <a:ext cx="1169988" cy="1268482"/>
          </a:xfrm>
          <a:prstGeom prst="rect">
            <a:avLst/>
          </a:prstGeom>
          <a:solidFill>
            <a:schemeClr val="hlink"/>
          </a:solidFill>
          <a:ln>
            <a:noFill/>
          </a:ln>
          <a:effectLst/>
          <a:extLst>
            <a:ext uri="{91240B29-F687-4F45-9708-019B960494DF}">
              <a14:hiddenLine xmlns:a14="http://schemas.microsoft.com/office/drawing/2010/main" w="12700" algn="ctr">
                <a:solidFill>
                  <a:srgbClr val="292929"/>
                </a:solidFill>
                <a:prstDash val="dash"/>
                <a:miter lim="800000"/>
                <a:headEnd/>
                <a:tailEnd/>
              </a14:hiddenLine>
            </a:ext>
            <a:ext uri="{AF507438-7753-43E0-B8FC-AC1667EBCBE1}">
              <a14:hiddenEffects xmlns:a14="http://schemas.microsoft.com/office/drawing/2010/main">
                <a:effectLst>
                  <a:outerShdw dist="17961" dir="2700000" algn="ctr" rotWithShape="0">
                    <a:schemeClr val="hlink">
                      <a:gamma/>
                      <a:shade val="60000"/>
                      <a:invGamma/>
                    </a:schemeClr>
                  </a:outerShdw>
                </a:effectLst>
              </a14:hiddenEffects>
            </a:ext>
          </a:extLst>
        </p:spPr>
        <p:txBody>
          <a:bodyPr wrap="none" anchor="ctr"/>
          <a:lstStyle/>
          <a:p>
            <a:endParaRPr lang="en-US" sz="2000" b="1">
              <a:latin typeface="Times New Roman" pitchFamily="18" charset="0"/>
              <a:cs typeface="Times New Roman" pitchFamily="18" charset="0"/>
            </a:endParaRPr>
          </a:p>
        </p:txBody>
      </p:sp>
      <p:sp>
        <p:nvSpPr>
          <p:cNvPr id="10417" name="Rectangle 177"/>
          <p:cNvSpPr>
            <a:spLocks noChangeArrowheads="1"/>
          </p:cNvSpPr>
          <p:nvPr/>
        </p:nvSpPr>
        <p:spPr bwMode="white">
          <a:xfrm>
            <a:off x="273624" y="1821767"/>
            <a:ext cx="1326004" cy="707886"/>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lvl="0" algn="ctr"/>
            <a:r>
              <a:rPr lang="en-US" sz="2000" b="1" dirty="0" err="1">
                <a:solidFill>
                  <a:srgbClr val="FFFF00"/>
                </a:solidFill>
                <a:latin typeface="Times New Roman" pitchFamily="18" charset="0"/>
                <a:cs typeface="Times New Roman" pitchFamily="18" charset="0"/>
              </a:rPr>
              <a:t>Vận</a:t>
            </a:r>
            <a:r>
              <a:rPr lang="en-US" sz="2000" b="1" dirty="0">
                <a:solidFill>
                  <a:srgbClr val="FFFF00"/>
                </a:solidFill>
                <a:latin typeface="Times New Roman" pitchFamily="18" charset="0"/>
                <a:cs typeface="Times New Roman" pitchFamily="18" charset="0"/>
              </a:rPr>
              <a:t> </a:t>
            </a:r>
            <a:r>
              <a:rPr lang="en-US" sz="2000" b="1" dirty="0" err="1">
                <a:solidFill>
                  <a:srgbClr val="FFFF00"/>
                </a:solidFill>
                <a:latin typeface="Times New Roman" pitchFamily="18" charset="0"/>
                <a:cs typeface="Times New Roman" pitchFamily="18" charset="0"/>
              </a:rPr>
              <a:t>dụng</a:t>
            </a:r>
            <a:r>
              <a:rPr lang="en-US" sz="2000" b="1" dirty="0">
                <a:solidFill>
                  <a:srgbClr val="FFFF00"/>
                </a:solidFill>
                <a:latin typeface="Times New Roman" pitchFamily="18" charset="0"/>
                <a:cs typeface="Times New Roman" pitchFamily="18" charset="0"/>
              </a:rPr>
              <a:t> </a:t>
            </a:r>
          </a:p>
          <a:p>
            <a:pPr lvl="0" algn="ctr"/>
            <a:r>
              <a:rPr lang="en-US" sz="2000" b="1" dirty="0" err="1">
                <a:solidFill>
                  <a:srgbClr val="FFFF00"/>
                </a:solidFill>
                <a:latin typeface="Times New Roman" pitchFamily="18" charset="0"/>
                <a:cs typeface="Times New Roman" pitchFamily="18" charset="0"/>
              </a:rPr>
              <a:t>khái</a:t>
            </a:r>
            <a:r>
              <a:rPr lang="en-US" sz="2000" b="1" dirty="0">
                <a:solidFill>
                  <a:srgbClr val="FFFF00"/>
                </a:solidFill>
                <a:latin typeface="Times New Roman" pitchFamily="18" charset="0"/>
                <a:cs typeface="Times New Roman" pitchFamily="18" charset="0"/>
              </a:rPr>
              <a:t> </a:t>
            </a:r>
            <a:r>
              <a:rPr lang="en-US" sz="2000" b="1" dirty="0" err="1">
                <a:solidFill>
                  <a:srgbClr val="FFFF00"/>
                </a:solidFill>
                <a:latin typeface="Times New Roman" pitchFamily="18" charset="0"/>
                <a:cs typeface="Times New Roman" pitchFamily="18" charset="0"/>
              </a:rPr>
              <a:t>niệm</a:t>
            </a:r>
            <a:endParaRPr lang="en-US" sz="2000" b="1" dirty="0">
              <a:solidFill>
                <a:srgbClr val="FFFF00"/>
              </a:solidFill>
              <a:latin typeface="Times New Roman" pitchFamily="18" charset="0"/>
              <a:cs typeface="Times New Roman" pitchFamily="18" charset="0"/>
            </a:endParaRPr>
          </a:p>
        </p:txBody>
      </p:sp>
      <p:sp>
        <p:nvSpPr>
          <p:cNvPr id="10423" name="Rectangle 183"/>
          <p:cNvSpPr>
            <a:spLocks noChangeArrowheads="1"/>
          </p:cNvSpPr>
          <p:nvPr/>
        </p:nvSpPr>
        <p:spPr bwMode="gray">
          <a:xfrm>
            <a:off x="6275965" y="2034530"/>
            <a:ext cx="1326004" cy="707886"/>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2000" b="1" dirty="0" err="1" smtClean="0">
                <a:solidFill>
                  <a:srgbClr val="FFFF00"/>
                </a:solidFill>
                <a:latin typeface="Times New Roman" pitchFamily="18" charset="0"/>
                <a:cs typeface="Times New Roman" pitchFamily="18" charset="0"/>
              </a:rPr>
              <a:t>Vận</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dụng</a:t>
            </a:r>
            <a:r>
              <a:rPr lang="en-US" sz="2000" b="1" dirty="0" smtClean="0">
                <a:solidFill>
                  <a:srgbClr val="FFFF00"/>
                </a:solidFill>
                <a:latin typeface="Times New Roman" pitchFamily="18" charset="0"/>
                <a:cs typeface="Times New Roman" pitchFamily="18" charset="0"/>
              </a:rPr>
              <a:t> </a:t>
            </a:r>
          </a:p>
          <a:p>
            <a:pPr algn="ctr"/>
            <a:r>
              <a:rPr lang="en-US" sz="2000" b="1" dirty="0" err="1" smtClean="0">
                <a:solidFill>
                  <a:srgbClr val="FFFF00"/>
                </a:solidFill>
                <a:latin typeface="Times New Roman" pitchFamily="18" charset="0"/>
                <a:cs typeface="Times New Roman" pitchFamily="18" charset="0"/>
              </a:rPr>
              <a:t>khái</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niệm</a:t>
            </a:r>
            <a:endParaRPr lang="en-US" sz="2000" b="1" dirty="0">
              <a:solidFill>
                <a:srgbClr val="FFFF00"/>
              </a:solidFill>
              <a:latin typeface="Times New Roman" pitchFamily="18" charset="0"/>
              <a:cs typeface="Times New Roman" pitchFamily="18" charset="0"/>
            </a:endParaRPr>
          </a:p>
        </p:txBody>
      </p:sp>
      <p:sp>
        <p:nvSpPr>
          <p:cNvPr id="10425" name="Rectangle 185"/>
          <p:cNvSpPr>
            <a:spLocks noChangeArrowheads="1"/>
          </p:cNvSpPr>
          <p:nvPr/>
        </p:nvSpPr>
        <p:spPr bwMode="gray">
          <a:xfrm>
            <a:off x="5184254" y="3941443"/>
            <a:ext cx="1265091" cy="400110"/>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2000" b="1" dirty="0" err="1" smtClean="0">
                <a:solidFill>
                  <a:srgbClr val="FFFF00"/>
                </a:solidFill>
                <a:latin typeface="Times New Roman" pitchFamily="18" charset="0"/>
                <a:cs typeface="Times New Roman" pitchFamily="18" charset="0"/>
              </a:rPr>
              <a:t>Giải</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toán</a:t>
            </a:r>
            <a:r>
              <a:rPr lang="en-US" sz="2000" b="1" dirty="0" smtClean="0">
                <a:solidFill>
                  <a:srgbClr val="FFFF00"/>
                </a:solidFill>
                <a:latin typeface="Times New Roman" pitchFamily="18" charset="0"/>
                <a:cs typeface="Times New Roman" pitchFamily="18" charset="0"/>
              </a:rPr>
              <a:t> </a:t>
            </a:r>
            <a:endParaRPr lang="en-US" sz="2000" b="1" dirty="0">
              <a:solidFill>
                <a:srgbClr val="FFFF00"/>
              </a:solidFill>
              <a:latin typeface="Times New Roman" pitchFamily="18" charset="0"/>
              <a:cs typeface="Times New Roman" pitchFamily="18" charset="0"/>
            </a:endParaRPr>
          </a:p>
        </p:txBody>
      </p:sp>
      <p:sp>
        <p:nvSpPr>
          <p:cNvPr id="10426" name="Rectangle 186"/>
          <p:cNvSpPr>
            <a:spLocks noChangeArrowheads="1"/>
          </p:cNvSpPr>
          <p:nvPr/>
        </p:nvSpPr>
        <p:spPr bwMode="auto">
          <a:xfrm>
            <a:off x="1596046" y="5486400"/>
            <a:ext cx="7133804" cy="1200329"/>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50000"/>
              </a:lnSpc>
            </a:pPr>
            <a:r>
              <a:rPr lang="pt-BR" sz="1600" b="1" dirty="0" smtClean="0">
                <a:latin typeface="Times New Roman"/>
                <a:ea typeface="Times New Roman"/>
              </a:rPr>
              <a:t>Việc </a:t>
            </a:r>
            <a:r>
              <a:rPr lang="pt-BR" sz="1600" b="1" dirty="0">
                <a:latin typeface="Times New Roman"/>
                <a:ea typeface="Times New Roman"/>
              </a:rPr>
              <a:t>khai thác kiến thức từ những bài tập cơ bản không những giúp học sinh nâng cao năng lực tư duy, phẩm chất trí tuệ mà còn hình thành cho các em niềm say mê, yêu thích học bộ môn Toán.</a:t>
            </a:r>
            <a:endParaRPr lang="en-US" sz="1600" b="1" dirty="0">
              <a:latin typeface="Times New Roman" pitchFamily="18" charset="0"/>
              <a:cs typeface="Times New Roman" pitchFamily="18" charset="0"/>
            </a:endParaRPr>
          </a:p>
        </p:txBody>
      </p:sp>
      <p:sp>
        <p:nvSpPr>
          <p:cNvPr id="10427" name="Rectangle 187"/>
          <p:cNvSpPr>
            <a:spLocks noChangeArrowheads="1"/>
          </p:cNvSpPr>
          <p:nvPr/>
        </p:nvSpPr>
        <p:spPr bwMode="auto">
          <a:xfrm>
            <a:off x="352425" y="762000"/>
            <a:ext cx="3668713" cy="646331"/>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a:spAutoFit/>
          </a:bodyPr>
          <a:lstStyle/>
          <a:p>
            <a:pPr marL="0" marR="0" algn="just">
              <a:lnSpc>
                <a:spcPct val="150000"/>
              </a:lnSpc>
              <a:spcBef>
                <a:spcPts val="0"/>
              </a:spcBef>
              <a:spcAft>
                <a:spcPts val="0"/>
              </a:spcAft>
            </a:pPr>
            <a:r>
              <a:rPr lang="pl-PL" sz="2400" b="1" dirty="0">
                <a:latin typeface="Times New Roman" pitchFamily="18" charset="0"/>
                <a:ea typeface="Times New Roman"/>
                <a:cs typeface="Times New Roman" pitchFamily="18" charset="0"/>
              </a:rPr>
              <a:t>I- </a:t>
            </a:r>
            <a:r>
              <a:rPr lang="pl-PL" sz="2400" b="1" u="sng" dirty="0">
                <a:latin typeface="Times New Roman" pitchFamily="18" charset="0"/>
                <a:ea typeface="Times New Roman"/>
                <a:cs typeface="Times New Roman" pitchFamily="18" charset="0"/>
              </a:rPr>
              <a:t>Lý do chọn </a:t>
            </a:r>
            <a:r>
              <a:rPr lang="en-US" sz="2400" b="1" u="sng" dirty="0" err="1" smtClean="0">
                <a:latin typeface="Times New Roman" pitchFamily="18" charset="0"/>
                <a:ea typeface="Times New Roman"/>
                <a:cs typeface="Times New Roman" pitchFamily="18" charset="0"/>
              </a:rPr>
              <a:t>biện</a:t>
            </a:r>
            <a:r>
              <a:rPr lang="en-US" sz="2400" b="1" u="sng" dirty="0" smtClean="0">
                <a:latin typeface="Times New Roman" pitchFamily="18" charset="0"/>
                <a:ea typeface="Times New Roman"/>
                <a:cs typeface="Times New Roman" pitchFamily="18" charset="0"/>
              </a:rPr>
              <a:t> </a:t>
            </a:r>
            <a:r>
              <a:rPr lang="en-US" sz="2400" b="1" u="sng" dirty="0" err="1" smtClean="0">
                <a:latin typeface="Times New Roman" pitchFamily="18" charset="0"/>
                <a:ea typeface="Times New Roman"/>
                <a:cs typeface="Times New Roman" pitchFamily="18" charset="0"/>
              </a:rPr>
              <a:t>pháp</a:t>
            </a:r>
            <a:endParaRPr lang="en-US" sz="2400" b="1" dirty="0">
              <a:effectLst/>
              <a:latin typeface="Times New Roman" pitchFamily="18" charset="0"/>
              <a:ea typeface="Times New Roman"/>
              <a:cs typeface="Times New Roman" pitchFamily="18" charset="0"/>
            </a:endParaRPr>
          </a:p>
        </p:txBody>
      </p:sp>
      <p:sp>
        <p:nvSpPr>
          <p:cNvPr id="188" name="Rectangle 185"/>
          <p:cNvSpPr>
            <a:spLocks noChangeArrowheads="1"/>
          </p:cNvSpPr>
          <p:nvPr/>
        </p:nvSpPr>
        <p:spPr bwMode="gray">
          <a:xfrm>
            <a:off x="347992" y="3317359"/>
            <a:ext cx="1265091" cy="400110"/>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2000" b="1" dirty="0" err="1" smtClean="0">
                <a:solidFill>
                  <a:srgbClr val="FFFF00"/>
                </a:solidFill>
                <a:latin typeface="Times New Roman" pitchFamily="18" charset="0"/>
                <a:cs typeface="Times New Roman" pitchFamily="18" charset="0"/>
              </a:rPr>
              <a:t>Giải</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toán</a:t>
            </a:r>
            <a:r>
              <a:rPr lang="en-US" sz="2000" b="1" dirty="0" smtClean="0">
                <a:solidFill>
                  <a:srgbClr val="FFFF00"/>
                </a:solidFill>
                <a:latin typeface="Times New Roman" pitchFamily="18" charset="0"/>
                <a:cs typeface="Times New Roman" pitchFamily="18" charset="0"/>
              </a:rPr>
              <a:t> </a:t>
            </a:r>
            <a:endParaRPr lang="en-US" sz="2000" b="1" dirty="0">
              <a:solidFill>
                <a:srgbClr val="FFFF00"/>
              </a:solidFill>
              <a:latin typeface="Times New Roman" pitchFamily="18" charset="0"/>
              <a:cs typeface="Times New Roman" pitchFamily="18" charset="0"/>
            </a:endParaRPr>
          </a:p>
        </p:txBody>
      </p:sp>
      <p:sp>
        <p:nvSpPr>
          <p:cNvPr id="189" name="Rectangle 184"/>
          <p:cNvSpPr>
            <a:spLocks noChangeArrowheads="1"/>
          </p:cNvSpPr>
          <p:nvPr/>
        </p:nvSpPr>
        <p:spPr bwMode="gray">
          <a:xfrm>
            <a:off x="7616504" y="3911376"/>
            <a:ext cx="1210589" cy="646331"/>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b="1" dirty="0" err="1" smtClean="0">
                <a:solidFill>
                  <a:schemeClr val="bg2">
                    <a:lumMod val="10000"/>
                  </a:schemeClr>
                </a:solidFill>
                <a:latin typeface="Times New Roman" pitchFamily="18" charset="0"/>
                <a:cs typeface="Times New Roman" pitchFamily="18" charset="0"/>
              </a:rPr>
              <a:t>Khai</a:t>
            </a:r>
            <a:r>
              <a:rPr lang="en-US" b="1" dirty="0" smtClean="0">
                <a:solidFill>
                  <a:schemeClr val="bg2">
                    <a:lumMod val="10000"/>
                  </a:schemeClr>
                </a:solidFill>
                <a:latin typeface="Times New Roman" pitchFamily="18" charset="0"/>
                <a:cs typeface="Times New Roman" pitchFamily="18" charset="0"/>
              </a:rPr>
              <a:t> </a:t>
            </a:r>
            <a:r>
              <a:rPr lang="en-US" b="1" dirty="0" err="1" smtClean="0">
                <a:solidFill>
                  <a:schemeClr val="bg2">
                    <a:lumMod val="10000"/>
                  </a:schemeClr>
                </a:solidFill>
                <a:latin typeface="Times New Roman" pitchFamily="18" charset="0"/>
                <a:cs typeface="Times New Roman" pitchFamily="18" charset="0"/>
              </a:rPr>
              <a:t>thác</a:t>
            </a:r>
            <a:r>
              <a:rPr lang="en-US" b="1" dirty="0" smtClean="0">
                <a:solidFill>
                  <a:schemeClr val="bg2">
                    <a:lumMod val="10000"/>
                  </a:schemeClr>
                </a:solidFill>
                <a:latin typeface="Times New Roman" pitchFamily="18" charset="0"/>
                <a:cs typeface="Times New Roman" pitchFamily="18" charset="0"/>
              </a:rPr>
              <a:t> </a:t>
            </a:r>
          </a:p>
          <a:p>
            <a:pPr algn="ctr"/>
            <a:r>
              <a:rPr lang="en-US" b="1" dirty="0" err="1" smtClean="0">
                <a:solidFill>
                  <a:schemeClr val="bg2">
                    <a:lumMod val="10000"/>
                  </a:schemeClr>
                </a:solidFill>
                <a:latin typeface="Times New Roman" pitchFamily="18" charset="0"/>
                <a:cs typeface="Times New Roman" pitchFamily="18" charset="0"/>
              </a:rPr>
              <a:t>lời</a:t>
            </a:r>
            <a:r>
              <a:rPr lang="en-US" b="1" dirty="0" smtClean="0">
                <a:solidFill>
                  <a:schemeClr val="bg2">
                    <a:lumMod val="10000"/>
                  </a:schemeClr>
                </a:solidFill>
                <a:latin typeface="Times New Roman" pitchFamily="18" charset="0"/>
                <a:cs typeface="Times New Roman" pitchFamily="18" charset="0"/>
              </a:rPr>
              <a:t> </a:t>
            </a:r>
            <a:r>
              <a:rPr lang="en-US" b="1" dirty="0" err="1" smtClean="0">
                <a:solidFill>
                  <a:schemeClr val="bg2">
                    <a:lumMod val="10000"/>
                  </a:schemeClr>
                </a:solidFill>
                <a:latin typeface="Times New Roman" pitchFamily="18" charset="0"/>
                <a:cs typeface="Times New Roman" pitchFamily="18" charset="0"/>
              </a:rPr>
              <a:t>giải</a:t>
            </a:r>
            <a:endParaRPr lang="en-US" b="1" dirty="0">
              <a:solidFill>
                <a:schemeClr val="bg2">
                  <a:lumMod val="10000"/>
                </a:schemeClr>
              </a:solidFill>
              <a:latin typeface="Times New Roman" pitchFamily="18" charset="0"/>
              <a:cs typeface="Times New Roman" pitchFamily="18" charset="0"/>
            </a:endParaRPr>
          </a:p>
        </p:txBody>
      </p:sp>
      <p:sp>
        <p:nvSpPr>
          <p:cNvPr id="190" name="Text Box 20"/>
          <p:cNvSpPr txBox="1">
            <a:spLocks noChangeArrowheads="1"/>
          </p:cNvSpPr>
          <p:nvPr/>
        </p:nvSpPr>
        <p:spPr bwMode="black">
          <a:xfrm>
            <a:off x="1522413" y="1671335"/>
            <a:ext cx="3589497"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1600" b="1" dirty="0" smtClean="0">
                <a:solidFill>
                  <a:srgbClr val="000000"/>
                </a:solidFill>
                <a:latin typeface="Times New Roman" pitchFamily="18" charset="0"/>
                <a:ea typeface="Times New Roman"/>
                <a:cs typeface="Times New Roman" pitchFamily="18" charset="0"/>
              </a:rPr>
              <a:t>V</a:t>
            </a:r>
            <a:r>
              <a:rPr lang="pl-PL" sz="1600" b="1" dirty="0" smtClean="0">
                <a:solidFill>
                  <a:srgbClr val="000000"/>
                </a:solidFill>
                <a:latin typeface="Times New Roman" pitchFamily="18" charset="0"/>
                <a:ea typeface="Times New Roman"/>
                <a:cs typeface="Times New Roman" pitchFamily="18" charset="0"/>
              </a:rPr>
              <a:t>ận </a:t>
            </a:r>
            <a:r>
              <a:rPr lang="pl-PL" sz="1600" b="1" dirty="0">
                <a:solidFill>
                  <a:srgbClr val="000000"/>
                </a:solidFill>
                <a:latin typeface="Times New Roman" pitchFamily="18" charset="0"/>
                <a:ea typeface="Times New Roman"/>
                <a:cs typeface="Times New Roman" pitchFamily="18" charset="0"/>
              </a:rPr>
              <a:t>dụng khái niệm là một mục tiêu quan trọng của việc dạy </a:t>
            </a:r>
            <a:r>
              <a:rPr lang="en-US" sz="1600" b="1" dirty="0" err="1" smtClean="0">
                <a:solidFill>
                  <a:srgbClr val="000000"/>
                </a:solidFill>
                <a:latin typeface="Times New Roman" pitchFamily="18" charset="0"/>
                <a:ea typeface="Times New Roman"/>
                <a:cs typeface="Times New Roman" pitchFamily="18" charset="0"/>
              </a:rPr>
              <a:t>học</a:t>
            </a:r>
            <a:r>
              <a:rPr lang="pl-PL" sz="1600" b="1" dirty="0" smtClean="0">
                <a:solidFill>
                  <a:srgbClr val="000000"/>
                </a:solidFill>
                <a:latin typeface="Times New Roman" pitchFamily="18" charset="0"/>
                <a:ea typeface="Times New Roman"/>
                <a:cs typeface="Times New Roman" pitchFamily="18" charset="0"/>
              </a:rPr>
              <a:t>.</a:t>
            </a:r>
            <a:endParaRPr lang="en-US" sz="1600" b="1" dirty="0" smtClean="0">
              <a:solidFill>
                <a:srgbClr val="000000"/>
              </a:solidFill>
              <a:latin typeface="Times New Roman" pitchFamily="18" charset="0"/>
              <a:ea typeface="Times New Roman"/>
              <a:cs typeface="Times New Roman" pitchFamily="18" charset="0"/>
            </a:endParaRPr>
          </a:p>
          <a:p>
            <a:pPr eaLnBrk="0" hangingPunct="0"/>
            <a:r>
              <a:rPr lang="pt-BR" sz="1600" b="1" dirty="0" smtClean="0">
                <a:solidFill>
                  <a:srgbClr val="000000"/>
                </a:solidFill>
                <a:latin typeface="Times New Roman" pitchFamily="18" charset="0"/>
                <a:ea typeface="Times New Roman"/>
                <a:cs typeface="Times New Roman" pitchFamily="18" charset="0"/>
              </a:rPr>
              <a:t>  Cần </a:t>
            </a:r>
            <a:r>
              <a:rPr lang="pt-BR" sz="1600" b="1" dirty="0">
                <a:solidFill>
                  <a:srgbClr val="000000"/>
                </a:solidFill>
                <a:latin typeface="Times New Roman" pitchFamily="18" charset="0"/>
                <a:ea typeface="Times New Roman"/>
                <a:cs typeface="Times New Roman" pitchFamily="18" charset="0"/>
              </a:rPr>
              <a:t>tạo cơ hội cho học sinh vận dụng khái niệm để </a:t>
            </a:r>
            <a:r>
              <a:rPr lang="pt-BR" sz="1600" b="1" dirty="0" smtClean="0">
                <a:solidFill>
                  <a:srgbClr val="000000"/>
                </a:solidFill>
                <a:latin typeface="Times New Roman" pitchFamily="18" charset="0"/>
                <a:ea typeface="Times New Roman"/>
                <a:cs typeface="Times New Roman" pitchFamily="18" charset="0"/>
              </a:rPr>
              <a:t>giải toán </a:t>
            </a:r>
            <a:endParaRPr lang="en-US" sz="1600" b="1" dirty="0">
              <a:solidFill>
                <a:srgbClr val="000000"/>
              </a:solidFill>
              <a:latin typeface="Times New Roman" pitchFamily="18" charset="0"/>
              <a:cs typeface="Times New Roman" pitchFamily="18" charset="0"/>
            </a:endParaRPr>
          </a:p>
        </p:txBody>
      </p:sp>
      <p:sp>
        <p:nvSpPr>
          <p:cNvPr id="191" name="Text Box 21"/>
          <p:cNvSpPr txBox="1">
            <a:spLocks noChangeArrowheads="1"/>
          </p:cNvSpPr>
          <p:nvPr/>
        </p:nvSpPr>
        <p:spPr bwMode="black">
          <a:xfrm>
            <a:off x="1560184" y="2979074"/>
            <a:ext cx="355172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pt-BR" sz="1600" b="1" dirty="0" smtClean="0">
                <a:solidFill>
                  <a:srgbClr val="000000"/>
                </a:solidFill>
                <a:latin typeface="Times New Roman"/>
                <a:ea typeface="Times New Roman"/>
              </a:rPr>
              <a:t>Qua </a:t>
            </a:r>
            <a:r>
              <a:rPr lang="pt-BR" sz="1600" b="1" dirty="0">
                <a:solidFill>
                  <a:srgbClr val="000000"/>
                </a:solidFill>
                <a:latin typeface="Times New Roman"/>
                <a:ea typeface="Times New Roman"/>
              </a:rPr>
              <a:t>quá trình giải toán, kiến thức toán học của người giải được đào sâu, mở rộng và trở lên “ sống động”.</a:t>
            </a:r>
            <a:endParaRPr lang="en-US" sz="1600" b="1" dirty="0">
              <a:solidFill>
                <a:srgbClr val="000000"/>
              </a:solidFill>
            </a:endParaRPr>
          </a:p>
        </p:txBody>
      </p:sp>
      <p:sp>
        <p:nvSpPr>
          <p:cNvPr id="192" name="Text Box 22"/>
          <p:cNvSpPr txBox="1">
            <a:spLocks noChangeArrowheads="1"/>
          </p:cNvSpPr>
          <p:nvPr/>
        </p:nvSpPr>
        <p:spPr bwMode="black">
          <a:xfrm>
            <a:off x="1547008" y="4313530"/>
            <a:ext cx="357807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fontAlgn="auto">
              <a:lnSpc>
                <a:spcPct val="150000"/>
              </a:lnSpc>
              <a:spcBef>
                <a:spcPts val="0"/>
              </a:spcBef>
              <a:spcAft>
                <a:spcPts val="0"/>
              </a:spcAft>
            </a:pPr>
            <a:r>
              <a:rPr lang="pt-BR" sz="1600" b="1" dirty="0">
                <a:solidFill>
                  <a:srgbClr val="000000"/>
                </a:solidFill>
                <a:latin typeface="Times New Roman"/>
                <a:ea typeface="Times New Roman"/>
              </a:rPr>
              <a:t>Việc tìm lời giải cho một bài toán rèn luyện phương pháp khoa học trong suy nghĩ, trong suy luận</a:t>
            </a:r>
            <a:r>
              <a:rPr lang="pt-BR" sz="1600" b="1" dirty="0" smtClean="0">
                <a:solidFill>
                  <a:srgbClr val="000000"/>
                </a:solidFill>
                <a:latin typeface="Times New Roman"/>
                <a:ea typeface="Times New Roman"/>
              </a:rPr>
              <a:t>...</a:t>
            </a:r>
            <a:endParaRPr lang="en-US" sz="1600" b="1" dirty="0">
              <a:solidFill>
                <a:srgbClr val="000000"/>
              </a:solidFill>
              <a:latin typeface="Arial"/>
            </a:endParaRPr>
          </a:p>
        </p:txBody>
      </p:sp>
      <p:sp>
        <p:nvSpPr>
          <p:cNvPr id="10416" name="Rectangle 176"/>
          <p:cNvSpPr>
            <a:spLocks noChangeArrowheads="1"/>
          </p:cNvSpPr>
          <p:nvPr/>
        </p:nvSpPr>
        <p:spPr bwMode="gray">
          <a:xfrm>
            <a:off x="362268" y="4356622"/>
            <a:ext cx="1169988" cy="2284636"/>
          </a:xfrm>
          <a:prstGeom prst="rect">
            <a:avLst/>
          </a:prstGeom>
          <a:solidFill>
            <a:schemeClr val="folHlink"/>
          </a:solidFill>
          <a:ln>
            <a:noFill/>
          </a:ln>
          <a:effectLst/>
          <a:extLst>
            <a:ext uri="{91240B29-F687-4F45-9708-019B960494DF}">
              <a14:hiddenLine xmlns:a14="http://schemas.microsoft.com/office/drawing/2010/main" w="12700" algn="ctr">
                <a:solidFill>
                  <a:srgbClr val="292929"/>
                </a:solidFill>
                <a:prstDash val="dash"/>
                <a:miter lim="800000"/>
                <a:headEnd/>
                <a:tailEnd/>
              </a14:hiddenLine>
            </a:ext>
            <a:ext uri="{AF507438-7753-43E0-B8FC-AC1667EBCBE1}">
              <a14:hiddenEffects xmlns:a14="http://schemas.microsoft.com/office/drawing/2010/main">
                <a:effectLst>
                  <a:outerShdw dist="17961" dir="2700000" algn="ctr" rotWithShape="0">
                    <a:schemeClr val="folHlink">
                      <a:gamma/>
                      <a:shade val="60000"/>
                      <a:invGamma/>
                    </a:schemeClr>
                  </a:outerShdw>
                </a:effectLst>
              </a14:hiddenEffects>
            </a:ext>
          </a:extLst>
        </p:spPr>
        <p:txBody>
          <a:bodyPr wrap="none" anchor="ctr"/>
          <a:lstStyle/>
          <a:p>
            <a:endParaRPr lang="en-US" sz="2000" b="1">
              <a:latin typeface="Times New Roman" pitchFamily="18" charset="0"/>
              <a:cs typeface="Times New Roman" pitchFamily="18" charset="0"/>
            </a:endParaRPr>
          </a:p>
        </p:txBody>
      </p:sp>
      <p:sp>
        <p:nvSpPr>
          <p:cNvPr id="194" name="Rectangle 184"/>
          <p:cNvSpPr>
            <a:spLocks noChangeArrowheads="1"/>
          </p:cNvSpPr>
          <p:nvPr/>
        </p:nvSpPr>
        <p:spPr bwMode="gray">
          <a:xfrm>
            <a:off x="244213" y="5053593"/>
            <a:ext cx="1322799" cy="707886"/>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2000" b="1" dirty="0" err="1" smtClean="0">
                <a:solidFill>
                  <a:schemeClr val="tx2"/>
                </a:solidFill>
                <a:latin typeface="Times New Roman" pitchFamily="18" charset="0"/>
                <a:cs typeface="Times New Roman" pitchFamily="18" charset="0"/>
              </a:rPr>
              <a:t>Khai</a:t>
            </a:r>
            <a:r>
              <a:rPr lang="en-US" sz="2000" b="1" dirty="0" smtClean="0">
                <a:solidFill>
                  <a:schemeClr val="tx2"/>
                </a:solidFill>
                <a:latin typeface="Times New Roman" pitchFamily="18" charset="0"/>
                <a:cs typeface="Times New Roman" pitchFamily="18" charset="0"/>
              </a:rPr>
              <a:t> </a:t>
            </a:r>
            <a:r>
              <a:rPr lang="en-US" sz="2000" b="1" dirty="0" err="1" smtClean="0">
                <a:solidFill>
                  <a:schemeClr val="tx2"/>
                </a:solidFill>
                <a:latin typeface="Times New Roman" pitchFamily="18" charset="0"/>
                <a:cs typeface="Times New Roman" pitchFamily="18" charset="0"/>
              </a:rPr>
              <a:t>thác</a:t>
            </a:r>
            <a:r>
              <a:rPr lang="en-US" sz="2000" b="1" dirty="0" smtClean="0">
                <a:solidFill>
                  <a:schemeClr val="tx2"/>
                </a:solidFill>
                <a:latin typeface="Times New Roman" pitchFamily="18" charset="0"/>
                <a:cs typeface="Times New Roman" pitchFamily="18" charset="0"/>
              </a:rPr>
              <a:t> </a:t>
            </a:r>
          </a:p>
          <a:p>
            <a:pPr algn="ctr"/>
            <a:r>
              <a:rPr lang="en-US" sz="2000" b="1" dirty="0" err="1" smtClean="0">
                <a:solidFill>
                  <a:schemeClr val="tx2"/>
                </a:solidFill>
                <a:latin typeface="Times New Roman" pitchFamily="18" charset="0"/>
                <a:cs typeface="Times New Roman" pitchFamily="18" charset="0"/>
              </a:rPr>
              <a:t>lời</a:t>
            </a:r>
            <a:r>
              <a:rPr lang="en-US" sz="2000" b="1" dirty="0" smtClean="0">
                <a:solidFill>
                  <a:schemeClr val="tx2"/>
                </a:solidFill>
                <a:latin typeface="Times New Roman" pitchFamily="18" charset="0"/>
                <a:cs typeface="Times New Roman" pitchFamily="18" charset="0"/>
              </a:rPr>
              <a:t> </a:t>
            </a:r>
            <a:r>
              <a:rPr lang="en-US" sz="2000" b="1" dirty="0" err="1" smtClean="0">
                <a:solidFill>
                  <a:schemeClr val="tx2"/>
                </a:solidFill>
                <a:latin typeface="Times New Roman" pitchFamily="18" charset="0"/>
                <a:cs typeface="Times New Roman" pitchFamily="18" charset="0"/>
              </a:rPr>
              <a:t>giải</a:t>
            </a:r>
            <a:endParaRPr lang="en-US" sz="2000" b="1"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1251923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3"/>
                                        </p:tgtEl>
                                        <p:attrNameLst>
                                          <p:attrName>style.visibility</p:attrName>
                                        </p:attrNameLst>
                                      </p:cBhvr>
                                      <p:to>
                                        <p:strVal val="visible"/>
                                      </p:to>
                                    </p:set>
                                    <p:anim calcmode="lin" valueType="num">
                                      <p:cBhvr additive="base">
                                        <p:cTn id="7" dur="500" fill="hold"/>
                                        <p:tgtEl>
                                          <p:spTgt spid="10243"/>
                                        </p:tgtEl>
                                        <p:attrNameLst>
                                          <p:attrName>ppt_x</p:attrName>
                                        </p:attrNameLst>
                                      </p:cBhvr>
                                      <p:tavLst>
                                        <p:tav tm="0">
                                          <p:val>
                                            <p:strVal val="#ppt_x"/>
                                          </p:val>
                                        </p:tav>
                                        <p:tav tm="100000">
                                          <p:val>
                                            <p:strVal val="#ppt_x"/>
                                          </p:val>
                                        </p:tav>
                                      </p:tavLst>
                                    </p:anim>
                                    <p:anim calcmode="lin" valueType="num">
                                      <p:cBhvr additive="base">
                                        <p:cTn id="8" dur="500" fill="hold"/>
                                        <p:tgtEl>
                                          <p:spTgt spid="1024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414"/>
                                        </p:tgtEl>
                                        <p:attrNameLst>
                                          <p:attrName>style.visibility</p:attrName>
                                        </p:attrNameLst>
                                      </p:cBhvr>
                                      <p:to>
                                        <p:strVal val="visible"/>
                                      </p:to>
                                    </p:set>
                                    <p:anim calcmode="lin" valueType="num">
                                      <p:cBhvr additive="base">
                                        <p:cTn id="11" dur="500" fill="hold"/>
                                        <p:tgtEl>
                                          <p:spTgt spid="10414"/>
                                        </p:tgtEl>
                                        <p:attrNameLst>
                                          <p:attrName>ppt_x</p:attrName>
                                        </p:attrNameLst>
                                      </p:cBhvr>
                                      <p:tavLst>
                                        <p:tav tm="0">
                                          <p:val>
                                            <p:strVal val="#ppt_x"/>
                                          </p:val>
                                        </p:tav>
                                        <p:tav tm="100000">
                                          <p:val>
                                            <p:strVal val="#ppt_x"/>
                                          </p:val>
                                        </p:tav>
                                      </p:tavLst>
                                    </p:anim>
                                    <p:anim calcmode="lin" valueType="num">
                                      <p:cBhvr additive="base">
                                        <p:cTn id="12" dur="500" fill="hold"/>
                                        <p:tgtEl>
                                          <p:spTgt spid="10414"/>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417"/>
                                        </p:tgtEl>
                                        <p:attrNameLst>
                                          <p:attrName>style.visibility</p:attrName>
                                        </p:attrNameLst>
                                      </p:cBhvr>
                                      <p:to>
                                        <p:strVal val="visible"/>
                                      </p:to>
                                    </p:set>
                                    <p:anim calcmode="lin" valueType="num">
                                      <p:cBhvr additive="base">
                                        <p:cTn id="15" dur="500" fill="hold"/>
                                        <p:tgtEl>
                                          <p:spTgt spid="10417"/>
                                        </p:tgtEl>
                                        <p:attrNameLst>
                                          <p:attrName>ppt_x</p:attrName>
                                        </p:attrNameLst>
                                      </p:cBhvr>
                                      <p:tavLst>
                                        <p:tav tm="0">
                                          <p:val>
                                            <p:strVal val="#ppt_x"/>
                                          </p:val>
                                        </p:tav>
                                        <p:tav tm="100000">
                                          <p:val>
                                            <p:strVal val="#ppt_x"/>
                                          </p:val>
                                        </p:tav>
                                      </p:tavLst>
                                    </p:anim>
                                    <p:anim calcmode="lin" valueType="num">
                                      <p:cBhvr additive="base">
                                        <p:cTn id="16" dur="500" fill="hold"/>
                                        <p:tgtEl>
                                          <p:spTgt spid="1041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90"/>
                                        </p:tgtEl>
                                        <p:attrNameLst>
                                          <p:attrName>style.visibility</p:attrName>
                                        </p:attrNameLst>
                                      </p:cBhvr>
                                      <p:to>
                                        <p:strVal val="visible"/>
                                      </p:to>
                                    </p:set>
                                    <p:anim calcmode="lin" valueType="num">
                                      <p:cBhvr additive="base">
                                        <p:cTn id="19" dur="500" fill="hold"/>
                                        <p:tgtEl>
                                          <p:spTgt spid="190"/>
                                        </p:tgtEl>
                                        <p:attrNameLst>
                                          <p:attrName>ppt_x</p:attrName>
                                        </p:attrNameLst>
                                      </p:cBhvr>
                                      <p:tavLst>
                                        <p:tav tm="0">
                                          <p:val>
                                            <p:strVal val="#ppt_x"/>
                                          </p:val>
                                        </p:tav>
                                        <p:tav tm="100000">
                                          <p:val>
                                            <p:strVal val="#ppt_x"/>
                                          </p:val>
                                        </p:tav>
                                      </p:tavLst>
                                    </p:anim>
                                    <p:anim calcmode="lin" valueType="num">
                                      <p:cBhvr additive="base">
                                        <p:cTn id="20" dur="500" fill="hold"/>
                                        <p:tgtEl>
                                          <p:spTgt spid="19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244"/>
                                        </p:tgtEl>
                                        <p:attrNameLst>
                                          <p:attrName>style.visibility</p:attrName>
                                        </p:attrNameLst>
                                      </p:cBhvr>
                                      <p:to>
                                        <p:strVal val="visible"/>
                                      </p:to>
                                    </p:set>
                                    <p:anim calcmode="lin" valueType="num">
                                      <p:cBhvr additive="base">
                                        <p:cTn id="25" dur="500" fill="hold"/>
                                        <p:tgtEl>
                                          <p:spTgt spid="10244"/>
                                        </p:tgtEl>
                                        <p:attrNameLst>
                                          <p:attrName>ppt_x</p:attrName>
                                        </p:attrNameLst>
                                      </p:cBhvr>
                                      <p:tavLst>
                                        <p:tav tm="0">
                                          <p:val>
                                            <p:strVal val="#ppt_x"/>
                                          </p:val>
                                        </p:tav>
                                        <p:tav tm="100000">
                                          <p:val>
                                            <p:strVal val="#ppt_x"/>
                                          </p:val>
                                        </p:tav>
                                      </p:tavLst>
                                    </p:anim>
                                    <p:anim calcmode="lin" valueType="num">
                                      <p:cBhvr additive="base">
                                        <p:cTn id="26" dur="500" fill="hold"/>
                                        <p:tgtEl>
                                          <p:spTgt spid="10244"/>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0415"/>
                                        </p:tgtEl>
                                        <p:attrNameLst>
                                          <p:attrName>style.visibility</p:attrName>
                                        </p:attrNameLst>
                                      </p:cBhvr>
                                      <p:to>
                                        <p:strVal val="visible"/>
                                      </p:to>
                                    </p:set>
                                    <p:anim calcmode="lin" valueType="num">
                                      <p:cBhvr additive="base">
                                        <p:cTn id="29" dur="500" fill="hold"/>
                                        <p:tgtEl>
                                          <p:spTgt spid="10415"/>
                                        </p:tgtEl>
                                        <p:attrNameLst>
                                          <p:attrName>ppt_x</p:attrName>
                                        </p:attrNameLst>
                                      </p:cBhvr>
                                      <p:tavLst>
                                        <p:tav tm="0">
                                          <p:val>
                                            <p:strVal val="#ppt_x"/>
                                          </p:val>
                                        </p:tav>
                                        <p:tav tm="100000">
                                          <p:val>
                                            <p:strVal val="#ppt_x"/>
                                          </p:val>
                                        </p:tav>
                                      </p:tavLst>
                                    </p:anim>
                                    <p:anim calcmode="lin" valueType="num">
                                      <p:cBhvr additive="base">
                                        <p:cTn id="30" dur="500" fill="hold"/>
                                        <p:tgtEl>
                                          <p:spTgt spid="10415"/>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88"/>
                                        </p:tgtEl>
                                        <p:attrNameLst>
                                          <p:attrName>style.visibility</p:attrName>
                                        </p:attrNameLst>
                                      </p:cBhvr>
                                      <p:to>
                                        <p:strVal val="visible"/>
                                      </p:to>
                                    </p:set>
                                    <p:anim calcmode="lin" valueType="num">
                                      <p:cBhvr additive="base">
                                        <p:cTn id="33" dur="500" fill="hold"/>
                                        <p:tgtEl>
                                          <p:spTgt spid="188"/>
                                        </p:tgtEl>
                                        <p:attrNameLst>
                                          <p:attrName>ppt_x</p:attrName>
                                        </p:attrNameLst>
                                      </p:cBhvr>
                                      <p:tavLst>
                                        <p:tav tm="0">
                                          <p:val>
                                            <p:strVal val="#ppt_x"/>
                                          </p:val>
                                        </p:tav>
                                        <p:tav tm="100000">
                                          <p:val>
                                            <p:strVal val="#ppt_x"/>
                                          </p:val>
                                        </p:tav>
                                      </p:tavLst>
                                    </p:anim>
                                    <p:anim calcmode="lin" valueType="num">
                                      <p:cBhvr additive="base">
                                        <p:cTn id="34" dur="500" fill="hold"/>
                                        <p:tgtEl>
                                          <p:spTgt spid="188"/>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91"/>
                                        </p:tgtEl>
                                        <p:attrNameLst>
                                          <p:attrName>style.visibility</p:attrName>
                                        </p:attrNameLst>
                                      </p:cBhvr>
                                      <p:to>
                                        <p:strVal val="visible"/>
                                      </p:to>
                                    </p:set>
                                    <p:anim calcmode="lin" valueType="num">
                                      <p:cBhvr additive="base">
                                        <p:cTn id="37" dur="500" fill="hold"/>
                                        <p:tgtEl>
                                          <p:spTgt spid="191"/>
                                        </p:tgtEl>
                                        <p:attrNameLst>
                                          <p:attrName>ppt_x</p:attrName>
                                        </p:attrNameLst>
                                      </p:cBhvr>
                                      <p:tavLst>
                                        <p:tav tm="0">
                                          <p:val>
                                            <p:strVal val="#ppt_x"/>
                                          </p:val>
                                        </p:tav>
                                        <p:tav tm="100000">
                                          <p:val>
                                            <p:strVal val="#ppt_x"/>
                                          </p:val>
                                        </p:tav>
                                      </p:tavLst>
                                    </p:anim>
                                    <p:anim calcmode="lin" valueType="num">
                                      <p:cBhvr additive="base">
                                        <p:cTn id="38" dur="500" fill="hold"/>
                                        <p:tgtEl>
                                          <p:spTgt spid="19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245"/>
                                        </p:tgtEl>
                                        <p:attrNameLst>
                                          <p:attrName>style.visibility</p:attrName>
                                        </p:attrNameLst>
                                      </p:cBhvr>
                                      <p:to>
                                        <p:strVal val="visible"/>
                                      </p:to>
                                    </p:set>
                                    <p:anim calcmode="lin" valueType="num">
                                      <p:cBhvr additive="base">
                                        <p:cTn id="43" dur="500" fill="hold"/>
                                        <p:tgtEl>
                                          <p:spTgt spid="10245"/>
                                        </p:tgtEl>
                                        <p:attrNameLst>
                                          <p:attrName>ppt_x</p:attrName>
                                        </p:attrNameLst>
                                      </p:cBhvr>
                                      <p:tavLst>
                                        <p:tav tm="0">
                                          <p:val>
                                            <p:strVal val="#ppt_x"/>
                                          </p:val>
                                        </p:tav>
                                        <p:tav tm="100000">
                                          <p:val>
                                            <p:strVal val="#ppt_x"/>
                                          </p:val>
                                        </p:tav>
                                      </p:tavLst>
                                    </p:anim>
                                    <p:anim calcmode="lin" valueType="num">
                                      <p:cBhvr additive="base">
                                        <p:cTn id="44" dur="500" fill="hold"/>
                                        <p:tgtEl>
                                          <p:spTgt spid="1024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92"/>
                                        </p:tgtEl>
                                        <p:attrNameLst>
                                          <p:attrName>style.visibility</p:attrName>
                                        </p:attrNameLst>
                                      </p:cBhvr>
                                      <p:to>
                                        <p:strVal val="visible"/>
                                      </p:to>
                                    </p:set>
                                    <p:anim calcmode="lin" valueType="num">
                                      <p:cBhvr additive="base">
                                        <p:cTn id="47" dur="500" fill="hold"/>
                                        <p:tgtEl>
                                          <p:spTgt spid="192"/>
                                        </p:tgtEl>
                                        <p:attrNameLst>
                                          <p:attrName>ppt_x</p:attrName>
                                        </p:attrNameLst>
                                      </p:cBhvr>
                                      <p:tavLst>
                                        <p:tav tm="0">
                                          <p:val>
                                            <p:strVal val="#ppt_x"/>
                                          </p:val>
                                        </p:tav>
                                        <p:tav tm="100000">
                                          <p:val>
                                            <p:strVal val="#ppt_x"/>
                                          </p:val>
                                        </p:tav>
                                      </p:tavLst>
                                    </p:anim>
                                    <p:anim calcmode="lin" valueType="num">
                                      <p:cBhvr additive="base">
                                        <p:cTn id="48" dur="500" fill="hold"/>
                                        <p:tgtEl>
                                          <p:spTgt spid="19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0416"/>
                                        </p:tgtEl>
                                        <p:attrNameLst>
                                          <p:attrName>style.visibility</p:attrName>
                                        </p:attrNameLst>
                                      </p:cBhvr>
                                      <p:to>
                                        <p:strVal val="visible"/>
                                      </p:to>
                                    </p:set>
                                    <p:anim calcmode="lin" valueType="num">
                                      <p:cBhvr additive="base">
                                        <p:cTn id="51" dur="500" fill="hold"/>
                                        <p:tgtEl>
                                          <p:spTgt spid="10416"/>
                                        </p:tgtEl>
                                        <p:attrNameLst>
                                          <p:attrName>ppt_x</p:attrName>
                                        </p:attrNameLst>
                                      </p:cBhvr>
                                      <p:tavLst>
                                        <p:tav tm="0">
                                          <p:val>
                                            <p:strVal val="#ppt_x"/>
                                          </p:val>
                                        </p:tav>
                                        <p:tav tm="100000">
                                          <p:val>
                                            <p:strVal val="#ppt_x"/>
                                          </p:val>
                                        </p:tav>
                                      </p:tavLst>
                                    </p:anim>
                                    <p:anim calcmode="lin" valueType="num">
                                      <p:cBhvr additive="base">
                                        <p:cTn id="52" dur="500" fill="hold"/>
                                        <p:tgtEl>
                                          <p:spTgt spid="10416"/>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94"/>
                                        </p:tgtEl>
                                        <p:attrNameLst>
                                          <p:attrName>style.visibility</p:attrName>
                                        </p:attrNameLst>
                                      </p:cBhvr>
                                      <p:to>
                                        <p:strVal val="visible"/>
                                      </p:to>
                                    </p:set>
                                    <p:anim calcmode="lin" valueType="num">
                                      <p:cBhvr additive="base">
                                        <p:cTn id="55" dur="500" fill="hold"/>
                                        <p:tgtEl>
                                          <p:spTgt spid="194"/>
                                        </p:tgtEl>
                                        <p:attrNameLst>
                                          <p:attrName>ppt_x</p:attrName>
                                        </p:attrNameLst>
                                      </p:cBhvr>
                                      <p:tavLst>
                                        <p:tav tm="0">
                                          <p:val>
                                            <p:strVal val="#ppt_x"/>
                                          </p:val>
                                        </p:tav>
                                        <p:tav tm="100000">
                                          <p:val>
                                            <p:strVal val="#ppt_x"/>
                                          </p:val>
                                        </p:tav>
                                      </p:tavLst>
                                    </p:anim>
                                    <p:anim calcmode="lin" valueType="num">
                                      <p:cBhvr additive="base">
                                        <p:cTn id="56" dur="500" fill="hold"/>
                                        <p:tgtEl>
                                          <p:spTgt spid="194"/>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93"/>
                                        </p:tgtEl>
                                        <p:attrNameLst>
                                          <p:attrName>style.visibility</p:attrName>
                                        </p:attrNameLst>
                                      </p:cBhvr>
                                      <p:to>
                                        <p:strVal val="visible"/>
                                      </p:to>
                                    </p:set>
                                    <p:anim calcmode="lin" valueType="num">
                                      <p:cBhvr additive="base">
                                        <p:cTn id="59" dur="500" fill="hold"/>
                                        <p:tgtEl>
                                          <p:spTgt spid="193"/>
                                        </p:tgtEl>
                                        <p:attrNameLst>
                                          <p:attrName>ppt_x</p:attrName>
                                        </p:attrNameLst>
                                      </p:cBhvr>
                                      <p:tavLst>
                                        <p:tav tm="0">
                                          <p:val>
                                            <p:strVal val="#ppt_x"/>
                                          </p:val>
                                        </p:tav>
                                        <p:tav tm="100000">
                                          <p:val>
                                            <p:strVal val="#ppt_x"/>
                                          </p:val>
                                        </p:tav>
                                      </p:tavLst>
                                    </p:anim>
                                    <p:anim calcmode="lin" valueType="num">
                                      <p:cBhvr additive="base">
                                        <p:cTn id="60" dur="500" fill="hold"/>
                                        <p:tgtEl>
                                          <p:spTgt spid="193"/>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0426"/>
                                        </p:tgtEl>
                                        <p:attrNameLst>
                                          <p:attrName>style.visibility</p:attrName>
                                        </p:attrNameLst>
                                      </p:cBhvr>
                                      <p:to>
                                        <p:strVal val="visible"/>
                                      </p:to>
                                    </p:set>
                                    <p:anim calcmode="lin" valueType="num">
                                      <p:cBhvr additive="base">
                                        <p:cTn id="65" dur="500" fill="hold"/>
                                        <p:tgtEl>
                                          <p:spTgt spid="10426"/>
                                        </p:tgtEl>
                                        <p:attrNameLst>
                                          <p:attrName>ppt_x</p:attrName>
                                        </p:attrNameLst>
                                      </p:cBhvr>
                                      <p:tavLst>
                                        <p:tav tm="0">
                                          <p:val>
                                            <p:strVal val="#ppt_x"/>
                                          </p:val>
                                        </p:tav>
                                        <p:tav tm="100000">
                                          <p:val>
                                            <p:strVal val="#ppt_x"/>
                                          </p:val>
                                        </p:tav>
                                      </p:tavLst>
                                    </p:anim>
                                    <p:anim calcmode="lin" valueType="num">
                                      <p:cBhvr additive="base">
                                        <p:cTn id="66" dur="500" fill="hold"/>
                                        <p:tgtEl>
                                          <p:spTgt spid="104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 grpId="0" animBg="1"/>
      <p:bldP spid="10243" grpId="0" animBg="1"/>
      <p:bldP spid="10244" grpId="0" animBg="1"/>
      <p:bldP spid="10245" grpId="0" animBg="1"/>
      <p:bldP spid="10414" grpId="0" animBg="1"/>
      <p:bldP spid="10415" grpId="0" animBg="1"/>
      <p:bldP spid="10417" grpId="0"/>
      <p:bldP spid="10426" grpId="0"/>
      <p:bldP spid="188" grpId="0"/>
      <p:bldP spid="190" grpId="0"/>
      <p:bldP spid="191" grpId="0"/>
      <p:bldP spid="192" grpId="0"/>
      <p:bldP spid="10416" grpId="0" animBg="1"/>
      <p:bldP spid="19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32" y="33287"/>
            <a:ext cx="2305050" cy="226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4410075"/>
            <a:ext cx="18954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p:cNvSpPr>
            <a:spLocks noGrp="1"/>
          </p:cNvSpPr>
          <p:nvPr>
            <p:ph type="title"/>
          </p:nvPr>
        </p:nvSpPr>
        <p:spPr>
          <a:xfrm>
            <a:off x="457200" y="274638"/>
            <a:ext cx="8229600" cy="1143000"/>
          </a:xfrm>
          <a:prstGeom prst="rect">
            <a:avLst/>
          </a:prstGeom>
        </p:spPr>
        <p:txBody>
          <a:bodyPr wrap="square">
            <a:spAutoFit/>
          </a:bodyPr>
          <a:lstStyle/>
          <a:p>
            <a:pPr lvl="0" algn="ctr">
              <a:lnSpc>
                <a:spcPct val="150000"/>
              </a:lnSpc>
            </a:pPr>
            <a:r>
              <a:rPr lang="nb-NO" sz="2000" b="1" dirty="0">
                <a:solidFill>
                  <a:srgbClr val="000000"/>
                </a:solidFill>
                <a:latin typeface="Times New Roman"/>
                <a:ea typeface="Times New Roman"/>
              </a:rPr>
              <a:t>PHẦN 3: NỘI DUNG CHÍNH</a:t>
            </a:r>
            <a:endParaRPr lang="en-US" dirty="0">
              <a:solidFill>
                <a:srgbClr val="000000"/>
              </a:solidFill>
              <a:latin typeface="Times New Roman"/>
              <a:ea typeface="Times New Roman"/>
            </a:endParaRPr>
          </a:p>
        </p:txBody>
      </p:sp>
      <p:sp>
        <p:nvSpPr>
          <p:cNvPr id="5" name="Content Placeholder 2"/>
          <p:cNvSpPr>
            <a:spLocks noGrp="1"/>
          </p:cNvSpPr>
          <p:nvPr>
            <p:ph idx="1"/>
          </p:nvPr>
        </p:nvSpPr>
        <p:spPr>
          <a:xfrm>
            <a:off x="457200" y="1600201"/>
            <a:ext cx="8229600" cy="1524000"/>
          </a:xfrm>
        </p:spPr>
        <p:txBody>
          <a:bodyPr/>
          <a:lstStyle/>
          <a:p>
            <a:pPr marL="0" lvl="0" indent="0" fontAlgn="auto">
              <a:spcBef>
                <a:spcPts val="0"/>
              </a:spcBef>
              <a:spcAft>
                <a:spcPts val="0"/>
              </a:spcAft>
              <a:buNone/>
            </a:pPr>
            <a:r>
              <a:rPr lang="nb-NO" sz="2000" b="1" kern="1200" dirty="0">
                <a:solidFill>
                  <a:srgbClr val="000000"/>
                </a:solidFill>
                <a:latin typeface="Times New Roman"/>
                <a:ea typeface="Times New Roman"/>
              </a:rPr>
              <a:t>I</a:t>
            </a:r>
            <a:r>
              <a:rPr lang="nb-NO" b="1" kern="1200" dirty="0">
                <a:solidFill>
                  <a:srgbClr val="000000"/>
                </a:solidFill>
                <a:latin typeface="Times New Roman"/>
                <a:ea typeface="Times New Roman"/>
              </a:rPr>
              <a:t>. </a:t>
            </a:r>
            <a:r>
              <a:rPr lang="nb-NO" sz="2000" b="1" kern="1200" dirty="0">
                <a:solidFill>
                  <a:srgbClr val="000000"/>
                </a:solidFill>
                <a:latin typeface="Times New Roman"/>
                <a:ea typeface="Times New Roman"/>
              </a:rPr>
              <a:t>Nguyên </a:t>
            </a:r>
            <a:r>
              <a:rPr lang="nb-NO" sz="2000" b="1" kern="1200" dirty="0" smtClean="0">
                <a:solidFill>
                  <a:srgbClr val="000000"/>
                </a:solidFill>
                <a:latin typeface="Times New Roman"/>
                <a:ea typeface="Times New Roman"/>
              </a:rPr>
              <a:t>nhân </a:t>
            </a:r>
            <a:r>
              <a:rPr lang="nb-NO" sz="2000" b="1" kern="1200" dirty="0" smtClean="0">
                <a:solidFill>
                  <a:srgbClr val="FF0000"/>
                </a:solidFill>
                <a:latin typeface="Times New Roman"/>
                <a:ea typeface="Times New Roman"/>
              </a:rPr>
              <a:t>( thực trạng)</a:t>
            </a:r>
            <a:r>
              <a:rPr lang="nb-NO" sz="2000" b="1" kern="1200" dirty="0" smtClean="0">
                <a:solidFill>
                  <a:srgbClr val="000000"/>
                </a:solidFill>
                <a:latin typeface="Times New Roman"/>
                <a:ea typeface="Times New Roman"/>
              </a:rPr>
              <a:t>  </a:t>
            </a:r>
            <a:r>
              <a:rPr lang="nb-NO" sz="2000" b="1" kern="1200" dirty="0">
                <a:solidFill>
                  <a:srgbClr val="000000"/>
                </a:solidFill>
                <a:latin typeface="Times New Roman"/>
                <a:ea typeface="Times New Roman"/>
              </a:rPr>
              <a:t>ảnh </a:t>
            </a:r>
            <a:r>
              <a:rPr lang="nb-NO" sz="2000" b="1" kern="1200" dirty="0" smtClean="0">
                <a:solidFill>
                  <a:srgbClr val="000000"/>
                </a:solidFill>
                <a:latin typeface="Times New Roman"/>
                <a:ea typeface="Times New Roman"/>
              </a:rPr>
              <a:t>hưởng </a:t>
            </a:r>
            <a:r>
              <a:rPr lang="nb-NO" sz="2000" b="1" kern="1200" dirty="0">
                <a:solidFill>
                  <a:srgbClr val="000000"/>
                </a:solidFill>
                <a:latin typeface="Times New Roman"/>
                <a:ea typeface="Times New Roman"/>
              </a:rPr>
              <a:t>đến vấn đề khai thác các bài toán cơ bản để phát triển năng lực tư duy ở bộ môn toán cho học sinh lớp 8.</a:t>
            </a:r>
            <a:endParaRPr lang="en-US" sz="2000" kern="1200" dirty="0">
              <a:solidFill>
                <a:srgbClr val="000000"/>
              </a:solidFill>
            </a:endParaRPr>
          </a:p>
          <a:p>
            <a:pPr marL="0" indent="0">
              <a:buNone/>
            </a:pPr>
            <a:endParaRPr lang="en-US" sz="4400" dirty="0"/>
          </a:p>
        </p:txBody>
      </p:sp>
      <p:sp>
        <p:nvSpPr>
          <p:cNvPr id="2" name="Rectangle 1"/>
          <p:cNvSpPr/>
          <p:nvPr/>
        </p:nvSpPr>
        <p:spPr>
          <a:xfrm>
            <a:off x="838200" y="3048000"/>
            <a:ext cx="8077200" cy="1581972"/>
          </a:xfrm>
          <a:prstGeom prst="rect">
            <a:avLst/>
          </a:prstGeom>
        </p:spPr>
        <p:txBody>
          <a:bodyPr wrap="square">
            <a:spAutoFit/>
          </a:bodyPr>
          <a:lstStyle/>
          <a:p>
            <a:pPr marL="342900" lvl="0" indent="-342900" fontAlgn="base">
              <a:spcBef>
                <a:spcPct val="20000"/>
              </a:spcBef>
              <a:spcAft>
                <a:spcPct val="0"/>
              </a:spcAft>
              <a:buFontTx/>
              <a:buChar char="•"/>
            </a:pPr>
            <a:r>
              <a:rPr lang="en-US" sz="2000" b="1" kern="0" dirty="0" err="1">
                <a:solidFill>
                  <a:srgbClr val="000000"/>
                </a:solidFill>
                <a:latin typeface="Times New Roman" pitchFamily="18" charset="0"/>
                <a:cs typeface="Times New Roman" pitchFamily="18" charset="0"/>
              </a:rPr>
              <a:t>Lớp</a:t>
            </a:r>
            <a:r>
              <a:rPr lang="en-US" sz="2000" b="1" kern="0" dirty="0">
                <a:solidFill>
                  <a:srgbClr val="000000"/>
                </a:solidFill>
                <a:latin typeface="Times New Roman" pitchFamily="18" charset="0"/>
                <a:cs typeface="Times New Roman" pitchFamily="18" charset="0"/>
              </a:rPr>
              <a:t> </a:t>
            </a:r>
            <a:r>
              <a:rPr lang="en-US" sz="2000" b="1" kern="0" dirty="0" err="1">
                <a:solidFill>
                  <a:srgbClr val="000000"/>
                </a:solidFill>
                <a:latin typeface="Times New Roman" pitchFamily="18" charset="0"/>
                <a:cs typeface="Times New Roman" pitchFamily="18" charset="0"/>
              </a:rPr>
              <a:t>khảo</a:t>
            </a:r>
            <a:r>
              <a:rPr lang="en-US" sz="2000" b="1" kern="0" dirty="0">
                <a:solidFill>
                  <a:srgbClr val="000000"/>
                </a:solidFill>
                <a:latin typeface="Times New Roman" pitchFamily="18" charset="0"/>
                <a:cs typeface="Times New Roman" pitchFamily="18" charset="0"/>
              </a:rPr>
              <a:t> </a:t>
            </a:r>
            <a:r>
              <a:rPr lang="en-US" sz="2000" b="1" kern="0" dirty="0" err="1">
                <a:solidFill>
                  <a:srgbClr val="000000"/>
                </a:solidFill>
                <a:latin typeface="Times New Roman" pitchFamily="18" charset="0"/>
                <a:cs typeface="Times New Roman" pitchFamily="18" charset="0"/>
              </a:rPr>
              <a:t>sát</a:t>
            </a:r>
            <a:r>
              <a:rPr lang="en-US" sz="2000" b="1" kern="0" dirty="0">
                <a:solidFill>
                  <a:srgbClr val="000000"/>
                </a:solidFill>
                <a:latin typeface="Times New Roman" pitchFamily="18" charset="0"/>
                <a:cs typeface="Times New Roman" pitchFamily="18" charset="0"/>
              </a:rPr>
              <a:t> : </a:t>
            </a:r>
            <a:r>
              <a:rPr lang="en-US" sz="2000" b="1" kern="0" dirty="0" err="1">
                <a:solidFill>
                  <a:srgbClr val="000000"/>
                </a:solidFill>
                <a:latin typeface="Times New Roman" pitchFamily="18" charset="0"/>
                <a:cs typeface="Times New Roman" pitchFamily="18" charset="0"/>
              </a:rPr>
              <a:t>lớp</a:t>
            </a:r>
            <a:r>
              <a:rPr lang="en-US" sz="2000" b="1" kern="0" dirty="0">
                <a:solidFill>
                  <a:srgbClr val="000000"/>
                </a:solidFill>
                <a:latin typeface="Times New Roman" pitchFamily="18" charset="0"/>
                <a:cs typeface="Times New Roman" pitchFamily="18" charset="0"/>
              </a:rPr>
              <a:t> 8a3 </a:t>
            </a:r>
            <a:r>
              <a:rPr lang="en-US" sz="2000" b="1" kern="0" dirty="0" err="1">
                <a:solidFill>
                  <a:srgbClr val="000000"/>
                </a:solidFill>
                <a:latin typeface="Times New Roman" pitchFamily="18" charset="0"/>
                <a:cs typeface="Times New Roman" pitchFamily="18" charset="0"/>
              </a:rPr>
              <a:t>trường</a:t>
            </a:r>
            <a:r>
              <a:rPr lang="en-US" sz="2000" b="1" kern="0" dirty="0">
                <a:solidFill>
                  <a:srgbClr val="000000"/>
                </a:solidFill>
                <a:latin typeface="Times New Roman" pitchFamily="18" charset="0"/>
                <a:cs typeface="Times New Roman" pitchFamily="18" charset="0"/>
              </a:rPr>
              <a:t> TH-THCS-THPT </a:t>
            </a:r>
            <a:r>
              <a:rPr lang="en-US" sz="2000" b="1" kern="0" dirty="0" err="1">
                <a:solidFill>
                  <a:srgbClr val="000000"/>
                </a:solidFill>
                <a:latin typeface="Times New Roman" pitchFamily="18" charset="0"/>
                <a:cs typeface="Times New Roman" pitchFamily="18" charset="0"/>
              </a:rPr>
              <a:t>Nguyễn</a:t>
            </a:r>
            <a:r>
              <a:rPr lang="en-US" sz="2000" b="1" kern="0" dirty="0">
                <a:solidFill>
                  <a:srgbClr val="000000"/>
                </a:solidFill>
                <a:latin typeface="Times New Roman" pitchFamily="18" charset="0"/>
                <a:cs typeface="Times New Roman" pitchFamily="18" charset="0"/>
              </a:rPr>
              <a:t> </a:t>
            </a:r>
            <a:r>
              <a:rPr lang="en-US" sz="2000" b="1" kern="0" dirty="0" err="1">
                <a:solidFill>
                  <a:srgbClr val="000000"/>
                </a:solidFill>
                <a:latin typeface="Times New Roman" pitchFamily="18" charset="0"/>
                <a:cs typeface="Times New Roman" pitchFamily="18" charset="0"/>
              </a:rPr>
              <a:t>Bỉnh</a:t>
            </a:r>
            <a:r>
              <a:rPr lang="en-US" sz="2000" b="1" kern="0" dirty="0">
                <a:solidFill>
                  <a:srgbClr val="000000"/>
                </a:solidFill>
                <a:latin typeface="Times New Roman" pitchFamily="18" charset="0"/>
                <a:cs typeface="Times New Roman" pitchFamily="18" charset="0"/>
              </a:rPr>
              <a:t> </a:t>
            </a:r>
            <a:r>
              <a:rPr lang="en-US" sz="2000" b="1" kern="0" dirty="0" err="1">
                <a:solidFill>
                  <a:srgbClr val="000000"/>
                </a:solidFill>
                <a:latin typeface="Times New Roman" pitchFamily="18" charset="0"/>
                <a:cs typeface="Times New Roman" pitchFamily="18" charset="0"/>
              </a:rPr>
              <a:t>Khiêm</a:t>
            </a:r>
            <a:endParaRPr lang="en-US" sz="2000" b="1" kern="0" dirty="0">
              <a:solidFill>
                <a:srgbClr val="000000"/>
              </a:solidFill>
              <a:latin typeface="Times New Roman" pitchFamily="18" charset="0"/>
              <a:cs typeface="Times New Roman" pitchFamily="18" charset="0"/>
            </a:endParaRPr>
          </a:p>
          <a:p>
            <a:pPr marL="342900" lvl="0" indent="-342900" fontAlgn="base">
              <a:spcBef>
                <a:spcPct val="20000"/>
              </a:spcBef>
              <a:spcAft>
                <a:spcPct val="0"/>
              </a:spcAft>
              <a:buFontTx/>
              <a:buChar char="•"/>
            </a:pPr>
            <a:r>
              <a:rPr lang="en-US" sz="2000" b="1" kern="0" dirty="0" err="1">
                <a:solidFill>
                  <a:srgbClr val="000000"/>
                </a:solidFill>
                <a:latin typeface="Times New Roman" pitchFamily="18" charset="0"/>
                <a:cs typeface="Times New Roman" pitchFamily="18" charset="0"/>
              </a:rPr>
              <a:t>Số</a:t>
            </a:r>
            <a:r>
              <a:rPr lang="en-US" sz="2000" b="1" kern="0" dirty="0">
                <a:solidFill>
                  <a:srgbClr val="000000"/>
                </a:solidFill>
                <a:latin typeface="Times New Roman" pitchFamily="18" charset="0"/>
                <a:cs typeface="Times New Roman" pitchFamily="18" charset="0"/>
              </a:rPr>
              <a:t> </a:t>
            </a:r>
            <a:r>
              <a:rPr lang="en-US" sz="2000" b="1" kern="0" dirty="0" err="1">
                <a:solidFill>
                  <a:srgbClr val="000000"/>
                </a:solidFill>
                <a:latin typeface="Times New Roman" pitchFamily="18" charset="0"/>
                <a:cs typeface="Times New Roman" pitchFamily="18" charset="0"/>
              </a:rPr>
              <a:t>học</a:t>
            </a:r>
            <a:r>
              <a:rPr lang="en-US" sz="2000" b="1" kern="0" dirty="0">
                <a:solidFill>
                  <a:srgbClr val="000000"/>
                </a:solidFill>
                <a:latin typeface="Times New Roman" pitchFamily="18" charset="0"/>
                <a:cs typeface="Times New Roman" pitchFamily="18" charset="0"/>
              </a:rPr>
              <a:t> </a:t>
            </a:r>
            <a:r>
              <a:rPr lang="en-US" sz="2000" b="1" kern="0" dirty="0" err="1">
                <a:solidFill>
                  <a:srgbClr val="000000"/>
                </a:solidFill>
                <a:latin typeface="Times New Roman" pitchFamily="18" charset="0"/>
                <a:cs typeface="Times New Roman" pitchFamily="18" charset="0"/>
              </a:rPr>
              <a:t>sinh</a:t>
            </a:r>
            <a:r>
              <a:rPr lang="en-US" sz="2000" b="1" kern="0" dirty="0">
                <a:solidFill>
                  <a:srgbClr val="000000"/>
                </a:solidFill>
                <a:latin typeface="Times New Roman" pitchFamily="18" charset="0"/>
                <a:cs typeface="Times New Roman" pitchFamily="18" charset="0"/>
              </a:rPr>
              <a:t> 35 </a:t>
            </a:r>
            <a:r>
              <a:rPr lang="en-US" sz="2000" b="1" kern="0" dirty="0" err="1">
                <a:solidFill>
                  <a:srgbClr val="000000"/>
                </a:solidFill>
                <a:latin typeface="Times New Roman" pitchFamily="18" charset="0"/>
                <a:cs typeface="Times New Roman" pitchFamily="18" charset="0"/>
              </a:rPr>
              <a:t>học</a:t>
            </a:r>
            <a:r>
              <a:rPr lang="en-US" sz="2000" b="1" kern="0" dirty="0">
                <a:solidFill>
                  <a:srgbClr val="000000"/>
                </a:solidFill>
                <a:latin typeface="Times New Roman" pitchFamily="18" charset="0"/>
                <a:cs typeface="Times New Roman" pitchFamily="18" charset="0"/>
              </a:rPr>
              <a:t> </a:t>
            </a:r>
            <a:r>
              <a:rPr lang="en-US" sz="2000" b="1" kern="0" dirty="0" err="1">
                <a:solidFill>
                  <a:srgbClr val="000000"/>
                </a:solidFill>
                <a:latin typeface="Times New Roman" pitchFamily="18" charset="0"/>
                <a:cs typeface="Times New Roman" pitchFamily="18" charset="0"/>
              </a:rPr>
              <a:t>sinh</a:t>
            </a:r>
            <a:r>
              <a:rPr lang="en-US" sz="2000" kern="0" dirty="0">
                <a:solidFill>
                  <a:srgbClr val="000000"/>
                </a:solidFill>
                <a:latin typeface="Times New Roman" pitchFamily="18" charset="0"/>
                <a:cs typeface="Times New Roman" pitchFamily="18" charset="0"/>
              </a:rPr>
              <a:t>. </a:t>
            </a:r>
          </a:p>
          <a:p>
            <a:pPr marL="342900" lvl="0" indent="-342900" fontAlgn="base">
              <a:spcBef>
                <a:spcPct val="20000"/>
              </a:spcBef>
              <a:spcAft>
                <a:spcPct val="0"/>
              </a:spcAft>
              <a:buFontTx/>
              <a:buChar char="•"/>
            </a:pPr>
            <a:endParaRPr lang="en-US" sz="4400" kern="0" dirty="0">
              <a:solidFill>
                <a:srgbClr val="000000"/>
              </a:solidFill>
            </a:endParaRPr>
          </a:p>
        </p:txBody>
      </p:sp>
      <p:sp>
        <p:nvSpPr>
          <p:cNvPr id="3" name="TextBox 2"/>
          <p:cNvSpPr txBox="1"/>
          <p:nvPr/>
        </p:nvSpPr>
        <p:spPr>
          <a:xfrm>
            <a:off x="609600" y="4086909"/>
            <a:ext cx="8077200" cy="369332"/>
          </a:xfrm>
          <a:prstGeom prst="rect">
            <a:avLst/>
          </a:prstGeom>
          <a:noFill/>
        </p:spPr>
        <p:txBody>
          <a:bodyPr wrap="square" rtlCol="0">
            <a:spAutoFit/>
          </a:bodyPr>
          <a:lstStyle/>
          <a:p>
            <a:r>
              <a:rPr lang="vi-VN" b="1" dirty="0" smtClean="0">
                <a:solidFill>
                  <a:srgbClr val="FF0000"/>
                </a:solidFill>
                <a:latin typeface="Times New Roman" pitchFamily="18" charset="0"/>
                <a:cs typeface="Times New Roman" pitchFamily="18" charset="0"/>
              </a:rPr>
              <a:t>Ư</a:t>
            </a:r>
            <a:r>
              <a:rPr lang="en-US" b="1" dirty="0" smtClean="0">
                <a:solidFill>
                  <a:srgbClr val="FF0000"/>
                </a:solidFill>
                <a:latin typeface="Times New Roman" pitchFamily="18" charset="0"/>
                <a:cs typeface="Times New Roman" pitchFamily="18" charset="0"/>
              </a:rPr>
              <a:t>u </a:t>
            </a:r>
            <a:r>
              <a:rPr lang="en-US" b="1" dirty="0" err="1" smtClean="0">
                <a:solidFill>
                  <a:srgbClr val="FF0000"/>
                </a:solidFill>
                <a:latin typeface="Times New Roman" pitchFamily="18" charset="0"/>
                <a:cs typeface="Times New Roman" pitchFamily="18" charset="0"/>
              </a:rPr>
              <a:t>điểm</a:t>
            </a:r>
            <a:r>
              <a:rPr lang="en-US" b="1" dirty="0" smtClean="0">
                <a:solidFill>
                  <a:srgbClr val="FF0000"/>
                </a:solidFill>
                <a:latin typeface="Times New Roman" pitchFamily="18" charset="0"/>
                <a:cs typeface="Times New Roman" pitchFamily="18" charset="0"/>
              </a:rPr>
              <a:t>: </a:t>
            </a:r>
            <a:r>
              <a:rPr lang="en-US" b="1" dirty="0" err="1" smtClean="0">
                <a:latin typeface="Times New Roman" pitchFamily="18" charset="0"/>
                <a:cs typeface="Times New Roman" pitchFamily="18" charset="0"/>
              </a:rPr>
              <a:t>đa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số</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học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sinh</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tự</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giác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và</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tích</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cực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học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có</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tinh</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thần</a:t>
            </a:r>
            <a:r>
              <a:rPr lang="en-US" b="1" dirty="0" smtClean="0">
                <a:latin typeface="Times New Roman" pitchFamily="18" charset="0"/>
                <a:cs typeface="Times New Roman" pitchFamily="18" charset="0"/>
              </a:rPr>
              <a:t> say </a:t>
            </a:r>
            <a:r>
              <a:rPr lang="en-US" b="1" dirty="0" err="1" smtClean="0">
                <a:latin typeface="Times New Roman" pitchFamily="18" charset="0"/>
                <a:cs typeface="Times New Roman" pitchFamily="18" charset="0"/>
              </a:rPr>
              <a:t>mê</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học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tập</a:t>
            </a:r>
            <a:r>
              <a:rPr lang="en-US" b="1"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2959026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4410075"/>
            <a:ext cx="18954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32" y="33287"/>
            <a:ext cx="2305050" cy="226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6738" name="Oval 2"/>
          <p:cNvSpPr>
            <a:spLocks noChangeArrowheads="1"/>
          </p:cNvSpPr>
          <p:nvPr/>
        </p:nvSpPr>
        <p:spPr bwMode="gray">
          <a:xfrm>
            <a:off x="3579019" y="2335213"/>
            <a:ext cx="2211387" cy="2211387"/>
          </a:xfrm>
          <a:prstGeom prst="ellipse">
            <a:avLst/>
          </a:prstGeom>
          <a:gradFill rotWithShape="1">
            <a:gsLst>
              <a:gs pos="0">
                <a:srgbClr val="E6E6E6"/>
              </a:gs>
              <a:gs pos="14999">
                <a:srgbClr val="7D8496"/>
              </a:gs>
              <a:gs pos="53000">
                <a:srgbClr val="E6E6E6"/>
              </a:gs>
              <a:gs pos="67999">
                <a:srgbClr val="7D8496"/>
              </a:gs>
              <a:gs pos="92999">
                <a:srgbClr val="E6E6E6"/>
              </a:gs>
              <a:gs pos="100000">
                <a:srgbClr val="FFFFFF"/>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739" name="Oval 3"/>
          <p:cNvSpPr>
            <a:spLocks noChangeArrowheads="1"/>
          </p:cNvSpPr>
          <p:nvPr/>
        </p:nvSpPr>
        <p:spPr bwMode="gray">
          <a:xfrm>
            <a:off x="3869531" y="2617788"/>
            <a:ext cx="1624013" cy="1622425"/>
          </a:xfrm>
          <a:prstGeom prst="ellipse">
            <a:avLst/>
          </a:prstGeom>
          <a:gradFill rotWithShape="1">
            <a:gsLst>
              <a:gs pos="0">
                <a:srgbClr val="FFFFFF">
                  <a:gamma/>
                  <a:shade val="63137"/>
                  <a:invGamma/>
                </a:srgbClr>
              </a:gs>
              <a:gs pos="50000">
                <a:srgbClr val="FFFFFF"/>
              </a:gs>
              <a:gs pos="100000">
                <a:srgbClr val="FFFFFF">
                  <a:gamma/>
                  <a:shade val="63137"/>
                  <a:invGamma/>
                </a:srgbClr>
              </a:gs>
            </a:gsLst>
            <a:lin ang="2700000" scaled="1"/>
          </a:gradFill>
          <a:ln>
            <a:noFill/>
          </a:ln>
          <a:effectLst>
            <a:prstShdw prst="shdw17" dist="17961" dir="2700000">
              <a:srgbClr val="FFFFFF">
                <a:gamma/>
                <a:shade val="60000"/>
                <a:invGamma/>
              </a:srgbClr>
            </a:prst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n-US"/>
          </a:p>
        </p:txBody>
      </p:sp>
      <p:sp>
        <p:nvSpPr>
          <p:cNvPr id="116740" name="Text Box 4"/>
          <p:cNvSpPr txBox="1">
            <a:spLocks noChangeArrowheads="1"/>
          </p:cNvSpPr>
          <p:nvPr/>
        </p:nvSpPr>
        <p:spPr bwMode="gray">
          <a:xfrm>
            <a:off x="3858419" y="2984500"/>
            <a:ext cx="1662112" cy="830997"/>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sz="2400" b="1" dirty="0" err="1" smtClean="0">
                <a:solidFill>
                  <a:srgbClr val="080808"/>
                </a:solidFill>
                <a:effectLst>
                  <a:outerShdw blurRad="38100" dist="38100" dir="2700000" algn="tl">
                    <a:srgbClr val="FFFFFF"/>
                  </a:outerShdw>
                </a:effectLst>
                <a:latin typeface="Times New Roman" pitchFamily="18" charset="0"/>
                <a:cs typeface="Times New Roman" pitchFamily="18" charset="0"/>
              </a:rPr>
              <a:t>Về</a:t>
            </a:r>
            <a:r>
              <a:rPr lang="en-US" sz="2400" b="1" dirty="0" smtClean="0">
                <a:solidFill>
                  <a:srgbClr val="080808"/>
                </a:solidFill>
                <a:effectLst>
                  <a:outerShdw blurRad="38100" dist="38100" dir="2700000" algn="tl">
                    <a:srgbClr val="FFFFFF"/>
                  </a:outerShdw>
                </a:effectLst>
                <a:latin typeface="Times New Roman" pitchFamily="18" charset="0"/>
                <a:cs typeface="Times New Roman" pitchFamily="18" charset="0"/>
              </a:rPr>
              <a:t> </a:t>
            </a:r>
            <a:r>
              <a:rPr lang="en-US" sz="2400" b="1" dirty="0" err="1" smtClean="0">
                <a:solidFill>
                  <a:srgbClr val="080808"/>
                </a:solidFill>
                <a:effectLst>
                  <a:outerShdw blurRad="38100" dist="38100" dir="2700000" algn="tl">
                    <a:srgbClr val="FFFFFF"/>
                  </a:outerShdw>
                </a:effectLst>
                <a:latin typeface="Times New Roman" pitchFamily="18" charset="0"/>
                <a:cs typeface="Times New Roman" pitchFamily="18" charset="0"/>
              </a:rPr>
              <a:t>phía</a:t>
            </a:r>
            <a:r>
              <a:rPr lang="en-US" sz="2400" b="1" dirty="0" smtClean="0">
                <a:solidFill>
                  <a:srgbClr val="080808"/>
                </a:solidFill>
                <a:effectLst>
                  <a:outerShdw blurRad="38100" dist="38100" dir="2700000" algn="tl">
                    <a:srgbClr val="FFFFFF"/>
                  </a:outerShdw>
                </a:effectLst>
                <a:latin typeface="Times New Roman" pitchFamily="18" charset="0"/>
                <a:cs typeface="Times New Roman" pitchFamily="18" charset="0"/>
              </a:rPr>
              <a:t> </a:t>
            </a:r>
            <a:r>
              <a:rPr lang="en-US" sz="2400" b="1" dirty="0" err="1" smtClean="0">
                <a:solidFill>
                  <a:srgbClr val="080808"/>
                </a:solidFill>
                <a:effectLst>
                  <a:outerShdw blurRad="38100" dist="38100" dir="2700000" algn="tl">
                    <a:srgbClr val="FFFFFF"/>
                  </a:outerShdw>
                </a:effectLst>
                <a:latin typeface="Times New Roman" pitchFamily="18" charset="0"/>
                <a:cs typeface="Times New Roman" pitchFamily="18" charset="0"/>
              </a:rPr>
              <a:t>học</a:t>
            </a:r>
            <a:r>
              <a:rPr lang="en-US" sz="2400" b="1" dirty="0" smtClean="0">
                <a:solidFill>
                  <a:srgbClr val="080808"/>
                </a:solidFill>
                <a:effectLst>
                  <a:outerShdw blurRad="38100" dist="38100" dir="2700000" algn="tl">
                    <a:srgbClr val="FFFFFF"/>
                  </a:outerShdw>
                </a:effectLst>
                <a:latin typeface="Times New Roman" pitchFamily="18" charset="0"/>
                <a:cs typeface="Times New Roman" pitchFamily="18" charset="0"/>
              </a:rPr>
              <a:t> </a:t>
            </a:r>
            <a:r>
              <a:rPr lang="en-US" sz="2400" b="1" dirty="0" err="1" smtClean="0">
                <a:solidFill>
                  <a:srgbClr val="080808"/>
                </a:solidFill>
                <a:effectLst>
                  <a:outerShdw blurRad="38100" dist="38100" dir="2700000" algn="tl">
                    <a:srgbClr val="FFFFFF"/>
                  </a:outerShdw>
                </a:effectLst>
                <a:latin typeface="Times New Roman" pitchFamily="18" charset="0"/>
                <a:cs typeface="Times New Roman" pitchFamily="18" charset="0"/>
              </a:rPr>
              <a:t>sinh</a:t>
            </a:r>
            <a:r>
              <a:rPr lang="en-US" sz="2400" b="1" dirty="0" smtClean="0">
                <a:solidFill>
                  <a:srgbClr val="080808"/>
                </a:solidFill>
                <a:effectLst>
                  <a:outerShdw blurRad="38100" dist="38100" dir="2700000" algn="tl">
                    <a:srgbClr val="FFFFFF"/>
                  </a:outerShdw>
                </a:effectLst>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sp>
        <p:nvSpPr>
          <p:cNvPr id="116741" name="Oval 5"/>
          <p:cNvSpPr>
            <a:spLocks noChangeArrowheads="1"/>
          </p:cNvSpPr>
          <p:nvPr/>
        </p:nvSpPr>
        <p:spPr bwMode="gray">
          <a:xfrm>
            <a:off x="6279356" y="4052888"/>
            <a:ext cx="1439863" cy="1425575"/>
          </a:xfrm>
          <a:prstGeom prst="ellipse">
            <a:avLst/>
          </a:prstGeom>
          <a:gradFill rotWithShape="1">
            <a:gsLst>
              <a:gs pos="0">
                <a:schemeClr val="accent2"/>
              </a:gs>
              <a:gs pos="100000">
                <a:schemeClr val="accent2">
                  <a:gamma/>
                  <a:shade val="31765"/>
                  <a:invGamma/>
                </a:schemeClr>
              </a:gs>
            </a:gsLst>
            <a:lin ang="5400000" scaled="1"/>
          </a:gradFill>
          <a:ln w="38100" algn="ctr">
            <a:solidFill>
              <a:srgbClr val="F8F8F8">
                <a:alpha val="80000"/>
              </a:srgbClr>
            </a:solidFill>
            <a:round/>
            <a:headEnd/>
            <a:tailEnd/>
          </a:ln>
          <a:effectLst/>
          <a:extLst>
            <a:ext uri="{AF507438-7753-43E0-B8FC-AC1667EBCBE1}">
              <a14:hiddenEffects xmlns:a14="http://schemas.microsoft.com/office/drawing/2010/main">
                <a:effectLst>
                  <a:outerShdw dist="35921" dir="2700000" algn="ctr" rotWithShape="0">
                    <a:schemeClr val="tx2">
                      <a:alpha val="50000"/>
                    </a:schemeClr>
                  </a:outerShdw>
                </a:effectLst>
              </a14:hiddenEffects>
            </a:ext>
          </a:extLst>
        </p:spPr>
        <p:txBody>
          <a:bodyPr wrap="none" anchor="ctr"/>
          <a:lstStyle/>
          <a:p>
            <a:endParaRPr lang="en-US"/>
          </a:p>
        </p:txBody>
      </p:sp>
      <p:pic>
        <p:nvPicPr>
          <p:cNvPr id="116742" name="Picture 6" descr="cir_lighteffect0"/>
          <p:cNvPicPr>
            <a:picLocks noChangeAspect="1" noChangeArrowheads="1"/>
          </p:cNvPicPr>
          <p:nvPr/>
        </p:nvPicPr>
        <p:blipFill>
          <a:blip r:embed="rId4">
            <a:lum bright="18000" contrast="-12000"/>
            <a:extLst>
              <a:ext uri="{28A0092B-C50C-407E-A947-70E740481C1C}">
                <a14:useLocalDpi xmlns:a14="http://schemas.microsoft.com/office/drawing/2010/main" val="0"/>
              </a:ext>
            </a:extLst>
          </a:blip>
          <a:srcRect/>
          <a:stretch>
            <a:fillRect/>
          </a:stretch>
        </p:blipFill>
        <p:spPr bwMode="gray">
          <a:xfrm>
            <a:off x="6238081" y="3987800"/>
            <a:ext cx="1511300" cy="1295400"/>
          </a:xfrm>
          <a:prstGeom prst="rect">
            <a:avLst/>
          </a:prstGeom>
          <a:noFill/>
          <a:extLst>
            <a:ext uri="{909E8E84-426E-40DD-AFC4-6F175D3DCCD1}">
              <a14:hiddenFill xmlns:a14="http://schemas.microsoft.com/office/drawing/2010/main">
                <a:solidFill>
                  <a:srgbClr val="FFFFFF"/>
                </a:solidFill>
              </a14:hiddenFill>
            </a:ext>
          </a:extLst>
        </p:spPr>
      </p:pic>
      <p:sp>
        <p:nvSpPr>
          <p:cNvPr id="116743" name="Rectangle 7"/>
          <p:cNvSpPr>
            <a:spLocks noChangeArrowheads="1"/>
          </p:cNvSpPr>
          <p:nvPr/>
        </p:nvSpPr>
        <p:spPr bwMode="white">
          <a:xfrm>
            <a:off x="6217779" y="4350603"/>
            <a:ext cx="1493837" cy="830997"/>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1600" b="1" dirty="0">
                <a:solidFill>
                  <a:srgbClr val="F8F8F8"/>
                </a:solidFill>
                <a:effectLst>
                  <a:outerShdw blurRad="38100" dist="38100" dir="2700000" algn="tl">
                    <a:srgbClr val="000000"/>
                  </a:outerShdw>
                </a:effectLst>
                <a:latin typeface="Arial" charset="0"/>
                <a:cs typeface="Arial" charset="0"/>
              </a:rPr>
              <a:t> </a:t>
            </a:r>
            <a:r>
              <a:rPr lang="nb-NO" sz="1600" b="1" dirty="0">
                <a:solidFill>
                  <a:srgbClr val="000000"/>
                </a:solidFill>
                <a:latin typeface="Times New Roman"/>
                <a:ea typeface="Times New Roman"/>
              </a:rPr>
              <a:t>Không đề cập bài theo nhiều hướng</a:t>
            </a:r>
            <a:endParaRPr lang="en-US" sz="1600" b="1" dirty="0">
              <a:latin typeface="Arial" charset="0"/>
              <a:cs typeface="Arial" charset="0"/>
            </a:endParaRPr>
          </a:p>
        </p:txBody>
      </p:sp>
      <p:sp>
        <p:nvSpPr>
          <p:cNvPr id="116744" name="Oval 8"/>
          <p:cNvSpPr>
            <a:spLocks noChangeArrowheads="1"/>
          </p:cNvSpPr>
          <p:nvPr/>
        </p:nvSpPr>
        <p:spPr bwMode="black">
          <a:xfrm>
            <a:off x="6176169" y="3951288"/>
            <a:ext cx="1649412" cy="1647825"/>
          </a:xfrm>
          <a:prstGeom prst="ellipse">
            <a:avLst/>
          </a:prstGeom>
          <a:noFill/>
          <a:ln w="19050" cap="rnd">
            <a:solidFill>
              <a:srgbClr val="EAEAEA"/>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745" name="Oval 9"/>
          <p:cNvSpPr>
            <a:spLocks noChangeArrowheads="1"/>
          </p:cNvSpPr>
          <p:nvPr/>
        </p:nvSpPr>
        <p:spPr bwMode="black">
          <a:xfrm>
            <a:off x="3436144" y="2195513"/>
            <a:ext cx="2481262" cy="2482850"/>
          </a:xfrm>
          <a:prstGeom prst="ellipse">
            <a:avLst/>
          </a:prstGeom>
          <a:noFill/>
          <a:ln w="38100">
            <a:solidFill>
              <a:srgbClr val="EAEAEA"/>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746" name="Line 10"/>
          <p:cNvSpPr>
            <a:spLocks noChangeShapeType="1"/>
          </p:cNvSpPr>
          <p:nvPr/>
        </p:nvSpPr>
        <p:spPr bwMode="black">
          <a:xfrm flipV="1">
            <a:off x="3137694" y="4173538"/>
            <a:ext cx="487362" cy="304800"/>
          </a:xfrm>
          <a:prstGeom prst="line">
            <a:avLst/>
          </a:prstGeom>
          <a:noFill/>
          <a:ln w="38100">
            <a:solidFill>
              <a:srgbClr val="EAEAE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747" name="Line 11"/>
          <p:cNvSpPr>
            <a:spLocks noChangeShapeType="1"/>
          </p:cNvSpPr>
          <p:nvPr/>
        </p:nvSpPr>
        <p:spPr bwMode="black">
          <a:xfrm flipV="1">
            <a:off x="3053556" y="4022725"/>
            <a:ext cx="485775" cy="304800"/>
          </a:xfrm>
          <a:prstGeom prst="line">
            <a:avLst/>
          </a:prstGeom>
          <a:noFill/>
          <a:ln w="38100">
            <a:solidFill>
              <a:srgbClr val="EAEAE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748" name="Line 12"/>
          <p:cNvSpPr>
            <a:spLocks noChangeShapeType="1"/>
          </p:cNvSpPr>
          <p:nvPr/>
        </p:nvSpPr>
        <p:spPr bwMode="black">
          <a:xfrm flipV="1">
            <a:off x="5750719" y="2505075"/>
            <a:ext cx="487362" cy="304800"/>
          </a:xfrm>
          <a:prstGeom prst="line">
            <a:avLst/>
          </a:prstGeom>
          <a:noFill/>
          <a:ln w="38100">
            <a:solidFill>
              <a:srgbClr val="EAEAE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749" name="Line 13"/>
          <p:cNvSpPr>
            <a:spLocks noChangeShapeType="1"/>
          </p:cNvSpPr>
          <p:nvPr/>
        </p:nvSpPr>
        <p:spPr bwMode="black">
          <a:xfrm flipV="1">
            <a:off x="5642769" y="2371725"/>
            <a:ext cx="488950" cy="304800"/>
          </a:xfrm>
          <a:prstGeom prst="line">
            <a:avLst/>
          </a:prstGeom>
          <a:noFill/>
          <a:ln w="38100">
            <a:solidFill>
              <a:srgbClr val="EAEAE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750" name="Oval 14"/>
          <p:cNvSpPr>
            <a:spLocks noChangeArrowheads="1"/>
          </p:cNvSpPr>
          <p:nvPr/>
        </p:nvSpPr>
        <p:spPr bwMode="gray">
          <a:xfrm>
            <a:off x="1705769" y="4176713"/>
            <a:ext cx="1441450" cy="1425575"/>
          </a:xfrm>
          <a:prstGeom prst="ellipse">
            <a:avLst/>
          </a:prstGeom>
          <a:gradFill rotWithShape="1">
            <a:gsLst>
              <a:gs pos="0">
                <a:schemeClr val="hlink"/>
              </a:gs>
              <a:gs pos="100000">
                <a:schemeClr val="hlink">
                  <a:gamma/>
                  <a:shade val="31765"/>
                  <a:invGamma/>
                </a:schemeClr>
              </a:gs>
            </a:gsLst>
            <a:lin ang="5400000" scaled="1"/>
          </a:gradFill>
          <a:ln w="38100" algn="ctr">
            <a:solidFill>
              <a:srgbClr val="F8F8F8">
                <a:alpha val="80000"/>
              </a:srgbClr>
            </a:solidFill>
            <a:round/>
            <a:headEnd/>
            <a:tailEnd/>
          </a:ln>
          <a:effectLst/>
          <a:extLst>
            <a:ext uri="{AF507438-7753-43E0-B8FC-AC1667EBCBE1}">
              <a14:hiddenEffects xmlns:a14="http://schemas.microsoft.com/office/drawing/2010/main">
                <a:effectLst>
                  <a:outerShdw dist="35921" dir="2700000" algn="ctr" rotWithShape="0">
                    <a:schemeClr val="tx2">
                      <a:alpha val="50000"/>
                    </a:schemeClr>
                  </a:outerShdw>
                </a:effectLst>
              </a14:hiddenEffects>
            </a:ext>
          </a:extLst>
        </p:spPr>
        <p:txBody>
          <a:bodyPr wrap="none" anchor="ctr"/>
          <a:lstStyle/>
          <a:p>
            <a:endParaRPr lang="en-US"/>
          </a:p>
        </p:txBody>
      </p:sp>
      <p:pic>
        <p:nvPicPr>
          <p:cNvPr id="116751" name="Picture 15" descr="cir_lighteffect0"/>
          <p:cNvPicPr>
            <a:picLocks noChangeAspect="1" noChangeArrowheads="1"/>
          </p:cNvPicPr>
          <p:nvPr/>
        </p:nvPicPr>
        <p:blipFill>
          <a:blip r:embed="rId4">
            <a:lum bright="18000" contrast="-12000"/>
            <a:extLst>
              <a:ext uri="{28A0092B-C50C-407E-A947-70E740481C1C}">
                <a14:useLocalDpi xmlns:a14="http://schemas.microsoft.com/office/drawing/2010/main" val="0"/>
              </a:ext>
            </a:extLst>
          </a:blip>
          <a:srcRect/>
          <a:stretch>
            <a:fillRect/>
          </a:stretch>
        </p:blipFill>
        <p:spPr bwMode="gray">
          <a:xfrm>
            <a:off x="1672431" y="4089066"/>
            <a:ext cx="1511300" cy="1295400"/>
          </a:xfrm>
          <a:prstGeom prst="rect">
            <a:avLst/>
          </a:prstGeom>
          <a:noFill/>
          <a:extLst>
            <a:ext uri="{909E8E84-426E-40DD-AFC4-6F175D3DCCD1}">
              <a14:hiddenFill xmlns:a14="http://schemas.microsoft.com/office/drawing/2010/main">
                <a:solidFill>
                  <a:srgbClr val="FFFFFF"/>
                </a:solidFill>
              </a14:hiddenFill>
            </a:ext>
          </a:extLst>
        </p:spPr>
      </p:pic>
      <p:sp>
        <p:nvSpPr>
          <p:cNvPr id="116752" name="Rectangle 16"/>
          <p:cNvSpPr>
            <a:spLocks noChangeArrowheads="1"/>
          </p:cNvSpPr>
          <p:nvPr/>
        </p:nvSpPr>
        <p:spPr bwMode="white">
          <a:xfrm>
            <a:off x="1688306" y="4465449"/>
            <a:ext cx="1493838" cy="892552"/>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000" b="1" dirty="0">
                <a:solidFill>
                  <a:srgbClr val="F8F8F8"/>
                </a:solidFill>
                <a:effectLst>
                  <a:outerShdw blurRad="38100" dist="38100" dir="2700000" algn="tl">
                    <a:srgbClr val="000000"/>
                  </a:outerShdw>
                </a:effectLst>
                <a:latin typeface="Arial" charset="0"/>
                <a:cs typeface="Arial" charset="0"/>
              </a:rPr>
              <a:t> </a:t>
            </a:r>
            <a:r>
              <a:rPr lang="nb-NO" sz="1600" b="1" dirty="0">
                <a:solidFill>
                  <a:srgbClr val="000000"/>
                </a:solidFill>
                <a:latin typeface="Times New Roman"/>
                <a:ea typeface="Times New Roman"/>
              </a:rPr>
              <a:t>Không biết sử dụng các bài toán đã giải</a:t>
            </a:r>
            <a:endParaRPr lang="en-US" sz="1600" b="1" dirty="0">
              <a:latin typeface="Arial" charset="0"/>
              <a:cs typeface="Arial" charset="0"/>
            </a:endParaRPr>
          </a:p>
        </p:txBody>
      </p:sp>
      <p:sp>
        <p:nvSpPr>
          <p:cNvPr id="116753" name="Oval 17"/>
          <p:cNvSpPr>
            <a:spLocks noChangeArrowheads="1"/>
          </p:cNvSpPr>
          <p:nvPr/>
        </p:nvSpPr>
        <p:spPr bwMode="black">
          <a:xfrm>
            <a:off x="1604169" y="4075113"/>
            <a:ext cx="1647825" cy="1646237"/>
          </a:xfrm>
          <a:prstGeom prst="ellipse">
            <a:avLst/>
          </a:prstGeom>
          <a:noFill/>
          <a:ln w="19050" cap="rnd">
            <a:solidFill>
              <a:srgbClr val="EAEAEA"/>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754" name="Oval 18"/>
          <p:cNvSpPr>
            <a:spLocks noChangeArrowheads="1"/>
          </p:cNvSpPr>
          <p:nvPr/>
        </p:nvSpPr>
        <p:spPr bwMode="gray">
          <a:xfrm>
            <a:off x="1648619" y="1312863"/>
            <a:ext cx="1439862" cy="1423987"/>
          </a:xfrm>
          <a:prstGeom prst="ellipse">
            <a:avLst/>
          </a:prstGeom>
          <a:gradFill rotWithShape="1">
            <a:gsLst>
              <a:gs pos="0">
                <a:schemeClr val="folHlink"/>
              </a:gs>
              <a:gs pos="100000">
                <a:schemeClr val="folHlink">
                  <a:gamma/>
                  <a:shade val="46275"/>
                  <a:invGamma/>
                </a:schemeClr>
              </a:gs>
            </a:gsLst>
            <a:lin ang="5400000" scaled="1"/>
          </a:gradFill>
          <a:ln w="38100" algn="ctr">
            <a:solidFill>
              <a:srgbClr val="F8F8F8">
                <a:alpha val="80000"/>
              </a:srgbClr>
            </a:solidFill>
            <a:round/>
            <a:headEnd/>
            <a:tailEnd/>
          </a:ln>
          <a:effectLst/>
          <a:extLst>
            <a:ext uri="{AF507438-7753-43E0-B8FC-AC1667EBCBE1}">
              <a14:hiddenEffects xmlns:a14="http://schemas.microsoft.com/office/drawing/2010/main">
                <a:effectLst>
                  <a:outerShdw dist="35921" dir="2700000" algn="ctr" rotWithShape="0">
                    <a:schemeClr val="tx2">
                      <a:alpha val="50000"/>
                    </a:schemeClr>
                  </a:outerShdw>
                </a:effectLst>
              </a14:hiddenEffects>
            </a:ext>
          </a:extLst>
        </p:spPr>
        <p:txBody>
          <a:bodyPr wrap="none" anchor="ctr"/>
          <a:lstStyle/>
          <a:p>
            <a:endParaRPr lang="en-US"/>
          </a:p>
        </p:txBody>
      </p:sp>
      <p:pic>
        <p:nvPicPr>
          <p:cNvPr id="116755" name="Picture 19" descr="cir_lighteffect0"/>
          <p:cNvPicPr>
            <a:picLocks noChangeAspect="1" noChangeArrowheads="1"/>
          </p:cNvPicPr>
          <p:nvPr/>
        </p:nvPicPr>
        <p:blipFill>
          <a:blip r:embed="rId4">
            <a:lum bright="18000" contrast="-12000"/>
            <a:extLst>
              <a:ext uri="{28A0092B-C50C-407E-A947-70E740481C1C}">
                <a14:useLocalDpi xmlns:a14="http://schemas.microsoft.com/office/drawing/2010/main" val="0"/>
              </a:ext>
            </a:extLst>
          </a:blip>
          <a:srcRect/>
          <a:stretch>
            <a:fillRect/>
          </a:stretch>
        </p:blipFill>
        <p:spPr bwMode="gray">
          <a:xfrm>
            <a:off x="1607344" y="1247775"/>
            <a:ext cx="1511300" cy="1293813"/>
          </a:xfrm>
          <a:prstGeom prst="rect">
            <a:avLst/>
          </a:prstGeom>
          <a:noFill/>
          <a:extLst>
            <a:ext uri="{909E8E84-426E-40DD-AFC4-6F175D3DCCD1}">
              <a14:hiddenFill xmlns:a14="http://schemas.microsoft.com/office/drawing/2010/main">
                <a:solidFill>
                  <a:srgbClr val="FFFFFF"/>
                </a:solidFill>
              </a14:hiddenFill>
            </a:ext>
          </a:extLst>
        </p:spPr>
      </p:pic>
      <p:sp>
        <p:nvSpPr>
          <p:cNvPr id="116756" name="Rectangle 20"/>
          <p:cNvSpPr>
            <a:spLocks noChangeArrowheads="1"/>
          </p:cNvSpPr>
          <p:nvPr/>
        </p:nvSpPr>
        <p:spPr bwMode="white">
          <a:xfrm>
            <a:off x="1631156" y="1739900"/>
            <a:ext cx="1493838" cy="646331"/>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000" b="1" dirty="0">
                <a:solidFill>
                  <a:srgbClr val="F8F8F8"/>
                </a:solidFill>
                <a:effectLst>
                  <a:outerShdw blurRad="38100" dist="38100" dir="2700000" algn="tl">
                    <a:srgbClr val="000000"/>
                  </a:outerShdw>
                </a:effectLst>
                <a:latin typeface="Arial" charset="0"/>
                <a:cs typeface="Arial" charset="0"/>
              </a:rPr>
              <a:t> </a:t>
            </a:r>
            <a:r>
              <a:rPr lang="nb-NO" sz="1600" b="1" dirty="0">
                <a:solidFill>
                  <a:srgbClr val="000000"/>
                </a:solidFill>
                <a:latin typeface="Times New Roman"/>
                <a:ea typeface="Times New Roman"/>
              </a:rPr>
              <a:t>Không tìm cách giải khác</a:t>
            </a:r>
            <a:endParaRPr lang="en-US" sz="1600" b="1" dirty="0">
              <a:latin typeface="Arial" charset="0"/>
              <a:cs typeface="Arial" charset="0"/>
            </a:endParaRPr>
          </a:p>
        </p:txBody>
      </p:sp>
      <p:sp>
        <p:nvSpPr>
          <p:cNvPr id="116757" name="Oval 21"/>
          <p:cNvSpPr>
            <a:spLocks noChangeArrowheads="1"/>
          </p:cNvSpPr>
          <p:nvPr/>
        </p:nvSpPr>
        <p:spPr bwMode="black">
          <a:xfrm>
            <a:off x="1545431" y="1209675"/>
            <a:ext cx="1649413" cy="1646238"/>
          </a:xfrm>
          <a:prstGeom prst="ellipse">
            <a:avLst/>
          </a:prstGeom>
          <a:noFill/>
          <a:ln w="19050" cap="rnd">
            <a:solidFill>
              <a:srgbClr val="EAEAEA"/>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758" name="Line 22"/>
          <p:cNvSpPr>
            <a:spLocks noChangeShapeType="1"/>
          </p:cNvSpPr>
          <p:nvPr/>
        </p:nvSpPr>
        <p:spPr bwMode="black">
          <a:xfrm>
            <a:off x="3069431" y="2414588"/>
            <a:ext cx="561975" cy="342900"/>
          </a:xfrm>
          <a:prstGeom prst="line">
            <a:avLst/>
          </a:prstGeom>
          <a:noFill/>
          <a:ln w="38100">
            <a:solidFill>
              <a:srgbClr val="EAEAE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759" name="Line 23"/>
          <p:cNvSpPr>
            <a:spLocks noChangeShapeType="1"/>
          </p:cNvSpPr>
          <p:nvPr/>
        </p:nvSpPr>
        <p:spPr bwMode="black">
          <a:xfrm>
            <a:off x="2983706" y="2559050"/>
            <a:ext cx="563563" cy="342900"/>
          </a:xfrm>
          <a:prstGeom prst="line">
            <a:avLst/>
          </a:prstGeom>
          <a:noFill/>
          <a:ln w="38100">
            <a:solidFill>
              <a:srgbClr val="EAEAE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760" name="Oval 24"/>
          <p:cNvSpPr>
            <a:spLocks noChangeArrowheads="1"/>
          </p:cNvSpPr>
          <p:nvPr/>
        </p:nvSpPr>
        <p:spPr bwMode="gray">
          <a:xfrm>
            <a:off x="6220619" y="1312863"/>
            <a:ext cx="1439862" cy="1423987"/>
          </a:xfrm>
          <a:prstGeom prst="ellipse">
            <a:avLst/>
          </a:prstGeom>
          <a:gradFill rotWithShape="1">
            <a:gsLst>
              <a:gs pos="0">
                <a:schemeClr val="accent1"/>
              </a:gs>
              <a:gs pos="100000">
                <a:schemeClr val="accent1">
                  <a:gamma/>
                  <a:shade val="31765"/>
                  <a:invGamma/>
                </a:schemeClr>
              </a:gs>
            </a:gsLst>
            <a:lin ang="5400000" scaled="1"/>
          </a:gradFill>
          <a:ln w="38100" algn="ctr">
            <a:solidFill>
              <a:srgbClr val="F8F8F8">
                <a:alpha val="80000"/>
              </a:srgbClr>
            </a:solidFill>
            <a:round/>
            <a:headEnd/>
            <a:tailEnd/>
          </a:ln>
          <a:effectLst/>
          <a:extLst>
            <a:ext uri="{AF507438-7753-43E0-B8FC-AC1667EBCBE1}">
              <a14:hiddenEffects xmlns:a14="http://schemas.microsoft.com/office/drawing/2010/main">
                <a:effectLst>
                  <a:outerShdw dist="35921" dir="2700000" algn="ctr" rotWithShape="0">
                    <a:schemeClr val="tx2">
                      <a:alpha val="50000"/>
                    </a:schemeClr>
                  </a:outerShdw>
                </a:effectLst>
              </a14:hiddenEffects>
            </a:ext>
          </a:extLst>
        </p:spPr>
        <p:txBody>
          <a:bodyPr wrap="none" anchor="ctr"/>
          <a:lstStyle/>
          <a:p>
            <a:endParaRPr lang="en-US"/>
          </a:p>
        </p:txBody>
      </p:sp>
      <p:pic>
        <p:nvPicPr>
          <p:cNvPr id="116761" name="Picture 25" descr="cir_lighteffect0"/>
          <p:cNvPicPr>
            <a:picLocks noChangeAspect="1" noChangeArrowheads="1"/>
          </p:cNvPicPr>
          <p:nvPr/>
        </p:nvPicPr>
        <p:blipFill>
          <a:blip r:embed="rId4">
            <a:lum bright="18000" contrast="-12000"/>
            <a:extLst>
              <a:ext uri="{28A0092B-C50C-407E-A947-70E740481C1C}">
                <a14:useLocalDpi xmlns:a14="http://schemas.microsoft.com/office/drawing/2010/main" val="0"/>
              </a:ext>
            </a:extLst>
          </a:blip>
          <a:srcRect/>
          <a:stretch>
            <a:fillRect/>
          </a:stretch>
        </p:blipFill>
        <p:spPr bwMode="gray">
          <a:xfrm>
            <a:off x="6179344" y="1247775"/>
            <a:ext cx="1511300" cy="1293813"/>
          </a:xfrm>
          <a:prstGeom prst="rect">
            <a:avLst/>
          </a:prstGeom>
          <a:noFill/>
          <a:extLst>
            <a:ext uri="{909E8E84-426E-40DD-AFC4-6F175D3DCCD1}">
              <a14:hiddenFill xmlns:a14="http://schemas.microsoft.com/office/drawing/2010/main">
                <a:solidFill>
                  <a:srgbClr val="FFFFFF"/>
                </a:solidFill>
              </a14:hiddenFill>
            </a:ext>
          </a:extLst>
        </p:spPr>
      </p:pic>
      <p:sp>
        <p:nvSpPr>
          <p:cNvPr id="116762" name="Rectangle 26"/>
          <p:cNvSpPr>
            <a:spLocks noChangeArrowheads="1"/>
          </p:cNvSpPr>
          <p:nvPr/>
        </p:nvSpPr>
        <p:spPr bwMode="white">
          <a:xfrm>
            <a:off x="6203156" y="1728788"/>
            <a:ext cx="1493838" cy="701675"/>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000" b="1" dirty="0">
                <a:solidFill>
                  <a:srgbClr val="F8F8F8"/>
                </a:solidFill>
                <a:effectLst>
                  <a:outerShdw blurRad="38100" dist="38100" dir="2700000" algn="tl">
                    <a:srgbClr val="000000"/>
                  </a:outerShdw>
                </a:effectLst>
                <a:latin typeface="Arial" charset="0"/>
                <a:cs typeface="Arial" charset="0"/>
              </a:rPr>
              <a:t> </a:t>
            </a:r>
            <a:r>
              <a:rPr lang="nb-NO" b="1" dirty="0" smtClean="0">
                <a:solidFill>
                  <a:srgbClr val="000000"/>
                </a:solidFill>
                <a:latin typeface="Times New Roman"/>
              </a:rPr>
              <a:t>C</a:t>
            </a:r>
            <a:r>
              <a:rPr lang="nb-NO" b="1" dirty="0" smtClean="0">
                <a:solidFill>
                  <a:srgbClr val="000000"/>
                </a:solidFill>
                <a:latin typeface="Times New Roman"/>
                <a:ea typeface="Times New Roman"/>
              </a:rPr>
              <a:t>hưa </a:t>
            </a:r>
            <a:r>
              <a:rPr lang="nb-NO" b="1" dirty="0">
                <a:solidFill>
                  <a:srgbClr val="000000"/>
                </a:solidFill>
                <a:latin typeface="Times New Roman"/>
                <a:ea typeface="Times New Roman"/>
              </a:rPr>
              <a:t>hiểu rõ bài toán</a:t>
            </a:r>
            <a:endParaRPr lang="en-US" sz="2000" b="1" dirty="0">
              <a:latin typeface="Arial" charset="0"/>
              <a:cs typeface="Arial" charset="0"/>
            </a:endParaRPr>
          </a:p>
        </p:txBody>
      </p:sp>
      <p:sp>
        <p:nvSpPr>
          <p:cNvPr id="116763" name="Oval 27"/>
          <p:cNvSpPr>
            <a:spLocks noChangeArrowheads="1"/>
          </p:cNvSpPr>
          <p:nvPr/>
        </p:nvSpPr>
        <p:spPr bwMode="black">
          <a:xfrm>
            <a:off x="6084094" y="1209675"/>
            <a:ext cx="1681162" cy="1646238"/>
          </a:xfrm>
          <a:prstGeom prst="ellipse">
            <a:avLst/>
          </a:prstGeom>
          <a:noFill/>
          <a:ln w="19050" cap="rnd">
            <a:solidFill>
              <a:srgbClr val="EAEAEA"/>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764" name="Line 28"/>
          <p:cNvSpPr>
            <a:spLocks noChangeShapeType="1"/>
          </p:cNvSpPr>
          <p:nvPr/>
        </p:nvSpPr>
        <p:spPr bwMode="black">
          <a:xfrm>
            <a:off x="5833269" y="3876675"/>
            <a:ext cx="561975" cy="342900"/>
          </a:xfrm>
          <a:prstGeom prst="line">
            <a:avLst/>
          </a:prstGeom>
          <a:noFill/>
          <a:ln w="38100">
            <a:solidFill>
              <a:srgbClr val="EAEAE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765" name="Line 29"/>
          <p:cNvSpPr>
            <a:spLocks noChangeShapeType="1"/>
          </p:cNvSpPr>
          <p:nvPr/>
        </p:nvSpPr>
        <p:spPr bwMode="black">
          <a:xfrm>
            <a:off x="5747544" y="4021138"/>
            <a:ext cx="563562" cy="344487"/>
          </a:xfrm>
          <a:prstGeom prst="line">
            <a:avLst/>
          </a:prstGeom>
          <a:noFill/>
          <a:ln w="38100">
            <a:solidFill>
              <a:srgbClr val="EAEAE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769" name="Text Box 33"/>
          <p:cNvSpPr txBox="1">
            <a:spLocks noChangeArrowheads="1"/>
          </p:cNvSpPr>
          <p:nvPr/>
        </p:nvSpPr>
        <p:spPr bwMode="auto">
          <a:xfrm>
            <a:off x="3748881" y="5391150"/>
            <a:ext cx="17319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sz="1600" b="1">
                <a:latin typeface="Arial" charset="0"/>
                <a:cs typeface="Arial" charset="0"/>
              </a:rPr>
              <a:t>Add Your Text</a:t>
            </a:r>
            <a:endParaRPr lang="en-US" sz="1600">
              <a:latin typeface="Arial" charset="0"/>
              <a:cs typeface="Arial" charset="0"/>
            </a:endParaRPr>
          </a:p>
        </p:txBody>
      </p:sp>
      <p:sp>
        <p:nvSpPr>
          <p:cNvPr id="37" name="Oval 18"/>
          <p:cNvSpPr>
            <a:spLocks noChangeArrowheads="1"/>
          </p:cNvSpPr>
          <p:nvPr/>
        </p:nvSpPr>
        <p:spPr bwMode="gray">
          <a:xfrm>
            <a:off x="4029869" y="322263"/>
            <a:ext cx="1439862" cy="1423987"/>
          </a:xfrm>
          <a:prstGeom prst="ellipse">
            <a:avLst/>
          </a:prstGeom>
          <a:gradFill rotWithShape="1">
            <a:gsLst>
              <a:gs pos="0">
                <a:schemeClr val="folHlink"/>
              </a:gs>
              <a:gs pos="100000">
                <a:schemeClr val="folHlink">
                  <a:gamma/>
                  <a:shade val="46275"/>
                  <a:invGamma/>
                </a:schemeClr>
              </a:gs>
            </a:gsLst>
            <a:lin ang="5400000" scaled="1"/>
          </a:gradFill>
          <a:ln w="38100" algn="ctr">
            <a:solidFill>
              <a:srgbClr val="F8F8F8">
                <a:alpha val="80000"/>
              </a:srgbClr>
            </a:solidFill>
            <a:round/>
            <a:headEnd/>
            <a:tailEnd/>
          </a:ln>
          <a:effectLst/>
          <a:extLst>
            <a:ext uri="{AF507438-7753-43E0-B8FC-AC1667EBCBE1}">
              <a14:hiddenEffects xmlns:a14="http://schemas.microsoft.com/office/drawing/2010/main">
                <a:effectLst>
                  <a:outerShdw dist="35921" dir="2700000" algn="ctr" rotWithShape="0">
                    <a:schemeClr val="tx2">
                      <a:alpha val="50000"/>
                    </a:schemeClr>
                  </a:outerShdw>
                </a:effectLst>
              </a14:hiddenEffects>
            </a:ext>
          </a:extLst>
        </p:spPr>
        <p:txBody>
          <a:bodyPr wrap="none" anchor="ctr"/>
          <a:lstStyle/>
          <a:p>
            <a:endParaRPr lang="en-US"/>
          </a:p>
        </p:txBody>
      </p:sp>
      <p:pic>
        <p:nvPicPr>
          <p:cNvPr id="38" name="Picture 19" descr="cir_lighteffect0"/>
          <p:cNvPicPr>
            <a:picLocks noChangeAspect="1" noChangeArrowheads="1"/>
          </p:cNvPicPr>
          <p:nvPr/>
        </p:nvPicPr>
        <p:blipFill>
          <a:blip r:embed="rId4">
            <a:lum bright="18000" contrast="-12000"/>
            <a:extLst>
              <a:ext uri="{28A0092B-C50C-407E-A947-70E740481C1C}">
                <a14:useLocalDpi xmlns:a14="http://schemas.microsoft.com/office/drawing/2010/main" val="0"/>
              </a:ext>
            </a:extLst>
          </a:blip>
          <a:srcRect/>
          <a:stretch>
            <a:fillRect/>
          </a:stretch>
        </p:blipFill>
        <p:spPr bwMode="gray">
          <a:xfrm>
            <a:off x="3988594" y="257175"/>
            <a:ext cx="1511300" cy="1293813"/>
          </a:xfrm>
          <a:prstGeom prst="rect">
            <a:avLst/>
          </a:prstGeom>
          <a:noFill/>
          <a:extLst>
            <a:ext uri="{909E8E84-426E-40DD-AFC4-6F175D3DCCD1}">
              <a14:hiddenFill xmlns:a14="http://schemas.microsoft.com/office/drawing/2010/main">
                <a:solidFill>
                  <a:srgbClr val="FFFFFF"/>
                </a:solidFill>
              </a14:hiddenFill>
            </a:ext>
          </a:extLst>
        </p:spPr>
      </p:pic>
      <p:sp>
        <p:nvSpPr>
          <p:cNvPr id="39" name="Rectangle 20"/>
          <p:cNvSpPr>
            <a:spLocks noChangeArrowheads="1"/>
          </p:cNvSpPr>
          <p:nvPr/>
        </p:nvSpPr>
        <p:spPr bwMode="white">
          <a:xfrm>
            <a:off x="4012406" y="557202"/>
            <a:ext cx="1493838" cy="954107"/>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sz="2000" b="1" dirty="0">
                <a:solidFill>
                  <a:srgbClr val="F8F8F8"/>
                </a:solidFill>
                <a:effectLst>
                  <a:outerShdw blurRad="38100" dist="38100" dir="2700000" algn="tl">
                    <a:srgbClr val="000000"/>
                  </a:outerShdw>
                </a:effectLst>
                <a:latin typeface="Arial" charset="0"/>
                <a:cs typeface="Arial" charset="0"/>
              </a:rPr>
              <a:t> </a:t>
            </a:r>
            <a:r>
              <a:rPr lang="en-US" b="1" dirty="0" err="1">
                <a:latin typeface="Times New Roman" pitchFamily="18" charset="0"/>
                <a:cs typeface="Times New Roman" pitchFamily="18" charset="0"/>
              </a:rPr>
              <a:t>H</a:t>
            </a:r>
            <a:r>
              <a:rPr lang="en-US" b="1" dirty="0" err="1" smtClean="0">
                <a:latin typeface="Times New Roman" pitchFamily="18" charset="0"/>
                <a:cs typeface="Times New Roman" pitchFamily="18" charset="0"/>
              </a:rPr>
              <a:t>ệ</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thống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bài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tập</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chưa</a:t>
            </a:r>
            <a:r>
              <a:rPr lang="en-US" b="1" dirty="0" smtClean="0">
                <a:latin typeface="Times New Roman" pitchFamily="18" charset="0"/>
                <a:cs typeface="Times New Roman" pitchFamily="18" charset="0"/>
              </a:rPr>
              <a:t> logic</a:t>
            </a:r>
            <a:endParaRPr lang="en-US" dirty="0">
              <a:latin typeface="Times New Roman" pitchFamily="18" charset="0"/>
              <a:cs typeface="Times New Roman" pitchFamily="18" charset="0"/>
            </a:endParaRPr>
          </a:p>
        </p:txBody>
      </p:sp>
      <p:sp>
        <p:nvSpPr>
          <p:cNvPr id="40" name="Oval 21"/>
          <p:cNvSpPr>
            <a:spLocks noChangeArrowheads="1"/>
          </p:cNvSpPr>
          <p:nvPr/>
        </p:nvSpPr>
        <p:spPr bwMode="black">
          <a:xfrm>
            <a:off x="3926681" y="219075"/>
            <a:ext cx="1649413" cy="1646238"/>
          </a:xfrm>
          <a:prstGeom prst="ellipse">
            <a:avLst/>
          </a:prstGeom>
          <a:noFill/>
          <a:ln w="19050" cap="rnd">
            <a:solidFill>
              <a:srgbClr val="EAEAEA"/>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 name="Line 22"/>
          <p:cNvSpPr>
            <a:spLocks noChangeShapeType="1"/>
          </p:cNvSpPr>
          <p:nvPr/>
        </p:nvSpPr>
        <p:spPr bwMode="black">
          <a:xfrm>
            <a:off x="4793456" y="1724074"/>
            <a:ext cx="0" cy="466725"/>
          </a:xfrm>
          <a:prstGeom prst="line">
            <a:avLst/>
          </a:prstGeom>
          <a:noFill/>
          <a:ln w="38100">
            <a:solidFill>
              <a:srgbClr val="EAEAE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 name="Line 23"/>
          <p:cNvSpPr>
            <a:spLocks noChangeShapeType="1"/>
          </p:cNvSpPr>
          <p:nvPr/>
        </p:nvSpPr>
        <p:spPr bwMode="black">
          <a:xfrm>
            <a:off x="4676775" y="1743076"/>
            <a:ext cx="0" cy="452438"/>
          </a:xfrm>
          <a:prstGeom prst="line">
            <a:avLst/>
          </a:prstGeom>
          <a:noFill/>
          <a:ln w="38100">
            <a:solidFill>
              <a:srgbClr val="EAEAE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 name="Oval 18"/>
          <p:cNvSpPr>
            <a:spLocks noChangeArrowheads="1"/>
          </p:cNvSpPr>
          <p:nvPr/>
        </p:nvSpPr>
        <p:spPr bwMode="gray">
          <a:xfrm>
            <a:off x="3877469" y="5106988"/>
            <a:ext cx="1439862" cy="1423987"/>
          </a:xfrm>
          <a:prstGeom prst="ellipse">
            <a:avLst/>
          </a:prstGeom>
          <a:gradFill rotWithShape="1">
            <a:gsLst>
              <a:gs pos="0">
                <a:schemeClr val="folHlink"/>
              </a:gs>
              <a:gs pos="100000">
                <a:schemeClr val="folHlink">
                  <a:gamma/>
                  <a:shade val="46275"/>
                  <a:invGamma/>
                </a:schemeClr>
              </a:gs>
            </a:gsLst>
            <a:lin ang="5400000" scaled="1"/>
          </a:gradFill>
          <a:ln w="38100" algn="ctr">
            <a:solidFill>
              <a:srgbClr val="F8F8F8">
                <a:alpha val="80000"/>
              </a:srgbClr>
            </a:solidFill>
            <a:round/>
            <a:headEnd/>
            <a:tailEnd/>
          </a:ln>
          <a:effectLst/>
          <a:extLst>
            <a:ext uri="{AF507438-7753-43E0-B8FC-AC1667EBCBE1}">
              <a14:hiddenEffects xmlns:a14="http://schemas.microsoft.com/office/drawing/2010/main">
                <a:effectLst>
                  <a:outerShdw dist="35921" dir="2700000" algn="ctr" rotWithShape="0">
                    <a:schemeClr val="tx2">
                      <a:alpha val="50000"/>
                    </a:schemeClr>
                  </a:outerShdw>
                </a:effectLst>
              </a14:hiddenEffects>
            </a:ext>
          </a:extLst>
        </p:spPr>
        <p:txBody>
          <a:bodyPr wrap="none" anchor="ctr"/>
          <a:lstStyle/>
          <a:p>
            <a:endParaRPr lang="en-US"/>
          </a:p>
        </p:txBody>
      </p:sp>
      <p:pic>
        <p:nvPicPr>
          <p:cNvPr id="44" name="Picture 19" descr="cir_lighteffect0"/>
          <p:cNvPicPr>
            <a:picLocks noChangeAspect="1" noChangeArrowheads="1"/>
          </p:cNvPicPr>
          <p:nvPr/>
        </p:nvPicPr>
        <p:blipFill>
          <a:blip r:embed="rId4">
            <a:lum bright="18000" contrast="-12000"/>
            <a:extLst>
              <a:ext uri="{28A0092B-C50C-407E-A947-70E740481C1C}">
                <a14:useLocalDpi xmlns:a14="http://schemas.microsoft.com/office/drawing/2010/main" val="0"/>
              </a:ext>
            </a:extLst>
          </a:blip>
          <a:srcRect/>
          <a:stretch>
            <a:fillRect/>
          </a:stretch>
        </p:blipFill>
        <p:spPr bwMode="gray">
          <a:xfrm>
            <a:off x="3836194" y="5041900"/>
            <a:ext cx="1511300" cy="1293813"/>
          </a:xfrm>
          <a:prstGeom prst="rect">
            <a:avLst/>
          </a:prstGeom>
          <a:noFill/>
          <a:extLst>
            <a:ext uri="{909E8E84-426E-40DD-AFC4-6F175D3DCCD1}">
              <a14:hiddenFill xmlns:a14="http://schemas.microsoft.com/office/drawing/2010/main">
                <a:solidFill>
                  <a:srgbClr val="FFFFFF"/>
                </a:solidFill>
              </a14:hiddenFill>
            </a:ext>
          </a:extLst>
        </p:spPr>
      </p:pic>
      <p:sp>
        <p:nvSpPr>
          <p:cNvPr id="45" name="Rectangle 20"/>
          <p:cNvSpPr>
            <a:spLocks noChangeArrowheads="1"/>
          </p:cNvSpPr>
          <p:nvPr/>
        </p:nvSpPr>
        <p:spPr bwMode="white">
          <a:xfrm>
            <a:off x="3860006" y="5318618"/>
            <a:ext cx="1493838" cy="830997"/>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1600" b="1" dirty="0">
                <a:solidFill>
                  <a:srgbClr val="F8F8F8"/>
                </a:solidFill>
                <a:effectLst>
                  <a:outerShdw blurRad="38100" dist="38100" dir="2700000" algn="tl">
                    <a:srgbClr val="000000"/>
                  </a:outerShdw>
                </a:effectLst>
                <a:latin typeface="Arial" charset="0"/>
                <a:cs typeface="Arial" charset="0"/>
              </a:rPr>
              <a:t> </a:t>
            </a:r>
            <a:r>
              <a:rPr lang="nb-NO" sz="1600" b="1" dirty="0">
                <a:solidFill>
                  <a:srgbClr val="000000"/>
                </a:solidFill>
                <a:latin typeface="Times New Roman"/>
                <a:ea typeface="Times New Roman"/>
              </a:rPr>
              <a:t>Không biết sử dụng các bài toán đã giải</a:t>
            </a:r>
            <a:endParaRPr lang="en-US" sz="1600" b="1" dirty="0">
              <a:latin typeface="Arial" charset="0"/>
              <a:cs typeface="Arial" charset="0"/>
            </a:endParaRPr>
          </a:p>
        </p:txBody>
      </p:sp>
      <p:sp>
        <p:nvSpPr>
          <p:cNvPr id="46" name="Oval 21"/>
          <p:cNvSpPr>
            <a:spLocks noChangeArrowheads="1"/>
          </p:cNvSpPr>
          <p:nvPr/>
        </p:nvSpPr>
        <p:spPr bwMode="black">
          <a:xfrm>
            <a:off x="3774281" y="5003800"/>
            <a:ext cx="1649413" cy="1646238"/>
          </a:xfrm>
          <a:prstGeom prst="ellipse">
            <a:avLst/>
          </a:prstGeom>
          <a:noFill/>
          <a:ln w="19050" cap="rnd">
            <a:solidFill>
              <a:srgbClr val="EAEAEA"/>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 name="Line 22"/>
          <p:cNvSpPr>
            <a:spLocks noChangeShapeType="1"/>
          </p:cNvSpPr>
          <p:nvPr/>
        </p:nvSpPr>
        <p:spPr bwMode="black">
          <a:xfrm>
            <a:off x="4689475" y="4678363"/>
            <a:ext cx="0" cy="466725"/>
          </a:xfrm>
          <a:prstGeom prst="line">
            <a:avLst/>
          </a:prstGeom>
          <a:noFill/>
          <a:ln w="38100">
            <a:solidFill>
              <a:srgbClr val="EAEAE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 name="Line 23"/>
          <p:cNvSpPr>
            <a:spLocks noChangeShapeType="1"/>
          </p:cNvSpPr>
          <p:nvPr/>
        </p:nvSpPr>
        <p:spPr bwMode="black">
          <a:xfrm>
            <a:off x="4564856" y="4643437"/>
            <a:ext cx="0" cy="452438"/>
          </a:xfrm>
          <a:prstGeom prst="line">
            <a:avLst/>
          </a:prstGeom>
          <a:noFill/>
          <a:ln w="38100">
            <a:solidFill>
              <a:srgbClr val="EAEAE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7123804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6738"/>
                                        </p:tgtEl>
                                        <p:attrNameLst>
                                          <p:attrName>style.visibility</p:attrName>
                                        </p:attrNameLst>
                                      </p:cBhvr>
                                      <p:to>
                                        <p:strVal val="visible"/>
                                      </p:to>
                                    </p:set>
                                    <p:anim calcmode="lin" valueType="num">
                                      <p:cBhvr additive="base">
                                        <p:cTn id="7" dur="500" fill="hold"/>
                                        <p:tgtEl>
                                          <p:spTgt spid="116738"/>
                                        </p:tgtEl>
                                        <p:attrNameLst>
                                          <p:attrName>ppt_x</p:attrName>
                                        </p:attrNameLst>
                                      </p:cBhvr>
                                      <p:tavLst>
                                        <p:tav tm="0">
                                          <p:val>
                                            <p:strVal val="#ppt_x"/>
                                          </p:val>
                                        </p:tav>
                                        <p:tav tm="100000">
                                          <p:val>
                                            <p:strVal val="#ppt_x"/>
                                          </p:val>
                                        </p:tav>
                                      </p:tavLst>
                                    </p:anim>
                                    <p:anim calcmode="lin" valueType="num">
                                      <p:cBhvr additive="base">
                                        <p:cTn id="8" dur="500" fill="hold"/>
                                        <p:tgtEl>
                                          <p:spTgt spid="11673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6739"/>
                                        </p:tgtEl>
                                        <p:attrNameLst>
                                          <p:attrName>style.visibility</p:attrName>
                                        </p:attrNameLst>
                                      </p:cBhvr>
                                      <p:to>
                                        <p:strVal val="visible"/>
                                      </p:to>
                                    </p:set>
                                    <p:anim calcmode="lin" valueType="num">
                                      <p:cBhvr additive="base">
                                        <p:cTn id="11" dur="500" fill="hold"/>
                                        <p:tgtEl>
                                          <p:spTgt spid="116739"/>
                                        </p:tgtEl>
                                        <p:attrNameLst>
                                          <p:attrName>ppt_x</p:attrName>
                                        </p:attrNameLst>
                                      </p:cBhvr>
                                      <p:tavLst>
                                        <p:tav tm="0">
                                          <p:val>
                                            <p:strVal val="#ppt_x"/>
                                          </p:val>
                                        </p:tav>
                                        <p:tav tm="100000">
                                          <p:val>
                                            <p:strVal val="#ppt_x"/>
                                          </p:val>
                                        </p:tav>
                                      </p:tavLst>
                                    </p:anim>
                                    <p:anim calcmode="lin" valueType="num">
                                      <p:cBhvr additive="base">
                                        <p:cTn id="12" dur="500" fill="hold"/>
                                        <p:tgtEl>
                                          <p:spTgt spid="11673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6740"/>
                                        </p:tgtEl>
                                        <p:attrNameLst>
                                          <p:attrName>style.visibility</p:attrName>
                                        </p:attrNameLst>
                                      </p:cBhvr>
                                      <p:to>
                                        <p:strVal val="visible"/>
                                      </p:to>
                                    </p:set>
                                    <p:anim calcmode="lin" valueType="num">
                                      <p:cBhvr additive="base">
                                        <p:cTn id="15" dur="500" fill="hold"/>
                                        <p:tgtEl>
                                          <p:spTgt spid="116740"/>
                                        </p:tgtEl>
                                        <p:attrNameLst>
                                          <p:attrName>ppt_x</p:attrName>
                                        </p:attrNameLst>
                                      </p:cBhvr>
                                      <p:tavLst>
                                        <p:tav tm="0">
                                          <p:val>
                                            <p:strVal val="#ppt_x"/>
                                          </p:val>
                                        </p:tav>
                                        <p:tav tm="100000">
                                          <p:val>
                                            <p:strVal val="#ppt_x"/>
                                          </p:val>
                                        </p:tav>
                                      </p:tavLst>
                                    </p:anim>
                                    <p:anim calcmode="lin" valueType="num">
                                      <p:cBhvr additive="base">
                                        <p:cTn id="16" dur="500" fill="hold"/>
                                        <p:tgtEl>
                                          <p:spTgt spid="11674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6745"/>
                                        </p:tgtEl>
                                        <p:attrNameLst>
                                          <p:attrName>style.visibility</p:attrName>
                                        </p:attrNameLst>
                                      </p:cBhvr>
                                      <p:to>
                                        <p:strVal val="visible"/>
                                      </p:to>
                                    </p:set>
                                    <p:anim calcmode="lin" valueType="num">
                                      <p:cBhvr additive="base">
                                        <p:cTn id="19" dur="500" fill="hold"/>
                                        <p:tgtEl>
                                          <p:spTgt spid="116745"/>
                                        </p:tgtEl>
                                        <p:attrNameLst>
                                          <p:attrName>ppt_x</p:attrName>
                                        </p:attrNameLst>
                                      </p:cBhvr>
                                      <p:tavLst>
                                        <p:tav tm="0">
                                          <p:val>
                                            <p:strVal val="#ppt_x"/>
                                          </p:val>
                                        </p:tav>
                                        <p:tav tm="100000">
                                          <p:val>
                                            <p:strVal val="#ppt_x"/>
                                          </p:val>
                                        </p:tav>
                                      </p:tavLst>
                                    </p:anim>
                                    <p:anim calcmode="lin" valueType="num">
                                      <p:cBhvr additive="base">
                                        <p:cTn id="20" dur="500" fill="hold"/>
                                        <p:tgtEl>
                                          <p:spTgt spid="11674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16746"/>
                                        </p:tgtEl>
                                        <p:attrNameLst>
                                          <p:attrName>style.visibility</p:attrName>
                                        </p:attrNameLst>
                                      </p:cBhvr>
                                      <p:to>
                                        <p:strVal val="visible"/>
                                      </p:to>
                                    </p:set>
                                    <p:anim calcmode="lin" valueType="num">
                                      <p:cBhvr additive="base">
                                        <p:cTn id="23" dur="500" fill="hold"/>
                                        <p:tgtEl>
                                          <p:spTgt spid="116746"/>
                                        </p:tgtEl>
                                        <p:attrNameLst>
                                          <p:attrName>ppt_x</p:attrName>
                                        </p:attrNameLst>
                                      </p:cBhvr>
                                      <p:tavLst>
                                        <p:tav tm="0">
                                          <p:val>
                                            <p:strVal val="#ppt_x"/>
                                          </p:val>
                                        </p:tav>
                                        <p:tav tm="100000">
                                          <p:val>
                                            <p:strVal val="#ppt_x"/>
                                          </p:val>
                                        </p:tav>
                                      </p:tavLst>
                                    </p:anim>
                                    <p:anim calcmode="lin" valueType="num">
                                      <p:cBhvr additive="base">
                                        <p:cTn id="24" dur="500" fill="hold"/>
                                        <p:tgtEl>
                                          <p:spTgt spid="11674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16747"/>
                                        </p:tgtEl>
                                        <p:attrNameLst>
                                          <p:attrName>style.visibility</p:attrName>
                                        </p:attrNameLst>
                                      </p:cBhvr>
                                      <p:to>
                                        <p:strVal val="visible"/>
                                      </p:to>
                                    </p:set>
                                    <p:anim calcmode="lin" valueType="num">
                                      <p:cBhvr additive="base">
                                        <p:cTn id="27" dur="500" fill="hold"/>
                                        <p:tgtEl>
                                          <p:spTgt spid="116747"/>
                                        </p:tgtEl>
                                        <p:attrNameLst>
                                          <p:attrName>ppt_x</p:attrName>
                                        </p:attrNameLst>
                                      </p:cBhvr>
                                      <p:tavLst>
                                        <p:tav tm="0">
                                          <p:val>
                                            <p:strVal val="#ppt_x"/>
                                          </p:val>
                                        </p:tav>
                                        <p:tav tm="100000">
                                          <p:val>
                                            <p:strVal val="#ppt_x"/>
                                          </p:val>
                                        </p:tav>
                                      </p:tavLst>
                                    </p:anim>
                                    <p:anim calcmode="lin" valueType="num">
                                      <p:cBhvr additive="base">
                                        <p:cTn id="28" dur="500" fill="hold"/>
                                        <p:tgtEl>
                                          <p:spTgt spid="11674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16748"/>
                                        </p:tgtEl>
                                        <p:attrNameLst>
                                          <p:attrName>style.visibility</p:attrName>
                                        </p:attrNameLst>
                                      </p:cBhvr>
                                      <p:to>
                                        <p:strVal val="visible"/>
                                      </p:to>
                                    </p:set>
                                    <p:anim calcmode="lin" valueType="num">
                                      <p:cBhvr additive="base">
                                        <p:cTn id="31" dur="500" fill="hold"/>
                                        <p:tgtEl>
                                          <p:spTgt spid="116748"/>
                                        </p:tgtEl>
                                        <p:attrNameLst>
                                          <p:attrName>ppt_x</p:attrName>
                                        </p:attrNameLst>
                                      </p:cBhvr>
                                      <p:tavLst>
                                        <p:tav tm="0">
                                          <p:val>
                                            <p:strVal val="#ppt_x"/>
                                          </p:val>
                                        </p:tav>
                                        <p:tav tm="100000">
                                          <p:val>
                                            <p:strVal val="#ppt_x"/>
                                          </p:val>
                                        </p:tav>
                                      </p:tavLst>
                                    </p:anim>
                                    <p:anim calcmode="lin" valueType="num">
                                      <p:cBhvr additive="base">
                                        <p:cTn id="32" dur="500" fill="hold"/>
                                        <p:tgtEl>
                                          <p:spTgt spid="116748"/>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16749"/>
                                        </p:tgtEl>
                                        <p:attrNameLst>
                                          <p:attrName>style.visibility</p:attrName>
                                        </p:attrNameLst>
                                      </p:cBhvr>
                                      <p:to>
                                        <p:strVal val="visible"/>
                                      </p:to>
                                    </p:set>
                                    <p:anim calcmode="lin" valueType="num">
                                      <p:cBhvr additive="base">
                                        <p:cTn id="35" dur="500" fill="hold"/>
                                        <p:tgtEl>
                                          <p:spTgt spid="116749"/>
                                        </p:tgtEl>
                                        <p:attrNameLst>
                                          <p:attrName>ppt_x</p:attrName>
                                        </p:attrNameLst>
                                      </p:cBhvr>
                                      <p:tavLst>
                                        <p:tav tm="0">
                                          <p:val>
                                            <p:strVal val="#ppt_x"/>
                                          </p:val>
                                        </p:tav>
                                        <p:tav tm="100000">
                                          <p:val>
                                            <p:strVal val="#ppt_x"/>
                                          </p:val>
                                        </p:tav>
                                      </p:tavLst>
                                    </p:anim>
                                    <p:anim calcmode="lin" valueType="num">
                                      <p:cBhvr additive="base">
                                        <p:cTn id="36" dur="500" fill="hold"/>
                                        <p:tgtEl>
                                          <p:spTgt spid="116749"/>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16758"/>
                                        </p:tgtEl>
                                        <p:attrNameLst>
                                          <p:attrName>style.visibility</p:attrName>
                                        </p:attrNameLst>
                                      </p:cBhvr>
                                      <p:to>
                                        <p:strVal val="visible"/>
                                      </p:to>
                                    </p:set>
                                    <p:anim calcmode="lin" valueType="num">
                                      <p:cBhvr additive="base">
                                        <p:cTn id="39" dur="500" fill="hold"/>
                                        <p:tgtEl>
                                          <p:spTgt spid="116758"/>
                                        </p:tgtEl>
                                        <p:attrNameLst>
                                          <p:attrName>ppt_x</p:attrName>
                                        </p:attrNameLst>
                                      </p:cBhvr>
                                      <p:tavLst>
                                        <p:tav tm="0">
                                          <p:val>
                                            <p:strVal val="#ppt_x"/>
                                          </p:val>
                                        </p:tav>
                                        <p:tav tm="100000">
                                          <p:val>
                                            <p:strVal val="#ppt_x"/>
                                          </p:val>
                                        </p:tav>
                                      </p:tavLst>
                                    </p:anim>
                                    <p:anim calcmode="lin" valueType="num">
                                      <p:cBhvr additive="base">
                                        <p:cTn id="40" dur="500" fill="hold"/>
                                        <p:tgtEl>
                                          <p:spTgt spid="116758"/>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16759"/>
                                        </p:tgtEl>
                                        <p:attrNameLst>
                                          <p:attrName>style.visibility</p:attrName>
                                        </p:attrNameLst>
                                      </p:cBhvr>
                                      <p:to>
                                        <p:strVal val="visible"/>
                                      </p:to>
                                    </p:set>
                                    <p:anim calcmode="lin" valueType="num">
                                      <p:cBhvr additive="base">
                                        <p:cTn id="43" dur="500" fill="hold"/>
                                        <p:tgtEl>
                                          <p:spTgt spid="116759"/>
                                        </p:tgtEl>
                                        <p:attrNameLst>
                                          <p:attrName>ppt_x</p:attrName>
                                        </p:attrNameLst>
                                      </p:cBhvr>
                                      <p:tavLst>
                                        <p:tav tm="0">
                                          <p:val>
                                            <p:strVal val="#ppt_x"/>
                                          </p:val>
                                        </p:tav>
                                        <p:tav tm="100000">
                                          <p:val>
                                            <p:strVal val="#ppt_x"/>
                                          </p:val>
                                        </p:tav>
                                      </p:tavLst>
                                    </p:anim>
                                    <p:anim calcmode="lin" valueType="num">
                                      <p:cBhvr additive="base">
                                        <p:cTn id="44" dur="500" fill="hold"/>
                                        <p:tgtEl>
                                          <p:spTgt spid="116759"/>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16764"/>
                                        </p:tgtEl>
                                        <p:attrNameLst>
                                          <p:attrName>style.visibility</p:attrName>
                                        </p:attrNameLst>
                                      </p:cBhvr>
                                      <p:to>
                                        <p:strVal val="visible"/>
                                      </p:to>
                                    </p:set>
                                    <p:anim calcmode="lin" valueType="num">
                                      <p:cBhvr additive="base">
                                        <p:cTn id="47" dur="500" fill="hold"/>
                                        <p:tgtEl>
                                          <p:spTgt spid="116764"/>
                                        </p:tgtEl>
                                        <p:attrNameLst>
                                          <p:attrName>ppt_x</p:attrName>
                                        </p:attrNameLst>
                                      </p:cBhvr>
                                      <p:tavLst>
                                        <p:tav tm="0">
                                          <p:val>
                                            <p:strVal val="#ppt_x"/>
                                          </p:val>
                                        </p:tav>
                                        <p:tav tm="100000">
                                          <p:val>
                                            <p:strVal val="#ppt_x"/>
                                          </p:val>
                                        </p:tav>
                                      </p:tavLst>
                                    </p:anim>
                                    <p:anim calcmode="lin" valueType="num">
                                      <p:cBhvr additive="base">
                                        <p:cTn id="48" dur="500" fill="hold"/>
                                        <p:tgtEl>
                                          <p:spTgt spid="116764"/>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16765"/>
                                        </p:tgtEl>
                                        <p:attrNameLst>
                                          <p:attrName>style.visibility</p:attrName>
                                        </p:attrNameLst>
                                      </p:cBhvr>
                                      <p:to>
                                        <p:strVal val="visible"/>
                                      </p:to>
                                    </p:set>
                                    <p:anim calcmode="lin" valueType="num">
                                      <p:cBhvr additive="base">
                                        <p:cTn id="51" dur="500" fill="hold"/>
                                        <p:tgtEl>
                                          <p:spTgt spid="116765"/>
                                        </p:tgtEl>
                                        <p:attrNameLst>
                                          <p:attrName>ppt_x</p:attrName>
                                        </p:attrNameLst>
                                      </p:cBhvr>
                                      <p:tavLst>
                                        <p:tav tm="0">
                                          <p:val>
                                            <p:strVal val="#ppt_x"/>
                                          </p:val>
                                        </p:tav>
                                        <p:tav tm="100000">
                                          <p:val>
                                            <p:strVal val="#ppt_x"/>
                                          </p:val>
                                        </p:tav>
                                      </p:tavLst>
                                    </p:anim>
                                    <p:anim calcmode="lin" valueType="num">
                                      <p:cBhvr additive="base">
                                        <p:cTn id="52" dur="500" fill="hold"/>
                                        <p:tgtEl>
                                          <p:spTgt spid="116765"/>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7"/>
                                        </p:tgtEl>
                                        <p:attrNameLst>
                                          <p:attrName>style.visibility</p:attrName>
                                        </p:attrNameLst>
                                      </p:cBhvr>
                                      <p:to>
                                        <p:strVal val="visible"/>
                                      </p:to>
                                    </p:set>
                                    <p:animEffect transition="in" filter="fade">
                                      <p:cBhvr>
                                        <p:cTn id="57" dur="500"/>
                                        <p:tgtEl>
                                          <p:spTgt spid="37"/>
                                        </p:tgtEl>
                                      </p:cBhvr>
                                    </p:animEffect>
                                  </p:childTnLst>
                                </p:cTn>
                              </p:par>
                              <p:par>
                                <p:cTn id="58" presetID="10" presetClass="entr" presetSubtype="0" fill="hold" nodeType="withEffect">
                                  <p:stCondLst>
                                    <p:cond delay="0"/>
                                  </p:stCondLst>
                                  <p:childTnLst>
                                    <p:set>
                                      <p:cBhvr>
                                        <p:cTn id="59" dur="1" fill="hold">
                                          <p:stCondLst>
                                            <p:cond delay="0"/>
                                          </p:stCondLst>
                                        </p:cTn>
                                        <p:tgtEl>
                                          <p:spTgt spid="38"/>
                                        </p:tgtEl>
                                        <p:attrNameLst>
                                          <p:attrName>style.visibility</p:attrName>
                                        </p:attrNameLst>
                                      </p:cBhvr>
                                      <p:to>
                                        <p:strVal val="visible"/>
                                      </p:to>
                                    </p:set>
                                    <p:animEffect transition="in" filter="fade">
                                      <p:cBhvr>
                                        <p:cTn id="60" dur="500"/>
                                        <p:tgtEl>
                                          <p:spTgt spid="38"/>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39"/>
                                        </p:tgtEl>
                                        <p:attrNameLst>
                                          <p:attrName>style.visibility</p:attrName>
                                        </p:attrNameLst>
                                      </p:cBhvr>
                                      <p:to>
                                        <p:strVal val="visible"/>
                                      </p:to>
                                    </p:set>
                                    <p:animEffect transition="in" filter="fade">
                                      <p:cBhvr>
                                        <p:cTn id="63" dur="500"/>
                                        <p:tgtEl>
                                          <p:spTgt spid="39"/>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40"/>
                                        </p:tgtEl>
                                        <p:attrNameLst>
                                          <p:attrName>style.visibility</p:attrName>
                                        </p:attrNameLst>
                                      </p:cBhvr>
                                      <p:to>
                                        <p:strVal val="visible"/>
                                      </p:to>
                                    </p:set>
                                    <p:animEffect transition="in" filter="fade">
                                      <p:cBhvr>
                                        <p:cTn id="66" dur="500"/>
                                        <p:tgtEl>
                                          <p:spTgt spid="40"/>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116760"/>
                                        </p:tgtEl>
                                        <p:attrNameLst>
                                          <p:attrName>style.visibility</p:attrName>
                                        </p:attrNameLst>
                                      </p:cBhvr>
                                      <p:to>
                                        <p:strVal val="visible"/>
                                      </p:to>
                                    </p:set>
                                    <p:animEffect transition="in" filter="fade">
                                      <p:cBhvr>
                                        <p:cTn id="71" dur="500"/>
                                        <p:tgtEl>
                                          <p:spTgt spid="116760"/>
                                        </p:tgtEl>
                                      </p:cBhvr>
                                    </p:animEffect>
                                  </p:childTnLst>
                                </p:cTn>
                              </p:par>
                              <p:par>
                                <p:cTn id="72" presetID="10" presetClass="entr" presetSubtype="0" fill="hold" nodeType="withEffect">
                                  <p:stCondLst>
                                    <p:cond delay="0"/>
                                  </p:stCondLst>
                                  <p:childTnLst>
                                    <p:set>
                                      <p:cBhvr>
                                        <p:cTn id="73" dur="1" fill="hold">
                                          <p:stCondLst>
                                            <p:cond delay="0"/>
                                          </p:stCondLst>
                                        </p:cTn>
                                        <p:tgtEl>
                                          <p:spTgt spid="116761"/>
                                        </p:tgtEl>
                                        <p:attrNameLst>
                                          <p:attrName>style.visibility</p:attrName>
                                        </p:attrNameLst>
                                      </p:cBhvr>
                                      <p:to>
                                        <p:strVal val="visible"/>
                                      </p:to>
                                    </p:set>
                                    <p:animEffect transition="in" filter="fade">
                                      <p:cBhvr>
                                        <p:cTn id="74" dur="500"/>
                                        <p:tgtEl>
                                          <p:spTgt spid="116761"/>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116762"/>
                                        </p:tgtEl>
                                        <p:attrNameLst>
                                          <p:attrName>style.visibility</p:attrName>
                                        </p:attrNameLst>
                                      </p:cBhvr>
                                      <p:to>
                                        <p:strVal val="visible"/>
                                      </p:to>
                                    </p:set>
                                    <p:animEffect transition="in" filter="fade">
                                      <p:cBhvr>
                                        <p:cTn id="77" dur="500"/>
                                        <p:tgtEl>
                                          <p:spTgt spid="116762"/>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116763"/>
                                        </p:tgtEl>
                                        <p:attrNameLst>
                                          <p:attrName>style.visibility</p:attrName>
                                        </p:attrNameLst>
                                      </p:cBhvr>
                                      <p:to>
                                        <p:strVal val="visible"/>
                                      </p:to>
                                    </p:set>
                                    <p:animEffect transition="in" filter="fade">
                                      <p:cBhvr>
                                        <p:cTn id="80" dur="500"/>
                                        <p:tgtEl>
                                          <p:spTgt spid="116763"/>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116741"/>
                                        </p:tgtEl>
                                        <p:attrNameLst>
                                          <p:attrName>style.visibility</p:attrName>
                                        </p:attrNameLst>
                                      </p:cBhvr>
                                      <p:to>
                                        <p:strVal val="visible"/>
                                      </p:to>
                                    </p:set>
                                    <p:animEffect transition="in" filter="fade">
                                      <p:cBhvr>
                                        <p:cTn id="85" dur="500"/>
                                        <p:tgtEl>
                                          <p:spTgt spid="116741"/>
                                        </p:tgtEl>
                                      </p:cBhvr>
                                    </p:animEffect>
                                  </p:childTnLst>
                                </p:cTn>
                              </p:par>
                              <p:par>
                                <p:cTn id="86" presetID="10" presetClass="entr" presetSubtype="0" fill="hold" nodeType="withEffect">
                                  <p:stCondLst>
                                    <p:cond delay="0"/>
                                  </p:stCondLst>
                                  <p:childTnLst>
                                    <p:set>
                                      <p:cBhvr>
                                        <p:cTn id="87" dur="1" fill="hold">
                                          <p:stCondLst>
                                            <p:cond delay="0"/>
                                          </p:stCondLst>
                                        </p:cTn>
                                        <p:tgtEl>
                                          <p:spTgt spid="116742"/>
                                        </p:tgtEl>
                                        <p:attrNameLst>
                                          <p:attrName>style.visibility</p:attrName>
                                        </p:attrNameLst>
                                      </p:cBhvr>
                                      <p:to>
                                        <p:strVal val="visible"/>
                                      </p:to>
                                    </p:set>
                                    <p:animEffect transition="in" filter="fade">
                                      <p:cBhvr>
                                        <p:cTn id="88" dur="500"/>
                                        <p:tgtEl>
                                          <p:spTgt spid="116742"/>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116743"/>
                                        </p:tgtEl>
                                        <p:attrNameLst>
                                          <p:attrName>style.visibility</p:attrName>
                                        </p:attrNameLst>
                                      </p:cBhvr>
                                      <p:to>
                                        <p:strVal val="visible"/>
                                      </p:to>
                                    </p:set>
                                    <p:animEffect transition="in" filter="fade">
                                      <p:cBhvr>
                                        <p:cTn id="91" dur="500"/>
                                        <p:tgtEl>
                                          <p:spTgt spid="116743"/>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grpId="0" nodeType="clickEffect">
                                  <p:stCondLst>
                                    <p:cond delay="0"/>
                                  </p:stCondLst>
                                  <p:childTnLst>
                                    <p:set>
                                      <p:cBhvr>
                                        <p:cTn id="95" dur="1" fill="hold">
                                          <p:stCondLst>
                                            <p:cond delay="0"/>
                                          </p:stCondLst>
                                        </p:cTn>
                                        <p:tgtEl>
                                          <p:spTgt spid="116769"/>
                                        </p:tgtEl>
                                        <p:attrNameLst>
                                          <p:attrName>style.visibility</p:attrName>
                                        </p:attrNameLst>
                                      </p:cBhvr>
                                      <p:to>
                                        <p:strVal val="visible"/>
                                      </p:to>
                                    </p:set>
                                    <p:animEffect transition="in" filter="fade">
                                      <p:cBhvr>
                                        <p:cTn id="96" dur="500"/>
                                        <p:tgtEl>
                                          <p:spTgt spid="116769"/>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43"/>
                                        </p:tgtEl>
                                        <p:attrNameLst>
                                          <p:attrName>style.visibility</p:attrName>
                                        </p:attrNameLst>
                                      </p:cBhvr>
                                      <p:to>
                                        <p:strVal val="visible"/>
                                      </p:to>
                                    </p:set>
                                    <p:animEffect transition="in" filter="fade">
                                      <p:cBhvr>
                                        <p:cTn id="99" dur="500"/>
                                        <p:tgtEl>
                                          <p:spTgt spid="43"/>
                                        </p:tgtEl>
                                      </p:cBhvr>
                                    </p:animEffect>
                                  </p:childTnLst>
                                </p:cTn>
                              </p:par>
                              <p:par>
                                <p:cTn id="100" presetID="10" presetClass="entr" presetSubtype="0" fill="hold" nodeType="withEffect">
                                  <p:stCondLst>
                                    <p:cond delay="0"/>
                                  </p:stCondLst>
                                  <p:childTnLst>
                                    <p:set>
                                      <p:cBhvr>
                                        <p:cTn id="101" dur="1" fill="hold">
                                          <p:stCondLst>
                                            <p:cond delay="0"/>
                                          </p:stCondLst>
                                        </p:cTn>
                                        <p:tgtEl>
                                          <p:spTgt spid="44"/>
                                        </p:tgtEl>
                                        <p:attrNameLst>
                                          <p:attrName>style.visibility</p:attrName>
                                        </p:attrNameLst>
                                      </p:cBhvr>
                                      <p:to>
                                        <p:strVal val="visible"/>
                                      </p:to>
                                    </p:set>
                                    <p:animEffect transition="in" filter="fade">
                                      <p:cBhvr>
                                        <p:cTn id="102" dur="500"/>
                                        <p:tgtEl>
                                          <p:spTgt spid="44"/>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45"/>
                                        </p:tgtEl>
                                        <p:attrNameLst>
                                          <p:attrName>style.visibility</p:attrName>
                                        </p:attrNameLst>
                                      </p:cBhvr>
                                      <p:to>
                                        <p:strVal val="visible"/>
                                      </p:to>
                                    </p:set>
                                    <p:animEffect transition="in" filter="fade">
                                      <p:cBhvr>
                                        <p:cTn id="105" dur="500"/>
                                        <p:tgtEl>
                                          <p:spTgt spid="45"/>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46"/>
                                        </p:tgtEl>
                                        <p:attrNameLst>
                                          <p:attrName>style.visibility</p:attrName>
                                        </p:attrNameLst>
                                      </p:cBhvr>
                                      <p:to>
                                        <p:strVal val="visible"/>
                                      </p:to>
                                    </p:set>
                                    <p:animEffect transition="in" filter="fade">
                                      <p:cBhvr>
                                        <p:cTn id="108" dur="500"/>
                                        <p:tgtEl>
                                          <p:spTgt spid="46"/>
                                        </p:tgtEl>
                                      </p:cBhvr>
                                    </p:animEffect>
                                  </p:childTnLst>
                                </p:cTn>
                              </p:par>
                            </p:childTnLst>
                          </p:cTn>
                        </p:par>
                      </p:childTnLst>
                    </p:cTn>
                  </p:par>
                  <p:par>
                    <p:cTn id="109" fill="hold">
                      <p:stCondLst>
                        <p:cond delay="indefinite"/>
                      </p:stCondLst>
                      <p:childTnLst>
                        <p:par>
                          <p:cTn id="110" fill="hold">
                            <p:stCondLst>
                              <p:cond delay="0"/>
                            </p:stCondLst>
                            <p:childTnLst>
                              <p:par>
                                <p:cTn id="111" presetID="10" presetClass="entr" presetSubtype="0" fill="hold" grpId="0" nodeType="clickEffect">
                                  <p:stCondLst>
                                    <p:cond delay="0"/>
                                  </p:stCondLst>
                                  <p:childTnLst>
                                    <p:set>
                                      <p:cBhvr>
                                        <p:cTn id="112" dur="1" fill="hold">
                                          <p:stCondLst>
                                            <p:cond delay="0"/>
                                          </p:stCondLst>
                                        </p:cTn>
                                        <p:tgtEl>
                                          <p:spTgt spid="116750"/>
                                        </p:tgtEl>
                                        <p:attrNameLst>
                                          <p:attrName>style.visibility</p:attrName>
                                        </p:attrNameLst>
                                      </p:cBhvr>
                                      <p:to>
                                        <p:strVal val="visible"/>
                                      </p:to>
                                    </p:set>
                                    <p:animEffect transition="in" filter="fade">
                                      <p:cBhvr>
                                        <p:cTn id="113" dur="500"/>
                                        <p:tgtEl>
                                          <p:spTgt spid="116750"/>
                                        </p:tgtEl>
                                      </p:cBhvr>
                                    </p:animEffect>
                                  </p:childTnLst>
                                </p:cTn>
                              </p:par>
                              <p:par>
                                <p:cTn id="114" presetID="10" presetClass="entr" presetSubtype="0" fill="hold" nodeType="withEffect">
                                  <p:stCondLst>
                                    <p:cond delay="0"/>
                                  </p:stCondLst>
                                  <p:childTnLst>
                                    <p:set>
                                      <p:cBhvr>
                                        <p:cTn id="115" dur="1" fill="hold">
                                          <p:stCondLst>
                                            <p:cond delay="0"/>
                                          </p:stCondLst>
                                        </p:cTn>
                                        <p:tgtEl>
                                          <p:spTgt spid="116751"/>
                                        </p:tgtEl>
                                        <p:attrNameLst>
                                          <p:attrName>style.visibility</p:attrName>
                                        </p:attrNameLst>
                                      </p:cBhvr>
                                      <p:to>
                                        <p:strVal val="visible"/>
                                      </p:to>
                                    </p:set>
                                    <p:animEffect transition="in" filter="fade">
                                      <p:cBhvr>
                                        <p:cTn id="116" dur="500"/>
                                        <p:tgtEl>
                                          <p:spTgt spid="116751"/>
                                        </p:tgtEl>
                                      </p:cBhvr>
                                    </p:animEffect>
                                  </p:childTnLst>
                                </p:cTn>
                              </p:par>
                              <p:par>
                                <p:cTn id="117" presetID="10" presetClass="entr" presetSubtype="0" fill="hold" grpId="0" nodeType="withEffect">
                                  <p:stCondLst>
                                    <p:cond delay="0"/>
                                  </p:stCondLst>
                                  <p:childTnLst>
                                    <p:set>
                                      <p:cBhvr>
                                        <p:cTn id="118" dur="1" fill="hold">
                                          <p:stCondLst>
                                            <p:cond delay="0"/>
                                          </p:stCondLst>
                                        </p:cTn>
                                        <p:tgtEl>
                                          <p:spTgt spid="116752"/>
                                        </p:tgtEl>
                                        <p:attrNameLst>
                                          <p:attrName>style.visibility</p:attrName>
                                        </p:attrNameLst>
                                      </p:cBhvr>
                                      <p:to>
                                        <p:strVal val="visible"/>
                                      </p:to>
                                    </p:set>
                                    <p:animEffect transition="in" filter="fade">
                                      <p:cBhvr>
                                        <p:cTn id="119" dur="500"/>
                                        <p:tgtEl>
                                          <p:spTgt spid="116752"/>
                                        </p:tgtEl>
                                      </p:cBhvr>
                                    </p:animEffect>
                                  </p:childTnLst>
                                </p:cTn>
                              </p:par>
                              <p:par>
                                <p:cTn id="120" presetID="10" presetClass="entr" presetSubtype="0" fill="hold" grpId="0" nodeType="withEffect">
                                  <p:stCondLst>
                                    <p:cond delay="0"/>
                                  </p:stCondLst>
                                  <p:childTnLst>
                                    <p:set>
                                      <p:cBhvr>
                                        <p:cTn id="121" dur="1" fill="hold">
                                          <p:stCondLst>
                                            <p:cond delay="0"/>
                                          </p:stCondLst>
                                        </p:cTn>
                                        <p:tgtEl>
                                          <p:spTgt spid="116753"/>
                                        </p:tgtEl>
                                        <p:attrNameLst>
                                          <p:attrName>style.visibility</p:attrName>
                                        </p:attrNameLst>
                                      </p:cBhvr>
                                      <p:to>
                                        <p:strVal val="visible"/>
                                      </p:to>
                                    </p:set>
                                    <p:animEffect transition="in" filter="fade">
                                      <p:cBhvr>
                                        <p:cTn id="122" dur="500"/>
                                        <p:tgtEl>
                                          <p:spTgt spid="116753"/>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grpId="0" nodeType="clickEffect">
                                  <p:stCondLst>
                                    <p:cond delay="0"/>
                                  </p:stCondLst>
                                  <p:childTnLst>
                                    <p:set>
                                      <p:cBhvr>
                                        <p:cTn id="126" dur="1" fill="hold">
                                          <p:stCondLst>
                                            <p:cond delay="0"/>
                                          </p:stCondLst>
                                        </p:cTn>
                                        <p:tgtEl>
                                          <p:spTgt spid="116754"/>
                                        </p:tgtEl>
                                        <p:attrNameLst>
                                          <p:attrName>style.visibility</p:attrName>
                                        </p:attrNameLst>
                                      </p:cBhvr>
                                      <p:to>
                                        <p:strVal val="visible"/>
                                      </p:to>
                                    </p:set>
                                    <p:animEffect transition="in" filter="fade">
                                      <p:cBhvr>
                                        <p:cTn id="127" dur="500"/>
                                        <p:tgtEl>
                                          <p:spTgt spid="116754"/>
                                        </p:tgtEl>
                                      </p:cBhvr>
                                    </p:animEffect>
                                  </p:childTnLst>
                                </p:cTn>
                              </p:par>
                              <p:par>
                                <p:cTn id="128" presetID="10" presetClass="entr" presetSubtype="0" fill="hold" nodeType="withEffect">
                                  <p:stCondLst>
                                    <p:cond delay="0"/>
                                  </p:stCondLst>
                                  <p:childTnLst>
                                    <p:set>
                                      <p:cBhvr>
                                        <p:cTn id="129" dur="1" fill="hold">
                                          <p:stCondLst>
                                            <p:cond delay="0"/>
                                          </p:stCondLst>
                                        </p:cTn>
                                        <p:tgtEl>
                                          <p:spTgt spid="116755"/>
                                        </p:tgtEl>
                                        <p:attrNameLst>
                                          <p:attrName>style.visibility</p:attrName>
                                        </p:attrNameLst>
                                      </p:cBhvr>
                                      <p:to>
                                        <p:strVal val="visible"/>
                                      </p:to>
                                    </p:set>
                                    <p:animEffect transition="in" filter="fade">
                                      <p:cBhvr>
                                        <p:cTn id="130" dur="500"/>
                                        <p:tgtEl>
                                          <p:spTgt spid="116755"/>
                                        </p:tgtEl>
                                      </p:cBhvr>
                                    </p:animEffect>
                                  </p:childTnLst>
                                </p:cTn>
                              </p:par>
                              <p:par>
                                <p:cTn id="131" presetID="10" presetClass="entr" presetSubtype="0" fill="hold" grpId="0" nodeType="withEffect">
                                  <p:stCondLst>
                                    <p:cond delay="0"/>
                                  </p:stCondLst>
                                  <p:childTnLst>
                                    <p:set>
                                      <p:cBhvr>
                                        <p:cTn id="132" dur="1" fill="hold">
                                          <p:stCondLst>
                                            <p:cond delay="0"/>
                                          </p:stCondLst>
                                        </p:cTn>
                                        <p:tgtEl>
                                          <p:spTgt spid="116756"/>
                                        </p:tgtEl>
                                        <p:attrNameLst>
                                          <p:attrName>style.visibility</p:attrName>
                                        </p:attrNameLst>
                                      </p:cBhvr>
                                      <p:to>
                                        <p:strVal val="visible"/>
                                      </p:to>
                                    </p:set>
                                    <p:animEffect transition="in" filter="fade">
                                      <p:cBhvr>
                                        <p:cTn id="133" dur="500"/>
                                        <p:tgtEl>
                                          <p:spTgt spid="116756"/>
                                        </p:tgtEl>
                                      </p:cBhvr>
                                    </p:animEffect>
                                  </p:childTnLst>
                                </p:cTn>
                              </p:par>
                              <p:par>
                                <p:cTn id="134" presetID="10" presetClass="entr" presetSubtype="0" fill="hold" grpId="0" nodeType="withEffect">
                                  <p:stCondLst>
                                    <p:cond delay="0"/>
                                  </p:stCondLst>
                                  <p:childTnLst>
                                    <p:set>
                                      <p:cBhvr>
                                        <p:cTn id="135" dur="1" fill="hold">
                                          <p:stCondLst>
                                            <p:cond delay="0"/>
                                          </p:stCondLst>
                                        </p:cTn>
                                        <p:tgtEl>
                                          <p:spTgt spid="116757"/>
                                        </p:tgtEl>
                                        <p:attrNameLst>
                                          <p:attrName>style.visibility</p:attrName>
                                        </p:attrNameLst>
                                      </p:cBhvr>
                                      <p:to>
                                        <p:strVal val="visible"/>
                                      </p:to>
                                    </p:set>
                                    <p:animEffect transition="in" filter="fade">
                                      <p:cBhvr>
                                        <p:cTn id="136" dur="500"/>
                                        <p:tgtEl>
                                          <p:spTgt spid="1167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8" grpId="0" animBg="1"/>
      <p:bldP spid="116739" grpId="0" animBg="1"/>
      <p:bldP spid="116740" grpId="0"/>
      <p:bldP spid="116741" grpId="0" animBg="1"/>
      <p:bldP spid="116743" grpId="0"/>
      <p:bldP spid="116745" grpId="0" animBg="1"/>
      <p:bldP spid="116746" grpId="0" animBg="1"/>
      <p:bldP spid="116747" grpId="0" animBg="1"/>
      <p:bldP spid="116748" grpId="0" animBg="1"/>
      <p:bldP spid="116749" grpId="0" animBg="1"/>
      <p:bldP spid="116750" grpId="0" animBg="1"/>
      <p:bldP spid="116752" grpId="0"/>
      <p:bldP spid="116753" grpId="0" animBg="1"/>
      <p:bldP spid="116754" grpId="0" animBg="1"/>
      <p:bldP spid="116756" grpId="0"/>
      <p:bldP spid="116757" grpId="0" animBg="1"/>
      <p:bldP spid="116758" grpId="0" animBg="1"/>
      <p:bldP spid="116759" grpId="0" animBg="1"/>
      <p:bldP spid="116760" grpId="0" animBg="1"/>
      <p:bldP spid="116762" grpId="0"/>
      <p:bldP spid="116763" grpId="0" animBg="1"/>
      <p:bldP spid="116764" grpId="0" animBg="1"/>
      <p:bldP spid="116765" grpId="0" animBg="1"/>
      <p:bldP spid="116769" grpId="0"/>
      <p:bldP spid="37" grpId="0" animBg="1"/>
      <p:bldP spid="39" grpId="0"/>
      <p:bldP spid="40" grpId="0" animBg="1"/>
      <p:bldP spid="43" grpId="0" animBg="1"/>
      <p:bldP spid="45" grpId="0"/>
      <p:bldP spid="4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4410075"/>
            <a:ext cx="18954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32" y="33287"/>
            <a:ext cx="2305050" cy="226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579" name="Rectangle 3"/>
          <p:cNvSpPr>
            <a:spLocks noChangeArrowheads="1"/>
          </p:cNvSpPr>
          <p:nvPr/>
        </p:nvSpPr>
        <p:spPr bwMode="ltGray">
          <a:xfrm>
            <a:off x="636588" y="990600"/>
            <a:ext cx="3652837" cy="2270125"/>
          </a:xfrm>
          <a:prstGeom prst="rect">
            <a:avLst/>
          </a:prstGeom>
          <a:gradFill rotWithShape="1">
            <a:gsLst>
              <a:gs pos="0">
                <a:schemeClr val="accent2"/>
              </a:gs>
              <a:gs pos="100000">
                <a:schemeClr val="accent2">
                  <a:gamma/>
                  <a:shade val="46275"/>
                  <a:invGamma/>
                </a:schemeClr>
              </a:gs>
            </a:gsLst>
            <a:lin ang="5400000" scaled="1"/>
          </a:gradFill>
          <a:ln>
            <a:noFill/>
          </a:ln>
          <a:effectLst/>
          <a:scene3d>
            <a:camera prst="legacyPerspectiveBottomRight"/>
            <a:lightRig rig="legacyFlat3" dir="b"/>
          </a:scene3d>
          <a:sp3d extrusionH="430200" prstMaterial="legacyMatte">
            <a:bevelT w="13500" h="13500" prst="angle"/>
            <a:bevelB w="13500" h="13500" prst="angle"/>
            <a:extrusionClr>
              <a:schemeClr val="accent2"/>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lvl="0" algn="just">
              <a:lnSpc>
                <a:spcPct val="130000"/>
              </a:lnSpc>
            </a:pPr>
            <a:endParaRPr lang="en-US" b="1" dirty="0">
              <a:solidFill>
                <a:schemeClr val="bg1"/>
              </a:solidFill>
              <a:latin typeface="Times New Roman"/>
              <a:ea typeface="Times New Roman"/>
            </a:endParaRPr>
          </a:p>
        </p:txBody>
      </p:sp>
      <p:sp>
        <p:nvSpPr>
          <p:cNvPr id="24581" name="Rectangle 5"/>
          <p:cNvSpPr>
            <a:spLocks noChangeArrowheads="1"/>
          </p:cNvSpPr>
          <p:nvPr/>
        </p:nvSpPr>
        <p:spPr bwMode="gray">
          <a:xfrm>
            <a:off x="4608230" y="990600"/>
            <a:ext cx="4098206" cy="2193925"/>
          </a:xfrm>
          <a:prstGeom prst="rect">
            <a:avLst/>
          </a:prstGeom>
          <a:gradFill rotWithShape="1">
            <a:gsLst>
              <a:gs pos="0">
                <a:schemeClr val="folHlink"/>
              </a:gs>
              <a:gs pos="100000">
                <a:schemeClr val="folHlink">
                  <a:gamma/>
                  <a:shade val="46275"/>
                  <a:invGamma/>
                </a:schemeClr>
              </a:gs>
            </a:gsLst>
            <a:lin ang="5400000" scaled="1"/>
          </a:gradFill>
          <a:ln>
            <a:noFill/>
          </a:ln>
          <a:effectLst/>
          <a:scene3d>
            <a:camera prst="legacyPerspectiveBottomLeft"/>
            <a:lightRig rig="legacyFlat3" dir="b"/>
          </a:scene3d>
          <a:sp3d extrusionH="430200" prstMaterial="legacyMatte">
            <a:bevelT w="13500" h="13500" prst="angle"/>
            <a:bevelB w="13500" h="13500" prst="angle"/>
            <a:extrusionClr>
              <a:schemeClr val="folHlink"/>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lvl="0" algn="ctr">
              <a:lnSpc>
                <a:spcPct val="130000"/>
              </a:lnSpc>
            </a:pPr>
            <a:endParaRPr lang="en-US" b="1" dirty="0">
              <a:solidFill>
                <a:schemeClr val="bg1"/>
              </a:solidFill>
              <a:latin typeface="Times New Roman"/>
              <a:ea typeface="Times New Roman"/>
            </a:endParaRPr>
          </a:p>
        </p:txBody>
      </p:sp>
      <p:sp>
        <p:nvSpPr>
          <p:cNvPr id="24583" name="Rectangle 7"/>
          <p:cNvSpPr>
            <a:spLocks noChangeArrowheads="1"/>
          </p:cNvSpPr>
          <p:nvPr/>
        </p:nvSpPr>
        <p:spPr bwMode="gray">
          <a:xfrm>
            <a:off x="635000" y="3692525"/>
            <a:ext cx="3652838" cy="2403475"/>
          </a:xfrm>
          <a:prstGeom prst="rect">
            <a:avLst/>
          </a:prstGeom>
          <a:gradFill rotWithShape="1">
            <a:gsLst>
              <a:gs pos="0">
                <a:schemeClr val="accent1">
                  <a:gamma/>
                  <a:shade val="46275"/>
                  <a:invGamma/>
                </a:schemeClr>
              </a:gs>
              <a:gs pos="100000">
                <a:schemeClr val="accent1"/>
              </a:gs>
            </a:gsLst>
            <a:lin ang="5400000" scaled="1"/>
          </a:gradFill>
          <a:ln>
            <a:noFill/>
          </a:ln>
          <a:effectLst/>
          <a:scene3d>
            <a:camera prst="legacyPerspectiveTopRight"/>
            <a:lightRig rig="legacyFlat3" dir="b"/>
          </a:scene3d>
          <a:sp3d extrusionH="430200" prstMaterial="legacyMatte">
            <a:bevelT w="13500" h="13500" prst="angle"/>
            <a:bevelB w="13500" h="13500" prst="angle"/>
            <a:extrusionClr>
              <a:schemeClr val="accent1"/>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lvl="0" algn="just">
              <a:lnSpc>
                <a:spcPct val="130000"/>
              </a:lnSpc>
            </a:pPr>
            <a:endParaRPr lang="en-US" b="1" dirty="0">
              <a:solidFill>
                <a:schemeClr val="bg1"/>
              </a:solidFill>
              <a:latin typeface="Times New Roman"/>
              <a:ea typeface="Times New Roman"/>
            </a:endParaRPr>
          </a:p>
        </p:txBody>
      </p:sp>
      <p:sp>
        <p:nvSpPr>
          <p:cNvPr id="24585" name="Rectangle 9"/>
          <p:cNvSpPr>
            <a:spLocks noChangeArrowheads="1"/>
          </p:cNvSpPr>
          <p:nvPr/>
        </p:nvSpPr>
        <p:spPr bwMode="gray">
          <a:xfrm>
            <a:off x="4608230" y="3694113"/>
            <a:ext cx="4154770" cy="2401887"/>
          </a:xfrm>
          <a:prstGeom prst="rect">
            <a:avLst/>
          </a:prstGeom>
          <a:gradFill rotWithShape="1">
            <a:gsLst>
              <a:gs pos="0">
                <a:schemeClr val="hlink">
                  <a:gamma/>
                  <a:shade val="46275"/>
                  <a:invGamma/>
                </a:schemeClr>
              </a:gs>
              <a:gs pos="100000">
                <a:schemeClr val="hlink"/>
              </a:gs>
            </a:gsLst>
            <a:lin ang="5400000" scaled="1"/>
          </a:gradFill>
          <a:ln>
            <a:noFill/>
          </a:ln>
          <a:effectLst/>
          <a:scene3d>
            <a:camera prst="legacyPerspectiveTopLeft"/>
            <a:lightRig rig="legacyFlat3" dir="b"/>
          </a:scene3d>
          <a:sp3d extrusionH="430200" prstMaterial="legacyMatte">
            <a:bevelT w="13500" h="13500" prst="angle"/>
            <a:bevelB w="13500" h="13500" prst="angle"/>
            <a:extrusionClr>
              <a:schemeClr val="hlink"/>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lvl="0" algn="just">
              <a:lnSpc>
                <a:spcPct val="130000"/>
              </a:lnSpc>
            </a:pPr>
            <a:r>
              <a:rPr lang="pt-BR" b="1" dirty="0" smtClean="0">
                <a:solidFill>
                  <a:schemeClr val="bg1"/>
                </a:solidFill>
                <a:latin typeface="Times New Roman"/>
                <a:ea typeface="Times New Roman"/>
              </a:rPr>
              <a:t>       </a:t>
            </a:r>
            <a:endParaRPr lang="en-US" dirty="0">
              <a:solidFill>
                <a:srgbClr val="000000"/>
              </a:solidFill>
              <a:latin typeface="Times New Roman"/>
              <a:ea typeface="Times New Roman"/>
            </a:endParaRPr>
          </a:p>
        </p:txBody>
      </p:sp>
      <p:grpSp>
        <p:nvGrpSpPr>
          <p:cNvPr id="24609" name="Group 33"/>
          <p:cNvGrpSpPr>
            <a:grpSpLocks/>
          </p:cNvGrpSpPr>
          <p:nvPr/>
        </p:nvGrpSpPr>
        <p:grpSpPr bwMode="auto">
          <a:xfrm>
            <a:off x="3619370" y="2720975"/>
            <a:ext cx="1660525" cy="1612900"/>
            <a:chOff x="2457" y="2000"/>
            <a:chExt cx="901" cy="888"/>
          </a:xfrm>
        </p:grpSpPr>
        <p:pic>
          <p:nvPicPr>
            <p:cNvPr id="24610" name="Picture 34" descr="circuler_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gray">
            <a:xfrm>
              <a:off x="2457" y="2000"/>
              <a:ext cx="901" cy="886"/>
            </a:xfrm>
            <a:prstGeom prst="rect">
              <a:avLst/>
            </a:prstGeom>
            <a:noFill/>
            <a:extLst>
              <a:ext uri="{909E8E84-426E-40DD-AFC4-6F175D3DCCD1}">
                <a14:hiddenFill xmlns:a14="http://schemas.microsoft.com/office/drawing/2010/main">
                  <a:solidFill>
                    <a:srgbClr val="FFFFFF"/>
                  </a:solidFill>
                </a14:hiddenFill>
              </a:ext>
            </a:extLst>
          </p:spPr>
        </p:pic>
        <p:sp>
          <p:nvSpPr>
            <p:cNvPr id="24611" name="Oval 35"/>
            <p:cNvSpPr>
              <a:spLocks noChangeArrowheads="1"/>
            </p:cNvSpPr>
            <p:nvPr/>
          </p:nvSpPr>
          <p:spPr bwMode="gray">
            <a:xfrm>
              <a:off x="2457" y="2000"/>
              <a:ext cx="895" cy="888"/>
            </a:xfrm>
            <a:prstGeom prst="ellipse">
              <a:avLst/>
            </a:prstGeom>
            <a:gradFill rotWithShape="1">
              <a:gsLst>
                <a:gs pos="0">
                  <a:srgbClr val="FFFF99">
                    <a:gamma/>
                    <a:shade val="26275"/>
                    <a:invGamma/>
                    <a:alpha val="89999"/>
                  </a:srgbClr>
                </a:gs>
                <a:gs pos="50000">
                  <a:srgbClr val="FFFF99">
                    <a:alpha val="45000"/>
                  </a:srgbClr>
                </a:gs>
                <a:gs pos="100000">
                  <a:srgbClr val="FFFF99">
                    <a:gamma/>
                    <a:shade val="26275"/>
                    <a:invGamma/>
                    <a:alpha val="89999"/>
                  </a:srgbClr>
                </a:gs>
              </a:gsLst>
              <a:lin ang="5400000" scaled="1"/>
            </a:gradFill>
            <a:ln w="57150" algn="ctr">
              <a:solidFill>
                <a:srgbClr val="F8F8F8"/>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12" name="Freeform 36"/>
            <p:cNvSpPr>
              <a:spLocks/>
            </p:cNvSpPr>
            <p:nvPr/>
          </p:nvSpPr>
          <p:spPr bwMode="gray">
            <a:xfrm>
              <a:off x="2550" y="2018"/>
              <a:ext cx="703" cy="308"/>
            </a:xfrm>
            <a:custGeom>
              <a:avLst/>
              <a:gdLst>
                <a:gd name="T0" fmla="*/ 1301 w 1321"/>
                <a:gd name="T1" fmla="*/ 401 h 712"/>
                <a:gd name="T2" fmla="*/ 1317 w 1321"/>
                <a:gd name="T3" fmla="*/ 442 h 712"/>
                <a:gd name="T4" fmla="*/ 1321 w 1321"/>
                <a:gd name="T5" fmla="*/ 481 h 712"/>
                <a:gd name="T6" fmla="*/ 1315 w 1321"/>
                <a:gd name="T7" fmla="*/ 516 h 712"/>
                <a:gd name="T8" fmla="*/ 1298 w 1321"/>
                <a:gd name="T9" fmla="*/ 550 h 712"/>
                <a:gd name="T10" fmla="*/ 1272 w 1321"/>
                <a:gd name="T11" fmla="*/ 579 h 712"/>
                <a:gd name="T12" fmla="*/ 1239 w 1321"/>
                <a:gd name="T13" fmla="*/ 604 h 712"/>
                <a:gd name="T14" fmla="*/ 1196 w 1321"/>
                <a:gd name="T15" fmla="*/ 628 h 712"/>
                <a:gd name="T16" fmla="*/ 1147 w 1321"/>
                <a:gd name="T17" fmla="*/ 649 h 712"/>
                <a:gd name="T18" fmla="*/ 1092 w 1321"/>
                <a:gd name="T19" fmla="*/ 667 h 712"/>
                <a:gd name="T20" fmla="*/ 1031 w 1321"/>
                <a:gd name="T21" fmla="*/ 683 h 712"/>
                <a:gd name="T22" fmla="*/ 967 w 1321"/>
                <a:gd name="T23" fmla="*/ 694 h 712"/>
                <a:gd name="T24" fmla="*/ 896 w 1321"/>
                <a:gd name="T25" fmla="*/ 704 h 712"/>
                <a:gd name="T26" fmla="*/ 824 w 1321"/>
                <a:gd name="T27" fmla="*/ 710 h 712"/>
                <a:gd name="T28" fmla="*/ 795 w 1321"/>
                <a:gd name="T29" fmla="*/ 712 h 712"/>
                <a:gd name="T30" fmla="*/ 476 w 1321"/>
                <a:gd name="T31" fmla="*/ 712 h 712"/>
                <a:gd name="T32" fmla="*/ 472 w 1321"/>
                <a:gd name="T33" fmla="*/ 712 h 712"/>
                <a:gd name="T34" fmla="*/ 409 w 1321"/>
                <a:gd name="T35" fmla="*/ 708 h 712"/>
                <a:gd name="T36" fmla="*/ 348 w 1321"/>
                <a:gd name="T37" fmla="*/ 704 h 712"/>
                <a:gd name="T38" fmla="*/ 290 w 1321"/>
                <a:gd name="T39" fmla="*/ 696 h 712"/>
                <a:gd name="T40" fmla="*/ 235 w 1321"/>
                <a:gd name="T41" fmla="*/ 689 h 712"/>
                <a:gd name="T42" fmla="*/ 186 w 1321"/>
                <a:gd name="T43" fmla="*/ 677 h 712"/>
                <a:gd name="T44" fmla="*/ 141 w 1321"/>
                <a:gd name="T45" fmla="*/ 663 h 712"/>
                <a:gd name="T46" fmla="*/ 102 w 1321"/>
                <a:gd name="T47" fmla="*/ 648 h 712"/>
                <a:gd name="T48" fmla="*/ 67 w 1321"/>
                <a:gd name="T49" fmla="*/ 630 h 712"/>
                <a:gd name="T50" fmla="*/ 39 w 1321"/>
                <a:gd name="T51" fmla="*/ 608 h 712"/>
                <a:gd name="T52" fmla="*/ 18 w 1321"/>
                <a:gd name="T53" fmla="*/ 583 h 712"/>
                <a:gd name="T54" fmla="*/ 6 w 1321"/>
                <a:gd name="T55" fmla="*/ 554 h 712"/>
                <a:gd name="T56" fmla="*/ 0 w 1321"/>
                <a:gd name="T57" fmla="*/ 524 h 712"/>
                <a:gd name="T58" fmla="*/ 0 w 1321"/>
                <a:gd name="T59" fmla="*/ 520 h 712"/>
                <a:gd name="T60" fmla="*/ 4 w 1321"/>
                <a:gd name="T61" fmla="*/ 487 h 712"/>
                <a:gd name="T62" fmla="*/ 16 w 1321"/>
                <a:gd name="T63" fmla="*/ 446 h 712"/>
                <a:gd name="T64" fmla="*/ 51 w 1321"/>
                <a:gd name="T65" fmla="*/ 370 h 712"/>
                <a:gd name="T66" fmla="*/ 94 w 1321"/>
                <a:gd name="T67" fmla="*/ 299 h 712"/>
                <a:gd name="T68" fmla="*/ 147 w 1321"/>
                <a:gd name="T69" fmla="*/ 235 h 712"/>
                <a:gd name="T70" fmla="*/ 204 w 1321"/>
                <a:gd name="T71" fmla="*/ 176 h 712"/>
                <a:gd name="T72" fmla="*/ 270 w 1321"/>
                <a:gd name="T73" fmla="*/ 125 h 712"/>
                <a:gd name="T74" fmla="*/ 341 w 1321"/>
                <a:gd name="T75" fmla="*/ 82 h 712"/>
                <a:gd name="T76" fmla="*/ 415 w 1321"/>
                <a:gd name="T77" fmla="*/ 47 h 712"/>
                <a:gd name="T78" fmla="*/ 497 w 1321"/>
                <a:gd name="T79" fmla="*/ 21 h 712"/>
                <a:gd name="T80" fmla="*/ 581 w 1321"/>
                <a:gd name="T81" fmla="*/ 6 h 712"/>
                <a:gd name="T82" fmla="*/ 667 w 1321"/>
                <a:gd name="T83" fmla="*/ 0 h 712"/>
                <a:gd name="T84" fmla="*/ 667 w 1321"/>
                <a:gd name="T85" fmla="*/ 0 h 712"/>
                <a:gd name="T86" fmla="*/ 759 w 1321"/>
                <a:gd name="T87" fmla="*/ 6 h 712"/>
                <a:gd name="T88" fmla="*/ 847 w 1321"/>
                <a:gd name="T89" fmla="*/ 23 h 712"/>
                <a:gd name="T90" fmla="*/ 932 w 1321"/>
                <a:gd name="T91" fmla="*/ 53 h 712"/>
                <a:gd name="T92" fmla="*/ 1010 w 1321"/>
                <a:gd name="T93" fmla="*/ 90 h 712"/>
                <a:gd name="T94" fmla="*/ 1082 w 1321"/>
                <a:gd name="T95" fmla="*/ 137 h 712"/>
                <a:gd name="T96" fmla="*/ 1149 w 1321"/>
                <a:gd name="T97" fmla="*/ 194 h 712"/>
                <a:gd name="T98" fmla="*/ 1208 w 1321"/>
                <a:gd name="T99" fmla="*/ 256 h 712"/>
                <a:gd name="T100" fmla="*/ 1258 w 1321"/>
                <a:gd name="T101" fmla="*/ 325 h 712"/>
                <a:gd name="T102" fmla="*/ 1301 w 1321"/>
                <a:gd name="T103" fmla="*/ 401 h 712"/>
                <a:gd name="T104" fmla="*/ 1301 w 1321"/>
                <a:gd name="T105" fmla="*/ 401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E2E1B7"/>
                </a:gs>
              </a:gsLst>
              <a:lin ang="5400000" scaled="1"/>
            </a:gradFill>
            <a:ln>
              <a:noFill/>
            </a:ln>
            <a:extLst>
              <a:ext uri="{91240B29-F687-4F45-9708-019B960494DF}">
                <a14:hiddenLine xmlns:a14="http://schemas.microsoft.com/office/drawing/2010/main" w="0">
                  <a:solidFill>
                    <a:srgbClr val="BBF6EE"/>
                  </a:solidFill>
                  <a:prstDash val="solid"/>
                  <a:round/>
                  <a:headEnd/>
                  <a:tailEnd/>
                </a14:hiddenLine>
              </a:ext>
            </a:extLst>
          </p:spPr>
          <p:txBody>
            <a:bodyPr/>
            <a:lstStyle/>
            <a:p>
              <a:endParaRPr lang="en-US"/>
            </a:p>
          </p:txBody>
        </p:sp>
        <p:grpSp>
          <p:nvGrpSpPr>
            <p:cNvPr id="24613" name="Group 37"/>
            <p:cNvGrpSpPr>
              <a:grpSpLocks/>
            </p:cNvGrpSpPr>
            <p:nvPr/>
          </p:nvGrpSpPr>
          <p:grpSpPr bwMode="auto">
            <a:xfrm rot="-1297425" flipH="1" flipV="1">
              <a:off x="2525" y="2693"/>
              <a:ext cx="781" cy="188"/>
              <a:chOff x="2532" y="1051"/>
              <a:chExt cx="893" cy="246"/>
            </a:xfrm>
          </p:grpSpPr>
          <p:grpSp>
            <p:nvGrpSpPr>
              <p:cNvPr id="24614" name="Group 38"/>
              <p:cNvGrpSpPr>
                <a:grpSpLocks/>
              </p:cNvGrpSpPr>
              <p:nvPr/>
            </p:nvGrpSpPr>
            <p:grpSpPr bwMode="auto">
              <a:xfrm>
                <a:off x="2532" y="1051"/>
                <a:ext cx="743" cy="185"/>
                <a:chOff x="1565" y="2568"/>
                <a:chExt cx="1118" cy="279"/>
              </a:xfrm>
            </p:grpSpPr>
            <p:sp>
              <p:nvSpPr>
                <p:cNvPr id="24615" name="AutoShape 39"/>
                <p:cNvSpPr>
                  <a:spLocks noChangeArrowheads="1"/>
                </p:cNvSpPr>
                <p:nvPr/>
              </p:nvSpPr>
              <p:spPr bwMode="gray">
                <a:xfrm rot="5263130">
                  <a:off x="1859" y="2274"/>
                  <a:ext cx="227" cy="816"/>
                </a:xfrm>
                <a:prstGeom prst="moon">
                  <a:avLst>
                    <a:gd name="adj" fmla="val 49773"/>
                  </a:avLst>
                </a:prstGeom>
                <a:solidFill>
                  <a:srgbClr val="F8F8F8">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16" name="AutoShape 40"/>
                <p:cNvSpPr>
                  <a:spLocks noChangeArrowheads="1"/>
                </p:cNvSpPr>
                <p:nvPr/>
              </p:nvSpPr>
              <p:spPr bwMode="gray">
                <a:xfrm rot="6078281">
                  <a:off x="1995" y="2274"/>
                  <a:ext cx="227" cy="816"/>
                </a:xfrm>
                <a:prstGeom prst="moon">
                  <a:avLst>
                    <a:gd name="adj" fmla="val 49773"/>
                  </a:avLst>
                </a:prstGeom>
                <a:solidFill>
                  <a:srgbClr val="F8F8F8">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17" name="AutoShape 41"/>
                <p:cNvSpPr>
                  <a:spLocks noChangeArrowheads="1"/>
                </p:cNvSpPr>
                <p:nvPr/>
              </p:nvSpPr>
              <p:spPr bwMode="gray">
                <a:xfrm rot="6373927">
                  <a:off x="2071" y="2296"/>
                  <a:ext cx="227" cy="816"/>
                </a:xfrm>
                <a:prstGeom prst="moon">
                  <a:avLst>
                    <a:gd name="adj" fmla="val 49773"/>
                  </a:avLst>
                </a:prstGeom>
                <a:solidFill>
                  <a:srgbClr val="F8F8F8">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18" name="AutoShape 42"/>
                <p:cNvSpPr>
                  <a:spLocks noChangeArrowheads="1"/>
                </p:cNvSpPr>
                <p:nvPr/>
              </p:nvSpPr>
              <p:spPr bwMode="gray">
                <a:xfrm rot="6906312">
                  <a:off x="2161" y="2326"/>
                  <a:ext cx="227" cy="816"/>
                </a:xfrm>
                <a:prstGeom prst="moon">
                  <a:avLst>
                    <a:gd name="adj" fmla="val 49773"/>
                  </a:avLst>
                </a:prstGeom>
                <a:solidFill>
                  <a:srgbClr val="F8F8F8">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4619" name="Group 43"/>
              <p:cNvGrpSpPr>
                <a:grpSpLocks/>
              </p:cNvGrpSpPr>
              <p:nvPr/>
            </p:nvGrpSpPr>
            <p:grpSpPr bwMode="auto">
              <a:xfrm rot="1353540">
                <a:off x="2682" y="1111"/>
                <a:ext cx="743" cy="186"/>
                <a:chOff x="1565" y="2568"/>
                <a:chExt cx="1118" cy="279"/>
              </a:xfrm>
            </p:grpSpPr>
            <p:sp>
              <p:nvSpPr>
                <p:cNvPr id="24620" name="AutoShape 44"/>
                <p:cNvSpPr>
                  <a:spLocks noChangeArrowheads="1"/>
                </p:cNvSpPr>
                <p:nvPr/>
              </p:nvSpPr>
              <p:spPr bwMode="gray">
                <a:xfrm rot="5263130">
                  <a:off x="1859" y="2274"/>
                  <a:ext cx="227" cy="816"/>
                </a:xfrm>
                <a:prstGeom prst="moon">
                  <a:avLst>
                    <a:gd name="adj" fmla="val 49773"/>
                  </a:avLst>
                </a:prstGeom>
                <a:solidFill>
                  <a:srgbClr val="F8F8F8">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1" name="AutoShape 45"/>
                <p:cNvSpPr>
                  <a:spLocks noChangeArrowheads="1"/>
                </p:cNvSpPr>
                <p:nvPr/>
              </p:nvSpPr>
              <p:spPr bwMode="gray">
                <a:xfrm rot="6078281">
                  <a:off x="1995" y="2274"/>
                  <a:ext cx="227" cy="816"/>
                </a:xfrm>
                <a:prstGeom prst="moon">
                  <a:avLst>
                    <a:gd name="adj" fmla="val 49773"/>
                  </a:avLst>
                </a:prstGeom>
                <a:solidFill>
                  <a:srgbClr val="F8F8F8">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2" name="AutoShape 46"/>
                <p:cNvSpPr>
                  <a:spLocks noChangeArrowheads="1"/>
                </p:cNvSpPr>
                <p:nvPr/>
              </p:nvSpPr>
              <p:spPr bwMode="gray">
                <a:xfrm rot="6373927">
                  <a:off x="2071" y="2296"/>
                  <a:ext cx="227" cy="816"/>
                </a:xfrm>
                <a:prstGeom prst="moon">
                  <a:avLst>
                    <a:gd name="adj" fmla="val 49773"/>
                  </a:avLst>
                </a:prstGeom>
                <a:solidFill>
                  <a:srgbClr val="F8F8F8">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3" name="AutoShape 47"/>
                <p:cNvSpPr>
                  <a:spLocks noChangeArrowheads="1"/>
                </p:cNvSpPr>
                <p:nvPr/>
              </p:nvSpPr>
              <p:spPr bwMode="gray">
                <a:xfrm rot="6906312">
                  <a:off x="2161" y="2326"/>
                  <a:ext cx="227" cy="816"/>
                </a:xfrm>
                <a:prstGeom prst="moon">
                  <a:avLst>
                    <a:gd name="adj" fmla="val 49773"/>
                  </a:avLst>
                </a:prstGeom>
                <a:solidFill>
                  <a:srgbClr val="F8F8F8">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sp>
        <p:nvSpPr>
          <p:cNvPr id="24624" name="Text Box 48"/>
          <p:cNvSpPr txBox="1">
            <a:spLocks noChangeArrowheads="1"/>
          </p:cNvSpPr>
          <p:nvPr/>
        </p:nvSpPr>
        <p:spPr bwMode="gray">
          <a:xfrm>
            <a:off x="3807504" y="3033383"/>
            <a:ext cx="128905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pt-BR" b="1" dirty="0" smtClean="0">
                <a:solidFill>
                  <a:srgbClr val="000000"/>
                </a:solidFill>
                <a:latin typeface="Times New Roman"/>
                <a:ea typeface="Times New Roman"/>
                <a:cs typeface="+mj-cs"/>
              </a:rPr>
              <a:t>II. Về phía giáo viên</a:t>
            </a:r>
            <a:endParaRPr lang="en-US" b="1" dirty="0">
              <a:solidFill>
                <a:srgbClr val="080808"/>
              </a:solidFill>
            </a:endParaRPr>
          </a:p>
        </p:txBody>
      </p:sp>
      <p:sp>
        <p:nvSpPr>
          <p:cNvPr id="2" name="TextBox 1"/>
          <p:cNvSpPr txBox="1"/>
          <p:nvPr/>
        </p:nvSpPr>
        <p:spPr>
          <a:xfrm>
            <a:off x="912796" y="1271954"/>
            <a:ext cx="2876367" cy="1631216"/>
          </a:xfrm>
          <a:prstGeom prst="rect">
            <a:avLst/>
          </a:prstGeom>
          <a:noFill/>
        </p:spPr>
        <p:txBody>
          <a:bodyPr wrap="square" rtlCol="0">
            <a:spAutoFit/>
          </a:bodyPr>
          <a:lstStyle/>
          <a:p>
            <a:r>
              <a:rPr lang="nb-NO" sz="2000" b="1" dirty="0">
                <a:solidFill>
                  <a:schemeClr val="bg1"/>
                </a:solidFill>
                <a:latin typeface="Times New Roman"/>
                <a:ea typeface="Times New Roman"/>
              </a:rPr>
              <a:t>Tài liệu “ Khai thác từ các bài toán cơ bản để phát triển năng lực tư duy cho học sinh” còn hạn chế</a:t>
            </a:r>
            <a:endParaRPr lang="en-US" sz="2000" b="1" dirty="0">
              <a:solidFill>
                <a:schemeClr val="bg1"/>
              </a:solidFill>
            </a:endParaRPr>
          </a:p>
        </p:txBody>
      </p:sp>
      <p:sp>
        <p:nvSpPr>
          <p:cNvPr id="3" name="TextBox 2"/>
          <p:cNvSpPr txBox="1"/>
          <p:nvPr/>
        </p:nvSpPr>
        <p:spPr>
          <a:xfrm>
            <a:off x="4767772" y="1143000"/>
            <a:ext cx="3938664" cy="1938992"/>
          </a:xfrm>
          <a:prstGeom prst="rect">
            <a:avLst/>
          </a:prstGeom>
          <a:noFill/>
        </p:spPr>
        <p:txBody>
          <a:bodyPr wrap="square" rtlCol="0">
            <a:spAutoFit/>
          </a:bodyPr>
          <a:lstStyle/>
          <a:p>
            <a:pPr lvl="0" indent="276225" algn="just">
              <a:lnSpc>
                <a:spcPct val="150000"/>
              </a:lnSpc>
            </a:pPr>
            <a:r>
              <a:rPr lang="nb-NO" sz="2000" b="1" dirty="0">
                <a:solidFill>
                  <a:schemeClr val="bg1"/>
                </a:solidFill>
                <a:latin typeface="Times New Roman"/>
                <a:ea typeface="Times New Roman"/>
              </a:rPr>
              <a:t>Chưa tạo cho học sinh thói quen tiến hành đầy đủ các bước cần thiết khi giải một bài toán nhất là những bài toán mới lạ.</a:t>
            </a:r>
            <a:endParaRPr lang="en-US" sz="2000" b="1" dirty="0">
              <a:solidFill>
                <a:schemeClr val="bg1"/>
              </a:solidFill>
              <a:latin typeface="Times New Roman"/>
              <a:ea typeface="Times New Roman"/>
            </a:endParaRPr>
          </a:p>
        </p:txBody>
      </p:sp>
      <p:sp>
        <p:nvSpPr>
          <p:cNvPr id="4" name="TextBox 3"/>
          <p:cNvSpPr txBox="1"/>
          <p:nvPr/>
        </p:nvSpPr>
        <p:spPr>
          <a:xfrm>
            <a:off x="4802246" y="3672071"/>
            <a:ext cx="4267916" cy="2345001"/>
          </a:xfrm>
          <a:prstGeom prst="rect">
            <a:avLst/>
          </a:prstGeom>
          <a:noFill/>
        </p:spPr>
        <p:txBody>
          <a:bodyPr wrap="square" rtlCol="0">
            <a:spAutoFit/>
          </a:bodyPr>
          <a:lstStyle/>
          <a:p>
            <a:pPr>
              <a:lnSpc>
                <a:spcPct val="150000"/>
              </a:lnSpc>
            </a:pPr>
            <a:r>
              <a:rPr lang="nb-NO" sz="2000" b="1" dirty="0">
                <a:solidFill>
                  <a:schemeClr val="bg1"/>
                </a:solidFill>
                <a:latin typeface="Times New Roman"/>
                <a:ea typeface="Times New Roman"/>
              </a:rPr>
              <a:t>Chưa chú trọng </a:t>
            </a:r>
            <a:r>
              <a:rPr lang="nb-NO" sz="2000" b="1" dirty="0" smtClean="0">
                <a:solidFill>
                  <a:schemeClr val="bg1"/>
                </a:solidFill>
                <a:latin typeface="Times New Roman"/>
                <a:ea typeface="Times New Roman"/>
              </a:rPr>
              <a:t>phân </a:t>
            </a:r>
            <a:r>
              <a:rPr lang="nb-NO" sz="2000" b="1" dirty="0">
                <a:solidFill>
                  <a:schemeClr val="bg1"/>
                </a:solidFill>
                <a:latin typeface="Times New Roman"/>
                <a:ea typeface="Times New Roman"/>
              </a:rPr>
              <a:t>tích bài toán theo nhiều khía cạnh để tạo ra các phương pháp và lời giải khác nhau, </a:t>
            </a:r>
            <a:r>
              <a:rPr lang="nb-NO" sz="2000" b="1" dirty="0" smtClean="0">
                <a:solidFill>
                  <a:schemeClr val="bg1"/>
                </a:solidFill>
                <a:latin typeface="Times New Roman"/>
                <a:ea typeface="Times New Roman"/>
              </a:rPr>
              <a:t>chưa </a:t>
            </a:r>
            <a:r>
              <a:rPr lang="nb-NO" sz="2000" b="1" dirty="0">
                <a:solidFill>
                  <a:schemeClr val="bg1"/>
                </a:solidFill>
                <a:latin typeface="Times New Roman"/>
                <a:ea typeface="Times New Roman"/>
              </a:rPr>
              <a:t>phát triển từ bài toán cơ bản thành bài toán tổng quát </a:t>
            </a:r>
            <a:r>
              <a:rPr lang="nb-NO" sz="2000" b="1" dirty="0" smtClean="0">
                <a:solidFill>
                  <a:schemeClr val="bg1"/>
                </a:solidFill>
                <a:latin typeface="Times New Roman"/>
                <a:ea typeface="Times New Roman"/>
              </a:rPr>
              <a:t>....</a:t>
            </a:r>
            <a:endParaRPr lang="en-US" sz="2000" b="1" dirty="0">
              <a:solidFill>
                <a:schemeClr val="bg1"/>
              </a:solidFill>
            </a:endParaRPr>
          </a:p>
        </p:txBody>
      </p:sp>
      <p:sp>
        <p:nvSpPr>
          <p:cNvPr id="5" name="TextBox 4"/>
          <p:cNvSpPr txBox="1"/>
          <p:nvPr/>
        </p:nvSpPr>
        <p:spPr>
          <a:xfrm>
            <a:off x="807004" y="4027040"/>
            <a:ext cx="3405751" cy="1631216"/>
          </a:xfrm>
          <a:prstGeom prst="rect">
            <a:avLst/>
          </a:prstGeom>
          <a:noFill/>
        </p:spPr>
        <p:txBody>
          <a:bodyPr wrap="square" rtlCol="0">
            <a:spAutoFit/>
          </a:bodyPr>
          <a:lstStyle/>
          <a:p>
            <a:r>
              <a:rPr lang="nb-NO" sz="2000" b="1" dirty="0">
                <a:solidFill>
                  <a:schemeClr val="bg1"/>
                </a:solidFill>
                <a:latin typeface="Times New Roman"/>
                <a:ea typeface="Times New Roman"/>
              </a:rPr>
              <a:t>Chưa chú ý đến việc lựa chọn hệ thống bài tập đa dạng đầy đủ mà còn lặp lại kiến thức làm giảm hứng thú học tập của học sinh</a:t>
            </a:r>
            <a:endParaRPr lang="en-US" sz="2000" b="1" dirty="0">
              <a:solidFill>
                <a:schemeClr val="bg1"/>
              </a:solidFill>
            </a:endParaRPr>
          </a:p>
        </p:txBody>
      </p:sp>
    </p:spTree>
    <p:extLst>
      <p:ext uri="{BB962C8B-B14F-4D97-AF65-F5344CB8AC3E}">
        <p14:creationId xmlns:p14="http://schemas.microsoft.com/office/powerpoint/2010/main" val="95460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4609"/>
                                        </p:tgtEl>
                                        <p:attrNameLst>
                                          <p:attrName>style.visibility</p:attrName>
                                        </p:attrNameLst>
                                      </p:cBhvr>
                                      <p:to>
                                        <p:strVal val="visible"/>
                                      </p:to>
                                    </p:set>
                                    <p:anim calcmode="lin" valueType="num">
                                      <p:cBhvr additive="base">
                                        <p:cTn id="7" dur="500" fill="hold"/>
                                        <p:tgtEl>
                                          <p:spTgt spid="24609"/>
                                        </p:tgtEl>
                                        <p:attrNameLst>
                                          <p:attrName>ppt_x</p:attrName>
                                        </p:attrNameLst>
                                      </p:cBhvr>
                                      <p:tavLst>
                                        <p:tav tm="0">
                                          <p:val>
                                            <p:strVal val="#ppt_x"/>
                                          </p:val>
                                        </p:tav>
                                        <p:tav tm="100000">
                                          <p:val>
                                            <p:strVal val="#ppt_x"/>
                                          </p:val>
                                        </p:tav>
                                      </p:tavLst>
                                    </p:anim>
                                    <p:anim calcmode="lin" valueType="num">
                                      <p:cBhvr additive="base">
                                        <p:cTn id="8" dur="500" fill="hold"/>
                                        <p:tgtEl>
                                          <p:spTgt spid="2460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4624"/>
                                        </p:tgtEl>
                                        <p:attrNameLst>
                                          <p:attrName>style.visibility</p:attrName>
                                        </p:attrNameLst>
                                      </p:cBhvr>
                                      <p:to>
                                        <p:strVal val="visible"/>
                                      </p:to>
                                    </p:set>
                                    <p:anim calcmode="lin" valueType="num">
                                      <p:cBhvr additive="base">
                                        <p:cTn id="11" dur="500" fill="hold"/>
                                        <p:tgtEl>
                                          <p:spTgt spid="24624"/>
                                        </p:tgtEl>
                                        <p:attrNameLst>
                                          <p:attrName>ppt_x</p:attrName>
                                        </p:attrNameLst>
                                      </p:cBhvr>
                                      <p:tavLst>
                                        <p:tav tm="0">
                                          <p:val>
                                            <p:strVal val="#ppt_x"/>
                                          </p:val>
                                        </p:tav>
                                        <p:tav tm="100000">
                                          <p:val>
                                            <p:strVal val="#ppt_x"/>
                                          </p:val>
                                        </p:tav>
                                      </p:tavLst>
                                    </p:anim>
                                    <p:anim calcmode="lin" valueType="num">
                                      <p:cBhvr additive="base">
                                        <p:cTn id="12" dur="500" fill="hold"/>
                                        <p:tgtEl>
                                          <p:spTgt spid="2462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579"/>
                                        </p:tgtEl>
                                        <p:attrNameLst>
                                          <p:attrName>style.visibility</p:attrName>
                                        </p:attrNameLst>
                                      </p:cBhvr>
                                      <p:to>
                                        <p:strVal val="visible"/>
                                      </p:to>
                                    </p:set>
                                    <p:animEffect transition="in" filter="fade">
                                      <p:cBhvr>
                                        <p:cTn id="17" dur="500"/>
                                        <p:tgtEl>
                                          <p:spTgt spid="24579"/>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500"/>
                                        <p:tgtEl>
                                          <p:spTgt spid="2"/>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4581"/>
                                        </p:tgtEl>
                                        <p:attrNameLst>
                                          <p:attrName>style.visibility</p:attrName>
                                        </p:attrNameLst>
                                      </p:cBhvr>
                                      <p:to>
                                        <p:strVal val="visible"/>
                                      </p:to>
                                    </p:set>
                                    <p:animEffect transition="in" filter="fade">
                                      <p:cBhvr>
                                        <p:cTn id="25" dur="500"/>
                                        <p:tgtEl>
                                          <p:spTgt spid="2458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5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4585"/>
                                        </p:tgtEl>
                                        <p:attrNameLst>
                                          <p:attrName>style.visibility</p:attrName>
                                        </p:attrNameLst>
                                      </p:cBhvr>
                                      <p:to>
                                        <p:strVal val="visible"/>
                                      </p:to>
                                    </p:set>
                                    <p:animEffect transition="in" filter="fade">
                                      <p:cBhvr>
                                        <p:cTn id="33" dur="500"/>
                                        <p:tgtEl>
                                          <p:spTgt spid="24585"/>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fade">
                                      <p:cBhvr>
                                        <p:cTn id="36" dur="500"/>
                                        <p:tgtEl>
                                          <p:spTgt spid="4"/>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24583"/>
                                        </p:tgtEl>
                                        <p:attrNameLst>
                                          <p:attrName>style.visibility</p:attrName>
                                        </p:attrNameLst>
                                      </p:cBhvr>
                                      <p:to>
                                        <p:strVal val="visible"/>
                                      </p:to>
                                    </p:set>
                                    <p:animEffect transition="in" filter="fade">
                                      <p:cBhvr>
                                        <p:cTn id="41" dur="500"/>
                                        <p:tgtEl>
                                          <p:spTgt spid="24583"/>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5"/>
                                        </p:tgtEl>
                                        <p:attrNameLst>
                                          <p:attrName>style.visibility</p:attrName>
                                        </p:attrNameLst>
                                      </p:cBhvr>
                                      <p:to>
                                        <p:strVal val="visible"/>
                                      </p:to>
                                    </p:set>
                                    <p:animEffect transition="in" filter="fade">
                                      <p:cBhvr>
                                        <p:cTn id="4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nimBg="1"/>
      <p:bldP spid="24581" grpId="0" animBg="1"/>
      <p:bldP spid="24583" grpId="0" animBg="1"/>
      <p:bldP spid="24585" grpId="0" animBg="1"/>
      <p:bldP spid="24624" grpId="0"/>
      <p:bldP spid="2" grpId="0"/>
      <p:bldP spid="3" grpId="0"/>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4410075"/>
            <a:ext cx="18954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32" y="33287"/>
            <a:ext cx="2305050" cy="226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 name="Table 2"/>
          <p:cNvGraphicFramePr>
            <a:graphicFrameLocks noGrp="1"/>
          </p:cNvGraphicFramePr>
          <p:nvPr>
            <p:extLst>
              <p:ext uri="{D42A27DB-BD31-4B8C-83A1-F6EECF244321}">
                <p14:modId xmlns:p14="http://schemas.microsoft.com/office/powerpoint/2010/main" val="3147427024"/>
              </p:ext>
            </p:extLst>
          </p:nvPr>
        </p:nvGraphicFramePr>
        <p:xfrm>
          <a:off x="1481136" y="1143000"/>
          <a:ext cx="3104702" cy="5120640"/>
        </p:xfrm>
        <a:graphic>
          <a:graphicData uri="http://schemas.openxmlformats.org/drawingml/2006/table">
            <a:tbl>
              <a:tblPr firstRow="1" firstCol="1" bandRow="1"/>
              <a:tblGrid>
                <a:gridCol w="881064"/>
                <a:gridCol w="992828"/>
                <a:gridCol w="1230810"/>
              </a:tblGrid>
              <a:tr h="975360">
                <a:tc gridSpan="2">
                  <a:txBody>
                    <a:bodyPr/>
                    <a:lstStyle/>
                    <a:p>
                      <a:pPr marL="0" marR="0" algn="ctr">
                        <a:spcBef>
                          <a:spcPts val="0"/>
                        </a:spcBef>
                        <a:spcAft>
                          <a:spcPts val="0"/>
                        </a:spcAft>
                      </a:pPr>
                      <a:r>
                        <a:rPr lang="en-US" sz="1600" b="1" dirty="0" err="1">
                          <a:solidFill>
                            <a:srgbClr val="000000"/>
                          </a:solidFill>
                          <a:effectLst/>
                          <a:latin typeface="Times New Roman"/>
                          <a:ea typeface="Times New Roman"/>
                        </a:rPr>
                        <a:t>Thống</a:t>
                      </a:r>
                      <a:r>
                        <a:rPr lang="en-US" sz="1600" b="1" dirty="0">
                          <a:solidFill>
                            <a:srgbClr val="000000"/>
                          </a:solidFill>
                          <a:effectLst/>
                          <a:latin typeface="Times New Roman"/>
                          <a:ea typeface="Times New Roman"/>
                        </a:rPr>
                        <a:t> </a:t>
                      </a:r>
                      <a:r>
                        <a:rPr lang="en-US" sz="1600" b="1" dirty="0" err="1">
                          <a:solidFill>
                            <a:srgbClr val="000000"/>
                          </a:solidFill>
                          <a:effectLst/>
                          <a:latin typeface="Times New Roman"/>
                          <a:ea typeface="Times New Roman"/>
                        </a:rPr>
                        <a:t>kê</a:t>
                      </a:r>
                      <a:endParaRPr lang="en-US" sz="16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spcBef>
                          <a:spcPts val="0"/>
                        </a:spcBef>
                        <a:spcAft>
                          <a:spcPts val="0"/>
                        </a:spcAft>
                      </a:pPr>
                      <a:r>
                        <a:rPr lang="en-US" sz="1600" b="1" i="1" dirty="0" err="1">
                          <a:solidFill>
                            <a:srgbClr val="000000"/>
                          </a:solidFill>
                          <a:effectLst/>
                          <a:latin typeface="Times New Roman"/>
                          <a:ea typeface="Times New Roman"/>
                        </a:rPr>
                        <a:t>Khảo</a:t>
                      </a:r>
                      <a:r>
                        <a:rPr lang="en-US" sz="1600" b="1" i="1" dirty="0">
                          <a:solidFill>
                            <a:srgbClr val="000000"/>
                          </a:solidFill>
                          <a:effectLst/>
                          <a:latin typeface="Times New Roman"/>
                          <a:ea typeface="Times New Roman"/>
                        </a:rPr>
                        <a:t> </a:t>
                      </a:r>
                      <a:r>
                        <a:rPr lang="en-US" sz="1600" b="1" i="1" dirty="0" err="1">
                          <a:solidFill>
                            <a:srgbClr val="000000"/>
                          </a:solidFill>
                          <a:effectLst/>
                          <a:latin typeface="Times New Roman"/>
                          <a:ea typeface="Times New Roman"/>
                        </a:rPr>
                        <a:t>sát</a:t>
                      </a:r>
                      <a:r>
                        <a:rPr lang="en-US" sz="1600" b="1" i="1" dirty="0">
                          <a:solidFill>
                            <a:srgbClr val="000000"/>
                          </a:solidFill>
                          <a:effectLst/>
                          <a:latin typeface="Times New Roman"/>
                          <a:ea typeface="Times New Roman"/>
                        </a:rPr>
                        <a:t> </a:t>
                      </a:r>
                      <a:r>
                        <a:rPr lang="en-US" sz="1600" b="1" i="1" dirty="0" err="1">
                          <a:solidFill>
                            <a:srgbClr val="000000"/>
                          </a:solidFill>
                          <a:effectLst/>
                          <a:latin typeface="Times New Roman"/>
                          <a:ea typeface="Times New Roman"/>
                        </a:rPr>
                        <a:t>đầu</a:t>
                      </a:r>
                      <a:r>
                        <a:rPr lang="en-US" sz="1600" b="1" i="1" dirty="0">
                          <a:solidFill>
                            <a:srgbClr val="000000"/>
                          </a:solidFill>
                          <a:effectLst/>
                          <a:latin typeface="Times New Roman"/>
                          <a:ea typeface="Times New Roman"/>
                        </a:rPr>
                        <a:t> </a:t>
                      </a:r>
                      <a:r>
                        <a:rPr lang="en-US" sz="1600" b="1" i="1" dirty="0" err="1">
                          <a:solidFill>
                            <a:srgbClr val="000000"/>
                          </a:solidFill>
                          <a:effectLst/>
                          <a:latin typeface="Times New Roman"/>
                          <a:ea typeface="Times New Roman"/>
                        </a:rPr>
                        <a:t>năm</a:t>
                      </a:r>
                      <a:endParaRPr lang="en-US" sz="1600" dirty="0">
                        <a:effectLst/>
                        <a:latin typeface="Times New Roman"/>
                        <a:ea typeface="Times New Roman"/>
                      </a:endParaRPr>
                    </a:p>
                    <a:p>
                      <a:pPr marL="0" marR="0" algn="ctr">
                        <a:spcBef>
                          <a:spcPts val="0"/>
                        </a:spcBef>
                        <a:spcAft>
                          <a:spcPts val="0"/>
                        </a:spcAft>
                      </a:pPr>
                      <a:r>
                        <a:rPr lang="en-US" sz="1600" b="1" dirty="0">
                          <a:solidFill>
                            <a:srgbClr val="000000"/>
                          </a:solidFill>
                          <a:effectLst/>
                          <a:latin typeface="Times New Roman"/>
                          <a:ea typeface="Times New Roman"/>
                        </a:rPr>
                        <a:t> </a:t>
                      </a:r>
                      <a:r>
                        <a:rPr lang="en-US" sz="1600" b="1" dirty="0" err="1">
                          <a:solidFill>
                            <a:srgbClr val="000000"/>
                          </a:solidFill>
                          <a:effectLst/>
                          <a:latin typeface="Times New Roman"/>
                          <a:ea typeface="Times New Roman"/>
                        </a:rPr>
                        <a:t>năm</a:t>
                      </a:r>
                      <a:r>
                        <a:rPr lang="en-US" sz="1600" b="1" dirty="0">
                          <a:solidFill>
                            <a:srgbClr val="000000"/>
                          </a:solidFill>
                          <a:effectLst/>
                          <a:latin typeface="Times New Roman"/>
                          <a:ea typeface="Times New Roman"/>
                        </a:rPr>
                        <a:t> 2020-2021</a:t>
                      </a:r>
                      <a:endParaRPr lang="en-US" sz="1600" dirty="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974">
                <a:tc rowSpan="2">
                  <a:txBody>
                    <a:bodyPr/>
                    <a:lstStyle/>
                    <a:p>
                      <a:pPr marL="0" marR="0" algn="r">
                        <a:spcBef>
                          <a:spcPts val="0"/>
                        </a:spcBef>
                        <a:spcAft>
                          <a:spcPts val="0"/>
                        </a:spcAft>
                      </a:pPr>
                      <a:r>
                        <a:rPr lang="en-US" sz="1600" b="1" i="1">
                          <a:solidFill>
                            <a:srgbClr val="000000"/>
                          </a:solidFill>
                          <a:effectLst/>
                          <a:latin typeface="Times New Roman"/>
                          <a:ea typeface="Times New Roman"/>
                        </a:rPr>
                        <a:t>Giỏi </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solidFill>
                            <a:srgbClr val="000000"/>
                          </a:solidFill>
                          <a:effectLst/>
                          <a:latin typeface="Times New Roman"/>
                          <a:ea typeface="Times New Roman"/>
                        </a:rPr>
                        <a:t>SL</a:t>
                      </a:r>
                      <a:endParaRPr lang="en-US" sz="1600">
                        <a:effectLst/>
                        <a:latin typeface="Times New Roman"/>
                        <a:ea typeface="Times New Roman"/>
                      </a:endParaRPr>
                    </a:p>
                    <a:p>
                      <a:pPr marL="0" marR="0">
                        <a:spcBef>
                          <a:spcPts val="0"/>
                        </a:spcBef>
                        <a:spcAft>
                          <a:spcPts val="0"/>
                        </a:spcAft>
                      </a:pPr>
                      <a:r>
                        <a:rPr lang="en-US" sz="1600">
                          <a:solidFill>
                            <a:srgbClr val="000000"/>
                          </a:solidFill>
                          <a:effectLst/>
                          <a:latin typeface="Times New Roman"/>
                          <a:ea typeface="Times New Roman"/>
                        </a:rPr>
                        <a:t> </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solidFill>
                            <a:srgbClr val="000000"/>
                          </a:solidFill>
                          <a:effectLst/>
                          <a:latin typeface="Times New Roman"/>
                          <a:ea typeface="Times New Roman"/>
                        </a:rPr>
                        <a:t>11</a:t>
                      </a:r>
                      <a:endParaRPr lang="en-US" sz="16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974">
                <a:tc vMerge="1">
                  <a:txBody>
                    <a:bodyPr/>
                    <a:lstStyle/>
                    <a:p>
                      <a:endParaRPr lang="en-US"/>
                    </a:p>
                  </a:txBody>
                  <a:tcPr/>
                </a:tc>
                <a:tc>
                  <a:txBody>
                    <a:bodyPr/>
                    <a:lstStyle/>
                    <a:p>
                      <a:pPr marL="0" marR="0">
                        <a:spcBef>
                          <a:spcPts val="0"/>
                        </a:spcBef>
                        <a:spcAft>
                          <a:spcPts val="0"/>
                        </a:spcAft>
                      </a:pPr>
                      <a:r>
                        <a:rPr lang="en-US" sz="1600" i="1" dirty="0">
                          <a:solidFill>
                            <a:srgbClr val="000000"/>
                          </a:solidFill>
                          <a:effectLst/>
                          <a:latin typeface="Times New Roman"/>
                          <a:ea typeface="Times New Roman"/>
                        </a:rPr>
                        <a:t>%</a:t>
                      </a:r>
                      <a:endParaRPr lang="en-US" sz="1600" dirty="0">
                        <a:effectLst/>
                        <a:latin typeface="Times New Roman"/>
                        <a:ea typeface="Times New Roman"/>
                      </a:endParaRPr>
                    </a:p>
                    <a:p>
                      <a:pPr marL="0" marR="0">
                        <a:spcBef>
                          <a:spcPts val="0"/>
                        </a:spcBef>
                        <a:spcAft>
                          <a:spcPts val="0"/>
                        </a:spcAft>
                      </a:pPr>
                      <a:r>
                        <a:rPr lang="en-US" sz="1600" i="1" dirty="0">
                          <a:solidFill>
                            <a:srgbClr val="000000"/>
                          </a:solidFill>
                          <a:effectLst/>
                          <a:latin typeface="Times New Roman"/>
                          <a:ea typeface="Times New Roman"/>
                        </a:rPr>
                        <a:t> </a:t>
                      </a:r>
                      <a:endParaRPr lang="en-US" sz="16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a:solidFill>
                            <a:srgbClr val="000000"/>
                          </a:solidFill>
                          <a:effectLst/>
                          <a:latin typeface="Times New Roman"/>
                          <a:ea typeface="Times New Roman"/>
                        </a:rPr>
                        <a:t>31%</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974">
                <a:tc rowSpan="2">
                  <a:txBody>
                    <a:bodyPr/>
                    <a:lstStyle/>
                    <a:p>
                      <a:pPr marL="0" marR="0" algn="r">
                        <a:spcBef>
                          <a:spcPts val="0"/>
                        </a:spcBef>
                        <a:spcAft>
                          <a:spcPts val="0"/>
                        </a:spcAft>
                      </a:pPr>
                      <a:r>
                        <a:rPr lang="en-US" sz="1600" b="1" i="1">
                          <a:solidFill>
                            <a:srgbClr val="000000"/>
                          </a:solidFill>
                          <a:effectLst/>
                          <a:latin typeface="Times New Roman"/>
                          <a:ea typeface="Times New Roman"/>
                        </a:rPr>
                        <a:t>Khá</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solidFill>
                            <a:srgbClr val="000000"/>
                          </a:solidFill>
                          <a:effectLst/>
                          <a:latin typeface="Times New Roman"/>
                          <a:ea typeface="Times New Roman"/>
                        </a:rPr>
                        <a:t>SL</a:t>
                      </a:r>
                      <a:endParaRPr lang="en-US" sz="1600">
                        <a:effectLst/>
                        <a:latin typeface="Times New Roman"/>
                        <a:ea typeface="Times New Roman"/>
                      </a:endParaRPr>
                    </a:p>
                    <a:p>
                      <a:pPr marL="0" marR="0">
                        <a:spcBef>
                          <a:spcPts val="0"/>
                        </a:spcBef>
                        <a:spcAft>
                          <a:spcPts val="0"/>
                        </a:spcAft>
                      </a:pPr>
                      <a:r>
                        <a:rPr lang="en-US" sz="1600">
                          <a:solidFill>
                            <a:srgbClr val="000000"/>
                          </a:solidFill>
                          <a:effectLst/>
                          <a:latin typeface="Times New Roman"/>
                          <a:ea typeface="Times New Roman"/>
                        </a:rPr>
                        <a:t> </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14</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974">
                <a:tc vMerge="1">
                  <a:txBody>
                    <a:bodyPr/>
                    <a:lstStyle/>
                    <a:p>
                      <a:endParaRPr lang="en-US"/>
                    </a:p>
                  </a:txBody>
                  <a:tcPr/>
                </a:tc>
                <a:tc>
                  <a:txBody>
                    <a:bodyPr/>
                    <a:lstStyle/>
                    <a:p>
                      <a:pPr marL="0" marR="0">
                        <a:spcBef>
                          <a:spcPts val="0"/>
                        </a:spcBef>
                        <a:spcAft>
                          <a:spcPts val="0"/>
                        </a:spcAft>
                      </a:pPr>
                      <a:r>
                        <a:rPr lang="en-US" sz="1600" i="1">
                          <a:solidFill>
                            <a:srgbClr val="000000"/>
                          </a:solidFill>
                          <a:effectLst/>
                          <a:latin typeface="Times New Roman"/>
                          <a:ea typeface="Times New Roman"/>
                        </a:rPr>
                        <a:t>%</a:t>
                      </a:r>
                      <a:endParaRPr lang="en-US" sz="1600">
                        <a:effectLst/>
                        <a:latin typeface="Times New Roman"/>
                        <a:ea typeface="Times New Roman"/>
                      </a:endParaRPr>
                    </a:p>
                    <a:p>
                      <a:pPr marL="0" marR="0">
                        <a:spcBef>
                          <a:spcPts val="0"/>
                        </a:spcBef>
                        <a:spcAft>
                          <a:spcPts val="0"/>
                        </a:spcAft>
                      </a:pPr>
                      <a:r>
                        <a:rPr lang="en-US" sz="1600" i="1">
                          <a:solidFill>
                            <a:srgbClr val="000000"/>
                          </a:solidFill>
                          <a:effectLst/>
                          <a:latin typeface="Times New Roman"/>
                          <a:ea typeface="Times New Roman"/>
                        </a:rPr>
                        <a:t> </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a:solidFill>
                            <a:srgbClr val="000000"/>
                          </a:solidFill>
                          <a:effectLst/>
                          <a:latin typeface="Times New Roman"/>
                          <a:ea typeface="Times New Roman"/>
                        </a:rPr>
                        <a:t>40%</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987">
                <a:tc rowSpan="2">
                  <a:txBody>
                    <a:bodyPr/>
                    <a:lstStyle/>
                    <a:p>
                      <a:pPr marL="0" marR="0" algn="r">
                        <a:spcBef>
                          <a:spcPts val="0"/>
                        </a:spcBef>
                        <a:spcAft>
                          <a:spcPts val="0"/>
                        </a:spcAft>
                      </a:pPr>
                      <a:r>
                        <a:rPr lang="en-US" sz="1600" b="1" i="1">
                          <a:solidFill>
                            <a:srgbClr val="000000"/>
                          </a:solidFill>
                          <a:effectLst/>
                          <a:latin typeface="Times New Roman"/>
                          <a:ea typeface="Times New Roman"/>
                        </a:rPr>
                        <a:t>Trung bình</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solidFill>
                            <a:srgbClr val="000000"/>
                          </a:solidFill>
                          <a:effectLst/>
                          <a:latin typeface="Times New Roman"/>
                          <a:ea typeface="Times New Roman"/>
                        </a:rPr>
                        <a:t>SL</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8</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987">
                <a:tc vMerge="1">
                  <a:txBody>
                    <a:bodyPr/>
                    <a:lstStyle/>
                    <a:p>
                      <a:endParaRPr lang="en-US"/>
                    </a:p>
                  </a:txBody>
                  <a:tcPr/>
                </a:tc>
                <a:tc>
                  <a:txBody>
                    <a:bodyPr/>
                    <a:lstStyle/>
                    <a:p>
                      <a:pPr marL="0" marR="0">
                        <a:spcBef>
                          <a:spcPts val="0"/>
                        </a:spcBef>
                        <a:spcAft>
                          <a:spcPts val="0"/>
                        </a:spcAft>
                      </a:pPr>
                      <a:r>
                        <a:rPr lang="en-US" sz="1600" i="1">
                          <a:solidFill>
                            <a:srgbClr val="000000"/>
                          </a:solidFill>
                          <a:effectLst/>
                          <a:latin typeface="Times New Roman"/>
                          <a:ea typeface="Times New Roman"/>
                        </a:rPr>
                        <a:t>%</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a:solidFill>
                            <a:srgbClr val="000000"/>
                          </a:solidFill>
                          <a:effectLst/>
                          <a:latin typeface="Times New Roman"/>
                          <a:ea typeface="Times New Roman"/>
                        </a:rPr>
                        <a:t>23%</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987">
                <a:tc rowSpan="2">
                  <a:txBody>
                    <a:bodyPr/>
                    <a:lstStyle/>
                    <a:p>
                      <a:pPr marL="0" marR="0" algn="r">
                        <a:spcBef>
                          <a:spcPts val="0"/>
                        </a:spcBef>
                        <a:spcAft>
                          <a:spcPts val="0"/>
                        </a:spcAft>
                      </a:pPr>
                      <a:r>
                        <a:rPr lang="en-US" sz="1600" b="1" i="1">
                          <a:solidFill>
                            <a:srgbClr val="000000"/>
                          </a:solidFill>
                          <a:effectLst/>
                          <a:latin typeface="Times New Roman"/>
                          <a:ea typeface="Times New Roman"/>
                        </a:rPr>
                        <a:t>Yếu</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solidFill>
                            <a:srgbClr val="000000"/>
                          </a:solidFill>
                          <a:effectLst/>
                          <a:latin typeface="Times New Roman"/>
                          <a:ea typeface="Times New Roman"/>
                        </a:rPr>
                        <a:t>SL</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solidFill>
                            <a:srgbClr val="000000"/>
                          </a:solidFill>
                          <a:effectLst/>
                          <a:latin typeface="Times New Roman"/>
                          <a:ea typeface="Times New Roman"/>
                        </a:rPr>
                        <a:t>5</a:t>
                      </a:r>
                      <a:endParaRPr lang="en-US" sz="16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987">
                <a:tc vMerge="1">
                  <a:txBody>
                    <a:bodyPr/>
                    <a:lstStyle/>
                    <a:p>
                      <a:endParaRPr lang="en-US"/>
                    </a:p>
                  </a:txBody>
                  <a:tcPr/>
                </a:tc>
                <a:tc>
                  <a:txBody>
                    <a:bodyPr/>
                    <a:lstStyle/>
                    <a:p>
                      <a:pPr marL="0" marR="0">
                        <a:spcBef>
                          <a:spcPts val="0"/>
                        </a:spcBef>
                        <a:spcAft>
                          <a:spcPts val="0"/>
                        </a:spcAft>
                      </a:pPr>
                      <a:r>
                        <a:rPr lang="en-US" sz="1600" i="1">
                          <a:solidFill>
                            <a:srgbClr val="000000"/>
                          </a:solidFill>
                          <a:effectLst/>
                          <a:latin typeface="Times New Roman"/>
                          <a:ea typeface="Times New Roman"/>
                        </a:rPr>
                        <a:t>%</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a:solidFill>
                            <a:srgbClr val="000000"/>
                          </a:solidFill>
                          <a:effectLst/>
                          <a:latin typeface="Times New Roman"/>
                          <a:ea typeface="Times New Roman"/>
                        </a:rPr>
                        <a:t>6%</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987">
                <a:tc rowSpan="2">
                  <a:txBody>
                    <a:bodyPr/>
                    <a:lstStyle/>
                    <a:p>
                      <a:pPr marL="0" marR="0" algn="r">
                        <a:spcBef>
                          <a:spcPts val="0"/>
                        </a:spcBef>
                        <a:spcAft>
                          <a:spcPts val="0"/>
                        </a:spcAft>
                      </a:pPr>
                      <a:r>
                        <a:rPr lang="en-US" sz="1600">
                          <a:solidFill>
                            <a:srgbClr val="000000"/>
                          </a:solidFill>
                          <a:effectLst/>
                          <a:latin typeface="Times New Roman"/>
                          <a:ea typeface="Times New Roman"/>
                        </a:rPr>
                        <a:t>Kém</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solidFill>
                            <a:srgbClr val="000000"/>
                          </a:solidFill>
                          <a:effectLst/>
                          <a:latin typeface="Times New Roman"/>
                          <a:ea typeface="Times New Roman"/>
                        </a:rPr>
                        <a:t>SL</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0</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987">
                <a:tc vMerge="1">
                  <a:txBody>
                    <a:bodyPr/>
                    <a:lstStyle/>
                    <a:p>
                      <a:endParaRPr lang="en-US"/>
                    </a:p>
                  </a:txBody>
                  <a:tcPr/>
                </a:tc>
                <a:tc>
                  <a:txBody>
                    <a:bodyPr/>
                    <a:lstStyle/>
                    <a:p>
                      <a:pPr marL="0" marR="0">
                        <a:spcBef>
                          <a:spcPts val="0"/>
                        </a:spcBef>
                        <a:spcAft>
                          <a:spcPts val="0"/>
                        </a:spcAft>
                      </a:pPr>
                      <a:r>
                        <a:rPr lang="en-US" sz="1600" i="1">
                          <a:solidFill>
                            <a:srgbClr val="000000"/>
                          </a:solidFill>
                          <a:effectLst/>
                          <a:latin typeface="Times New Roman"/>
                          <a:ea typeface="Times New Roman"/>
                        </a:rPr>
                        <a:t>%</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a:solidFill>
                            <a:srgbClr val="000000"/>
                          </a:solidFill>
                          <a:effectLst/>
                          <a:latin typeface="Times New Roman"/>
                          <a:ea typeface="Times New Roman"/>
                        </a:rPr>
                        <a:t>0%</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987">
                <a:tc rowSpan="2">
                  <a:txBody>
                    <a:bodyPr/>
                    <a:lstStyle/>
                    <a:p>
                      <a:pPr marL="0" marR="0" algn="r">
                        <a:spcBef>
                          <a:spcPts val="0"/>
                        </a:spcBef>
                        <a:spcAft>
                          <a:spcPts val="0"/>
                        </a:spcAft>
                      </a:pPr>
                      <a:r>
                        <a:rPr lang="en-US" sz="1600">
                          <a:solidFill>
                            <a:srgbClr val="000000"/>
                          </a:solidFill>
                          <a:effectLst/>
                          <a:latin typeface="Times New Roman"/>
                          <a:ea typeface="Times New Roman"/>
                        </a:rPr>
                        <a:t>Trên Trung bình</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solidFill>
                            <a:srgbClr val="000000"/>
                          </a:solidFill>
                          <a:effectLst/>
                          <a:latin typeface="Times New Roman"/>
                          <a:ea typeface="Times New Roman"/>
                        </a:rPr>
                        <a:t>SL</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33</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974">
                <a:tc vMerge="1">
                  <a:txBody>
                    <a:bodyPr/>
                    <a:lstStyle/>
                    <a:p>
                      <a:endParaRPr lang="en-US"/>
                    </a:p>
                  </a:txBody>
                  <a:tcPr/>
                </a:tc>
                <a:tc>
                  <a:txBody>
                    <a:bodyPr/>
                    <a:lstStyle/>
                    <a:p>
                      <a:pPr marL="0" marR="0">
                        <a:spcBef>
                          <a:spcPts val="0"/>
                        </a:spcBef>
                        <a:spcAft>
                          <a:spcPts val="0"/>
                        </a:spcAft>
                      </a:pPr>
                      <a:r>
                        <a:rPr lang="en-US" sz="1600" i="1">
                          <a:solidFill>
                            <a:srgbClr val="000000"/>
                          </a:solidFill>
                          <a:effectLst/>
                          <a:latin typeface="Times New Roman"/>
                          <a:ea typeface="Times New Roman"/>
                        </a:rPr>
                        <a:t>%</a:t>
                      </a:r>
                      <a:endParaRPr lang="en-US" sz="16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i="1" dirty="0">
                          <a:solidFill>
                            <a:srgbClr val="000000"/>
                          </a:solidFill>
                          <a:effectLst/>
                          <a:latin typeface="Times New Roman"/>
                          <a:ea typeface="Times New Roman"/>
                        </a:rPr>
                        <a:t>94%</a:t>
                      </a:r>
                      <a:endParaRPr lang="en-US" sz="16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3"/>
          <p:cNvSpPr>
            <a:spLocks noChangeArrowheads="1"/>
          </p:cNvSpPr>
          <p:nvPr/>
        </p:nvSpPr>
        <p:spPr bwMode="auto">
          <a:xfrm>
            <a:off x="1447800" y="533400"/>
            <a:ext cx="700704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b-NO" sz="20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Khảo sát</a:t>
            </a:r>
            <a:r>
              <a:rPr kumimoji="0" lang="nb-NO" sz="2000" b="1" i="0" u="none" strike="noStrike" cap="none" normalizeH="0" dirty="0" smtClean="0">
                <a:ln>
                  <a:noFill/>
                </a:ln>
                <a:solidFill>
                  <a:srgbClr val="FF0000"/>
                </a:solidFill>
                <a:effectLst/>
                <a:latin typeface="Times New Roman" pitchFamily="18" charset="0"/>
                <a:ea typeface="Times New Roman" pitchFamily="18" charset="0"/>
                <a:cs typeface="Times New Roman" pitchFamily="18" charset="0"/>
              </a:rPr>
              <a:t> </a:t>
            </a:r>
            <a:r>
              <a:rPr kumimoji="0" lang="nb-NO" sz="20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kết </a:t>
            </a:r>
            <a:r>
              <a:rPr kumimoji="0" lang="nb-NO" sz="20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quả </a:t>
            </a:r>
            <a:r>
              <a:rPr kumimoji="0" lang="nb-NO" sz="20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khảo</a:t>
            </a:r>
            <a:r>
              <a:rPr kumimoji="0" lang="nb-NO" sz="2000" b="1" i="0" u="none" strike="noStrike" cap="none" normalizeH="0" dirty="0" smtClean="0">
                <a:ln>
                  <a:noFill/>
                </a:ln>
                <a:solidFill>
                  <a:srgbClr val="FF0000"/>
                </a:solidFill>
                <a:effectLst/>
                <a:latin typeface="Times New Roman" pitchFamily="18" charset="0"/>
                <a:ea typeface="Times New Roman" pitchFamily="18" charset="0"/>
                <a:cs typeface="Times New Roman" pitchFamily="18" charset="0"/>
              </a:rPr>
              <a:t> sát đầu năm</a:t>
            </a:r>
            <a:r>
              <a:rPr kumimoji="0" lang="nb-NO" sz="20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nb-NO" sz="20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toán của học sinh lớp 8A3 </a:t>
            </a:r>
            <a:endParaRPr kumimoji="0" lang="en-US" sz="20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3032416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32" y="33287"/>
            <a:ext cx="2305050" cy="226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13302" y="4344212"/>
            <a:ext cx="18954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Line 253"/>
          <p:cNvSpPr>
            <a:spLocks noChangeShapeType="1"/>
          </p:cNvSpPr>
          <p:nvPr/>
        </p:nvSpPr>
        <p:spPr bwMode="gray">
          <a:xfrm>
            <a:off x="2362200" y="4854575"/>
            <a:ext cx="480060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 name="Rectangle 254"/>
          <p:cNvSpPr>
            <a:spLocks noChangeArrowheads="1"/>
          </p:cNvSpPr>
          <p:nvPr/>
        </p:nvSpPr>
        <p:spPr bwMode="gray">
          <a:xfrm rot="3419336">
            <a:off x="2078037" y="4278313"/>
            <a:ext cx="479425" cy="520700"/>
          </a:xfrm>
          <a:prstGeom prst="rect">
            <a:avLst/>
          </a:prstGeom>
          <a:gradFill rotWithShape="1">
            <a:gsLst>
              <a:gs pos="0">
                <a:schemeClr val="folHlink"/>
              </a:gs>
              <a:gs pos="100000">
                <a:schemeClr val="folHlink">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folHlink"/>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6" name="Text Box 255"/>
          <p:cNvSpPr txBox="1">
            <a:spLocks noChangeArrowheads="1"/>
          </p:cNvSpPr>
          <p:nvPr/>
        </p:nvSpPr>
        <p:spPr bwMode="gray">
          <a:xfrm>
            <a:off x="2133600" y="4321175"/>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sz="2400" b="1">
                <a:solidFill>
                  <a:srgbClr val="FFFFFF"/>
                </a:solidFill>
                <a:latin typeface="Arial" charset="0"/>
              </a:rPr>
              <a:t>4</a:t>
            </a:r>
          </a:p>
        </p:txBody>
      </p:sp>
      <p:sp>
        <p:nvSpPr>
          <p:cNvPr id="7" name="Line 256"/>
          <p:cNvSpPr>
            <a:spLocks noChangeShapeType="1"/>
          </p:cNvSpPr>
          <p:nvPr/>
        </p:nvSpPr>
        <p:spPr bwMode="gray">
          <a:xfrm>
            <a:off x="2362200" y="2339975"/>
            <a:ext cx="480060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257"/>
          <p:cNvSpPr>
            <a:spLocks noChangeArrowheads="1"/>
          </p:cNvSpPr>
          <p:nvPr/>
        </p:nvSpPr>
        <p:spPr bwMode="gray">
          <a:xfrm rot="3419336">
            <a:off x="2078037" y="1763713"/>
            <a:ext cx="479425" cy="520700"/>
          </a:xfrm>
          <a:prstGeom prst="rect">
            <a:avLst/>
          </a:prstGeom>
          <a:gradFill rotWithShape="1">
            <a:gsLst>
              <a:gs pos="0">
                <a:schemeClr val="accent1"/>
              </a:gs>
              <a:gs pos="100000">
                <a:schemeClr val="accent1">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accent1"/>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9" name="Text Box 258"/>
          <p:cNvSpPr txBox="1">
            <a:spLocks noChangeArrowheads="1"/>
          </p:cNvSpPr>
          <p:nvPr/>
        </p:nvSpPr>
        <p:spPr bwMode="gray">
          <a:xfrm>
            <a:off x="3429000" y="1851025"/>
            <a:ext cx="260039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nb-NO" sz="2000" b="1" dirty="0">
                <a:solidFill>
                  <a:srgbClr val="000000"/>
                </a:solidFill>
                <a:latin typeface="Times New Roman"/>
                <a:ea typeface="Times New Roman"/>
              </a:rPr>
              <a:t>Lập bài toán tương tự</a:t>
            </a:r>
            <a:endParaRPr lang="en-US" sz="2800" b="1" dirty="0">
              <a:latin typeface="Arial" charset="0"/>
            </a:endParaRPr>
          </a:p>
        </p:txBody>
      </p:sp>
      <p:sp>
        <p:nvSpPr>
          <p:cNvPr id="10" name="Text Box 259"/>
          <p:cNvSpPr txBox="1">
            <a:spLocks noChangeArrowheads="1"/>
          </p:cNvSpPr>
          <p:nvPr/>
        </p:nvSpPr>
        <p:spPr bwMode="gray">
          <a:xfrm>
            <a:off x="2133600" y="1806575"/>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sz="2400" b="1" dirty="0">
                <a:solidFill>
                  <a:srgbClr val="FFFFFF"/>
                </a:solidFill>
                <a:latin typeface="Arial" charset="0"/>
              </a:rPr>
              <a:t>1</a:t>
            </a:r>
          </a:p>
        </p:txBody>
      </p:sp>
      <p:sp>
        <p:nvSpPr>
          <p:cNvPr id="11" name="Line 260"/>
          <p:cNvSpPr>
            <a:spLocks noChangeShapeType="1"/>
          </p:cNvSpPr>
          <p:nvPr/>
        </p:nvSpPr>
        <p:spPr bwMode="gray">
          <a:xfrm>
            <a:off x="2362200" y="3178175"/>
            <a:ext cx="480060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Rectangle 261"/>
          <p:cNvSpPr>
            <a:spLocks noChangeArrowheads="1"/>
          </p:cNvSpPr>
          <p:nvPr/>
        </p:nvSpPr>
        <p:spPr bwMode="gray">
          <a:xfrm rot="3419336">
            <a:off x="2078037" y="2601913"/>
            <a:ext cx="479425" cy="520700"/>
          </a:xfrm>
          <a:prstGeom prst="rect">
            <a:avLst/>
          </a:prstGeom>
          <a:gradFill rotWithShape="1">
            <a:gsLst>
              <a:gs pos="0">
                <a:schemeClr val="accent2"/>
              </a:gs>
              <a:gs pos="100000">
                <a:schemeClr val="accent2">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accent2"/>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13" name="Text Box 262"/>
          <p:cNvSpPr txBox="1">
            <a:spLocks noChangeArrowheads="1"/>
          </p:cNvSpPr>
          <p:nvPr/>
        </p:nvSpPr>
        <p:spPr bwMode="gray">
          <a:xfrm>
            <a:off x="2133600" y="2644775"/>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sz="2400" b="1">
                <a:solidFill>
                  <a:srgbClr val="FFFFFF"/>
                </a:solidFill>
                <a:latin typeface="Arial" charset="0"/>
              </a:rPr>
              <a:t>2</a:t>
            </a:r>
          </a:p>
        </p:txBody>
      </p:sp>
      <p:sp>
        <p:nvSpPr>
          <p:cNvPr id="14" name="Line 263"/>
          <p:cNvSpPr>
            <a:spLocks noChangeShapeType="1"/>
          </p:cNvSpPr>
          <p:nvPr/>
        </p:nvSpPr>
        <p:spPr bwMode="gray">
          <a:xfrm>
            <a:off x="2363788" y="4014788"/>
            <a:ext cx="4799012" cy="1587"/>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Rectangle 264"/>
          <p:cNvSpPr>
            <a:spLocks noChangeArrowheads="1"/>
          </p:cNvSpPr>
          <p:nvPr/>
        </p:nvSpPr>
        <p:spPr bwMode="gray">
          <a:xfrm rot="3419336">
            <a:off x="2078037" y="3440113"/>
            <a:ext cx="479425" cy="520700"/>
          </a:xfrm>
          <a:prstGeom prst="rect">
            <a:avLst/>
          </a:prstGeom>
          <a:gradFill rotWithShape="1">
            <a:gsLst>
              <a:gs pos="0">
                <a:schemeClr val="hlink"/>
              </a:gs>
              <a:gs pos="100000">
                <a:schemeClr val="hlink">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hlink"/>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16" name="Text Box 265"/>
          <p:cNvSpPr txBox="1">
            <a:spLocks noChangeArrowheads="1"/>
          </p:cNvSpPr>
          <p:nvPr/>
        </p:nvSpPr>
        <p:spPr bwMode="gray">
          <a:xfrm>
            <a:off x="2133600" y="3482975"/>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sz="2400" b="1">
                <a:solidFill>
                  <a:srgbClr val="FFFFFF"/>
                </a:solidFill>
                <a:latin typeface="Arial" charset="0"/>
              </a:rPr>
              <a:t>3</a:t>
            </a:r>
          </a:p>
        </p:txBody>
      </p:sp>
      <p:sp>
        <p:nvSpPr>
          <p:cNvPr id="17" name="Line 266"/>
          <p:cNvSpPr>
            <a:spLocks noChangeShapeType="1"/>
          </p:cNvSpPr>
          <p:nvPr/>
        </p:nvSpPr>
        <p:spPr bwMode="gray">
          <a:xfrm>
            <a:off x="2362200" y="5715000"/>
            <a:ext cx="480060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 name="Rectangle 267"/>
          <p:cNvSpPr>
            <a:spLocks noChangeArrowheads="1"/>
          </p:cNvSpPr>
          <p:nvPr/>
        </p:nvSpPr>
        <p:spPr bwMode="ltGray">
          <a:xfrm rot="3419336">
            <a:off x="2078037" y="5138738"/>
            <a:ext cx="479425" cy="520700"/>
          </a:xfrm>
          <a:prstGeom prst="rect">
            <a:avLst/>
          </a:prstGeom>
          <a:gradFill rotWithShape="1">
            <a:gsLst>
              <a:gs pos="0">
                <a:srgbClr val="990099"/>
              </a:gs>
              <a:gs pos="100000">
                <a:srgbClr val="990099">
                  <a:gamma/>
                  <a:shade val="46275"/>
                  <a:invGamma/>
                </a:srgb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rgbClr val="990099"/>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19" name="Text Box 268"/>
          <p:cNvSpPr txBox="1">
            <a:spLocks noChangeArrowheads="1"/>
          </p:cNvSpPr>
          <p:nvPr/>
        </p:nvSpPr>
        <p:spPr bwMode="gray">
          <a:xfrm>
            <a:off x="2133600" y="51816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sz="2400" b="1">
                <a:solidFill>
                  <a:srgbClr val="FFFFFF"/>
                </a:solidFill>
                <a:latin typeface="Arial" charset="0"/>
              </a:rPr>
              <a:t>5</a:t>
            </a:r>
          </a:p>
        </p:txBody>
      </p:sp>
      <p:sp>
        <p:nvSpPr>
          <p:cNvPr id="20" name="Text Box 269"/>
          <p:cNvSpPr txBox="1">
            <a:spLocks noChangeArrowheads="1"/>
          </p:cNvSpPr>
          <p:nvPr/>
        </p:nvSpPr>
        <p:spPr bwMode="gray">
          <a:xfrm>
            <a:off x="3429000" y="2713038"/>
            <a:ext cx="204414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nb-NO" sz="2000" b="1" dirty="0">
                <a:solidFill>
                  <a:srgbClr val="000000"/>
                </a:solidFill>
                <a:latin typeface="Times New Roman"/>
                <a:ea typeface="Times New Roman"/>
              </a:rPr>
              <a:t>Lập bài toán đảo</a:t>
            </a:r>
            <a:endParaRPr lang="en-US" sz="2800" b="1" dirty="0">
              <a:latin typeface="Arial" charset="0"/>
            </a:endParaRPr>
          </a:p>
        </p:txBody>
      </p:sp>
      <p:sp>
        <p:nvSpPr>
          <p:cNvPr id="21" name="Text Box 270"/>
          <p:cNvSpPr txBox="1">
            <a:spLocks noChangeArrowheads="1"/>
          </p:cNvSpPr>
          <p:nvPr/>
        </p:nvSpPr>
        <p:spPr bwMode="gray">
          <a:xfrm>
            <a:off x="2891589" y="3357609"/>
            <a:ext cx="466185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nb-NO" sz="2000" b="1" dirty="0">
                <a:solidFill>
                  <a:srgbClr val="000000"/>
                </a:solidFill>
                <a:latin typeface="Times New Roman"/>
                <a:ea typeface="Times New Roman"/>
              </a:rPr>
              <a:t>Thêm, bớt một số yếu tố rồi đặc biệt hóa </a:t>
            </a:r>
            <a:endParaRPr lang="nb-NO" sz="2000" b="1" dirty="0" smtClean="0">
              <a:solidFill>
                <a:srgbClr val="000000"/>
              </a:solidFill>
              <a:latin typeface="Times New Roman"/>
              <a:ea typeface="Times New Roman"/>
            </a:endParaRPr>
          </a:p>
          <a:p>
            <a:pPr eaLnBrk="0" hangingPunct="0"/>
            <a:r>
              <a:rPr lang="nb-NO" sz="2000" b="1" dirty="0" smtClean="0">
                <a:solidFill>
                  <a:srgbClr val="000000"/>
                </a:solidFill>
                <a:latin typeface="Times New Roman"/>
                <a:ea typeface="Times New Roman"/>
              </a:rPr>
              <a:t>bài </a:t>
            </a:r>
            <a:r>
              <a:rPr lang="nb-NO" sz="2000" b="1" dirty="0">
                <a:solidFill>
                  <a:srgbClr val="000000"/>
                </a:solidFill>
                <a:latin typeface="Times New Roman"/>
                <a:ea typeface="Times New Roman"/>
              </a:rPr>
              <a:t>toán, </a:t>
            </a:r>
            <a:r>
              <a:rPr lang="nb-NO" sz="2000" b="1" dirty="0" smtClean="0">
                <a:solidFill>
                  <a:srgbClr val="000000"/>
                </a:solidFill>
                <a:latin typeface="Times New Roman"/>
                <a:ea typeface="Times New Roman"/>
              </a:rPr>
              <a:t>khái </a:t>
            </a:r>
            <a:r>
              <a:rPr lang="nb-NO" sz="2000" b="1" dirty="0">
                <a:solidFill>
                  <a:srgbClr val="000000"/>
                </a:solidFill>
                <a:latin typeface="Times New Roman"/>
                <a:ea typeface="Times New Roman"/>
              </a:rPr>
              <a:t>quát hóa bài toán</a:t>
            </a:r>
            <a:endParaRPr lang="en-US" sz="2800" b="1" dirty="0">
              <a:latin typeface="Arial" charset="0"/>
            </a:endParaRPr>
          </a:p>
        </p:txBody>
      </p:sp>
      <p:sp>
        <p:nvSpPr>
          <p:cNvPr id="22" name="Text Box 271"/>
          <p:cNvSpPr txBox="1">
            <a:spLocks noChangeArrowheads="1"/>
          </p:cNvSpPr>
          <p:nvPr/>
        </p:nvSpPr>
        <p:spPr bwMode="gray">
          <a:xfrm>
            <a:off x="2670252" y="4394200"/>
            <a:ext cx="4514697" cy="498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lvl="0" indent="363855" algn="just">
              <a:lnSpc>
                <a:spcPct val="150000"/>
              </a:lnSpc>
            </a:pPr>
            <a:r>
              <a:rPr lang="nb-NO" sz="2000" b="1" dirty="0">
                <a:solidFill>
                  <a:srgbClr val="000000"/>
                </a:solidFill>
                <a:latin typeface="Times New Roman"/>
                <a:ea typeface="Times New Roman"/>
              </a:rPr>
              <a:t>Tìm nhiều lời giải cho một bài toán. </a:t>
            </a:r>
            <a:endParaRPr lang="en-US" sz="2000" b="1" dirty="0">
              <a:solidFill>
                <a:srgbClr val="000000"/>
              </a:solidFill>
              <a:latin typeface="Times New Roman"/>
              <a:ea typeface="Times New Roman"/>
            </a:endParaRPr>
          </a:p>
        </p:txBody>
      </p:sp>
      <p:sp>
        <p:nvSpPr>
          <p:cNvPr id="23" name="Text Box 272"/>
          <p:cNvSpPr txBox="1">
            <a:spLocks noChangeArrowheads="1"/>
          </p:cNvSpPr>
          <p:nvPr/>
        </p:nvSpPr>
        <p:spPr bwMode="gray">
          <a:xfrm>
            <a:off x="2273508" y="5245100"/>
            <a:ext cx="5308184" cy="49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lvl="0" indent="363855" algn="just">
              <a:lnSpc>
                <a:spcPct val="150000"/>
              </a:lnSpc>
            </a:pPr>
            <a:r>
              <a:rPr lang="nb-NO" sz="2000" b="1" dirty="0">
                <a:solidFill>
                  <a:srgbClr val="000000"/>
                </a:solidFill>
                <a:latin typeface="Times New Roman"/>
                <a:ea typeface="Times New Roman"/>
              </a:rPr>
              <a:t>Thay đổi một số yếu tố để mở rộng bài toán</a:t>
            </a:r>
            <a:endParaRPr lang="en-US" sz="2000" b="1" dirty="0">
              <a:solidFill>
                <a:srgbClr val="000000"/>
              </a:solidFill>
            </a:endParaRPr>
          </a:p>
        </p:txBody>
      </p:sp>
      <p:sp>
        <p:nvSpPr>
          <p:cNvPr id="24" name="Rectangle 23"/>
          <p:cNvSpPr/>
          <p:nvPr/>
        </p:nvSpPr>
        <p:spPr>
          <a:xfrm>
            <a:off x="3141960" y="762000"/>
            <a:ext cx="2860078" cy="661207"/>
          </a:xfrm>
          <a:prstGeom prst="rect">
            <a:avLst/>
          </a:prstGeom>
        </p:spPr>
        <p:txBody>
          <a:bodyPr wrap="none">
            <a:spAutoFit/>
          </a:bodyPr>
          <a:lstStyle/>
          <a:p>
            <a:pPr algn="just">
              <a:lnSpc>
                <a:spcPct val="150000"/>
              </a:lnSpc>
            </a:pPr>
            <a:r>
              <a:rPr lang="nb-NO" sz="2800" b="1" dirty="0">
                <a:latin typeface="Times New Roman"/>
                <a:ea typeface="Times New Roman"/>
              </a:rPr>
              <a:t>II. Các </a:t>
            </a:r>
            <a:r>
              <a:rPr lang="nb-NO" sz="2800" b="1" dirty="0" smtClean="0">
                <a:latin typeface="Times New Roman"/>
                <a:ea typeface="Times New Roman"/>
              </a:rPr>
              <a:t>biện pháp</a:t>
            </a:r>
            <a:endParaRPr lang="en-US" sz="2800" dirty="0">
              <a:latin typeface="Times New Roman"/>
              <a:ea typeface="Times New Roman"/>
            </a:endParaRPr>
          </a:p>
        </p:txBody>
      </p:sp>
    </p:spTree>
    <p:extLst>
      <p:ext uri="{BB962C8B-B14F-4D97-AF65-F5344CB8AC3E}">
        <p14:creationId xmlns:p14="http://schemas.microsoft.com/office/powerpoint/2010/main" val="2942202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ppt_x"/>
                                          </p:val>
                                        </p:tav>
                                        <p:tav tm="100000">
                                          <p:val>
                                            <p:strVal val="#ppt_x"/>
                                          </p:val>
                                        </p:tav>
                                      </p:tavLst>
                                    </p:anim>
                                    <p:anim calcmode="lin" valueType="num">
                                      <p:cBhvr additive="base">
                                        <p:cTn id="30" dur="500" fill="hold"/>
                                        <p:tgtEl>
                                          <p:spTgt spid="12"/>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additive="base">
                                        <p:cTn id="37" dur="500" fill="hold"/>
                                        <p:tgtEl>
                                          <p:spTgt spid="20"/>
                                        </p:tgtEl>
                                        <p:attrNameLst>
                                          <p:attrName>ppt_x</p:attrName>
                                        </p:attrNameLst>
                                      </p:cBhvr>
                                      <p:tavLst>
                                        <p:tav tm="0">
                                          <p:val>
                                            <p:strVal val="#ppt_x"/>
                                          </p:val>
                                        </p:tav>
                                        <p:tav tm="100000">
                                          <p:val>
                                            <p:strVal val="#ppt_x"/>
                                          </p:val>
                                        </p:tav>
                                      </p:tavLst>
                                    </p:anim>
                                    <p:anim calcmode="lin" valueType="num">
                                      <p:cBhvr additive="base">
                                        <p:cTn id="3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1"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additive="base">
                                        <p:cTn id="47" dur="500" fill="hold"/>
                                        <p:tgtEl>
                                          <p:spTgt spid="14"/>
                                        </p:tgtEl>
                                        <p:attrNameLst>
                                          <p:attrName>ppt_x</p:attrName>
                                        </p:attrNameLst>
                                      </p:cBhvr>
                                      <p:tavLst>
                                        <p:tav tm="0">
                                          <p:val>
                                            <p:strVal val="#ppt_x"/>
                                          </p:val>
                                        </p:tav>
                                        <p:tav tm="100000">
                                          <p:val>
                                            <p:strVal val="#ppt_x"/>
                                          </p:val>
                                        </p:tav>
                                      </p:tavLst>
                                    </p:anim>
                                    <p:anim calcmode="lin" valueType="num">
                                      <p:cBhvr additive="base">
                                        <p:cTn id="48" dur="500" fill="hold"/>
                                        <p:tgtEl>
                                          <p:spTgt spid="14"/>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5"/>
                                        </p:tgtEl>
                                        <p:attrNameLst>
                                          <p:attrName>style.visibility</p:attrName>
                                        </p:attrNameLst>
                                      </p:cBhvr>
                                      <p:to>
                                        <p:strVal val="visible"/>
                                      </p:to>
                                    </p:set>
                                    <p:anim calcmode="lin" valueType="num">
                                      <p:cBhvr additive="base">
                                        <p:cTn id="51" dur="500" fill="hold"/>
                                        <p:tgtEl>
                                          <p:spTgt spid="15"/>
                                        </p:tgtEl>
                                        <p:attrNameLst>
                                          <p:attrName>ppt_x</p:attrName>
                                        </p:attrNameLst>
                                      </p:cBhvr>
                                      <p:tavLst>
                                        <p:tav tm="0">
                                          <p:val>
                                            <p:strVal val="#ppt_x"/>
                                          </p:val>
                                        </p:tav>
                                        <p:tav tm="100000">
                                          <p:val>
                                            <p:strVal val="#ppt_x"/>
                                          </p:val>
                                        </p:tav>
                                      </p:tavLst>
                                    </p:anim>
                                    <p:anim calcmode="lin" valueType="num">
                                      <p:cBhvr additive="base">
                                        <p:cTn id="52" dur="500" fill="hold"/>
                                        <p:tgtEl>
                                          <p:spTgt spid="15"/>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 calcmode="lin" valueType="num">
                                      <p:cBhvr additive="base">
                                        <p:cTn id="55" dur="500" fill="hold"/>
                                        <p:tgtEl>
                                          <p:spTgt spid="16"/>
                                        </p:tgtEl>
                                        <p:attrNameLst>
                                          <p:attrName>ppt_x</p:attrName>
                                        </p:attrNameLst>
                                      </p:cBhvr>
                                      <p:tavLst>
                                        <p:tav tm="0">
                                          <p:val>
                                            <p:strVal val="#ppt_x"/>
                                          </p:val>
                                        </p:tav>
                                        <p:tav tm="100000">
                                          <p:val>
                                            <p:strVal val="#ppt_x"/>
                                          </p:val>
                                        </p:tav>
                                      </p:tavLst>
                                    </p:anim>
                                    <p:anim calcmode="lin" valueType="num">
                                      <p:cBhvr additive="base">
                                        <p:cTn id="56" dur="500" fill="hold"/>
                                        <p:tgtEl>
                                          <p:spTgt spid="16"/>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additive="base">
                                        <p:cTn id="59" dur="500" fill="hold"/>
                                        <p:tgtEl>
                                          <p:spTgt spid="21"/>
                                        </p:tgtEl>
                                        <p:attrNameLst>
                                          <p:attrName>ppt_x</p:attrName>
                                        </p:attrNameLst>
                                      </p:cBhvr>
                                      <p:tavLst>
                                        <p:tav tm="0">
                                          <p:val>
                                            <p:strVal val="#ppt_x"/>
                                          </p:val>
                                        </p:tav>
                                        <p:tav tm="100000">
                                          <p:val>
                                            <p:strVal val="#ppt_x"/>
                                          </p:val>
                                        </p:tav>
                                      </p:tavLst>
                                    </p:anim>
                                    <p:anim calcmode="lin" valueType="num">
                                      <p:cBhvr additive="base">
                                        <p:cTn id="6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4"/>
                                        </p:tgtEl>
                                        <p:attrNameLst>
                                          <p:attrName>style.visibility</p:attrName>
                                        </p:attrNameLst>
                                      </p:cBhvr>
                                      <p:to>
                                        <p:strVal val="visible"/>
                                      </p:to>
                                    </p:set>
                                    <p:anim calcmode="lin" valueType="num">
                                      <p:cBhvr additive="base">
                                        <p:cTn id="65" dur="500" fill="hold"/>
                                        <p:tgtEl>
                                          <p:spTgt spid="4"/>
                                        </p:tgtEl>
                                        <p:attrNameLst>
                                          <p:attrName>ppt_x</p:attrName>
                                        </p:attrNameLst>
                                      </p:cBhvr>
                                      <p:tavLst>
                                        <p:tav tm="0">
                                          <p:val>
                                            <p:strVal val="#ppt_x"/>
                                          </p:val>
                                        </p:tav>
                                        <p:tav tm="100000">
                                          <p:val>
                                            <p:strVal val="#ppt_x"/>
                                          </p:val>
                                        </p:tav>
                                      </p:tavLst>
                                    </p:anim>
                                    <p:anim calcmode="lin" valueType="num">
                                      <p:cBhvr additive="base">
                                        <p:cTn id="66" dur="500" fill="hold"/>
                                        <p:tgtEl>
                                          <p:spTgt spid="4"/>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5"/>
                                        </p:tgtEl>
                                        <p:attrNameLst>
                                          <p:attrName>style.visibility</p:attrName>
                                        </p:attrNameLst>
                                      </p:cBhvr>
                                      <p:to>
                                        <p:strVal val="visible"/>
                                      </p:to>
                                    </p:set>
                                    <p:anim calcmode="lin" valueType="num">
                                      <p:cBhvr additive="base">
                                        <p:cTn id="69" dur="500" fill="hold"/>
                                        <p:tgtEl>
                                          <p:spTgt spid="5"/>
                                        </p:tgtEl>
                                        <p:attrNameLst>
                                          <p:attrName>ppt_x</p:attrName>
                                        </p:attrNameLst>
                                      </p:cBhvr>
                                      <p:tavLst>
                                        <p:tav tm="0">
                                          <p:val>
                                            <p:strVal val="#ppt_x"/>
                                          </p:val>
                                        </p:tav>
                                        <p:tav tm="100000">
                                          <p:val>
                                            <p:strVal val="#ppt_x"/>
                                          </p:val>
                                        </p:tav>
                                      </p:tavLst>
                                    </p:anim>
                                    <p:anim calcmode="lin" valueType="num">
                                      <p:cBhvr additive="base">
                                        <p:cTn id="70" dur="500" fill="hold"/>
                                        <p:tgtEl>
                                          <p:spTgt spid="5"/>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6"/>
                                        </p:tgtEl>
                                        <p:attrNameLst>
                                          <p:attrName>style.visibility</p:attrName>
                                        </p:attrNameLst>
                                      </p:cBhvr>
                                      <p:to>
                                        <p:strVal val="visible"/>
                                      </p:to>
                                    </p:set>
                                    <p:anim calcmode="lin" valueType="num">
                                      <p:cBhvr additive="base">
                                        <p:cTn id="73" dur="500" fill="hold"/>
                                        <p:tgtEl>
                                          <p:spTgt spid="6"/>
                                        </p:tgtEl>
                                        <p:attrNameLst>
                                          <p:attrName>ppt_x</p:attrName>
                                        </p:attrNameLst>
                                      </p:cBhvr>
                                      <p:tavLst>
                                        <p:tav tm="0">
                                          <p:val>
                                            <p:strVal val="#ppt_x"/>
                                          </p:val>
                                        </p:tav>
                                        <p:tav tm="100000">
                                          <p:val>
                                            <p:strVal val="#ppt_x"/>
                                          </p:val>
                                        </p:tav>
                                      </p:tavLst>
                                    </p:anim>
                                    <p:anim calcmode="lin" valueType="num">
                                      <p:cBhvr additive="base">
                                        <p:cTn id="74" dur="500" fill="hold"/>
                                        <p:tgtEl>
                                          <p:spTgt spid="6"/>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22"/>
                                        </p:tgtEl>
                                        <p:attrNameLst>
                                          <p:attrName>style.visibility</p:attrName>
                                        </p:attrNameLst>
                                      </p:cBhvr>
                                      <p:to>
                                        <p:strVal val="visible"/>
                                      </p:to>
                                    </p:set>
                                    <p:anim calcmode="lin" valueType="num">
                                      <p:cBhvr additive="base">
                                        <p:cTn id="77" dur="500" fill="hold"/>
                                        <p:tgtEl>
                                          <p:spTgt spid="22"/>
                                        </p:tgtEl>
                                        <p:attrNameLst>
                                          <p:attrName>ppt_x</p:attrName>
                                        </p:attrNameLst>
                                      </p:cBhvr>
                                      <p:tavLst>
                                        <p:tav tm="0">
                                          <p:val>
                                            <p:strVal val="#ppt_x"/>
                                          </p:val>
                                        </p:tav>
                                        <p:tav tm="100000">
                                          <p:val>
                                            <p:strVal val="#ppt_x"/>
                                          </p:val>
                                        </p:tav>
                                      </p:tavLst>
                                    </p:anim>
                                    <p:anim calcmode="lin" valueType="num">
                                      <p:cBhvr additive="base">
                                        <p:cTn id="7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17"/>
                                        </p:tgtEl>
                                        <p:attrNameLst>
                                          <p:attrName>style.visibility</p:attrName>
                                        </p:attrNameLst>
                                      </p:cBhvr>
                                      <p:to>
                                        <p:strVal val="visible"/>
                                      </p:to>
                                    </p:set>
                                    <p:anim calcmode="lin" valueType="num">
                                      <p:cBhvr additive="base">
                                        <p:cTn id="83" dur="500" fill="hold"/>
                                        <p:tgtEl>
                                          <p:spTgt spid="17"/>
                                        </p:tgtEl>
                                        <p:attrNameLst>
                                          <p:attrName>ppt_x</p:attrName>
                                        </p:attrNameLst>
                                      </p:cBhvr>
                                      <p:tavLst>
                                        <p:tav tm="0">
                                          <p:val>
                                            <p:strVal val="#ppt_x"/>
                                          </p:val>
                                        </p:tav>
                                        <p:tav tm="100000">
                                          <p:val>
                                            <p:strVal val="#ppt_x"/>
                                          </p:val>
                                        </p:tav>
                                      </p:tavLst>
                                    </p:anim>
                                    <p:anim calcmode="lin" valueType="num">
                                      <p:cBhvr additive="base">
                                        <p:cTn id="84" dur="500" fill="hold"/>
                                        <p:tgtEl>
                                          <p:spTgt spid="17"/>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8"/>
                                        </p:tgtEl>
                                        <p:attrNameLst>
                                          <p:attrName>style.visibility</p:attrName>
                                        </p:attrNameLst>
                                      </p:cBhvr>
                                      <p:to>
                                        <p:strVal val="visible"/>
                                      </p:to>
                                    </p:set>
                                    <p:anim calcmode="lin" valueType="num">
                                      <p:cBhvr additive="base">
                                        <p:cTn id="87" dur="500" fill="hold"/>
                                        <p:tgtEl>
                                          <p:spTgt spid="18"/>
                                        </p:tgtEl>
                                        <p:attrNameLst>
                                          <p:attrName>ppt_x</p:attrName>
                                        </p:attrNameLst>
                                      </p:cBhvr>
                                      <p:tavLst>
                                        <p:tav tm="0">
                                          <p:val>
                                            <p:strVal val="#ppt_x"/>
                                          </p:val>
                                        </p:tav>
                                        <p:tav tm="100000">
                                          <p:val>
                                            <p:strVal val="#ppt_x"/>
                                          </p:val>
                                        </p:tav>
                                      </p:tavLst>
                                    </p:anim>
                                    <p:anim calcmode="lin" valueType="num">
                                      <p:cBhvr additive="base">
                                        <p:cTn id="88" dur="500" fill="hold"/>
                                        <p:tgtEl>
                                          <p:spTgt spid="18"/>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9"/>
                                        </p:tgtEl>
                                        <p:attrNameLst>
                                          <p:attrName>style.visibility</p:attrName>
                                        </p:attrNameLst>
                                      </p:cBhvr>
                                      <p:to>
                                        <p:strVal val="visible"/>
                                      </p:to>
                                    </p:set>
                                    <p:anim calcmode="lin" valueType="num">
                                      <p:cBhvr additive="base">
                                        <p:cTn id="91" dur="500" fill="hold"/>
                                        <p:tgtEl>
                                          <p:spTgt spid="19"/>
                                        </p:tgtEl>
                                        <p:attrNameLst>
                                          <p:attrName>ppt_x</p:attrName>
                                        </p:attrNameLst>
                                      </p:cBhvr>
                                      <p:tavLst>
                                        <p:tav tm="0">
                                          <p:val>
                                            <p:strVal val="#ppt_x"/>
                                          </p:val>
                                        </p:tav>
                                        <p:tav tm="100000">
                                          <p:val>
                                            <p:strVal val="#ppt_x"/>
                                          </p:val>
                                        </p:tav>
                                      </p:tavLst>
                                    </p:anim>
                                    <p:anim calcmode="lin" valueType="num">
                                      <p:cBhvr additive="base">
                                        <p:cTn id="92" dur="500" fill="hold"/>
                                        <p:tgtEl>
                                          <p:spTgt spid="19"/>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3"/>
                                        </p:tgtEl>
                                        <p:attrNameLst>
                                          <p:attrName>style.visibility</p:attrName>
                                        </p:attrNameLst>
                                      </p:cBhvr>
                                      <p:to>
                                        <p:strVal val="visible"/>
                                      </p:to>
                                    </p:set>
                                    <p:anim calcmode="lin" valueType="num">
                                      <p:cBhvr additive="base">
                                        <p:cTn id="95" dur="500" fill="hold"/>
                                        <p:tgtEl>
                                          <p:spTgt spid="23"/>
                                        </p:tgtEl>
                                        <p:attrNameLst>
                                          <p:attrName>ppt_x</p:attrName>
                                        </p:attrNameLst>
                                      </p:cBhvr>
                                      <p:tavLst>
                                        <p:tav tm="0">
                                          <p:val>
                                            <p:strVal val="#ppt_x"/>
                                          </p:val>
                                        </p:tav>
                                        <p:tav tm="100000">
                                          <p:val>
                                            <p:strVal val="#ppt_x"/>
                                          </p:val>
                                        </p:tav>
                                      </p:tavLst>
                                    </p:anim>
                                    <p:anim calcmode="lin" valueType="num">
                                      <p:cBhvr additive="base">
                                        <p:cTn id="9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animBg="1"/>
      <p:bldP spid="8" grpId="0" animBg="1"/>
      <p:bldP spid="9" grpId="0"/>
      <p:bldP spid="10" grpId="0"/>
      <p:bldP spid="11" grpId="0" animBg="1"/>
      <p:bldP spid="11" grpId="1" animBg="1"/>
      <p:bldP spid="12" grpId="0" animBg="1"/>
      <p:bldP spid="13" grpId="0"/>
      <p:bldP spid="14" grpId="0" animBg="1"/>
      <p:bldP spid="15" grpId="0" animBg="1"/>
      <p:bldP spid="16" grpId="0"/>
      <p:bldP spid="17" grpId="0" animBg="1"/>
      <p:bldP spid="18" grpId="0" animBg="1"/>
      <p:bldP spid="19" grpId="0"/>
      <p:bldP spid="20" grpId="0"/>
      <p:bldP spid="21" grpId="0"/>
      <p:bldP spid="22" grpId="0"/>
      <p:bldP spid="23"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586</TotalTime>
  <Words>3041</Words>
  <Application>Microsoft Office PowerPoint</Application>
  <PresentationFormat>On-screen Show (4:3)</PresentationFormat>
  <Paragraphs>352</Paragraphs>
  <Slides>26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Default Design</vt:lpstr>
      <vt:lpstr>Equation</vt:lpstr>
      <vt:lpstr>PowerPoint Presentation</vt:lpstr>
      <vt:lpstr>PowerPoint Presentation</vt:lpstr>
      <vt:lpstr>Biện pháp: Khai thác từ các bài toán cơ bản để phát triển  năng lực tư duy cho học sinh lớp 8 </vt:lpstr>
      <vt:lpstr>Phần 1: MỞ ĐẦU</vt:lpstr>
      <vt:lpstr>PHẦN 3: NỘI DUNG CHÍNH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ASUS</cp:lastModifiedBy>
  <cp:revision>75</cp:revision>
  <dcterms:created xsi:type="dcterms:W3CDTF">2021-01-13T08:21:02Z</dcterms:created>
  <dcterms:modified xsi:type="dcterms:W3CDTF">2021-01-16T02:02:41Z</dcterms:modified>
</cp:coreProperties>
</file>