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6" r:id="rId3"/>
    <p:sldId id="269" r:id="rId4"/>
    <p:sldId id="262" r:id="rId5"/>
    <p:sldId id="260" r:id="rId6"/>
    <p:sldId id="263" r:id="rId7"/>
    <p:sldId id="265" r:id="rId8"/>
    <p:sldId id="279" r:id="rId9"/>
    <p:sldId id="280" r:id="rId10"/>
    <p:sldId id="281" r:id="rId11"/>
    <p:sldId id="272" r:id="rId12"/>
    <p:sldId id="282" r:id="rId13"/>
    <p:sldId id="273" r:id="rId14"/>
    <p:sldId id="275" r:id="rId15"/>
    <p:sldId id="283" r:id="rId16"/>
    <p:sldId id="284" r:id="rId17"/>
    <p:sldId id="278" r:id="rId18"/>
    <p:sldId id="271" r:id="rId19"/>
    <p:sldId id="285" r:id="rId20"/>
    <p:sldId id="286" r:id="rId21"/>
    <p:sldId id="289" r:id="rId22"/>
    <p:sldId id="266" r:id="rId23"/>
    <p:sldId id="26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autoAdjust="0"/>
  </p:normalViewPr>
  <p:slideViewPr>
    <p:cSldViewPr snapToGrid="0" showGuides="1">
      <p:cViewPr varScale="1">
        <p:scale>
          <a:sx n="72" d="100"/>
          <a:sy n="72" d="100"/>
        </p:scale>
        <p:origin x="-96"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0213E-5CDF-43DD-8F56-2854BB7AB283}" type="datetimeFigureOut">
              <a:rPr lang="en-US" smtClean="0"/>
              <a:t>6/27/2023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90569-179E-406F-81F4-EEA25B2A43EE}" type="slidenum">
              <a:rPr lang="en-US" smtClean="0"/>
              <a:t>‹#›</a:t>
            </a:fld>
            <a:endParaRPr lang="en-US"/>
          </a:p>
        </p:txBody>
      </p:sp>
    </p:spTree>
    <p:extLst>
      <p:ext uri="{BB962C8B-B14F-4D97-AF65-F5344CB8AC3E}">
        <p14:creationId xmlns:p14="http://schemas.microsoft.com/office/powerpoint/2010/main" val="420094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088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3C29E54-23A1-4066-8A4A-B6411328F44C}"/>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61FAD-C74A-40A7-839C-858C6CBEBBB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775F62-E237-4CBD-8D98-9D88D2B60458}"/>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B90F6A5-6B71-4069-8526-03003AC40513}"/>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14E5EA-62A0-4409-A9F6-2AE617825857}"/>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2A8C85-57A6-48D1-B6E9-E26B7062802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305596-1EDA-40D9-A39C-C0021E9A2209}"/>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8" name="Footer Placeholder 7">
            <a:extLst>
              <a:ext uri="{FF2B5EF4-FFF2-40B4-BE49-F238E27FC236}">
                <a16:creationId xmlns:a16="http://schemas.microsoft.com/office/drawing/2014/main" xmlns=""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5BBE30-76CD-44A2-B558-AF6D3AFAE503}"/>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4" name="Footer Placeholder 3">
            <a:extLst>
              <a:ext uri="{FF2B5EF4-FFF2-40B4-BE49-F238E27FC236}">
                <a16:creationId xmlns:a16="http://schemas.microsoft.com/office/drawing/2014/main" xmlns=""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29A391-EF3B-403C-98DA-F99AEE074144}"/>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3" name="Footer Placeholder 2">
            <a:extLst>
              <a:ext uri="{FF2B5EF4-FFF2-40B4-BE49-F238E27FC236}">
                <a16:creationId xmlns:a16="http://schemas.microsoft.com/office/drawing/2014/main" xmlns=""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93373E-140D-45AC-A90F-17474098988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E2EE6F-9AAB-4E79-8622-27E18A6FD1BD}"/>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xmlns=""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xmlns="" id="{C65CFE94-99FC-4697-A83B-4CE42C598F1F}"/>
              </a:ext>
            </a:extLst>
          </p:cNvPr>
          <p:cNvSpPr txBox="1"/>
          <p:nvPr/>
        </p:nvSpPr>
        <p:spPr>
          <a:xfrm>
            <a:off x="4154613" y="5453077"/>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B5060D0C-5F3E-4FE5-8034-952AE9C48E65}"/>
              </a:ext>
            </a:extLst>
          </p:cNvPr>
          <p:cNvSpPr txBox="1"/>
          <p:nvPr/>
        </p:nvSpPr>
        <p:spPr>
          <a:xfrm>
            <a:off x="4154612" y="5831930"/>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a:t>
            </a:r>
          </a:p>
        </p:txBody>
      </p:sp>
      <p:sp>
        <p:nvSpPr>
          <p:cNvPr id="2" name="Rectangle 1"/>
          <p:cNvSpPr/>
          <p:nvPr/>
        </p:nvSpPr>
        <p:spPr>
          <a:xfrm>
            <a:off x="1876022" y="1325421"/>
            <a:ext cx="9663447" cy="2308324"/>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BÀI 4: </a:t>
            </a:r>
            <a:r>
              <a:rPr lang="vi-VN" sz="3600" b="1" dirty="0">
                <a:solidFill>
                  <a:srgbClr val="FF0000"/>
                </a:solidFill>
                <a:latin typeface="+mj-lt"/>
              </a:rPr>
              <a:t>SẮC THÁI CỦA TIẾNG CƯỜI</a:t>
            </a:r>
            <a:endParaRPr lang="vi-VN" sz="3600" dirty="0">
              <a:solidFill>
                <a:srgbClr val="FF0000"/>
              </a:solidFill>
              <a:latin typeface="+mj-lt"/>
            </a:endParaRPr>
          </a:p>
          <a:p>
            <a:r>
              <a:rPr lang="en-US" sz="3600"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Đọc</a:t>
            </a:r>
            <a:r>
              <a:rPr lang="en-US" sz="3600" u="sng" dirty="0" smtClean="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kết</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nối</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chủ</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điểm</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a:p>
            <a:r>
              <a:rPr lang="en-US" sz="3600" b="1" dirty="0" smtClean="0">
                <a:solidFill>
                  <a:srgbClr val="FF0000"/>
                </a:solidFill>
                <a:latin typeface="Times New Roman" pitchFamily="18" charset="0"/>
                <a:cs typeface="Times New Roman" pitchFamily="18" charset="0"/>
              </a:rPr>
              <a:t>     TIẾNG </a:t>
            </a:r>
            <a:r>
              <a:rPr lang="en-US" sz="3600" b="1" dirty="0">
                <a:solidFill>
                  <a:srgbClr val="FF0000"/>
                </a:solidFill>
                <a:latin typeface="Times New Roman" pitchFamily="18" charset="0"/>
                <a:cs typeface="Times New Roman" pitchFamily="18" charset="0"/>
              </a:rPr>
              <a:t>CƯỜI CÓ LỢI ÍCH GÌ?</a:t>
            </a:r>
            <a:endParaRPr lang="vi-VN" sz="3600" dirty="0">
              <a:solidFill>
                <a:srgbClr val="FF0000"/>
              </a:solidFill>
              <a:latin typeface="Times New Roman" pitchFamily="18" charset="0"/>
              <a:cs typeface="Times New Roman" pitchFamily="18" charset="0"/>
            </a:endParaRPr>
          </a:p>
          <a:p>
            <a:r>
              <a:rPr lang="en-US" sz="3600" i="1" dirty="0">
                <a:latin typeface="Times New Roman" pitchFamily="18" charset="0"/>
                <a:cs typeface="Times New Roman" pitchFamily="18" charset="0"/>
              </a:rPr>
              <a:t>                  </a:t>
            </a:r>
            <a:r>
              <a:rPr lang="fr-FR" sz="3600" i="1" dirty="0">
                <a:latin typeface="Times New Roman" pitchFamily="18" charset="0"/>
                <a:cs typeface="Times New Roman" pitchFamily="18" charset="0"/>
              </a:rPr>
              <a:t>(O-ri-</a:t>
            </a:r>
            <a:r>
              <a:rPr lang="fr-FR" sz="3600" i="1" dirty="0" err="1">
                <a:latin typeface="Times New Roman" pitchFamily="18" charset="0"/>
                <a:cs typeface="Times New Roman" pitchFamily="18" charset="0"/>
              </a:rPr>
              <a:t>sơn</a:t>
            </a:r>
            <a:r>
              <a:rPr lang="fr-FR" sz="3600" i="1" dirty="0">
                <a:latin typeface="Times New Roman" pitchFamily="18" charset="0"/>
                <a:cs typeface="Times New Roman" pitchFamily="18" charset="0"/>
              </a:rPr>
              <a:t> </a:t>
            </a:r>
            <a:r>
              <a:rPr lang="fr-FR" sz="3600" i="1" dirty="0" err="1">
                <a:latin typeface="Times New Roman" pitchFamily="18" charset="0"/>
                <a:cs typeface="Times New Roman" pitchFamily="18" charset="0"/>
              </a:rPr>
              <a:t>Xơ-goét</a:t>
            </a:r>
            <a:r>
              <a:rPr lang="fr-FR" sz="3600" i="1" dirty="0">
                <a:latin typeface="Times New Roman" pitchFamily="18" charset="0"/>
                <a:cs typeface="Times New Roman" pitchFamily="18" charset="0"/>
              </a:rPr>
              <a:t> Ma-</a:t>
            </a:r>
            <a:r>
              <a:rPr lang="fr-FR" sz="3600" i="1" dirty="0" err="1">
                <a:latin typeface="Times New Roman" pitchFamily="18" charset="0"/>
                <a:cs typeface="Times New Roman" pitchFamily="18" charset="0"/>
              </a:rPr>
              <a:t>đơn</a:t>
            </a:r>
            <a:r>
              <a:rPr lang="fr-FR" sz="3600" i="1"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a:t>
            </a:r>
            <a:r>
              <a:rPr lang="vi-VN" sz="2800" b="1" dirty="0" smtClean="0">
                <a:solidFill>
                  <a:srgbClr val="FF0000"/>
                </a:solidFill>
                <a:latin typeface="Times New Roman" pitchFamily="18" charset="0"/>
                <a:cs typeface="Times New Roman" pitchFamily="18" charset="0"/>
              </a:rPr>
              <a:t>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65835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895727" y="469543"/>
            <a:ext cx="4709879" cy="1384995"/>
          </a:xfrm>
          <a:prstGeom prst="rect">
            <a:avLst/>
          </a:prstGeom>
        </p:spPr>
        <p:txBody>
          <a:bodyPr wrap="none">
            <a:spAutoFit/>
          </a:bodyPr>
          <a:lstStyle/>
          <a:p>
            <a:pPr algn="just"/>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mối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giữa</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kiến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chứng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t>.</a:t>
            </a:r>
            <a:endParaRPr lang="vi-VN" sz="2800" b="1" dirty="0">
              <a:latin typeface="+mj-lt"/>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t>.</a:t>
            </a:r>
            <a:endParaRPr lang="vi-VN" sz="2800" b="1" dirty="0">
              <a:latin typeface="+mj-lt"/>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829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37" y="476214"/>
            <a:ext cx="4600940"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591742" y="977471"/>
            <a:ext cx="11196734" cy="5309118"/>
            <a:chOff x="0" y="0"/>
            <a:chExt cx="2762885" cy="1516766"/>
          </a:xfrm>
        </p:grpSpPr>
        <p:sp>
          <p:nvSpPr>
            <p:cNvPr id="4" name="Text Box 2"/>
            <p:cNvSpPr txBox="1">
              <a:spLocks noChangeArrowheads="1"/>
            </p:cNvSpPr>
            <p:nvPr/>
          </p:nvSpPr>
          <p:spPr bwMode="auto">
            <a:xfrm>
              <a:off x="596900" y="0"/>
              <a:ext cx="147828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Vấn đề bàn luận </a:t>
              </a:r>
            </a:p>
          </p:txBody>
        </p:sp>
        <p:sp>
          <p:nvSpPr>
            <p:cNvPr id="5" name="Text Box 2"/>
            <p:cNvSpPr txBox="1">
              <a:spLocks noChangeArrowheads="1"/>
            </p:cNvSpPr>
            <p:nvPr/>
          </p:nvSpPr>
          <p:spPr bwMode="auto">
            <a:xfrm>
              <a:off x="203200" y="565150"/>
              <a:ext cx="683812"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6" name="Text Box 2"/>
            <p:cNvSpPr txBox="1">
              <a:spLocks noChangeArrowheads="1"/>
            </p:cNvSpPr>
            <p:nvPr/>
          </p:nvSpPr>
          <p:spPr bwMode="auto">
            <a:xfrm>
              <a:off x="0" y="1111250"/>
              <a:ext cx="889773" cy="4055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7" name="Straight Arrow Connector 6"/>
            <p:cNvCxnSpPr>
              <a:stCxn id="4" idx="2"/>
            </p:cNvCxnSpPr>
            <p:nvPr/>
          </p:nvCxnSpPr>
          <p:spPr>
            <a:xfrm flipH="1">
              <a:off x="762000" y="349250"/>
              <a:ext cx="574040" cy="2190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27150" y="914400"/>
              <a:ext cx="0" cy="189230"/>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102235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7960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32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flipH="1">
              <a:off x="1327150" y="349250"/>
              <a:ext cx="8890"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349250"/>
              <a:ext cx="737235"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2450" y="914400"/>
              <a:ext cx="0" cy="19685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150" y="914400"/>
              <a:ext cx="7620" cy="18288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588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sp>
        <p:nvSpPr>
          <p:cNvPr id="18" name="TextBox 17"/>
          <p:cNvSpPr txBox="1"/>
          <p:nvPr/>
        </p:nvSpPr>
        <p:spPr>
          <a:xfrm>
            <a:off x="47048" y="106882"/>
            <a:ext cx="7779139"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Mối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kiến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lẽ</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5" y="34005"/>
            <a:ext cx="4600940"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134684" y="557225"/>
            <a:ext cx="11734345" cy="5208484"/>
            <a:chOff x="-128850" y="0"/>
            <a:chExt cx="2895545" cy="1488016"/>
          </a:xfrm>
        </p:grpSpPr>
        <p:sp>
          <p:nvSpPr>
            <p:cNvPr id="4" name="Text Box 2"/>
            <p:cNvSpPr txBox="1">
              <a:spLocks noChangeArrowheads="1"/>
            </p:cNvSpPr>
            <p:nvPr/>
          </p:nvSpPr>
          <p:spPr bwMode="auto">
            <a:xfrm>
              <a:off x="596900" y="0"/>
              <a:ext cx="1478280" cy="174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b="1" dirty="0" err="1" smtClean="0">
                  <a:solidFill>
                    <a:srgbClr val="FF0000"/>
                  </a:solidFill>
                  <a:latin typeface="Times New Roman" pitchFamily="18" charset="0"/>
                  <a:cs typeface="Times New Roman" pitchFamily="18" charset="0"/>
                </a:rPr>
                <a:t>Lợi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endParaRPr lang="en-US" sz="2800" dirty="0">
                <a:solidFill>
                  <a:srgbClr val="FF0000"/>
                </a:solidFill>
                <a:effectLst/>
                <a:latin typeface="Times New Roman" pitchFamily="18" charset="0"/>
                <a:ea typeface="Calibri"/>
                <a:cs typeface="Times New Roman" pitchFamily="18" charset="0"/>
              </a:endParaRPr>
            </a:p>
          </p:txBody>
        </p:sp>
        <p:sp>
          <p:nvSpPr>
            <p:cNvPr id="5" name="Text Box 2"/>
            <p:cNvSpPr txBox="1">
              <a:spLocks noChangeArrowheads="1"/>
            </p:cNvSpPr>
            <p:nvPr/>
          </p:nvSpPr>
          <p:spPr bwMode="auto">
            <a:xfrm>
              <a:off x="-128850" y="308625"/>
              <a:ext cx="1022433"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smtClean="0">
                  <a:solidFill>
                    <a:srgbClr val="000000"/>
                  </a:solidFill>
                  <a:effectLst/>
                  <a:latin typeface="Times New Roman"/>
                  <a:ea typeface="Calibri"/>
                </a:rPr>
                <a:t>Ý kiến</a:t>
              </a:r>
              <a:endParaRPr lang="en-US" sz="2800">
                <a:solidFill>
                  <a:srgbClr val="000000"/>
                </a:solidFill>
                <a:effectLst/>
                <a:latin typeface="Times New Roman"/>
                <a:ea typeface="Calibri"/>
              </a:endParaRPr>
            </a:p>
          </p:txBody>
        </p:sp>
        <p:sp>
          <p:nvSpPr>
            <p:cNvPr id="6" name="Text Box 2"/>
            <p:cNvSpPr txBox="1">
              <a:spLocks noChangeArrowheads="1"/>
            </p:cNvSpPr>
            <p:nvPr/>
          </p:nvSpPr>
          <p:spPr bwMode="auto">
            <a:xfrm>
              <a:off x="-128850" y="791822"/>
              <a:ext cx="1022433" cy="6961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smtClean="0">
                  <a:solidFill>
                    <a:srgbClr val="000000"/>
                  </a:solidFill>
                  <a:effectLst/>
                  <a:latin typeface="Times New Roman"/>
                  <a:ea typeface="Calibri"/>
                </a:rPr>
                <a:t>Lí lẽ, bằng chứng</a:t>
              </a:r>
              <a:endParaRPr lang="en-US" sz="2800">
                <a:solidFill>
                  <a:srgbClr val="000000"/>
                </a:solidFill>
                <a:effectLst/>
                <a:latin typeface="Times New Roman"/>
                <a:ea typeface="Calibri"/>
              </a:endParaRPr>
            </a:p>
          </p:txBody>
        </p:sp>
        <p:cxnSp>
          <p:nvCxnSpPr>
            <p:cNvPr id="7" name="Straight Arrow Connector 6"/>
            <p:cNvCxnSpPr>
              <a:stCxn id="4" idx="2"/>
            </p:cNvCxnSpPr>
            <p:nvPr/>
          </p:nvCxnSpPr>
          <p:spPr>
            <a:xfrm flipH="1">
              <a:off x="441145" y="174625"/>
              <a:ext cx="894895" cy="13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00480" y="652269"/>
              <a:ext cx="0" cy="126853"/>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958850" y="306918"/>
              <a:ext cx="817132" cy="3305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19737" y="306918"/>
              <a:ext cx="946958"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70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a:off x="1336040" y="174625"/>
              <a:ext cx="0" cy="1242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174625"/>
              <a:ext cx="1025311" cy="13400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0986" y="646277"/>
              <a:ext cx="0" cy="13284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355" y="660452"/>
              <a:ext cx="3810" cy="1399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626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graphicFrame>
        <p:nvGraphicFramePr>
          <p:cNvPr id="28" name="Table 27"/>
          <p:cNvGraphicFramePr>
            <a:graphicFrameLocks noGrp="1"/>
          </p:cNvGraphicFramePr>
          <p:nvPr>
            <p:extLst>
              <p:ext uri="{D42A27DB-BD31-4B8C-83A1-F6EECF244321}">
                <p14:modId xmlns:p14="http://schemas.microsoft.com/office/powerpoint/2010/main" val="2651810934"/>
              </p:ext>
            </p:extLst>
          </p:nvPr>
        </p:nvGraphicFramePr>
        <p:xfrm>
          <a:off x="253541" y="1750725"/>
          <a:ext cx="3905748" cy="426720"/>
        </p:xfrm>
        <a:graphic>
          <a:graphicData uri="http://schemas.openxmlformats.org/drawingml/2006/table">
            <a:tbl>
              <a:tblPr>
                <a:tableStyleId>{5C22544A-7EE6-4342-B048-85BDC9FD1C3A}</a:tableStyleId>
              </a:tblPr>
              <a:tblGrid>
                <a:gridCol w="3905748"/>
              </a:tblGrid>
              <a:tr h="0">
                <a:tc>
                  <a:txBody>
                    <a:bodyPr/>
                    <a:lstStyle/>
                    <a:p>
                      <a:pPr algn="l">
                        <a:spcBef>
                          <a:spcPts val="600"/>
                        </a:spcBef>
                        <a:spcAft>
                          <a:spcPts val="600"/>
                        </a:spcAft>
                      </a:pPr>
                      <a:r>
                        <a:rPr lang="en-US" sz="2800">
                          <a:effectLst/>
                          <a:latin typeface="Times New Roman" pitchFamily="18" charset="0"/>
                          <a:cs typeface="Times New Roman" pitchFamily="18" charset="0"/>
                        </a:rPr>
                        <a:t>Giúp cơ thể khỏe mạnh.</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668642867"/>
              </p:ext>
            </p:extLst>
          </p:nvPr>
        </p:nvGraphicFramePr>
        <p:xfrm>
          <a:off x="134684" y="3359020"/>
          <a:ext cx="4143462" cy="3291840"/>
        </p:xfrm>
        <a:graphic>
          <a:graphicData uri="http://schemas.openxmlformats.org/drawingml/2006/table">
            <a:tbl>
              <a:tblPr>
                <a:tableStyleId>{5C22544A-7EE6-4342-B048-85BDC9FD1C3A}</a:tableStyleId>
              </a:tblPr>
              <a:tblGrid>
                <a:gridCol w="4143462"/>
              </a:tblGrid>
              <a:tr h="2351417">
                <a:tc>
                  <a:txBody>
                    <a:bodyPr/>
                    <a:lstStyle/>
                    <a:p>
                      <a:pPr algn="just">
                        <a:spcBef>
                          <a:spcPts val="600"/>
                        </a:spcBef>
                        <a:spcAft>
                          <a:spcPts val="600"/>
                        </a:spcAft>
                      </a:pPr>
                      <a:r>
                        <a:rPr lang="en-US" sz="2800">
                          <a:effectLst/>
                          <a:latin typeface="Times New Roman" pitchFamily="18" charset="0"/>
                          <a:cs typeface="Times New Roman" pitchFamily="18" charset="0"/>
                        </a:rPr>
                        <a:t>+ Giúp thân thể vận động dễ chịu.</a:t>
                      </a:r>
                    </a:p>
                    <a:p>
                      <a:pPr algn="l">
                        <a:spcBef>
                          <a:spcPts val="600"/>
                        </a:spcBef>
                        <a:spcAft>
                          <a:spcPts val="600"/>
                        </a:spcAft>
                      </a:pPr>
                      <a:r>
                        <a:rPr lang="en-US" sz="2800">
                          <a:effectLst/>
                          <a:latin typeface="Times New Roman" pitchFamily="18" charset="0"/>
                          <a:cs typeface="Times New Roman" pitchFamily="18" charset="0"/>
                        </a:rPr>
                        <a:t>+ Kích thích máu trong cơ thể lưu thông tốt hơn.</a:t>
                      </a:r>
                    </a:p>
                    <a:p>
                      <a:pPr algn="l">
                        <a:spcBef>
                          <a:spcPts val="600"/>
                        </a:spcBef>
                        <a:spcAft>
                          <a:spcPts val="600"/>
                        </a:spcAft>
                      </a:pPr>
                      <a:r>
                        <a:rPr lang="en-US" sz="2800">
                          <a:effectLst/>
                          <a:latin typeface="Times New Roman" pitchFamily="18" charset="0"/>
                          <a:cs typeface="Times New Roman" pitchFamily="18" charset="0"/>
                        </a:rPr>
                        <a:t>+ Cơ thể căng tràn sức sống; Cơ thể được cấu trúc vững chắc và hài hòa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486775564"/>
              </p:ext>
            </p:extLst>
          </p:nvPr>
        </p:nvGraphicFramePr>
        <p:xfrm>
          <a:off x="4767943" y="1713097"/>
          <a:ext cx="2948473" cy="853440"/>
        </p:xfrm>
        <a:graphic>
          <a:graphicData uri="http://schemas.openxmlformats.org/drawingml/2006/table">
            <a:tbl>
              <a:tblPr>
                <a:tableStyleId>{5C22544A-7EE6-4342-B048-85BDC9FD1C3A}</a:tableStyleId>
              </a:tblPr>
              <a:tblGrid>
                <a:gridCol w="2948473"/>
              </a:tblGrid>
              <a:tr h="0">
                <a:tc>
                  <a:txBody>
                    <a:bodyPr/>
                    <a:lstStyle/>
                    <a:p>
                      <a:pPr indent="57150" algn="just">
                        <a:spcBef>
                          <a:spcPts val="600"/>
                        </a:spcBef>
                        <a:spcAft>
                          <a:spcPts val="600"/>
                        </a:spcAft>
                      </a:pPr>
                      <a:r>
                        <a:rPr lang="en-US" sz="2800" smtClean="0">
                          <a:effectLst/>
                          <a:latin typeface="Times New Roman" pitchFamily="18" charset="0"/>
                          <a:cs typeface="Times New Roman" pitchFamily="18" charset="0"/>
                        </a:rPr>
                        <a:t> </a:t>
                      </a:r>
                      <a:r>
                        <a:rPr lang="en-US" sz="2800">
                          <a:effectLst/>
                          <a:latin typeface="Times New Roman" pitchFamily="18" charset="0"/>
                          <a:cs typeface="Times New Roman" pitchFamily="18" charset="0"/>
                        </a:rPr>
                        <a:t>Trị liệu những căn bệnh tinh thần.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45069717"/>
              </p:ext>
            </p:extLst>
          </p:nvPr>
        </p:nvGraphicFramePr>
        <p:xfrm>
          <a:off x="4558084" y="3328830"/>
          <a:ext cx="3590705" cy="2560320"/>
        </p:xfrm>
        <a:graphic>
          <a:graphicData uri="http://schemas.openxmlformats.org/drawingml/2006/table">
            <a:tbl>
              <a:tblPr>
                <a:tableStyleId>{5C22544A-7EE6-4342-B048-85BDC9FD1C3A}</a:tableStyleId>
              </a:tblPr>
              <a:tblGrid>
                <a:gridCol w="3590705"/>
              </a:tblGrid>
              <a:tr h="1067751">
                <a:tc>
                  <a:txBody>
                    <a:bodyPr/>
                    <a:lstStyle/>
                    <a:p>
                      <a:pPr algn="just">
                        <a:spcBef>
                          <a:spcPts val="600"/>
                        </a:spcBef>
                        <a:spcAft>
                          <a:spcPts val="600"/>
                        </a:spcAft>
                      </a:pPr>
                      <a:r>
                        <a:rPr lang="en-US" sz="2800">
                          <a:effectLst/>
                          <a:latin typeface="Times New Roman" pitchFamily="18" charset="0"/>
                          <a:cs typeface="Times New Roman" pitchFamily="18" charset="0"/>
                        </a:rPr>
                        <a:t>+ Một thầy thuốc vui vẻ sẽ giúp ích nhiều hơn viên thuộc họ kê cho bệnh nhân; Dẫn chứng về vị bác sĩ Bơ-đích (Niu Oóc)</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849591466"/>
              </p:ext>
            </p:extLst>
          </p:nvPr>
        </p:nvGraphicFramePr>
        <p:xfrm>
          <a:off x="8080440" y="1631526"/>
          <a:ext cx="3739582" cy="1280160"/>
        </p:xfrm>
        <a:graphic>
          <a:graphicData uri="http://schemas.openxmlformats.org/drawingml/2006/table">
            <a:tbl>
              <a:tblPr>
                <a:tableStyleId>{5C22544A-7EE6-4342-B048-85BDC9FD1C3A}</a:tableStyleId>
              </a:tblPr>
              <a:tblGrid>
                <a:gridCol w="3739582"/>
              </a:tblGrid>
              <a:tr h="1187854">
                <a:tc>
                  <a:txBody>
                    <a:bodyPr/>
                    <a:lstStyle/>
                    <a:p>
                      <a:pPr algn="just">
                        <a:spcBef>
                          <a:spcPts val="600"/>
                        </a:spcBef>
                        <a:spcAft>
                          <a:spcPts val="600"/>
                        </a:spcAft>
                      </a:pPr>
                      <a:r>
                        <a:rPr lang="en-US" sz="2800" smtClean="0">
                          <a:effectLst/>
                          <a:latin typeface="Times New Roman" pitchFamily="18" charset="0"/>
                          <a:cs typeface="Times New Roman" pitchFamily="18" charset="0"/>
                        </a:rPr>
                        <a:t> </a:t>
                      </a:r>
                      <a:r>
                        <a:rPr lang="en-US" sz="2800">
                          <a:effectLst/>
                          <a:latin typeface="Times New Roman" pitchFamily="18" charset="0"/>
                          <a:cs typeface="Times New Roman" pitchFamily="18" charset="0"/>
                        </a:rPr>
                        <a:t>Mang đến niềm vui, gắn kết mọi người với nhau.</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942199792"/>
              </p:ext>
            </p:extLst>
          </p:nvPr>
        </p:nvGraphicFramePr>
        <p:xfrm>
          <a:off x="8318062" y="3359020"/>
          <a:ext cx="3550967" cy="2491274"/>
        </p:xfrm>
        <a:graphic>
          <a:graphicData uri="http://schemas.openxmlformats.org/drawingml/2006/table">
            <a:tbl>
              <a:tblPr>
                <a:tableStyleId>{5C22544A-7EE6-4342-B048-85BDC9FD1C3A}</a:tableStyleId>
              </a:tblPr>
              <a:tblGrid>
                <a:gridCol w="3550967"/>
              </a:tblGrid>
              <a:tr h="2491274">
                <a:tc>
                  <a:txBody>
                    <a:bodyPr/>
                    <a:lstStyle/>
                    <a:p>
                      <a:pPr algn="l">
                        <a:spcBef>
                          <a:spcPts val="600"/>
                        </a:spcBef>
                        <a:spcAft>
                          <a:spcPts val="600"/>
                        </a:spcAft>
                      </a:pPr>
                      <a:r>
                        <a:rPr lang="en-US" sz="2800">
                          <a:effectLst/>
                          <a:latin typeface="Times New Roman" pitchFamily="18" charset="0"/>
                          <a:cs typeface="Times New Roman" pitchFamily="18" charset="0"/>
                        </a:rPr>
                        <a:t>+  Tạo không khí thân thiện giữa mọi người, kéo điều tươi sáng đến gần ta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32074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5411994" cy="523220"/>
          </a:xfrm>
          <a:prstGeom prst="rect">
            <a:avLst/>
          </a:prstGeom>
        </p:spPr>
        <p:txBody>
          <a:bodyPr wrap="none">
            <a:spAutoFit/>
          </a:bodyPr>
          <a:lstStyle/>
          <a:p>
            <a:r>
              <a:rPr lang="en-US" sz="2800" b="1" u="sng" smtClean="0">
                <a:solidFill>
                  <a:srgbClr val="FF0000"/>
                </a:solidFill>
                <a:latin typeface="Times New Roman" pitchFamily="18" charset="0"/>
                <a:cs typeface="Times New Roman" pitchFamily="18" charset="0"/>
              </a:rPr>
              <a:t>2. Tầm </a:t>
            </a:r>
            <a:r>
              <a:rPr lang="en-US" sz="2800" b="1" u="sng">
                <a:solidFill>
                  <a:srgbClr val="FF0000"/>
                </a:solidFill>
                <a:latin typeface="Times New Roman" pitchFamily="18" charset="0"/>
                <a:cs typeface="Times New Roman" pitchFamily="18" charset="0"/>
              </a:rPr>
              <a:t>quan trọng của tiếng cười</a:t>
            </a:r>
            <a:r>
              <a:rPr lang="en-US" sz="2800" b="1">
                <a:solidFill>
                  <a:srgbClr val="FF0000"/>
                </a:solidFill>
                <a:latin typeface="Times New Roman" pitchFamily="18" charset="0"/>
                <a:cs typeface="Times New Roman" pitchFamily="18" charset="0"/>
              </a:rPr>
              <a:t>:</a:t>
            </a:r>
            <a:endParaRPr lang="en-US" sz="2800">
              <a:solidFill>
                <a:srgbClr val="FF0000"/>
              </a:solidFill>
              <a:latin typeface="Times New Roman" pitchFamily="18" charset="0"/>
              <a:cs typeface="Times New Roman" pitchFamily="18" charset="0"/>
            </a:endParaRPr>
          </a:p>
        </p:txBody>
      </p:sp>
      <p:sp>
        <p:nvSpPr>
          <p:cNvPr id="3" name="Oval Callout 2"/>
          <p:cNvSpPr/>
          <p:nvPr/>
        </p:nvSpPr>
        <p:spPr>
          <a:xfrm>
            <a:off x="8126962" y="2198197"/>
            <a:ext cx="3844213" cy="222451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8817999" y="2351925"/>
            <a:ext cx="2882589" cy="1815882"/>
          </a:xfrm>
          <a:prstGeom prst="rect">
            <a:avLst/>
          </a:prstGeom>
        </p:spPr>
        <p:txBody>
          <a:bodyPr wrap="square">
            <a:spAutoFit/>
          </a:bodyPr>
          <a:lstStyle/>
          <a:p>
            <a:pPr>
              <a:spcBef>
                <a:spcPts val="600"/>
              </a:spcBef>
              <a:spcAft>
                <a:spcPts val="60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5" name="Rounded Rectangular Callout 4"/>
          <p:cNvSpPr/>
          <p:nvPr/>
        </p:nvSpPr>
        <p:spPr>
          <a:xfrm>
            <a:off x="8818000" y="347730"/>
            <a:ext cx="2957233" cy="163969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8839464" y="469543"/>
            <a:ext cx="3060616" cy="1384995"/>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cuối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346663" y="688452"/>
            <a:ext cx="7780299" cy="1384995"/>
          </a:xfrm>
          <a:prstGeom prst="rect">
            <a:avLst/>
          </a:prstGeom>
        </p:spPr>
        <p:txBody>
          <a:bodyPr wrap="square">
            <a:spAutoFit/>
          </a:bodyPr>
          <a:lstStyle/>
          <a:p>
            <a:r>
              <a:rPr lang="en-US" sz="2800" dirty="0" smtClean="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0" name="Rectangle 9"/>
          <p:cNvSpPr/>
          <p:nvPr/>
        </p:nvSpPr>
        <p:spPr>
          <a:xfrm>
            <a:off x="346663" y="3475309"/>
            <a:ext cx="7780299" cy="954107"/>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10043070" cy="523220"/>
          </a:xfrm>
          <a:prstGeom prst="rect">
            <a:avLst/>
          </a:prstGeom>
        </p:spPr>
        <p:txBody>
          <a:bodyPr wrap="none">
            <a:spAutoFit/>
          </a:bodyPr>
          <a:lstStyle/>
          <a:p>
            <a:r>
              <a:rPr lang="en-US" sz="2800" b="1" u="sng" dirty="0">
                <a:solidFill>
                  <a:srgbClr val="FF0000"/>
                </a:solidFill>
                <a:latin typeface="Times New Roman" pitchFamily="18" charset="0"/>
                <a:cs typeface="Times New Roman" pitchFamily="18" charset="0"/>
              </a:rPr>
              <a:t>3</a:t>
            </a:r>
            <a:r>
              <a:rPr lang="en-US" sz="2800" b="1" u="sng"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Làm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nào</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để</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lan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tỏa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nụ</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trong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cuộc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sống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chúng</a:t>
            </a:r>
            <a:r>
              <a:rPr lang="en-US" sz="2800" b="1" u="sng" dirty="0">
                <a:solidFill>
                  <a:srgbClr val="FF0000"/>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ta?</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337794" y="788092"/>
            <a:ext cx="7780299"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4" name="Rectangle 3"/>
          <p:cNvSpPr/>
          <p:nvPr/>
        </p:nvSpPr>
        <p:spPr>
          <a:xfrm>
            <a:off x="337794" y="1311312"/>
            <a:ext cx="7780299"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5" name="Rectangle 4"/>
          <p:cNvSpPr/>
          <p:nvPr/>
        </p:nvSpPr>
        <p:spPr>
          <a:xfrm>
            <a:off x="337794" y="1824713"/>
            <a:ext cx="11586728"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6" name="Rectangle 5"/>
          <p:cNvSpPr/>
          <p:nvPr/>
        </p:nvSpPr>
        <p:spPr>
          <a:xfrm>
            <a:off x="337794" y="2356993"/>
            <a:ext cx="11586728"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497578"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LUYỆN TẬP</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863066" y="657337"/>
            <a:ext cx="3241043"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6600" b="1" dirty="0" err="1"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Trò</a:t>
            </a:r>
            <a:r>
              <a:rPr lang="en-US" altLang="zh-CN" sz="6600" b="1" dirty="0"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6600" b="1" dirty="0" err="1"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chơi</a:t>
            </a:r>
            <a:r>
              <a:rPr lang="en-US" altLang="zh-CN" sz="6600" b="1" dirty="0"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a:t>
            </a:r>
            <a:endParaRPr kumimoji="0" lang="zh-CN" altLang="en-US" sz="66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3" name="图片 28">
            <a:extLst>
              <a:ext uri="{FF2B5EF4-FFF2-40B4-BE49-F238E27FC236}">
                <a16:creationId xmlns:a16="http://schemas.microsoft.com/office/drawing/2014/main" xmlns="" id="{A91641A5-07F9-4BE1-9AA5-03EAA029A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252" y="550650"/>
            <a:ext cx="1328172" cy="1229416"/>
          </a:xfrm>
          <a:prstGeom prst="rect">
            <a:avLst/>
          </a:prstGeom>
        </p:spPr>
      </p:pic>
      <p:grpSp>
        <p:nvGrpSpPr>
          <p:cNvPr id="6" name="组合 8">
            <a:extLst>
              <a:ext uri="{FF2B5EF4-FFF2-40B4-BE49-F238E27FC236}">
                <a16:creationId xmlns:a16="http://schemas.microsoft.com/office/drawing/2014/main" xmlns="" id="{EFD22353-B207-48B5-A681-7C544DA32DF3}"/>
              </a:ext>
            </a:extLst>
          </p:cNvPr>
          <p:cNvGrpSpPr/>
          <p:nvPr/>
        </p:nvGrpSpPr>
        <p:grpSpPr>
          <a:xfrm>
            <a:off x="800576" y="1616903"/>
            <a:ext cx="5823861" cy="4261041"/>
            <a:chOff x="2536369" y="234038"/>
            <a:chExt cx="7119263" cy="5208825"/>
          </a:xfrm>
        </p:grpSpPr>
        <p:grpSp>
          <p:nvGrpSpPr>
            <p:cNvPr id="7" name="组合 4">
              <a:extLst>
                <a:ext uri="{FF2B5EF4-FFF2-40B4-BE49-F238E27FC236}">
                  <a16:creationId xmlns:a16="http://schemas.microsoft.com/office/drawing/2014/main" xmlns="" id="{64723883-66CC-4B2C-903D-12629887E6B2}"/>
                </a:ext>
              </a:extLst>
            </p:cNvPr>
            <p:cNvGrpSpPr/>
            <p:nvPr/>
          </p:nvGrpSpPr>
          <p:grpSpPr>
            <a:xfrm>
              <a:off x="3156857" y="464457"/>
              <a:ext cx="5878286" cy="4978406"/>
              <a:chOff x="3004458" y="406400"/>
              <a:chExt cx="5878286" cy="4978406"/>
            </a:xfrm>
          </p:grpSpPr>
          <p:pic>
            <p:nvPicPr>
              <p:cNvPr id="11" name="图片 2">
                <a:extLst>
                  <a:ext uri="{FF2B5EF4-FFF2-40B4-BE49-F238E27FC236}">
                    <a16:creationId xmlns:a16="http://schemas.microsoft.com/office/drawing/2014/main" xmlns="" id="{A6AB18C0-B05D-4939-81C2-623389C79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1908" y="406400"/>
                <a:ext cx="4978406" cy="4978406"/>
              </a:xfrm>
              <a:prstGeom prst="rect">
                <a:avLst/>
              </a:prstGeom>
            </p:spPr>
          </p:pic>
          <p:sp>
            <p:nvSpPr>
              <p:cNvPr id="12" name="图文框 3">
                <a:extLst>
                  <a:ext uri="{FF2B5EF4-FFF2-40B4-BE49-F238E27FC236}">
                    <a16:creationId xmlns:a16="http://schemas.microsoft.com/office/drawing/2014/main" xmlns="" id="{15131436-5C57-471C-8F23-1ED44EB6827C}"/>
                  </a:ext>
                </a:extLst>
              </p:cNvPr>
              <p:cNvSpPr/>
              <p:nvPr/>
            </p:nvSpPr>
            <p:spPr>
              <a:xfrm>
                <a:off x="3004458" y="566056"/>
                <a:ext cx="5878286" cy="4267201"/>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8" name="组合 7">
              <a:extLst>
                <a:ext uri="{FF2B5EF4-FFF2-40B4-BE49-F238E27FC236}">
                  <a16:creationId xmlns:a16="http://schemas.microsoft.com/office/drawing/2014/main" xmlns="" id="{952EAC6D-BAD2-4DAD-8AB7-613CAEDD7D63}"/>
                </a:ext>
              </a:extLst>
            </p:cNvPr>
            <p:cNvGrpSpPr/>
            <p:nvPr/>
          </p:nvGrpSpPr>
          <p:grpSpPr>
            <a:xfrm>
              <a:off x="2536369" y="234038"/>
              <a:ext cx="7119263" cy="986977"/>
              <a:chOff x="2536369" y="234038"/>
              <a:chExt cx="7119263" cy="986977"/>
            </a:xfrm>
          </p:grpSpPr>
          <p:pic>
            <p:nvPicPr>
              <p:cNvPr id="9" name="图片 5">
                <a:extLst>
                  <a:ext uri="{FF2B5EF4-FFF2-40B4-BE49-F238E27FC236}">
                    <a16:creationId xmlns:a16="http://schemas.microsoft.com/office/drawing/2014/main" xmlns="" id="{EB07DE6D-33B5-4D6F-81EE-DA3411B31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655" y="234038"/>
                <a:ext cx="986977" cy="986977"/>
              </a:xfrm>
              <a:prstGeom prst="rect">
                <a:avLst/>
              </a:prstGeom>
            </p:spPr>
          </p:pic>
          <p:pic>
            <p:nvPicPr>
              <p:cNvPr id="10" name="图片 6">
                <a:extLst>
                  <a:ext uri="{FF2B5EF4-FFF2-40B4-BE49-F238E27FC236}">
                    <a16:creationId xmlns:a16="http://schemas.microsoft.com/office/drawing/2014/main" xmlns="" id="{BBCF898D-3AD6-430D-A692-B241A2466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536369" y="234038"/>
                <a:ext cx="986977" cy="986977"/>
              </a:xfrm>
              <a:prstGeom prst="rect">
                <a:avLst/>
              </a:prstGeom>
            </p:spPr>
          </p:pic>
        </p:grpSp>
      </p:grpSp>
      <p:grpSp>
        <p:nvGrpSpPr>
          <p:cNvPr id="13" name="组合 34">
            <a:extLst>
              <a:ext uri="{FF2B5EF4-FFF2-40B4-BE49-F238E27FC236}">
                <a16:creationId xmlns:a16="http://schemas.microsoft.com/office/drawing/2014/main" xmlns="" id="{4570762A-279B-4EAD-B017-B6DDC6F22BFE}"/>
              </a:ext>
            </a:extLst>
          </p:cNvPr>
          <p:cNvGrpSpPr/>
          <p:nvPr/>
        </p:nvGrpSpPr>
        <p:grpSpPr>
          <a:xfrm>
            <a:off x="6784725" y="1324900"/>
            <a:ext cx="4072548" cy="3800274"/>
            <a:chOff x="427439" y="2703753"/>
            <a:chExt cx="3497134" cy="3136067"/>
          </a:xfrm>
        </p:grpSpPr>
        <p:grpSp>
          <p:nvGrpSpPr>
            <p:cNvPr id="14" name="组合 7">
              <a:extLst>
                <a:ext uri="{FF2B5EF4-FFF2-40B4-BE49-F238E27FC236}">
                  <a16:creationId xmlns:a16="http://schemas.microsoft.com/office/drawing/2014/main" xmlns="" id="{86E5B562-2575-4C3D-80A6-AC8A742C456C}"/>
                </a:ext>
              </a:extLst>
            </p:cNvPr>
            <p:cNvGrpSpPr/>
            <p:nvPr/>
          </p:nvGrpSpPr>
          <p:grpSpPr>
            <a:xfrm>
              <a:off x="1312002" y="3227249"/>
              <a:ext cx="2612571" cy="2612571"/>
              <a:chOff x="1712686" y="1683752"/>
              <a:chExt cx="2612571" cy="2612571"/>
            </a:xfrm>
          </p:grpSpPr>
          <p:grpSp>
            <p:nvGrpSpPr>
              <p:cNvPr id="22" name="组合 8">
                <a:extLst>
                  <a:ext uri="{FF2B5EF4-FFF2-40B4-BE49-F238E27FC236}">
                    <a16:creationId xmlns:a16="http://schemas.microsoft.com/office/drawing/2014/main" xmlns="" id="{A37DD25B-9B79-4A1D-ACC1-AD2AD1CA2E9D}"/>
                  </a:ext>
                </a:extLst>
              </p:cNvPr>
              <p:cNvGrpSpPr/>
              <p:nvPr/>
            </p:nvGrpSpPr>
            <p:grpSpPr>
              <a:xfrm>
                <a:off x="1712686" y="1683752"/>
                <a:ext cx="2612571" cy="2612571"/>
                <a:chOff x="1436914" y="1996996"/>
                <a:chExt cx="2612571" cy="2612571"/>
              </a:xfrm>
            </p:grpSpPr>
            <p:sp>
              <p:nvSpPr>
                <p:cNvPr id="25" name="椭圆 10">
                  <a:extLst>
                    <a:ext uri="{FF2B5EF4-FFF2-40B4-BE49-F238E27FC236}">
                      <a16:creationId xmlns:a16="http://schemas.microsoft.com/office/drawing/2014/main" xmlns="" id="{3F569A37-65AD-4D49-957D-FA7EFE3433F5}"/>
                    </a:ext>
                  </a:extLst>
                </p:cNvPr>
                <p:cNvSpPr/>
                <p:nvPr/>
              </p:nvSpPr>
              <p:spPr>
                <a:xfrm>
                  <a:off x="1436914" y="1996996"/>
                  <a:ext cx="2612571" cy="2612571"/>
                </a:xfrm>
                <a:prstGeom prst="ellipse">
                  <a:avLst/>
                </a:prstGeom>
                <a:solidFill>
                  <a:srgbClr val="1E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26" name="椭圆 11">
                  <a:extLst>
                    <a:ext uri="{FF2B5EF4-FFF2-40B4-BE49-F238E27FC236}">
                      <a16:creationId xmlns:a16="http://schemas.microsoft.com/office/drawing/2014/main" xmlns="" id="{BB1A1583-F07E-45F5-84D6-9B16678012FD}"/>
                    </a:ext>
                  </a:extLst>
                </p:cNvPr>
                <p:cNvSpPr/>
                <p:nvPr/>
              </p:nvSpPr>
              <p:spPr>
                <a:xfrm>
                  <a:off x="1523358" y="2083440"/>
                  <a:ext cx="2439681" cy="2439681"/>
                </a:xfrm>
                <a:prstGeom prst="ellipse">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矩形 9">
                <a:extLst>
                  <a:ext uri="{FF2B5EF4-FFF2-40B4-BE49-F238E27FC236}">
                    <a16:creationId xmlns:a16="http://schemas.microsoft.com/office/drawing/2014/main" xmlns="" id="{33E7A429-33D3-4675-8C90-9CF863E9BED2}"/>
                  </a:ext>
                </a:extLst>
              </p:cNvPr>
              <p:cNvSpPr/>
              <p:nvPr/>
            </p:nvSpPr>
            <p:spPr>
              <a:xfrm>
                <a:off x="1900940" y="2809395"/>
                <a:ext cx="2259063" cy="9905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NHANH H</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Ơ</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
                </a:r>
              </a:p>
            </p:txBody>
          </p:sp>
        </p:grpSp>
        <p:grpSp>
          <p:nvGrpSpPr>
            <p:cNvPr id="15" name="组合 22">
              <a:extLst>
                <a:ext uri="{FF2B5EF4-FFF2-40B4-BE49-F238E27FC236}">
                  <a16:creationId xmlns:a16="http://schemas.microsoft.com/office/drawing/2014/main" xmlns="" id="{CCA4A05F-46EF-473F-B342-99459917102A}"/>
                </a:ext>
              </a:extLst>
            </p:cNvPr>
            <p:cNvGrpSpPr/>
            <p:nvPr/>
          </p:nvGrpSpPr>
          <p:grpSpPr>
            <a:xfrm>
              <a:off x="427439" y="2703753"/>
              <a:ext cx="3001836" cy="1372141"/>
              <a:chOff x="916786" y="1453191"/>
              <a:chExt cx="3001836" cy="1372141"/>
            </a:xfrm>
          </p:grpSpPr>
          <p:sp>
            <p:nvSpPr>
              <p:cNvPr id="16" name="矩形: 圆角 23">
                <a:extLst>
                  <a:ext uri="{FF2B5EF4-FFF2-40B4-BE49-F238E27FC236}">
                    <a16:creationId xmlns:a16="http://schemas.microsoft.com/office/drawing/2014/main" xmlns="" id="{7E605B74-4DDF-4588-97B5-6806286AFE5E}"/>
                  </a:ext>
                </a:extLst>
              </p:cNvPr>
              <p:cNvSpPr/>
              <p:nvPr/>
            </p:nvSpPr>
            <p:spPr>
              <a:xfrm>
                <a:off x="1478941" y="1968589"/>
                <a:ext cx="2439681" cy="495211"/>
              </a:xfrm>
              <a:prstGeom prst="roundRect">
                <a:avLst>
                  <a:gd name="adj" fmla="val 39748"/>
                </a:avLst>
              </a:prstGeom>
              <a:solidFill>
                <a:srgbClr val="F2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pic>
            <p:nvPicPr>
              <p:cNvPr id="17" name="图片 24">
                <a:extLst>
                  <a:ext uri="{FF2B5EF4-FFF2-40B4-BE49-F238E27FC236}">
                    <a16:creationId xmlns:a16="http://schemas.microsoft.com/office/drawing/2014/main" xmlns="" id="{FB508CA6-FD53-4F68-8CC8-4B4201264C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6786" y="1453191"/>
                <a:ext cx="1372141" cy="1372141"/>
              </a:xfrm>
              <a:prstGeom prst="rect">
                <a:avLst/>
              </a:prstGeom>
              <a:effectLst>
                <a:outerShdw blurRad="50800" dist="38100" dir="2700000" algn="tl" rotWithShape="0">
                  <a:prstClr val="black">
                    <a:alpha val="40000"/>
                  </a:prstClr>
                </a:outerShdw>
              </a:effectLst>
            </p:spPr>
          </p:pic>
          <p:sp>
            <p:nvSpPr>
              <p:cNvPr id="18" name="文本框 25">
                <a:extLst>
                  <a:ext uri="{FF2B5EF4-FFF2-40B4-BE49-F238E27FC236}">
                    <a16:creationId xmlns:a16="http://schemas.microsoft.com/office/drawing/2014/main" xmlns="" id="{D4E7496B-B4E1-4ECA-B1DC-3691837AEA22}"/>
                  </a:ext>
                </a:extLst>
              </p:cNvPr>
              <p:cNvSpPr txBox="1"/>
              <p:nvPr/>
            </p:nvSpPr>
            <p:spPr>
              <a:xfrm>
                <a:off x="2450131" y="2016139"/>
                <a:ext cx="13380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0670EB"/>
                  </a:solidFill>
                  <a:effectLst/>
                  <a:uLnTx/>
                  <a:uFillTx/>
                  <a:latin typeface="等线" panose="020F0502020204030204"/>
                  <a:ea typeface="等线" panose="02010600030101010101" pitchFamily="2" charset="-122"/>
                  <a:cs typeface="+mn-ea"/>
                  <a:sym typeface="+mn-lt"/>
                </a:endParaRPr>
              </a:p>
            </p:txBody>
          </p:sp>
        </p:grpSp>
      </p:grpSp>
    </p:spTree>
    <p:extLst>
      <p:ext uri="{BB962C8B-B14F-4D97-AF65-F5344CB8AC3E}">
        <p14:creationId xmlns:p14="http://schemas.microsoft.com/office/powerpoint/2010/main" val="263977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1: </a:t>
            </a:r>
            <a:r>
              <a:rPr lang="vi-VN" sz="3600">
                <a:latin typeface="Times New Roman" pitchFamily="18" charset="0"/>
                <a:cs typeface="Times New Roman" pitchFamily="18" charset="0"/>
              </a:rPr>
              <a:t>Tác giả của văn bản là:</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Một nhà thơ nổi tiếng người Anh</a:t>
            </a:r>
            <a:r>
              <a:rPr lang="en-US" sz="360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vi-VN" sz="3600" dirty="0">
                <a:latin typeface="Times New Roman" pitchFamily="18" charset="0"/>
                <a:cs typeface="Times New Roman" pitchFamily="18" charset="0"/>
              </a:rPr>
              <a:t>Một chính khách người </a:t>
            </a:r>
            <a:r>
              <a:rPr lang="vi-VN" sz="3600" dirty="0" smtClean="0">
                <a:latin typeface="Times New Roman" pitchFamily="18" charset="0"/>
                <a:cs typeface="Times New Roman" pitchFamily="18" charset="0"/>
              </a:rPr>
              <a:t>Pháp</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03647" y="4373508"/>
            <a:ext cx="5760440"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smtClean="0">
                <a:latin typeface="Times New Roman" panose="02020603050405020304" pitchFamily="18" charset="0"/>
                <a:cs typeface="Times New Roman" panose="02020603050405020304" pitchFamily="18" charset="0"/>
              </a:rPr>
              <a:t>C. </a:t>
            </a:r>
            <a:r>
              <a:rPr lang="vi-VN" sz="3600" dirty="0">
                <a:latin typeface="Times New Roman" pitchFamily="18" charset="0"/>
                <a:cs typeface="Times New Roman" pitchFamily="18" charset="0"/>
              </a:rPr>
              <a:t>Một tác giả truyền cảm hứng người Mỹ</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vi-VN" sz="3600" dirty="0">
                <a:latin typeface="Times New Roman" pitchFamily="18" charset="0"/>
                <a:cs typeface="Times New Roman" pitchFamily="18" charset="0"/>
              </a:rPr>
              <a:t>Một nhà tâm lí học có ảnh hưởng lớn người Canada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823804"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2</a:t>
            </a:r>
            <a:r>
              <a:rPr lang="en-US" sz="3600" b="1" smtClean="0">
                <a:solidFill>
                  <a:srgbClr val="FF0000"/>
                </a:solidFill>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Văn bản được trích từ:</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463078"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Cuộc sống tươi đẹp làm </a:t>
            </a:r>
            <a:r>
              <a:rPr lang="vi-VN" sz="3600" smtClean="0">
                <a:latin typeface="Times New Roman" pitchFamily="18" charset="0"/>
                <a:cs typeface="Times New Roman" pitchFamily="18" charset="0"/>
              </a:rPr>
              <a:t>sao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431560"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Nghệ thuật và tiếng </a:t>
            </a:r>
            <a:r>
              <a:rPr lang="vi-VN" sz="3600" smtClean="0">
                <a:latin typeface="Times New Roman" pitchFamily="18" charset="0"/>
                <a:cs typeface="Times New Roman" pitchFamily="18" charset="0"/>
              </a:rPr>
              <a:t>cười</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6431560" y="4641545"/>
            <a:ext cx="5760440" cy="2085826"/>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Bắt đầu mỗi ngày bằng nụ cười, ngay cả tăm tối cũng phải tươi </a:t>
            </a:r>
            <a:r>
              <a:rPr lang="vi-VN" sz="3600" smtClean="0">
                <a:latin typeface="Times New Roman" pitchFamily="18" charset="0"/>
                <a:cs typeface="Times New Roman" pitchFamily="18" charset="0"/>
              </a:rPr>
              <a:t>rói</a:t>
            </a:r>
            <a:r>
              <a:rPr lang="en-US" sz="360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Mười vạn câu hỏi vì </a:t>
            </a:r>
            <a:r>
              <a:rPr lang="vi-VN" sz="3600" smtClean="0">
                <a:latin typeface="Times New Roman" pitchFamily="18" charset="0"/>
                <a:cs typeface="Times New Roman" pitchFamily="18" charset="0"/>
              </a:rPr>
              <a:t>sao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3: </a:t>
            </a:r>
            <a:r>
              <a:rPr lang="vi-VN" sz="3600">
                <a:latin typeface="Times New Roman" pitchFamily="18" charset="0"/>
                <a:cs typeface="Times New Roman" pitchFamily="18" charset="0"/>
              </a:rPr>
              <a:t>Phương thức biểu đạt chính của văn bản là gì?</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Tự sự</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Miêu tả</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6304042" y="4725520"/>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Nghị </a:t>
            </a:r>
            <a:r>
              <a:rPr lang="vi-VN" sz="3600" smtClean="0">
                <a:latin typeface="Times New Roman" pitchFamily="18" charset="0"/>
                <a:cs typeface="Times New Roman" pitchFamily="18" charset="0"/>
              </a:rPr>
              <a:t>luận</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Biểu cảm</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431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4: </a:t>
            </a:r>
            <a:r>
              <a:rPr lang="en-US" sz="3600" i="1" smtClean="0">
                <a:latin typeface="Times New Roman" pitchFamily="18" charset="0"/>
                <a:cs typeface="Times New Roman" pitchFamily="18" charset="0"/>
              </a:rPr>
              <a:t>“</a:t>
            </a:r>
            <a:r>
              <a:rPr lang="en-US" sz="3600" i="1">
                <a:latin typeface="Times New Roman" pitchFamily="18" charset="0"/>
                <a:cs typeface="Times New Roman" pitchFamily="18" charset="0"/>
              </a:rPr>
              <a:t>Một trái tim vui cũng như một phương thức tốt”.</a:t>
            </a:r>
            <a:r>
              <a:rPr lang="en-US" sz="3600">
                <a:latin typeface="Times New Roman" pitchFamily="18" charset="0"/>
                <a:cs typeface="Times New Roman" pitchFamily="18" charset="0"/>
              </a:rPr>
              <a:t> Đây là một câu:</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6431560" y="4653974"/>
            <a:ext cx="5760440" cy="1662850"/>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Thơ</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2"/>
            <a:ext cx="5760440" cy="160431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Ca dao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66493" y="2510483"/>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smtClean="0">
                <a:latin typeface="Times New Roman" pitchFamily="18" charset="0"/>
                <a:cs typeface="Times New Roman" panose="02020603050405020304" pitchFamily="18" charset="0"/>
              </a:rPr>
              <a:t>A. </a:t>
            </a:r>
            <a:r>
              <a:rPr lang="en-US" sz="3600">
                <a:latin typeface="Times New Roman" pitchFamily="18" charset="0"/>
                <a:cs typeface="Times New Roman" pitchFamily="18" charset="0"/>
              </a:rPr>
              <a:t>Ngạn ngữ</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Tục ngữ</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6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5"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anose="02020603050405020304" pitchFamily="18" charset="0"/>
              </a:rPr>
              <a:t>Câu</a:t>
            </a:r>
            <a:r>
              <a:rPr lang="en-US" sz="3600" b="1" dirty="0">
                <a:solidFill>
                  <a:srgbClr val="FF0000"/>
                </a:solidFill>
                <a:latin typeface="Times New Roman" pitchFamily="18" charset="0"/>
                <a:cs typeface="Times New Roman" panose="02020603050405020304" pitchFamily="18" charset="0"/>
              </a:rPr>
              <a:t> 5: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372139"/>
            <a:ext cx="5760440" cy="153725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hận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mến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03647" y="4280452"/>
            <a:ext cx="5760440" cy="2577548"/>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Dễ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hơn</a:t>
            </a:r>
            <a:r>
              <a:rPr lang="vi-VN" sz="3600" dirty="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501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36979" y="0"/>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4192370" y="1041209"/>
            <a:ext cx="4217821"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VẬN DỤNG</a:t>
            </a:r>
            <a:endParaRPr lang="en-US" sz="5867"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2176" y="3323358"/>
            <a:ext cx="10478277" cy="2308324"/>
          </a:xfrm>
          <a:prstGeom prst="rect">
            <a:avLst/>
          </a:prstGeom>
        </p:spPr>
        <p:txBody>
          <a:bodyPr wrap="square">
            <a:spAutoFit/>
          </a:bodyPr>
          <a:lstStyle/>
          <a:p>
            <a:r>
              <a:rPr lang="vi-VN" sz="3600">
                <a:latin typeface="Times New Roman" pitchFamily="18" charset="0"/>
                <a:cs typeface="Times New Roman" pitchFamily="18" charset="0"/>
              </a:rPr>
              <a:t>- </a:t>
            </a:r>
            <a:r>
              <a:rPr lang="vi-VN" sz="3600" b="1" u="sng">
                <a:latin typeface="Times New Roman" pitchFamily="18" charset="0"/>
                <a:cs typeface="Times New Roman" pitchFamily="18" charset="0"/>
              </a:rPr>
              <a:t>Đề</a:t>
            </a:r>
            <a:r>
              <a:rPr lang="vi-VN" sz="3600">
                <a:latin typeface="Times New Roman" pitchFamily="18" charset="0"/>
                <a:cs typeface="Times New Roman" pitchFamily="18" charset="0"/>
              </a:rPr>
              <a:t>: Tiếng cười giúp ích cho chúng ta rất nhiều trong cuộc sống. Em hãy viết một đoạn văn ngắn trình bày suy nghĩ của em về cách lan tỏa nụ cười trong gia đình hoặc lớp học của em.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063335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0" y="0"/>
            <a:ext cx="8836089" cy="5693866"/>
          </a:xfrm>
          <a:prstGeom prst="rect">
            <a:avLst/>
          </a:prstGeom>
        </p:spPr>
        <p:txBody>
          <a:bodyPr wrap="square">
            <a:spAutoFit/>
          </a:bodyPr>
          <a:lstStyle/>
          <a:p>
            <a:pPr marL="457200" indent="-457200" algn="just">
              <a:buFontTx/>
              <a:buChar char="-"/>
            </a:pPr>
            <a:r>
              <a:rPr lang="vi-VN" sz="2800" smtClean="0">
                <a:solidFill>
                  <a:srgbClr val="FF0000"/>
                </a:solidFill>
                <a:latin typeface="Times New Roman" pitchFamily="18" charset="0"/>
                <a:cs typeface="Times New Roman" pitchFamily="18" charset="0"/>
              </a:rPr>
              <a:t>Đối </a:t>
            </a:r>
            <a:r>
              <a:rPr lang="vi-VN" sz="2800" dirty="0">
                <a:solidFill>
                  <a:srgbClr val="FF0000"/>
                </a:solidFill>
                <a:latin typeface="Times New Roman" pitchFamily="18" charset="0"/>
                <a:cs typeface="Times New Roman" pitchFamily="18" charset="0"/>
              </a:rPr>
              <a:t>với bài học </a:t>
            </a:r>
            <a:r>
              <a:rPr lang="vi-VN" sz="2800">
                <a:solidFill>
                  <a:srgbClr val="FF0000"/>
                </a:solidFill>
                <a:latin typeface="Times New Roman" pitchFamily="18" charset="0"/>
                <a:cs typeface="Times New Roman" pitchFamily="18" charset="0"/>
              </a:rPr>
              <a:t>này</a:t>
            </a:r>
            <a:r>
              <a:rPr lang="vi-VN" sz="2800" smtClean="0">
                <a:solidFill>
                  <a:srgbClr val="FF0000"/>
                </a:solidFill>
                <a:latin typeface="Times New Roman" pitchFamily="18" charset="0"/>
                <a:cs typeface="Times New Roman" pitchFamily="18" charset="0"/>
              </a:rPr>
              <a:t>:</a:t>
            </a:r>
            <a:endParaRPr lang="en-US" sz="2800" smtClean="0">
              <a:solidFill>
                <a:srgbClr val="FF0000"/>
              </a:solidFill>
              <a:latin typeface="Times New Roman" pitchFamily="18" charset="0"/>
              <a:cs typeface="Times New Roman" pitchFamily="18" charset="0"/>
            </a:endParaRPr>
          </a:p>
          <a:p>
            <a:pPr lvl="0"/>
            <a:r>
              <a:rPr lang="nl-NL" sz="2800" smtClean="0"/>
              <a:t>+ Đọc </a:t>
            </a:r>
            <a:r>
              <a:rPr lang="nl-NL" sz="2800"/>
              <a:t>lại bài, nắm kĩ các nội dung đã học và các bài tập đã làm.</a:t>
            </a:r>
            <a:endParaRPr lang="en-US" sz="2800"/>
          </a:p>
          <a:p>
            <a:pPr lvl="0"/>
            <a:r>
              <a:rPr lang="nl-NL" sz="2800" smtClean="0"/>
              <a:t>+ Viết </a:t>
            </a:r>
            <a:r>
              <a:rPr lang="nl-NL" sz="2800"/>
              <a:t>hoàn chỉnh lại đoạn văn phần vận dụng.</a:t>
            </a:r>
            <a:endParaRPr lang="en-US" sz="2800"/>
          </a:p>
          <a:p>
            <a:pPr lvl="0"/>
            <a:r>
              <a:rPr lang="vi-VN" sz="280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Đối </a:t>
            </a:r>
            <a:r>
              <a:rPr lang="vi-VN" sz="2800" dirty="0">
                <a:solidFill>
                  <a:srgbClr val="FF0000"/>
                </a:solidFill>
                <a:latin typeface="Times New Roman" pitchFamily="18" charset="0"/>
                <a:cs typeface="Times New Roman" pitchFamily="18" charset="0"/>
              </a:rPr>
              <a:t>với bài </a:t>
            </a:r>
            <a:r>
              <a:rPr lang="vi-VN" sz="2800">
                <a:solidFill>
                  <a:srgbClr val="FF0000"/>
                </a:solidFill>
                <a:latin typeface="Times New Roman" pitchFamily="18" charset="0"/>
                <a:cs typeface="Times New Roman" pitchFamily="18" charset="0"/>
              </a:rPr>
              <a:t>học </a:t>
            </a:r>
            <a:r>
              <a:rPr lang="vi-VN" sz="2800" smtClean="0">
                <a:solidFill>
                  <a:srgbClr val="FF0000"/>
                </a:solidFill>
                <a:latin typeface="Times New Roman" pitchFamily="18" charset="0"/>
                <a:cs typeface="Times New Roman" pitchFamily="18" charset="0"/>
              </a:rPr>
              <a:t>sau:</a:t>
            </a:r>
            <a:r>
              <a:rPr lang="nl-NL" sz="2800"/>
              <a:t>Chuẩn bị bài: Thực hành Tiếng việt.</a:t>
            </a:r>
            <a:endParaRPr lang="en-US" sz="2800"/>
          </a:p>
          <a:p>
            <a:pPr lvl="0"/>
            <a:r>
              <a:rPr lang="nl-NL" sz="2800" smtClean="0"/>
              <a:t>+ Đọc </a:t>
            </a:r>
            <a:r>
              <a:rPr lang="nl-NL" sz="2800"/>
              <a:t>kỹ trước nội dung bài, tìm hiểu trước ví dụ để nhận biết được nghĩa tường minh và nghĩa hàm ẩn.</a:t>
            </a:r>
            <a:endParaRPr lang="en-US" sz="2800"/>
          </a:p>
          <a:p>
            <a:pPr lvl="0"/>
            <a:r>
              <a:rPr lang="nl-NL" sz="2800" smtClean="0"/>
              <a:t>+ Nhận </a:t>
            </a:r>
            <a:r>
              <a:rPr lang="nl-NL" sz="2800"/>
              <a:t>biết và phân tích được nghĩa tường minh qua đó để hiểu nghĩa hàm ẩn.</a:t>
            </a:r>
            <a:endParaRPr lang="en-US" sz="2800"/>
          </a:p>
          <a:p>
            <a:pPr lvl="0"/>
            <a:r>
              <a:rPr lang="nl-NL" sz="2800" smtClean="0"/>
              <a:t>+ Nắm </a:t>
            </a:r>
            <a:r>
              <a:rPr lang="nl-NL" sz="2800"/>
              <a:t>lại từ ngữ địa phương và từ toàn dân. Xác định được địa phương và từ toàn dân và giá trị của việc sử dụng từ địa phương trong các văn bản đã học.</a:t>
            </a:r>
            <a:endParaRPr lang="en-US" sz="2800"/>
          </a:p>
          <a:p>
            <a:pPr lvl="0" algn="just"/>
            <a:endParaRPr lang="vi-VN"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17764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50D420B-442A-40B5-B68F-C45D0671716B}"/>
              </a:ext>
            </a:extLst>
          </p:cNvPr>
          <p:cNvPicPr>
            <a:picLocks noChangeAspect="1"/>
          </p:cNvPicPr>
          <p:nvPr/>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3" name="图片 10">
            <a:extLst>
              <a:ext uri="{FF2B5EF4-FFF2-40B4-BE49-F238E27FC236}">
                <a16:creationId xmlns:a16="http://schemas.microsoft.com/office/drawing/2014/main" xmlns="" id="{DE233F98-2212-496E-8BE0-202F758FA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4" name="文本框 11">
            <a:extLst>
              <a:ext uri="{FF2B5EF4-FFF2-40B4-BE49-F238E27FC236}">
                <a16:creationId xmlns:a16="http://schemas.microsoft.com/office/drawing/2014/main" xmlns="" id="{C6095E9E-1F5C-41D8-AE18-43A23A7698E5}"/>
              </a:ext>
            </a:extLst>
          </p:cNvPr>
          <p:cNvSpPr txBox="1"/>
          <p:nvPr/>
        </p:nvSpPr>
        <p:spPr>
          <a:xfrm>
            <a:off x="3661109" y="2800998"/>
            <a:ext cx="52815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CHÂN THÀNH CẢM ƠN!</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80454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584775"/>
          </a:xfrm>
          <a:prstGeom prst="rect">
            <a:avLst/>
          </a:prstGeom>
        </p:spPr>
        <p:txBody>
          <a:bodyPr wrap="square">
            <a:spAutoFit/>
          </a:bodyPr>
          <a:lstStyle/>
          <a:p>
            <a:r>
              <a:rPr lang="vi-VN" sz="3200" dirty="0" smtClean="0">
                <a:latin typeface="Times New Roman" pitchFamily="18" charset="0"/>
                <a:cs typeface="Times New Roman" pitchFamily="18" charset="0"/>
              </a:rPr>
              <a:t>Em hãy quan </a:t>
            </a:r>
            <a:r>
              <a:rPr lang="vi-VN" sz="3200" dirty="0">
                <a:latin typeface="Times New Roman" pitchFamily="18" charset="0"/>
                <a:cs typeface="Times New Roman" pitchFamily="18" charset="0"/>
              </a:rPr>
              <a:t>sát ảnh và nêu lên suy nghĩ của mình</a:t>
            </a:r>
            <a:r>
              <a:rPr lang="vi-VN" sz="28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682580"/>
            <a:ext cx="10135673" cy="50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2580" y="5887671"/>
            <a:ext cx="11050074" cy="584775"/>
          </a:xfrm>
          <a:prstGeom prst="rect">
            <a:avLst/>
          </a:prstGeom>
        </p:spPr>
        <p:txBody>
          <a:bodyPr wrap="square">
            <a:spAutoFit/>
          </a:bodyPr>
          <a:lstStyle/>
          <a:p>
            <a:r>
              <a:rPr lang="vi-VN" sz="3200" dirty="0">
                <a:latin typeface="Times New Roman" pitchFamily="18" charset="0"/>
                <a:cs typeface="Times New Roman" pitchFamily="18" charset="0"/>
              </a:rPr>
              <a:t>Em thấy hình ảnh có liên quan gì đến nội dung bài học hôm nay?</a:t>
            </a:r>
          </a:p>
        </p:txBody>
      </p:sp>
    </p:spTree>
    <p:extLst>
      <p:ext uri="{BB962C8B-B14F-4D97-AF65-F5344CB8AC3E}">
        <p14:creationId xmlns:p14="http://schemas.microsoft.com/office/powerpoint/2010/main" val="354778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 TRẢI </a:t>
            </a:r>
            <a:r>
              <a:rPr lang="en-US" sz="2800" b="1" dirty="0">
                <a:solidFill>
                  <a:srgbClr val="FF0000"/>
                </a:solidFill>
                <a:latin typeface="Times New Roman" panose="02020603050405020304" pitchFamily="18" charset="0"/>
                <a:cs typeface="Times New Roman" panose="02020603050405020304" pitchFamily="18" charset="0"/>
              </a:rPr>
              <a:t>NGHIỆM CÙNG VĂN BẢN</a:t>
            </a:r>
          </a:p>
        </p:txBody>
      </p:sp>
    </p:spTree>
    <p:extLst>
      <p:ext uri="{BB962C8B-B14F-4D97-AF65-F5344CB8AC3E}">
        <p14:creationId xmlns:p14="http://schemas.microsoft.com/office/powerpoint/2010/main" val="124117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2115259" cy="584775"/>
          </a:xfrm>
          <a:prstGeom prst="rect">
            <a:avLst/>
          </a:prstGeom>
        </p:spPr>
        <p:txBody>
          <a:bodyPr wrap="none">
            <a:spAutoFit/>
          </a:bodyPr>
          <a:lstStyle/>
          <a:p>
            <a:r>
              <a:rPr lang="vi-VN" sz="3200" b="1" dirty="0" smtClean="0">
                <a:solidFill>
                  <a:srgbClr val="FF0000"/>
                </a:solidFill>
                <a:latin typeface="+mj-lt"/>
              </a:rPr>
              <a:t>1. </a:t>
            </a:r>
            <a:r>
              <a:rPr lang="vi-VN" sz="3200" b="1" u="sng" dirty="0" smtClean="0">
                <a:solidFill>
                  <a:srgbClr val="FF0000"/>
                </a:solidFill>
                <a:latin typeface="+mj-lt"/>
              </a:rPr>
              <a:t>Tác giả</a:t>
            </a:r>
            <a:r>
              <a:rPr lang="vi-VN" sz="3200" b="1" dirty="0" smtClean="0">
                <a:solidFill>
                  <a:srgbClr val="FF0000"/>
                </a:solidFill>
                <a:latin typeface="+mj-lt"/>
              </a:rPr>
              <a:t>: </a:t>
            </a:r>
            <a:endParaRPr lang="vi-VN" sz="3200" dirty="0">
              <a:solidFill>
                <a:srgbClr val="FF0000"/>
              </a:solidFill>
              <a:latin typeface="+mj-lt"/>
            </a:endParaRPr>
          </a:p>
        </p:txBody>
      </p:sp>
      <p:sp>
        <p:nvSpPr>
          <p:cNvPr id="5" name="Rectangle 4"/>
          <p:cNvSpPr/>
          <p:nvPr/>
        </p:nvSpPr>
        <p:spPr>
          <a:xfrm>
            <a:off x="953037" y="971109"/>
            <a:ext cx="10135673" cy="523220"/>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Các </a:t>
            </a:r>
            <a:r>
              <a:rPr lang="vi-VN" sz="2800" dirty="0">
                <a:solidFill>
                  <a:srgbClr val="FF0000"/>
                </a:solidFill>
                <a:latin typeface="Times New Roman" pitchFamily="18" charset="0"/>
                <a:cs typeface="Times New Roman" pitchFamily="18" charset="0"/>
              </a:rPr>
              <a:t>cặp đôi trao đổi </a:t>
            </a:r>
            <a:r>
              <a:rPr lang="vi-VN" sz="2800" dirty="0" smtClean="0">
                <a:solidFill>
                  <a:srgbClr val="FF0000"/>
                </a:solidFill>
                <a:latin typeface="Times New Roman" pitchFamily="18" charset="0"/>
                <a:cs typeface="Times New Roman" pitchFamily="18" charset="0"/>
              </a:rPr>
              <a:t>những thông tin chính về tác 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55493" y="1832640"/>
            <a:ext cx="9816353" cy="1745863"/>
          </a:xfrm>
          <a:prstGeom prst="rect">
            <a:avLst/>
          </a:prstGeom>
        </p:spPr>
        <p:txBody>
          <a:bodyPr wrap="square">
            <a:spAutoFit/>
          </a:bodyPr>
          <a:lstStyle/>
          <a:p>
            <a:pPr marL="457200" indent="-457200">
              <a:lnSpc>
                <a:spcPct val="115000"/>
              </a:lnSpc>
              <a:buFontTx/>
              <a:buChar char="-"/>
            </a:pPr>
            <a:r>
              <a:rPr lang="en-US" sz="3200" dirty="0" err="1" smtClean="0">
                <a:latin typeface="Times New Roman" pitchFamily="18" charset="0"/>
                <a:cs typeface="Times New Roman" pitchFamily="18" charset="0"/>
              </a:rPr>
              <a:t>Tên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a:t>
            </a: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quán</a:t>
            </a:r>
            <a:r>
              <a:rPr lang="en-US" sz="3200" dirty="0">
                <a:latin typeface="Times New Roman" pitchFamily="18" charset="0"/>
                <a:cs typeface="Times New Roman" pitchFamily="18" charset="0"/>
              </a:rPr>
              <a:t>?</a:t>
            </a:r>
            <a:endParaRPr lang="vi-VN" sz="3200" dirty="0">
              <a:solidFill>
                <a:srgbClr val="000000"/>
              </a:solidFill>
              <a:latin typeface="Times New Roman" pitchFamily="18" charset="0"/>
              <a:ea typeface="Calibri"/>
              <a:cs typeface="Times New Roman" pitchFamily="18" charset="0"/>
            </a:endParaRP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782796" cy="523220"/>
          </a:xfrm>
          <a:prstGeom prst="rect">
            <a:avLst/>
          </a:prstGeom>
        </p:spPr>
        <p:txBody>
          <a:bodyPr wrap="none">
            <a:spAutoFit/>
          </a:bodyPr>
          <a:lstStyle/>
          <a:p>
            <a:r>
              <a:rPr lang="vi-VN" sz="2800" b="1" dirty="0">
                <a:solidFill>
                  <a:srgbClr val="FF0000"/>
                </a:solidFill>
                <a:latin typeface="+mj-lt"/>
              </a:rPr>
              <a:t>1. Tác </a:t>
            </a:r>
            <a:r>
              <a:rPr lang="vi-VN" sz="2800" b="1" dirty="0" smtClean="0">
                <a:solidFill>
                  <a:srgbClr val="FF0000"/>
                </a:solidFill>
                <a:latin typeface="+mj-lt"/>
              </a:rPr>
              <a:t>giả:</a:t>
            </a:r>
            <a:endParaRPr lang="vi-VN" sz="2800" dirty="0">
              <a:solidFill>
                <a:srgbClr val="FF0000"/>
              </a:solidFill>
              <a:latin typeface="+mj-lt"/>
            </a:endParaRPr>
          </a:p>
        </p:txBody>
      </p:sp>
      <p:sp>
        <p:nvSpPr>
          <p:cNvPr id="4" name="Rectangle 3"/>
          <p:cNvSpPr/>
          <p:nvPr/>
        </p:nvSpPr>
        <p:spPr>
          <a:xfrm>
            <a:off x="506637" y="895565"/>
            <a:ext cx="8109329" cy="523220"/>
          </a:xfrm>
          <a:prstGeom prst="rect">
            <a:avLst/>
          </a:prstGeom>
        </p:spPr>
        <p:txBody>
          <a:bodyPr wrap="square">
            <a:spAutoFit/>
          </a:bodyPr>
          <a:lstStyle/>
          <a:p>
            <a:pPr lvl="0"/>
            <a:r>
              <a:rPr lang="vi-VN"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985" y="372345"/>
            <a:ext cx="4193246" cy="373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036" y="1157175"/>
            <a:ext cx="7541046" cy="304698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Orison </a:t>
            </a:r>
            <a:r>
              <a:rPr lang="en-US" sz="3200" dirty="0" err="1">
                <a:latin typeface="Times New Roman" pitchFamily="18" charset="0"/>
                <a:cs typeface="Times New Roman" pitchFamily="18" charset="0"/>
              </a:rPr>
              <a:t>Swett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Marden</a:t>
            </a:r>
            <a:r>
              <a:rPr lang="en-US" sz="3200" dirty="0">
                <a:latin typeface="Times New Roman" pitchFamily="18" charset="0"/>
                <a:cs typeface="Times New Roman" pitchFamily="18" charset="0"/>
              </a:rPr>
              <a:t> (1848–1924)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a:t>
            </a:r>
            <a:endParaRPr lang="vi-VN" sz="3200" dirty="0">
              <a:latin typeface="Times New Roman" pitchFamily="18" charset="0"/>
              <a:ea typeface="Times New Roman"/>
              <a:cs typeface="Times New Roman" pitchFamily="18" charset="0"/>
            </a:endParaRPr>
          </a:p>
          <a:p>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1815882"/>
          </a:xfrm>
          <a:prstGeom prst="rect">
            <a:avLst/>
          </a:prstGeom>
        </p:spPr>
        <p:txBody>
          <a:bodyPr>
            <a:spAutoFit/>
          </a:bodyPr>
          <a:lstStyle/>
          <a:p>
            <a:r>
              <a:rPr lang="vi-VN" sz="2800" b="1" dirty="0">
                <a:solidFill>
                  <a:srgbClr val="FF0000"/>
                </a:solidFill>
                <a:latin typeface="Times New Roman" pitchFamily="18" charset="0"/>
                <a:cs typeface="Times New Roman" pitchFamily="18" charset="0"/>
              </a:rPr>
              <a:t>2. Tác phẩm:</a:t>
            </a:r>
            <a:endParaRPr lang="vi-VN" sz="2800"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a:t>
            </a:r>
            <a:r>
              <a:rPr lang="vi-VN" sz="2800" dirty="0">
                <a:solidFill>
                  <a:srgbClr val="FF0000"/>
                </a:solidFill>
                <a:latin typeface="Times New Roman" pitchFamily="18" charset="0"/>
                <a:cs typeface="Times New Roman" pitchFamily="18" charset="0"/>
              </a:rPr>
              <a:t>) Đọc </a:t>
            </a:r>
            <a:r>
              <a:rPr lang="vi-VN" sz="2800" dirty="0" smtClean="0">
                <a:solidFill>
                  <a:srgbClr val="FF0000"/>
                </a:solidFill>
                <a:latin typeface="Times New Roman" pitchFamily="18" charset="0"/>
                <a:cs typeface="Times New Roman" pitchFamily="18" charset="0"/>
              </a:rPr>
              <a:t>văn bản</a:t>
            </a:r>
            <a:endParaRPr lang="vi-VN" sz="2800" dirty="0">
              <a:solidFill>
                <a:srgbClr val="FF0000"/>
              </a:solidFill>
              <a:latin typeface="Times New Roman" pitchFamily="18" charset="0"/>
              <a:cs typeface="Times New Roman" pitchFamily="18" charset="0"/>
            </a:endParaRPr>
          </a:p>
          <a:p>
            <a:r>
              <a:rPr lang="vi-VN" sz="2800" dirty="0">
                <a:latin typeface="Times New Roman" pitchFamily="18" charset="0"/>
                <a:cs typeface="Times New Roman" pitchFamily="18" charset="0"/>
              </a:rPr>
              <a:t>- Đọc</a:t>
            </a:r>
          </a:p>
          <a:p>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Chú thích</a:t>
            </a:r>
            <a:endParaRPr lang="vi-VN" sz="2800" dirty="0">
              <a:latin typeface="Times New Roman" pitchFamily="18" charset="0"/>
              <a:cs typeface="Times New Roman" pitchFamily="18" charset="0"/>
            </a:endParaRPr>
          </a:p>
        </p:txBody>
      </p:sp>
      <p:sp>
        <p:nvSpPr>
          <p:cNvPr id="3" name="Rectangle 2"/>
          <p:cNvSpPr/>
          <p:nvPr/>
        </p:nvSpPr>
        <p:spPr>
          <a:xfrm>
            <a:off x="305563" y="1849847"/>
            <a:ext cx="3124510" cy="523220"/>
          </a:xfrm>
          <a:prstGeom prst="rect">
            <a:avLst/>
          </a:prstGeom>
        </p:spPr>
        <p:txBody>
          <a:bodyPr wrap="none">
            <a:spAutoFit/>
          </a:bodyPr>
          <a:lstStyle/>
          <a:p>
            <a:r>
              <a:rPr lang="vi-VN" sz="2800" b="1" dirty="0">
                <a:solidFill>
                  <a:srgbClr val="FF0000"/>
                </a:solidFill>
                <a:latin typeface="+mj-lt"/>
              </a:rPr>
              <a:t>b) Tìm hiểu chung:</a:t>
            </a:r>
            <a:endParaRPr lang="vi-VN" sz="2800" dirty="0">
              <a:solidFill>
                <a:srgbClr val="FF0000"/>
              </a:solidFill>
              <a:latin typeface="+mj-lt"/>
            </a:endParaRPr>
          </a:p>
        </p:txBody>
      </p:sp>
      <p:sp>
        <p:nvSpPr>
          <p:cNvPr id="15" name="Oval Callout 14"/>
          <p:cNvSpPr/>
          <p:nvPr/>
        </p:nvSpPr>
        <p:spPr>
          <a:xfrm>
            <a:off x="8426755" y="1703675"/>
            <a:ext cx="3137619" cy="142955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8817999" y="1865798"/>
            <a:ext cx="2355132" cy="1122102"/>
          </a:xfrm>
          <a:prstGeom prst="rect">
            <a:avLst/>
          </a:prstGeom>
        </p:spPr>
        <p:txBody>
          <a:bodyPr wrap="none">
            <a:spAutoFit/>
          </a:bodyPr>
          <a:lstStyle/>
          <a:p>
            <a:pPr>
              <a:spcBef>
                <a:spcPts val="600"/>
              </a:spcBef>
              <a:spcAft>
                <a:spcPts val="600"/>
              </a:spcAf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a:spcBef>
                <a:spcPts val="600"/>
              </a:spcBef>
              <a:spcAft>
                <a:spcPts val="600"/>
              </a:spcAft>
            </a:pP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VB?</a:t>
            </a:r>
            <a:endParaRPr lang="vi-VN" sz="2800" dirty="0">
              <a:solidFill>
                <a:srgbClr val="FF0000"/>
              </a:solidFill>
              <a:latin typeface="Times New Roman" pitchFamily="18" charset="0"/>
              <a:ea typeface="Calibri"/>
              <a:cs typeface="Times New Roman" pitchFamily="18" charset="0"/>
            </a:endParaRPr>
          </a:p>
        </p:txBody>
      </p:sp>
      <p:sp>
        <p:nvSpPr>
          <p:cNvPr id="17" name="Rounded Rectangular Callout 16"/>
          <p:cNvSpPr/>
          <p:nvPr/>
        </p:nvSpPr>
        <p:spPr>
          <a:xfrm>
            <a:off x="8818000" y="347730"/>
            <a:ext cx="3082080" cy="119773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8839464" y="469543"/>
            <a:ext cx="3196644" cy="954107"/>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Vấn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VB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649250" y="3254072"/>
            <a:ext cx="7955896" cy="523220"/>
          </a:xfrm>
          <a:prstGeom prst="rect">
            <a:avLst/>
          </a:prstGeom>
        </p:spPr>
        <p:txBody>
          <a:bodyPr wrap="none">
            <a:spAutoFit/>
          </a:bodyPr>
          <a:lstStyle/>
          <a:p>
            <a:r>
              <a:rPr lang="vi-VN"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Nghị</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sống</a:t>
            </a:r>
            <a:r>
              <a:rPr lang="vi-VN"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7" name="Rectangle 6"/>
          <p:cNvSpPr/>
          <p:nvPr/>
        </p:nvSpPr>
        <p:spPr>
          <a:xfrm>
            <a:off x="649250" y="2496911"/>
            <a:ext cx="7856638" cy="523220"/>
          </a:xfrm>
          <a:prstGeom prst="rect">
            <a:avLst/>
          </a:prstGeom>
        </p:spPr>
        <p:txBody>
          <a:bodyPr wrap="none">
            <a:spAutoFit/>
          </a:bodyPr>
          <a:lstStyle/>
          <a:p>
            <a:r>
              <a:rPr lang="en-US" sz="2800" b="1" dirty="0" smtClean="0">
                <a:latin typeface="+mj-lt"/>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cười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7" grpId="0" animBg="1"/>
      <p:bldP spid="18"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xmlns=""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a16="http://schemas.microsoft.com/office/drawing/2014/main" xmlns=""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50331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a:t>
            </a:r>
            <a:r>
              <a:rPr lang="vi-VN" sz="2800" b="1" dirty="0" smtClean="0">
                <a:solidFill>
                  <a:srgbClr val="FF0000"/>
                </a:solidFill>
                <a:latin typeface="Times New Roman" pitchFamily="18" charset="0"/>
                <a:cs typeface="Times New Roman" pitchFamily="18" charset="0"/>
              </a:rPr>
              <a:t>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22377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921376" y="469543"/>
            <a:ext cx="4658583" cy="954107"/>
          </a:xfrm>
          <a:prstGeom prst="rect">
            <a:avLst/>
          </a:prstGeom>
        </p:spPr>
        <p:txBody>
          <a:bodyPr wrap="none">
            <a:spAutoFit/>
          </a:bodyPr>
          <a:lstStyle/>
          <a:p>
            <a:pPr algn="just"/>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lợi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429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animBg="1"/>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1127</Words>
  <PresentationFormat>Custom</PresentationFormat>
  <Paragraphs>121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2021-12-19T15:46:24Z</dcterms:created>
  <dcterms:modified xsi:type="dcterms:W3CDTF">2023-06-27T00:36:33Z</dcterms:modified>
</cp:coreProperties>
</file>