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1" r:id="rId5"/>
    <p:sldId id="262" r:id="rId6"/>
    <p:sldId id="264" r:id="rId7"/>
    <p:sldId id="263" r:id="rId8"/>
    <p:sldId id="265" r:id="rId9"/>
    <p:sldId id="266" r:id="rId10"/>
    <p:sldId id="260" r:id="rId11"/>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FFCC"/>
    <a:srgbClr val="FF3300"/>
    <a:srgbClr val="CCFFCC"/>
    <a:srgbClr val="FFCC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t>15/09/2016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210705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t>15/09/2016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422720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t>15/09/2016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413567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t>15/09/2016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216902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09A334-8086-49B6-A22D-0CD8F0A12E24}" type="datetimeFigureOut">
              <a:rPr lang="vi-VN" smtClean="0"/>
              <a:t>15/09/2016</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43748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009A334-8086-49B6-A22D-0CD8F0A12E24}" type="datetimeFigureOut">
              <a:rPr lang="vi-VN" smtClean="0"/>
              <a:t>15/09/2016</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1608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009A334-8086-49B6-A22D-0CD8F0A12E24}" type="datetimeFigureOut">
              <a:rPr lang="vi-VN" smtClean="0"/>
              <a:t>15/09/2016</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248512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009A334-8086-49B6-A22D-0CD8F0A12E24}" type="datetimeFigureOut">
              <a:rPr lang="vi-VN" smtClean="0"/>
              <a:t>15/09/2016</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74922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9A334-8086-49B6-A22D-0CD8F0A12E24}" type="datetimeFigureOut">
              <a:rPr lang="vi-VN" smtClean="0"/>
              <a:t>15/09/2016</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045511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09A334-8086-49B6-A22D-0CD8F0A12E24}" type="datetimeFigureOut">
              <a:rPr lang="vi-VN" smtClean="0"/>
              <a:t>15/09/2016</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266863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09A334-8086-49B6-A22D-0CD8F0A12E24}" type="datetimeFigureOut">
              <a:rPr lang="vi-VN" smtClean="0"/>
              <a:t>15/09/2016</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t>‹#›</a:t>
            </a:fld>
            <a:endParaRPr lang="vi-VN"/>
          </a:p>
        </p:txBody>
      </p:sp>
    </p:spTree>
    <p:extLst>
      <p:ext uri="{BB962C8B-B14F-4D97-AF65-F5344CB8AC3E}">
        <p14:creationId xmlns:p14="http://schemas.microsoft.com/office/powerpoint/2010/main" val="1083683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9A334-8086-49B6-A22D-0CD8F0A12E24}" type="datetimeFigureOut">
              <a:rPr lang="vi-VN" smtClean="0"/>
              <a:t>15/09/2016</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43735-CDBA-41B8-A698-0D434D2211A1}" type="slidenum">
              <a:rPr lang="vi-VN" smtClean="0"/>
              <a:t>‹#›</a:t>
            </a:fld>
            <a:endParaRPr lang="vi-VN"/>
          </a:p>
        </p:txBody>
      </p:sp>
    </p:spTree>
    <p:extLst>
      <p:ext uri="{BB962C8B-B14F-4D97-AF65-F5344CB8AC3E}">
        <p14:creationId xmlns:p14="http://schemas.microsoft.com/office/powerpoint/2010/main" val="1658383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8" y="5183"/>
            <a:ext cx="9145127" cy="6858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993414" y="1314634"/>
            <a:ext cx="5157181" cy="1754326"/>
          </a:xfrm>
          <a:prstGeom prst="rect">
            <a:avLst/>
          </a:prstGeom>
          <a:noFill/>
        </p:spPr>
        <p:txBody>
          <a:bodyPr wrap="none" lIns="91440" tIns="45720" rIns="91440" bIns="45720">
            <a:spAutoFit/>
          </a:bodyPr>
          <a:lstStyle/>
          <a:p>
            <a:pPr algn="ctr"/>
            <a:r>
              <a:rPr lang="en-US" sz="54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GOOD MORNING</a:t>
            </a:r>
          </a:p>
          <a:p>
            <a:pPr algn="ctr"/>
            <a:r>
              <a:rPr lang="en-US" sz="54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rPr>
              <a:t>EVERYONE !!!</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8" y="3292153"/>
            <a:ext cx="4762500" cy="3571875"/>
          </a:xfrm>
          <a:prstGeom prst="rect">
            <a:avLst/>
          </a:prstGeom>
        </p:spPr>
      </p:pic>
    </p:spTree>
    <p:extLst>
      <p:ext uri="{BB962C8B-B14F-4D97-AF65-F5344CB8AC3E}">
        <p14:creationId xmlns:p14="http://schemas.microsoft.com/office/powerpoint/2010/main" val="1706215402"/>
      </p:ext>
    </p:extLst>
  </p:cSld>
  <p:clrMapOvr>
    <a:masterClrMapping/>
  </p:clrMapOvr>
  <mc:AlternateContent xmlns:mc="http://schemas.openxmlformats.org/markup-compatibility/2006" xmlns:p14="http://schemas.microsoft.com/office/powerpoint/2010/main">
    <mc:Choice Requires="p14">
      <p:transition p14:dur="10">
        <p:sndAc>
          <p:stSnd>
            <p:snd r:embed="rId2" name="chimes.wav"/>
          </p:stSnd>
        </p:sndAc>
      </p:transition>
    </mc:Choice>
    <mc:Fallback xmlns="">
      <p:transition>
        <p:sndAc>
          <p:stSnd>
            <p:snd r:embed="rId5"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repeatCount="indefinite" fill="hold" grpId="0" nodeType="withEffect">
                                  <p:stCondLst>
                                    <p:cond delay="0"/>
                                  </p:stCondLst>
                                  <p:iterate type="lt">
                                    <p:tmPct val="10000"/>
                                  </p:iterate>
                                  <p:childTnLst>
                                    <p:animClr clrSpc="rgb" dir="cw">
                                      <p:cBhvr override="childStyle">
                                        <p:cTn id="6" dur="500" fill="hold"/>
                                        <p:tgtEl>
                                          <p:spTgt spid="4"/>
                                        </p:tgtEl>
                                        <p:attrNameLst>
                                          <p:attrName>style.color</p:attrName>
                                        </p:attrNameLst>
                                      </p:cBhvr>
                                      <p:to>
                                        <a:srgbClr val="FF0000"/>
                                      </p:to>
                                    </p:animClr>
                                    <p:animClr clrSpc="rgb" dir="cw">
                                      <p:cBhvr>
                                        <p:cTn id="7" dur="500" fill="hold"/>
                                        <p:tgtEl>
                                          <p:spTgt spid="4"/>
                                        </p:tgtEl>
                                        <p:attrNameLst>
                                          <p:attrName>fillcolor</p:attrName>
                                        </p:attrNameLst>
                                      </p:cBhvr>
                                      <p:to>
                                        <a:srgbClr val="FF0000"/>
                                      </p:to>
                                    </p:animClr>
                                    <p:set>
                                      <p:cBhvr>
                                        <p:cTn id="8" dur="500" fill="hold"/>
                                        <p:tgtEl>
                                          <p:spTgt spid="4"/>
                                        </p:tgtEl>
                                        <p:attrNameLst>
                                          <p:attrName>fill.type</p:attrName>
                                        </p:attrNameLst>
                                      </p:cBhvr>
                                      <p:to>
                                        <p:strVal val="solid"/>
                                      </p:to>
                                    </p:set>
                                    <p:anim to="1.5" calcmode="lin" valueType="num">
                                      <p:cBhvr override="childStyle">
                                        <p:cTn id="9" dur="500" fill="hold"/>
                                        <p:tgtEl>
                                          <p:spTgt spid="4"/>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535" y="1053000"/>
            <a:ext cx="8586930" cy="4752000"/>
          </a:xfrm>
          <a:prstGeom prst="rect">
            <a:avLst/>
          </a:prstGeom>
        </p:spPr>
      </p:pic>
    </p:spTree>
    <p:extLst>
      <p:ext uri="{BB962C8B-B14F-4D97-AF65-F5344CB8AC3E}">
        <p14:creationId xmlns:p14="http://schemas.microsoft.com/office/powerpoint/2010/main" val="2721244280"/>
      </p:ext>
    </p:extLst>
  </p:cSld>
  <p:clrMapOvr>
    <a:masterClrMapping/>
  </p:clrMapOvr>
  <mc:AlternateContent xmlns:mc="http://schemas.openxmlformats.org/markup-compatibility/2006" xmlns:p14="http://schemas.microsoft.com/office/powerpoint/2010/main">
    <mc:Choice Requires="p14">
      <p:transition spd="slow" p14:dur="2000">
        <p14:shred pattern="rectang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1617181"/>
            <a:ext cx="9144000" cy="1846659"/>
          </a:xfrm>
          <a:prstGeom prst="rect">
            <a:avLst/>
          </a:prstGeom>
          <a:noFill/>
        </p:spPr>
        <p:txBody>
          <a:bodyPr wrap="square" rtlCol="0">
            <a:spAutoFit/>
          </a:bodyPr>
          <a:lstStyle/>
          <a:p>
            <a:pPr algn="ctr"/>
            <a:r>
              <a:rPr lang="en-US" sz="4800" b="1" i="1" u="sng" dirty="0" smtClean="0">
                <a:solidFill>
                  <a:srgbClr val="FF0000"/>
                </a:solidFill>
                <a:effectLst>
                  <a:outerShdw blurRad="38100" dist="38100" dir="2700000" algn="tl">
                    <a:srgbClr val="000000">
                      <a:alpha val="43137"/>
                    </a:srgbClr>
                  </a:outerShdw>
                </a:effectLst>
                <a:latin typeface="Pristina" pitchFamily="66" charset="0"/>
              </a:rPr>
              <a:t>Unit 2:</a:t>
            </a:r>
            <a:r>
              <a:rPr lang="en-US" sz="4800" dirty="0">
                <a:solidFill>
                  <a:srgbClr val="FF0000"/>
                </a:solidFill>
              </a:rPr>
              <a:t> </a:t>
            </a:r>
            <a:r>
              <a:rPr lang="en-US" sz="6600" b="1" dirty="0" smtClean="0">
                <a:solidFill>
                  <a:srgbClr val="FF0000"/>
                </a:solidFill>
                <a:effectLst>
                  <a:outerShdw blurRad="38100" dist="38100" dir="2700000" algn="tl">
                    <a:srgbClr val="000000">
                      <a:alpha val="43137"/>
                    </a:srgbClr>
                  </a:outerShdw>
                </a:effectLst>
                <a:latin typeface=".VnShelley Allegro" pitchFamily="82" charset="0"/>
              </a:rPr>
              <a:t>Life in the countryside</a:t>
            </a:r>
          </a:p>
          <a:p>
            <a:pPr algn="ctr"/>
            <a:r>
              <a:rPr lang="en-US" sz="4800" b="1" i="1" dirty="0" smtClean="0">
                <a:solidFill>
                  <a:srgbClr val="FFC000"/>
                </a:solidFill>
                <a:effectLst>
                  <a:outerShdw blurRad="38100" dist="38100" dir="2700000" algn="tl">
                    <a:srgbClr val="000000">
                      <a:alpha val="43137"/>
                    </a:srgbClr>
                  </a:outerShdw>
                </a:effectLst>
                <a:latin typeface="Pristina" pitchFamily="66" charset="0"/>
              </a:rPr>
              <a:t>Lesson </a:t>
            </a:r>
            <a:r>
              <a:rPr lang="en-US" sz="4800" b="1" i="1" dirty="0" smtClean="0">
                <a:solidFill>
                  <a:srgbClr val="FFC000"/>
                </a:solidFill>
                <a:effectLst>
                  <a:outerShdw blurRad="38100" dist="38100" dir="2700000" algn="tl">
                    <a:srgbClr val="000000">
                      <a:alpha val="43137"/>
                    </a:srgbClr>
                  </a:outerShdw>
                </a:effectLst>
                <a:latin typeface="Pristina" pitchFamily="66" charset="0"/>
              </a:rPr>
              <a:t>5: Skills 1</a:t>
            </a:r>
            <a:endParaRPr lang="en-US" sz="4800" b="1" dirty="0" smtClean="0">
              <a:solidFill>
                <a:srgbClr val="FFC000"/>
              </a:solidFill>
              <a:effectLst>
                <a:outerShdw blurRad="38100" dist="38100" dir="2700000" algn="tl">
                  <a:srgbClr val="000000">
                    <a:alpha val="43137"/>
                  </a:srgbClr>
                </a:outerShdw>
              </a:effectLst>
              <a:latin typeface=".VnShelley Allegro" pitchFamily="82" charset="0"/>
            </a:endParaRPr>
          </a:p>
        </p:txBody>
      </p:sp>
    </p:spTree>
    <p:extLst>
      <p:ext uri="{BB962C8B-B14F-4D97-AF65-F5344CB8AC3E}">
        <p14:creationId xmlns:p14="http://schemas.microsoft.com/office/powerpoint/2010/main" val="2357562775"/>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5" name="Rectangle 4"/>
          <p:cNvSpPr/>
          <p:nvPr/>
        </p:nvSpPr>
        <p:spPr>
          <a:xfrm>
            <a:off x="3496161" y="476672"/>
            <a:ext cx="2151678" cy="707886"/>
          </a:xfrm>
          <a:prstGeom prst="rect">
            <a:avLst/>
          </a:prstGeom>
          <a:noFill/>
        </p:spPr>
        <p:txBody>
          <a:bodyPr wrap="none" lIns="91440" tIns="45720" rIns="91440" bIns="45720">
            <a:spAutoFit/>
          </a:bodyPr>
          <a:lstStyle/>
          <a:p>
            <a:pPr algn="ctr"/>
            <a:r>
              <a:rPr lang="en-US" sz="4000" b="1" i="1" u="sng"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reading</a:t>
            </a:r>
            <a:endParaRPr lang="en-US" sz="4000" b="1" i="1" u="sng"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endParaRPr>
          </a:p>
        </p:txBody>
      </p:sp>
      <p:sp>
        <p:nvSpPr>
          <p:cNvPr id="6" name="TextBox 5"/>
          <p:cNvSpPr txBox="1"/>
          <p:nvPr/>
        </p:nvSpPr>
        <p:spPr>
          <a:xfrm>
            <a:off x="3" y="1185251"/>
            <a:ext cx="9144000" cy="707886"/>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1. Quickly read the passage and choose the most suitable heading A, B, or C for each paragraph.</a:t>
            </a:r>
            <a:endParaRPr lang="vi-VN" sz="2000" dirty="0" smtClean="0">
              <a:solidFill>
                <a:srgbClr val="FF0000"/>
              </a:solidFill>
              <a:latin typeface="Arial" pitchFamily="34" charset="0"/>
              <a:cs typeface="Arial" pitchFamily="34" charset="0"/>
            </a:endParaRPr>
          </a:p>
        </p:txBody>
      </p:sp>
      <p:sp>
        <p:nvSpPr>
          <p:cNvPr id="7" name="Rectangle 6"/>
          <p:cNvSpPr/>
          <p:nvPr/>
        </p:nvSpPr>
        <p:spPr>
          <a:xfrm>
            <a:off x="3" y="3334340"/>
            <a:ext cx="9144000" cy="3046988"/>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1. </a:t>
            </a:r>
            <a:r>
              <a:rPr lang="en-US" sz="1600" dirty="0" smtClean="0">
                <a:latin typeface="Arial" panose="020B0604020202020204" pitchFamily="34" charset="0"/>
                <a:cs typeface="Arial" panose="020B0604020202020204" pitchFamily="34" charset="0"/>
              </a:rPr>
              <a:t>________________________________________</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We don’t live a normal life like many other people. We live a nomadic life. This means we move two or three times a year to look for new pastures - grasslands - for our cattle. The cattle provide most of our needs: dairy products, meat, and clothing.</a:t>
            </a:r>
          </a:p>
          <a:p>
            <a:r>
              <a:rPr lang="en-US" sz="1600" dirty="0">
                <a:latin typeface="Arial" panose="020B0604020202020204" pitchFamily="34" charset="0"/>
                <a:cs typeface="Arial" panose="020B0604020202020204" pitchFamily="34" charset="0"/>
              </a:rPr>
              <a:t>2. </a:t>
            </a:r>
            <a:r>
              <a:rPr lang="en-US" sz="1600" dirty="0" smtClean="0">
                <a:latin typeface="Arial" panose="020B0604020202020204" pitchFamily="34" charset="0"/>
                <a:cs typeface="Arial" panose="020B0604020202020204" pitchFamily="34" charset="0"/>
              </a:rPr>
              <a:t>______________________________________</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We live in a </a:t>
            </a:r>
            <a:r>
              <a:rPr lang="en-US" sz="1600" i="1" dirty="0" err="1">
                <a:latin typeface="Arial" panose="020B0604020202020204" pitchFamily="34" charset="0"/>
                <a:cs typeface="Arial" panose="020B0604020202020204" pitchFamily="34" charset="0"/>
              </a:rPr>
              <a:t>ger</a:t>
            </a:r>
            <a:r>
              <a:rPr lang="en-US" sz="1600" dirty="0">
                <a:latin typeface="Arial" panose="020B0604020202020204" pitchFamily="34" charset="0"/>
                <a:cs typeface="Arial" panose="020B0604020202020204" pitchFamily="34" charset="0"/>
              </a:rPr>
              <a:t>, our traditional circular tent. It keeps us cool in summer and warm in winter, even when the temperature drops to -50°C. It can be put up then taken down and transported.</a:t>
            </a:r>
          </a:p>
          <a:p>
            <a:r>
              <a:rPr lang="en-US" sz="1600" dirty="0">
                <a:latin typeface="Arial" panose="020B0604020202020204" pitchFamily="34" charset="0"/>
                <a:cs typeface="Arial" panose="020B0604020202020204" pitchFamily="34" charset="0"/>
              </a:rPr>
              <a:t>3. </a:t>
            </a:r>
            <a:r>
              <a:rPr lang="en-US" sz="1600" dirty="0" smtClean="0">
                <a:latin typeface="Arial" panose="020B0604020202020204" pitchFamily="34" charset="0"/>
                <a:cs typeface="Arial" panose="020B0604020202020204" pitchFamily="34" charset="0"/>
              </a:rPr>
              <a:t>______________________________________</a:t>
            </a:r>
            <a:endParaRPr lang="en-US"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For </a:t>
            </a:r>
            <a:r>
              <a:rPr lang="en-US" sz="1600" dirty="0">
                <a:latin typeface="Arial" panose="020B0604020202020204" pitchFamily="34" charset="0"/>
                <a:cs typeface="Arial" panose="020B0604020202020204" pitchFamily="34" charset="0"/>
              </a:rPr>
              <a:t>most of the year, we are surrounded by vast pastures, rivers and mountains. We see few people from the outside world. When we are small, we play on our land and with the animals. The horse is our best friend. Any nomadic child can ride a horse. We learn from an early age to help in the family, from household chores to heavier work like herding the cattle. We also learn to be brave.</a:t>
            </a:r>
          </a:p>
        </p:txBody>
      </p:sp>
      <p:sp>
        <p:nvSpPr>
          <p:cNvPr id="9" name="Rectangle 8"/>
          <p:cNvSpPr/>
          <p:nvPr/>
        </p:nvSpPr>
        <p:spPr>
          <a:xfrm>
            <a:off x="4572000" y="1893137"/>
            <a:ext cx="4553833" cy="1273492"/>
          </a:xfrm>
          <a:prstGeom prst="rect">
            <a:avLst/>
          </a:prstGeom>
          <a:solidFill>
            <a:srgbClr val="CCFFCC"/>
          </a:solidFill>
          <a:ln>
            <a:solidFill>
              <a:srgbClr val="CC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Arial" panose="020B0604020202020204" pitchFamily="34" charset="0"/>
                <a:cs typeface="Arial" panose="020B0604020202020204" pitchFamily="34" charset="0"/>
              </a:rPr>
              <a:t>A. Nomadic children’s lives</a:t>
            </a:r>
            <a:r>
              <a:rPr lang="en-US" dirty="0" smtClean="0">
                <a:solidFill>
                  <a:schemeClr val="tx1"/>
                </a:solidFill>
                <a:latin typeface="Arial" panose="020B0604020202020204" pitchFamily="34" charset="0"/>
                <a:cs typeface="Arial" panose="020B0604020202020204" pitchFamily="34" charset="0"/>
              </a:rPr>
              <a:t/>
            </a:r>
            <a:br>
              <a:rPr lang="en-US" dirty="0" smtClean="0">
                <a:solidFill>
                  <a:schemeClr val="tx1"/>
                </a:solidFill>
                <a:latin typeface="Arial" panose="020B0604020202020204" pitchFamily="34" charset="0"/>
                <a:cs typeface="Arial" panose="020B0604020202020204" pitchFamily="34" charset="0"/>
              </a:rPr>
            </a:br>
            <a:r>
              <a:rPr lang="en-US" dirty="0" smtClean="0">
                <a:solidFill>
                  <a:schemeClr val="tx1"/>
                </a:solidFill>
                <a:latin typeface="Arial" panose="020B0604020202020204" pitchFamily="34" charset="0"/>
                <a:cs typeface="Arial" panose="020B0604020202020204" pitchFamily="34" charset="0"/>
              </a:rPr>
              <a:t>B. The importance of cattle to the nomads</a:t>
            </a:r>
            <a:br>
              <a:rPr lang="en-US" dirty="0" smtClean="0">
                <a:solidFill>
                  <a:schemeClr val="tx1"/>
                </a:solidFill>
                <a:latin typeface="Arial" panose="020B0604020202020204" pitchFamily="34" charset="0"/>
                <a:cs typeface="Arial" panose="020B0604020202020204" pitchFamily="34" charset="0"/>
              </a:rPr>
            </a:br>
            <a:r>
              <a:rPr lang="en-US" dirty="0" smtClean="0">
                <a:solidFill>
                  <a:schemeClr val="tx1"/>
                </a:solidFill>
                <a:latin typeface="Arial" panose="020B0604020202020204" pitchFamily="34" charset="0"/>
                <a:cs typeface="Arial" panose="020B0604020202020204" pitchFamily="34" charset="0"/>
              </a:rPr>
              <a:t>C. The nomads’ home</a:t>
            </a:r>
            <a:endParaRPr lang="vi-VN" dirty="0">
              <a:solidFill>
                <a:schemeClr val="tx1"/>
              </a:solidFill>
              <a:latin typeface="Arial" panose="020B0604020202020204" pitchFamily="34" charset="0"/>
              <a:cs typeface="Arial" panose="020B0604020202020204" pitchFamily="34" charset="0"/>
            </a:endParaRPr>
          </a:p>
        </p:txBody>
      </p:sp>
      <p:sp>
        <p:nvSpPr>
          <p:cNvPr id="10" name="Frame 9"/>
          <p:cNvSpPr/>
          <p:nvPr/>
        </p:nvSpPr>
        <p:spPr>
          <a:xfrm>
            <a:off x="220308" y="1893137"/>
            <a:ext cx="3275853" cy="1273492"/>
          </a:xfrm>
          <a:prstGeom prst="frame">
            <a:avLst/>
          </a:prstGeom>
          <a:solidFill>
            <a:srgbClr val="FF3300">
              <a:alpha val="87843"/>
            </a:srgbClr>
          </a:solidFill>
          <a:ln>
            <a:solidFill>
              <a:srgbClr val="FF3300">
                <a:alpha val="8784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effectLst>
                  <a:outerShdw blurRad="38100" dist="38100" dir="2700000" algn="tl">
                    <a:srgbClr val="000000">
                      <a:alpha val="43137"/>
                    </a:srgbClr>
                  </a:outerShdw>
                </a:effectLst>
              </a:rPr>
              <a:t>NOMADIC LIFE ON THE </a:t>
            </a:r>
          </a:p>
          <a:p>
            <a:pPr algn="ctr"/>
            <a:r>
              <a:rPr lang="en-US" sz="2200" b="1" dirty="0" smtClean="0">
                <a:solidFill>
                  <a:schemeClr val="tx1"/>
                </a:solidFill>
                <a:effectLst>
                  <a:outerShdw blurRad="38100" dist="38100" dir="2700000" algn="tl">
                    <a:srgbClr val="000000">
                      <a:alpha val="43137"/>
                    </a:srgbClr>
                  </a:outerShdw>
                </a:effectLst>
              </a:rPr>
              <a:t>GOBI HIGHLANDS</a:t>
            </a:r>
            <a:endParaRPr lang="vi-VN" sz="2200" b="1" dirty="0">
              <a:solidFill>
                <a:schemeClr val="tx1"/>
              </a:solidFill>
              <a:effectLst>
                <a:outerShdw blurRad="38100" dist="38100" dir="2700000" algn="tl">
                  <a:srgbClr val="000000">
                    <a:alpha val="43137"/>
                  </a:srgbClr>
                </a:outerShdw>
              </a:effectLst>
            </a:endParaRPr>
          </a:p>
        </p:txBody>
      </p:sp>
      <p:sp>
        <p:nvSpPr>
          <p:cNvPr id="8" name="TextBox 7"/>
          <p:cNvSpPr txBox="1"/>
          <p:nvPr/>
        </p:nvSpPr>
        <p:spPr>
          <a:xfrm>
            <a:off x="220307" y="3275692"/>
            <a:ext cx="5324311" cy="369332"/>
          </a:xfrm>
          <a:prstGeom prst="rect">
            <a:avLst/>
          </a:prstGeom>
          <a:noFill/>
        </p:spPr>
        <p:txBody>
          <a:bodyPr wrap="square" rtlCol="0">
            <a:spAutoFit/>
          </a:bodyPr>
          <a:lstStyle/>
          <a:p>
            <a:r>
              <a:rPr lang="en-US" b="1" i="1" dirty="0" smtClean="0">
                <a:solidFill>
                  <a:srgbClr val="FF0000"/>
                </a:solidFill>
              </a:rPr>
              <a:t>B. </a:t>
            </a:r>
            <a:r>
              <a:rPr lang="en-US" b="1" i="1" dirty="0">
                <a:solidFill>
                  <a:srgbClr val="FF0000"/>
                </a:solidFill>
                <a:latin typeface="Arial" panose="020B0604020202020204" pitchFamily="34" charset="0"/>
                <a:cs typeface="Arial" panose="020B0604020202020204" pitchFamily="34" charset="0"/>
              </a:rPr>
              <a:t>The importance of cattle to the nomads</a:t>
            </a:r>
            <a:r>
              <a:rPr lang="en-US" b="1" i="1" dirty="0" smtClean="0">
                <a:solidFill>
                  <a:srgbClr val="FF0000"/>
                </a:solidFill>
              </a:rPr>
              <a:t> </a:t>
            </a:r>
            <a:endParaRPr lang="vi-VN" b="1" i="1" dirty="0">
              <a:solidFill>
                <a:srgbClr val="FF0000"/>
              </a:solidFill>
            </a:endParaRPr>
          </a:p>
        </p:txBody>
      </p:sp>
      <p:sp>
        <p:nvSpPr>
          <p:cNvPr id="11" name="TextBox 10"/>
          <p:cNvSpPr txBox="1"/>
          <p:nvPr/>
        </p:nvSpPr>
        <p:spPr>
          <a:xfrm>
            <a:off x="1102428" y="4296425"/>
            <a:ext cx="2691228" cy="369332"/>
          </a:xfrm>
          <a:prstGeom prst="rect">
            <a:avLst/>
          </a:prstGeom>
          <a:noFill/>
        </p:spPr>
        <p:txBody>
          <a:bodyPr wrap="square" rtlCol="0">
            <a:spAutoFit/>
          </a:bodyPr>
          <a:lstStyle/>
          <a:p>
            <a:r>
              <a:rPr lang="en-US" b="1" i="1" dirty="0" smtClean="0">
                <a:solidFill>
                  <a:srgbClr val="FF0000"/>
                </a:solidFill>
                <a:latin typeface="Arial" panose="020B0604020202020204" pitchFamily="34" charset="0"/>
                <a:cs typeface="Arial" panose="020B0604020202020204" pitchFamily="34" charset="0"/>
              </a:rPr>
              <a:t>C. The nomads’ home</a:t>
            </a:r>
            <a:endParaRPr lang="vi-VN" b="1" i="1" dirty="0">
              <a:solidFill>
                <a:srgbClr val="FF0000"/>
              </a:solidFill>
              <a:latin typeface="Arial" panose="020B0604020202020204" pitchFamily="34" charset="0"/>
              <a:cs typeface="Arial" panose="020B0604020202020204" pitchFamily="34" charset="0"/>
            </a:endParaRPr>
          </a:p>
        </p:txBody>
      </p:sp>
      <p:sp>
        <p:nvSpPr>
          <p:cNvPr id="12" name="Rectangle 11"/>
          <p:cNvSpPr/>
          <p:nvPr/>
        </p:nvSpPr>
        <p:spPr>
          <a:xfrm>
            <a:off x="859595" y="5003884"/>
            <a:ext cx="3176895" cy="369332"/>
          </a:xfrm>
          <a:prstGeom prst="rect">
            <a:avLst/>
          </a:prstGeom>
        </p:spPr>
        <p:txBody>
          <a:bodyPr wrap="none">
            <a:spAutoFit/>
          </a:bodyPr>
          <a:lstStyle/>
          <a:p>
            <a:r>
              <a:rPr lang="en-US" b="1" i="1" dirty="0">
                <a:solidFill>
                  <a:srgbClr val="FF0000"/>
                </a:solidFill>
                <a:latin typeface="Arial" panose="020B0604020202020204" pitchFamily="34" charset="0"/>
                <a:cs typeface="Arial" panose="020B0604020202020204" pitchFamily="34" charset="0"/>
              </a:rPr>
              <a:t>A. Nomadic children’s lives</a:t>
            </a:r>
            <a:endParaRPr lang="vi-VN" b="1" i="1" dirty="0">
              <a:solidFill>
                <a:srgbClr val="FF0000"/>
              </a:solidFill>
            </a:endParaRPr>
          </a:p>
        </p:txBody>
      </p:sp>
    </p:spTree>
    <p:extLst>
      <p:ext uri="{BB962C8B-B14F-4D97-AF65-F5344CB8AC3E}">
        <p14:creationId xmlns:p14="http://schemas.microsoft.com/office/powerpoint/2010/main" val="21028584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5" presetClass="exit" presetSubtype="0" fill="hold" grpId="0" nodeType="clickEffect">
                                  <p:stCondLst>
                                    <p:cond delay="0"/>
                                  </p:stCondLst>
                                  <p:childTnLst>
                                    <p:anim calcmode="lin" valueType="num">
                                      <p:cBhvr>
                                        <p:cTn id="24" dur="1000"/>
                                        <p:tgtEl>
                                          <p:spTgt spid="9"/>
                                        </p:tgtEl>
                                        <p:attrNameLst>
                                          <p:attrName>ppt_w</p:attrName>
                                        </p:attrNameLst>
                                      </p:cBhvr>
                                      <p:tavLst>
                                        <p:tav tm="0">
                                          <p:val>
                                            <p:strVal val="ppt_w"/>
                                          </p:val>
                                        </p:tav>
                                        <p:tav tm="100000">
                                          <p:val>
                                            <p:fltVal val="0"/>
                                          </p:val>
                                        </p:tav>
                                      </p:tavLst>
                                    </p:anim>
                                    <p:anim calcmode="lin" valueType="num">
                                      <p:cBhvr>
                                        <p:cTn id="25" dur="1000"/>
                                        <p:tgtEl>
                                          <p:spTgt spid="9"/>
                                        </p:tgtEl>
                                        <p:attrNameLst>
                                          <p:attrName>ppt_h</p:attrName>
                                        </p:attrNameLst>
                                      </p:cBhvr>
                                      <p:tavLst>
                                        <p:tav tm="0">
                                          <p:val>
                                            <p:strVal val="ppt_h"/>
                                          </p:val>
                                        </p:tav>
                                        <p:tav tm="100000">
                                          <p:val>
                                            <p:fltVal val="0"/>
                                          </p:val>
                                        </p:tav>
                                      </p:tavLst>
                                    </p:anim>
                                    <p:anim calcmode="lin" valueType="num">
                                      <p:cBhvr>
                                        <p:cTn id="26" dur="1000"/>
                                        <p:tgtEl>
                                          <p:spTgt spid="9"/>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27" dur="1000"/>
                                        <p:tgtEl>
                                          <p:spTgt spid="9"/>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28"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2. Match the descriptions with the words/ phrases from the passage.</a:t>
            </a:r>
            <a:endParaRPr lang="vi-VN" sz="2000" dirty="0" smtClean="0">
              <a:solidFill>
                <a:srgbClr val="FF0000"/>
              </a:solidFill>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72534561"/>
              </p:ext>
            </p:extLst>
          </p:nvPr>
        </p:nvGraphicFramePr>
        <p:xfrm>
          <a:off x="1103784" y="1412776"/>
          <a:ext cx="6936432" cy="2448272"/>
        </p:xfrm>
        <a:graphic>
          <a:graphicData uri="http://schemas.openxmlformats.org/drawingml/2006/table">
            <a:tbl>
              <a:tblPr firstRow="1" bandRow="1">
                <a:tableStyleId>{5C22544A-7EE6-4342-B048-85BDC9FD1C3A}</a:tableStyleId>
              </a:tblPr>
              <a:tblGrid>
                <a:gridCol w="2812732"/>
                <a:gridCol w="4123700"/>
              </a:tblGrid>
              <a:tr h="487585">
                <a:tc>
                  <a:txBody>
                    <a:bodyPr/>
                    <a:lstStyle/>
                    <a:p>
                      <a:pPr algn="ctr"/>
                      <a:r>
                        <a:rPr lang="en-US" dirty="0" smtClean="0">
                          <a:solidFill>
                            <a:schemeClr val="bg1"/>
                          </a:solidFill>
                        </a:rPr>
                        <a:t>Words/</a:t>
                      </a:r>
                      <a:r>
                        <a:rPr lang="en-US" baseline="0" dirty="0" smtClean="0">
                          <a:solidFill>
                            <a:schemeClr val="bg1"/>
                          </a:solidFill>
                        </a:rPr>
                        <a:t> Phrases</a:t>
                      </a:r>
                      <a:endParaRPr lang="vi-VN" dirty="0">
                        <a:solidFill>
                          <a:schemeClr val="bg1"/>
                        </a:solidFill>
                      </a:endParaRPr>
                    </a:p>
                  </a:txBody>
                  <a:tcPr>
                    <a:solidFill>
                      <a:srgbClr val="0070C0"/>
                    </a:solidFill>
                  </a:tcPr>
                </a:tc>
                <a:tc>
                  <a:txBody>
                    <a:bodyPr/>
                    <a:lstStyle/>
                    <a:p>
                      <a:pPr algn="ctr"/>
                      <a:r>
                        <a:rPr lang="en-US" dirty="0" smtClean="0"/>
                        <a:t>Descriptions</a:t>
                      </a:r>
                      <a:endParaRPr lang="vi-VN" dirty="0"/>
                    </a:p>
                  </a:txBody>
                  <a:tcPr>
                    <a:solidFill>
                      <a:srgbClr val="0070C0"/>
                    </a:solidFill>
                  </a:tcPr>
                </a:tc>
              </a:tr>
              <a:tr h="1960687">
                <a:tc>
                  <a:txBody>
                    <a:bodyPr/>
                    <a:lstStyle/>
                    <a:p>
                      <a:pPr marL="342900" indent="-342900">
                        <a:buAutoNum type="arabicPeriod"/>
                      </a:pPr>
                      <a:r>
                        <a:rPr lang="en-US" dirty="0" smtClean="0">
                          <a:solidFill>
                            <a:schemeClr val="tx1"/>
                          </a:solidFill>
                        </a:rPr>
                        <a:t>a </a:t>
                      </a:r>
                      <a:r>
                        <a:rPr lang="en-US" i="1" dirty="0" err="1" smtClean="0">
                          <a:solidFill>
                            <a:schemeClr val="tx1"/>
                          </a:solidFill>
                        </a:rPr>
                        <a:t>ger</a:t>
                      </a:r>
                      <a:endParaRPr lang="en-US" i="1" dirty="0" smtClean="0">
                        <a:solidFill>
                          <a:schemeClr val="tx1"/>
                        </a:solidFill>
                      </a:endParaRPr>
                    </a:p>
                    <a:p>
                      <a:pPr marL="342900" indent="-342900">
                        <a:buAutoNum type="arabicPeriod"/>
                      </a:pPr>
                      <a:r>
                        <a:rPr lang="en-US" dirty="0" smtClean="0">
                          <a:solidFill>
                            <a:schemeClr val="tx1"/>
                          </a:solidFill>
                        </a:rPr>
                        <a:t>dairy</a:t>
                      </a:r>
                      <a:r>
                        <a:rPr lang="en-US" baseline="0" dirty="0" smtClean="0">
                          <a:solidFill>
                            <a:schemeClr val="tx1"/>
                          </a:solidFill>
                        </a:rPr>
                        <a:t> products</a:t>
                      </a:r>
                    </a:p>
                    <a:p>
                      <a:pPr marL="342900" indent="-342900">
                        <a:buAutoNum type="arabicPeriod"/>
                      </a:pPr>
                      <a:endParaRPr lang="en-US" baseline="0" dirty="0" smtClean="0">
                        <a:solidFill>
                          <a:schemeClr val="tx1"/>
                        </a:solidFill>
                      </a:endParaRPr>
                    </a:p>
                    <a:p>
                      <a:pPr marL="342900" indent="-342900">
                        <a:buAutoNum type="arabicPeriod"/>
                      </a:pPr>
                      <a:r>
                        <a:rPr lang="en-US" baseline="0" dirty="0" smtClean="0">
                          <a:solidFill>
                            <a:schemeClr val="tx1"/>
                          </a:solidFill>
                        </a:rPr>
                        <a:t>cattle</a:t>
                      </a:r>
                    </a:p>
                    <a:p>
                      <a:pPr marL="342900" indent="-342900">
                        <a:buAutoNum type="arabicPeriod"/>
                      </a:pPr>
                      <a:r>
                        <a:rPr lang="en-US" baseline="0" dirty="0" smtClean="0">
                          <a:solidFill>
                            <a:schemeClr val="tx1"/>
                          </a:solidFill>
                        </a:rPr>
                        <a:t>nomadic life</a:t>
                      </a:r>
                    </a:p>
                    <a:p>
                      <a:pPr marL="342900" indent="-342900">
                        <a:buAutoNum type="arabicPeriod"/>
                      </a:pPr>
                      <a:r>
                        <a:rPr lang="en-US" baseline="0" dirty="0" smtClean="0">
                          <a:solidFill>
                            <a:schemeClr val="tx1"/>
                          </a:solidFill>
                        </a:rPr>
                        <a:t>Pastures</a:t>
                      </a:r>
                      <a:endParaRPr lang="vi-VN" dirty="0">
                        <a:solidFill>
                          <a:schemeClr val="tx1"/>
                        </a:solidFill>
                      </a:endParaRPr>
                    </a:p>
                  </a:txBody>
                  <a:tcPr>
                    <a:solidFill>
                      <a:srgbClr val="CCECFF"/>
                    </a:solidFill>
                  </a:tcPr>
                </a:tc>
                <a:tc>
                  <a:txBody>
                    <a:bodyPr/>
                    <a:lstStyle/>
                    <a:p>
                      <a:pPr marL="342900" indent="-342900">
                        <a:buFont typeface="+mj-lt"/>
                        <a:buAutoNum type="alphaLcPeriod"/>
                      </a:pPr>
                      <a:r>
                        <a:rPr lang="en-US" dirty="0" smtClean="0"/>
                        <a:t>a life</a:t>
                      </a:r>
                      <a:r>
                        <a:rPr lang="en-US" baseline="0" dirty="0" smtClean="0"/>
                        <a:t> on the move</a:t>
                      </a:r>
                    </a:p>
                    <a:p>
                      <a:pPr marL="342900" indent="-342900">
                        <a:buFont typeface="+mj-lt"/>
                        <a:buAutoNum type="alphaLcPeriod"/>
                      </a:pPr>
                      <a:r>
                        <a:rPr lang="en-US" baseline="0" dirty="0" smtClean="0"/>
                        <a:t>a circular tent in which Mongolian nomads live</a:t>
                      </a:r>
                    </a:p>
                    <a:p>
                      <a:pPr marL="342900" indent="-342900">
                        <a:buFont typeface="+mj-lt"/>
                        <a:buAutoNum type="alphaLcPeriod"/>
                      </a:pPr>
                      <a:r>
                        <a:rPr lang="en-US" baseline="0" dirty="0" smtClean="0"/>
                        <a:t>grasslands</a:t>
                      </a:r>
                    </a:p>
                    <a:p>
                      <a:pPr marL="342900" indent="-342900">
                        <a:buFont typeface="+mj-lt"/>
                        <a:buAutoNum type="alphaLcPeriod"/>
                      </a:pPr>
                      <a:r>
                        <a:rPr lang="en-US" baseline="0" dirty="0" smtClean="0"/>
                        <a:t>milk, butter, cheese</a:t>
                      </a:r>
                    </a:p>
                    <a:p>
                      <a:pPr marL="342900" indent="-342900">
                        <a:buFont typeface="+mj-lt"/>
                        <a:buAutoNum type="alphaLcPeriod"/>
                      </a:pPr>
                      <a:r>
                        <a:rPr lang="en-US" baseline="0" dirty="0" smtClean="0"/>
                        <a:t>cows, goats, buffaloes ...</a:t>
                      </a:r>
                      <a:endParaRPr lang="vi-VN" dirty="0"/>
                    </a:p>
                  </a:txBody>
                  <a:tcPr>
                    <a:solidFill>
                      <a:srgbClr val="CCECFF"/>
                    </a:solidFill>
                  </a:tcPr>
                </a:tc>
              </a:tr>
            </a:tbl>
          </a:graphicData>
        </a:graphic>
      </p:graphicFrame>
      <p:sp>
        <p:nvSpPr>
          <p:cNvPr id="5" name="Rectangle 4"/>
          <p:cNvSpPr/>
          <p:nvPr/>
        </p:nvSpPr>
        <p:spPr>
          <a:xfrm>
            <a:off x="3070118" y="4358331"/>
            <a:ext cx="599844" cy="461665"/>
          </a:xfrm>
          <a:prstGeom prst="rect">
            <a:avLst/>
          </a:prstGeom>
          <a:noFill/>
        </p:spPr>
        <p:txBody>
          <a:bodyPr wrap="none" lIns="91440" tIns="45720" rIns="91440" bIns="45720">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1-b</a:t>
            </a:r>
          </a:p>
        </p:txBody>
      </p:sp>
      <p:sp>
        <p:nvSpPr>
          <p:cNvPr id="9" name="Rectangle 8"/>
          <p:cNvSpPr/>
          <p:nvPr/>
        </p:nvSpPr>
        <p:spPr>
          <a:xfrm>
            <a:off x="3669962" y="4358330"/>
            <a:ext cx="599844"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2-d</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10" name="Rectangle 9"/>
          <p:cNvSpPr/>
          <p:nvPr/>
        </p:nvSpPr>
        <p:spPr>
          <a:xfrm>
            <a:off x="5447052" y="4358331"/>
            <a:ext cx="562976"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5-c</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11" name="Rectangle 10"/>
          <p:cNvSpPr/>
          <p:nvPr/>
        </p:nvSpPr>
        <p:spPr>
          <a:xfrm>
            <a:off x="4269806" y="4358329"/>
            <a:ext cx="590226"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3-e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12" name="Rectangle 11"/>
          <p:cNvSpPr/>
          <p:nvPr/>
        </p:nvSpPr>
        <p:spPr>
          <a:xfrm>
            <a:off x="4860032" y="4358328"/>
            <a:ext cx="587020"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4-a</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193273136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randombar(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randombar(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3. Read the passage again and choose the best answer A, B, C, or D.</a:t>
            </a:r>
            <a:endParaRPr lang="vi-VN" sz="2000" dirty="0" smtClean="0">
              <a:solidFill>
                <a:srgbClr val="FF0000"/>
              </a:solidFill>
              <a:latin typeface="Arial" pitchFamily="34" charset="0"/>
              <a:cs typeface="Arial" pitchFamily="34" charset="0"/>
            </a:endParaRPr>
          </a:p>
        </p:txBody>
      </p:sp>
      <p:sp>
        <p:nvSpPr>
          <p:cNvPr id="5" name="Rectangle 4"/>
          <p:cNvSpPr/>
          <p:nvPr/>
        </p:nvSpPr>
        <p:spPr>
          <a:xfrm>
            <a:off x="0" y="876782"/>
            <a:ext cx="9144000" cy="4801314"/>
          </a:xfrm>
          <a:prstGeom prst="rect">
            <a:avLst/>
          </a:prstGeom>
        </p:spPr>
        <p:txBody>
          <a:bodyPr wrap="square">
            <a:spAutoFit/>
          </a:bodyPr>
          <a:lstStyle/>
          <a:p>
            <a:r>
              <a:rPr lang="en-US" dirty="0" smtClean="0">
                <a:latin typeface="Arial" panose="020B0604020202020204" pitchFamily="34" charset="0"/>
                <a:cs typeface="Arial" panose="020B0604020202020204" pitchFamily="34" charset="0"/>
              </a:rPr>
              <a:t>1.  We </a:t>
            </a:r>
            <a:r>
              <a:rPr lang="en-US" dirty="0">
                <a:latin typeface="Arial" panose="020B0604020202020204" pitchFamily="34" charset="0"/>
                <a:cs typeface="Arial" panose="020B0604020202020204" pitchFamily="34" charset="0"/>
              </a:rPr>
              <a:t>live __________ other people.</a:t>
            </a:r>
          </a:p>
          <a:p>
            <a:r>
              <a:rPr lang="en-US" dirty="0" smtClean="0">
                <a:latin typeface="Arial" panose="020B0604020202020204" pitchFamily="34" charset="0"/>
                <a:cs typeface="Arial" panose="020B0604020202020204" pitchFamily="34" charset="0"/>
              </a:rPr>
              <a:t>A.  a </a:t>
            </a:r>
            <a:r>
              <a:rPr lang="en-US" dirty="0">
                <a:latin typeface="Arial" panose="020B0604020202020204" pitchFamily="34" charset="0"/>
                <a:cs typeface="Arial" panose="020B0604020202020204" pitchFamily="34" charset="0"/>
              </a:rPr>
              <a:t>different life </a:t>
            </a:r>
            <a:r>
              <a:rPr lang="en-US" dirty="0" smtClean="0">
                <a:latin typeface="Arial" panose="020B0604020202020204" pitchFamily="34" charset="0"/>
                <a:cs typeface="Arial" panose="020B0604020202020204" pitchFamily="34" charset="0"/>
              </a:rPr>
              <a:t>to</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  similarly to</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  the </a:t>
            </a:r>
            <a:r>
              <a:rPr lang="en-US" dirty="0">
                <a:latin typeface="Arial" panose="020B0604020202020204" pitchFamily="34" charset="0"/>
                <a:cs typeface="Arial" panose="020B0604020202020204" pitchFamily="34" charset="0"/>
              </a:rPr>
              <a:t>same life </a:t>
            </a:r>
            <a:r>
              <a:rPr lang="en-US" dirty="0" smtClean="0">
                <a:latin typeface="Arial" panose="020B0604020202020204" pitchFamily="34" charset="0"/>
                <a:cs typeface="Arial" panose="020B0604020202020204" pitchFamily="34" charset="0"/>
              </a:rPr>
              <a:t>as</a:t>
            </a:r>
            <a:endParaRPr lang="en-US" dirty="0">
              <a:latin typeface="Arial" panose="020B0604020202020204" pitchFamily="34" charset="0"/>
              <a:cs typeface="Arial" panose="020B0604020202020204" pitchFamily="34" charset="0"/>
            </a:endParaRPr>
          </a:p>
          <a:p>
            <a:pPr marL="342900" indent="-342900">
              <a:buAutoNum type="alphaUcPeriod" startAt="4"/>
            </a:pPr>
            <a:r>
              <a:rPr lang="en-US" dirty="0" smtClean="0">
                <a:latin typeface="Arial" panose="020B0604020202020204" pitchFamily="34" charset="0"/>
                <a:cs typeface="Arial" panose="020B0604020202020204" pitchFamily="34" charset="0"/>
              </a:rPr>
              <a:t>in </a:t>
            </a:r>
            <a:r>
              <a:rPr lang="en-US" dirty="0">
                <a:latin typeface="Arial" panose="020B0604020202020204" pitchFamily="34" charset="0"/>
                <a:cs typeface="Arial" panose="020B0604020202020204" pitchFamily="34" charset="0"/>
              </a:rPr>
              <a:t>exactly the same way </a:t>
            </a:r>
            <a:r>
              <a:rPr lang="en-US" dirty="0" smtClean="0">
                <a:latin typeface="Arial" panose="020B0604020202020204" pitchFamily="34" charset="0"/>
                <a:cs typeface="Arial" panose="020B0604020202020204" pitchFamily="34" charset="0"/>
              </a:rPr>
              <a:t>as</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2.  We </a:t>
            </a:r>
            <a:r>
              <a:rPr lang="en-US" dirty="0">
                <a:latin typeface="Arial" panose="020B0604020202020204" pitchFamily="34" charset="0"/>
                <a:cs typeface="Arial" panose="020B0604020202020204" pitchFamily="34" charset="0"/>
              </a:rPr>
              <a:t>have to move in order to __________.</a:t>
            </a:r>
          </a:p>
          <a:p>
            <a:r>
              <a:rPr lang="en-US" dirty="0">
                <a:latin typeface="Arial" panose="020B0604020202020204" pitchFamily="34" charset="0"/>
                <a:cs typeface="Arial" panose="020B0604020202020204" pitchFamily="34" charset="0"/>
              </a:rPr>
              <a:t>A</a:t>
            </a:r>
            <a:r>
              <a:rPr lang="en-US" dirty="0" smtClean="0">
                <a:latin typeface="Arial" panose="020B0604020202020204" pitchFamily="34" charset="0"/>
                <a:cs typeface="Arial" panose="020B0604020202020204" pitchFamily="34" charset="0"/>
              </a:rPr>
              <a:t>.  change </a:t>
            </a:r>
            <a:r>
              <a:rPr lang="en-US" dirty="0">
                <a:latin typeface="Arial" panose="020B0604020202020204" pitchFamily="34" charset="0"/>
                <a:cs typeface="Arial" panose="020B0604020202020204" pitchFamily="34" charset="0"/>
              </a:rPr>
              <a:t>our lifestyle</a:t>
            </a:r>
          </a:p>
          <a:p>
            <a:r>
              <a:rPr lang="en-US" dirty="0">
                <a:latin typeface="Arial" panose="020B0604020202020204" pitchFamily="34" charset="0"/>
                <a:cs typeface="Arial" panose="020B0604020202020204" pitchFamily="34" charset="0"/>
              </a:rPr>
              <a:t>B</a:t>
            </a:r>
            <a:r>
              <a:rPr lang="en-US" dirty="0" smtClean="0">
                <a:latin typeface="Arial" panose="020B0604020202020204" pitchFamily="34" charset="0"/>
                <a:cs typeface="Arial" panose="020B0604020202020204" pitchFamily="34" charset="0"/>
              </a:rPr>
              <a:t>.  look </a:t>
            </a:r>
            <a:r>
              <a:rPr lang="en-US" dirty="0">
                <a:latin typeface="Arial" panose="020B0604020202020204" pitchFamily="34" charset="0"/>
                <a:cs typeface="Arial" panose="020B0604020202020204" pitchFamily="34" charset="0"/>
              </a:rPr>
              <a:t>for better weather</a:t>
            </a:r>
          </a:p>
          <a:p>
            <a:r>
              <a:rPr lang="en-US" dirty="0">
                <a:latin typeface="Arial" panose="020B0604020202020204" pitchFamily="34" charset="0"/>
                <a:cs typeface="Arial" panose="020B0604020202020204" pitchFamily="34" charset="0"/>
              </a:rPr>
              <a:t>C</a:t>
            </a:r>
            <a:r>
              <a:rPr lang="en-US" dirty="0" smtClean="0">
                <a:latin typeface="Arial" panose="020B0604020202020204" pitchFamily="34" charset="0"/>
                <a:cs typeface="Arial" panose="020B0604020202020204" pitchFamily="34" charset="0"/>
              </a:rPr>
              <a:t>.  look </a:t>
            </a:r>
            <a:r>
              <a:rPr lang="en-US" dirty="0">
                <a:latin typeface="Arial" panose="020B0604020202020204" pitchFamily="34" charset="0"/>
                <a:cs typeface="Arial" panose="020B0604020202020204" pitchFamily="34" charset="0"/>
              </a:rPr>
              <a:t>for food for our cattle</a:t>
            </a:r>
          </a:p>
          <a:p>
            <a:pPr marL="342900" indent="-342900">
              <a:buAutoNum type="alphaUcPeriod" startAt="4"/>
            </a:pPr>
            <a:r>
              <a:rPr lang="en-US" dirty="0" smtClean="0">
                <a:latin typeface="Arial" panose="020B0604020202020204" pitchFamily="34" charset="0"/>
                <a:cs typeface="Arial" panose="020B0604020202020204" pitchFamily="34" charset="0"/>
              </a:rPr>
              <a:t>be </a:t>
            </a:r>
            <a:r>
              <a:rPr lang="en-US" dirty="0">
                <a:latin typeface="Arial" panose="020B0604020202020204" pitchFamily="34" charset="0"/>
                <a:cs typeface="Arial" panose="020B0604020202020204" pitchFamily="34" charset="0"/>
              </a:rPr>
              <a:t>closer to the </a:t>
            </a:r>
            <a:r>
              <a:rPr lang="en-US" dirty="0" smtClean="0">
                <a:latin typeface="Arial" panose="020B0604020202020204" pitchFamily="34" charset="0"/>
                <a:cs typeface="Arial" panose="020B0604020202020204" pitchFamily="34" charset="0"/>
              </a:rPr>
              <a:t>city</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  Our </a:t>
            </a:r>
            <a:r>
              <a:rPr lang="en-US" dirty="0">
                <a:latin typeface="Arial" panose="020B0604020202020204" pitchFamily="34" charset="0"/>
                <a:cs typeface="Arial" panose="020B0604020202020204" pitchFamily="34" charset="0"/>
              </a:rPr>
              <a:t>cattle can provide us with __________.</a:t>
            </a:r>
          </a:p>
          <a:p>
            <a:r>
              <a:rPr lang="en-US" dirty="0">
                <a:latin typeface="Arial" panose="020B0604020202020204" pitchFamily="34" charset="0"/>
                <a:cs typeface="Arial" panose="020B0604020202020204" pitchFamily="34" charset="0"/>
              </a:rPr>
              <a:t>A</a:t>
            </a:r>
            <a:r>
              <a:rPr lang="en-US" dirty="0" smtClean="0">
                <a:latin typeface="Arial" panose="020B0604020202020204" pitchFamily="34" charset="0"/>
                <a:cs typeface="Arial" panose="020B0604020202020204" pitchFamily="34" charset="0"/>
              </a:rPr>
              <a:t>.  most </a:t>
            </a:r>
            <a:r>
              <a:rPr lang="en-US" dirty="0">
                <a:latin typeface="Arial" panose="020B0604020202020204" pitchFamily="34" charset="0"/>
                <a:cs typeface="Arial" panose="020B0604020202020204" pitchFamily="34" charset="0"/>
              </a:rPr>
              <a:t>of our needs</a:t>
            </a:r>
          </a:p>
          <a:p>
            <a:r>
              <a:rPr lang="en-US" dirty="0" smtClean="0">
                <a:latin typeface="Arial" panose="020B0604020202020204" pitchFamily="34" charset="0"/>
                <a:cs typeface="Arial" panose="020B0604020202020204" pitchFamily="34" charset="0"/>
              </a:rPr>
              <a:t>B.  food </a:t>
            </a:r>
            <a:r>
              <a:rPr lang="en-US" dirty="0">
                <a:latin typeface="Arial" panose="020B0604020202020204" pitchFamily="34" charset="0"/>
                <a:cs typeface="Arial" panose="020B0604020202020204" pitchFamily="34" charset="0"/>
              </a:rPr>
              <a:t>only</a:t>
            </a:r>
          </a:p>
          <a:p>
            <a:r>
              <a:rPr lang="en-US" dirty="0">
                <a:latin typeface="Arial" panose="020B0604020202020204" pitchFamily="34" charset="0"/>
                <a:cs typeface="Arial" panose="020B0604020202020204" pitchFamily="34" charset="0"/>
              </a:rPr>
              <a:t>C</a:t>
            </a:r>
            <a:r>
              <a:rPr lang="en-US" dirty="0" smtClean="0">
                <a:latin typeface="Arial" panose="020B0604020202020204" pitchFamily="34" charset="0"/>
                <a:cs typeface="Arial" panose="020B0604020202020204" pitchFamily="34" charset="0"/>
              </a:rPr>
              <a:t>.  means </a:t>
            </a:r>
            <a:r>
              <a:rPr lang="en-US" dirty="0">
                <a:latin typeface="Arial" panose="020B0604020202020204" pitchFamily="34" charset="0"/>
                <a:cs typeface="Arial" panose="020B0604020202020204" pitchFamily="34" charset="0"/>
              </a:rPr>
              <a:t>of transport only</a:t>
            </a:r>
          </a:p>
          <a:p>
            <a:pPr marL="342900" indent="-342900">
              <a:buAutoNum type="alphaUcPeriod" startAt="4"/>
            </a:pPr>
            <a:r>
              <a:rPr lang="en-US" dirty="0" smtClean="0">
                <a:latin typeface="Arial" panose="020B0604020202020204" pitchFamily="34" charset="0"/>
                <a:cs typeface="Arial" panose="020B0604020202020204" pitchFamily="34" charset="0"/>
              </a:rPr>
              <a:t>anything </a:t>
            </a:r>
            <a:r>
              <a:rPr lang="en-US" dirty="0">
                <a:latin typeface="Arial" panose="020B0604020202020204" pitchFamily="34" charset="0"/>
                <a:cs typeface="Arial" panose="020B0604020202020204" pitchFamily="34" charset="0"/>
              </a:rPr>
              <a:t>we </a:t>
            </a:r>
            <a:r>
              <a:rPr lang="en-US" dirty="0" smtClean="0">
                <a:latin typeface="Arial" panose="020B0604020202020204" pitchFamily="34" charset="0"/>
                <a:cs typeface="Arial" panose="020B0604020202020204" pitchFamily="34" charset="0"/>
              </a:rPr>
              <a:t>want</a:t>
            </a:r>
          </a:p>
        </p:txBody>
      </p:sp>
      <p:sp>
        <p:nvSpPr>
          <p:cNvPr id="6" name="Oval 5"/>
          <p:cNvSpPr/>
          <p:nvPr/>
        </p:nvSpPr>
        <p:spPr>
          <a:xfrm>
            <a:off x="0" y="1154801"/>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Oval 6"/>
          <p:cNvSpPr/>
          <p:nvPr/>
        </p:nvSpPr>
        <p:spPr>
          <a:xfrm>
            <a:off x="0" y="3356992"/>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Oval 7"/>
          <p:cNvSpPr/>
          <p:nvPr/>
        </p:nvSpPr>
        <p:spPr>
          <a:xfrm>
            <a:off x="0" y="4437112"/>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20885599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5" name="Rectangle 4"/>
          <p:cNvSpPr/>
          <p:nvPr/>
        </p:nvSpPr>
        <p:spPr>
          <a:xfrm>
            <a:off x="0" y="876782"/>
            <a:ext cx="9144000" cy="4801314"/>
          </a:xfrm>
          <a:prstGeom prst="rect">
            <a:avLst/>
          </a:prstGeom>
        </p:spPr>
        <p:txBody>
          <a:bodyPr wrap="square">
            <a:spAutoFit/>
          </a:bodyPr>
          <a:lstStyle/>
          <a:p>
            <a:r>
              <a:rPr lang="en-US" dirty="0" smtClean="0">
                <a:latin typeface="Arial" panose="020B0604020202020204" pitchFamily="34" charset="0"/>
                <a:cs typeface="Arial" panose="020B0604020202020204" pitchFamily="34" charset="0"/>
              </a:rPr>
              <a:t>4.  When </a:t>
            </a:r>
            <a:r>
              <a:rPr lang="en-US" dirty="0">
                <a:latin typeface="Arial" panose="020B0604020202020204" pitchFamily="34" charset="0"/>
                <a:cs typeface="Arial" panose="020B0604020202020204" pitchFamily="34" charset="0"/>
              </a:rPr>
              <a:t>we move to a new place, we __________.</a:t>
            </a:r>
          </a:p>
          <a:p>
            <a:r>
              <a:rPr lang="en-US" dirty="0" smtClean="0">
                <a:latin typeface="Arial" panose="020B0604020202020204" pitchFamily="34" charset="0"/>
                <a:cs typeface="Arial" panose="020B0604020202020204" pitchFamily="34" charset="0"/>
              </a:rPr>
              <a:t>A.  have </a:t>
            </a:r>
            <a:r>
              <a:rPr lang="en-US" dirty="0">
                <a:latin typeface="Arial" panose="020B0604020202020204" pitchFamily="34" charset="0"/>
                <a:cs typeface="Arial" panose="020B0604020202020204" pitchFamily="34" charset="0"/>
              </a:rPr>
              <a:t>to make a new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  put </a:t>
            </a:r>
            <a:r>
              <a:rPr lang="en-US" dirty="0">
                <a:latin typeface="Arial" panose="020B0604020202020204" pitchFamily="34" charset="0"/>
                <a:cs typeface="Arial" panose="020B0604020202020204" pitchFamily="34" charset="0"/>
              </a:rPr>
              <a:t>up the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  buy </a:t>
            </a:r>
            <a:r>
              <a:rPr lang="en-US" dirty="0">
                <a:latin typeface="Arial" panose="020B0604020202020204" pitchFamily="34" charset="0"/>
                <a:cs typeface="Arial" panose="020B0604020202020204" pitchFamily="34" charset="0"/>
              </a:rPr>
              <a:t>a new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pPr marL="342900" indent="-342900">
              <a:buAutoNum type="alphaUcPeriod" startAt="4"/>
            </a:pPr>
            <a:r>
              <a:rPr lang="en-US" dirty="0" smtClean="0">
                <a:latin typeface="Arial" panose="020B0604020202020204" pitchFamily="34" charset="0"/>
                <a:cs typeface="Arial" panose="020B0604020202020204" pitchFamily="34" charset="0"/>
              </a:rPr>
              <a:t>share </a:t>
            </a:r>
            <a:r>
              <a:rPr lang="en-US" dirty="0">
                <a:latin typeface="Arial" panose="020B0604020202020204" pitchFamily="34" charset="0"/>
                <a:cs typeface="Arial" panose="020B0604020202020204" pitchFamily="34" charset="0"/>
              </a:rPr>
              <a:t>a </a:t>
            </a:r>
            <a:r>
              <a:rPr lang="en-US" i="1" dirty="0" err="1">
                <a:latin typeface="Arial" panose="020B0604020202020204" pitchFamily="34" charset="0"/>
                <a:cs typeface="Arial" panose="020B0604020202020204" pitchFamily="34" charset="0"/>
              </a:rPr>
              <a:t>ger</a:t>
            </a:r>
            <a:r>
              <a:rPr lang="en-US" dirty="0">
                <a:latin typeface="Arial" panose="020B0604020202020204" pitchFamily="34" charset="0"/>
                <a:cs typeface="Arial" panose="020B0604020202020204" pitchFamily="34" charset="0"/>
              </a:rPr>
              <a:t> with our </a:t>
            </a:r>
            <a:r>
              <a:rPr lang="en-US" dirty="0" err="1" smtClean="0">
                <a:latin typeface="Arial" panose="020B0604020202020204" pitchFamily="34" charset="0"/>
                <a:cs typeface="Arial" panose="020B0604020202020204" pitchFamily="34" charset="0"/>
              </a:rPr>
              <a:t>neighbours</a:t>
            </a:r>
            <a:endParaRPr lang="en-US" dirty="0" smtClean="0">
              <a:latin typeface="Arial" panose="020B0604020202020204" pitchFamily="34" charset="0"/>
              <a:cs typeface="Arial" panose="020B0604020202020204" pitchFamily="34" charset="0"/>
            </a:endParaRP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5</a:t>
            </a:r>
            <a:r>
              <a:rPr lang="en-US" dirty="0" smtClean="0">
                <a:latin typeface="Arial" panose="020B0604020202020204" pitchFamily="34" charset="0"/>
                <a:cs typeface="Arial" panose="020B0604020202020204" pitchFamily="34" charset="0"/>
              </a:rPr>
              <a:t>.  Nomadic </a:t>
            </a:r>
            <a:r>
              <a:rPr lang="en-US" dirty="0">
                <a:latin typeface="Arial" panose="020B0604020202020204" pitchFamily="34" charset="0"/>
                <a:cs typeface="Arial" panose="020B0604020202020204" pitchFamily="34" charset="0"/>
              </a:rPr>
              <a:t>children __________.</a:t>
            </a:r>
          </a:p>
          <a:p>
            <a:r>
              <a:rPr lang="en-US" dirty="0" smtClean="0">
                <a:latin typeface="Arial" panose="020B0604020202020204" pitchFamily="34" charset="0"/>
                <a:cs typeface="Arial" panose="020B0604020202020204" pitchFamily="34" charset="0"/>
              </a:rPr>
              <a:t>A.  play </a:t>
            </a:r>
            <a:r>
              <a:rPr lang="en-US" dirty="0">
                <a:latin typeface="Arial" panose="020B0604020202020204" pitchFamily="34" charset="0"/>
                <a:cs typeface="Arial" panose="020B0604020202020204" pitchFamily="34" charset="0"/>
              </a:rPr>
              <a:t>the same games as other children in the world</a:t>
            </a:r>
          </a:p>
          <a:p>
            <a:r>
              <a:rPr lang="en-US" dirty="0" smtClean="0">
                <a:latin typeface="Arial" panose="020B0604020202020204" pitchFamily="34" charset="0"/>
                <a:cs typeface="Arial" panose="020B0604020202020204" pitchFamily="34" charset="0"/>
              </a:rPr>
              <a:t>B.  use </a:t>
            </a:r>
            <a:r>
              <a:rPr lang="en-US" dirty="0">
                <a:latin typeface="Arial" panose="020B0604020202020204" pitchFamily="34" charset="0"/>
                <a:cs typeface="Arial" panose="020B0604020202020204" pitchFamily="34" charset="0"/>
              </a:rPr>
              <a:t>nature and their animals as playthings</a:t>
            </a:r>
          </a:p>
          <a:p>
            <a:r>
              <a:rPr lang="en-US" dirty="0" smtClean="0">
                <a:latin typeface="Arial" panose="020B0604020202020204" pitchFamily="34" charset="0"/>
                <a:cs typeface="Arial" panose="020B0604020202020204" pitchFamily="34" charset="0"/>
              </a:rPr>
              <a:t>C.  do </a:t>
            </a:r>
            <a:r>
              <a:rPr lang="en-US" dirty="0">
                <a:latin typeface="Arial" panose="020B0604020202020204" pitchFamily="34" charset="0"/>
                <a:cs typeface="Arial" panose="020B0604020202020204" pitchFamily="34" charset="0"/>
              </a:rPr>
              <a:t>not like toys</a:t>
            </a:r>
          </a:p>
          <a:p>
            <a:pPr marL="342900" indent="-342900">
              <a:buAutoNum type="alphaUcPeriod" startAt="4"/>
            </a:pPr>
            <a:r>
              <a:rPr lang="en-US" dirty="0" smtClean="0">
                <a:latin typeface="Arial" panose="020B0604020202020204" pitchFamily="34" charset="0"/>
                <a:cs typeface="Arial" panose="020B0604020202020204" pitchFamily="34" charset="0"/>
              </a:rPr>
              <a:t>spend </a:t>
            </a:r>
            <a:r>
              <a:rPr lang="en-US" dirty="0">
                <a:latin typeface="Arial" panose="020B0604020202020204" pitchFamily="34" charset="0"/>
                <a:cs typeface="Arial" panose="020B0604020202020204" pitchFamily="34" charset="0"/>
              </a:rPr>
              <a:t>all their time helping with </a:t>
            </a:r>
            <a:r>
              <a:rPr lang="en-US" dirty="0" smtClean="0">
                <a:latin typeface="Arial" panose="020B0604020202020204" pitchFamily="34" charset="0"/>
                <a:cs typeface="Arial" panose="020B0604020202020204" pitchFamily="34" charset="0"/>
              </a:rPr>
              <a:t>housework</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6</a:t>
            </a:r>
            <a:r>
              <a:rPr lang="en-US" dirty="0" smtClean="0">
                <a:latin typeface="Arial" panose="020B0604020202020204" pitchFamily="34" charset="0"/>
                <a:cs typeface="Arial" panose="020B0604020202020204" pitchFamily="34" charset="0"/>
              </a:rPr>
              <a:t>.  Mongolian </a:t>
            </a:r>
            <a:r>
              <a:rPr lang="en-US" dirty="0">
                <a:latin typeface="Arial" panose="020B0604020202020204" pitchFamily="34" charset="0"/>
                <a:cs typeface="Arial" panose="020B0604020202020204" pitchFamily="34" charset="0"/>
              </a:rPr>
              <a:t>children in the Gobi learn __________.</a:t>
            </a:r>
          </a:p>
          <a:p>
            <a:r>
              <a:rPr lang="en-US" dirty="0" smtClean="0">
                <a:latin typeface="Arial" panose="020B0604020202020204" pitchFamily="34" charset="0"/>
                <a:cs typeface="Arial" panose="020B0604020202020204" pitchFamily="34" charset="0"/>
              </a:rPr>
              <a:t>A.  to </a:t>
            </a:r>
            <a:r>
              <a:rPr lang="en-US" dirty="0">
                <a:latin typeface="Arial" panose="020B0604020202020204" pitchFamily="34" charset="0"/>
                <a:cs typeface="Arial" panose="020B0604020202020204" pitchFamily="34" charset="0"/>
              </a:rPr>
              <a:t>ride a goat</a:t>
            </a:r>
          </a:p>
          <a:p>
            <a:r>
              <a:rPr lang="en-US" dirty="0" smtClean="0">
                <a:latin typeface="Arial" panose="020B0604020202020204" pitchFamily="34" charset="0"/>
                <a:cs typeface="Arial" panose="020B0604020202020204" pitchFamily="34" charset="0"/>
              </a:rPr>
              <a:t>B.  to </a:t>
            </a:r>
            <a:r>
              <a:rPr lang="en-US" dirty="0">
                <a:latin typeface="Arial" panose="020B0604020202020204" pitchFamily="34" charset="0"/>
                <a:cs typeface="Arial" panose="020B0604020202020204" pitchFamily="34" charset="0"/>
              </a:rPr>
              <a:t>live in the mountains</a:t>
            </a:r>
          </a:p>
          <a:p>
            <a:r>
              <a:rPr lang="en-US" dirty="0" smtClean="0">
                <a:latin typeface="Arial" panose="020B0604020202020204" pitchFamily="34" charset="0"/>
                <a:cs typeface="Arial" panose="020B0604020202020204" pitchFamily="34" charset="0"/>
              </a:rPr>
              <a:t>C.  to </a:t>
            </a:r>
            <a:r>
              <a:rPr lang="en-US" dirty="0">
                <a:latin typeface="Arial" panose="020B0604020202020204" pitchFamily="34" charset="0"/>
                <a:cs typeface="Arial" panose="020B0604020202020204" pitchFamily="34" charset="0"/>
              </a:rPr>
              <a:t>be generous</a:t>
            </a:r>
          </a:p>
          <a:p>
            <a:r>
              <a:rPr lang="en-US" dirty="0" smtClean="0">
                <a:latin typeface="Arial" panose="020B0604020202020204" pitchFamily="34" charset="0"/>
                <a:cs typeface="Arial" panose="020B0604020202020204" pitchFamily="34" charset="0"/>
              </a:rPr>
              <a:t>D.  to </a:t>
            </a:r>
            <a:r>
              <a:rPr lang="en-US" dirty="0">
                <a:latin typeface="Arial" panose="020B0604020202020204" pitchFamily="34" charset="0"/>
                <a:cs typeface="Arial" panose="020B0604020202020204" pitchFamily="34" charset="0"/>
              </a:rPr>
              <a:t>help with household chores</a:t>
            </a:r>
            <a:endParaRPr lang="en-US" dirty="0" smtClean="0">
              <a:latin typeface="Arial" panose="020B0604020202020204" pitchFamily="34" charset="0"/>
              <a:cs typeface="Arial" panose="020B0604020202020204" pitchFamily="34" charset="0"/>
            </a:endParaRPr>
          </a:p>
        </p:txBody>
      </p:sp>
      <p:sp>
        <p:nvSpPr>
          <p:cNvPr id="6" name="Oval 5"/>
          <p:cNvSpPr/>
          <p:nvPr/>
        </p:nvSpPr>
        <p:spPr>
          <a:xfrm>
            <a:off x="0" y="1412776"/>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Oval 6"/>
          <p:cNvSpPr/>
          <p:nvPr/>
        </p:nvSpPr>
        <p:spPr>
          <a:xfrm>
            <a:off x="0" y="3068960"/>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Oval 7"/>
          <p:cNvSpPr/>
          <p:nvPr/>
        </p:nvSpPr>
        <p:spPr>
          <a:xfrm>
            <a:off x="0" y="5229200"/>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3892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1184558"/>
            <a:ext cx="9144000" cy="707886"/>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4. Work in pairs. Interview your partner to find out what he/ she likes/ doesn’t like about the life of the nomads.</a:t>
            </a:r>
            <a:endParaRPr lang="vi-VN" sz="2000" dirty="0" smtClean="0">
              <a:solidFill>
                <a:srgbClr val="FF0000"/>
              </a:solidFill>
              <a:latin typeface="Arial" pitchFamily="34" charset="0"/>
              <a:cs typeface="Arial" pitchFamily="34" charset="0"/>
            </a:endParaRPr>
          </a:p>
        </p:txBody>
      </p:sp>
      <p:sp>
        <p:nvSpPr>
          <p:cNvPr id="5" name="Rectangle 4"/>
          <p:cNvSpPr/>
          <p:nvPr/>
        </p:nvSpPr>
        <p:spPr>
          <a:xfrm>
            <a:off x="3406393" y="476672"/>
            <a:ext cx="2331216" cy="707886"/>
          </a:xfrm>
          <a:prstGeom prst="rect">
            <a:avLst/>
          </a:prstGeom>
          <a:noFill/>
        </p:spPr>
        <p:txBody>
          <a:bodyPr wrap="none" lIns="91440" tIns="45720" rIns="91440" bIns="45720">
            <a:spAutoFit/>
          </a:bodyPr>
          <a:lstStyle/>
          <a:p>
            <a:pPr algn="ctr"/>
            <a:r>
              <a:rPr lang="en-US" sz="4000" b="1" i="1" u="sng"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speaking</a:t>
            </a:r>
            <a:endParaRPr lang="en-US" sz="4000" b="1" i="1" u="sng"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endParaRPr>
          </a:p>
        </p:txBody>
      </p:sp>
      <p:sp>
        <p:nvSpPr>
          <p:cNvPr id="6" name="Rectangle 5"/>
          <p:cNvSpPr/>
          <p:nvPr/>
        </p:nvSpPr>
        <p:spPr>
          <a:xfrm>
            <a:off x="0" y="2322746"/>
            <a:ext cx="9144000" cy="1754326"/>
          </a:xfrm>
          <a:prstGeom prst="rect">
            <a:avLst/>
          </a:prstGeom>
        </p:spPr>
        <p:txBody>
          <a:bodyPr wrap="square">
            <a:spAutoFit/>
          </a:bodyPr>
          <a:lstStyle/>
          <a:p>
            <a:r>
              <a:rPr lang="en-US" b="1" i="1" dirty="0">
                <a:latin typeface="Arial" panose="020B0604020202020204" pitchFamily="34" charset="0"/>
                <a:cs typeface="Arial" panose="020B0604020202020204" pitchFamily="34" charset="0"/>
              </a:rPr>
              <a:t>Example</a:t>
            </a:r>
            <a:r>
              <a:rPr lang="en-US" b="1" i="1" dirty="0" smtClean="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What </a:t>
            </a:r>
            <a:r>
              <a:rPr lang="en-US" dirty="0">
                <a:latin typeface="Arial" panose="020B0604020202020204" pitchFamily="34" charset="0"/>
                <a:cs typeface="Arial" panose="020B0604020202020204" pitchFamily="34" charset="0"/>
              </a:rPr>
              <a:t>do you like about their nomadic life?</a:t>
            </a:r>
          </a:p>
          <a:p>
            <a:r>
              <a:rPr lang="en-US" b="1"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Well</a:t>
            </a:r>
            <a:r>
              <a:rPr lang="en-US" dirty="0">
                <a:latin typeface="Arial" panose="020B0604020202020204" pitchFamily="34" charset="0"/>
                <a:cs typeface="Arial" panose="020B0604020202020204" pitchFamily="34" charset="0"/>
              </a:rPr>
              <a:t>, the children learn to ride a horse.</a:t>
            </a:r>
          </a:p>
          <a:p>
            <a:r>
              <a:rPr lang="en-US" b="1"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rPr>
              <a:t>what don’t you like about it?</a:t>
            </a:r>
          </a:p>
          <a:p>
            <a:r>
              <a:rPr lang="en-US" b="1"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They </a:t>
            </a:r>
            <a:r>
              <a:rPr lang="en-US" dirty="0">
                <a:latin typeface="Arial" panose="020B0604020202020204" pitchFamily="34" charset="0"/>
                <a:cs typeface="Arial" panose="020B0604020202020204" pitchFamily="34" charset="0"/>
              </a:rPr>
              <a:t>can’t live permanently in one place.</a:t>
            </a:r>
          </a:p>
        </p:txBody>
      </p:sp>
    </p:spTree>
    <p:extLst>
      <p:ext uri="{BB962C8B-B14F-4D97-AF65-F5344CB8AC3E}">
        <p14:creationId xmlns:p14="http://schemas.microsoft.com/office/powerpoint/2010/main" val="3371810443"/>
      </p:ext>
    </p:extLst>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5a</a:t>
            </a:r>
            <a:r>
              <a:rPr lang="en-US" sz="2000" dirty="0">
                <a:solidFill>
                  <a:srgbClr val="FF0000"/>
                </a:solidFill>
                <a:latin typeface="Arial" pitchFamily="34" charset="0"/>
                <a:cs typeface="Arial" pitchFamily="34" charset="0"/>
              </a:rPr>
              <a:t>. Work in pairs. Discuss and </a:t>
            </a:r>
            <a:r>
              <a:rPr lang="en-US" sz="2000" dirty="0" smtClean="0">
                <a:solidFill>
                  <a:srgbClr val="FF0000"/>
                </a:solidFill>
                <a:latin typeface="Arial" pitchFamily="34" charset="0"/>
                <a:cs typeface="Arial" pitchFamily="34" charset="0"/>
              </a:rPr>
              <a:t>find.</a:t>
            </a:r>
            <a:endParaRPr lang="vi-VN" sz="2000" dirty="0" smtClean="0">
              <a:solidFill>
                <a:srgbClr val="FF0000"/>
              </a:solidFill>
              <a:latin typeface="Arial" pitchFamily="34" charset="0"/>
              <a:cs typeface="Arial" pitchFamily="34" charset="0"/>
            </a:endParaRPr>
          </a:p>
        </p:txBody>
      </p:sp>
      <p:sp>
        <p:nvSpPr>
          <p:cNvPr id="5" name="Rectangle 4"/>
          <p:cNvSpPr/>
          <p:nvPr/>
        </p:nvSpPr>
        <p:spPr>
          <a:xfrm>
            <a:off x="0" y="1440953"/>
            <a:ext cx="9144000" cy="707886"/>
          </a:xfrm>
          <a:prstGeom prst="rect">
            <a:avLst/>
          </a:prstGeom>
        </p:spPr>
        <p:txBody>
          <a:bodyPr wrap="square">
            <a:spAutoFit/>
          </a:bodyPr>
          <a:lstStyle/>
          <a:p>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two things you like about life in the countryside</a:t>
            </a: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two </a:t>
            </a:r>
            <a:r>
              <a:rPr lang="en-US" sz="2000" dirty="0">
                <a:latin typeface="Arial" panose="020B0604020202020204" pitchFamily="34" charset="0"/>
                <a:cs typeface="Arial" panose="020B0604020202020204" pitchFamily="34" charset="0"/>
              </a:rPr>
              <a:t>things you don’t like about life in the countryside</a:t>
            </a:r>
          </a:p>
        </p:txBody>
      </p:sp>
      <p:sp>
        <p:nvSpPr>
          <p:cNvPr id="6" name="Rectangle 5"/>
          <p:cNvSpPr/>
          <p:nvPr/>
        </p:nvSpPr>
        <p:spPr>
          <a:xfrm>
            <a:off x="2487934" y="3356992"/>
            <a:ext cx="4168129" cy="584775"/>
          </a:xfrm>
          <a:prstGeom prst="rect">
            <a:avLst/>
          </a:prstGeom>
        </p:spPr>
        <p:txBody>
          <a:bodyPr wrap="none">
            <a:spAutoFit/>
          </a:bodyPr>
          <a:lstStyle/>
          <a:p>
            <a:r>
              <a:rPr lang="vi-VN" sz="3200" b="1" i="1" dirty="0">
                <a:solidFill>
                  <a:srgbClr val="FF0000"/>
                </a:solidFill>
                <a:effectLst>
                  <a:outerShdw blurRad="38100" dist="38100" dir="2700000" algn="tl">
                    <a:srgbClr val="000000">
                      <a:alpha val="43137"/>
                    </a:srgbClr>
                  </a:outerShdw>
                </a:effectLst>
              </a:rPr>
              <a:t>Explain your choice.</a:t>
            </a:r>
            <a:endParaRPr lang="vi-VN" sz="3200" i="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825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5b</a:t>
            </a:r>
            <a:r>
              <a:rPr lang="en-US" sz="2000" dirty="0">
                <a:solidFill>
                  <a:srgbClr val="FF0000"/>
                </a:solidFill>
                <a:latin typeface="Arial" pitchFamily="34" charset="0"/>
                <a:cs typeface="Arial" pitchFamily="34" charset="0"/>
              </a:rPr>
              <a:t>. Report your findings to the class.</a:t>
            </a:r>
            <a:endParaRPr lang="vi-VN" sz="2000" dirty="0" smtClean="0">
              <a:solidFill>
                <a:srgbClr val="FF0000"/>
              </a:solidFill>
              <a:latin typeface="Arial" pitchFamily="34" charset="0"/>
              <a:cs typeface="Arial" pitchFamily="34" charset="0"/>
            </a:endParaRPr>
          </a:p>
        </p:txBody>
      </p:sp>
      <p:sp>
        <p:nvSpPr>
          <p:cNvPr id="5" name="Rectangle 4"/>
          <p:cNvSpPr/>
          <p:nvPr/>
        </p:nvSpPr>
        <p:spPr>
          <a:xfrm>
            <a:off x="0" y="1196752"/>
            <a:ext cx="9144000" cy="1569660"/>
          </a:xfrm>
          <a:prstGeom prst="rect">
            <a:avLst/>
          </a:prstGeom>
        </p:spPr>
        <p:txBody>
          <a:bodyPr wrap="square">
            <a:spAutoFit/>
          </a:bodyPr>
          <a:lstStyle/>
          <a:p>
            <a:r>
              <a:rPr lang="en-US" sz="2400" b="1" i="1" dirty="0">
                <a:latin typeface="Arial" panose="020B0604020202020204" pitchFamily="34" charset="0"/>
                <a:cs typeface="Arial" panose="020B0604020202020204" pitchFamily="34" charset="0"/>
              </a:rPr>
              <a:t>Example</a:t>
            </a:r>
            <a:r>
              <a:rPr lang="en-US" sz="2400" b="1" i="1" dirty="0" smtClean="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Both of us love picking fruit in the summer. It can be hard work but very satisfying.</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8325" y="2766412"/>
            <a:ext cx="3495675" cy="3267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072897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442</Words>
  <Application>Microsoft Office PowerPoint</Application>
  <PresentationFormat>On-screen Show (4:3)</PresentationFormat>
  <Paragraphs>86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ismail - [2010]</cp:lastModifiedBy>
  <cp:revision>6</cp:revision>
  <dcterms:created xsi:type="dcterms:W3CDTF">2016-09-15T13:50:11Z</dcterms:created>
  <dcterms:modified xsi:type="dcterms:W3CDTF">2016-09-15T15:43:40Z</dcterms:modified>
</cp:coreProperties>
</file>