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69"/>
  </p:notesMasterIdLst>
  <p:sldIdLst>
    <p:sldId id="312" r:id="rId3"/>
    <p:sldId id="257" r:id="rId4"/>
    <p:sldId id="256" r:id="rId5"/>
    <p:sldId id="258" r:id="rId6"/>
    <p:sldId id="260" r:id="rId7"/>
    <p:sldId id="259" r:id="rId8"/>
    <p:sldId id="314" r:id="rId9"/>
    <p:sldId id="270" r:id="rId10"/>
    <p:sldId id="262" r:id="rId11"/>
    <p:sldId id="261" r:id="rId12"/>
    <p:sldId id="354" r:id="rId13"/>
    <p:sldId id="274" r:id="rId14"/>
    <p:sldId id="263" r:id="rId15"/>
    <p:sldId id="275" r:id="rId16"/>
    <p:sldId id="281" r:id="rId17"/>
    <p:sldId id="282" r:id="rId18"/>
    <p:sldId id="315" r:id="rId19"/>
    <p:sldId id="264" r:id="rId20"/>
    <p:sldId id="334" r:id="rId21"/>
    <p:sldId id="335" r:id="rId22"/>
    <p:sldId id="355" r:id="rId23"/>
    <p:sldId id="336" r:id="rId24"/>
    <p:sldId id="357" r:id="rId25"/>
    <p:sldId id="356" r:id="rId26"/>
    <p:sldId id="266" r:id="rId27"/>
    <p:sldId id="317" r:id="rId28"/>
    <p:sldId id="337" r:id="rId29"/>
    <p:sldId id="358" r:id="rId30"/>
    <p:sldId id="277" r:id="rId31"/>
    <p:sldId id="360" r:id="rId32"/>
    <p:sldId id="316" r:id="rId33"/>
    <p:sldId id="359" r:id="rId34"/>
    <p:sldId id="286" r:id="rId35"/>
    <p:sldId id="361" r:id="rId36"/>
    <p:sldId id="362" r:id="rId37"/>
    <p:sldId id="276" r:id="rId38"/>
    <p:sldId id="363" r:id="rId39"/>
    <p:sldId id="318" r:id="rId40"/>
    <p:sldId id="364" r:id="rId41"/>
    <p:sldId id="365" r:id="rId42"/>
    <p:sldId id="366" r:id="rId43"/>
    <p:sldId id="283" r:id="rId44"/>
    <p:sldId id="368" r:id="rId45"/>
    <p:sldId id="367" r:id="rId46"/>
    <p:sldId id="338" r:id="rId47"/>
    <p:sldId id="287" r:id="rId48"/>
    <p:sldId id="340" r:id="rId49"/>
    <p:sldId id="272" r:id="rId50"/>
    <p:sldId id="319" r:id="rId51"/>
    <p:sldId id="321" r:id="rId52"/>
    <p:sldId id="326" r:id="rId53"/>
    <p:sldId id="369" r:id="rId54"/>
    <p:sldId id="371" r:id="rId55"/>
    <p:sldId id="370" r:id="rId56"/>
    <p:sldId id="325" r:id="rId57"/>
    <p:sldId id="280" r:id="rId58"/>
    <p:sldId id="373" r:id="rId59"/>
    <p:sldId id="284" r:id="rId60"/>
    <p:sldId id="375" r:id="rId61"/>
    <p:sldId id="313" r:id="rId62"/>
    <p:sldId id="288" r:id="rId63"/>
    <p:sldId id="351" r:id="rId64"/>
    <p:sldId id="267" r:id="rId65"/>
    <p:sldId id="352" r:id="rId66"/>
    <p:sldId id="293" r:id="rId67"/>
    <p:sldId id="271" r:id="rId68"/>
  </p:sldIdLst>
  <p:sldSz cx="9144000" cy="5143500" type="screen16x9"/>
  <p:notesSz cx="6858000" cy="9144000"/>
  <p:embeddedFontLst>
    <p:embeddedFont>
      <p:font typeface="Anaheim" panose="020B0604020202020204" charset="0"/>
      <p:regular r:id="rId70"/>
    </p:embeddedFont>
    <p:embeddedFont>
      <p:font typeface="Calibri" panose="020F0502020204030204" pitchFamily="34" charset="0"/>
      <p:regular r:id="rId71"/>
      <p:bold r:id="rId72"/>
      <p:italic r:id="rId73"/>
      <p:boldItalic r:id="rId74"/>
    </p:embeddedFont>
    <p:embeddedFont>
      <p:font typeface="Cambria Math" panose="02040503050406030204" pitchFamily="18" charset="0"/>
      <p:regular r:id="rId75"/>
    </p:embeddedFont>
    <p:embeddedFont>
      <p:font typeface="DM Sans" pitchFamily="2" charset="0"/>
      <p:regular r:id="rId76"/>
      <p:bold r:id="rId77"/>
      <p:italic r:id="rId78"/>
      <p:boldItalic r:id="rId79"/>
    </p:embeddedFont>
    <p:embeddedFont>
      <p:font typeface="Figtree" panose="020B0604020202020204" charset="0"/>
      <p:regular r:id="rId80"/>
      <p:bold r:id="rId81"/>
      <p:italic r:id="rId82"/>
      <p:boldItalic r:id="rId83"/>
    </p:embeddedFont>
    <p:embeddedFont>
      <p:font typeface="Maven Pro ExtraBold" panose="020B0604020202020204" charset="0"/>
      <p:bold r:id="rId84"/>
    </p:embeddedFont>
    <p:embeddedFont>
      <p:font typeface="Maven Pro SemiBold" panose="020B0604020202020204" charset="0"/>
      <p:regular r:id="rId85"/>
      <p:bold r:id="rId86"/>
    </p:embeddedFont>
    <p:embeddedFont>
      <p:font typeface="Nunito Light" pitchFamily="2" charset="0"/>
      <p:regular r:id="rId87"/>
      <p:italic r:id="rId88"/>
    </p:embeddedFont>
    <p:embeddedFont>
      <p:font typeface="Poppins SemiBold" panose="00000700000000000000" pitchFamily="2"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07018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140" d="100"/>
          <a:sy n="140" d="100"/>
        </p:scale>
        <p:origin x="7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font" Target="fonts/font21.fntdata"/><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18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23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g25dde7b43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8" name="Google Shape;3388;g25dde7b43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4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89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313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251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540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732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99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400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157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598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783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784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001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818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100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12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9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010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35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545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702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39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297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46465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3566677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747469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4049542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406933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7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654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624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66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99"/>
        <p:cNvGrpSpPr/>
        <p:nvPr/>
      </p:nvGrpSpPr>
      <p:grpSpPr>
        <a:xfrm>
          <a:off x="0" y="0"/>
          <a:ext cx="0" cy="0"/>
          <a:chOff x="0" y="0"/>
          <a:chExt cx="0" cy="0"/>
        </a:xfrm>
      </p:grpSpPr>
      <p:pic>
        <p:nvPicPr>
          <p:cNvPr id="600" name="Google Shape;600;p1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01" name="Google Shape;601;p1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txBox="1">
            <a:spLocks noGrp="1"/>
          </p:cNvSpPr>
          <p:nvPr>
            <p:ph type="title"/>
          </p:nvPr>
        </p:nvSpPr>
        <p:spPr>
          <a:xfrm>
            <a:off x="1093675" y="1377450"/>
            <a:ext cx="2908200" cy="11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3" name="Google Shape;603;p16"/>
          <p:cNvSpPr txBox="1">
            <a:spLocks noGrp="1"/>
          </p:cNvSpPr>
          <p:nvPr>
            <p:ph type="subTitle" idx="1"/>
          </p:nvPr>
        </p:nvSpPr>
        <p:spPr>
          <a:xfrm>
            <a:off x="1093675" y="2548650"/>
            <a:ext cx="2908200" cy="110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04" name="Google Shape;604;p16"/>
          <p:cNvGrpSpPr/>
          <p:nvPr/>
        </p:nvGrpSpPr>
        <p:grpSpPr>
          <a:xfrm>
            <a:off x="232615" y="243511"/>
            <a:ext cx="9065260" cy="4808883"/>
            <a:chOff x="232615" y="245998"/>
            <a:chExt cx="9065260" cy="4808883"/>
          </a:xfrm>
        </p:grpSpPr>
        <p:grpSp>
          <p:nvGrpSpPr>
            <p:cNvPr id="605" name="Google Shape;605;p16"/>
            <p:cNvGrpSpPr/>
            <p:nvPr/>
          </p:nvGrpSpPr>
          <p:grpSpPr>
            <a:xfrm>
              <a:off x="7686576" y="4647169"/>
              <a:ext cx="449805" cy="407712"/>
              <a:chOff x="5752459" y="1744741"/>
              <a:chExt cx="577117" cy="523110"/>
            </a:xfrm>
          </p:grpSpPr>
          <p:sp>
            <p:nvSpPr>
              <p:cNvPr id="606" name="Google Shape;606;p1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6"/>
              <p:cNvGrpSpPr/>
              <p:nvPr/>
            </p:nvGrpSpPr>
            <p:grpSpPr>
              <a:xfrm>
                <a:off x="5876129" y="1859008"/>
                <a:ext cx="343285" cy="332191"/>
                <a:chOff x="5876129" y="1859008"/>
                <a:chExt cx="343285" cy="332191"/>
              </a:xfrm>
            </p:grpSpPr>
            <p:sp>
              <p:nvSpPr>
                <p:cNvPr id="609" name="Google Shape;609;p1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3" name="Google Shape;613;p16"/>
            <p:cNvGrpSpPr/>
            <p:nvPr/>
          </p:nvGrpSpPr>
          <p:grpSpPr>
            <a:xfrm>
              <a:off x="269249" y="1091820"/>
              <a:ext cx="366369" cy="324010"/>
              <a:chOff x="4967212" y="3076095"/>
              <a:chExt cx="366369" cy="324010"/>
            </a:xfrm>
          </p:grpSpPr>
          <p:sp>
            <p:nvSpPr>
              <p:cNvPr id="614" name="Google Shape;614;p16"/>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6"/>
            <p:cNvSpPr/>
            <p:nvPr/>
          </p:nvSpPr>
          <p:spPr>
            <a:xfrm>
              <a:off x="436725" y="791250"/>
              <a:ext cx="198900" cy="198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7998575" y="4362200"/>
              <a:ext cx="198900" cy="1989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6"/>
            <p:cNvGrpSpPr/>
            <p:nvPr/>
          </p:nvGrpSpPr>
          <p:grpSpPr>
            <a:xfrm>
              <a:off x="660813" y="245998"/>
              <a:ext cx="366329" cy="587004"/>
              <a:chOff x="5029670" y="1742067"/>
              <a:chExt cx="554708" cy="888861"/>
            </a:xfrm>
          </p:grpSpPr>
          <p:sp>
            <p:nvSpPr>
              <p:cNvPr id="625" name="Google Shape;625;p1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16"/>
            <p:cNvGrpSpPr/>
            <p:nvPr/>
          </p:nvGrpSpPr>
          <p:grpSpPr>
            <a:xfrm>
              <a:off x="232615" y="374764"/>
              <a:ext cx="366366" cy="524997"/>
              <a:chOff x="2511197" y="2270995"/>
              <a:chExt cx="614915" cy="881164"/>
            </a:xfrm>
          </p:grpSpPr>
          <p:sp>
            <p:nvSpPr>
              <p:cNvPr id="634" name="Google Shape;634;p16"/>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6"/>
            <p:cNvGrpSpPr/>
            <p:nvPr/>
          </p:nvGrpSpPr>
          <p:grpSpPr>
            <a:xfrm>
              <a:off x="8199849" y="4224212"/>
              <a:ext cx="636366" cy="759567"/>
              <a:chOff x="5935824" y="3413524"/>
              <a:chExt cx="636366" cy="759567"/>
            </a:xfrm>
          </p:grpSpPr>
          <p:grpSp>
            <p:nvGrpSpPr>
              <p:cNvPr id="644" name="Google Shape;644;p16"/>
              <p:cNvGrpSpPr/>
              <p:nvPr/>
            </p:nvGrpSpPr>
            <p:grpSpPr>
              <a:xfrm>
                <a:off x="5935824" y="3514688"/>
                <a:ext cx="636366" cy="658403"/>
                <a:chOff x="5935824" y="3514688"/>
                <a:chExt cx="636366" cy="658403"/>
              </a:xfrm>
            </p:grpSpPr>
            <p:sp>
              <p:nvSpPr>
                <p:cNvPr id="645" name="Google Shape;645;p16"/>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16"/>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16"/>
              <p:cNvGrpSpPr/>
              <p:nvPr/>
            </p:nvGrpSpPr>
            <p:grpSpPr>
              <a:xfrm>
                <a:off x="5962764" y="3413524"/>
                <a:ext cx="537142" cy="571969"/>
                <a:chOff x="5962764" y="3413524"/>
                <a:chExt cx="537142" cy="571969"/>
              </a:xfrm>
            </p:grpSpPr>
            <p:sp>
              <p:nvSpPr>
                <p:cNvPr id="654" name="Google Shape;654;p16"/>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16"/>
            <p:cNvSpPr/>
            <p:nvPr/>
          </p:nvSpPr>
          <p:spPr>
            <a:xfrm>
              <a:off x="8213475" y="4000500"/>
              <a:ext cx="1084400" cy="273125"/>
            </a:xfrm>
            <a:custGeom>
              <a:avLst/>
              <a:gdLst/>
              <a:ahLst/>
              <a:cxnLst/>
              <a:rect l="l" t="t" r="r" b="b"/>
              <a:pathLst>
                <a:path w="43376" h="10925" extrusionOk="0">
                  <a:moveTo>
                    <a:pt x="0" y="0"/>
                  </a:moveTo>
                  <a:cubicBezTo>
                    <a:pt x="2720" y="2718"/>
                    <a:pt x="6724" y="6790"/>
                    <a:pt x="10258" y="5275"/>
                  </a:cubicBezTo>
                  <a:cubicBezTo>
                    <a:pt x="14464" y="3473"/>
                    <a:pt x="19198" y="-236"/>
                    <a:pt x="23446" y="1465"/>
                  </a:cubicBezTo>
                  <a:cubicBezTo>
                    <a:pt x="27359" y="3032"/>
                    <a:pt x="28240" y="9219"/>
                    <a:pt x="32239" y="10551"/>
                  </a:cubicBezTo>
                  <a:cubicBezTo>
                    <a:pt x="36309" y="11907"/>
                    <a:pt x="43376" y="8393"/>
                    <a:pt x="43376" y="4103"/>
                  </a:cubicBezTo>
                </a:path>
              </a:pathLst>
            </a:custGeom>
            <a:noFill/>
            <a:ln w="9525" cap="flat" cmpd="sng">
              <a:solidFill>
                <a:schemeClr val="dk1"/>
              </a:solidFill>
              <a:prstDash val="dash"/>
              <a:round/>
              <a:headEnd type="none" w="med" len="med"/>
              <a:tailEnd type="none" w="med" len="med"/>
            </a:ln>
          </p:spPr>
        </p:sp>
        <p:grpSp>
          <p:nvGrpSpPr>
            <p:cNvPr id="661" name="Google Shape;661;p16"/>
            <p:cNvGrpSpPr/>
            <p:nvPr/>
          </p:nvGrpSpPr>
          <p:grpSpPr>
            <a:xfrm>
              <a:off x="7980939" y="3885612"/>
              <a:ext cx="449839" cy="272894"/>
              <a:chOff x="3319039" y="1881112"/>
              <a:chExt cx="449839" cy="272894"/>
            </a:xfrm>
          </p:grpSpPr>
          <p:sp>
            <p:nvSpPr>
              <p:cNvPr id="662" name="Google Shape;662;p16"/>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59"/>
        <p:cNvGrpSpPr/>
        <p:nvPr/>
      </p:nvGrpSpPr>
      <p:grpSpPr>
        <a:xfrm>
          <a:off x="0" y="0"/>
          <a:ext cx="0" cy="0"/>
          <a:chOff x="0" y="0"/>
          <a:chExt cx="0" cy="0"/>
        </a:xfrm>
      </p:grpSpPr>
      <p:pic>
        <p:nvPicPr>
          <p:cNvPr id="1060" name="Google Shape;1060;p2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61" name="Google Shape;1061;p2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1"/>
          <p:cNvSpPr txBox="1">
            <a:spLocks noGrp="1"/>
          </p:cNvSpPr>
          <p:nvPr>
            <p:ph type="subTitle" idx="1"/>
          </p:nvPr>
        </p:nvSpPr>
        <p:spPr>
          <a:xfrm>
            <a:off x="93762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4" name="Google Shape;1064;p21"/>
          <p:cNvSpPr txBox="1">
            <a:spLocks noGrp="1"/>
          </p:cNvSpPr>
          <p:nvPr>
            <p:ph type="subTitle" idx="2"/>
          </p:nvPr>
        </p:nvSpPr>
        <p:spPr>
          <a:xfrm>
            <a:off x="3484347"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1"/>
          <p:cNvSpPr txBox="1">
            <a:spLocks noGrp="1"/>
          </p:cNvSpPr>
          <p:nvPr>
            <p:ph type="subTitle" idx="3"/>
          </p:nvPr>
        </p:nvSpPr>
        <p:spPr>
          <a:xfrm>
            <a:off x="603107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6" name="Google Shape;1066;p21"/>
          <p:cNvSpPr txBox="1">
            <a:spLocks noGrp="1"/>
          </p:cNvSpPr>
          <p:nvPr>
            <p:ph type="subTitle" idx="4"/>
          </p:nvPr>
        </p:nvSpPr>
        <p:spPr>
          <a:xfrm>
            <a:off x="93762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7" name="Google Shape;1067;p21"/>
          <p:cNvSpPr txBox="1">
            <a:spLocks noGrp="1"/>
          </p:cNvSpPr>
          <p:nvPr>
            <p:ph type="subTitle" idx="5"/>
          </p:nvPr>
        </p:nvSpPr>
        <p:spPr>
          <a:xfrm>
            <a:off x="3484350"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8" name="Google Shape;1068;p21"/>
          <p:cNvSpPr txBox="1">
            <a:spLocks noGrp="1"/>
          </p:cNvSpPr>
          <p:nvPr>
            <p:ph type="subTitle" idx="6"/>
          </p:nvPr>
        </p:nvSpPr>
        <p:spPr>
          <a:xfrm>
            <a:off x="603107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69" name="Google Shape;1069;p21"/>
          <p:cNvGrpSpPr/>
          <p:nvPr/>
        </p:nvGrpSpPr>
        <p:grpSpPr>
          <a:xfrm>
            <a:off x="151300" y="102711"/>
            <a:ext cx="8924001" cy="4876024"/>
            <a:chOff x="151300" y="102711"/>
            <a:chExt cx="8924001" cy="4876024"/>
          </a:xfrm>
        </p:grpSpPr>
        <p:sp>
          <p:nvSpPr>
            <p:cNvPr id="1070" name="Google Shape;1070;p21"/>
            <p:cNvSpPr/>
            <p:nvPr/>
          </p:nvSpPr>
          <p:spPr>
            <a:xfrm>
              <a:off x="151300" y="6595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8247975" y="414527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21"/>
            <p:cNvGrpSpPr/>
            <p:nvPr/>
          </p:nvGrpSpPr>
          <p:grpSpPr>
            <a:xfrm>
              <a:off x="8498184" y="3771866"/>
              <a:ext cx="577117" cy="523110"/>
              <a:chOff x="5752459" y="1744741"/>
              <a:chExt cx="577117" cy="523110"/>
            </a:xfrm>
          </p:grpSpPr>
          <p:sp>
            <p:nvSpPr>
              <p:cNvPr id="1073" name="Google Shape;1073;p21"/>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21"/>
              <p:cNvGrpSpPr/>
              <p:nvPr/>
            </p:nvGrpSpPr>
            <p:grpSpPr>
              <a:xfrm>
                <a:off x="5876129" y="1859008"/>
                <a:ext cx="343285" cy="332191"/>
                <a:chOff x="5876129" y="1859008"/>
                <a:chExt cx="343285" cy="332191"/>
              </a:xfrm>
            </p:grpSpPr>
            <p:sp>
              <p:nvSpPr>
                <p:cNvPr id="1076" name="Google Shape;1076;p21"/>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1"/>
            <p:cNvGrpSpPr/>
            <p:nvPr/>
          </p:nvGrpSpPr>
          <p:grpSpPr>
            <a:xfrm>
              <a:off x="8090870" y="4361695"/>
              <a:ext cx="679822" cy="484604"/>
              <a:chOff x="5497632" y="1159795"/>
              <a:chExt cx="679822" cy="484604"/>
            </a:xfrm>
          </p:grpSpPr>
          <p:sp>
            <p:nvSpPr>
              <p:cNvPr id="1081" name="Google Shape;1081;p21"/>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1"/>
            <p:cNvGrpSpPr/>
            <p:nvPr/>
          </p:nvGrpSpPr>
          <p:grpSpPr>
            <a:xfrm>
              <a:off x="211357" y="916240"/>
              <a:ext cx="387027" cy="554604"/>
              <a:chOff x="2511197" y="2270995"/>
              <a:chExt cx="614915" cy="881164"/>
            </a:xfrm>
          </p:grpSpPr>
          <p:sp>
            <p:nvSpPr>
              <p:cNvPr id="1086" name="Google Shape;1086;p21"/>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21"/>
            <p:cNvGrpSpPr/>
            <p:nvPr/>
          </p:nvGrpSpPr>
          <p:grpSpPr>
            <a:xfrm>
              <a:off x="279424" y="102711"/>
              <a:ext cx="658200" cy="663138"/>
              <a:chOff x="2235848" y="1207369"/>
              <a:chExt cx="793012" cy="798961"/>
            </a:xfrm>
          </p:grpSpPr>
          <p:sp>
            <p:nvSpPr>
              <p:cNvPr id="1096" name="Google Shape;1096;p21"/>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21"/>
              <p:cNvGrpSpPr/>
              <p:nvPr/>
            </p:nvGrpSpPr>
            <p:grpSpPr>
              <a:xfrm>
                <a:off x="2291377" y="1249060"/>
                <a:ext cx="678668" cy="431239"/>
                <a:chOff x="2291377" y="1249060"/>
                <a:chExt cx="678668" cy="431239"/>
              </a:xfrm>
            </p:grpSpPr>
            <p:sp>
              <p:nvSpPr>
                <p:cNvPr id="1099" name="Google Shape;1099;p21"/>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1"/>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1"/>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1"/>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1"/>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1"/>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1"/>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1"/>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2" name="Google Shape;1122;p21"/>
            <p:cNvGrpSpPr/>
            <p:nvPr/>
          </p:nvGrpSpPr>
          <p:grpSpPr>
            <a:xfrm>
              <a:off x="8586426" y="4728503"/>
              <a:ext cx="279935" cy="250232"/>
              <a:chOff x="4426251" y="1823065"/>
              <a:chExt cx="279935" cy="250232"/>
            </a:xfrm>
          </p:grpSpPr>
          <p:sp>
            <p:nvSpPr>
              <p:cNvPr id="1123" name="Google Shape;1123;p21"/>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471"/>
        <p:cNvGrpSpPr/>
        <p:nvPr/>
      </p:nvGrpSpPr>
      <p:grpSpPr>
        <a:xfrm>
          <a:off x="0" y="0"/>
          <a:ext cx="0" cy="0"/>
          <a:chOff x="0" y="0"/>
          <a:chExt cx="0" cy="0"/>
        </a:xfrm>
      </p:grpSpPr>
      <p:pic>
        <p:nvPicPr>
          <p:cNvPr id="1472" name="Google Shape;1472;p2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73" name="Google Shape;1473;p2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5" name="Google Shape;1475;p29"/>
          <p:cNvGrpSpPr/>
          <p:nvPr/>
        </p:nvGrpSpPr>
        <p:grpSpPr>
          <a:xfrm>
            <a:off x="160250" y="270368"/>
            <a:ext cx="8806998" cy="4821036"/>
            <a:chOff x="160250" y="270368"/>
            <a:chExt cx="8806998" cy="4821036"/>
          </a:xfrm>
        </p:grpSpPr>
        <p:sp>
          <p:nvSpPr>
            <p:cNvPr id="1476" name="Google Shape;1476;p29"/>
            <p:cNvSpPr/>
            <p:nvPr/>
          </p:nvSpPr>
          <p:spPr>
            <a:xfrm>
              <a:off x="618275" y="730888"/>
              <a:ext cx="189900" cy="1899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270238" y="4051400"/>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29"/>
            <p:cNvGrpSpPr/>
            <p:nvPr/>
          </p:nvGrpSpPr>
          <p:grpSpPr>
            <a:xfrm>
              <a:off x="8570737" y="3858824"/>
              <a:ext cx="396505" cy="635358"/>
              <a:chOff x="5029670" y="1742067"/>
              <a:chExt cx="554708" cy="888861"/>
            </a:xfrm>
          </p:grpSpPr>
          <p:sp>
            <p:nvSpPr>
              <p:cNvPr id="1479" name="Google Shape;1479;p2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487;p29"/>
            <p:cNvGrpSpPr/>
            <p:nvPr/>
          </p:nvGrpSpPr>
          <p:grpSpPr>
            <a:xfrm>
              <a:off x="160259" y="908399"/>
              <a:ext cx="449689" cy="407608"/>
              <a:chOff x="5752459" y="1744741"/>
              <a:chExt cx="577117" cy="523110"/>
            </a:xfrm>
          </p:grpSpPr>
          <p:sp>
            <p:nvSpPr>
              <p:cNvPr id="1488" name="Google Shape;1488;p2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29"/>
              <p:cNvGrpSpPr/>
              <p:nvPr/>
            </p:nvGrpSpPr>
            <p:grpSpPr>
              <a:xfrm>
                <a:off x="5876129" y="1859008"/>
                <a:ext cx="343285" cy="332191"/>
                <a:chOff x="5876129" y="1859008"/>
                <a:chExt cx="343285" cy="332191"/>
              </a:xfrm>
            </p:grpSpPr>
            <p:sp>
              <p:nvSpPr>
                <p:cNvPr id="1491" name="Google Shape;1491;p2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5" name="Google Shape;1495;p29"/>
            <p:cNvGrpSpPr/>
            <p:nvPr/>
          </p:nvGrpSpPr>
          <p:grpSpPr>
            <a:xfrm>
              <a:off x="160250" y="270368"/>
              <a:ext cx="449707" cy="538268"/>
              <a:chOff x="4512263" y="939351"/>
              <a:chExt cx="673517" cy="806032"/>
            </a:xfrm>
          </p:grpSpPr>
          <p:sp>
            <p:nvSpPr>
              <p:cNvPr id="1496" name="Google Shape;1496;p2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29"/>
            <p:cNvGrpSpPr/>
            <p:nvPr/>
          </p:nvGrpSpPr>
          <p:grpSpPr>
            <a:xfrm>
              <a:off x="8174236" y="4292444"/>
              <a:ext cx="793012" cy="798961"/>
              <a:chOff x="2235848" y="1207369"/>
              <a:chExt cx="793012" cy="798961"/>
            </a:xfrm>
          </p:grpSpPr>
          <p:sp>
            <p:nvSpPr>
              <p:cNvPr id="1506" name="Google Shape;1506;p29"/>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9"/>
              <p:cNvGrpSpPr/>
              <p:nvPr/>
            </p:nvGrpSpPr>
            <p:grpSpPr>
              <a:xfrm>
                <a:off x="2291377" y="1249060"/>
                <a:ext cx="678668" cy="431239"/>
                <a:chOff x="2291377" y="1249060"/>
                <a:chExt cx="678668" cy="431239"/>
              </a:xfrm>
            </p:grpSpPr>
            <p:sp>
              <p:nvSpPr>
                <p:cNvPr id="1509" name="Google Shape;1509;p29"/>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29"/>
            <p:cNvGrpSpPr/>
            <p:nvPr/>
          </p:nvGrpSpPr>
          <p:grpSpPr>
            <a:xfrm>
              <a:off x="7938289" y="4603990"/>
              <a:ext cx="279935" cy="250232"/>
              <a:chOff x="4426251" y="1823065"/>
              <a:chExt cx="279935" cy="250232"/>
            </a:xfrm>
          </p:grpSpPr>
          <p:sp>
            <p:nvSpPr>
              <p:cNvPr id="1533" name="Google Shape;1533;p29"/>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29"/>
            <p:cNvGrpSpPr/>
            <p:nvPr/>
          </p:nvGrpSpPr>
          <p:grpSpPr>
            <a:xfrm>
              <a:off x="609962" y="270370"/>
              <a:ext cx="366369" cy="324010"/>
              <a:chOff x="4967212" y="3076095"/>
              <a:chExt cx="366369" cy="324010"/>
            </a:xfrm>
          </p:grpSpPr>
          <p:sp>
            <p:nvSpPr>
              <p:cNvPr id="1536" name="Google Shape;1536;p2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1818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70199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9500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5994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0653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9627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460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1201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9387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366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pic>
        <p:nvPicPr>
          <p:cNvPr id="173" name="Google Shape;173;p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4" name="Google Shape;174;p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5"/>
          <p:cNvSpPr txBox="1">
            <a:spLocks noGrp="1"/>
          </p:cNvSpPr>
          <p:nvPr>
            <p:ph type="subTitle" idx="1"/>
          </p:nvPr>
        </p:nvSpPr>
        <p:spPr>
          <a:xfrm>
            <a:off x="5055284"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7" name="Google Shape;177;p5"/>
          <p:cNvSpPr txBox="1">
            <a:spLocks noGrp="1"/>
          </p:cNvSpPr>
          <p:nvPr>
            <p:ph type="subTitle" idx="2"/>
          </p:nvPr>
        </p:nvSpPr>
        <p:spPr>
          <a:xfrm>
            <a:off x="1583300"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subTitle" idx="3"/>
          </p:nvPr>
        </p:nvSpPr>
        <p:spPr>
          <a:xfrm>
            <a:off x="50552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5"/>
          <p:cNvSpPr txBox="1">
            <a:spLocks noGrp="1"/>
          </p:cNvSpPr>
          <p:nvPr>
            <p:ph type="subTitle" idx="4"/>
          </p:nvPr>
        </p:nvSpPr>
        <p:spPr>
          <a:xfrm>
            <a:off x="15830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0" name="Google Shape;180;p5"/>
          <p:cNvGrpSpPr/>
          <p:nvPr/>
        </p:nvGrpSpPr>
        <p:grpSpPr>
          <a:xfrm>
            <a:off x="246366" y="255008"/>
            <a:ext cx="8651035" cy="4757494"/>
            <a:chOff x="246366" y="255008"/>
            <a:chExt cx="8651035" cy="4757494"/>
          </a:xfrm>
        </p:grpSpPr>
        <p:sp>
          <p:nvSpPr>
            <p:cNvPr id="181" name="Google Shape;181;p5"/>
            <p:cNvSpPr/>
            <p:nvPr/>
          </p:nvSpPr>
          <p:spPr>
            <a:xfrm>
              <a:off x="592325" y="572458"/>
              <a:ext cx="241800" cy="2418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8527238" y="3919200"/>
              <a:ext cx="241800" cy="241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5"/>
            <p:cNvGrpSpPr/>
            <p:nvPr/>
          </p:nvGrpSpPr>
          <p:grpSpPr>
            <a:xfrm>
              <a:off x="246366" y="426822"/>
              <a:ext cx="332714" cy="533050"/>
              <a:chOff x="5029670" y="1742067"/>
              <a:chExt cx="554708" cy="888861"/>
            </a:xfrm>
          </p:grpSpPr>
          <p:sp>
            <p:nvSpPr>
              <p:cNvPr id="184" name="Google Shape;184;p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320284" y="4489391"/>
              <a:ext cx="577117" cy="523110"/>
              <a:chOff x="5752459" y="1744741"/>
              <a:chExt cx="577117" cy="523110"/>
            </a:xfrm>
          </p:grpSpPr>
          <p:sp>
            <p:nvSpPr>
              <p:cNvPr id="193" name="Google Shape;193;p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5"/>
              <p:cNvGrpSpPr/>
              <p:nvPr/>
            </p:nvGrpSpPr>
            <p:grpSpPr>
              <a:xfrm>
                <a:off x="5876129" y="1859008"/>
                <a:ext cx="343285" cy="332191"/>
                <a:chOff x="5876129" y="1859008"/>
                <a:chExt cx="343285" cy="332191"/>
              </a:xfrm>
            </p:grpSpPr>
            <p:sp>
              <p:nvSpPr>
                <p:cNvPr id="196" name="Google Shape;196;p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5"/>
            <p:cNvGrpSpPr/>
            <p:nvPr/>
          </p:nvGrpSpPr>
          <p:grpSpPr>
            <a:xfrm>
              <a:off x="8416280" y="4195503"/>
              <a:ext cx="449707" cy="538188"/>
              <a:chOff x="4512263" y="939351"/>
              <a:chExt cx="673517" cy="806032"/>
            </a:xfrm>
          </p:grpSpPr>
          <p:sp>
            <p:nvSpPr>
              <p:cNvPr id="201" name="Google Shape;201;p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a:off x="579065" y="255008"/>
              <a:ext cx="332705" cy="237165"/>
              <a:chOff x="5497632" y="1159795"/>
              <a:chExt cx="679822" cy="484604"/>
            </a:xfrm>
          </p:grpSpPr>
          <p:sp>
            <p:nvSpPr>
              <p:cNvPr id="211" name="Google Shape;211;p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a:off x="404652" y="1043121"/>
              <a:ext cx="241804" cy="213847"/>
              <a:chOff x="4967212" y="3076095"/>
              <a:chExt cx="366369" cy="324010"/>
            </a:xfrm>
          </p:grpSpPr>
          <p:sp>
            <p:nvSpPr>
              <p:cNvPr id="216" name="Google Shape;216;p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508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pic>
        <p:nvPicPr>
          <p:cNvPr id="323" name="Google Shape;323;p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24" name="Google Shape;324;p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txBox="1">
            <a:spLocks noGrp="1"/>
          </p:cNvSpPr>
          <p:nvPr>
            <p:ph type="title"/>
          </p:nvPr>
        </p:nvSpPr>
        <p:spPr>
          <a:xfrm>
            <a:off x="2823775"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6" name="Google Shape;326;p8"/>
          <p:cNvGrpSpPr/>
          <p:nvPr/>
        </p:nvGrpSpPr>
        <p:grpSpPr>
          <a:xfrm>
            <a:off x="7839212" y="4292695"/>
            <a:ext cx="1122766" cy="622606"/>
            <a:chOff x="7839212" y="4292695"/>
            <a:chExt cx="1122766" cy="622606"/>
          </a:xfrm>
        </p:grpSpPr>
        <p:grpSp>
          <p:nvGrpSpPr>
            <p:cNvPr id="327" name="Google Shape;327;p8"/>
            <p:cNvGrpSpPr/>
            <p:nvPr/>
          </p:nvGrpSpPr>
          <p:grpSpPr>
            <a:xfrm>
              <a:off x="8275093" y="4292695"/>
              <a:ext cx="686884" cy="622606"/>
              <a:chOff x="5752459" y="1744741"/>
              <a:chExt cx="577117" cy="523110"/>
            </a:xfrm>
          </p:grpSpPr>
          <p:sp>
            <p:nvSpPr>
              <p:cNvPr id="328" name="Google Shape;328;p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8"/>
              <p:cNvGrpSpPr/>
              <p:nvPr/>
            </p:nvGrpSpPr>
            <p:grpSpPr>
              <a:xfrm>
                <a:off x="5876129" y="1859008"/>
                <a:ext cx="343285" cy="332191"/>
                <a:chOff x="5876129" y="1859008"/>
                <a:chExt cx="343285" cy="332191"/>
              </a:xfrm>
            </p:grpSpPr>
            <p:sp>
              <p:nvSpPr>
                <p:cNvPr id="331" name="Google Shape;331;p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8"/>
            <p:cNvGrpSpPr/>
            <p:nvPr/>
          </p:nvGrpSpPr>
          <p:grpSpPr>
            <a:xfrm>
              <a:off x="7839212" y="4441995"/>
              <a:ext cx="366369" cy="324010"/>
              <a:chOff x="4967212" y="3076095"/>
              <a:chExt cx="366369" cy="324010"/>
            </a:xfrm>
          </p:grpSpPr>
          <p:sp>
            <p:nvSpPr>
              <p:cNvPr id="336" name="Google Shape;336;p8"/>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8" r:id="rId28"/>
    <p:sldLayoutId id="2147483679"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1/18/2024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215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0.png"/><Relationship Id="rId5" Type="http://schemas.microsoft.com/office/2007/relationships/hdphoto" Target="../media/hdphoto3.wdp"/><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95.png"/><Relationship Id="rId2" Type="http://schemas.openxmlformats.org/officeDocument/2006/relationships/notesSlide" Target="../notesSlides/notesSlide49.xml"/><Relationship Id="rId16" Type="http://schemas.openxmlformats.org/officeDocument/2006/relationships/image" Target="../media/image107.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05.png"/></Relationships>
</file>

<file path=ppt/slides/_rels/slide5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12.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11.png"/><Relationship Id="rId17" Type="http://schemas.openxmlformats.org/officeDocument/2006/relationships/image" Target="../media/image95.png"/><Relationship Id="rId2" Type="http://schemas.openxmlformats.org/officeDocument/2006/relationships/notesSlide" Target="../notesSlides/notesSlide50.xml"/><Relationship Id="rId16" Type="http://schemas.openxmlformats.org/officeDocument/2006/relationships/image" Target="../media/image115.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13.png"/></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17.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16.png"/><Relationship Id="rId17" Type="http://schemas.openxmlformats.org/officeDocument/2006/relationships/image" Target="../media/image95.png"/><Relationship Id="rId2" Type="http://schemas.openxmlformats.org/officeDocument/2006/relationships/notesSlide" Target="../notesSlides/notesSlide51.xml"/><Relationship Id="rId16" Type="http://schemas.openxmlformats.org/officeDocument/2006/relationships/image" Target="../media/image120.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19.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18.png"/></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22.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21.png"/><Relationship Id="rId17" Type="http://schemas.openxmlformats.org/officeDocument/2006/relationships/image" Target="../media/image95.png"/><Relationship Id="rId2" Type="http://schemas.openxmlformats.org/officeDocument/2006/relationships/notesSlide" Target="../notesSlides/notesSlide52.xml"/><Relationship Id="rId16" Type="http://schemas.openxmlformats.org/officeDocument/2006/relationships/image" Target="../media/image125.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24.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23.png"/></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27.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26.png"/><Relationship Id="rId17" Type="http://schemas.openxmlformats.org/officeDocument/2006/relationships/image" Target="../media/image95.png"/><Relationship Id="rId2" Type="http://schemas.openxmlformats.org/officeDocument/2006/relationships/notesSlide" Target="../notesSlides/notesSlide53.xml"/><Relationship Id="rId16" Type="http://schemas.openxmlformats.org/officeDocument/2006/relationships/image" Target="../media/image130.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29.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5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5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7"/>
          <p:cNvSpPr txBox="1">
            <a:spLocks noGrp="1"/>
          </p:cNvSpPr>
          <p:nvPr>
            <p:ph type="ctrTitle"/>
          </p:nvPr>
        </p:nvSpPr>
        <p:spPr>
          <a:xfrm>
            <a:off x="295180" y="1059090"/>
            <a:ext cx="5846601" cy="2843100"/>
          </a:xfrm>
          <a:prstGeom prst="rect">
            <a:avLst/>
          </a:prstGeom>
        </p:spPr>
        <p:txBody>
          <a:bodyPr spcFirstLastPara="1" wrap="square" lIns="91425" tIns="91425" rIns="91425" bIns="91425" anchor="b" anchorCtr="0">
            <a:noAutofit/>
          </a:bodyPr>
          <a:lstStyle/>
          <a:p>
            <a:pPr lvl="0">
              <a:lnSpc>
                <a:spcPct val="150000"/>
              </a:lnSpc>
            </a:pPr>
            <a:r>
              <a:rPr lang="en-US" sz="4300" b="1">
                <a:latin typeface="+mj-lt"/>
              </a:rPr>
              <a:t>CHÀO MỪNG </a:t>
            </a:r>
            <a:br>
              <a:rPr lang="en-US" sz="4300" b="1">
                <a:latin typeface="+mj-lt"/>
              </a:rPr>
            </a:br>
            <a:r>
              <a:rPr lang="en-US" sz="4300" b="1">
                <a:latin typeface="+mj-lt"/>
              </a:rPr>
              <a:t>TẤT CẢ CÁC EM </a:t>
            </a:r>
            <a:br>
              <a:rPr lang="en-US" sz="4300" b="1">
                <a:latin typeface="+mj-lt"/>
              </a:rPr>
            </a:br>
            <a:r>
              <a:rPr lang="en-US" sz="4300" b="1">
                <a:latin typeface="+mj-lt"/>
              </a:rPr>
              <a:t>ĐẾN VỚI TIẾT HỌC!</a:t>
            </a:r>
          </a:p>
        </p:txBody>
      </p:sp>
      <p:grpSp>
        <p:nvGrpSpPr>
          <p:cNvPr id="118" name="Google Shape;1876;p37"/>
          <p:cNvGrpSpPr/>
          <p:nvPr/>
        </p:nvGrpSpPr>
        <p:grpSpPr>
          <a:xfrm>
            <a:off x="6043917" y="413468"/>
            <a:ext cx="2663687" cy="4371571"/>
            <a:chOff x="6145448" y="106155"/>
            <a:chExt cx="2851637" cy="4742495"/>
          </a:xfrm>
        </p:grpSpPr>
        <p:sp>
          <p:nvSpPr>
            <p:cNvPr id="119" name="Google Shape;1877;p37"/>
            <p:cNvSpPr/>
            <p:nvPr/>
          </p:nvSpPr>
          <p:spPr>
            <a:xfrm>
              <a:off x="6394875" y="468965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878;p37"/>
            <p:cNvGrpSpPr/>
            <p:nvPr/>
          </p:nvGrpSpPr>
          <p:grpSpPr>
            <a:xfrm>
              <a:off x="7220320" y="834167"/>
              <a:ext cx="554708" cy="888861"/>
              <a:chOff x="5029670" y="1742067"/>
              <a:chExt cx="554708" cy="888861"/>
            </a:xfrm>
          </p:grpSpPr>
          <p:sp>
            <p:nvSpPr>
              <p:cNvPr id="221" name="Google Shape;1879;p37"/>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880;p37"/>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81;p37"/>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82;p37"/>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83;p37"/>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84;p37"/>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85;p37"/>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86;p37"/>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887;p37"/>
            <p:cNvGrpSpPr/>
            <p:nvPr/>
          </p:nvGrpSpPr>
          <p:grpSpPr>
            <a:xfrm>
              <a:off x="6467342" y="352445"/>
              <a:ext cx="510540" cy="657406"/>
              <a:chOff x="5578942" y="2478983"/>
              <a:chExt cx="510540" cy="657406"/>
            </a:xfrm>
          </p:grpSpPr>
          <p:sp>
            <p:nvSpPr>
              <p:cNvPr id="207" name="Google Shape;1888;p3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889;p3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890;p3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891;p3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892;p3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893;p3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894;p3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895;p3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1896;p37"/>
              <p:cNvGrpSpPr/>
              <p:nvPr/>
            </p:nvGrpSpPr>
            <p:grpSpPr>
              <a:xfrm>
                <a:off x="5803732" y="2564727"/>
                <a:ext cx="252754" cy="252842"/>
                <a:chOff x="5803732" y="2564727"/>
                <a:chExt cx="252754" cy="252842"/>
              </a:xfrm>
            </p:grpSpPr>
            <p:sp>
              <p:nvSpPr>
                <p:cNvPr id="216" name="Google Shape;1897;p3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898;p3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899;p3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00;p3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01;p3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902;p37"/>
            <p:cNvGrpSpPr/>
            <p:nvPr/>
          </p:nvGrpSpPr>
          <p:grpSpPr>
            <a:xfrm>
              <a:off x="8204073" y="539494"/>
              <a:ext cx="793012" cy="798961"/>
              <a:chOff x="2235848" y="1207369"/>
              <a:chExt cx="793012" cy="798961"/>
            </a:xfrm>
          </p:grpSpPr>
          <p:sp>
            <p:nvSpPr>
              <p:cNvPr id="181" name="Google Shape;1903;p3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04;p3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905;p37"/>
              <p:cNvGrpSpPr/>
              <p:nvPr/>
            </p:nvGrpSpPr>
            <p:grpSpPr>
              <a:xfrm>
                <a:off x="2291377" y="1249060"/>
                <a:ext cx="678668" cy="431239"/>
                <a:chOff x="2291377" y="1249060"/>
                <a:chExt cx="678668" cy="431239"/>
              </a:xfrm>
            </p:grpSpPr>
            <p:sp>
              <p:nvSpPr>
                <p:cNvPr id="184" name="Google Shape;1906;p3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7;p3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08;p3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09;p3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10;p3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11;p3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12;p3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3;p3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14;p3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15;p3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16;p3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17;p3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18;p3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19;p3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20;p3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21;p3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22;p3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23;p3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24;p3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25;p3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26;p3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27;p3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28;p3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 name="Google Shape;1929;p37"/>
            <p:cNvGrpSpPr/>
            <p:nvPr/>
          </p:nvGrpSpPr>
          <p:grpSpPr>
            <a:xfrm>
              <a:off x="6394869" y="1928475"/>
              <a:ext cx="2337472" cy="2843097"/>
              <a:chOff x="2903598" y="83200"/>
              <a:chExt cx="710888" cy="864663"/>
            </a:xfrm>
          </p:grpSpPr>
          <p:sp>
            <p:nvSpPr>
              <p:cNvPr id="127" name="Google Shape;1930;p37"/>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31;p37"/>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32;p37"/>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33;p37"/>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34;p37"/>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35;p37"/>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36;p37"/>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37;p37"/>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38;p37"/>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39;p37"/>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40;p37"/>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1;p37"/>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2;p37"/>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43;p37"/>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44;p37"/>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45;p37"/>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46;p37"/>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47;p37"/>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48;p37"/>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49;p37"/>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50;p37"/>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51;p37"/>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52;p37"/>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53;p37"/>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54;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55;p37"/>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56;p37"/>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7;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8;p37"/>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9;p37"/>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60;p37"/>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61;p37"/>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62;p37"/>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63;p37"/>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64;p37"/>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65;p37"/>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6;p37"/>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7;p37"/>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68;p37"/>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69;p37"/>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0;p37"/>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1;p37"/>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2;p37"/>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3;p37"/>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4;p37"/>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5;p37"/>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6;p37"/>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7;p37"/>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8;p37"/>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9;p37"/>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0;p37"/>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1;p37"/>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2;p37"/>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3;p37"/>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984;p37"/>
            <p:cNvSpPr/>
            <p:nvPr/>
          </p:nvSpPr>
          <p:spPr>
            <a:xfrm>
              <a:off x="6145448" y="1401125"/>
              <a:ext cx="321900" cy="3219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85;p37"/>
            <p:cNvSpPr/>
            <p:nvPr/>
          </p:nvSpPr>
          <p:spPr>
            <a:xfrm>
              <a:off x="8307631" y="1588697"/>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86;p37"/>
            <p:cNvSpPr/>
            <p:nvPr/>
          </p:nvSpPr>
          <p:spPr>
            <a:xfrm>
              <a:off x="7440463" y="106155"/>
              <a:ext cx="246300" cy="24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4844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18" name="Rectangle 17"/>
          <p:cNvSpPr/>
          <p:nvPr/>
        </p:nvSpPr>
        <p:spPr>
          <a:xfrm>
            <a:off x="2717903" y="175224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49923" y="2207161"/>
                <a:ext cx="4941674" cy="507831"/>
              </a:xfrm>
              <a:prstGeom prst="rect">
                <a:avLst/>
              </a:prstGeom>
            </p:spPr>
            <p:txBody>
              <a:bodyPr wrap="square">
                <a:spAutoFit/>
              </a:bodyPr>
              <a:lstStyle/>
              <a:p>
                <a:pPr algn="just">
                  <a:lnSpc>
                    <a:spcPct val="150000"/>
                  </a:lnSpc>
                </a:pPr>
                <a:r>
                  <a:rPr lang="da-DK" sz="1800">
                    <a:latin typeface="+mn-lt"/>
                    <a:ea typeface="Dotum" panose="020B0600000101010101" pitchFamily="34" charset="-127"/>
                    <a:cs typeface="Times New Roman" panose="02020603050405020304" pitchFamily="18" charset="0"/>
                  </a:rPr>
                  <a:t>a) Ta thấy hàm số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1800">
                    <a:effectLst/>
                    <a:latin typeface="+mn-lt"/>
                    <a:ea typeface="Dotum" panose="020B0600000101010101" pitchFamily="34" charset="-127"/>
                    <a:cs typeface="Times New Roman" panose="02020603050405020304" pitchFamily="18" charset="0"/>
                  </a:rPr>
                  <a:t> có cơ số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3&gt;0</m:t>
                    </m:r>
                  </m:oMath>
                </a14:m>
                <a:r>
                  <a:rPr lang="da-DK"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49923" y="2207161"/>
                <a:ext cx="4941674" cy="507831"/>
              </a:xfrm>
              <a:prstGeom prst="rect">
                <a:avLst/>
              </a:prstGeom>
              <a:blipFill>
                <a:blip r:embed="rId3"/>
                <a:stretch>
                  <a:fillRect l="-1111"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9923" y="318273"/>
                <a:ext cx="7709150" cy="1338828"/>
              </a:xfrm>
              <a:prstGeom prst="rect">
                <a:avLst/>
              </a:prstGeom>
            </p:spPr>
            <p:txBody>
              <a:bodyPr wrap="square">
                <a:spAutoFit/>
              </a:bodyPr>
              <a:lstStyle/>
              <a:p>
                <a:pPr marL="285750" indent="-285750" algn="just">
                  <a:lnSpc>
                    <a:spcPct val="150000"/>
                  </a:lnSpc>
                  <a:buClr>
                    <a:srgbClr val="C00000"/>
                  </a:buClr>
                  <a:buFont typeface="Wingdings" panose="05000000000000000000" pitchFamily="2" charset="2"/>
                  <a:buChar char="q"/>
                </a:pPr>
                <a:r>
                  <a:rPr lang="en-US" sz="1800" b="1">
                    <a:solidFill>
                      <a:srgbClr val="C00000"/>
                    </a:solidFill>
                    <a:latin typeface="+mn-lt"/>
                  </a:rPr>
                  <a:t>HĐ2: </a:t>
                </a:r>
                <a:r>
                  <a:rPr lang="vi-VN" sz="1800">
                    <a:latin typeface="+mn-lt"/>
                  </a:rPr>
                  <a:t>a) Vẽ đồ thị hàm số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m:t>
                    </m:r>
                    <m:sSup>
                      <m:sSupPr>
                        <m:ctrlPr>
                          <a:rPr lang="vi-VN" sz="1800" i="1" smtClean="0">
                            <a:latin typeface="Cambria Math" panose="02040503050406030204" pitchFamily="18" charset="0"/>
                          </a:rPr>
                        </m:ctrlPr>
                      </m:sSupPr>
                      <m:e>
                        <m:r>
                          <a:rPr lang="en-US" sz="1800" b="0" i="1" smtClean="0">
                            <a:latin typeface="Cambria Math" panose="02040503050406030204" pitchFamily="18" charset="0"/>
                          </a:rPr>
                          <m:t>3</m:t>
                        </m:r>
                      </m:e>
                      <m:sup>
                        <m:r>
                          <a:rPr lang="en-US" sz="1800" b="0" i="1" smtClean="0">
                            <a:latin typeface="Cambria Math" panose="02040503050406030204" pitchFamily="18" charset="0"/>
                          </a:rPr>
                          <m:t>𝑥</m:t>
                        </m:r>
                      </m:sup>
                    </m:sSup>
                  </m:oMath>
                </a14:m>
                <a:r>
                  <a:rPr lang="en-US" sz="1800">
                    <a:latin typeface="+mn-lt"/>
                  </a:rPr>
                  <a:t> </a:t>
                </a:r>
                <a:r>
                  <a:rPr lang="vi-VN" sz="1800">
                    <a:latin typeface="+mn-lt"/>
                  </a:rPr>
                  <a:t>và đường thẳng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=7</m:t>
                    </m:r>
                  </m:oMath>
                </a14:m>
                <a:r>
                  <a:rPr lang="vi-VN" sz="1800">
                    <a:latin typeface="+mn-lt"/>
                  </a:rPr>
                  <a:t>.</a:t>
                </a:r>
              </a:p>
              <a:p>
                <a:pPr algn="just">
                  <a:lnSpc>
                    <a:spcPct val="150000"/>
                  </a:lnSpc>
                  <a:buClr>
                    <a:srgbClr val="C00000"/>
                  </a:buClr>
                </a:pPr>
                <a:r>
                  <a:rPr lang="vi-VN" sz="1800">
                    <a:latin typeface="+mn-lt"/>
                  </a:rPr>
                  <a:t>b) Nhận xét về số giao điểm của hai đồ thị trên. Từ đó, hãy nêu nhận xét về số nghiệm của phương trình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3</m:t>
                        </m:r>
                      </m:e>
                      <m:sup>
                        <m:r>
                          <a:rPr lang="en-US" sz="1800" i="1">
                            <a:latin typeface="Cambria Math" panose="02040503050406030204" pitchFamily="18" charset="0"/>
                          </a:rPr>
                          <m:t>𝑥</m:t>
                        </m:r>
                      </m:sup>
                    </m:sSup>
                    <m:r>
                      <a:rPr lang="en-US" sz="1800" b="0" i="1" smtClean="0">
                        <a:latin typeface="Cambria Math" panose="02040503050406030204" pitchFamily="18" charset="0"/>
                      </a:rPr>
                      <m:t>=7</m:t>
                    </m:r>
                  </m:oMath>
                </a14:m>
                <a:r>
                  <a:rPr lang="vi-VN" sz="1800">
                    <a:latin typeface="+mn-lt"/>
                  </a:rPr>
                  <a:t>.</a:t>
                </a:r>
              </a:p>
            </p:txBody>
          </p:sp>
        </mc:Choice>
        <mc:Fallback xmlns="">
          <p:sp>
            <p:nvSpPr>
              <p:cNvPr id="7" name="Rectangle 6"/>
              <p:cNvSpPr>
                <a:spLocks noRot="1" noChangeAspect="1" noMove="1" noResize="1" noEditPoints="1" noAdjustHandles="1" noChangeArrowheads="1" noChangeShapeType="1" noTextEdit="1"/>
              </p:cNvSpPr>
              <p:nvPr/>
            </p:nvSpPr>
            <p:spPr>
              <a:xfrm>
                <a:off x="649923" y="318273"/>
                <a:ext cx="7709150" cy="1338828"/>
              </a:xfrm>
              <a:prstGeom prst="rect">
                <a:avLst/>
              </a:prstGeom>
              <a:blipFill>
                <a:blip r:embed="rId4"/>
                <a:stretch>
                  <a:fillRect l="-712" r="-633" b="-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93136" y="3858458"/>
                <a:ext cx="3898461" cy="923330"/>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da-DK" sz="1800">
                    <a:ea typeface="Dotum" panose="020B0600000101010101" pitchFamily="34" charset="-127"/>
                    <a:cs typeface="Times New Roman" panose="02020603050405020304" pitchFamily="18" charset="0"/>
                  </a:rPr>
                  <a:t>Đường thẳng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=7</m:t>
                    </m:r>
                  </m:oMath>
                </a14:m>
                <a:r>
                  <a:rPr lang="da-DK" sz="1800">
                    <a:ea typeface="Dotum" panose="020B0600000101010101" pitchFamily="34" charset="-127"/>
                    <a:cs typeface="Times New Roman" panose="02020603050405020304" pitchFamily="18" charset="0"/>
                  </a:rPr>
                  <a:t> đi qua điểm </a:t>
                </a:r>
                <a14:m>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0;7</m:t>
                        </m:r>
                      </m:e>
                    </m:d>
                  </m:oMath>
                </a14:m>
                <a:r>
                  <a:rPr lang="da-DK" sz="1800">
                    <a:ea typeface="Dotum" panose="020B0600000101010101" pitchFamily="34" charset="-127"/>
                    <a:cs typeface="Times New Roman" panose="02020603050405020304" pitchFamily="18" charset="0"/>
                  </a:rPr>
                  <a:t> và song song với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𝑂𝑥</m:t>
                    </m:r>
                  </m:oMath>
                </a14:m>
                <a:r>
                  <a:rPr lang="da-DK" sz="1800">
                    <a:ea typeface="Dotum" panose="020B0600000101010101" pitchFamily="34" charset="-127"/>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93136" y="3858458"/>
                <a:ext cx="3898461" cy="923330"/>
              </a:xfrm>
              <a:prstGeom prst="rect">
                <a:avLst/>
              </a:prstGeom>
              <a:blipFill>
                <a:blip r:embed="rId5"/>
                <a:stretch>
                  <a:fillRect l="-1095" r="-1252" b="-4636"/>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Effect>
                      <a14:brightnessContrast contrast="-20000"/>
                    </a14:imgEffect>
                  </a14:imgLayer>
                </a14:imgProps>
              </a:ext>
            </a:extLst>
          </a:blip>
          <a:stretch>
            <a:fillRect/>
          </a:stretch>
        </p:blipFill>
        <p:spPr>
          <a:xfrm>
            <a:off x="6083420" y="1532223"/>
            <a:ext cx="2275653" cy="321896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58907" y="2731176"/>
                <a:ext cx="4632690" cy="11296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da-DK" sz="1800">
                    <a:ea typeface="Dotum" panose="020B0600000101010101" pitchFamily="34" charset="-127"/>
                    <a:cs typeface="Times New Roman" panose="02020603050405020304" pitchFamily="18" charset="0"/>
                  </a:rPr>
                  <a:t>Đồ thị của hàm số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da-DK" sz="1800" i="1">
                            <a:latin typeface="Cambria Math" panose="02040503050406030204" pitchFamily="18" charset="0"/>
                            <a:ea typeface="Dotum" panose="020B0600000101010101" pitchFamily="34" charset="-127"/>
                            <a:cs typeface="Times New Roman" panose="02020603050405020304" pitchFamily="18" charset="0"/>
                          </a:rPr>
                          <m:t>3</m:t>
                        </m:r>
                      </m:e>
                      <m:sup>
                        <m:r>
                          <a:rPr lang="da-DK" sz="1800" i="1">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1800">
                    <a:ea typeface="Dotum" panose="020B0600000101010101" pitchFamily="34" charset="-127"/>
                    <a:cs typeface="Times New Roman" panose="02020603050405020304" pitchFamily="18" charset="0"/>
                  </a:rPr>
                  <a:t> đi qua các điểm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−1;</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da-DK" sz="1800" i="1">
                                <a:latin typeface="Cambria Math" panose="02040503050406030204" pitchFamily="18" charset="0"/>
                                <a:ea typeface="Dotum" panose="020B0600000101010101" pitchFamily="34" charset="-127"/>
                                <a:cs typeface="Times New Roman" panose="02020603050405020304" pitchFamily="18" charset="0"/>
                              </a:rPr>
                              <m:t>1</m:t>
                            </m:r>
                          </m:num>
                          <m:den>
                            <m:r>
                              <a:rPr lang="da-DK" sz="1800" i="1">
                                <a:latin typeface="Cambria Math" panose="02040503050406030204" pitchFamily="18" charset="0"/>
                                <a:ea typeface="Dotum" panose="020B0600000101010101" pitchFamily="34" charset="-127"/>
                                <a:cs typeface="Times New Roman" panose="02020603050405020304" pitchFamily="18" charset="0"/>
                              </a:rPr>
                              <m:t>3</m:t>
                            </m:r>
                          </m:den>
                        </m:f>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0;1</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𝐶</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1;3</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𝐷</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2;9</m:t>
                        </m:r>
                      </m:e>
                    </m:d>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58907" y="2731176"/>
                <a:ext cx="4632690" cy="1129668"/>
              </a:xfrm>
              <a:prstGeom prst="rect">
                <a:avLst/>
              </a:prstGeom>
              <a:blipFill>
                <a:blip r:embed="rId8"/>
                <a:stretch>
                  <a:fillRect l="-789" r="-118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18" name="Rectangle 17"/>
          <p:cNvSpPr/>
          <p:nvPr/>
        </p:nvSpPr>
        <p:spPr>
          <a:xfrm>
            <a:off x="2717903" y="175224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49923" y="2288082"/>
                <a:ext cx="5152066" cy="1492716"/>
              </a:xfrm>
              <a:prstGeom prst="rect">
                <a:avLst/>
              </a:prstGeom>
            </p:spPr>
            <p:txBody>
              <a:bodyPr wrap="square">
                <a:spAutoFit/>
              </a:bodyPr>
              <a:lstStyle/>
              <a:p>
                <a:pPr algn="just">
                  <a:lnSpc>
                    <a:spcPct val="150000"/>
                  </a:lnSpc>
                  <a:spcBef>
                    <a:spcPts val="600"/>
                  </a:spcBef>
                  <a:spcAft>
                    <a:spcPts val="600"/>
                  </a:spcAft>
                </a:pPr>
                <a:r>
                  <a:rPr lang="da-DK" sz="1800">
                    <a:latin typeface="+mn-lt"/>
                    <a:ea typeface="Dotum" panose="020B0600000101010101" pitchFamily="34" charset="-127"/>
                    <a:cs typeface="Times New Roman" panose="02020603050405020304" pitchFamily="18" charset="0"/>
                  </a:rPr>
                  <a:t>b) Đồ thị hàm số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1800">
                    <a:effectLst/>
                    <a:latin typeface="+mn-lt"/>
                    <a:ea typeface="Dotum" panose="020B0600000101010101" pitchFamily="34" charset="-127"/>
                    <a:cs typeface="Times New Roman" panose="02020603050405020304" pitchFamily="18" charset="0"/>
                  </a:rPr>
                  <a:t> giao đường thẳng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1800" i="1">
                        <a:effectLst/>
                        <a:latin typeface="Cambria Math" panose="02040503050406030204" pitchFamily="18" charset="0"/>
                        <a:ea typeface="Dotum" panose="020B0600000101010101" pitchFamily="34" charset="-127"/>
                        <a:cs typeface="Times New Roman" panose="02020603050405020304" pitchFamily="18" charset="0"/>
                      </a:rPr>
                      <m:t>=7</m:t>
                    </m:r>
                  </m:oMath>
                </a14:m>
                <a:r>
                  <a:rPr lang="da-DK" sz="1800">
                    <a:effectLst/>
                    <a:latin typeface="+mn-lt"/>
                    <a:ea typeface="Dotum" panose="020B0600000101010101" pitchFamily="34" charset="-127"/>
                    <a:cs typeface="Times New Roman" panose="02020603050405020304" pitchFamily="18" charset="0"/>
                  </a:rPr>
                  <a:t> tại 1 điểm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da-DK" sz="1800">
                    <a:effectLst/>
                    <a:latin typeface="+mn-lt"/>
                    <a:ea typeface="Dotum" panose="020B0600000101010101" pitchFamily="34" charset="-127"/>
                    <a:cs typeface="Times New Roman" panose="02020603050405020304" pitchFamily="18" charset="0"/>
                  </a:rPr>
                  <a:t> duy nhất.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da-DK" sz="1800">
                    <a:effectLst/>
                    <a:latin typeface="+mn-lt"/>
                    <a:ea typeface="Dotum" panose="020B0600000101010101" pitchFamily="34" charset="-127"/>
                    <a:cs typeface="Times New Roman" panose="02020603050405020304" pitchFamily="18" charset="0"/>
                  </a:rPr>
                  <a:t> Phương trình </a:t>
                </a:r>
                <a14:m>
                  <m:oMath xmlns:m="http://schemas.openxmlformats.org/officeDocument/2006/math">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1800" i="1">
                        <a:effectLst/>
                        <a:latin typeface="Cambria Math" panose="02040503050406030204" pitchFamily="18" charset="0"/>
                        <a:ea typeface="Dotum" panose="020B0600000101010101" pitchFamily="34" charset="-127"/>
                        <a:cs typeface="Times New Roman" panose="02020603050405020304" pitchFamily="18" charset="0"/>
                      </a:rPr>
                      <m:t>=7</m:t>
                    </m:r>
                  </m:oMath>
                </a14:m>
                <a:r>
                  <a:rPr lang="da-DK" sz="1800">
                    <a:effectLst/>
                    <a:latin typeface="+mn-lt"/>
                    <a:ea typeface="Dotum" panose="020B0600000101010101" pitchFamily="34" charset="-127"/>
                    <a:cs typeface="Times New Roman" panose="02020603050405020304" pitchFamily="18" charset="0"/>
                  </a:rPr>
                  <a:t> có 1 nghiệm duy nhất.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49923" y="2288082"/>
                <a:ext cx="5152066" cy="1492716"/>
              </a:xfrm>
              <a:prstGeom prst="rect">
                <a:avLst/>
              </a:prstGeom>
              <a:blipFill>
                <a:blip r:embed="rId3"/>
                <a:stretch>
                  <a:fillRect l="-1065" b="-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9923" y="318273"/>
                <a:ext cx="7709150" cy="1338828"/>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q"/>
                  <a:tabLst/>
                  <a:defRPr/>
                </a:pPr>
                <a:r>
                  <a:rPr kumimoji="0" lang="en-US" sz="1800" b="1" i="0" u="none" strike="noStrike" kern="0" cap="none" spc="0" normalizeH="0" baseline="0" noProof="0">
                    <a:ln>
                      <a:noFill/>
                    </a:ln>
                    <a:solidFill>
                      <a:srgbClr val="C00000"/>
                    </a:solidFill>
                    <a:effectLst/>
                    <a:uLnTx/>
                    <a:uFillTx/>
                    <a:latin typeface="Arial"/>
                    <a:cs typeface="Arial"/>
                    <a:sym typeface="Arial"/>
                  </a:rPr>
                  <a:t>HĐ2: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Vẽ đồ thị hàm số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sup>
                    </m:sSup>
                  </m:oMath>
                </a14:m>
                <a:r>
                  <a:rPr kumimoji="0" lang="en-US" sz="1800" b="0" i="0" u="none" strike="noStrike" kern="0" cap="none" spc="0" normalizeH="0" baseline="0" noProof="0">
                    <a:ln>
                      <a:noFill/>
                    </a:ln>
                    <a:solidFill>
                      <a:srgbClr val="0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và đường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C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Nhận xét về số giao điểm của hai đồ thị trên. Từ đó, hãy nêu nhận xét về số nghiệm của phương trình </a:t>
                </a:r>
                <a14:m>
                  <m:oMath xmlns:m="http://schemas.openxmlformats.org/officeDocument/2006/math">
                    <m:sSup>
                      <m:sSup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p:txBody>
          </p:sp>
        </mc:Choice>
        <mc:Fallback xmlns="">
          <p:sp>
            <p:nvSpPr>
              <p:cNvPr id="7" name="Rectangle 6"/>
              <p:cNvSpPr>
                <a:spLocks noRot="1" noChangeAspect="1" noMove="1" noResize="1" noEditPoints="1" noAdjustHandles="1" noChangeArrowheads="1" noChangeShapeType="1" noTextEdit="1"/>
              </p:cNvSpPr>
              <p:nvPr/>
            </p:nvSpPr>
            <p:spPr>
              <a:xfrm>
                <a:off x="649923" y="318273"/>
                <a:ext cx="7709150" cy="1338828"/>
              </a:xfrm>
              <a:prstGeom prst="rect">
                <a:avLst/>
              </a:prstGeom>
              <a:blipFill>
                <a:blip r:embed="rId4"/>
                <a:stretch>
                  <a:fillRect l="-712" r="-633" b="-2727"/>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contrast="-20000"/>
                    </a14:imgEffect>
                  </a14:imgLayer>
                </a14:imgProps>
              </a:ext>
            </a:extLst>
          </a:blip>
          <a:stretch>
            <a:fillRect/>
          </a:stretch>
        </p:blipFill>
        <p:spPr>
          <a:xfrm>
            <a:off x="6083420" y="1532223"/>
            <a:ext cx="2275653" cy="3218967"/>
          </a:xfrm>
          <a:prstGeom prst="rect">
            <a:avLst/>
          </a:prstGeom>
        </p:spPr>
      </p:pic>
    </p:spTree>
    <p:extLst>
      <p:ext uri="{BB962C8B-B14F-4D97-AF65-F5344CB8AC3E}">
        <p14:creationId xmlns:p14="http://schemas.microsoft.com/office/powerpoint/2010/main" val="3148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5" name="Google Shape;2540;p49"/>
          <p:cNvSpPr txBox="1">
            <a:spLocks noGrp="1"/>
          </p:cNvSpPr>
          <p:nvPr>
            <p:ph type="title"/>
          </p:nvPr>
        </p:nvSpPr>
        <p:spPr>
          <a:xfrm>
            <a:off x="3009577" y="456818"/>
            <a:ext cx="3125797" cy="661800"/>
          </a:xfrm>
          <a:prstGeom prst="rect">
            <a:avLst/>
          </a:prstGeom>
        </p:spPr>
        <p:txBody>
          <a:bodyPr spcFirstLastPara="1" wrap="square" lIns="91425" tIns="91425" rIns="91425" bIns="91425" anchor="t" anchorCtr="0">
            <a:noAutofit/>
          </a:bodyPr>
          <a:lstStyle/>
          <a:p>
            <a:pPr lvl="0" algn="ctr"/>
            <a:r>
              <a:rPr lang="en-US" sz="3000" b="1">
                <a:solidFill>
                  <a:srgbClr val="C00000"/>
                </a:solidFill>
                <a:latin typeface="+mn-lt"/>
              </a:rPr>
              <a:t>KẾT LUẬN</a:t>
            </a:r>
            <a:endParaRPr sz="3000" b="1">
              <a:solidFill>
                <a:srgbClr val="C00000"/>
              </a:solidFill>
              <a:latin typeface="+mn-lt"/>
            </a:endParaRPr>
          </a:p>
        </p:txBody>
      </p:sp>
      <mc:AlternateContent xmlns:mc="http://schemas.openxmlformats.org/markup-compatibility/2006" xmlns:a14="http://schemas.microsoft.com/office/drawing/2010/main">
        <mc:Choice Requires="a14">
          <p:sp>
            <p:nvSpPr>
              <p:cNvPr id="6" name="Rectangle 5"/>
              <p:cNvSpPr/>
              <p:nvPr/>
            </p:nvSpPr>
            <p:spPr>
              <a:xfrm>
                <a:off x="954170" y="1249291"/>
                <a:ext cx="7236612" cy="1785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000">
                    <a:ea typeface="Dotum" panose="020B0600000101010101" pitchFamily="34" charset="-127"/>
                    <a:cs typeface="Times New Roman" panose="02020603050405020304" pitchFamily="18" charset="0"/>
                  </a:rPr>
                  <a:t>Phương trình mũ cơ bản ẩn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2000">
                    <a:effectLst/>
                    <a:ea typeface="Dotum" panose="020B0600000101010101" pitchFamily="34" charset="-127"/>
                    <a:cs typeface="Times New Roman" panose="02020603050405020304" pitchFamily="18" charset="0"/>
                  </a:rPr>
                  <a:t> có dạng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000" i="1">
                            <a:effectLst/>
                            <a:latin typeface="Cambria Math" panose="02040503050406030204" pitchFamily="18" charset="0"/>
                            <a:ea typeface="Dotum" panose="020B0600000101010101" pitchFamily="34" charset="-127"/>
                            <a:cs typeface="Times New Roman" panose="02020603050405020304" pitchFamily="18" charset="0"/>
                          </a:rPr>
                          <m:t>&gt;0, </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e>
                    </m:d>
                  </m:oMath>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070185"/>
                  </a:buClr>
                  <a:buFont typeface="Arial" panose="020B0604020202020204" pitchFamily="34" charset="0"/>
                  <a:buChar char="•"/>
                </a:pPr>
                <a:r>
                  <a:rPr lang="da-DK" sz="2000">
                    <a:solidFill>
                      <a:srgbClr val="070185"/>
                    </a:solidFill>
                    <a:effectLst/>
                    <a:ea typeface="Dotum" panose="020B0600000101010101" pitchFamily="34" charset="-127"/>
                    <a:cs typeface="Times New Roman" panose="02020603050405020304" pitchFamily="18" charset="0"/>
                  </a:rPr>
                  <a:t>Nếu </a:t>
                </a:r>
                <a14:m>
                  <m:oMath xmlns:m="http://schemas.openxmlformats.org/officeDocument/2006/math">
                    <m:r>
                      <a:rPr lang="da-DK" sz="2000" i="1">
                        <a:solidFill>
                          <a:srgbClr val="070185"/>
                        </a:solidFill>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solidFill>
                          <a:srgbClr val="070185"/>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2000">
                    <a:solidFill>
                      <a:srgbClr val="070185"/>
                    </a:solidFill>
                    <a:effectLst/>
                    <a:ea typeface="Dotum" panose="020B0600000101010101" pitchFamily="34" charset="-127"/>
                    <a:cs typeface="Times New Roman" panose="02020603050405020304" pitchFamily="18" charset="0"/>
                  </a:rPr>
                  <a:t> thì phương </a:t>
                </a:r>
                <a:r>
                  <a:rPr lang="da-DK" sz="2000">
                    <a:effectLst/>
                    <a:ea typeface="Dotum" panose="020B0600000101010101" pitchFamily="34" charset="-127"/>
                    <a:cs typeface="Times New Roman" panose="02020603050405020304" pitchFamily="18" charset="0"/>
                  </a:rPr>
                  <a:t>trình vô nghiệm.</a:t>
                </a:r>
                <a:endParaRPr lang="en-US" sz="2000">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Clr>
                    <a:srgbClr val="070185"/>
                  </a:buClr>
                  <a:buFont typeface="Arial" panose="020B0604020202020204" pitchFamily="34" charset="0"/>
                  <a:buChar char="•"/>
                </a:pPr>
                <a:r>
                  <a:rPr lang="da-DK" sz="2000">
                    <a:effectLst/>
                    <a:ea typeface="Dotum" panose="020B0600000101010101" pitchFamily="34" charset="-127"/>
                    <a:cs typeface="Times New Roman" panose="02020603050405020304" pitchFamily="18" charset="0"/>
                  </a:rPr>
                  <a:t>Nếu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&gt;0</m:t>
                    </m:r>
                  </m:oMath>
                </a14:m>
                <a:r>
                  <a:rPr lang="da-DK" sz="2000">
                    <a:effectLst/>
                    <a:ea typeface="Dotum" panose="020B0600000101010101" pitchFamily="34" charset="-127"/>
                    <a:cs typeface="Times New Roman" panose="02020603050405020304" pitchFamily="18" charset="0"/>
                  </a:rPr>
                  <a:t> thì phương trình có nghiệm duy nhất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e>
                    </m:func>
                  </m:oMath>
                </a14:m>
                <a:r>
                  <a:rPr lang="da-DK"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54170" y="1249291"/>
                <a:ext cx="7236612" cy="1785104"/>
              </a:xfrm>
              <a:prstGeom prst="rect">
                <a:avLst/>
              </a:prstGeom>
              <a:blipFill>
                <a:blip r:embed="rId3"/>
                <a:stretch>
                  <a:fillRect l="-756" b="-1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471203" y="3360478"/>
                <a:ext cx="5781759" cy="1354794"/>
              </a:xfrm>
              <a:prstGeom prst="rect">
                <a:avLst/>
              </a:prstGeom>
            </p:spPr>
            <p:txBody>
              <a:bodyPr wrap="square">
                <a:spAutoFit/>
              </a:bodyPr>
              <a:lstStyle/>
              <a:p>
                <a:pPr algn="just">
                  <a:lnSpc>
                    <a:spcPct val="150000"/>
                  </a:lnSpc>
                  <a:spcBef>
                    <a:spcPts val="1200"/>
                  </a:spcBef>
                  <a:spcAft>
                    <a:spcPts val="1200"/>
                  </a:spcAft>
                </a:pPr>
                <a:r>
                  <a:rPr lang="da-DK" sz="2000" b="1" i="1">
                    <a:latin typeface="+mn-lt"/>
                    <a:ea typeface="Dotum" panose="020B0600000101010101" pitchFamily="34" charset="-127"/>
                    <a:cs typeface="Times New Roman" panose="02020603050405020304" pitchFamily="18" charset="0"/>
                  </a:rPr>
                  <a:t>Nhận xét:</a:t>
                </a:r>
                <a:r>
                  <a:rPr lang="da-DK" sz="2000" i="1">
                    <a:effectLst/>
                    <a:latin typeface="+mn-lt"/>
                    <a:ea typeface="Dotum" panose="020B0600000101010101" pitchFamily="34" charset="-127"/>
                    <a:cs typeface="Times New Roman" panose="02020603050405020304" pitchFamily="18" charset="0"/>
                  </a:rPr>
                  <a:t> 	</a:t>
                </a:r>
                <a:r>
                  <a:rPr lang="da-DK" sz="2000">
                    <a:effectLst/>
                    <a:latin typeface="+mn-lt"/>
                    <a:ea typeface="Dotum" panose="020B0600000101010101" pitchFamily="34" charset="-127"/>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000" i="1">
                        <a:effectLst/>
                        <a:latin typeface="Cambria Math" panose="02040503050406030204" pitchFamily="18" charset="0"/>
                        <a:ea typeface="Dotum" panose="020B0600000101010101" pitchFamily="34" charset="-127"/>
                        <a:cs typeface="Times New Roman" panose="02020603050405020304" pitchFamily="18" charset="0"/>
                      </a:rPr>
                      <m:t>&gt;0, </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000" i="1">
                        <a:effectLst/>
                        <a:latin typeface="Cambria Math" panose="02040503050406030204" pitchFamily="18" charset="0"/>
                        <a:ea typeface="Dotum" panose="020B0600000101010101" pitchFamily="34" charset="-127"/>
                        <a:cs typeface="Times New Roman" panose="02020603050405020304" pitchFamily="18" charset="0"/>
                      </a:rPr>
                      <m:t>≠1, </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&gt;0</m:t>
                    </m:r>
                  </m:oMath>
                </a14:m>
                <a:r>
                  <a:rPr lang="da-DK" sz="2000">
                    <a:effectLst/>
                    <a:latin typeface="+mn-lt"/>
                    <a:ea typeface="Dotum" panose="020B0600000101010101" pitchFamily="34" charset="-127"/>
                    <a:cs typeface="Times New Roman" panose="02020603050405020304" pitchFamily="18" charset="0"/>
                  </a:rPr>
                  <a:t> thì </a:t>
                </a:r>
              </a:p>
              <a:p>
                <a:pPr algn="just">
                  <a:lnSpc>
                    <a:spcPct val="150000"/>
                  </a:lnSpc>
                  <a:spcBef>
                    <a:spcPts val="1200"/>
                  </a:spcBef>
                  <a:spcAft>
                    <a:spcPts val="1200"/>
                  </a:spcAft>
                </a:pPr>
                <a:r>
                  <a:rPr lang="en-US" sz="2000">
                    <a:effectLst/>
                    <a:ea typeface="Dotum" panose="020B0600000101010101" pitchFamily="34" charset="-127"/>
                    <a:cs typeface="Times New Roman" panose="02020603050405020304" pitchFamily="18" charset="0"/>
                  </a:rPr>
                  <a:t>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d>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e>
                    </m:func>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71203" y="3360478"/>
                <a:ext cx="5781759" cy="1354794"/>
              </a:xfrm>
              <a:prstGeom prst="rect">
                <a:avLst/>
              </a:prstGeom>
              <a:blipFill>
                <a:blip r:embed="rId4"/>
                <a:stretch>
                  <a:fillRect l="-105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677211" y="615452"/>
            <a:ext cx="1781355" cy="669414"/>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457200">
              <a:lnSpc>
                <a:spcPct val="150000"/>
              </a:lnSpc>
              <a:buClrTx/>
              <a:defRPr/>
            </a:pPr>
            <a:r>
              <a:rPr lang="en-US" sz="2500" b="1" kern="1200">
                <a:solidFill>
                  <a:schemeClr val="accent1"/>
                </a:solidFill>
                <a:latin typeface="Arial" panose="020B0604020202020204" pitchFamily="34" charset="0"/>
                <a:ea typeface="+mn-ea"/>
                <a:cs typeface="Arial" panose="020B0604020202020204" pitchFamily="34" charset="0"/>
              </a:rPr>
              <a:t>Chú ý</a:t>
            </a:r>
          </a:p>
        </p:txBody>
      </p:sp>
      <mc:AlternateContent xmlns:mc="http://schemas.openxmlformats.org/markup-compatibility/2006" xmlns:a14="http://schemas.microsoft.com/office/drawing/2010/main">
        <mc:Choice Requires="a14">
          <p:sp>
            <p:nvSpPr>
              <p:cNvPr id="28" name="Rectangle 27"/>
              <p:cNvSpPr/>
              <p:nvPr/>
            </p:nvSpPr>
            <p:spPr>
              <a:xfrm>
                <a:off x="891102" y="1609553"/>
                <a:ext cx="7353575" cy="169277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en-US" sz="2200">
                    <a:ea typeface="Dotum" panose="020B0600000101010101" pitchFamily="34" charset="-127"/>
                    <a:cs typeface="Times New Roman" panose="02020603050405020304" pitchFamily="18" charset="0"/>
                  </a:rPr>
                  <a:t>Phương pháp giải phương trình mũ bằng cách đưa về cùng cơ số:</a:t>
                </a:r>
                <a:endParaRPr lang="en-US" sz="2200">
                  <a:effectLst/>
                  <a:ea typeface="Arial" panose="020B0604020202020204" pitchFamily="34" charset="0"/>
                  <a:cs typeface="Times New Roman" panose="02020603050405020304" pitchFamily="18" charset="0"/>
                </a:endParaRPr>
              </a:p>
              <a:p>
                <a:pPr algn="ctr">
                  <a:lnSpc>
                    <a:spcPct val="150000"/>
                  </a:lnSpc>
                  <a:spcAft>
                    <a:spcPts val="1200"/>
                  </a:spcAft>
                </a:pPr>
                <a:r>
                  <a:rPr lang="en-US" sz="2200" kern="100">
                    <a:ea typeface="Calibri" panose="020F0502020204030204" pitchFamily="34" charset="0"/>
                    <a:cs typeface="Times New Roman" panose="02020603050405020304" pitchFamily="18" charset="0"/>
                  </a:rPr>
                  <a:t>Nếu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0&lt;</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≠1 </m:t>
                    </m:r>
                  </m:oMath>
                </a14:m>
                <a:r>
                  <a:rPr lang="en-US" sz="2200" kern="100">
                    <a:effectLst/>
                    <a:ea typeface="Calibri" panose="020F0502020204030204" pitchFamily="34" charset="0"/>
                    <a:cs typeface="Times New Roman" panose="02020603050405020304" pitchFamily="18" charset="0"/>
                  </a:rPr>
                  <a:t>thì </a:t>
                </a:r>
                <a14:m>
                  <m:oMath xmlns:m="http://schemas.openxmlformats.org/officeDocument/2006/math">
                    <m:sSup>
                      <m:sSup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𝑢</m:t>
                        </m:r>
                      </m:sup>
                    </m:sSup>
                    <m:r>
                      <a:rPr lang="en-US" sz="22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𝑣</m:t>
                        </m:r>
                      </m:sup>
                    </m:sSup>
                    <m:r>
                      <a:rPr lang="en-US" sz="22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kern="100">
                        <a:effectLst/>
                        <a:latin typeface="Cambria Math" panose="02040503050406030204" pitchFamily="18" charset="0"/>
                        <a:ea typeface="Calibri" panose="020F0502020204030204" pitchFamily="34" charset="0"/>
                        <a:cs typeface="Times New Roman" panose="02020603050405020304" pitchFamily="18" charset="0"/>
                      </a:rPr>
                      <m:t>u</m:t>
                    </m:r>
                    <m:r>
                      <a:rPr lang="en-US" sz="22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kern="100">
                        <a:effectLst/>
                        <a:latin typeface="Cambria Math" panose="02040503050406030204" pitchFamily="18" charset="0"/>
                        <a:ea typeface="Calibri" panose="020F0502020204030204" pitchFamily="34" charset="0"/>
                        <a:cs typeface="Times New Roman" panose="02020603050405020304" pitchFamily="18" charset="0"/>
                      </a:rPr>
                      <m:t>v</m:t>
                    </m:r>
                  </m:oMath>
                </a14:m>
                <a:endParaRPr lang="en-US" sz="2200" kern="100">
                  <a:effectLst/>
                  <a:ea typeface="Calibri" panose="020F050202020403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91102" y="1609553"/>
                <a:ext cx="7353575" cy="1692771"/>
              </a:xfrm>
              <a:prstGeom prst="rect">
                <a:avLst/>
              </a:prstGeom>
              <a:blipFill>
                <a:blip r:embed="rId3"/>
                <a:stretch>
                  <a:fillRect l="-909" r="-909" b="-2128"/>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449546" y="3674448"/>
            <a:ext cx="795131" cy="1179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63919" y="274211"/>
            <a:ext cx="7491527" cy="969496"/>
            <a:chOff x="1547277" y="674735"/>
            <a:chExt cx="7491527" cy="969496"/>
          </a:xfrm>
        </p:grpSpPr>
        <p:sp>
          <p:nvSpPr>
            <p:cNvPr id="8" name="Google Shape;735;p18"/>
            <p:cNvSpPr txBox="1">
              <a:spLocks/>
            </p:cNvSpPr>
            <p:nvPr/>
          </p:nvSpPr>
          <p:spPr>
            <a:xfrm>
              <a:off x="1547277" y="77805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10" name="TextBox 9"/>
                <p:cNvSpPr txBox="1"/>
                <p:nvPr/>
              </p:nvSpPr>
              <p:spPr>
                <a:xfrm>
                  <a:off x="2727409" y="674735"/>
                  <a:ext cx="6311395" cy="969496"/>
                </a:xfrm>
                <a:prstGeom prst="rect">
                  <a:avLst/>
                </a:prstGeom>
                <a:noFill/>
              </p:spPr>
              <p:txBody>
                <a:bodyPr wrap="square" rtlCol="0">
                  <a:spAutoFit/>
                </a:bodyPr>
                <a:lstStyle/>
                <a:p>
                  <a:pPr lvl="0">
                    <a:lnSpc>
                      <a:spcPct val="150000"/>
                    </a:lnSpc>
                  </a:pPr>
                  <a:r>
                    <a:rPr lang="en-US" sz="1900" kern="1200">
                      <a:latin typeface="Arial" panose="020B0604020202020204" pitchFamily="34" charset="0"/>
                      <a:ea typeface="+mn-ea"/>
                      <a:cs typeface="Arial" panose="020B0604020202020204" pitchFamily="34" charset="0"/>
                    </a:rPr>
                    <a:t>Giải mỗi phương trình sau:</a:t>
                  </a:r>
                </a:p>
                <a:p>
                  <a:pPr lvl="0">
                    <a:lnSpc>
                      <a:spcPct val="150000"/>
                    </a:lnSpc>
                  </a:pPr>
                  <a14:m>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ea typeface="+mn-ea"/>
                            <a:cs typeface="Arial" panose="020B0604020202020204" pitchFamily="34" charset="0"/>
                          </a:rPr>
                          <m:t>𝑎</m:t>
                        </m:r>
                        <m:r>
                          <a:rPr lang="en-US" sz="1900" b="0" i="1" kern="1200" smtClean="0">
                            <a:latin typeface="Cambria Math" panose="02040503050406030204" pitchFamily="18" charset="0"/>
                            <a:ea typeface="+mn-ea"/>
                            <a:cs typeface="Arial" panose="020B0604020202020204" pitchFamily="34" charset="0"/>
                          </a:rPr>
                          <m:t>) </m:t>
                        </m:r>
                        <m:sSup>
                          <m:sSupPr>
                            <m:ctrlPr>
                              <a:rPr lang="en-US" sz="1900" i="1" kern="1200" smtClean="0">
                                <a:latin typeface="Cambria Math" panose="02040503050406030204" pitchFamily="18" charset="0"/>
                                <a:ea typeface="+mn-ea"/>
                                <a:cs typeface="Arial" panose="020B0604020202020204" pitchFamily="34" charset="0"/>
                              </a:rPr>
                            </m:ctrlPr>
                          </m:sSupPr>
                          <m:e>
                            <m:r>
                              <a:rPr lang="en-US" sz="1900" b="0" i="1" kern="1200" smtClean="0">
                                <a:latin typeface="Cambria Math" panose="02040503050406030204" pitchFamily="18" charset="0"/>
                                <a:ea typeface="+mn-ea"/>
                                <a:cs typeface="Arial" panose="020B0604020202020204" pitchFamily="34" charset="0"/>
                              </a:rPr>
                              <m:t>4</m:t>
                            </m:r>
                          </m:e>
                          <m:sup>
                            <m:r>
                              <a:rPr lang="en-US" sz="1900" b="0" i="1" kern="1200" smtClean="0">
                                <a:latin typeface="Cambria Math" panose="02040503050406030204" pitchFamily="18" charset="0"/>
                                <a:ea typeface="+mn-ea"/>
                                <a:cs typeface="Arial" panose="020B0604020202020204" pitchFamily="34" charset="0"/>
                              </a:rPr>
                              <m:t>2</m:t>
                            </m:r>
                            <m:r>
                              <a:rPr lang="en-US" sz="1900" b="0" i="1" kern="1200" smtClean="0">
                                <a:latin typeface="Cambria Math" panose="02040503050406030204" pitchFamily="18" charset="0"/>
                                <a:ea typeface="+mn-ea"/>
                                <a:cs typeface="Arial" panose="020B0604020202020204" pitchFamily="34" charset="0"/>
                              </a:rPr>
                              <m:t>𝑥</m:t>
                            </m:r>
                            <m:r>
                              <a:rPr lang="en-US" sz="1900" b="0" i="1" kern="1200" smtClean="0">
                                <a:latin typeface="Cambria Math" panose="02040503050406030204" pitchFamily="18" charset="0"/>
                                <a:ea typeface="+mn-ea"/>
                                <a:cs typeface="Arial" panose="020B0604020202020204" pitchFamily="34" charset="0"/>
                              </a:rPr>
                              <m:t>−3</m:t>
                            </m:r>
                          </m:sup>
                        </m:sSup>
                        <m:r>
                          <a:rPr lang="en-US" sz="1900" b="0" i="1" kern="1200" smtClean="0">
                            <a:latin typeface="Cambria Math" panose="02040503050406030204" pitchFamily="18" charset="0"/>
                            <a:ea typeface="+mn-ea"/>
                            <a:cs typeface="Arial" panose="020B0604020202020204" pitchFamily="34" charset="0"/>
                          </a:rPr>
                          <m:t>=5;                             </m:t>
                        </m:r>
                        <m:r>
                          <a:rPr lang="en-US" sz="1900" b="0" i="1" kern="1200" smtClean="0">
                            <a:latin typeface="Cambria Math" panose="02040503050406030204" pitchFamily="18" charset="0"/>
                            <a:ea typeface="+mn-ea"/>
                            <a:cs typeface="Arial" panose="020B0604020202020204" pitchFamily="34" charset="0"/>
                          </a:rPr>
                          <m:t>𝑏</m:t>
                        </m:r>
                        <m:r>
                          <a:rPr lang="en-US" sz="1900" b="0" i="1" kern="1200" smtClean="0">
                            <a:latin typeface="Cambria Math" panose="02040503050406030204" pitchFamily="18" charset="0"/>
                            <a:ea typeface="+mn-ea"/>
                            <a:cs typeface="Arial" panose="020B0604020202020204" pitchFamily="34" charset="0"/>
                          </a:rPr>
                          <m:t>) </m:t>
                        </m:r>
                        <m:sSup>
                          <m:sSupPr>
                            <m:ctrlPr>
                              <a:rPr lang="en-US" sz="1900" b="0" i="1" kern="1200" smtClean="0">
                                <a:latin typeface="Cambria Math" panose="02040503050406030204" pitchFamily="18" charset="0"/>
                                <a:ea typeface="+mn-ea"/>
                                <a:cs typeface="Arial" panose="020B0604020202020204" pitchFamily="34" charset="0"/>
                              </a:rPr>
                            </m:ctrlPr>
                          </m:sSupPr>
                          <m:e>
                            <m:r>
                              <a:rPr lang="en-US" sz="1900" b="0" i="1" kern="1200" smtClean="0">
                                <a:latin typeface="Cambria Math" panose="02040503050406030204" pitchFamily="18" charset="0"/>
                                <a:ea typeface="+mn-ea"/>
                                <a:cs typeface="Arial" panose="020B0604020202020204" pitchFamily="34" charset="0"/>
                              </a:rPr>
                              <m:t>10</m:t>
                            </m:r>
                          </m:e>
                          <m:sup>
                            <m:r>
                              <a:rPr lang="en-US" sz="1900" b="0" i="1" kern="1200" smtClean="0">
                                <a:latin typeface="Cambria Math" panose="02040503050406030204" pitchFamily="18" charset="0"/>
                                <a:ea typeface="+mn-ea"/>
                                <a:cs typeface="Arial" panose="020B0604020202020204" pitchFamily="34" charset="0"/>
                              </a:rPr>
                              <m:t>𝑥</m:t>
                            </m:r>
                            <m:r>
                              <a:rPr lang="en-US" sz="1900" b="0" i="1" kern="1200" smtClean="0">
                                <a:latin typeface="Cambria Math" panose="02040503050406030204" pitchFamily="18" charset="0"/>
                                <a:ea typeface="+mn-ea"/>
                                <a:cs typeface="Arial" panose="020B0604020202020204" pitchFamily="34" charset="0"/>
                              </a:rPr>
                              <m:t>+1</m:t>
                            </m:r>
                          </m:sup>
                        </m:sSup>
                        <m:r>
                          <a:rPr lang="en-US" sz="1900" b="0" i="1" kern="1200" smtClean="0">
                            <a:latin typeface="Cambria Math" panose="02040503050406030204" pitchFamily="18" charset="0"/>
                            <a:ea typeface="+mn-ea"/>
                            <a:cs typeface="Arial" panose="020B0604020202020204" pitchFamily="34" charset="0"/>
                          </a:rPr>
                          <m:t>−2.</m:t>
                        </m:r>
                        <m:sSup>
                          <m:sSupPr>
                            <m:ctrlPr>
                              <a:rPr lang="en-US" sz="1900" b="0" i="1" kern="1200" smtClean="0">
                                <a:latin typeface="Cambria Math" panose="02040503050406030204" pitchFamily="18" charset="0"/>
                                <a:ea typeface="+mn-ea"/>
                                <a:cs typeface="Arial" panose="020B0604020202020204" pitchFamily="34" charset="0"/>
                              </a:rPr>
                            </m:ctrlPr>
                          </m:sSupPr>
                          <m:e>
                            <m:r>
                              <a:rPr lang="en-US" sz="1900" b="0" i="1" kern="1200" smtClean="0">
                                <a:latin typeface="Cambria Math" panose="02040503050406030204" pitchFamily="18" charset="0"/>
                                <a:ea typeface="+mn-ea"/>
                                <a:cs typeface="Arial" panose="020B0604020202020204" pitchFamily="34" charset="0"/>
                              </a:rPr>
                              <m:t>10</m:t>
                            </m:r>
                          </m:e>
                          <m:sup>
                            <m:r>
                              <a:rPr lang="en-US" sz="1900" b="0" i="1" kern="1200" smtClean="0">
                                <a:latin typeface="Cambria Math" panose="02040503050406030204" pitchFamily="18" charset="0"/>
                                <a:ea typeface="+mn-ea"/>
                                <a:cs typeface="Arial" panose="020B0604020202020204" pitchFamily="34" charset="0"/>
                              </a:rPr>
                              <m:t>𝑥</m:t>
                            </m:r>
                          </m:sup>
                        </m:sSup>
                        <m:r>
                          <a:rPr lang="en-US" sz="1900" b="0" i="1" kern="1200" smtClean="0">
                            <a:latin typeface="Cambria Math" panose="02040503050406030204" pitchFamily="18" charset="0"/>
                            <a:ea typeface="+mn-ea"/>
                            <a:cs typeface="Arial" panose="020B0604020202020204" pitchFamily="34" charset="0"/>
                          </a:rPr>
                          <m:t>=8</m:t>
                        </m:r>
                      </m:oMath>
                    </m:oMathPara>
                  </a14:m>
                  <a:endParaRPr lang="en-US" sz="1900"/>
                </a:p>
              </p:txBody>
            </p:sp>
          </mc:Choice>
          <mc:Fallback xmlns="">
            <p:sp>
              <p:nvSpPr>
                <p:cNvPr id="10" name="TextBox 9"/>
                <p:cNvSpPr txBox="1">
                  <a:spLocks noRot="1" noChangeAspect="1" noMove="1" noResize="1" noEditPoints="1" noAdjustHandles="1" noChangeArrowheads="1" noChangeShapeType="1" noTextEdit="1"/>
                </p:cNvSpPr>
                <p:nvPr/>
              </p:nvSpPr>
              <p:spPr>
                <a:xfrm>
                  <a:off x="2727409" y="674735"/>
                  <a:ext cx="6311395" cy="969496"/>
                </a:xfrm>
                <a:prstGeom prst="rect">
                  <a:avLst/>
                </a:prstGeom>
                <a:blipFill>
                  <a:blip r:embed="rId3"/>
                  <a:stretch>
                    <a:fillRect l="-966"/>
                  </a:stretch>
                </a:blipFill>
              </p:spPr>
              <p:txBody>
                <a:bodyPr/>
                <a:lstStyle/>
                <a:p>
                  <a:r>
                    <a:rPr lang="en-US">
                      <a:noFill/>
                    </a:rPr>
                    <a:t> </a:t>
                  </a:r>
                </a:p>
              </p:txBody>
            </p:sp>
          </mc:Fallback>
        </mc:AlternateContent>
      </p:grpSp>
      <p:sp>
        <p:nvSpPr>
          <p:cNvPr id="12" name="TextBox 11"/>
          <p:cNvSpPr txBox="1"/>
          <p:nvPr/>
        </p:nvSpPr>
        <p:spPr>
          <a:xfrm>
            <a:off x="1236566" y="1232594"/>
            <a:ext cx="1264820" cy="530915"/>
          </a:xfrm>
          <a:prstGeom prst="rect">
            <a:avLst/>
          </a:prstGeom>
          <a:noFill/>
        </p:spPr>
        <p:txBody>
          <a:bodyPr wrap="square" rtlCol="0">
            <a:spAutoFit/>
          </a:bodyPr>
          <a:lstStyle/>
          <a:p>
            <a:pPr algn="ctr" defTabSz="457200">
              <a:lnSpc>
                <a:spcPct val="150000"/>
              </a:lnSpc>
              <a:spcBef>
                <a:spcPts val="600"/>
              </a:spcBef>
              <a:spcAft>
                <a:spcPts val="600"/>
              </a:spcAft>
              <a:buClrTx/>
              <a:defRPr/>
            </a:pPr>
            <a:r>
              <a:rPr lang="en-US" sz="1900" kern="1200">
                <a:latin typeface="Arial" panose="020B0604020202020204" pitchFamily="34" charset="0"/>
                <a:ea typeface="+mn-ea"/>
                <a:cs typeface="Arial" panose="020B0604020202020204" pitchFamily="34" charset="0"/>
              </a:rPr>
              <a:t>Ta có:</a:t>
            </a:r>
            <a:endParaRPr lang="en-US" sz="1900"/>
          </a:p>
        </p:txBody>
      </p:sp>
      <p:sp>
        <p:nvSpPr>
          <p:cNvPr id="13" name="Rectangle 12"/>
          <p:cNvSpPr/>
          <p:nvPr/>
        </p:nvSpPr>
        <p:spPr>
          <a:xfrm>
            <a:off x="739153" y="1321876"/>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63563" y="1808149"/>
                <a:ext cx="7827078" cy="639727"/>
              </a:xfrm>
              <a:prstGeom prst="rect">
                <a:avLst/>
              </a:prstGeom>
            </p:spPr>
            <p:txBody>
              <a:bodyPr wrap="none">
                <a:spAutoFit/>
              </a:bodyPr>
              <a:lstStyle/>
              <a:p>
                <a:pPr lvl="0"/>
                <a14:m>
                  <m:oMathPara xmlns:m="http://schemas.openxmlformats.org/officeDocument/2006/math">
                    <m:oMathParaPr>
                      <m:jc m:val="center"/>
                    </m:oMathParaPr>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𝑎</m:t>
                      </m:r>
                      <m:r>
                        <a:rPr lang="en-US" sz="1900" i="1" kern="1200" smtClean="0">
                          <a:latin typeface="Cambria Math" panose="02040503050406030204" pitchFamily="18" charset="0"/>
                          <a:ea typeface="+mn-ea"/>
                          <a:cs typeface="Arial" panose="020B0604020202020204" pitchFamily="34" charset="0"/>
                        </a:rPr>
                        <m:t>) </m:t>
                      </m:r>
                      <m:sSup>
                        <m:sSupPr>
                          <m:ctrlPr>
                            <a:rPr lang="en-US" sz="1900" i="1" kern="1200">
                              <a:latin typeface="Cambria Math" panose="02040503050406030204" pitchFamily="18" charset="0"/>
                              <a:ea typeface="+mn-ea"/>
                              <a:cs typeface="Arial" panose="020B0604020202020204" pitchFamily="34" charset="0"/>
                            </a:rPr>
                          </m:ctrlPr>
                        </m:sSupPr>
                        <m:e>
                          <m:r>
                            <a:rPr lang="en-US" sz="1900" i="1" kern="1200">
                              <a:latin typeface="Cambria Math" panose="02040503050406030204" pitchFamily="18" charset="0"/>
                              <a:ea typeface="+mn-ea"/>
                              <a:cs typeface="Arial" panose="020B0604020202020204" pitchFamily="34" charset="0"/>
                            </a:rPr>
                            <m:t>4</m:t>
                          </m:r>
                        </m:e>
                        <m:sup>
                          <m:r>
                            <a:rPr lang="en-US" sz="1900" i="1" kern="1200">
                              <a:latin typeface="Cambria Math" panose="02040503050406030204" pitchFamily="18" charset="0"/>
                              <a:ea typeface="+mn-ea"/>
                              <a:cs typeface="Arial" panose="020B0604020202020204" pitchFamily="34" charset="0"/>
                            </a:rPr>
                            <m:t>2</m:t>
                          </m:r>
                          <m:r>
                            <a:rPr lang="en-US" sz="1900" i="1" kern="1200">
                              <a:latin typeface="Cambria Math" panose="02040503050406030204" pitchFamily="18" charset="0"/>
                              <a:ea typeface="+mn-ea"/>
                              <a:cs typeface="Arial" panose="020B0604020202020204" pitchFamily="34" charset="0"/>
                            </a:rPr>
                            <m:t>𝑥</m:t>
                          </m:r>
                          <m:r>
                            <a:rPr lang="en-US" sz="1900" i="1" kern="1200">
                              <a:latin typeface="Cambria Math" panose="02040503050406030204" pitchFamily="18" charset="0"/>
                              <a:ea typeface="+mn-ea"/>
                              <a:cs typeface="Arial" panose="020B0604020202020204" pitchFamily="34" charset="0"/>
                            </a:rPr>
                            <m:t>−3</m:t>
                          </m:r>
                        </m:sup>
                      </m:sSup>
                      <m:r>
                        <a:rPr lang="en-US" sz="1900" i="1" kern="1200">
                          <a:latin typeface="Cambria Math" panose="02040503050406030204" pitchFamily="18" charset="0"/>
                          <a:ea typeface="+mn-ea"/>
                          <a:cs typeface="Arial" panose="020B0604020202020204" pitchFamily="34" charset="0"/>
                        </a:rPr>
                        <m:t>=5</m:t>
                      </m:r>
                      <m:r>
                        <a:rPr lang="en-US" sz="1900">
                          <a:latin typeface="Cambria Math" panose="02040503050406030204" pitchFamily="18" charset="0"/>
                        </a:rPr>
                        <m:t>⇔</m:t>
                      </m:r>
                      <m:r>
                        <a:rPr lang="en-US" sz="1900" b="0" i="0" smtClean="0">
                          <a:latin typeface="Cambria Math" panose="02040503050406030204" pitchFamily="18" charset="0"/>
                        </a:rPr>
                        <m:t>2</m:t>
                      </m:r>
                      <m:r>
                        <a:rPr lang="en-US" sz="1900" b="0" i="1" smtClean="0">
                          <a:latin typeface="Cambria Math" panose="02040503050406030204" pitchFamily="18" charset="0"/>
                        </a:rPr>
                        <m:t>𝑥</m:t>
                      </m:r>
                      <m:r>
                        <a:rPr lang="en-US" sz="1900" b="0" i="0" smtClean="0">
                          <a:latin typeface="Cambria Math" panose="02040503050406030204" pitchFamily="18" charset="0"/>
                        </a:rPr>
                        <m:t>−3=</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𝑙𝑜𝑔</m:t>
                          </m:r>
                        </m:e>
                        <m:sub>
                          <m:r>
                            <a:rPr lang="en-US" sz="1900" b="0" i="1" smtClean="0">
                              <a:latin typeface="Cambria Math" panose="02040503050406030204" pitchFamily="18" charset="0"/>
                            </a:rPr>
                            <m:t>4</m:t>
                          </m:r>
                        </m:sub>
                      </m:sSub>
                      <m:r>
                        <a:rPr lang="en-US" sz="1900" b="0" i="1" smtClean="0">
                          <a:latin typeface="Cambria Math" panose="02040503050406030204" pitchFamily="18" charset="0"/>
                        </a:rPr>
                        <m:t>5</m:t>
                      </m:r>
                      <m:r>
                        <a:rPr lang="en-US" sz="1900">
                          <a:latin typeface="Cambria Math" panose="02040503050406030204" pitchFamily="18" charset="0"/>
                        </a:rPr>
                        <m:t>⇔</m:t>
                      </m:r>
                      <m:r>
                        <a:rPr lang="en-US" sz="1900" b="0" i="0" smtClean="0">
                          <a:latin typeface="Cambria Math" panose="02040503050406030204" pitchFamily="18" charset="0"/>
                        </a:rPr>
                        <m:t>2</m:t>
                      </m:r>
                      <m:r>
                        <a:rPr lang="en-US" sz="1900" b="0" i="1" smtClean="0">
                          <a:latin typeface="Cambria Math" panose="02040503050406030204" pitchFamily="18" charset="0"/>
                        </a:rPr>
                        <m:t>𝑥</m:t>
                      </m:r>
                      <m:r>
                        <a:rPr lang="en-US" sz="1900" b="0" i="0" smtClean="0">
                          <a:latin typeface="Cambria Math" panose="02040503050406030204" pitchFamily="18" charset="0"/>
                        </a:rPr>
                        <m:t>=3+</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i="1">
                              <a:latin typeface="Cambria Math" panose="02040503050406030204" pitchFamily="18" charset="0"/>
                            </a:rPr>
                            <m:t>4</m:t>
                          </m:r>
                        </m:sub>
                      </m:sSub>
                      <m:r>
                        <a:rPr lang="en-US" sz="1900" i="1">
                          <a:latin typeface="Cambria Math" panose="02040503050406030204" pitchFamily="18" charset="0"/>
                        </a:rPr>
                        <m:t>5</m:t>
                      </m:r>
                      <m:r>
                        <a:rPr lang="en-US" sz="1900">
                          <a:latin typeface="Cambria Math" panose="02040503050406030204" pitchFamily="18" charset="0"/>
                        </a:rPr>
                        <m:t>⇔</m:t>
                      </m:r>
                      <m:r>
                        <a:rPr lang="en-US" sz="1900" b="0" i="1" smtClean="0">
                          <a:latin typeface="Cambria Math" panose="02040503050406030204" pitchFamily="18" charset="0"/>
                        </a:rPr>
                        <m:t>𝑥</m:t>
                      </m:r>
                      <m:r>
                        <a:rPr lang="en-US" sz="1900" b="0" i="0"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2</m:t>
                          </m:r>
                        </m:den>
                      </m:f>
                      <m:d>
                        <m:dPr>
                          <m:ctrlPr>
                            <a:rPr lang="en-US" sz="1900" b="0" i="1" smtClean="0">
                              <a:latin typeface="Cambria Math" panose="02040503050406030204" pitchFamily="18" charset="0"/>
                            </a:rPr>
                          </m:ctrlPr>
                        </m:dPr>
                        <m:e>
                          <m:r>
                            <a:rPr lang="en-US" sz="1900" b="0" i="1" smtClean="0">
                              <a:latin typeface="Cambria Math" panose="02040503050406030204" pitchFamily="18" charset="0"/>
                            </a:rPr>
                            <m:t>3+</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i="1">
                                  <a:latin typeface="Cambria Math" panose="02040503050406030204" pitchFamily="18" charset="0"/>
                                </a:rPr>
                                <m:t>4</m:t>
                              </m:r>
                            </m:sub>
                          </m:sSub>
                          <m:r>
                            <a:rPr lang="en-US" sz="1900" i="1">
                              <a:latin typeface="Cambria Math" panose="02040503050406030204" pitchFamily="18" charset="0"/>
                            </a:rPr>
                            <m:t>5</m:t>
                          </m:r>
                        </m:e>
                      </m:d>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663563" y="1808149"/>
                <a:ext cx="7827078" cy="63972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22283" y="2394838"/>
                <a:ext cx="7381484" cy="744243"/>
              </a:xfrm>
              <a:prstGeom prst="rect">
                <a:avLst/>
              </a:prstGeom>
              <a:noFill/>
            </p:spPr>
            <p:txBody>
              <a:bodyPr wrap="square" rtlCol="0">
                <a:spAutoFit/>
              </a:bodyPr>
              <a:lstStyle/>
              <a:p>
                <a:pPr lvl="0" defTabSz="457200">
                  <a:lnSpc>
                    <a:spcPct val="150000"/>
                  </a:lnSpc>
                  <a:spcBef>
                    <a:spcPts val="600"/>
                  </a:spcBef>
                  <a:spcAft>
                    <a:spcPts val="600"/>
                  </a:spcAft>
                  <a:buClrTx/>
                  <a:defRPr/>
                </a:pPr>
                <a:r>
                  <a:rPr lang="en-US" sz="2000" kern="1200">
                    <a:latin typeface="Arial" panose="020B0604020202020204" pitchFamily="34" charset="0"/>
                    <a:ea typeface="+mn-ea"/>
                    <a:cs typeface="Arial" panose="020B0604020202020204" pitchFamily="34" charset="0"/>
                  </a:rPr>
                  <a:t>Vậy phương trình có nghiệm là </a:t>
                </a:r>
                <a14:m>
                  <m:oMath xmlns:m="http://schemas.openxmlformats.org/officeDocument/2006/math">
                    <m:r>
                      <a:rPr lang="en-US" sz="2000" i="1">
                        <a:latin typeface="Cambria Math" panose="02040503050406030204" pitchFamily="18" charset="0"/>
                      </a:rPr>
                      <m:t>𝑥</m:t>
                    </m:r>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d>
                      <m:dPr>
                        <m:ctrlPr>
                          <a:rPr lang="en-US" sz="2000" i="1">
                            <a:latin typeface="Cambria Math" panose="02040503050406030204" pitchFamily="18" charset="0"/>
                          </a:rPr>
                        </m:ctrlPr>
                      </m:dPr>
                      <m:e>
                        <m:r>
                          <a:rPr lang="en-US" sz="2000" i="1">
                            <a:latin typeface="Cambria Math" panose="02040503050406030204" pitchFamily="18" charset="0"/>
                          </a:rPr>
                          <m:t>3+</m:t>
                        </m:r>
                        <m:sSub>
                          <m:sSubPr>
                            <m:ctrlPr>
                              <a:rPr lang="en-US" sz="2000" i="1">
                                <a:latin typeface="Cambria Math" panose="02040503050406030204" pitchFamily="18" charset="0"/>
                              </a:rPr>
                            </m:ctrlPr>
                          </m:sSubPr>
                          <m:e>
                            <m:r>
                              <a:rPr lang="en-US" sz="2000" i="1">
                                <a:latin typeface="Cambria Math" panose="02040503050406030204" pitchFamily="18" charset="0"/>
                              </a:rPr>
                              <m:t>𝑙𝑜𝑔</m:t>
                            </m:r>
                          </m:e>
                          <m:sub>
                            <m:r>
                              <a:rPr lang="en-US" sz="2000" i="1">
                                <a:latin typeface="Cambria Math" panose="02040503050406030204" pitchFamily="18" charset="0"/>
                              </a:rPr>
                              <m:t>4</m:t>
                            </m:r>
                          </m:sub>
                        </m:sSub>
                        <m:r>
                          <a:rPr lang="en-US" sz="2000" i="1">
                            <a:latin typeface="Cambria Math" panose="02040503050406030204" pitchFamily="18" charset="0"/>
                          </a:rPr>
                          <m:t>5</m:t>
                        </m:r>
                      </m:e>
                    </m:d>
                  </m:oMath>
                </a14:m>
                <a:endParaRPr lang="en-US" sz="2000"/>
              </a:p>
            </p:txBody>
          </p:sp>
        </mc:Choice>
        <mc:Fallback xmlns="">
          <p:sp>
            <p:nvSpPr>
              <p:cNvPr id="31" name="TextBox 30"/>
              <p:cNvSpPr txBox="1">
                <a:spLocks noRot="1" noChangeAspect="1" noMove="1" noResize="1" noEditPoints="1" noAdjustHandles="1" noChangeArrowheads="1" noChangeShapeType="1" noTextEdit="1"/>
              </p:cNvSpPr>
              <p:nvPr/>
            </p:nvSpPr>
            <p:spPr>
              <a:xfrm>
                <a:off x="722283" y="2394838"/>
                <a:ext cx="7381484" cy="744243"/>
              </a:xfrm>
              <a:prstGeom prst="rect">
                <a:avLst/>
              </a:prstGeom>
              <a:blipFill>
                <a:blip r:embed="rId5"/>
                <a:stretch>
                  <a:fillRect l="-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39568" y="3320224"/>
                <a:ext cx="7684796" cy="384721"/>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sz="1900" b="0" i="1" kern="1200" smtClean="0">
                          <a:latin typeface="Cambria Math" panose="02040503050406030204" pitchFamily="18" charset="0"/>
                          <a:ea typeface="+mn-ea"/>
                          <a:cs typeface="Arial" panose="020B0604020202020204" pitchFamily="34" charset="0"/>
                        </a:rPr>
                        <m:t>𝑏</m:t>
                      </m:r>
                      <m:r>
                        <a:rPr lang="en-US" sz="1900" i="1" kern="1200" smtClean="0">
                          <a:latin typeface="Cambria Math" panose="02040503050406030204" pitchFamily="18" charset="0"/>
                          <a:ea typeface="+mn-ea"/>
                          <a:cs typeface="Arial" panose="020B0604020202020204" pitchFamily="34" charset="0"/>
                        </a:rPr>
                        <m:t>)</m:t>
                      </m:r>
                      <m:r>
                        <a:rPr lang="en-US" sz="1900" b="0" i="1" kern="1200" smtClean="0">
                          <a:latin typeface="Cambria Math" panose="02040503050406030204" pitchFamily="18" charset="0"/>
                          <a:ea typeface="+mn-ea"/>
                          <a:cs typeface="Arial" panose="020B0604020202020204" pitchFamily="34" charset="0"/>
                        </a:rPr>
                        <m:t> </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r>
                            <a:rPr lang="en-US" sz="1900" i="1" kern="1200">
                              <a:latin typeface="Cambria Math" panose="02040503050406030204" pitchFamily="18" charset="0"/>
                              <a:cs typeface="Arial" panose="020B0604020202020204" pitchFamily="34" charset="0"/>
                            </a:rPr>
                            <m:t>+1</m:t>
                          </m:r>
                        </m:sup>
                      </m:sSup>
                      <m:r>
                        <a:rPr lang="en-US" sz="1900" i="1" kern="1200">
                          <a:latin typeface="Cambria Math" panose="02040503050406030204" pitchFamily="18" charset="0"/>
                          <a:cs typeface="Arial" panose="020B0604020202020204" pitchFamily="34" charset="0"/>
                        </a:rPr>
                        <m:t>−2.</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=8</m:t>
                      </m:r>
                      <m:r>
                        <a:rPr lang="en-US" sz="1900">
                          <a:latin typeface="Cambria Math" panose="02040503050406030204" pitchFamily="18" charset="0"/>
                        </a:rPr>
                        <m:t>⇔</m:t>
                      </m:r>
                      <m:r>
                        <a:rPr lang="en-US" sz="1900" b="0" i="0" smtClean="0">
                          <a:latin typeface="Cambria Math" panose="02040503050406030204" pitchFamily="18" charset="0"/>
                        </a:rPr>
                        <m:t>10.</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b="0" i="1" kern="1200" smtClean="0">
                          <a:latin typeface="Cambria Math" panose="02040503050406030204" pitchFamily="18" charset="0"/>
                          <a:cs typeface="Arial" panose="020B0604020202020204" pitchFamily="34" charset="0"/>
                        </a:rPr>
                        <m:t>−</m:t>
                      </m:r>
                      <m:r>
                        <a:rPr lang="en-US" sz="1900" i="1" kern="1200">
                          <a:latin typeface="Cambria Math" panose="02040503050406030204" pitchFamily="18" charset="0"/>
                          <a:cs typeface="Arial" panose="020B0604020202020204" pitchFamily="34" charset="0"/>
                        </a:rPr>
                        <m:t>2.</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=8</m:t>
                      </m:r>
                      <m:r>
                        <a:rPr lang="en-US" sz="1900">
                          <a:latin typeface="Cambria Math" panose="02040503050406030204" pitchFamily="18" charset="0"/>
                        </a:rPr>
                        <m:t>⇔</m:t>
                      </m:r>
                      <m:r>
                        <a:rPr lang="en-US" sz="1900" b="0" i="0" smtClean="0">
                          <a:latin typeface="Cambria Math" panose="02040503050406030204" pitchFamily="18" charset="0"/>
                        </a:rPr>
                        <m:t>8</m:t>
                      </m:r>
                      <m:r>
                        <a:rPr lang="en-US" sz="1900">
                          <a:latin typeface="Cambria Math" panose="02040503050406030204" pitchFamily="18" charset="0"/>
                        </a:rPr>
                        <m:t>.</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=8</m:t>
                      </m:r>
                      <m:r>
                        <a:rPr lang="en-US" sz="1900">
                          <a:latin typeface="Cambria Math" panose="02040503050406030204" pitchFamily="18" charset="0"/>
                        </a:rPr>
                        <m:t>⇔</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b="0" i="0" smtClean="0">
                          <a:latin typeface="Cambria Math" panose="02040503050406030204" pitchFamily="18" charset="0"/>
                        </a:rPr>
                        <m:t>=</m:t>
                      </m:r>
                      <m:r>
                        <a:rPr lang="en-US" sz="1900" b="0" i="1" smtClean="0">
                          <a:latin typeface="Cambria Math" panose="02040503050406030204" pitchFamily="18" charset="0"/>
                        </a:rPr>
                        <m:t>1</m:t>
                      </m:r>
                    </m:oMath>
                  </m:oMathPara>
                </a14:m>
                <a:endParaRPr lang="en-US" sz="1900"/>
              </a:p>
            </p:txBody>
          </p:sp>
        </mc:Choice>
        <mc:Fallback xmlns="">
          <p:sp>
            <p:nvSpPr>
              <p:cNvPr id="32" name="Rectangle 31"/>
              <p:cNvSpPr>
                <a:spLocks noRot="1" noChangeAspect="1" noMove="1" noResize="1" noEditPoints="1" noAdjustHandles="1" noChangeArrowheads="1" noChangeShapeType="1" noTextEdit="1"/>
              </p:cNvSpPr>
              <p:nvPr/>
            </p:nvSpPr>
            <p:spPr>
              <a:xfrm>
                <a:off x="739568" y="3320224"/>
                <a:ext cx="7684796" cy="384721"/>
              </a:xfrm>
              <a:prstGeom prst="rect">
                <a:avLst/>
              </a:prstGeom>
              <a:blipFill>
                <a:blip r:embed="rId6"/>
                <a:stretch>
                  <a:fillRect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224382" y="4279177"/>
                <a:ext cx="4654553" cy="553998"/>
              </a:xfrm>
              <a:prstGeom prst="rect">
                <a:avLst/>
              </a:prstGeom>
              <a:noFill/>
            </p:spPr>
            <p:txBody>
              <a:bodyPr wrap="square" rtlCol="0">
                <a:spAutoFit/>
              </a:bodyPr>
              <a:lstStyle/>
              <a:p>
                <a:pPr lvl="0" defTabSz="457200">
                  <a:lnSpc>
                    <a:spcPct val="150000"/>
                  </a:lnSpc>
                  <a:spcBef>
                    <a:spcPts val="600"/>
                  </a:spcBef>
                  <a:spcAft>
                    <a:spcPts val="600"/>
                  </a:spcAft>
                  <a:buClrTx/>
                  <a:defRPr/>
                </a:pPr>
                <a:r>
                  <a:rPr lang="en-US" sz="2000" kern="1200">
                    <a:latin typeface="Arial" panose="020B0604020202020204" pitchFamily="34" charset="0"/>
                    <a:ea typeface="+mn-ea"/>
                    <a:cs typeface="Arial" panose="020B0604020202020204" pitchFamily="34" charset="0"/>
                  </a:rPr>
                  <a:t>Vậy phương trình có nghiệm là </a:t>
                </a:r>
                <a14:m>
                  <m:oMath xmlns:m="http://schemas.openxmlformats.org/officeDocument/2006/math">
                    <m:r>
                      <a:rPr lang="en-US" sz="2000" i="1">
                        <a:latin typeface="Cambria Math" panose="02040503050406030204" pitchFamily="18" charset="0"/>
                      </a:rPr>
                      <m:t>𝑥</m:t>
                    </m:r>
                    <m:r>
                      <a:rPr lang="en-US" sz="2000">
                        <a:latin typeface="Cambria Math" panose="02040503050406030204" pitchFamily="18" charset="0"/>
                      </a:rPr>
                      <m:t>=0</m:t>
                    </m:r>
                  </m:oMath>
                </a14:m>
                <a:endParaRPr lang="en-US" sz="2000"/>
              </a:p>
            </p:txBody>
          </p:sp>
        </mc:Choice>
        <mc:Fallback xmlns="">
          <p:sp>
            <p:nvSpPr>
              <p:cNvPr id="33" name="TextBox 32"/>
              <p:cNvSpPr txBox="1">
                <a:spLocks noRot="1" noChangeAspect="1" noMove="1" noResize="1" noEditPoints="1" noAdjustHandles="1" noChangeArrowheads="1" noChangeShapeType="1" noTextEdit="1"/>
              </p:cNvSpPr>
              <p:nvPr/>
            </p:nvSpPr>
            <p:spPr>
              <a:xfrm>
                <a:off x="1224382" y="4279177"/>
                <a:ext cx="4654553" cy="553998"/>
              </a:xfrm>
              <a:prstGeom prst="rect">
                <a:avLst/>
              </a:prstGeom>
              <a:blipFill>
                <a:blip r:embed="rId7"/>
                <a:stretch>
                  <a:fillRect l="-1442"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02393" y="3865809"/>
                <a:ext cx="2494401"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smtClean="0">
                          <a:latin typeface="Cambria Math" panose="02040503050406030204" pitchFamily="18" charset="0"/>
                        </a:rPr>
                        <m:t>⇔</m:t>
                      </m:r>
                      <m:r>
                        <a:rPr lang="en-US" sz="1900" i="1">
                          <a:latin typeface="Cambria Math" panose="02040503050406030204" pitchFamily="18" charset="0"/>
                        </a:rPr>
                        <m:t>𝑥</m:t>
                      </m:r>
                      <m:r>
                        <a:rPr lang="en-US" sz="1900">
                          <a:latin typeface="Cambria Math" panose="02040503050406030204" pitchFamily="18" charset="0"/>
                        </a:rPr>
                        <m:t>=</m:t>
                      </m:r>
                      <m:r>
                        <a:rPr lang="en-US" sz="1900" i="1">
                          <a:latin typeface="Cambria Math" panose="02040503050406030204" pitchFamily="18" charset="0"/>
                        </a:rPr>
                        <m:t>𝑙𝑜𝑔</m:t>
                      </m:r>
                      <m:r>
                        <a:rPr lang="en-US" sz="1900" b="0" i="1" smtClean="0">
                          <a:latin typeface="Cambria Math" panose="02040503050406030204" pitchFamily="18" charset="0"/>
                        </a:rPr>
                        <m:t>1</m:t>
                      </m:r>
                      <m:r>
                        <a:rPr lang="en-US" sz="1900">
                          <a:latin typeface="Cambria Math" panose="02040503050406030204" pitchFamily="18" charset="0"/>
                        </a:rPr>
                        <m:t>⇔</m:t>
                      </m:r>
                      <m:r>
                        <a:rPr lang="en-US" sz="1900" i="1">
                          <a:latin typeface="Cambria Math" panose="02040503050406030204" pitchFamily="18" charset="0"/>
                        </a:rPr>
                        <m:t>𝑥</m:t>
                      </m:r>
                      <m:r>
                        <a:rPr lang="en-US" sz="1900">
                          <a:latin typeface="Cambria Math" panose="02040503050406030204" pitchFamily="18" charset="0"/>
                        </a:rPr>
                        <m:t>=</m:t>
                      </m:r>
                      <m:r>
                        <a:rPr lang="en-US" sz="1900" b="0" i="0" smtClean="0">
                          <a:latin typeface="Cambria Math" panose="02040503050406030204" pitchFamily="18" charset="0"/>
                        </a:rPr>
                        <m:t>0</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102393" y="3865809"/>
                <a:ext cx="2494401" cy="384721"/>
              </a:xfrm>
              <a:prstGeom prst="rect">
                <a:avLst/>
              </a:prstGeom>
              <a:blipFill>
                <a:blip r:embed="rId8"/>
                <a:stretch>
                  <a:fillRect b="-1428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31" grpId="0"/>
      <p:bldP spid="32" grpId="0"/>
      <p:bldP spid="3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1654044" y="379092"/>
            <a:ext cx="5783523" cy="400110"/>
            <a:chOff x="709058" y="533532"/>
            <a:chExt cx="5783523" cy="40011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1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1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30" name="TextBox 29"/>
                <p:cNvSpPr txBox="1"/>
                <p:nvPr/>
              </p:nvSpPr>
              <p:spPr>
                <a:xfrm>
                  <a:off x="1949058" y="533532"/>
                  <a:ext cx="4543523" cy="400110"/>
                </a:xfrm>
                <a:prstGeom prst="rect">
                  <a:avLst/>
                </a:prstGeom>
                <a:noFill/>
              </p:spPr>
              <p:txBody>
                <a:bodyPr wrap="square" rtlCol="0">
                  <a:spAutoFit/>
                </a:bodyPr>
                <a:lstStyle/>
                <a:p>
                  <a:pPr lvl="0"/>
                  <a:r>
                    <a:rPr lang="en-US" sz="2000" kern="1200">
                      <a:latin typeface="Arial" panose="020B0604020202020204" pitchFamily="34" charset="0"/>
                      <a:ea typeface="+mn-ea"/>
                      <a:cs typeface="Arial" panose="020B0604020202020204" pitchFamily="34" charset="0"/>
                    </a:rPr>
                    <a:t>Giải phương trình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4</m:t>
                          </m:r>
                        </m:e>
                        <m:sup>
                          <m:r>
                            <a:rPr lang="en-US" sz="2000" b="0" i="1" smtClean="0">
                              <a:latin typeface="Cambria Math" panose="02040503050406030204" pitchFamily="18" charset="0"/>
                            </a:rPr>
                            <m:t>𝑥</m:t>
                          </m:r>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3</m:t>
                          </m:r>
                          <m:r>
                            <a:rPr lang="en-US" sz="2000" b="0" i="1" smtClean="0">
                              <a:latin typeface="Cambria Math" panose="02040503050406030204" pitchFamily="18" charset="0"/>
                            </a:rPr>
                            <m:t>𝑥</m:t>
                          </m:r>
                          <m:r>
                            <a:rPr lang="en-US" sz="2000" b="0" i="1" smtClean="0">
                              <a:latin typeface="Cambria Math" panose="02040503050406030204" pitchFamily="18" charset="0"/>
                            </a:rPr>
                            <m:t>+1</m:t>
                          </m:r>
                        </m:sup>
                      </m:sSup>
                    </m:oMath>
                  </a14:m>
                  <a:endParaRPr lang="en-US" sz="2000"/>
                </a:p>
              </p:txBody>
            </p:sp>
          </mc:Choice>
          <mc:Fallback xmlns="">
            <p:sp>
              <p:nvSpPr>
                <p:cNvPr id="30" name="TextBox 29"/>
                <p:cNvSpPr txBox="1">
                  <a:spLocks noRot="1" noChangeAspect="1" noMove="1" noResize="1" noEditPoints="1" noAdjustHandles="1" noChangeArrowheads="1" noChangeShapeType="1" noTextEdit="1"/>
                </p:cNvSpPr>
                <p:nvPr/>
              </p:nvSpPr>
              <p:spPr>
                <a:xfrm>
                  <a:off x="1949058" y="533532"/>
                  <a:ext cx="4543523" cy="400110"/>
                </a:xfrm>
                <a:prstGeom prst="rect">
                  <a:avLst/>
                </a:prstGeom>
                <a:blipFill>
                  <a:blip r:embed="rId3"/>
                  <a:stretch>
                    <a:fillRect l="-1477" t="-6061" b="-27273"/>
                  </a:stretch>
                </a:blipFill>
              </p:spPr>
              <p:txBody>
                <a:bodyPr/>
                <a:lstStyle/>
                <a:p>
                  <a:r>
                    <a:rPr lang="en-US">
                      <a:noFill/>
                    </a:rPr>
                    <a:t> </a:t>
                  </a:r>
                </a:p>
              </p:txBody>
            </p:sp>
          </mc:Fallback>
        </mc:AlternateContent>
      </p:grpSp>
      <p:sp>
        <p:nvSpPr>
          <p:cNvPr id="43" name="Rectangle 42"/>
          <p:cNvSpPr/>
          <p:nvPr/>
        </p:nvSpPr>
        <p:spPr>
          <a:xfrm>
            <a:off x="1920643" y="93668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1718717" y="1363105"/>
                <a:ext cx="6894171" cy="1581780"/>
              </a:xfrm>
              <a:prstGeom prst="rect">
                <a:avLst/>
              </a:prstGeom>
            </p:spPr>
            <p:txBody>
              <a:bodyPr wrap="square">
                <a:spAutoFit/>
              </a:bodyPr>
              <a:lstStyle/>
              <a:p>
                <a:pPr>
                  <a:lnSpc>
                    <a:spcPct val="165000"/>
                  </a:lnSpc>
                </a:pPr>
                <a:r>
                  <a:rPr lang="en-US" sz="2000" kern="1200">
                    <a:ea typeface="+mn-ea"/>
                    <a:cs typeface="Arial" panose="020B0604020202020204" pitchFamily="34" charset="0"/>
                  </a:rPr>
                  <a:t>Ta có: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4</m:t>
                        </m:r>
                      </m:e>
                      <m:sup>
                        <m:r>
                          <a:rPr lang="en-US" sz="2000" i="1">
                            <a:latin typeface="Cambria Math" panose="02040503050406030204" pitchFamily="18" charset="0"/>
                          </a:rPr>
                          <m:t>𝑥</m:t>
                        </m:r>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r>
                          <a:rPr lang="en-US" sz="2000" i="1">
                            <a:latin typeface="Cambria Math" panose="02040503050406030204" pitchFamily="18" charset="0"/>
                          </a:rPr>
                          <m:t>𝑥</m:t>
                        </m:r>
                        <m:r>
                          <a:rPr lang="en-US" sz="2000" i="1">
                            <a:latin typeface="Cambria Math" panose="02040503050406030204" pitchFamily="18" charset="0"/>
                          </a:rPr>
                          <m:t>+1</m:t>
                        </m:r>
                      </m:sup>
                    </m:sSup>
                  </m:oMath>
                </a14:m>
                <a:r>
                  <a:rPr lang="en-US" sz="2000"/>
                  <a:t> </a:t>
                </a:r>
                <a14:m>
                  <m:oMath xmlns:m="http://schemas.openxmlformats.org/officeDocument/2006/math">
                    <m:r>
                      <a:rPr lang="en-US" sz="2000">
                        <a:latin typeface="Cambria Math" panose="02040503050406030204" pitchFamily="18" charset="0"/>
                      </a:rPr>
                      <m:t>⇔</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−2</m:t>
                            </m:r>
                          </m:e>
                        </m:d>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3</m:t>
                        </m:r>
                        <m:r>
                          <a:rPr lang="en-US" sz="2000" b="0" i="1" smtClean="0">
                            <a:latin typeface="Cambria Math" panose="02040503050406030204" pitchFamily="18" charset="0"/>
                          </a:rPr>
                          <m:t>𝑥</m:t>
                        </m:r>
                        <m:r>
                          <a:rPr lang="en-US" sz="2000" b="0" i="1" smtClean="0">
                            <a:latin typeface="Cambria Math" panose="02040503050406030204" pitchFamily="18" charset="0"/>
                          </a:rPr>
                          <m:t>+1</m:t>
                        </m:r>
                      </m:sup>
                    </m:sSup>
                  </m:oMath>
                </a14:m>
                <a:endParaRPr lang="en-US" sz="2000" b="0"/>
              </a:p>
              <a:p>
                <a:pPr>
                  <a:lnSpc>
                    <a:spcPct val="165000"/>
                  </a:lnSpc>
                </a:pPr>
                <a:r>
                  <a:rPr lang="en-US" sz="2000"/>
                  <a:t>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2</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−2</m:t>
                        </m:r>
                      </m:e>
                    </m:d>
                    <m:r>
                      <a:rPr lang="en-US" sz="2000" i="1">
                        <a:latin typeface="Cambria Math" panose="02040503050406030204" pitchFamily="18" charset="0"/>
                      </a:rPr>
                      <m:t>=3</m:t>
                    </m:r>
                    <m:r>
                      <a:rPr lang="en-US" sz="2000" i="1">
                        <a:latin typeface="Cambria Math" panose="02040503050406030204" pitchFamily="18" charset="0"/>
                      </a:rPr>
                      <m:t>𝑥</m:t>
                    </m:r>
                    <m:r>
                      <a:rPr lang="en-US" sz="2000" i="1">
                        <a:latin typeface="Cambria Math" panose="02040503050406030204" pitchFamily="18" charset="0"/>
                      </a:rPr>
                      <m:t>+1</m:t>
                    </m:r>
                  </m:oMath>
                </a14:m>
                <a:endParaRPr lang="en-US" sz="2000"/>
              </a:p>
              <a:p>
                <a:pPr>
                  <a:lnSpc>
                    <a:spcPct val="165000"/>
                  </a:lnSpc>
                </a:pPr>
                <a:r>
                  <a:rPr lang="en-US" sz="2000"/>
                  <a:t>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−4=3</m:t>
                    </m:r>
                    <m:r>
                      <a:rPr lang="en-US" sz="2000" i="1">
                        <a:latin typeface="Cambria Math" panose="02040503050406030204" pitchFamily="18" charset="0"/>
                      </a:rPr>
                      <m:t>𝑥</m:t>
                    </m:r>
                    <m:r>
                      <a:rPr lang="en-US" sz="2000" i="1">
                        <a:latin typeface="Cambria Math" panose="02040503050406030204" pitchFamily="18" charset="0"/>
                      </a:rPr>
                      <m:t>+1</m:t>
                    </m:r>
                    <m:r>
                      <a:rPr lang="en-US" sz="200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=−5</m:t>
                    </m:r>
                  </m:oMath>
                </a14:m>
                <a:endParaRPr lang="en-US" sz="2000"/>
              </a:p>
            </p:txBody>
          </p:sp>
        </mc:Choice>
        <mc:Fallback xmlns="">
          <p:sp>
            <p:nvSpPr>
              <p:cNvPr id="10" name="Rectangle 9"/>
              <p:cNvSpPr>
                <a:spLocks noRot="1" noChangeAspect="1" noMove="1" noResize="1" noEditPoints="1" noAdjustHandles="1" noChangeArrowheads="1" noChangeShapeType="1" noTextEdit="1"/>
              </p:cNvSpPr>
              <p:nvPr/>
            </p:nvSpPr>
            <p:spPr>
              <a:xfrm>
                <a:off x="1718717" y="1363105"/>
                <a:ext cx="6894171" cy="1581780"/>
              </a:xfrm>
              <a:prstGeom prst="rect">
                <a:avLst/>
              </a:prstGeom>
              <a:blipFill>
                <a:blip r:embed="rId4"/>
                <a:stretch>
                  <a:fillRect l="-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718717" y="2824266"/>
                <a:ext cx="4598888" cy="707886"/>
              </a:xfrm>
              <a:prstGeom prst="rect">
                <a:avLst/>
              </a:prstGeom>
            </p:spPr>
            <p:txBody>
              <a:bodyPr wrap="none">
                <a:spAutoFit/>
              </a:bodyPr>
              <a:lstStyle/>
              <a:p>
                <a:pPr>
                  <a:lnSpc>
                    <a:spcPct val="200000"/>
                  </a:lnSpc>
                </a:pPr>
                <a:r>
                  <a:rPr lang="en-US" sz="2000" kern="1200">
                    <a:latin typeface="Arial" panose="020B0604020202020204" pitchFamily="34" charset="0"/>
                    <a:ea typeface="+mn-ea"/>
                    <a:cs typeface="Arial" panose="020B0604020202020204" pitchFamily="34" charset="0"/>
                  </a:rPr>
                  <a:t>Vậy phương trình có nghiệm là </a:t>
                </a:r>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=−5</m:t>
                    </m:r>
                  </m:oMath>
                </a14:m>
                <a:endParaRPr lang="en-US" sz="2000"/>
              </a:p>
            </p:txBody>
          </p:sp>
        </mc:Choice>
        <mc:Fallback xmlns="">
          <p:sp>
            <p:nvSpPr>
              <p:cNvPr id="3" name="Rectangle 2"/>
              <p:cNvSpPr>
                <a:spLocks noRot="1" noChangeAspect="1" noMove="1" noResize="1" noEditPoints="1" noAdjustHandles="1" noChangeArrowheads="1" noChangeShapeType="1" noTextEdit="1"/>
              </p:cNvSpPr>
              <p:nvPr/>
            </p:nvSpPr>
            <p:spPr>
              <a:xfrm>
                <a:off x="1718717" y="2824266"/>
                <a:ext cx="4598888" cy="707886"/>
              </a:xfrm>
              <a:prstGeom prst="rect">
                <a:avLst/>
              </a:prstGeom>
              <a:blipFill>
                <a:blip r:embed="rId5"/>
                <a:stretch>
                  <a:fillRect l="-1459"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11716" y="3698060"/>
                <a:ext cx="5753316" cy="1068643"/>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Bef>
                    <a:spcPts val="600"/>
                  </a:spcBef>
                  <a:spcAft>
                    <a:spcPts val="600"/>
                  </a:spcAft>
                </a:pPr>
                <a:r>
                  <a:rPr lang="da-DK" sz="2100" b="1">
                    <a:solidFill>
                      <a:schemeClr val="bg1">
                        <a:lumMod val="25000"/>
                      </a:schemeClr>
                    </a:solidFill>
                    <a:ea typeface="Dotum" panose="020B0600000101010101" pitchFamily="34" charset="-127"/>
                    <a:cs typeface="Times New Roman" panose="02020603050405020304" pitchFamily="18" charset="0"/>
                  </a:rPr>
                  <a:t>Chú ý:</a:t>
                </a:r>
                <a:r>
                  <a:rPr lang="en-US" sz="2100">
                    <a:solidFill>
                      <a:schemeClr val="bg1">
                        <a:lumMod val="25000"/>
                      </a:schemeClr>
                    </a:solidFill>
                    <a:ea typeface="Dotum" panose="020B0600000101010101" pitchFamily="34" charset="-127"/>
                    <a:cs typeface="Times New Roman" panose="02020603050405020304" pitchFamily="18" charset="0"/>
                  </a:rPr>
                  <a:t> </a:t>
                </a:r>
                <a:r>
                  <a:rPr lang="da-DK" sz="2100">
                    <a:solidFill>
                      <a:schemeClr val="bg1">
                        <a:lumMod val="25000"/>
                      </a:schemeClr>
                    </a:solidFill>
                    <a:ea typeface="Dotum" panose="020B0600000101010101" pitchFamily="34" charset="-127"/>
                    <a:cs typeface="Times New Roman" panose="02020603050405020304" pitchFamily="18" charset="0"/>
                  </a:rPr>
                  <a:t>Với </a:t>
                </a:r>
                <a14:m>
                  <m:oMath xmlns:m="http://schemas.openxmlformats.org/officeDocument/2006/math">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𝑎</m:t>
                    </m:r>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&gt;0, </m:t>
                    </m:r>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𝑎</m:t>
                    </m:r>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≠1</m:t>
                    </m:r>
                  </m:oMath>
                </a14:m>
                <a:r>
                  <a:rPr lang="da-DK" sz="2100">
                    <a:solidFill>
                      <a:schemeClr val="bg1">
                        <a:lumMod val="25000"/>
                      </a:schemeClr>
                    </a:solidFill>
                    <a:ea typeface="Dotum" panose="020B0600000101010101" pitchFamily="34" charset="-127"/>
                    <a:cs typeface="Times New Roman" panose="02020603050405020304" pitchFamily="18" charset="0"/>
                  </a:rPr>
                  <a:t> thì:</a:t>
                </a:r>
                <a:endParaRPr lang="en-US" sz="2100">
                  <a:solidFill>
                    <a:schemeClr val="bg1">
                      <a:lumMod val="25000"/>
                    </a:schemeClr>
                  </a:solidFill>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𝑎</m:t>
                          </m:r>
                        </m:e>
                        <m:sup>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𝑓</m:t>
                          </m:r>
                          <m:d>
                            <m:dPr>
                              <m:ctrlPr>
                                <a:rPr lang="en-US"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ctrlPr>
                            </m:dPr>
                            <m:e>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𝑥</m:t>
                              </m:r>
                            </m:e>
                          </m:d>
                        </m:sup>
                      </m:sSup>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𝑎</m:t>
                          </m:r>
                        </m:e>
                        <m:sup>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𝑔</m:t>
                          </m:r>
                          <m:d>
                            <m:dPr>
                              <m:ctrlPr>
                                <a:rPr lang="en-US"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ctrlPr>
                            </m:dPr>
                            <m:e>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𝑥</m:t>
                              </m:r>
                            </m:e>
                          </m:d>
                        </m:sup>
                      </m:sSup>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m:t>
                      </m:r>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𝑓</m:t>
                      </m:r>
                      <m:d>
                        <m:dPr>
                          <m:ctrlPr>
                            <a:rPr lang="en-US"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ctrlPr>
                        </m:dPr>
                        <m:e>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𝑥</m:t>
                          </m:r>
                        </m:e>
                      </m:d>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m:t>
                      </m:r>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𝑔</m:t>
                      </m:r>
                      <m:d>
                        <m:dPr>
                          <m:ctrlPr>
                            <a:rPr lang="en-US"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ctrlPr>
                        </m:dPr>
                        <m:e>
                          <m:r>
                            <a:rPr lang="da-DK" sz="2100" i="1">
                              <a:solidFill>
                                <a:schemeClr val="bg1">
                                  <a:lumMod val="25000"/>
                                </a:schemeClr>
                              </a:solidFill>
                              <a:latin typeface="Cambria Math" panose="02040503050406030204" pitchFamily="18" charset="0"/>
                              <a:ea typeface="Dotum" panose="020B0600000101010101" pitchFamily="34" charset="-127"/>
                              <a:cs typeface="Times New Roman" panose="02020603050405020304" pitchFamily="18" charset="0"/>
                            </a:rPr>
                            <m:t>𝑥</m:t>
                          </m:r>
                        </m:e>
                      </m:d>
                    </m:oMath>
                  </m:oMathPara>
                </a14:m>
                <a:endParaRPr lang="en-US" sz="2100">
                  <a:solidFill>
                    <a:schemeClr val="bg1">
                      <a:lumMod val="25000"/>
                    </a:schemeClr>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11716" y="3698060"/>
                <a:ext cx="5753316" cy="1068643"/>
              </a:xfrm>
              <a:prstGeom prst="rect">
                <a:avLst/>
              </a:prstGeom>
              <a:blipFill>
                <a:blip r:embed="rId6"/>
                <a:stretch>
                  <a:fillRect/>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00019" y="4406046"/>
            <a:ext cx="437395" cy="380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left)">
                                      <p:cBhvr>
                                        <p:cTn id="21" dur="500"/>
                                        <p:tgtEl>
                                          <p:spTgt spid="10">
                                            <p:txEl>
                                              <p:pRg st="1" end="1"/>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24" name="Rectangle 23"/>
          <p:cNvSpPr/>
          <p:nvPr/>
        </p:nvSpPr>
        <p:spPr>
          <a:xfrm>
            <a:off x="4272340" y="140808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5" name="Rectangle 24"/>
              <p:cNvSpPr/>
              <p:nvPr/>
            </p:nvSpPr>
            <p:spPr>
              <a:xfrm>
                <a:off x="813314" y="1795479"/>
                <a:ext cx="7670180" cy="2875082"/>
              </a:xfrm>
              <a:prstGeom prst="rect">
                <a:avLst/>
              </a:prstGeom>
            </p:spPr>
            <p:txBody>
              <a:bodyPr wrap="square">
                <a:spAutoFit/>
              </a:bodyPr>
              <a:lstStyle/>
              <a:p>
                <a:pPr algn="just">
                  <a:lnSpc>
                    <a:spcPct val="150000"/>
                  </a:lnSpc>
                </a:pPr>
                <a:r>
                  <a:rPr lang="vi-VN" sz="2000">
                    <a:latin typeface="+mn-lt"/>
                  </a:rPr>
                  <a:t>Gọi </a:t>
                </a:r>
                <a14:m>
                  <m:oMath xmlns:m="http://schemas.openxmlformats.org/officeDocument/2006/math">
                    <m:r>
                      <a:rPr lang="vi-VN" sz="2000" i="1" smtClean="0">
                        <a:latin typeface="Cambria Math" panose="02040503050406030204" pitchFamily="18" charset="0"/>
                      </a:rPr>
                      <m:t>𝐴</m:t>
                    </m:r>
                  </m:oMath>
                </a14:m>
                <a:r>
                  <a:rPr lang="vi-VN" sz="2000">
                    <a:latin typeface="+mn-lt"/>
                  </a:rPr>
                  <a:t> là dân số ban đầu. Phương trình thể hiện dân số sau </a:t>
                </a:r>
                <a14:m>
                  <m:oMath xmlns:m="http://schemas.openxmlformats.org/officeDocument/2006/math">
                    <m:r>
                      <a:rPr lang="vi-VN" sz="2000" i="1" smtClean="0">
                        <a:latin typeface="Cambria Math" panose="02040503050406030204" pitchFamily="18" charset="0"/>
                      </a:rPr>
                      <m:t>𝑡</m:t>
                    </m:r>
                  </m:oMath>
                </a14:m>
                <a:r>
                  <a:rPr lang="vi-VN" sz="2000">
                    <a:latin typeface="+mn-lt"/>
                  </a:rPr>
                  <a:t> năm gấp đôi dân số ban đầu là: </a:t>
                </a:r>
                <a:endParaRPr lang="en-US" sz="2000">
                  <a:latin typeface="+mn-lt"/>
                </a:endParaRPr>
              </a:p>
              <a:p>
                <a:pPr algn="just">
                  <a:lnSpc>
                    <a:spcPct val="150000"/>
                  </a:lnSpc>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0,0114.</m:t>
                          </m:r>
                          <m:r>
                            <a:rPr lang="en-US" sz="2000" b="0" i="1" smtClean="0">
                              <a:latin typeface="Cambria Math" panose="02040503050406030204" pitchFamily="18" charset="0"/>
                            </a:rPr>
                            <m:t>𝑡</m:t>
                          </m:r>
                        </m:sup>
                      </m:sSup>
                      <m:r>
                        <a:rPr lang="en-US" sz="2000" b="0" i="1" smtClean="0">
                          <a:latin typeface="Cambria Math" panose="02040503050406030204" pitchFamily="18" charset="0"/>
                        </a:rPr>
                        <m:t>=2</m:t>
                      </m:r>
                      <m:r>
                        <a:rPr lang="en-US" sz="2000" b="0" i="1" smtClean="0">
                          <a:latin typeface="Cambria Math" panose="02040503050406030204" pitchFamily="18" charset="0"/>
                        </a:rPr>
                        <m:t>𝐴</m:t>
                      </m:r>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0,0114.</m:t>
                          </m:r>
                          <m:r>
                            <a:rPr lang="en-US" sz="2000" i="1">
                              <a:latin typeface="Cambria Math" panose="02040503050406030204" pitchFamily="18" charset="0"/>
                            </a:rPr>
                            <m:t>𝑡</m:t>
                          </m:r>
                        </m:sup>
                      </m:sSup>
                      <m:r>
                        <a:rPr lang="en-US" sz="2000" b="0" i="1" smtClean="0">
                          <a:latin typeface="Cambria Math" panose="02040503050406030204" pitchFamily="18" charset="0"/>
                        </a:rPr>
                        <m:t>=2</m:t>
                      </m:r>
                      <m:r>
                        <a:rPr lang="en-US" sz="2000">
                          <a:latin typeface="Cambria Math" panose="02040503050406030204" pitchFamily="18" charset="0"/>
                        </a:rPr>
                        <m:t>⇔</m:t>
                      </m:r>
                      <m:r>
                        <a:rPr lang="en-US" sz="2000" b="0" i="0" smtClean="0">
                          <a:latin typeface="Cambria Math" panose="02040503050406030204" pitchFamily="18" charset="0"/>
                        </a:rPr>
                        <m:t>0,0114.</m:t>
                      </m:r>
                      <m:r>
                        <m:rPr>
                          <m:sty m:val="p"/>
                        </m:rPr>
                        <a:rPr lang="en-US" sz="2000" b="0" i="0" smtClean="0">
                          <a:latin typeface="Cambria Math" panose="02040503050406030204" pitchFamily="18" charset="0"/>
                        </a:rPr>
                        <m:t>t</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ln</m:t>
                      </m:r>
                      <m:r>
                        <a:rPr lang="en-US" sz="2000" b="0" i="0" smtClean="0">
                          <a:latin typeface="Cambria Math" panose="02040503050406030204" pitchFamily="18" charset="0"/>
                        </a:rPr>
                        <m:t>2</m:t>
                      </m:r>
                    </m:oMath>
                  </m:oMathPara>
                </a14:m>
                <a:endParaRPr lang="en-US" sz="2000" b="0" i="0">
                  <a:latin typeface="+mn-lt"/>
                </a:endParaRPr>
              </a:p>
              <a:p>
                <a:pPr algn="just">
                  <a:lnSpc>
                    <a:spcPct val="150000"/>
                  </a:lnSpc>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m:t>
                      </m:r>
                      <m:r>
                        <m:rPr>
                          <m:sty m:val="p"/>
                        </m:rPr>
                        <a:rPr lang="en-US" sz="2000" b="0" i="0" smtClean="0">
                          <a:latin typeface="Cambria Math" panose="02040503050406030204" pitchFamily="18" charset="0"/>
                        </a:rPr>
                        <m:t>t</m:t>
                      </m:r>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r>
                                <a:rPr lang="en-US" sz="2000" b="0" i="1" smtClean="0">
                                  <a:latin typeface="Cambria Math" panose="02040503050406030204" pitchFamily="18" charset="0"/>
                                </a:rPr>
                                <m:t>2</m:t>
                              </m:r>
                            </m:e>
                          </m:func>
                        </m:num>
                        <m:den>
                          <m:r>
                            <a:rPr lang="en-US" sz="2000" b="0" i="1" smtClean="0">
                              <a:latin typeface="Cambria Math" panose="02040503050406030204" pitchFamily="18" charset="0"/>
                            </a:rPr>
                            <m:t>0,0114</m:t>
                          </m:r>
                        </m:den>
                      </m:f>
                      <m:r>
                        <a:rPr lang="en-US" sz="2000" b="0" i="1" smtClean="0">
                          <a:latin typeface="Cambria Math" panose="02040503050406030204" pitchFamily="18" charset="0"/>
                          <a:ea typeface="Cambria Math" panose="02040503050406030204" pitchFamily="18" charset="0"/>
                        </a:rPr>
                        <m:t>≈61</m:t>
                      </m:r>
                    </m:oMath>
                  </m:oMathPara>
                </a14:m>
                <a:endParaRPr lang="vi-VN" sz="2000">
                  <a:latin typeface="+mn-lt"/>
                </a:endParaRPr>
              </a:p>
              <a:p>
                <a:pPr algn="ctr">
                  <a:lnSpc>
                    <a:spcPct val="150000"/>
                  </a:lnSpc>
                </a:pPr>
                <a:r>
                  <a:rPr lang="vi-VN" sz="2000">
                    <a:latin typeface="+mn-lt"/>
                  </a:rPr>
                  <a:t>Vậy sau khoảng </a:t>
                </a:r>
                <a14:m>
                  <m:oMath xmlns:m="http://schemas.openxmlformats.org/officeDocument/2006/math">
                    <m:r>
                      <a:rPr lang="en-US" sz="2000" i="1">
                        <a:latin typeface="Cambria Math" panose="02040503050406030204" pitchFamily="18" charset="0"/>
                        <a:ea typeface="Cambria Math" panose="02040503050406030204" pitchFamily="18" charset="0"/>
                      </a:rPr>
                      <m:t>6</m:t>
                    </m:r>
                    <m:r>
                      <a:rPr lang="en-US" sz="2000" b="0" i="1" smtClean="0">
                        <a:latin typeface="Cambria Math" panose="02040503050406030204" pitchFamily="18" charset="0"/>
                        <a:ea typeface="Cambria Math" panose="02040503050406030204" pitchFamily="18" charset="0"/>
                      </a:rPr>
                      <m:t>1</m:t>
                    </m:r>
                  </m:oMath>
                </a14:m>
                <a:r>
                  <a:rPr lang="en-US" sz="2000">
                    <a:latin typeface="+mn-lt"/>
                  </a:rPr>
                  <a:t> </a:t>
                </a:r>
                <a:r>
                  <a:rPr lang="vi-VN" sz="2000">
                    <a:latin typeface="+mn-lt"/>
                  </a:rPr>
                  <a:t>năm dân số sẽ gấp đôi dân số ban đầu.</a:t>
                </a:r>
              </a:p>
            </p:txBody>
          </p:sp>
        </mc:Choice>
        <mc:Fallback xmlns="">
          <p:sp>
            <p:nvSpPr>
              <p:cNvPr id="25" name="Rectangle 24"/>
              <p:cNvSpPr>
                <a:spLocks noRot="1" noChangeAspect="1" noMove="1" noResize="1" noEditPoints="1" noAdjustHandles="1" noChangeArrowheads="1" noChangeShapeType="1" noTextEdit="1"/>
              </p:cNvSpPr>
              <p:nvPr/>
            </p:nvSpPr>
            <p:spPr>
              <a:xfrm>
                <a:off x="813314" y="1795479"/>
                <a:ext cx="7670180" cy="2875082"/>
              </a:xfrm>
              <a:prstGeom prst="rect">
                <a:avLst/>
              </a:prstGeom>
              <a:blipFill>
                <a:blip r:embed="rId3"/>
                <a:stretch>
                  <a:fillRect l="-794" r="-794" b="-1062"/>
                </a:stretch>
              </a:blipFill>
            </p:spPr>
            <p:txBody>
              <a:bodyPr/>
              <a:lstStyle/>
              <a:p>
                <a:r>
                  <a:rPr lang="en-US">
                    <a:noFill/>
                  </a:rPr>
                  <a:t> </a:t>
                </a:r>
              </a:p>
            </p:txBody>
          </p:sp>
        </mc:Fallback>
      </mc:AlternateContent>
      <p:grpSp>
        <p:nvGrpSpPr>
          <p:cNvPr id="13" name="Group 12"/>
          <p:cNvGrpSpPr/>
          <p:nvPr/>
        </p:nvGrpSpPr>
        <p:grpSpPr>
          <a:xfrm>
            <a:off x="736500" y="348496"/>
            <a:ext cx="7410600" cy="1015663"/>
            <a:chOff x="725243" y="456066"/>
            <a:chExt cx="7410600" cy="1015663"/>
          </a:xfrm>
        </p:grpSpPr>
        <p:sp>
          <p:nvSpPr>
            <p:cNvPr id="21" name="Google Shape;735;p18"/>
            <p:cNvSpPr txBox="1">
              <a:spLocks/>
            </p:cNvSpPr>
            <p:nvPr/>
          </p:nvSpPr>
          <p:spPr>
            <a:xfrm>
              <a:off x="725243" y="58583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1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4:</a:t>
              </a:r>
              <a:endParaRPr kumimoji="0" lang="en-US" sz="21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3" name="TextBox 22"/>
            <p:cNvSpPr txBox="1"/>
            <p:nvPr/>
          </p:nvSpPr>
          <p:spPr>
            <a:xfrm>
              <a:off x="1905734" y="456066"/>
              <a:ext cx="6230109" cy="1015663"/>
            </a:xfrm>
            <a:prstGeom prst="rect">
              <a:avLst/>
            </a:prstGeom>
            <a:noFill/>
          </p:spPr>
          <p:txBody>
            <a:bodyPr wrap="square" rtlCol="0">
              <a:spAutoFit/>
            </a:bodyPr>
            <a:lstStyle/>
            <a:p>
              <a:pPr lvl="0">
                <a:lnSpc>
                  <a:spcPct val="150000"/>
                </a:lnSpc>
              </a:pPr>
              <a:r>
                <a:rPr lang="vi-VN" sz="2000" kern="1200">
                  <a:latin typeface="Arial" panose="020B0604020202020204" pitchFamily="34" charset="0"/>
                  <a:ea typeface="+mn-ea"/>
                  <a:cs typeface="Arial" panose="020B0604020202020204" pitchFamily="34" charset="0"/>
                </a:rPr>
                <a:t>Giải phương trình đưa ra trong Hoạt động 1 (làm tròn kết quả đến hàng đơn vị).</a:t>
              </a:r>
              <a:endParaRPr lang="en-US" sz="2000"/>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up)">
                                      <p:cBhvr>
                                        <p:cTn id="22" dur="500"/>
                                        <p:tgtEl>
                                          <p:spTgt spid="25">
                                            <p:txEl>
                                              <p:pRg st="1" end="1"/>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Effect transition="in" filter="wipe(up)">
                                      <p:cBhvr>
                                        <p:cTn id="26" dur="500"/>
                                        <p:tgtEl>
                                          <p:spTgt spid="2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Effect transition="in" filter="barn(inVertical)">
                                      <p:cBhvr>
                                        <p:cTn id="31"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0" name="TextBox 19"/>
          <p:cNvSpPr txBox="1"/>
          <p:nvPr/>
        </p:nvSpPr>
        <p:spPr>
          <a:xfrm>
            <a:off x="1540553" y="422743"/>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2</a:t>
            </a:r>
          </a:p>
        </p:txBody>
      </p:sp>
      <p:sp>
        <p:nvSpPr>
          <p:cNvPr id="22" name="Rectangle 1"/>
          <p:cNvSpPr>
            <a:spLocks noChangeArrowheads="1"/>
          </p:cNvSpPr>
          <p:nvPr/>
        </p:nvSpPr>
        <p:spPr bwMode="auto">
          <a:xfrm>
            <a:off x="3280665" y="422743"/>
            <a:ext cx="37115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sz="2000" kern="1200">
                <a:solidFill>
                  <a:srgbClr val="000000"/>
                </a:solidFill>
                <a:ea typeface="+mn-ea"/>
                <a:cs typeface="Arial" panose="020B0604020202020204" pitchFamily="34" charset="0"/>
              </a:rPr>
              <a:t>Giải mỗi phương trình sau:</a:t>
            </a:r>
            <a:endParaRPr kumimoji="0" lang="en-US" altLang="en-US" sz="2000" b="0" i="0" u="none" strike="noStrike" cap="none" normalizeH="0" baseline="0">
              <a:ln>
                <a:noFill/>
              </a:ln>
              <a:solidFill>
                <a:schemeClr val="tx1"/>
              </a:solidFill>
              <a:effectLst/>
            </a:endParaRPr>
          </a:p>
        </p:txBody>
      </p:sp>
      <p:sp>
        <p:nvSpPr>
          <p:cNvPr id="29" name="Rectangle 28"/>
          <p:cNvSpPr/>
          <p:nvPr/>
        </p:nvSpPr>
        <p:spPr>
          <a:xfrm>
            <a:off x="2247677" y="192273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540553" y="2478701"/>
                <a:ext cx="6811468" cy="2408032"/>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a</m:t>
                    </m:r>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da-DK" sz="2000">
                    <a:latin typeface="+mn-lt"/>
                    <a:ea typeface="Dotum" panose="020B0600000101010101" pitchFamily="34" charset="-127"/>
                    <a:cs typeface="Times New Roman" panose="02020603050405020304" pitchFamily="18" charset="0"/>
                  </a:rPr>
                  <a:t>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9</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27</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d>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e>
                        </m:d>
                      </m:sup>
                    </m:sSup>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a:effectLs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⟺32−2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+12⟺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b</m:t>
                      </m:r>
                      <m:r>
                        <a:rPr lang="en-US" sz="2000" kern="10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0,25.2</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e>
                          </m:d>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p>
                      </m:sSup>
                    </m:oMath>
                  </m:oMathPara>
                </a14:m>
                <a:endParaRPr lang="en-US" sz="200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da-DK" sz="2000">
                    <a:effectLs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e>
                    </m:d>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40553" y="2478701"/>
                <a:ext cx="6811468" cy="24080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524369" y="1214850"/>
                <a:ext cx="6575759" cy="707886"/>
              </a:xfrm>
              <a:prstGeom prst="rect">
                <a:avLst/>
              </a:prstGeom>
            </p:spPr>
            <p:txBody>
              <a:bodyPr wrap="square">
                <a:sp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m:rPr>
                          <m:sty m:val="p"/>
                        </m:rP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a</m:t>
                      </m:r>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9</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27</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p>
                      </m:sSup>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b</m:t>
                      </m:r>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0,25.2</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p>
                      </m:sSup>
                    </m:oMath>
                  </m:oMathPara>
                </a14:m>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369" y="1214850"/>
                <a:ext cx="6575759" cy="70788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341224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500"/>
                                        <p:tgtEl>
                                          <p:spTgt spid="2">
                                            <p:txEl>
                                              <p:pRg st="2" end="2"/>
                                            </p:txEl>
                                          </p:spTgt>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up)">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7" name="Title 21"/>
          <p:cNvSpPr>
            <a:spLocks noGrp="1"/>
          </p:cNvSpPr>
          <p:nvPr>
            <p:ph type="title" idx="4294967295"/>
          </p:nvPr>
        </p:nvSpPr>
        <p:spPr>
          <a:xfrm>
            <a:off x="2871608" y="351454"/>
            <a:ext cx="3326890" cy="495861"/>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000" b="1" kern="1200">
                <a:solidFill>
                  <a:srgbClr val="000000"/>
                </a:solidFill>
                <a:latin typeface="+mn-lt"/>
                <a:ea typeface="+mn-ea"/>
                <a:cs typeface="Arial" panose="020B0604020202020204" pitchFamily="34" charset="0"/>
                <a:sym typeface="Arial"/>
              </a:rPr>
              <a:t>2. Phương trình lôgarit</a:t>
            </a:r>
            <a:endParaRPr lang="en-US" sz="2000" b="1" kern="1200" dirty="0">
              <a:solidFill>
                <a:srgbClr val="000000"/>
              </a:solidFill>
              <a:latin typeface="+mn-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761895" y="964906"/>
                <a:ext cx="7643419" cy="2398349"/>
              </a:xfrm>
              <a:prstGeom prst="rect">
                <a:avLst/>
              </a:prstGeom>
            </p:spPr>
            <p:txBody>
              <a:bodyPr wrap="square">
                <a:spAutoFit/>
              </a:bodyPr>
              <a:lstStyle/>
              <a:p>
                <a:pPr marL="285750" lvl="0" indent="-285750" algn="just">
                  <a:lnSpc>
                    <a:spcPct val="150000"/>
                  </a:lnSpc>
                  <a:buClr>
                    <a:srgbClr val="C00000"/>
                  </a:buClr>
                  <a:buFont typeface="Wingdings" panose="05000000000000000000" pitchFamily="2" charset="2"/>
                  <a:buChar char="q"/>
                </a:pPr>
                <a:r>
                  <a:rPr kumimoji="0" lang="en-US" sz="1700" b="1" i="0" u="none" strike="noStrike" kern="0" cap="none" spc="0" normalizeH="0" baseline="0" noProof="0">
                    <a:ln>
                      <a:noFill/>
                    </a:ln>
                    <a:solidFill>
                      <a:srgbClr val="C00000"/>
                    </a:solidFill>
                    <a:effectLst/>
                    <a:uLnTx/>
                    <a:uFillTx/>
                    <a:sym typeface="Arial"/>
                  </a:rPr>
                  <a:t>HĐ3: </a:t>
                </a:r>
                <a:r>
                  <a:rPr lang="vi-VN" sz="1700">
                    <a:latin typeface="Arial" panose="020B0604020202020204" pitchFamily="34" charset="0"/>
                  </a:rPr>
                  <a:t>Chỉ số </a:t>
                </a:r>
                <a:r>
                  <a:rPr lang="en-US" sz="1700">
                    <a:latin typeface="Arial" panose="020B0604020202020204" pitchFamily="34" charset="0"/>
                  </a:rPr>
                  <a:t>hay độ </a:t>
                </a:r>
                <a14:m>
                  <m:oMath xmlns:m="http://schemas.openxmlformats.org/officeDocument/2006/math">
                    <m:r>
                      <a:rPr lang="vi-VN" sz="1700" i="1" smtClean="0">
                        <a:latin typeface="Cambria Math" panose="02040503050406030204" pitchFamily="18" charset="0"/>
                      </a:rPr>
                      <m:t>𝑝𝐻</m:t>
                    </m:r>
                  </m:oMath>
                </a14:m>
                <a:r>
                  <a:rPr lang="vi-VN" sz="1700">
                    <a:latin typeface="Arial" panose="020B0604020202020204" pitchFamily="34" charset="0"/>
                  </a:rPr>
                  <a:t> của một dung dịch được tính theo công thức: </a:t>
                </a:r>
                <a:r>
                  <a:rPr lang="en-US" sz="1700">
                    <a:latin typeface="Arial" panose="020B0604020202020204" pitchFamily="34" charset="0"/>
                  </a:rPr>
                  <a:t>    </a:t>
                </a:r>
                <a14:m>
                  <m:oMath xmlns:m="http://schemas.openxmlformats.org/officeDocument/2006/math">
                    <m:r>
                      <a:rPr lang="vi-VN" sz="1700" i="1">
                        <a:latin typeface="Cambria Math" panose="02040503050406030204" pitchFamily="18" charset="0"/>
                      </a:rPr>
                      <m:t>𝑝𝐻</m:t>
                    </m:r>
                    <m:r>
                      <a:rPr lang="en-US" sz="1700" b="0" i="1" smtClean="0">
                        <a:latin typeface="Cambria Math" panose="02040503050406030204" pitchFamily="18" charset="0"/>
                      </a:rPr>
                      <m:t>=−</m:t>
                    </m:r>
                    <m:r>
                      <a:rPr lang="en-US" sz="1700" b="0" i="1" smtClean="0">
                        <a:latin typeface="Cambria Math" panose="02040503050406030204" pitchFamily="18" charset="0"/>
                      </a:rPr>
                      <m:t>𝑙𝑜𝑔</m:t>
                    </m:r>
                    <m:d>
                      <m:dPr>
                        <m:begChr m:val="["/>
                        <m:endChr m:val="]"/>
                        <m:ctrlPr>
                          <a:rPr lang="en-US" sz="1700" b="0" i="1" smtClean="0">
                            <a:latin typeface="Cambria Math" panose="02040503050406030204" pitchFamily="18" charset="0"/>
                          </a:rPr>
                        </m:ctrlPr>
                      </m:dPr>
                      <m:e>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𝐻</m:t>
                            </m:r>
                          </m:e>
                          <m:sup>
                            <m:r>
                              <a:rPr lang="en-US" sz="1700" b="0" i="1" smtClean="0">
                                <a:latin typeface="Cambria Math" panose="02040503050406030204" pitchFamily="18" charset="0"/>
                              </a:rPr>
                              <m:t>+</m:t>
                            </m:r>
                          </m:sup>
                        </m:sSup>
                      </m:e>
                    </m:d>
                  </m:oMath>
                </a14:m>
                <a:r>
                  <a:rPr lang="en-US" sz="1700">
                    <a:latin typeface="Arial" panose="020B0604020202020204" pitchFamily="34" charset="0"/>
                  </a:rPr>
                  <a:t> </a:t>
                </a:r>
                <a:r>
                  <a:rPr lang="vi-VN" sz="1700">
                    <a:latin typeface="Arial" panose="020B0604020202020204" pitchFamily="34" charset="0"/>
                  </a:rPr>
                  <a:t>(trong đó </a:t>
                </a:r>
                <a14:m>
                  <m:oMath xmlns:m="http://schemas.openxmlformats.org/officeDocument/2006/math">
                    <m:d>
                      <m:dPr>
                        <m:begChr m:val="["/>
                        <m:endChr m:val="]"/>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i="1">
                                <a:latin typeface="Cambria Math" panose="02040503050406030204" pitchFamily="18" charset="0"/>
                              </a:rPr>
                              <m:t>𝐻</m:t>
                            </m:r>
                          </m:e>
                          <m:sup>
                            <m:r>
                              <a:rPr lang="en-US" sz="1700" i="1">
                                <a:latin typeface="Cambria Math" panose="02040503050406030204" pitchFamily="18" charset="0"/>
                              </a:rPr>
                              <m:t>+</m:t>
                            </m:r>
                          </m:sup>
                        </m:sSup>
                      </m:e>
                    </m:d>
                  </m:oMath>
                </a14:m>
                <a:r>
                  <a:rPr lang="en-US" sz="1700">
                    <a:latin typeface="Arial" panose="020B0604020202020204" pitchFamily="34" charset="0"/>
                  </a:rPr>
                  <a:t> </a:t>
                </a:r>
                <a:r>
                  <a:rPr lang="vi-VN" sz="1700">
                    <a:latin typeface="Arial" panose="020B0604020202020204" pitchFamily="34" charset="0"/>
                  </a:rPr>
                  <a:t>chỉ nồng độ ion hydrogen). Đo chỉ số </a:t>
                </a:r>
                <a14:m>
                  <m:oMath xmlns:m="http://schemas.openxmlformats.org/officeDocument/2006/math">
                    <m:r>
                      <a:rPr lang="vi-VN" sz="1700" i="1">
                        <a:latin typeface="Cambria Math" panose="02040503050406030204" pitchFamily="18" charset="0"/>
                      </a:rPr>
                      <m:t>𝑝𝐻</m:t>
                    </m:r>
                  </m:oMath>
                </a14:m>
                <a:r>
                  <a:rPr lang="vi-VN" sz="1700">
                    <a:latin typeface="Arial" panose="020B0604020202020204" pitchFamily="34" charset="0"/>
                  </a:rPr>
                  <a:t> của một  mẫu nước sông, ta có kết quả là </a:t>
                </a:r>
                <a14:m>
                  <m:oMath xmlns:m="http://schemas.openxmlformats.org/officeDocument/2006/math">
                    <m:r>
                      <a:rPr lang="vi-VN" sz="1700" i="1" smtClean="0">
                        <a:latin typeface="Cambria Math" panose="02040503050406030204" pitchFamily="18" charset="0"/>
                      </a:rPr>
                      <m:t>𝑝𝐻</m:t>
                    </m:r>
                    <m:r>
                      <a:rPr lang="vi-VN" sz="1700" i="1" smtClean="0">
                        <a:latin typeface="Cambria Math" panose="02040503050406030204" pitchFamily="18" charset="0"/>
                      </a:rPr>
                      <m:t> = 6,1</m:t>
                    </m:r>
                  </m:oMath>
                </a14:m>
                <a:r>
                  <a:rPr lang="vi-VN" sz="1700">
                    <a:latin typeface="Arial" panose="020B0604020202020204" pitchFamily="34" charset="0"/>
                  </a:rPr>
                  <a:t>.</a:t>
                </a:r>
                <a:endParaRPr lang="en-US" sz="1700">
                  <a:latin typeface="Arial" panose="020B0604020202020204" pitchFamily="34" charset="0"/>
                </a:endParaRPr>
              </a:p>
              <a:p>
                <a:pPr lvl="0" algn="just">
                  <a:lnSpc>
                    <a:spcPct val="150000"/>
                  </a:lnSpc>
                  <a:buClr>
                    <a:srgbClr val="C00000"/>
                  </a:buClr>
                </a:pPr>
                <a:r>
                  <a:rPr lang="vi-VN" sz="1700">
                    <a:latin typeface="Arial" panose="020B0604020202020204" pitchFamily="34" charset="0"/>
                  </a:rPr>
                  <a:t>a) Viết phương trình thể hiện nồng độ </a:t>
                </a:r>
                <a14:m>
                  <m:oMath xmlns:m="http://schemas.openxmlformats.org/officeDocument/2006/math">
                    <m:r>
                      <a:rPr lang="vi-VN" sz="1700" i="1" smtClean="0">
                        <a:latin typeface="Cambria Math" panose="02040503050406030204" pitchFamily="18" charset="0"/>
                      </a:rPr>
                      <m:t>𝑥</m:t>
                    </m:r>
                  </m:oMath>
                </a14:m>
                <a:r>
                  <a:rPr lang="vi-VN" sz="1700">
                    <a:latin typeface="Arial" panose="020B0604020202020204" pitchFamily="34" charset="0"/>
                  </a:rPr>
                  <a:t> của hydrogen </a:t>
                </a:r>
                <a14:m>
                  <m:oMath xmlns:m="http://schemas.openxmlformats.org/officeDocument/2006/math">
                    <m:d>
                      <m:dPr>
                        <m:begChr m:val="["/>
                        <m:endChr m:val="]"/>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i="1">
                                <a:latin typeface="Cambria Math" panose="02040503050406030204" pitchFamily="18" charset="0"/>
                              </a:rPr>
                              <m:t>𝐻</m:t>
                            </m:r>
                          </m:e>
                          <m:sup>
                            <m:r>
                              <a:rPr lang="en-US" sz="1700" i="1">
                                <a:latin typeface="Cambria Math" panose="02040503050406030204" pitchFamily="18" charset="0"/>
                              </a:rPr>
                              <m:t>+</m:t>
                            </m:r>
                          </m:sup>
                        </m:sSup>
                      </m:e>
                    </m:d>
                  </m:oMath>
                </a14:m>
                <a:r>
                  <a:rPr lang="vi-VN" sz="1700">
                    <a:latin typeface="Arial" panose="020B0604020202020204" pitchFamily="34" charset="0"/>
                  </a:rPr>
                  <a:t> trong mẫu nước sông đó.</a:t>
                </a:r>
              </a:p>
              <a:p>
                <a:pPr lvl="0" algn="just">
                  <a:lnSpc>
                    <a:spcPct val="150000"/>
                  </a:lnSpc>
                  <a:buClr>
                    <a:srgbClr val="C00000"/>
                  </a:buClr>
                </a:pPr>
                <a:r>
                  <a:rPr lang="vi-VN" sz="1700">
                    <a:latin typeface="Arial" panose="020B0604020202020204" pitchFamily="34" charset="0"/>
                  </a:rPr>
                  <a:t>b) Phương trình vừa tìm được có ẩn là gì và nằm ở vị trí nào của lôgarit?</a:t>
                </a:r>
                <a:endParaRPr kumimoji="0" lang="vi-VN" sz="17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761895" y="964906"/>
                <a:ext cx="7643419" cy="2398349"/>
              </a:xfrm>
              <a:prstGeom prst="rect">
                <a:avLst/>
              </a:prstGeom>
              <a:blipFill>
                <a:blip r:embed="rId3"/>
                <a:stretch>
                  <a:fillRect l="-558" r="-478" b="-2538"/>
                </a:stretch>
              </a:blipFill>
            </p:spPr>
            <p:txBody>
              <a:bodyPr/>
              <a:lstStyle/>
              <a:p>
                <a:r>
                  <a:rPr lang="en-US">
                    <a:noFill/>
                  </a:rPr>
                  <a:t> </a:t>
                </a:r>
              </a:p>
            </p:txBody>
          </p:sp>
        </mc:Fallback>
      </mc:AlternateContent>
      <p:sp>
        <p:nvSpPr>
          <p:cNvPr id="9" name="Rectangle 8"/>
          <p:cNvSpPr/>
          <p:nvPr/>
        </p:nvSpPr>
        <p:spPr>
          <a:xfrm>
            <a:off x="4248416" y="349703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61896" y="3932150"/>
                <a:ext cx="7300754" cy="905633"/>
              </a:xfrm>
              <a:prstGeom prst="rect">
                <a:avLst/>
              </a:prstGeom>
            </p:spPr>
            <p:txBody>
              <a:bodyPr wrap="square">
                <a:spAutoFit/>
              </a:bodyPr>
              <a:lstStyle/>
              <a:p>
                <a:pPr algn="just">
                  <a:lnSpc>
                    <a:spcPct val="150000"/>
                  </a:lnSpc>
                  <a:spcBef>
                    <a:spcPts val="300"/>
                  </a:spcBef>
                  <a:spcAft>
                    <a:spcPts val="300"/>
                  </a:spcAft>
                </a:pPr>
                <a:r>
                  <a:rPr lang="da-DK" sz="1700">
                    <a:latin typeface="+mn-lt"/>
                    <a:ea typeface="Dotum" panose="020B0600000101010101" pitchFamily="34" charset="-127"/>
                    <a:cs typeface="Times New Roman" panose="02020603050405020304" pitchFamily="18" charset="0"/>
                  </a:rPr>
                  <a:t>a) Ta có: </a:t>
                </a:r>
                <a14:m>
                  <m:oMath xmlns:m="http://schemas.openxmlformats.org/officeDocument/2006/math">
                    <m:r>
                      <a:rPr lang="da-DK" sz="17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da-DK" sz="1700">
                            <a:effectLst/>
                            <a:latin typeface="Cambria Math" panose="02040503050406030204" pitchFamily="18" charset="0"/>
                            <a:ea typeface="Dotum" panose="020B0600000101010101" pitchFamily="34" charset="-127"/>
                            <a:cs typeface="Times New Roman" panose="02020603050405020304" pitchFamily="18" charset="0"/>
                          </a:rPr>
                          <m:t>log</m:t>
                        </m:r>
                      </m:fName>
                      <m:e>
                        <m:d>
                          <m:dPr>
                            <m:begChr m:val="["/>
                            <m:end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7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da-DK" sz="1700" i="1">
                                    <a:effectLst/>
                                    <a:latin typeface="Cambria Math" panose="02040503050406030204" pitchFamily="18" charset="0"/>
                                    <a:ea typeface="Dotum" panose="020B0600000101010101" pitchFamily="34" charset="-127"/>
                                    <a:cs typeface="Times New Roman" panose="02020603050405020304" pitchFamily="18" charset="0"/>
                                  </a:rPr>
                                  <m:t>+</m:t>
                                </m:r>
                              </m:sup>
                            </m:sSup>
                          </m:e>
                        </m:d>
                      </m:e>
                    </m:func>
                    <m:r>
                      <a:rPr lang="da-DK" sz="1700" i="1">
                        <a:effectLst/>
                        <a:latin typeface="Cambria Math" panose="02040503050406030204" pitchFamily="18" charset="0"/>
                        <a:ea typeface="Dotum" panose="020B0600000101010101" pitchFamily="34" charset="-127"/>
                        <a:cs typeface="Times New Roman" panose="02020603050405020304" pitchFamily="18" charset="0"/>
                      </a:rPr>
                      <m:t>=6,1⟺−</m:t>
                    </m:r>
                    <m:func>
                      <m:func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da-DK" sz="1700">
                            <a:effectLst/>
                            <a:latin typeface="Cambria Math" panose="02040503050406030204" pitchFamily="18" charset="0"/>
                            <a:ea typeface="Dotum" panose="020B0600000101010101" pitchFamily="34" charset="-127"/>
                            <a:cs typeface="Times New Roman" panose="02020603050405020304" pitchFamily="18" charset="0"/>
                          </a:rPr>
                          <m:t>log</m:t>
                        </m:r>
                      </m:fName>
                      <m:e>
                        <m:r>
                          <a:rPr lang="da-DK" sz="17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1700" i="1">
                        <a:effectLst/>
                        <a:latin typeface="Cambria Math" panose="02040503050406030204" pitchFamily="18" charset="0"/>
                        <a:ea typeface="Dotum" panose="020B0600000101010101" pitchFamily="34" charset="-127"/>
                        <a:cs typeface="Times New Roman" panose="02020603050405020304" pitchFamily="18" charset="0"/>
                      </a:rPr>
                      <m:t>=6,1</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da-DK" sz="1700">
                    <a:effectLst/>
                    <a:latin typeface="+mn-lt"/>
                    <a:ea typeface="Dotum" panose="020B0600000101010101" pitchFamily="34" charset="-127"/>
                    <a:cs typeface="Times New Roman" panose="02020603050405020304" pitchFamily="18" charset="0"/>
                  </a:rPr>
                  <a:t>b) Phương trình vừa tìm được có ẩn là </a:t>
                </a:r>
                <a14:m>
                  <m:oMath xmlns:m="http://schemas.openxmlformats.org/officeDocument/2006/math">
                    <m:r>
                      <a:rPr lang="da-DK" sz="17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1700">
                    <a:effectLst/>
                    <a:latin typeface="+mn-lt"/>
                    <a:ea typeface="Dotum" panose="020B0600000101010101" pitchFamily="34" charset="-127"/>
                    <a:cs typeface="Times New Roman" panose="02020603050405020304" pitchFamily="18" charset="0"/>
                  </a:rPr>
                  <a:t> và nằm ở vị trí hệ số của lôgarit.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1896" y="3932150"/>
                <a:ext cx="7300754" cy="905633"/>
              </a:xfrm>
              <a:prstGeom prst="rect">
                <a:avLst/>
              </a:prstGeom>
              <a:blipFill>
                <a:blip r:embed="rId4"/>
                <a:stretch>
                  <a:fillRect l="-584" b="-805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8" name="Rectangle 27"/>
          <p:cNvSpPr/>
          <p:nvPr/>
        </p:nvSpPr>
        <p:spPr>
          <a:xfrm>
            <a:off x="895685" y="1787578"/>
            <a:ext cx="7353575" cy="15686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200000"/>
              </a:lnSpc>
              <a:spcBef>
                <a:spcPts val="600"/>
              </a:spcBef>
              <a:spcAft>
                <a:spcPts val="600"/>
              </a:spcAft>
            </a:pPr>
            <a:r>
              <a:rPr lang="vi-VN" sz="2600">
                <a:solidFill>
                  <a:srgbClr val="070185"/>
                </a:solidFill>
                <a:ea typeface="Dotum" panose="020B0600000101010101" pitchFamily="34" charset="-127"/>
                <a:cs typeface="Times New Roman" panose="02020603050405020304" pitchFamily="18" charset="0"/>
              </a:rPr>
              <a:t>Phương trình lôgarit là phương trình có chứa ẩn trong biểu thức dưới dấu lôgarit.</a:t>
            </a:r>
            <a:endParaRPr lang="en-US" sz="2600" kern="100">
              <a:effectLst/>
              <a:ea typeface="Calibri" panose="020F0502020204030204" pitchFamily="34" charset="0"/>
              <a:cs typeface="Times New Roman" panose="02020603050405020304" pitchFamily="18" charset="0"/>
            </a:endParaRPr>
          </a:p>
        </p:txBody>
      </p:sp>
      <p:sp>
        <p:nvSpPr>
          <p:cNvPr id="5" name="Google Shape;2540;p49"/>
          <p:cNvSpPr txBox="1">
            <a:spLocks noGrp="1"/>
          </p:cNvSpPr>
          <p:nvPr>
            <p:ph type="title"/>
          </p:nvPr>
        </p:nvSpPr>
        <p:spPr>
          <a:xfrm>
            <a:off x="3009573" y="731947"/>
            <a:ext cx="3125797" cy="661800"/>
          </a:xfrm>
          <a:prstGeom prst="rect">
            <a:avLst/>
          </a:prstGeom>
        </p:spPr>
        <p:txBody>
          <a:bodyPr spcFirstLastPara="1" wrap="square" lIns="91425" tIns="91425" rIns="91425" bIns="91425" anchor="t" anchorCtr="0">
            <a:noAutofit/>
          </a:bodyPr>
          <a:lstStyle/>
          <a:p>
            <a:pPr lvl="0" algn="ctr"/>
            <a:r>
              <a:rPr lang="en-US" b="1">
                <a:solidFill>
                  <a:srgbClr val="C00000"/>
                </a:solidFill>
                <a:latin typeface="+mn-lt"/>
              </a:rPr>
              <a:t>KẾT LUẬN</a:t>
            </a:r>
            <a:endParaRPr b="1">
              <a:solidFill>
                <a:srgbClr val="C00000"/>
              </a:solidFill>
              <a:latin typeface="+mn-lt"/>
            </a:endParaRPr>
          </a:p>
        </p:txBody>
      </p:sp>
    </p:spTree>
    <p:extLst>
      <p:ext uri="{BB962C8B-B14F-4D97-AF65-F5344CB8AC3E}">
        <p14:creationId xmlns:p14="http://schemas.microsoft.com/office/powerpoint/2010/main" val="167869019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38"/>
          <p:cNvSpPr txBox="1">
            <a:spLocks noGrp="1"/>
          </p:cNvSpPr>
          <p:nvPr>
            <p:ph type="title"/>
          </p:nvPr>
        </p:nvSpPr>
        <p:spPr>
          <a:xfrm>
            <a:off x="2639771" y="514666"/>
            <a:ext cx="3848554" cy="572700"/>
          </a:xfrm>
          <a:prstGeom prst="rect">
            <a:avLst/>
          </a:prstGeom>
        </p:spPr>
        <p:txBody>
          <a:bodyPr spcFirstLastPara="1" wrap="square" lIns="91425" tIns="91425" rIns="91425" bIns="91425" anchor="t" anchorCtr="0">
            <a:noAutofit/>
          </a:bodyPr>
          <a:lstStyle/>
          <a:p>
            <a:pPr lvl="0"/>
            <a:r>
              <a:rPr lang="en-US" sz="3200" b="1">
                <a:latin typeface="+mn-lt"/>
              </a:rPr>
              <a:t>KHỞI ĐỘNG</a:t>
            </a:r>
          </a:p>
        </p:txBody>
      </p:sp>
      <mc:AlternateContent xmlns:mc="http://schemas.openxmlformats.org/markup-compatibility/2006" xmlns:a14="http://schemas.microsoft.com/office/drawing/2010/main">
        <mc:Choice Requires="a14">
          <p:sp>
            <p:nvSpPr>
              <p:cNvPr id="2" name="Rectangle 1"/>
              <p:cNvSpPr/>
              <p:nvPr/>
            </p:nvSpPr>
            <p:spPr>
              <a:xfrm>
                <a:off x="670102" y="1292263"/>
                <a:ext cx="7787893" cy="3282950"/>
              </a:xfrm>
              <a:prstGeom prst="rect">
                <a:avLst/>
              </a:prstGeom>
            </p:spPr>
            <p:txBody>
              <a:bodyPr wrap="square">
                <a:spAutoFit/>
              </a:bodyPr>
              <a:lstStyle/>
              <a:p>
                <a:pPr algn="just">
                  <a:lnSpc>
                    <a:spcPct val="150000"/>
                  </a:lnSpc>
                  <a:spcBef>
                    <a:spcPts val="600"/>
                  </a:spcBef>
                  <a:spcAft>
                    <a:spcPts val="800"/>
                  </a:spcAft>
                </a:pPr>
                <a:r>
                  <a:rPr lang="nl-NL" sz="2100" kern="100">
                    <a:latin typeface="+mn-lt"/>
                    <a:ea typeface="Calibri" panose="020F0502020204030204" pitchFamily="34" charset="0"/>
                    <a:cs typeface="Times New Roman" panose="02020603050405020304" pitchFamily="18" charset="0"/>
                  </a:rPr>
                  <a:t>Giả sử giá trị còn lại (tính theo triệu đồng) của một chiếc ô tô sau </a:t>
                </a:r>
                <a14:m>
                  <m:oMath xmlns:m="http://schemas.openxmlformats.org/officeDocument/2006/math">
                    <m:r>
                      <a:rPr lang="nl-NL" sz="2100" i="1" kern="100" smtClean="0">
                        <a:latin typeface="Cambria Math" panose="02040503050406030204" pitchFamily="18" charset="0"/>
                        <a:ea typeface="Calibri" panose="020F0502020204030204" pitchFamily="34" charset="0"/>
                        <a:cs typeface="Times New Roman" panose="02020603050405020304" pitchFamily="18" charset="0"/>
                      </a:rPr>
                      <m:t>𝑡</m:t>
                    </m:r>
                  </m:oMath>
                </a14:m>
                <a:r>
                  <a:rPr lang="nl-NL" sz="2100" kern="100">
                    <a:latin typeface="+mn-lt"/>
                    <a:ea typeface="Calibri" panose="020F0502020204030204" pitchFamily="34" charset="0"/>
                    <a:cs typeface="Times New Roman" panose="02020603050405020304" pitchFamily="18" charset="0"/>
                  </a:rPr>
                  <a:t> năm sử dụng được mô hình hóa bằng công thức:</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𝑡</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=780.</m:t>
                      </m:r>
                      <m:sSup>
                        <m:sSup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0,905</m:t>
                              </m:r>
                            </m:e>
                          </m:d>
                        </m:e>
                        <m:sup>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𝑡</m:t>
                          </m:r>
                        </m:sup>
                      </m:sSup>
                    </m:oMath>
                  </m:oMathPara>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100" kern="100">
                    <a:effectLst/>
                    <a:latin typeface="+mn-lt"/>
                    <a:ea typeface="Malgun Gothic" panose="020B0503020000020004" pitchFamily="34" charset="-127"/>
                    <a:cs typeface="Times New Roman" panose="02020603050405020304" pitchFamily="18" charset="0"/>
                  </a:rPr>
                  <a:t>Hỏi nếu theo mô hình này, sau bao nhiêu năm sử dụng thì giá trị của chiếc ô tô đó còn lại không quá </a:t>
                </a:r>
                <a14:m>
                  <m:oMath xmlns:m="http://schemas.openxmlformats.org/officeDocument/2006/math">
                    <m:r>
                      <a:rPr lang="nl-NL" sz="2100" i="1" kern="100" smtClean="0">
                        <a:effectLst/>
                        <a:latin typeface="Cambria Math" panose="02040503050406030204" pitchFamily="18" charset="0"/>
                        <a:ea typeface="Malgun Gothic" panose="020B0503020000020004" pitchFamily="34" charset="-127"/>
                        <a:cs typeface="Times New Roman" panose="02020603050405020304" pitchFamily="18" charset="0"/>
                      </a:rPr>
                      <m:t>300</m:t>
                    </m:r>
                  </m:oMath>
                </a14:m>
                <a:r>
                  <a:rPr lang="nl-NL" sz="2100" kern="100">
                    <a:effectLst/>
                    <a:latin typeface="+mn-lt"/>
                    <a:ea typeface="Malgun Gothic" panose="020B0503020000020004" pitchFamily="34" charset="-127"/>
                    <a:cs typeface="Times New Roman" panose="02020603050405020304" pitchFamily="18" charset="0"/>
                  </a:rPr>
                  <a:t> triệu đồng? (Làm tròn    kết quả đến hàng đơn vị).</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0102" y="1292263"/>
                <a:ext cx="7787893" cy="3282950"/>
              </a:xfrm>
              <a:prstGeom prst="rect">
                <a:avLst/>
              </a:prstGeom>
              <a:blipFill>
                <a:blip r:embed="rId3"/>
                <a:stretch>
                  <a:fillRect l="-940" r="-940" b="-74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barn(inVertical)">
                                      <p:cBhvr>
                                        <p:cTn id="7" dur="500"/>
                                        <p:tgtEl>
                                          <p:spTgt spid="1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Google Shape;735;p18"/>
              <p:cNvSpPr txBox="1">
                <a:spLocks/>
              </p:cNvSpPr>
              <p:nvPr/>
            </p:nvSpPr>
            <p:spPr>
              <a:xfrm>
                <a:off x="1150740" y="284333"/>
                <a:ext cx="6912602" cy="2386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lvl="0" algn="just">
                  <a:lnSpc>
                    <a:spcPct val="150000"/>
                  </a:lnSpc>
                  <a:buClr>
                    <a:srgbClr val="000000"/>
                  </a:buClr>
                  <a:buSzTx/>
                </a:pPr>
                <a:r>
                  <a:rPr kumimoji="0" lang="en-US" sz="2100" b="1" i="0" u="none" strike="noStrike" kern="0" cap="none" spc="0" normalizeH="0" baseline="0" noProof="0">
                    <a:ln>
                      <a:noFill/>
                    </a:ln>
                    <a:solidFill>
                      <a:srgbClr val="FFFFFF"/>
                    </a:solidFill>
                    <a:effectLst/>
                    <a:highlight>
                      <a:srgbClr val="CE4D8E"/>
                    </a:highlight>
                    <a:uLnTx/>
                    <a:uFillTx/>
                    <a:latin typeface="Arial"/>
                    <a:sym typeface="Poppins SemiBold"/>
                  </a:rPr>
                  <a:t>Ví dụ 5:</a:t>
                </a:r>
                <a:r>
                  <a:rPr lang="en-US" sz="2100" kern="1200">
                    <a:solidFill>
                      <a:srgbClr val="000000"/>
                    </a:solidFill>
                    <a:latin typeface="Arial" panose="020B0604020202020204" pitchFamily="34" charset="0"/>
                    <a:ea typeface="+mn-ea"/>
                    <a:cs typeface="Arial" panose="020B0604020202020204" pitchFamily="34" charset="0"/>
                    <a:sym typeface="Arial"/>
                  </a:rPr>
                  <a:t> </a:t>
                </a:r>
                <a:r>
                  <a:rPr lang="en-US" sz="2000" kern="1200">
                    <a:solidFill>
                      <a:srgbClr val="000000"/>
                    </a:solidFill>
                    <a:latin typeface="Arial" panose="020B0604020202020204" pitchFamily="34" charset="0"/>
                    <a:ea typeface="+mn-ea"/>
                    <a:cs typeface="Arial" panose="020B0604020202020204" pitchFamily="34" charset="0"/>
                    <a:sym typeface="Arial"/>
                  </a:rPr>
                  <a:t>Trong các phương trình sau, phương trình nào là phương trình lôgarit?</a:t>
                </a: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𝑎</m:t>
                      </m:r>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 </m:t>
                      </m:r>
                      <m:sSub>
                        <m:sSubPr>
                          <m:ctrlPr>
                            <a:rPr lang="en-US" sz="2000" b="0" i="1" kern="1200" smtClean="0">
                              <a:solidFill>
                                <a:srgbClr val="000000"/>
                              </a:solidFill>
                              <a:latin typeface="Cambria Math" panose="02040503050406030204" pitchFamily="18" charset="0"/>
                              <a:ea typeface="+mn-ea"/>
                              <a:cs typeface="Arial" panose="020B0604020202020204" pitchFamily="34" charset="0"/>
                              <a:sym typeface="Arial"/>
                            </a:rPr>
                          </m:ctrlPr>
                        </m:sSubPr>
                        <m:e>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7</m:t>
                          </m:r>
                        </m:sub>
                      </m:sSub>
                      <m:d>
                        <m:dPr>
                          <m:ctrlPr>
                            <a:rPr lang="en-US" sz="2000" b="0" i="1" kern="1200" smtClean="0">
                              <a:solidFill>
                                <a:srgbClr val="000000"/>
                              </a:solidFill>
                              <a:latin typeface="Cambria Math" panose="02040503050406030204" pitchFamily="18" charset="0"/>
                              <a:ea typeface="+mn-ea"/>
                              <a:cs typeface="Arial" panose="020B0604020202020204" pitchFamily="34" charset="0"/>
                              <a:sym typeface="Arial"/>
                            </a:rPr>
                          </m:ctrlPr>
                        </m:dPr>
                        <m:e>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𝑥</m:t>
                          </m:r>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+1</m:t>
                          </m:r>
                        </m:e>
                      </m:d>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=2;       </m:t>
                      </m:r>
                    </m:oMath>
                  </m:oMathPara>
                </a14:m>
                <a:endParaRPr lang="en-US" sz="2000" b="0" i="1" kern="1200">
                  <a:solidFill>
                    <a:srgbClr val="000000"/>
                  </a:solidFill>
                  <a:latin typeface="Cambria Math" panose="02040503050406030204" pitchFamily="18" charset="0"/>
                  <a:ea typeface="+mn-ea"/>
                  <a:cs typeface="Arial" panose="020B0604020202020204" pitchFamily="34" charset="0"/>
                  <a:sym typeface="Arial"/>
                </a:endParaRP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𝑏</m:t>
                      </m:r>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 </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2</m:t>
                          </m:r>
                        </m:sub>
                      </m:sSub>
                      <m:d>
                        <m:dPr>
                          <m:ctrlPr>
                            <a:rPr lang="en-US" sz="2000" i="1" kern="1200">
                              <a:solidFill>
                                <a:srgbClr val="000000"/>
                              </a:solidFill>
                              <a:latin typeface="Cambria Math" panose="02040503050406030204" pitchFamily="18" charset="0"/>
                              <a:cs typeface="Arial" panose="020B0604020202020204" pitchFamily="34" charset="0"/>
                              <a:sym typeface="Arial"/>
                            </a:rPr>
                          </m:ctrlPr>
                        </m:dPr>
                        <m:e>
                          <m:sSup>
                            <m:sSupPr>
                              <m:ctrlPr>
                                <a:rPr lang="en-US" sz="2000" i="1" kern="1200" smtClean="0">
                                  <a:solidFill>
                                    <a:srgbClr val="000000"/>
                                  </a:solidFill>
                                  <a:latin typeface="Cambria Math" panose="02040503050406030204" pitchFamily="18" charset="0"/>
                                  <a:cs typeface="Arial" panose="020B0604020202020204" pitchFamily="34" charset="0"/>
                                  <a:sym typeface="Arial"/>
                                </a:rPr>
                              </m:ctrlPr>
                            </m:sSupPr>
                            <m:e>
                              <m:r>
                                <a:rPr lang="en-US" sz="2000" b="0" i="1" kern="1200" smtClean="0">
                                  <a:solidFill>
                                    <a:srgbClr val="000000"/>
                                  </a:solidFill>
                                  <a:latin typeface="Cambria Math" panose="02040503050406030204" pitchFamily="18" charset="0"/>
                                  <a:cs typeface="Arial" panose="020B0604020202020204" pitchFamily="34" charset="0"/>
                                  <a:sym typeface="Arial"/>
                                </a:rPr>
                                <m:t>𝑥</m:t>
                              </m:r>
                            </m:e>
                            <m:sup>
                              <m:r>
                                <a:rPr lang="en-US" sz="2000" b="0" i="1" kern="1200" smtClean="0">
                                  <a:solidFill>
                                    <a:srgbClr val="000000"/>
                                  </a:solidFill>
                                  <a:latin typeface="Cambria Math" panose="02040503050406030204" pitchFamily="18" charset="0"/>
                                  <a:cs typeface="Arial" panose="020B0604020202020204" pitchFamily="34" charset="0"/>
                                  <a:sym typeface="Arial"/>
                                </a:rPr>
                                <m:t>2</m:t>
                              </m:r>
                            </m:sup>
                          </m:sSup>
                          <m:r>
                            <a:rPr lang="en-US" sz="2000" b="0" i="1" kern="1200" smtClean="0">
                              <a:solidFill>
                                <a:srgbClr val="000000"/>
                              </a:solidFill>
                              <a:latin typeface="Cambria Math" panose="02040503050406030204" pitchFamily="18" charset="0"/>
                              <a:cs typeface="Arial" panose="020B0604020202020204" pitchFamily="34" charset="0"/>
                              <a:sym typeface="Arial"/>
                            </a:rPr>
                            <m:t>+</m:t>
                          </m:r>
                          <m:r>
                            <a:rPr lang="en-US" sz="2000" i="1" kern="1200">
                              <a:solidFill>
                                <a:srgbClr val="000000"/>
                              </a:solidFill>
                              <a:latin typeface="Cambria Math" panose="02040503050406030204" pitchFamily="18" charset="0"/>
                              <a:cs typeface="Arial" panose="020B0604020202020204" pitchFamily="34" charset="0"/>
                              <a:sym typeface="Arial"/>
                            </a:rPr>
                            <m:t>𝑥</m:t>
                          </m:r>
                          <m:r>
                            <a:rPr lang="en-US" sz="2000" i="1" kern="1200">
                              <a:solidFill>
                                <a:srgbClr val="000000"/>
                              </a:solidFill>
                              <a:latin typeface="Cambria Math" panose="02040503050406030204" pitchFamily="18" charset="0"/>
                              <a:cs typeface="Arial" panose="020B0604020202020204" pitchFamily="34" charset="0"/>
                              <a:sym typeface="Arial"/>
                            </a:rPr>
                            <m:t>+1</m:t>
                          </m:r>
                        </m:e>
                      </m:d>
                      <m:r>
                        <a:rPr lang="en-US" sz="2000" i="1" kern="1200">
                          <a:solidFill>
                            <a:srgbClr val="000000"/>
                          </a:solidFill>
                          <a:latin typeface="Cambria Math" panose="02040503050406030204" pitchFamily="18" charset="0"/>
                          <a:cs typeface="Arial" panose="020B0604020202020204" pitchFamily="34" charset="0"/>
                          <a:sym typeface="Arial"/>
                        </a:rPr>
                        <m:t>=</m:t>
                      </m:r>
                      <m:r>
                        <a:rPr lang="en-US" sz="2000" b="0" i="1" kern="1200" smtClean="0">
                          <a:solidFill>
                            <a:srgbClr val="000000"/>
                          </a:solidFill>
                          <a:latin typeface="Cambria Math" panose="02040503050406030204" pitchFamily="18" charset="0"/>
                          <a:cs typeface="Arial" panose="020B0604020202020204" pitchFamily="34" charset="0"/>
                          <a:sym typeface="Arial"/>
                        </a:rPr>
                        <m:t>3</m:t>
                      </m:r>
                      <m:r>
                        <a:rPr lang="en-US" sz="2000" i="1" kern="1200">
                          <a:solidFill>
                            <a:srgbClr val="000000"/>
                          </a:solidFill>
                          <a:latin typeface="Cambria Math" panose="02040503050406030204" pitchFamily="18" charset="0"/>
                          <a:cs typeface="Arial" panose="020B0604020202020204" pitchFamily="34" charset="0"/>
                          <a:sym typeface="Arial"/>
                        </a:rPr>
                        <m:t>;</m:t>
                      </m:r>
                      <m:r>
                        <a:rPr lang="en-US" sz="2000" b="0" i="1" kern="1200" smtClean="0">
                          <a:solidFill>
                            <a:srgbClr val="000000"/>
                          </a:solidFill>
                          <a:latin typeface="Cambria Math" panose="02040503050406030204" pitchFamily="18" charset="0"/>
                          <a:cs typeface="Arial" panose="020B0604020202020204" pitchFamily="34" charset="0"/>
                          <a:sym typeface="Arial"/>
                        </a:rPr>
                        <m:t>      </m:t>
                      </m:r>
                    </m:oMath>
                  </m:oMathPara>
                </a14:m>
                <a:endParaRPr lang="en-US" sz="2000" b="0" i="1" kern="1200">
                  <a:solidFill>
                    <a:srgbClr val="000000"/>
                  </a:solidFill>
                  <a:latin typeface="Cambria Math" panose="02040503050406030204" pitchFamily="18" charset="0"/>
                  <a:cs typeface="Arial" panose="020B0604020202020204" pitchFamily="34" charset="0"/>
                  <a:sym typeface="Arial"/>
                </a:endParaRP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lang="en-US" sz="2000" b="0" i="1" kern="1200" smtClean="0">
                          <a:solidFill>
                            <a:srgbClr val="000000"/>
                          </a:solidFill>
                          <a:latin typeface="Cambria Math" panose="02040503050406030204" pitchFamily="18" charset="0"/>
                          <a:cs typeface="Arial" panose="020B0604020202020204" pitchFamily="34" charset="0"/>
                          <a:sym typeface="Arial"/>
                        </a:rPr>
                        <m:t>𝑐</m:t>
                      </m:r>
                      <m:r>
                        <a:rPr lang="en-US" sz="2000" b="0" i="1" kern="1200" smtClean="0">
                          <a:solidFill>
                            <a:srgbClr val="000000"/>
                          </a:solidFill>
                          <a:latin typeface="Cambria Math" panose="02040503050406030204" pitchFamily="18" charset="0"/>
                          <a:cs typeface="Arial" panose="020B0604020202020204" pitchFamily="34" charset="0"/>
                          <a:sym typeface="Arial"/>
                        </a:rPr>
                        <m:t>)</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𝑥</m:t>
                          </m:r>
                        </m:sub>
                      </m:sSub>
                      <m:r>
                        <a:rPr lang="en-US" sz="2000" b="0" i="1" kern="1200" smtClean="0">
                          <a:solidFill>
                            <a:srgbClr val="000000"/>
                          </a:solidFill>
                          <a:latin typeface="Cambria Math" panose="02040503050406030204" pitchFamily="18" charset="0"/>
                          <a:cs typeface="Arial" panose="020B0604020202020204" pitchFamily="34" charset="0"/>
                          <a:sym typeface="Arial"/>
                        </a:rPr>
                        <m:t>2</m:t>
                      </m:r>
                      <m:r>
                        <a:rPr lang="en-US" sz="2000" i="1" kern="1200">
                          <a:solidFill>
                            <a:srgbClr val="000000"/>
                          </a:solidFill>
                          <a:latin typeface="Cambria Math" panose="02040503050406030204" pitchFamily="18" charset="0"/>
                          <a:cs typeface="Arial" panose="020B0604020202020204" pitchFamily="34" charset="0"/>
                          <a:sym typeface="Arial"/>
                        </a:rPr>
                        <m:t>=</m:t>
                      </m:r>
                      <m:r>
                        <a:rPr lang="en-US" sz="2000" b="0" i="1" kern="1200" smtClean="0">
                          <a:solidFill>
                            <a:srgbClr val="000000"/>
                          </a:solidFill>
                          <a:latin typeface="Cambria Math" panose="02040503050406030204" pitchFamily="18" charset="0"/>
                          <a:cs typeface="Arial" panose="020B0604020202020204" pitchFamily="34" charset="0"/>
                          <a:sym typeface="Arial"/>
                        </a:rPr>
                        <m:t>3</m:t>
                      </m:r>
                    </m:oMath>
                  </m:oMathPara>
                </a14:m>
                <a:endParaRPr lang="en-US" sz="2000" kern="1200">
                  <a:solidFill>
                    <a:srgbClr val="000000"/>
                  </a:solidFill>
                  <a:latin typeface="Arial" panose="020B0604020202020204" pitchFamily="34" charset="0"/>
                  <a:ea typeface="+mn-ea"/>
                  <a:cs typeface="Arial" panose="020B0604020202020204" pitchFamily="34" charset="0"/>
                  <a:sym typeface="Arial"/>
                </a:endParaRPr>
              </a:p>
            </p:txBody>
          </p:sp>
        </mc:Choice>
        <mc:Fallback xmlns="">
          <p:sp>
            <p:nvSpPr>
              <p:cNvPr id="20" name="Google Shape;735;p18"/>
              <p:cNvSpPr txBox="1">
                <a:spLocks noRot="1" noChangeAspect="1" noMove="1" noResize="1" noEditPoints="1" noAdjustHandles="1" noChangeArrowheads="1" noChangeShapeType="1" noTextEdit="1"/>
              </p:cNvSpPr>
              <p:nvPr/>
            </p:nvSpPr>
            <p:spPr>
              <a:xfrm>
                <a:off x="1150740" y="284333"/>
                <a:ext cx="6912602" cy="2386039"/>
              </a:xfrm>
              <a:prstGeom prst="rect">
                <a:avLst/>
              </a:prstGeom>
              <a:blipFill>
                <a:blip r:embed="rId3"/>
                <a:stretch>
                  <a:fillRect l="-1058" r="-882"/>
                </a:stretch>
              </a:blipFill>
              <a:ln>
                <a:noFill/>
              </a:ln>
            </p:spPr>
            <p:txBody>
              <a:bodyPr/>
              <a:lstStyle/>
              <a:p>
                <a:r>
                  <a:rPr lang="en-US">
                    <a:noFill/>
                  </a:rPr>
                  <a:t> </a:t>
                </a:r>
              </a:p>
            </p:txBody>
          </p:sp>
        </mc:Fallback>
      </mc:AlternateContent>
      <p:sp>
        <p:nvSpPr>
          <p:cNvPr id="22" name="Rectangle 21"/>
          <p:cNvSpPr/>
          <p:nvPr/>
        </p:nvSpPr>
        <p:spPr>
          <a:xfrm>
            <a:off x="4230976" y="277028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776617" y="3286494"/>
                <a:ext cx="6412976" cy="1479764"/>
              </a:xfrm>
              <a:prstGeom prst="rect">
                <a:avLst/>
              </a:prstGeom>
            </p:spPr>
            <p:txBody>
              <a:bodyPr wrap="square">
                <a:spAutoFit/>
              </a:bodyPr>
              <a:lstStyle/>
              <a:p>
                <a:pPr algn="just">
                  <a:lnSpc>
                    <a:spcPct val="150000"/>
                  </a:lnSpc>
                </a:pPr>
                <a:r>
                  <a:rPr lang="en-US" sz="2000" kern="1200">
                    <a:latin typeface="+mn-lt"/>
                    <a:ea typeface="+mn-ea"/>
                    <a:cs typeface="Arial" panose="020B0604020202020204" pitchFamily="34" charset="0"/>
                  </a:rPr>
                  <a:t>Hai phương trình:</a:t>
                </a:r>
              </a:p>
              <a:p>
                <a:pPr algn="ctr">
                  <a:lnSpc>
                    <a:spcPct val="150000"/>
                  </a:lnSpc>
                </a:pPr>
                <a14:m>
                  <m:oMath xmlns:m="http://schemas.openxmlformats.org/officeDocument/2006/math">
                    <m:sSub>
                      <m:sSubPr>
                        <m:ctrlPr>
                          <a:rPr lang="en-US" sz="2000" i="1" kern="1200">
                            <a:latin typeface="Cambria Math" panose="02040503050406030204" pitchFamily="18" charset="0"/>
                            <a:ea typeface="+mn-ea"/>
                            <a:cs typeface="Arial" panose="020B0604020202020204" pitchFamily="34" charset="0"/>
                          </a:rPr>
                        </m:ctrlPr>
                      </m:sSubPr>
                      <m:e>
                        <m:r>
                          <a:rPr lang="en-US" sz="2000" i="1" kern="1200">
                            <a:latin typeface="Cambria Math" panose="02040503050406030204" pitchFamily="18" charset="0"/>
                            <a:ea typeface="+mn-ea"/>
                            <a:cs typeface="Arial" panose="020B0604020202020204" pitchFamily="34" charset="0"/>
                          </a:rPr>
                          <m:t>𝑙𝑜𝑔</m:t>
                        </m:r>
                      </m:e>
                      <m:sub>
                        <m:r>
                          <a:rPr lang="en-US" sz="2000" i="1" kern="1200">
                            <a:latin typeface="Cambria Math" panose="02040503050406030204" pitchFamily="18" charset="0"/>
                            <a:ea typeface="+mn-ea"/>
                            <a:cs typeface="Arial" panose="020B0604020202020204" pitchFamily="34" charset="0"/>
                          </a:rPr>
                          <m:t>7</m:t>
                        </m:r>
                      </m:sub>
                    </m:sSub>
                    <m:d>
                      <m:dPr>
                        <m:ctrlPr>
                          <a:rPr lang="en-US" sz="2000" i="1" kern="1200">
                            <a:latin typeface="Cambria Math" panose="02040503050406030204" pitchFamily="18" charset="0"/>
                            <a:ea typeface="+mn-ea"/>
                            <a:cs typeface="Arial" panose="020B0604020202020204" pitchFamily="34" charset="0"/>
                          </a:rPr>
                        </m:ctrlPr>
                      </m:dPr>
                      <m:e>
                        <m:r>
                          <a:rPr lang="en-US" sz="2000" i="1" kern="1200">
                            <a:latin typeface="Cambria Math" panose="02040503050406030204" pitchFamily="18" charset="0"/>
                            <a:ea typeface="+mn-ea"/>
                            <a:cs typeface="Arial" panose="020B0604020202020204" pitchFamily="34" charset="0"/>
                          </a:rPr>
                          <m:t>𝑥</m:t>
                        </m:r>
                        <m:r>
                          <a:rPr lang="en-US" sz="2000" i="1" kern="1200">
                            <a:latin typeface="Cambria Math" panose="02040503050406030204" pitchFamily="18" charset="0"/>
                            <a:ea typeface="+mn-ea"/>
                            <a:cs typeface="Arial" panose="020B0604020202020204" pitchFamily="34" charset="0"/>
                          </a:rPr>
                          <m:t>+1</m:t>
                        </m:r>
                      </m:e>
                    </m:d>
                    <m:r>
                      <a:rPr lang="en-US" sz="2000" i="1" kern="1200">
                        <a:latin typeface="Cambria Math" panose="02040503050406030204" pitchFamily="18" charset="0"/>
                        <a:ea typeface="+mn-ea"/>
                        <a:cs typeface="Arial" panose="020B0604020202020204" pitchFamily="34" charset="0"/>
                      </a:rPr>
                      <m:t>=2</m:t>
                    </m:r>
                  </m:oMath>
                </a14:m>
                <a:r>
                  <a:rPr lang="en-US" sz="2000">
                    <a:latin typeface="+mn-lt"/>
                    <a:ea typeface="+mn-ea"/>
                  </a:rPr>
                  <a:t> và </a:t>
                </a:r>
                <a14:m>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2</m:t>
                        </m:r>
                      </m:sub>
                    </m:sSub>
                    <m:d>
                      <m:dPr>
                        <m:ctrlPr>
                          <a:rPr lang="en-US" sz="2000" i="1" kern="1200">
                            <a:latin typeface="Cambria Math" panose="02040503050406030204" pitchFamily="18" charset="0"/>
                            <a:cs typeface="Arial" panose="020B0604020202020204" pitchFamily="34" charset="0"/>
                          </a:rPr>
                        </m:ctrlPr>
                      </m:dPr>
                      <m:e>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𝑥</m:t>
                            </m:r>
                          </m:e>
                          <m:sup>
                            <m:r>
                              <a:rPr lang="en-US" sz="2000" i="1" kern="1200">
                                <a:latin typeface="Cambria Math" panose="02040503050406030204" pitchFamily="18" charset="0"/>
                                <a:cs typeface="Arial" panose="020B0604020202020204" pitchFamily="34" charset="0"/>
                              </a:rPr>
                              <m:t>2</m:t>
                            </m:r>
                          </m:sup>
                        </m:sSup>
                        <m:r>
                          <a:rPr lang="en-US" sz="2000" i="1" kern="1200">
                            <a:latin typeface="Cambria Math" panose="02040503050406030204" pitchFamily="18" charset="0"/>
                            <a:cs typeface="Arial" panose="020B0604020202020204" pitchFamily="34" charset="0"/>
                          </a:rPr>
                          <m:t>+</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+1</m:t>
                        </m:r>
                      </m:e>
                    </m:d>
                    <m:r>
                      <a:rPr lang="en-US" sz="2000" i="1" kern="1200">
                        <a:latin typeface="Cambria Math" panose="02040503050406030204" pitchFamily="18" charset="0"/>
                        <a:cs typeface="Arial" panose="020B0604020202020204" pitchFamily="34" charset="0"/>
                      </a:rPr>
                      <m:t>=</m:t>
                    </m:r>
                    <m:r>
                      <a:rPr lang="en-US" sz="2000" b="0" i="1" kern="1200" smtClean="0">
                        <a:latin typeface="Cambria Math" panose="02040503050406030204" pitchFamily="18" charset="0"/>
                        <a:cs typeface="Arial" panose="020B0604020202020204" pitchFamily="34" charset="0"/>
                      </a:rPr>
                      <m:t>3</m:t>
                    </m:r>
                  </m:oMath>
                </a14:m>
                <a:endParaRPr lang="en-US" sz="2000">
                  <a:latin typeface="+mn-lt"/>
                  <a:ea typeface="+mn-ea"/>
                </a:endParaRPr>
              </a:p>
              <a:p>
                <a:pPr algn="just">
                  <a:lnSpc>
                    <a:spcPct val="150000"/>
                  </a:lnSpc>
                </a:pPr>
                <a:r>
                  <a:rPr lang="en-US" sz="2000">
                    <a:latin typeface="+mn-lt"/>
                    <a:ea typeface="+mn-ea"/>
                  </a:rPr>
                  <a:t>là những phương trình </a:t>
                </a:r>
                <a:r>
                  <a:rPr lang="en-US" sz="2000" kern="1200">
                    <a:latin typeface="+mn-lt"/>
                    <a:cs typeface="Arial" panose="020B0604020202020204" pitchFamily="34" charset="0"/>
                  </a:rPr>
                  <a:t>lôgarit</a:t>
                </a:r>
                <a:endParaRPr lang="en-US" sz="2000">
                  <a:latin typeface="+mn-lt"/>
                  <a:ea typeface="+mn-ea"/>
                </a:endParaRPr>
              </a:p>
            </p:txBody>
          </p:sp>
        </mc:Choice>
        <mc:Fallback xmlns="">
          <p:sp>
            <p:nvSpPr>
              <p:cNvPr id="3" name="Rectangle 2"/>
              <p:cNvSpPr>
                <a:spLocks noRot="1" noChangeAspect="1" noMove="1" noResize="1" noEditPoints="1" noAdjustHandles="1" noChangeArrowheads="1" noChangeShapeType="1" noTextEdit="1"/>
              </p:cNvSpPr>
              <p:nvPr/>
            </p:nvSpPr>
            <p:spPr>
              <a:xfrm>
                <a:off x="1776617" y="3286494"/>
                <a:ext cx="6412976" cy="1479764"/>
              </a:xfrm>
              <a:prstGeom prst="rect">
                <a:avLst/>
              </a:prstGeom>
              <a:blipFill>
                <a:blip r:embed="rId4"/>
                <a:stretch>
                  <a:fillRect l="-951" b="-6584"/>
                </a:stretch>
              </a:blipFill>
            </p:spPr>
            <p:txBody>
              <a:bodyPr/>
              <a:lstStyle/>
              <a:p>
                <a:r>
                  <a:rPr lang="en-US">
                    <a:noFill/>
                  </a:rPr>
                  <a:t> </a:t>
                </a:r>
              </a:p>
            </p:txBody>
          </p:sp>
        </mc:Fallback>
      </mc:AlternateContent>
    </p:spTree>
    <p:extLst>
      <p:ext uri="{BB962C8B-B14F-4D97-AF65-F5344CB8AC3E}">
        <p14:creationId xmlns:p14="http://schemas.microsoft.com/office/powerpoint/2010/main" val="2105689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3</a:t>
            </a:r>
          </a:p>
        </p:txBody>
      </p:sp>
      <p:sp>
        <p:nvSpPr>
          <p:cNvPr id="33" name="Rectangle 1"/>
          <p:cNvSpPr>
            <a:spLocks noChangeArrowheads="1"/>
          </p:cNvSpPr>
          <p:nvPr/>
        </p:nvSpPr>
        <p:spPr bwMode="auto">
          <a:xfrm>
            <a:off x="1903694" y="1661792"/>
            <a:ext cx="531428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Cho hai ví dụ về phương trình </a:t>
            </a:r>
            <a:r>
              <a:rPr lang="vi-VN" altLang="en-US" sz="2400">
                <a:solidFill>
                  <a:srgbClr val="000000"/>
                </a:solidFill>
                <a:ea typeface="Open Sans"/>
              </a:rPr>
              <a:t>lôgarit.</a:t>
            </a:r>
            <a:endParaRPr kumimoji="0" lang="en-US" altLang="en-US" sz="2400" b="0" i="0" u="none" strike="noStrike" kern="0" cap="none" spc="0" normalizeH="0" baseline="0" noProof="0">
              <a:ln>
                <a:noFill/>
              </a:ln>
              <a:solidFill>
                <a:srgbClr val="070185"/>
              </a:solidFill>
              <a:effectLst/>
              <a:uLnTx/>
              <a:uFillTx/>
              <a:latin typeface="Arial" panose="020B0604020202020204" pitchFamily="34" charset="0"/>
              <a:cs typeface="Arial"/>
              <a:sym typeface="Arial"/>
            </a:endParaRPr>
          </a:p>
        </p:txBody>
      </p:sp>
      <p:sp>
        <p:nvSpPr>
          <p:cNvPr id="55" name="Rectangle 54"/>
          <p:cNvSpPr/>
          <p:nvPr/>
        </p:nvSpPr>
        <p:spPr>
          <a:xfrm>
            <a:off x="4178359" y="2497734"/>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52227" y="3217492"/>
                <a:ext cx="3417218" cy="1367169"/>
              </a:xfrm>
              <a:prstGeom prst="rect">
                <a:avLst/>
              </a:prstGeom>
            </p:spPr>
            <p:txBody>
              <a:bodyPr wrap="none">
                <a:spAutoFit/>
              </a:bodyPr>
              <a:lstStyle/>
              <a:p>
                <a:pPr algn="just">
                  <a:lnSpc>
                    <a:spcPct val="150000"/>
                  </a:lnSpc>
                  <a:spcBef>
                    <a:spcPts val="600"/>
                  </a:spcBef>
                  <a:spcAft>
                    <a:spcPts val="600"/>
                  </a:spcAft>
                </a:pPr>
                <a:r>
                  <a:rPr lang="da-DK" sz="2400">
                    <a:latin typeface="+mn-lt"/>
                    <a:ea typeface="Dotum" panose="020B0600000101010101" pitchFamily="34" charset="-127"/>
                    <a:cs typeface="Times New Roman" panose="02020603050405020304" pitchFamily="18" charset="0"/>
                  </a:rPr>
                  <a:t>1) </a:t>
                </a:r>
                <a14:m>
                  <m:oMath xmlns:m="http://schemas.openxmlformats.org/officeDocument/2006/math">
                    <m:func>
                      <m:func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4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400" i="1">
                                <a:effectLst/>
                                <a:latin typeface="Cambria Math" panose="02040503050406030204" pitchFamily="18" charset="0"/>
                                <a:ea typeface="Dotum" panose="020B0600000101010101" pitchFamily="34" charset="-127"/>
                                <a:cs typeface="Times New Roman" panose="02020603050405020304" pitchFamily="18" charset="0"/>
                              </a:rPr>
                              <m:t>2</m:t>
                            </m:r>
                          </m:sub>
                        </m:sSub>
                      </m:fName>
                      <m:e>
                        <m:d>
                          <m:d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4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400" i="1">
                                <a:effectLst/>
                                <a:latin typeface="Cambria Math" panose="02040503050406030204" pitchFamily="18" charset="0"/>
                                <a:ea typeface="Dotum" panose="020B0600000101010101" pitchFamily="34" charset="-127"/>
                                <a:cs typeface="Times New Roman" panose="02020603050405020304" pitchFamily="18" charset="0"/>
                              </a:rPr>
                              <m:t>+1</m:t>
                            </m:r>
                          </m:e>
                        </m:d>
                        <m:r>
                          <a:rPr lang="da-DK" sz="2400" i="1">
                            <a:effectLst/>
                            <a:latin typeface="Cambria Math" panose="02040503050406030204" pitchFamily="18" charset="0"/>
                            <a:ea typeface="Dotum" panose="020B0600000101010101" pitchFamily="34" charset="-127"/>
                            <a:cs typeface="Times New Roman" panose="02020603050405020304" pitchFamily="18" charset="0"/>
                          </a:rPr>
                          <m:t>=9</m:t>
                        </m:r>
                      </m:e>
                    </m:func>
                  </m:oMath>
                </a14:m>
                <a:r>
                  <a:rPr lang="da-DK" sz="2400">
                    <a:effectLst/>
                    <a:latin typeface="+mn-lt"/>
                    <a:ea typeface="Dotum" panose="020B0600000101010101" pitchFamily="34" charset="-127"/>
                    <a:cs typeface="Times New Roman" panose="02020603050405020304" pitchFamily="18" charset="0"/>
                  </a:rPr>
                  <a:t> ;  </a:t>
                </a:r>
                <a:endParaRPr lang="en-US" sz="24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400">
                    <a:effectLst/>
                    <a:latin typeface="+mn-lt"/>
                    <a:ea typeface="Dotum" panose="020B0600000101010101" pitchFamily="34" charset="-127"/>
                    <a:cs typeface="Times New Roman" panose="02020603050405020304" pitchFamily="18" charset="0"/>
                  </a:rPr>
                  <a:t>2) </a:t>
                </a:r>
                <a14:m>
                  <m:oMath xmlns:m="http://schemas.openxmlformats.org/officeDocument/2006/math">
                    <m:func>
                      <m:func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4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400" i="1">
                                <a:effectLst/>
                                <a:latin typeface="Cambria Math" panose="02040503050406030204" pitchFamily="18" charset="0"/>
                                <a:ea typeface="Dotum" panose="020B0600000101010101" pitchFamily="34" charset="-127"/>
                                <a:cs typeface="Times New Roman" panose="02020603050405020304" pitchFamily="18" charset="0"/>
                              </a:rPr>
                              <m:t>3</m:t>
                            </m:r>
                          </m:sub>
                        </m:sSub>
                      </m:fName>
                      <m:e>
                        <m:d>
                          <m:d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4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da-DK" sz="24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da-DK" sz="2400" i="1">
                                <a:effectLst/>
                                <a:latin typeface="Cambria Math" panose="02040503050406030204" pitchFamily="18" charset="0"/>
                                <a:ea typeface="Dotum" panose="020B0600000101010101" pitchFamily="34" charset="-127"/>
                                <a:cs typeface="Times New Roman" panose="02020603050405020304" pitchFamily="18" charset="0"/>
                              </a:rPr>
                              <m:t>+</m:t>
                            </m:r>
                            <m:r>
                              <a:rPr lang="da-DK" sz="24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400" i="1">
                                <a:effectLst/>
                                <a:latin typeface="Cambria Math" panose="02040503050406030204" pitchFamily="18" charset="0"/>
                                <a:ea typeface="Dotum" panose="020B0600000101010101" pitchFamily="34" charset="-127"/>
                                <a:cs typeface="Times New Roman" panose="02020603050405020304" pitchFamily="18" charset="0"/>
                              </a:rPr>
                              <m:t>+1</m:t>
                            </m:r>
                          </m:e>
                        </m:d>
                        <m:r>
                          <a:rPr lang="da-DK" sz="2400" i="1">
                            <a:effectLst/>
                            <a:latin typeface="Cambria Math" panose="02040503050406030204" pitchFamily="18" charset="0"/>
                            <a:ea typeface="Dotum" panose="020B0600000101010101" pitchFamily="34" charset="-127"/>
                            <a:cs typeface="Times New Roman" panose="02020603050405020304" pitchFamily="18" charset="0"/>
                          </a:rPr>
                          <m:t>=2</m:t>
                        </m:r>
                      </m:e>
                    </m:func>
                  </m:oMath>
                </a14:m>
                <a:r>
                  <a:rPr lang="da-DK" sz="2400">
                    <a:effectLst/>
                    <a:latin typeface="+mn-lt"/>
                    <a:ea typeface="Dotum" panose="020B0600000101010101" pitchFamily="34" charset="-127"/>
                    <a:cs typeface="Times New Roman" panose="02020603050405020304" pitchFamily="18" charset="0"/>
                  </a:rPr>
                  <a:t> </a:t>
                </a:r>
                <a:endParaRPr lang="en-US" sz="24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852227" y="3217492"/>
                <a:ext cx="3417218" cy="1367169"/>
              </a:xfrm>
              <a:prstGeom prst="rect">
                <a:avLst/>
              </a:prstGeom>
              <a:blipFill>
                <a:blip r:embed="rId3"/>
                <a:stretch>
                  <a:fillRect l="-2857" b="-7589"/>
                </a:stretch>
              </a:blipFill>
            </p:spPr>
            <p:txBody>
              <a:bodyPr/>
              <a:lstStyle/>
              <a:p>
                <a:r>
                  <a:rPr lang="en-US">
                    <a:noFill/>
                  </a:rPr>
                  <a:t> </a:t>
                </a:r>
              </a:p>
            </p:txBody>
          </p:sp>
        </mc:Fallback>
      </mc:AlternateContent>
    </p:spTree>
    <p:extLst>
      <p:ext uri="{BB962C8B-B14F-4D97-AF65-F5344CB8AC3E}">
        <p14:creationId xmlns:p14="http://schemas.microsoft.com/office/powerpoint/2010/main" val="195267374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up)">
                                      <p:cBhvr>
                                        <p:cTn id="22" dur="500"/>
                                        <p:tgtEl>
                                          <p:spTgt spid="3">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up)">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23345" y="320161"/>
                <a:ext cx="7709150" cy="1338828"/>
              </a:xfrm>
              <a:prstGeom prst="rect">
                <a:avLst/>
              </a:prstGeom>
            </p:spPr>
            <p:txBody>
              <a:bodyPr wrap="square">
                <a:spAutoFit/>
              </a:bodyPr>
              <a:lstStyle/>
              <a:p>
                <a:pPr marL="285750" indent="-285750" algn="just">
                  <a:lnSpc>
                    <a:spcPct val="150000"/>
                  </a:lnSpc>
                  <a:buClr>
                    <a:srgbClr val="C00000"/>
                  </a:buClr>
                  <a:buFont typeface="Wingdings" panose="05000000000000000000" pitchFamily="2" charset="2"/>
                  <a:buChar char="q"/>
                </a:pPr>
                <a:r>
                  <a:rPr lang="en-US" sz="1800" b="1">
                    <a:solidFill>
                      <a:srgbClr val="C00000"/>
                    </a:solidFill>
                    <a:latin typeface="+mn-lt"/>
                  </a:rPr>
                  <a:t>HĐ4: </a:t>
                </a:r>
                <a:r>
                  <a:rPr lang="vi-VN" sz="1800">
                    <a:latin typeface="+mn-lt"/>
                  </a:rPr>
                  <a:t>a) Vẽ đồ thị hàm số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m:t>
                    </m:r>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1800" i="1">
                                <a:effectLst/>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e>
                    </m:func>
                  </m:oMath>
                </a14:m>
                <a:r>
                  <a:rPr lang="en-US" sz="1800">
                    <a:latin typeface="+mn-lt"/>
                  </a:rPr>
                  <a:t> </a:t>
                </a:r>
                <a:r>
                  <a:rPr lang="vi-VN" sz="1800">
                    <a:latin typeface="+mn-lt"/>
                  </a:rPr>
                  <a:t>và đường thẳng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=5</m:t>
                    </m:r>
                  </m:oMath>
                </a14:m>
                <a:r>
                  <a:rPr lang="vi-VN" sz="1800">
                    <a:latin typeface="+mn-lt"/>
                  </a:rPr>
                  <a:t>.</a:t>
                </a:r>
              </a:p>
              <a:p>
                <a:pPr algn="just">
                  <a:lnSpc>
                    <a:spcPct val="150000"/>
                  </a:lnSpc>
                  <a:buClr>
                    <a:srgbClr val="C00000"/>
                  </a:buClr>
                </a:pPr>
                <a:r>
                  <a:rPr lang="vi-VN" sz="1800">
                    <a:latin typeface="+mn-lt"/>
                  </a:rPr>
                  <a:t>b) Nhận xét về số giao điểm của hai đồ thị trên. Từ đó, hãy nêu nhận xét về số nghiệm của phương trình</a:t>
                </a:r>
                <a:r>
                  <a:rPr lang="en-US" sz="1800">
                    <a:latin typeface="+mn-lt"/>
                  </a:rPr>
                  <a:t> </a:t>
                </a:r>
                <a14:m>
                  <m:oMath xmlns:m="http://schemas.openxmlformats.org/officeDocument/2006/math">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latin typeface="Cambria Math" panose="02040503050406030204" pitchFamily="18" charset="0"/>
                                <a:ea typeface="Dotum" panose="020B0600000101010101" pitchFamily="34" charset="-127"/>
                                <a:cs typeface="Times New Roman" panose="02020603050405020304" pitchFamily="18" charset="0"/>
                              </a:rPr>
                              <m:t>log</m:t>
                            </m:r>
                          </m:e>
                          <m:sub>
                            <m:r>
                              <a:rPr lang="da-DK" sz="1800" i="1">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latin typeface="Cambria Math" panose="02040503050406030204" pitchFamily="18" charset="0"/>
                            <a:ea typeface="Dotum" panose="020B0600000101010101" pitchFamily="34" charset="-127"/>
                            <a:cs typeface="Times New Roman" panose="02020603050405020304" pitchFamily="18" charset="0"/>
                          </a:rPr>
                          <m:t>𝑥</m:t>
                        </m:r>
                      </m:e>
                    </m:func>
                    <m:r>
                      <a:rPr lang="en-US" sz="1800" b="0" i="1" smtClean="0">
                        <a:latin typeface="Cambria Math" panose="02040503050406030204" pitchFamily="18" charset="0"/>
                        <a:ea typeface="Dotum" panose="020B0600000101010101" pitchFamily="34" charset="-127"/>
                        <a:cs typeface="Times New Roman" panose="02020603050405020304" pitchFamily="18" charset="0"/>
                      </a:rPr>
                      <m:t>=5</m:t>
                    </m:r>
                  </m:oMath>
                </a14:m>
                <a:r>
                  <a:rPr lang="vi-VN" sz="1800">
                    <a:latin typeface="+mn-lt"/>
                  </a:rPr>
                  <a:t>.</a:t>
                </a:r>
              </a:p>
            </p:txBody>
          </p:sp>
        </mc:Choice>
        <mc:Fallback xmlns="">
          <p:sp>
            <p:nvSpPr>
              <p:cNvPr id="4" name="Rectangle 3"/>
              <p:cNvSpPr>
                <a:spLocks noRot="1" noChangeAspect="1" noMove="1" noResize="1" noEditPoints="1" noAdjustHandles="1" noChangeArrowheads="1" noChangeShapeType="1" noTextEdit="1"/>
              </p:cNvSpPr>
              <p:nvPr/>
            </p:nvSpPr>
            <p:spPr>
              <a:xfrm>
                <a:off x="423345" y="320161"/>
                <a:ext cx="7709150" cy="1338828"/>
              </a:xfrm>
              <a:prstGeom prst="rect">
                <a:avLst/>
              </a:prstGeom>
              <a:blipFill>
                <a:blip r:embed="rId3"/>
                <a:stretch>
                  <a:fillRect l="-632" r="-632" b="-3196"/>
                </a:stretch>
              </a:blipFill>
            </p:spPr>
            <p:txBody>
              <a:bodyPr/>
              <a:lstStyle/>
              <a:p>
                <a:r>
                  <a:rPr lang="en-US">
                    <a:noFill/>
                  </a:rPr>
                  <a:t> </a:t>
                </a:r>
              </a:p>
            </p:txBody>
          </p:sp>
        </mc:Fallback>
      </mc:AlternateContent>
      <p:sp>
        <p:nvSpPr>
          <p:cNvPr id="5" name="Rectangle 4"/>
          <p:cNvSpPr/>
          <p:nvPr/>
        </p:nvSpPr>
        <p:spPr>
          <a:xfrm>
            <a:off x="4213184" y="1742576"/>
            <a:ext cx="6976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23345" y="2128092"/>
                <a:ext cx="4572000" cy="1545167"/>
              </a:xfrm>
              <a:prstGeom prst="rect">
                <a:avLst/>
              </a:prstGeom>
            </p:spPr>
            <p:txBody>
              <a:bodyPr>
                <a:spAutoFit/>
              </a:bodyPr>
              <a:lstStyle/>
              <a:p>
                <a:pPr algn="just">
                  <a:lnSpc>
                    <a:spcPct val="150000"/>
                  </a:lnSpc>
                </a:pPr>
                <a:r>
                  <a:rPr lang="da-DK" sz="1800">
                    <a:latin typeface="+mn-lt"/>
                    <a:ea typeface="Dotum" panose="020B0600000101010101" pitchFamily="34" charset="-127"/>
                    <a:cs typeface="Times New Roman" panose="02020603050405020304" pitchFamily="18" charset="0"/>
                  </a:rPr>
                  <a:t>a) Vì hàm số </a:t>
                </a:r>
                <a14:m>
                  <m:oMath xmlns:m="http://schemas.openxmlformats.org/officeDocument/2006/math">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latin typeface="Cambria Math" panose="02040503050406030204" pitchFamily="18" charset="0"/>
                                <a:ea typeface="Dotum" panose="020B0600000101010101" pitchFamily="34" charset="-127"/>
                                <a:cs typeface="Times New Roman" panose="02020603050405020304" pitchFamily="18" charset="0"/>
                              </a:rPr>
                              <m:t>log</m:t>
                            </m:r>
                          </m:e>
                          <m:sub>
                            <m:r>
                              <a:rPr lang="da-DK" sz="1800" i="1">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latin typeface="Cambria Math" panose="02040503050406030204" pitchFamily="18" charset="0"/>
                            <a:ea typeface="Dotum" panose="020B0600000101010101" pitchFamily="34" charset="-127"/>
                            <a:cs typeface="Times New Roman" panose="02020603050405020304" pitchFamily="18" charset="0"/>
                          </a:rPr>
                          <m:t>𝑥</m:t>
                        </m:r>
                      </m:e>
                    </m:func>
                  </m:oMath>
                </a14:m>
                <a:r>
                  <a:rPr lang="da-DK" sz="1800">
                    <a:latin typeface="+mn-lt"/>
                    <a:ea typeface="Dotum" panose="020B0600000101010101" pitchFamily="34" charset="-127"/>
                    <a:cs typeface="Times New Roman" panose="02020603050405020304" pitchFamily="18" charset="0"/>
                  </a:rPr>
                  <a:t> có cơ số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4&gt;1</m:t>
                    </m:r>
                  </m:oMath>
                </a14:m>
                <a:r>
                  <a:rPr lang="da-DK" sz="1800">
                    <a:latin typeface="+mn-lt"/>
                    <a:ea typeface="Dotum" panose="020B0600000101010101" pitchFamily="34" charset="-127"/>
                    <a:cs typeface="Times New Roman" panose="02020603050405020304" pitchFamily="18" charset="0"/>
                  </a:rPr>
                  <a:t> </a:t>
                </a:r>
                <a:endParaRPr lang="en-US" sz="1800">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da-DK" sz="1800">
                    <a:latin typeface="+mn-lt"/>
                    <a:ea typeface="Dotum" panose="020B0600000101010101" pitchFamily="34" charset="-127"/>
                    <a:cs typeface="Times New Roman" panose="02020603050405020304" pitchFamily="18" charset="0"/>
                  </a:rPr>
                  <a:t>Đồ thị hàm số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latin typeface="Cambria Math" panose="02040503050406030204" pitchFamily="18" charset="0"/>
                                <a:ea typeface="Dotum" panose="020B0600000101010101" pitchFamily="34" charset="-127"/>
                                <a:cs typeface="Times New Roman" panose="02020603050405020304" pitchFamily="18" charset="0"/>
                              </a:rPr>
                              <m:t>log</m:t>
                            </m:r>
                          </m:e>
                          <m:sub>
                            <m:r>
                              <a:rPr lang="da-DK" sz="1800" i="1">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latin typeface="Cambria Math" panose="02040503050406030204" pitchFamily="18" charset="0"/>
                            <a:ea typeface="Dotum" panose="020B0600000101010101" pitchFamily="34" charset="-127"/>
                            <a:cs typeface="Times New Roman" panose="02020603050405020304" pitchFamily="18" charset="0"/>
                          </a:rPr>
                          <m:t>𝑥</m:t>
                        </m:r>
                      </m:e>
                    </m:func>
                  </m:oMath>
                </a14:m>
                <a:r>
                  <a:rPr lang="da-DK" sz="1800">
                    <a:latin typeface="+mn-lt"/>
                    <a:ea typeface="Dotum" panose="020B0600000101010101" pitchFamily="34" charset="-127"/>
                    <a:cs typeface="Times New Roman" panose="02020603050405020304" pitchFamily="18" charset="0"/>
                  </a:rPr>
                  <a:t> đi qua các điểm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da-DK" sz="1800" i="1">
                                <a:latin typeface="Cambria Math" panose="02040503050406030204" pitchFamily="18" charset="0"/>
                                <a:ea typeface="Dotum" panose="020B0600000101010101" pitchFamily="34" charset="-127"/>
                                <a:cs typeface="Times New Roman" panose="02020603050405020304" pitchFamily="18" charset="0"/>
                              </a:rPr>
                              <m:t>1</m:t>
                            </m:r>
                          </m:num>
                          <m:den>
                            <m:r>
                              <a:rPr lang="da-DK" sz="1800" i="1">
                                <a:latin typeface="Cambria Math" panose="02040503050406030204" pitchFamily="18" charset="0"/>
                                <a:ea typeface="Dotum" panose="020B0600000101010101" pitchFamily="34" charset="-127"/>
                                <a:cs typeface="Times New Roman" panose="02020603050405020304" pitchFamily="18" charset="0"/>
                              </a:rPr>
                              <m:t>4</m:t>
                            </m:r>
                          </m:den>
                        </m:f>
                        <m:r>
                          <a:rPr lang="da-DK" sz="1800" i="1">
                            <a:latin typeface="Cambria Math" panose="02040503050406030204" pitchFamily="18" charset="0"/>
                            <a:ea typeface="Dotum" panose="020B0600000101010101" pitchFamily="34" charset="-127"/>
                            <a:cs typeface="Times New Roman" panose="02020603050405020304" pitchFamily="18" charset="0"/>
                          </a:rPr>
                          <m:t>;−1</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1;0</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𝐶</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4;1</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𝐷</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8;</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da-DK" sz="1800" i="1">
                                <a:latin typeface="Cambria Math" panose="02040503050406030204" pitchFamily="18" charset="0"/>
                                <a:ea typeface="Dotum" panose="020B0600000101010101" pitchFamily="34" charset="-127"/>
                                <a:cs typeface="Times New Roman" panose="02020603050405020304" pitchFamily="18" charset="0"/>
                              </a:rPr>
                              <m:t>3</m:t>
                            </m:r>
                          </m:num>
                          <m:den>
                            <m:r>
                              <a:rPr lang="da-DK" sz="1800" i="1">
                                <a:latin typeface="Cambria Math" panose="02040503050406030204" pitchFamily="18" charset="0"/>
                                <a:ea typeface="Dotum" panose="020B0600000101010101" pitchFamily="34" charset="-127"/>
                                <a:cs typeface="Times New Roman" panose="02020603050405020304" pitchFamily="18" charset="0"/>
                              </a:rPr>
                              <m:t>2</m:t>
                            </m:r>
                          </m:den>
                        </m:f>
                      </m:e>
                    </m:d>
                  </m:oMath>
                </a14:m>
                <a:r>
                  <a:rPr lang="da-DK" sz="1800">
                    <a:latin typeface="+mn-lt"/>
                    <a:ea typeface="Dotum" panose="020B0600000101010101" pitchFamily="34" charset="-127"/>
                    <a:cs typeface="Times New Roman" panose="02020603050405020304" pitchFamily="18" charset="0"/>
                  </a:rPr>
                  <a:t>.</a:t>
                </a:r>
                <a:endParaRPr lang="en-US" sz="1800">
                  <a:latin typeface="+mn-lt"/>
                  <a:ea typeface="Dotum" panose="020B0600000101010101" pitchFamily="34" charset="-127"/>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23345" y="2128092"/>
                <a:ext cx="4572000" cy="1545167"/>
              </a:xfrm>
              <a:prstGeom prst="rect">
                <a:avLst/>
              </a:prstGeom>
              <a:blipFill>
                <a:blip r:embed="rId4"/>
                <a:stretch>
                  <a:fillRect l="-1067" r="-1200"/>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256736" y="2212548"/>
            <a:ext cx="3509988" cy="2658856"/>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132452" y="3673259"/>
                <a:ext cx="3862893" cy="923330"/>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da-DK" sz="1800">
                    <a:ea typeface="Dotum" panose="020B0600000101010101" pitchFamily="34" charset="-127"/>
                    <a:cs typeface="Times New Roman" panose="02020603050405020304" pitchFamily="18" charset="0"/>
                  </a:rPr>
                  <a:t>Đường thẳng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=5</m:t>
                    </m:r>
                  </m:oMath>
                </a14:m>
                <a:r>
                  <a:rPr lang="da-DK" sz="1800">
                    <a:ea typeface="Dotum" panose="020B0600000101010101" pitchFamily="34" charset="-127"/>
                    <a:cs typeface="Times New Roman" panose="02020603050405020304" pitchFamily="18" charset="0"/>
                  </a:rPr>
                  <a:t> đi qua điểm </a:t>
                </a:r>
                <a14:m>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0;5</m:t>
                        </m:r>
                      </m:e>
                    </m:d>
                  </m:oMath>
                </a14:m>
                <a:r>
                  <a:rPr lang="da-DK" sz="1800">
                    <a:ea typeface="Dotum" panose="020B0600000101010101" pitchFamily="34" charset="-127"/>
                    <a:cs typeface="Times New Roman" panose="02020603050405020304" pitchFamily="18" charset="0"/>
                  </a:rPr>
                  <a:t> và song song với trục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𝑂𝑥</m:t>
                    </m:r>
                  </m:oMath>
                </a14:m>
                <a:r>
                  <a:rPr lang="da-DK" sz="1800">
                    <a:ea typeface="Dotum" panose="020B0600000101010101" pitchFamily="34" charset="-127"/>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132452" y="3673259"/>
                <a:ext cx="3862893" cy="923330"/>
              </a:xfrm>
              <a:prstGeom prst="rect">
                <a:avLst/>
              </a:prstGeom>
              <a:blipFill>
                <a:blip r:embed="rId7"/>
                <a:stretch>
                  <a:fillRect l="-1106" r="-1422" b="-4636"/>
                </a:stretch>
              </a:blipFill>
            </p:spPr>
            <p:txBody>
              <a:bodyPr/>
              <a:lstStyle/>
              <a:p>
                <a:r>
                  <a:rPr lang="en-US">
                    <a:noFill/>
                  </a:rPr>
                  <a:t> </a:t>
                </a:r>
              </a:p>
            </p:txBody>
          </p:sp>
        </mc:Fallback>
      </mc:AlternateContent>
    </p:spTree>
    <p:extLst>
      <p:ext uri="{BB962C8B-B14F-4D97-AF65-F5344CB8AC3E}">
        <p14:creationId xmlns:p14="http://schemas.microsoft.com/office/powerpoint/2010/main" val="200379118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23345" y="320161"/>
                <a:ext cx="7709150" cy="1338828"/>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q"/>
                  <a:tabLst/>
                  <a:defRPr/>
                </a:pPr>
                <a:r>
                  <a:rPr kumimoji="0" lang="en-US" sz="1800" b="1" i="0" u="none" strike="noStrike" kern="0" cap="none" spc="0" normalizeH="0" baseline="0" noProof="0">
                    <a:ln>
                      <a:noFill/>
                    </a:ln>
                    <a:solidFill>
                      <a:srgbClr val="C00000"/>
                    </a:solidFill>
                    <a:effectLst/>
                    <a:uLnTx/>
                    <a:uFillTx/>
                    <a:latin typeface="Arial"/>
                    <a:cs typeface="Arial"/>
                    <a:sym typeface="Arial"/>
                  </a:rPr>
                  <a:t>HĐ4: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Vẽ đồ thị hàm số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fName>
                      <m:e>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oMath>
                </a14:m>
                <a:r>
                  <a:rPr kumimoji="0" lang="en-US" sz="1800" b="0" i="0" u="none" strike="noStrike" kern="0" cap="none" spc="0" normalizeH="0" baseline="0" noProof="0">
                    <a:ln>
                      <a:noFill/>
                    </a:ln>
                    <a:solidFill>
                      <a:srgbClr val="0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và đường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C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Nhận xét về số giao điểm của hai đồ thị trên. Từ đó, hãy nêu nhận xét về số nghiệm của phương trình</a:t>
                </a:r>
                <a:r>
                  <a:rPr kumimoji="0" lang="en-US" sz="1800" b="0" i="0" u="none" strike="noStrike" kern="0" cap="none" spc="0" normalizeH="0" baseline="0" noProof="0">
                    <a:ln>
                      <a:noFill/>
                    </a:ln>
                    <a:solidFill>
                      <a:srgbClr val="000000"/>
                    </a:solidFill>
                    <a:effectLst/>
                    <a:uLnTx/>
                    <a:uFillTx/>
                    <a:latin typeface="Arial"/>
                    <a:cs typeface="Arial"/>
                    <a:sym typeface="Arial"/>
                  </a:rPr>
                  <a:t>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fName>
                      <m:e>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p:txBody>
          </p:sp>
        </mc:Choice>
        <mc:Fallback xmlns="">
          <p:sp>
            <p:nvSpPr>
              <p:cNvPr id="4" name="Rectangle 3"/>
              <p:cNvSpPr>
                <a:spLocks noRot="1" noChangeAspect="1" noMove="1" noResize="1" noEditPoints="1" noAdjustHandles="1" noChangeArrowheads="1" noChangeShapeType="1" noTextEdit="1"/>
              </p:cNvSpPr>
              <p:nvPr/>
            </p:nvSpPr>
            <p:spPr>
              <a:xfrm>
                <a:off x="423345" y="320161"/>
                <a:ext cx="7709150" cy="1338828"/>
              </a:xfrm>
              <a:prstGeom prst="rect">
                <a:avLst/>
              </a:prstGeom>
              <a:blipFill>
                <a:blip r:embed="rId3"/>
                <a:stretch>
                  <a:fillRect l="-632" r="-632" b="-3196"/>
                </a:stretch>
              </a:blipFill>
            </p:spPr>
            <p:txBody>
              <a:bodyPr/>
              <a:lstStyle/>
              <a:p>
                <a:r>
                  <a:rPr lang="en-US">
                    <a:noFill/>
                  </a:rPr>
                  <a:t> </a:t>
                </a:r>
              </a:p>
            </p:txBody>
          </p:sp>
        </mc:Fallback>
      </mc:AlternateContent>
      <p:sp>
        <p:nvSpPr>
          <p:cNvPr id="5" name="Rectangle 4"/>
          <p:cNvSpPr/>
          <p:nvPr/>
        </p:nvSpPr>
        <p:spPr>
          <a:xfrm>
            <a:off x="4213184" y="1742576"/>
            <a:ext cx="6976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47027" y="2211679"/>
                <a:ext cx="3986814" cy="1287532"/>
              </a:xfrm>
              <a:prstGeom prst="rect">
                <a:avLst/>
              </a:prstGeom>
            </p:spPr>
            <p:txBody>
              <a:bodyPr wrap="square">
                <a:spAutoFit/>
              </a:bodyPr>
              <a:lstStyle/>
              <a:p>
                <a:pPr algn="just">
                  <a:lnSpc>
                    <a:spcPct val="150000"/>
                  </a:lnSpc>
                  <a:spcBef>
                    <a:spcPts val="600"/>
                  </a:spcBef>
                  <a:spcAft>
                    <a:spcPts val="600"/>
                  </a:spcAft>
                </a:pPr>
                <a:r>
                  <a:rPr lang="da-DK" sz="1800">
                    <a:latin typeface="+mn-lt"/>
                    <a:ea typeface="Dotum" panose="020B0600000101010101" pitchFamily="34" charset="-127"/>
                    <a:cs typeface="Times New Roman" panose="02020603050405020304" pitchFamily="18" charset="0"/>
                  </a:rPr>
                  <a:t>b) Đồ thị hàm số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18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1800" i="1">
                                <a:effectLst/>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e>
                    </m:func>
                  </m:oMath>
                </a14:m>
                <a:r>
                  <a:rPr lang="da-DK" sz="1800">
                    <a:effectLst/>
                    <a:latin typeface="+mn-lt"/>
                    <a:ea typeface="Dotum" panose="020B0600000101010101" pitchFamily="34" charset="-127"/>
                    <a:cs typeface="Times New Roman" panose="02020603050405020304" pitchFamily="18" charset="0"/>
                  </a:rPr>
                  <a:t> và đường thẳng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𝑦</m:t>
                    </m:r>
                    <m:r>
                      <a:rPr lang="da-DK" sz="1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1800">
                    <a:effectLst/>
                    <a:latin typeface="+mn-lt"/>
                    <a:ea typeface="Dotum" panose="020B0600000101010101" pitchFamily="34" charset="-127"/>
                    <a:cs typeface="Times New Roman" panose="02020603050405020304" pitchFamily="18" charset="0"/>
                  </a:rPr>
                  <a:t> cắt nhau tại 1 điểm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da-DK" sz="1800">
                    <a:effectLst/>
                    <a:latin typeface="+mn-lt"/>
                    <a:ea typeface="Dotum" panose="020B0600000101010101" pitchFamily="34" charset="-127"/>
                    <a:cs typeface="Times New Roman" panose="02020603050405020304" pitchFamily="18" charset="0"/>
                  </a:rPr>
                  <a:t> duy nhất.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7027" y="2211679"/>
                <a:ext cx="3986814" cy="1287532"/>
              </a:xfrm>
              <a:prstGeom prst="rect">
                <a:avLst/>
              </a:prstGeom>
              <a:blipFill>
                <a:blip r:embed="rId4"/>
                <a:stretch>
                  <a:fillRect l="-1376" r="-1223" b="-7109"/>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256736" y="2212548"/>
            <a:ext cx="3509988" cy="265885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1668" y="3541976"/>
                <a:ext cx="3443161" cy="923330"/>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da-DK" sz="1800">
                    <a:ea typeface="Dotum" panose="020B0600000101010101" pitchFamily="34" charset="-127"/>
                    <a:cs typeface="Times New Roman" panose="02020603050405020304" pitchFamily="18" charset="0"/>
                  </a:rPr>
                  <a:t>Phương trình </a:t>
                </a:r>
                <a14:m>
                  <m:oMath xmlns:m="http://schemas.openxmlformats.org/officeDocument/2006/math">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latin typeface="Cambria Math" panose="02040503050406030204" pitchFamily="18" charset="0"/>
                                <a:ea typeface="Dotum" panose="020B0600000101010101" pitchFamily="34" charset="-127"/>
                                <a:cs typeface="Times New Roman" panose="02020603050405020304" pitchFamily="18" charset="0"/>
                              </a:rPr>
                              <m:t>log</m:t>
                            </m:r>
                          </m:e>
                          <m:sub>
                            <m:r>
                              <a:rPr lang="da-DK" sz="1800" i="1">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latin typeface="Cambria Math" panose="02040503050406030204" pitchFamily="18" charset="0"/>
                            <a:ea typeface="Dotum" panose="020B0600000101010101" pitchFamily="34" charset="-127"/>
                            <a:cs typeface="Times New Roman" panose="02020603050405020304" pitchFamily="18" charset="0"/>
                          </a:rPr>
                          <m:t>𝑥</m:t>
                        </m:r>
                      </m:e>
                    </m:func>
                    <m:r>
                      <a:rPr lang="da-DK" sz="1800" i="1">
                        <a:latin typeface="Cambria Math" panose="02040503050406030204" pitchFamily="18" charset="0"/>
                        <a:ea typeface="Dotum" panose="020B0600000101010101" pitchFamily="34" charset="-127"/>
                        <a:cs typeface="Times New Roman" panose="02020603050405020304" pitchFamily="18" charset="0"/>
                      </a:rPr>
                      <m:t>=5</m:t>
                    </m:r>
                  </m:oMath>
                </a14:m>
                <a:r>
                  <a:rPr lang="da-DK" sz="1800">
                    <a:ea typeface="Dotum" panose="020B0600000101010101" pitchFamily="34" charset="-127"/>
                    <a:cs typeface="Times New Roman" panose="02020603050405020304" pitchFamily="18" charset="0"/>
                  </a:rPr>
                  <a:t> có 1 nghiệm duy nhất.</a:t>
                </a:r>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1668" y="3541976"/>
                <a:ext cx="3443161" cy="923330"/>
              </a:xfrm>
              <a:prstGeom prst="rect">
                <a:avLst/>
              </a:prstGeom>
              <a:blipFill>
                <a:blip r:embed="rId7"/>
                <a:stretch>
                  <a:fillRect l="-1416" r="-1593" b="-4636"/>
                </a:stretch>
              </a:blipFill>
            </p:spPr>
            <p:txBody>
              <a:bodyPr/>
              <a:lstStyle/>
              <a:p>
                <a:r>
                  <a:rPr lang="en-US">
                    <a:noFill/>
                  </a:rPr>
                  <a:t> </a:t>
                </a:r>
              </a:p>
            </p:txBody>
          </p:sp>
        </mc:Fallback>
      </mc:AlternateContent>
    </p:spTree>
    <p:extLst>
      <p:ext uri="{BB962C8B-B14F-4D97-AF65-F5344CB8AC3E}">
        <p14:creationId xmlns:p14="http://schemas.microsoft.com/office/powerpoint/2010/main" val="263694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5" name="Google Shape;2540;p49"/>
          <p:cNvSpPr txBox="1">
            <a:spLocks noGrp="1"/>
          </p:cNvSpPr>
          <p:nvPr>
            <p:ph type="title"/>
          </p:nvPr>
        </p:nvSpPr>
        <p:spPr>
          <a:xfrm>
            <a:off x="3033014" y="436214"/>
            <a:ext cx="3125797" cy="661800"/>
          </a:xfrm>
          <a:prstGeom prst="rect">
            <a:avLst/>
          </a:prstGeom>
        </p:spPr>
        <p:txBody>
          <a:bodyPr spcFirstLastPara="1" wrap="square" lIns="91425" tIns="91425" rIns="91425" bIns="91425" anchor="t" anchorCtr="0">
            <a:noAutofit/>
          </a:bodyPr>
          <a:lstStyle/>
          <a:p>
            <a:pPr lvl="0" algn="ctr"/>
            <a:r>
              <a:rPr lang="en-US" sz="3200" b="1">
                <a:solidFill>
                  <a:srgbClr val="C00000"/>
                </a:solidFill>
                <a:latin typeface="+mn-lt"/>
              </a:rPr>
              <a:t>KẾT LUẬN</a:t>
            </a:r>
            <a:endParaRPr sz="3200" b="1">
              <a:solidFill>
                <a:srgbClr val="C00000"/>
              </a:solidFill>
              <a:latin typeface="+mn-lt"/>
            </a:endParaRPr>
          </a:p>
        </p:txBody>
      </p:sp>
      <mc:AlternateContent xmlns:mc="http://schemas.openxmlformats.org/markup-compatibility/2006" xmlns:a14="http://schemas.microsoft.com/office/drawing/2010/main">
        <mc:Choice Requires="a14">
          <p:sp>
            <p:nvSpPr>
              <p:cNvPr id="6" name="Rectangle 5"/>
              <p:cNvSpPr/>
              <p:nvPr/>
            </p:nvSpPr>
            <p:spPr>
              <a:xfrm>
                <a:off x="1471203" y="1260532"/>
                <a:ext cx="6249420" cy="1855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200">
                    <a:ea typeface="Dotum" panose="020B0600000101010101" pitchFamily="34" charset="-127"/>
                    <a:cs typeface="Times New Roman" panose="02020603050405020304" pitchFamily="18" charset="0"/>
                  </a:rPr>
                  <a:t>Phương trình lôgarit cơ bản có dạng </a:t>
                </a:r>
                <a14:m>
                  <m:oMath xmlns:m="http://schemas.openxmlformats.org/officeDocument/2006/math">
                    <m:func>
                      <m:func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2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2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200" i="1">
                        <a:effectLst/>
                        <a:latin typeface="Cambria Math" panose="02040503050406030204" pitchFamily="18" charset="0"/>
                        <a:ea typeface="Dotum" panose="020B0600000101010101" pitchFamily="34" charset="-127"/>
                        <a:cs typeface="Times New Roman" panose="02020603050405020304" pitchFamily="18" charset="0"/>
                      </a:rPr>
                      <m:t>=</m:t>
                    </m:r>
                    <m:r>
                      <a:rPr lang="da-DK" sz="22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200" i="1">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2200" i="1">
                  <a:effectLs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d>
                        <m:d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200" i="1">
                              <a:effectLst/>
                              <a:latin typeface="Cambria Math" panose="02040503050406030204" pitchFamily="18" charset="0"/>
                              <a:ea typeface="Dotum" panose="020B0600000101010101" pitchFamily="34" charset="-127"/>
                              <a:cs typeface="Times New Roman" panose="02020603050405020304" pitchFamily="18" charset="0"/>
                            </a:rPr>
                            <m:t>&gt;0, </m:t>
                          </m:r>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200" i="1">
                              <a:effectLst/>
                              <a:latin typeface="Cambria Math" panose="02040503050406030204" pitchFamily="18" charset="0"/>
                              <a:ea typeface="Dotum" panose="020B0600000101010101" pitchFamily="34" charset="-127"/>
                              <a:cs typeface="Times New Roman" panose="02020603050405020304" pitchFamily="18" charset="0"/>
                            </a:rPr>
                            <m:t>≠1</m:t>
                          </m:r>
                        </m:e>
                      </m:d>
                    </m:oMath>
                  </m:oMathPara>
                </a14:m>
                <a:endParaRPr lang="en-US" sz="22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200">
                    <a:effectLst/>
                    <a:ea typeface="Dotum" panose="020B0600000101010101" pitchFamily="34" charset="-127"/>
                    <a:cs typeface="Times New Roman" panose="02020603050405020304" pitchFamily="18" charset="0"/>
                  </a:rPr>
                  <a:t>Phương tình đó có nghiệm duy nhất là </a:t>
                </a:r>
                <a14:m>
                  <m:oMath xmlns:m="http://schemas.openxmlformats.org/officeDocument/2006/math">
                    <m:r>
                      <a:rPr lang="da-DK" sz="22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2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200" i="1">
                            <a:effectLst/>
                            <a:latin typeface="Cambria Math" panose="02040503050406030204" pitchFamily="18" charset="0"/>
                            <a:ea typeface="Dotum" panose="020B0600000101010101" pitchFamily="34" charset="-127"/>
                            <a:cs typeface="Times New Roman" panose="02020603050405020304" pitchFamily="18" charset="0"/>
                          </a:rPr>
                          <m:t>𝑏</m:t>
                        </m:r>
                      </m:sup>
                    </m:sSup>
                  </m:oMath>
                </a14:m>
                <a:endParaRPr lang="en-US" sz="22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71203" y="1260532"/>
                <a:ext cx="6249420" cy="1855829"/>
              </a:xfrm>
              <a:prstGeom prst="rect">
                <a:avLst/>
              </a:prstGeom>
              <a:blipFill>
                <a:blip r:embed="rId3"/>
                <a:stretch>
                  <a:fillRect l="-1068"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471203" y="3392846"/>
                <a:ext cx="6249420" cy="1284006"/>
              </a:xfrm>
              <a:prstGeom prst="rect">
                <a:avLst/>
              </a:prstGeom>
            </p:spPr>
            <p:txBody>
              <a:bodyPr wrap="square">
                <a:spAutoFit/>
              </a:bodyPr>
              <a:lstStyle/>
              <a:p>
                <a:pPr>
                  <a:lnSpc>
                    <a:spcPct val="150000"/>
                  </a:lnSpc>
                  <a:spcBef>
                    <a:spcPts val="600"/>
                  </a:spcBef>
                  <a:spcAft>
                    <a:spcPts val="600"/>
                  </a:spcAft>
                </a:pPr>
                <a:r>
                  <a:rPr kumimoji="0" lang="da-DK" sz="2200" b="1"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Nhận xét:</a:t>
                </a:r>
                <a:r>
                  <a:rPr kumimoji="0" lang="da-DK" sz="22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  </a:t>
                </a:r>
                <a:r>
                  <a:rPr lang="da-DK" sz="2200">
                    <a:latin typeface="+mn-lt"/>
                    <a:ea typeface="Dotum" panose="020B0600000101010101" pitchFamily="34" charset="-127"/>
                    <a:cs typeface="Times New Roman" panose="02020603050405020304" pitchFamily="18" charset="0"/>
                  </a:rPr>
                  <a:t>Với </a:t>
                </a:r>
                <a14:m>
                  <m:oMath xmlns:m="http://schemas.openxmlformats.org/officeDocument/2006/math">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200" i="1">
                        <a:effectLst/>
                        <a:latin typeface="Cambria Math" panose="02040503050406030204" pitchFamily="18" charset="0"/>
                        <a:ea typeface="Dotum" panose="020B0600000101010101" pitchFamily="34" charset="-127"/>
                        <a:cs typeface="Times New Roman" panose="02020603050405020304" pitchFamily="18" charset="0"/>
                      </a:rPr>
                      <m:t>&gt;0, </m:t>
                    </m:r>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2200" i="1">
                    <a:effectLst/>
                    <a:latin typeface="+mn-lt"/>
                    <a:ea typeface="Dotum" panose="020B0600000101010101" pitchFamily="34" charset="-127"/>
                    <a:cs typeface="Times New Roman" panose="02020603050405020304" pitchFamily="18" charset="0"/>
                  </a:rPr>
                  <a:t> </a:t>
                </a:r>
                <a:r>
                  <a:rPr lang="da-DK" sz="2200">
                    <a:effectLst/>
                    <a:latin typeface="+mn-lt"/>
                    <a:ea typeface="Dotum" panose="020B0600000101010101" pitchFamily="34" charset="-127"/>
                    <a:cs typeface="Times New Roman" panose="02020603050405020304" pitchFamily="18" charset="0"/>
                  </a:rPr>
                  <a:t>thì </a:t>
                </a:r>
              </a:p>
              <a:p>
                <a:pPr algn="ctr">
                  <a:lnSpc>
                    <a:spcPct val="150000"/>
                  </a:lnSpc>
                  <a:spcBef>
                    <a:spcPts val="600"/>
                  </a:spcBef>
                  <a:spcAft>
                    <a:spcPts val="600"/>
                  </a:spcAft>
                </a:pPr>
                <a14:m>
                  <m:oMath xmlns:m="http://schemas.openxmlformats.org/officeDocument/2006/math">
                    <m:func>
                      <m:func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2200" i="1">
                                <a:effectLst/>
                                <a:latin typeface="Cambria Math" panose="02040503050406030204" pitchFamily="18" charset="0"/>
                                <a:ea typeface="Dotum" panose="020B0600000101010101" pitchFamily="34" charset="-127"/>
                                <a:cs typeface="Times New Roman" panose="02020603050405020304" pitchFamily="18" charset="0"/>
                              </a:rPr>
                              <m:t>𝑙𝑜𝑔</m:t>
                            </m:r>
                          </m:e>
                          <m:sub>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2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200" i="1">
                                <a:effectLst/>
                                <a:latin typeface="Cambria Math" panose="02040503050406030204" pitchFamily="18" charset="0"/>
                                <a:ea typeface="Dotum" panose="020B0600000101010101" pitchFamily="34" charset="-127"/>
                                <a:cs typeface="Times New Roman" panose="02020603050405020304" pitchFamily="18" charset="0"/>
                              </a:rPr>
                              <m:t>𝑥</m:t>
                            </m:r>
                          </m:e>
                        </m:d>
                      </m:e>
                    </m:func>
                    <m:r>
                      <a:rPr lang="da-DK" sz="2200" i="1">
                        <a:effectLst/>
                        <a:latin typeface="Cambria Math" panose="02040503050406030204" pitchFamily="18" charset="0"/>
                        <a:ea typeface="Dotum" panose="020B0600000101010101" pitchFamily="34" charset="-127"/>
                        <a:cs typeface="Times New Roman" panose="02020603050405020304" pitchFamily="18" charset="0"/>
                      </a:rPr>
                      <m:t>=</m:t>
                    </m:r>
                    <m:r>
                      <a:rPr lang="da-DK" sz="22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200" i="1">
                        <a:effectLst/>
                        <a:latin typeface="Cambria Math" panose="02040503050406030204" pitchFamily="18" charset="0"/>
                        <a:ea typeface="Dotum" panose="020B0600000101010101" pitchFamily="34" charset="-127"/>
                        <a:cs typeface="Times New Roman" panose="02020603050405020304" pitchFamily="18" charset="0"/>
                      </a:rPr>
                      <m:t>⟺</m:t>
                    </m:r>
                    <m:r>
                      <a:rPr lang="da-DK" sz="22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200" i="1">
                            <a:effectLst/>
                            <a:latin typeface="Cambria Math" panose="02040503050406030204" pitchFamily="18" charset="0"/>
                            <a:ea typeface="Dotum" panose="020B0600000101010101" pitchFamily="34" charset="-127"/>
                            <a:cs typeface="Times New Roman" panose="02020603050405020304" pitchFamily="18" charset="0"/>
                          </a:rPr>
                          <m:t>𝑥</m:t>
                        </m:r>
                      </m:e>
                    </m:d>
                    <m:r>
                      <a:rPr lang="da-DK" sz="22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2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200" i="1">
                            <a:effectLst/>
                            <a:latin typeface="Cambria Math" panose="02040503050406030204" pitchFamily="18" charset="0"/>
                            <a:ea typeface="Dotum" panose="020B0600000101010101" pitchFamily="34" charset="-127"/>
                            <a:cs typeface="Times New Roman" panose="02020603050405020304" pitchFamily="18" charset="0"/>
                          </a:rPr>
                          <m:t>𝑏</m:t>
                        </m:r>
                      </m:sup>
                    </m:sSup>
                  </m:oMath>
                </a14:m>
                <a:r>
                  <a:rPr lang="da-DK" sz="2200" i="1">
                    <a:effectLst/>
                    <a:latin typeface="+mn-lt"/>
                    <a:ea typeface="Dotum" panose="020B0600000101010101" pitchFamily="34" charset="-127"/>
                    <a:cs typeface="Times New Roman" panose="02020603050405020304" pitchFamily="18" charset="0"/>
                  </a:rPr>
                  <a:t>.</a:t>
                </a:r>
                <a:endParaRPr lang="en-US" sz="2200" i="1">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71203" y="3392846"/>
                <a:ext cx="6249420" cy="1284006"/>
              </a:xfrm>
              <a:prstGeom prst="rect">
                <a:avLst/>
              </a:prstGeom>
              <a:blipFill>
                <a:blip r:embed="rId4"/>
                <a:stretch>
                  <a:fillRect l="-1267" b="-3810"/>
                </a:stretch>
              </a:blipFill>
            </p:spPr>
            <p:txBody>
              <a:bodyPr/>
              <a:lstStyle/>
              <a:p>
                <a:r>
                  <a:rPr lang="en-US">
                    <a:noFill/>
                  </a:rPr>
                  <a:t> </a:t>
                </a:r>
              </a:p>
            </p:txBody>
          </p:sp>
        </mc:Fallback>
      </mc:AlternateContent>
    </p:spTree>
    <p:extLst>
      <p:ext uri="{BB962C8B-B14F-4D97-AF65-F5344CB8AC3E}">
        <p14:creationId xmlns:p14="http://schemas.microsoft.com/office/powerpoint/2010/main" val="31867416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grpSp>
        <p:nvGrpSpPr>
          <p:cNvPr id="12" name="Group 11"/>
          <p:cNvGrpSpPr/>
          <p:nvPr/>
        </p:nvGrpSpPr>
        <p:grpSpPr>
          <a:xfrm>
            <a:off x="699552" y="385221"/>
            <a:ext cx="7449126" cy="1001941"/>
            <a:chOff x="733334" y="533532"/>
            <a:chExt cx="7449126" cy="1001941"/>
          </a:xfrm>
        </p:grpSpPr>
        <p:sp>
          <p:nvSpPr>
            <p:cNvPr id="13" name="Google Shape;735;p18"/>
            <p:cNvSpPr txBox="1">
              <a:spLocks/>
            </p:cNvSpPr>
            <p:nvPr/>
          </p:nvSpPr>
          <p:spPr>
            <a:xfrm>
              <a:off x="733334" y="660756"/>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2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6:</a:t>
              </a:r>
              <a:endParaRPr kumimoji="0" lang="en-US" sz="22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14" name="TextBox 13"/>
                <p:cNvSpPr txBox="1"/>
                <p:nvPr/>
              </p:nvSpPr>
              <p:spPr>
                <a:xfrm>
                  <a:off x="1949057" y="533532"/>
                  <a:ext cx="6233403" cy="1001941"/>
                </a:xfrm>
                <a:prstGeom prst="rect">
                  <a:avLst/>
                </a:prstGeom>
                <a:noFill/>
              </p:spPr>
              <p:txBody>
                <a:bodyPr wrap="square" rtlCol="0">
                  <a:spAutoFit/>
                </a:bodyPr>
                <a:lstStyle/>
                <a:p>
                  <a:pPr lvl="0">
                    <a:lnSpc>
                      <a:spcPct val="150000"/>
                    </a:lnSpc>
                  </a:pPr>
                  <a:r>
                    <a:rPr lang="en-US" sz="2100" kern="1200">
                      <a:latin typeface="Arial" panose="020B0604020202020204" pitchFamily="34" charset="0"/>
                      <a:ea typeface="+mn-ea"/>
                      <a:cs typeface="Arial" panose="020B0604020202020204" pitchFamily="34" charset="0"/>
                    </a:rPr>
                    <a:t>Giải các phương trình sau</a:t>
                  </a:r>
                </a:p>
                <a:p>
                  <a:pPr lvl="0">
                    <a:lnSpc>
                      <a:spcPct val="150000"/>
                    </a:lnSpc>
                  </a:pPr>
                  <a:r>
                    <a:rPr lang="en-US" sz="2100" kern="1200">
                      <a:latin typeface="Arial" panose="020B0604020202020204" pitchFamily="34" charset="0"/>
                      <a:ea typeface="+mn-ea"/>
                      <a:cs typeface="Arial" panose="020B0604020202020204" pitchFamily="34" charset="0"/>
                    </a:rPr>
                    <a:t>a)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100" i="1">
                              <a:latin typeface="Cambria Math" panose="02040503050406030204" pitchFamily="18" charset="0"/>
                              <a:ea typeface="Dotum" panose="020B0600000101010101" pitchFamily="34" charset="-127"/>
                              <a:cs typeface="Times New Roman" panose="02020603050405020304" pitchFamily="18" charset="0"/>
                            </a:rPr>
                            <m:t>𝑥</m:t>
                          </m:r>
                        </m:e>
                      </m:func>
                      <m:r>
                        <a:rPr lang="en-US" sz="2100" i="1">
                          <a:latin typeface="Cambria Math" panose="02040503050406030204" pitchFamily="18" charset="0"/>
                          <a:ea typeface="Dotum" panose="020B0600000101010101" pitchFamily="34" charset="-127"/>
                          <a:cs typeface="Times New Roman" panose="02020603050405020304" pitchFamily="18" charset="0"/>
                        </a:rPr>
                        <m:t>=5</m:t>
                      </m:r>
                    </m:oMath>
                  </a14:m>
                  <a:r>
                    <a:rPr lang="en-US" sz="2100"/>
                    <a:t>                           b)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da-DK" sz="2100" i="1">
                                  <a:latin typeface="Cambria Math" panose="02040503050406030204" pitchFamily="18" charset="0"/>
                                  <a:ea typeface="Dotum" panose="020B0600000101010101" pitchFamily="34" charset="-127"/>
                                  <a:cs typeface="Times New Roman" panose="02020603050405020304" pitchFamily="18" charset="0"/>
                                </a:rPr>
                                <m:t>4</m:t>
                              </m:r>
                            </m:sub>
                          </m:sSub>
                        </m:fName>
                        <m:e>
                          <m:d>
                            <m:dPr>
                              <m:ctrlPr>
                                <a:rPr lang="da-DK" sz="2100" i="1" smtClean="0">
                                  <a:latin typeface="Cambria Math" panose="02040503050406030204" pitchFamily="18" charset="0"/>
                                  <a:ea typeface="Dotum" panose="020B0600000101010101" pitchFamily="34" charset="-127"/>
                                  <a:cs typeface="Times New Roman" panose="02020603050405020304" pitchFamily="18" charset="0"/>
                                </a:rPr>
                              </m:ctrlPr>
                            </m:dPr>
                            <m:e>
                              <m:r>
                                <a:rPr lang="en-US" sz="2100" b="0" i="1" smtClean="0">
                                  <a:latin typeface="Cambria Math" panose="02040503050406030204" pitchFamily="18" charset="0"/>
                                  <a:ea typeface="Dotum" panose="020B0600000101010101" pitchFamily="34" charset="-127"/>
                                  <a:cs typeface="Times New Roman" panose="02020603050405020304" pitchFamily="18" charset="0"/>
                                </a:rPr>
                                <m:t>5</m:t>
                              </m:r>
                              <m:r>
                                <a:rPr lang="en-US" sz="21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100" b="0" i="1" smtClean="0">
                                  <a:latin typeface="Cambria Math" panose="02040503050406030204" pitchFamily="18" charset="0"/>
                                  <a:ea typeface="Dotum" panose="020B0600000101010101" pitchFamily="34" charset="-127"/>
                                  <a:cs typeface="Times New Roman" panose="02020603050405020304" pitchFamily="18" charset="0"/>
                                </a:rPr>
                                <m:t>−4</m:t>
                              </m:r>
                            </m:e>
                          </m:d>
                        </m:e>
                      </m:func>
                      <m:r>
                        <a:rPr lang="en-US"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oMath>
                  </a14:m>
                  <a:endParaRPr lang="en-US" sz="2100"/>
                </a:p>
              </p:txBody>
            </p:sp>
          </mc:Choice>
          <mc:Fallback xmlns="">
            <p:sp>
              <p:nvSpPr>
                <p:cNvPr id="14" name="TextBox 13"/>
                <p:cNvSpPr txBox="1">
                  <a:spLocks noRot="1" noChangeAspect="1" noMove="1" noResize="1" noEditPoints="1" noAdjustHandles="1" noChangeArrowheads="1" noChangeShapeType="1" noTextEdit="1"/>
                </p:cNvSpPr>
                <p:nvPr/>
              </p:nvSpPr>
              <p:spPr>
                <a:xfrm>
                  <a:off x="1949057" y="533532"/>
                  <a:ext cx="6233403" cy="1001941"/>
                </a:xfrm>
                <a:prstGeom prst="rect">
                  <a:avLst/>
                </a:prstGeom>
                <a:blipFill>
                  <a:blip r:embed="rId3"/>
                  <a:stretch>
                    <a:fillRect l="-1173" b="-10909"/>
                  </a:stretch>
                </a:blipFill>
              </p:spPr>
              <p:txBody>
                <a:bodyPr/>
                <a:lstStyle/>
                <a:p>
                  <a:r>
                    <a:rPr lang="en-US">
                      <a:noFill/>
                    </a:rPr>
                    <a:t> </a:t>
                  </a:r>
                </a:p>
              </p:txBody>
            </p:sp>
          </mc:Fallback>
        </mc:AlternateContent>
      </p:grpSp>
      <p:sp>
        <p:nvSpPr>
          <p:cNvPr id="15" name="Rectangle 14"/>
          <p:cNvSpPr/>
          <p:nvPr/>
        </p:nvSpPr>
        <p:spPr>
          <a:xfrm>
            <a:off x="950121" y="155519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71403" y="2100500"/>
                <a:ext cx="5131276" cy="1161344"/>
              </a:xfrm>
              <a:prstGeom prst="rect">
                <a:avLst/>
              </a:prstGeom>
            </p:spPr>
            <p:txBody>
              <a:bodyPr wrap="none">
                <a:spAutoFit/>
              </a:bodyPr>
              <a:lstStyle/>
              <a:p>
                <a:pPr>
                  <a:lnSpc>
                    <a:spcPct val="150000"/>
                  </a:lnSpc>
                  <a:spcBef>
                    <a:spcPts val="600"/>
                  </a:spcBef>
                  <a:spcAft>
                    <a:spcPts val="600"/>
                  </a:spcAft>
                </a:pPr>
                <a:r>
                  <a:rPr lang="en-US" sz="2100" kern="1200">
                    <a:latin typeface="Arial" panose="020B0604020202020204" pitchFamily="34" charset="0"/>
                    <a:ea typeface="+mn-ea"/>
                    <a:cs typeface="Arial" panose="020B0604020202020204" pitchFamily="34" charset="0"/>
                  </a:rPr>
                  <a:t>a) Ta có: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en-US" sz="2100" i="1">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100" i="1">
                            <a:latin typeface="Cambria Math" panose="02040503050406030204" pitchFamily="18" charset="0"/>
                            <a:ea typeface="Dotum" panose="020B0600000101010101" pitchFamily="34" charset="-127"/>
                            <a:cs typeface="Times New Roman" panose="02020603050405020304" pitchFamily="18" charset="0"/>
                          </a:rPr>
                          <m:t>𝑥</m:t>
                        </m:r>
                      </m:e>
                    </m:func>
                    <m:r>
                      <a:rPr lang="en-US" sz="2100" i="1">
                        <a:latin typeface="Cambria Math" panose="02040503050406030204" pitchFamily="18" charset="0"/>
                        <a:ea typeface="Dotum" panose="020B0600000101010101" pitchFamily="34" charset="-127"/>
                        <a:cs typeface="Times New Roman" panose="02020603050405020304" pitchFamily="18" charset="0"/>
                      </a:rPr>
                      <m:t>=5</m:t>
                    </m:r>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100" b="0" i="0"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1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e>
                      <m:sup>
                        <m:r>
                          <a:rPr lang="en-US" sz="2100" b="0" i="1" smtClean="0">
                            <a:latin typeface="Cambria Math" panose="02040503050406030204" pitchFamily="18" charset="0"/>
                            <a:ea typeface="Dotum" panose="020B0600000101010101" pitchFamily="34" charset="-127"/>
                            <a:cs typeface="Times New Roman" panose="02020603050405020304" pitchFamily="18" charset="0"/>
                          </a:rPr>
                          <m:t>5</m:t>
                        </m:r>
                      </m:sup>
                    </m:sSup>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b="0" i="1" smtClean="0">
                        <a:latin typeface="Cambria Math" panose="02040503050406030204" pitchFamily="18" charset="0"/>
                        <a:ea typeface="Dotum" panose="020B0600000101010101" pitchFamily="34" charset="-127"/>
                        <a:cs typeface="Times New Roman" panose="02020603050405020304" pitchFamily="18" charset="0"/>
                      </a:rPr>
                      <m:t>=32</m:t>
                    </m:r>
                  </m:oMath>
                </a14:m>
                <a:r>
                  <a:rPr lang="en-US" sz="2100"/>
                  <a:t>. </a:t>
                </a:r>
              </a:p>
              <a:p>
                <a:pPr>
                  <a:lnSpc>
                    <a:spcPct val="150000"/>
                  </a:lnSpc>
                  <a:spcBef>
                    <a:spcPts val="600"/>
                  </a:spcBef>
                  <a:spcAft>
                    <a:spcPts val="600"/>
                  </a:spcAft>
                </a:pPr>
                <a:r>
                  <a:rPr lang="en-US" sz="2100"/>
                  <a:t>Vậy phương trình có nghiệm là</a:t>
                </a:r>
                <a:r>
                  <a:rPr lang="en-US" sz="2100">
                    <a:ea typeface="Dotum" panose="020B0600000101010101" pitchFamily="34" charset="-127"/>
                    <a:cs typeface="Times New Roman" panose="02020603050405020304" pitchFamily="18" charset="0"/>
                  </a:rPr>
                  <a:t>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=32</m:t>
                    </m:r>
                  </m:oMath>
                </a14:m>
                <a:endParaRPr lang="en-US" sz="2100"/>
              </a:p>
            </p:txBody>
          </p:sp>
        </mc:Choice>
        <mc:Fallback xmlns="">
          <p:sp>
            <p:nvSpPr>
              <p:cNvPr id="3" name="Rectangle 2"/>
              <p:cNvSpPr>
                <a:spLocks noRot="1" noChangeAspect="1" noMove="1" noResize="1" noEditPoints="1" noAdjustHandles="1" noChangeArrowheads="1" noChangeShapeType="1" noTextEdit="1"/>
              </p:cNvSpPr>
              <p:nvPr/>
            </p:nvSpPr>
            <p:spPr>
              <a:xfrm>
                <a:off x="871403" y="2100500"/>
                <a:ext cx="5131276" cy="1161344"/>
              </a:xfrm>
              <a:prstGeom prst="rect">
                <a:avLst/>
              </a:prstGeom>
              <a:blipFill>
                <a:blip r:embed="rId4"/>
                <a:stretch>
                  <a:fillRect l="-1425" r="-475"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71403" y="3425749"/>
                <a:ext cx="7817140" cy="517065"/>
              </a:xfrm>
              <a:prstGeom prst="rect">
                <a:avLst/>
              </a:prstGeom>
            </p:spPr>
            <p:txBody>
              <a:bodyPr wrap="none">
                <a:spAutoFit/>
              </a:bodyPr>
              <a:lstStyle/>
              <a:p>
                <a:pPr>
                  <a:lnSpc>
                    <a:spcPct val="150000"/>
                  </a:lnSpc>
                </a:pPr>
                <a:r>
                  <a:rPr lang="en-US" sz="2100" kern="1200">
                    <a:latin typeface="Arial" panose="020B0604020202020204" pitchFamily="34" charset="0"/>
                    <a:ea typeface="+mn-ea"/>
                    <a:cs typeface="Arial" panose="020B0604020202020204" pitchFamily="34" charset="0"/>
                  </a:rPr>
                  <a:t>b) Ta có: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da-DK" sz="2100" i="1">
                                <a:latin typeface="Cambria Math" panose="02040503050406030204" pitchFamily="18" charset="0"/>
                                <a:ea typeface="Dotum" panose="020B0600000101010101" pitchFamily="34" charset="-127"/>
                                <a:cs typeface="Times New Roman" panose="02020603050405020304" pitchFamily="18" charset="0"/>
                              </a:rPr>
                              <m:t>4</m:t>
                            </m:r>
                          </m:sub>
                        </m:sSub>
                      </m:fName>
                      <m:e>
                        <m:d>
                          <m:dPr>
                            <m:ctrlPr>
                              <a:rPr lang="da-DK" sz="2100" i="1">
                                <a:latin typeface="Cambria Math" panose="02040503050406030204" pitchFamily="18" charset="0"/>
                                <a:ea typeface="Dotum" panose="020B0600000101010101" pitchFamily="34" charset="-127"/>
                                <a:cs typeface="Times New Roman" panose="02020603050405020304" pitchFamily="18" charset="0"/>
                              </a:rPr>
                            </m:ctrlPr>
                          </m:dPr>
                          <m:e>
                            <m:r>
                              <a:rPr lang="en-US" sz="2100" i="1">
                                <a:latin typeface="Cambria Math" panose="02040503050406030204" pitchFamily="18" charset="0"/>
                                <a:ea typeface="Dotum" panose="020B0600000101010101" pitchFamily="34" charset="-127"/>
                                <a:cs typeface="Times New Roman" panose="02020603050405020304" pitchFamily="18" charset="0"/>
                              </a:rPr>
                              <m:t>5</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e>
                        </m:d>
                      </m:e>
                    </m:func>
                    <m:r>
                      <a:rPr lang="en-US" sz="2100" i="1">
                        <a:latin typeface="Cambria Math" panose="02040503050406030204" pitchFamily="18" charset="0"/>
                        <a:ea typeface="Dotum" panose="020B0600000101010101" pitchFamily="34" charset="-127"/>
                        <a:cs typeface="Times New Roman" panose="02020603050405020304" pitchFamily="18" charset="0"/>
                      </a:rPr>
                      <m:t>=2</m:t>
                    </m:r>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5</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r>
                      <a:rPr lang="en-US" sz="2100" b="0" i="0"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1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100" b="0" i="1" smtClean="0">
                            <a:latin typeface="Cambria Math" panose="02040503050406030204" pitchFamily="18" charset="0"/>
                            <a:ea typeface="Dotum" panose="020B0600000101010101" pitchFamily="34" charset="-127"/>
                            <a:cs typeface="Times New Roman" panose="02020603050405020304" pitchFamily="18" charset="0"/>
                          </a:rPr>
                          <m:t>4</m:t>
                        </m:r>
                      </m:e>
                      <m:sup>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sup>
                    </m:sSup>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5</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b="0" i="1" smtClean="0">
                        <a:latin typeface="Cambria Math" panose="02040503050406030204" pitchFamily="18" charset="0"/>
                        <a:ea typeface="Dotum" panose="020B0600000101010101" pitchFamily="34" charset="-127"/>
                        <a:cs typeface="Times New Roman" panose="02020603050405020304" pitchFamily="18" charset="0"/>
                      </a:rPr>
                      <m:t>=20</m:t>
                    </m:r>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oMath>
                </a14:m>
                <a:r>
                  <a:rPr lang="en-US" sz="2100"/>
                  <a:t>. </a:t>
                </a:r>
              </a:p>
            </p:txBody>
          </p:sp>
        </mc:Choice>
        <mc:Fallback xmlns="">
          <p:sp>
            <p:nvSpPr>
              <p:cNvPr id="9" name="Rectangle 8"/>
              <p:cNvSpPr>
                <a:spLocks noRot="1" noChangeAspect="1" noMove="1" noResize="1" noEditPoints="1" noAdjustHandles="1" noChangeArrowheads="1" noChangeShapeType="1" noTextEdit="1"/>
              </p:cNvSpPr>
              <p:nvPr/>
            </p:nvSpPr>
            <p:spPr>
              <a:xfrm>
                <a:off x="871403" y="3425749"/>
                <a:ext cx="7817140" cy="517065"/>
              </a:xfrm>
              <a:prstGeom prst="rect">
                <a:avLst/>
              </a:prstGeom>
              <a:blipFill>
                <a:blip r:embed="rId5"/>
                <a:stretch>
                  <a:fillRect l="-936"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915275" y="4026756"/>
                <a:ext cx="4614468" cy="577081"/>
              </a:xfrm>
              <a:prstGeom prst="rect">
                <a:avLst/>
              </a:prstGeom>
            </p:spPr>
            <p:txBody>
              <a:bodyPr wrap="none">
                <a:spAutoFit/>
              </a:bodyPr>
              <a:lstStyle/>
              <a:p>
                <a:pPr lvl="0">
                  <a:lnSpc>
                    <a:spcPct val="150000"/>
                  </a:lnSpc>
                </a:pPr>
                <a:r>
                  <a:rPr lang="en-US" sz="2100"/>
                  <a:t>Vậy phương trình có nghiệm là</a:t>
                </a:r>
                <a:r>
                  <a:rPr lang="en-US" sz="2100">
                    <a:ea typeface="Dotum" panose="020B0600000101010101" pitchFamily="34" charset="-127"/>
                    <a:cs typeface="Times New Roman" panose="02020603050405020304" pitchFamily="18" charset="0"/>
                  </a:rPr>
                  <a:t>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oMath>
                </a14:m>
                <a:endParaRPr lang="en-US" sz="2100"/>
              </a:p>
            </p:txBody>
          </p:sp>
        </mc:Choice>
        <mc:Fallback xmlns="">
          <p:sp>
            <p:nvSpPr>
              <p:cNvPr id="4" name="Rectangle 3"/>
              <p:cNvSpPr>
                <a:spLocks noRot="1" noChangeAspect="1" noMove="1" noResize="1" noEditPoints="1" noAdjustHandles="1" noChangeArrowheads="1" noChangeShapeType="1" noTextEdit="1"/>
              </p:cNvSpPr>
              <p:nvPr/>
            </p:nvSpPr>
            <p:spPr>
              <a:xfrm>
                <a:off x="1915275" y="4026756"/>
                <a:ext cx="4614468" cy="577081"/>
              </a:xfrm>
              <a:prstGeom prst="rect">
                <a:avLst/>
              </a:prstGeom>
              <a:blipFill>
                <a:blip r:embed="rId6"/>
                <a:stretch>
                  <a:fillRect l="-1585" b="-95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54" name="Group 53"/>
          <p:cNvGrpSpPr/>
          <p:nvPr/>
        </p:nvGrpSpPr>
        <p:grpSpPr>
          <a:xfrm>
            <a:off x="854310" y="585220"/>
            <a:ext cx="7619060" cy="539058"/>
            <a:chOff x="709058" y="525440"/>
            <a:chExt cx="7619060" cy="539058"/>
          </a:xfrm>
        </p:grpSpPr>
        <p:sp>
          <p:nvSpPr>
            <p:cNvPr id="55"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7:</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56" name="TextBox 55"/>
                <p:cNvSpPr txBox="1"/>
                <p:nvPr/>
              </p:nvSpPr>
              <p:spPr>
                <a:xfrm>
                  <a:off x="1884321" y="525440"/>
                  <a:ext cx="6443797" cy="539058"/>
                </a:xfrm>
                <a:prstGeom prst="rect">
                  <a:avLst/>
                </a:prstGeom>
                <a:noFill/>
              </p:spPr>
              <p:txBody>
                <a:bodyPr wrap="square" rtlCol="0">
                  <a:spAutoFit/>
                </a:bodyPr>
                <a:lstStyle/>
                <a:p>
                  <a:pPr lvl="0"/>
                  <a:r>
                    <a:rPr lang="en-US" sz="2000" kern="1200">
                      <a:latin typeface="Arial" panose="020B0604020202020204" pitchFamily="34" charset="0"/>
                      <a:ea typeface="+mn-ea"/>
                      <a:cs typeface="Arial" panose="020B0604020202020204" pitchFamily="34" charset="0"/>
                    </a:rPr>
                    <a:t>Giải phương trình: </a:t>
                  </a:r>
                  <a14:m>
                    <m:oMath xmlns:m="http://schemas.openxmlformats.org/officeDocument/2006/math">
                      <m:sSub>
                        <m:sSubPr>
                          <m:ctrlPr>
                            <a:rPr lang="en-US" sz="2000" i="1" kern="1200" smtClean="0">
                              <a:latin typeface="Cambria Math" panose="02040503050406030204" pitchFamily="18" charset="0"/>
                              <a:ea typeface="+mn-ea"/>
                              <a:cs typeface="Arial" panose="020B0604020202020204" pitchFamily="34" charset="0"/>
                            </a:rPr>
                          </m:ctrlPr>
                        </m:sSubPr>
                        <m:e>
                          <m:r>
                            <m:rPr>
                              <m:sty m:val="p"/>
                            </m:rPr>
                            <a:rPr lang="en-US" sz="2000" b="0" i="0" kern="1200" smtClean="0">
                              <a:latin typeface="Cambria Math" panose="02040503050406030204" pitchFamily="18" charset="0"/>
                              <a:ea typeface="+mn-ea"/>
                              <a:cs typeface="Arial" panose="020B0604020202020204" pitchFamily="34" charset="0"/>
                            </a:rPr>
                            <m:t>log</m:t>
                          </m:r>
                        </m:e>
                        <m:sub>
                          <m:r>
                            <a:rPr lang="en-US" sz="2000" b="0" i="1" kern="1200" smtClean="0">
                              <a:latin typeface="Cambria Math" panose="02040503050406030204" pitchFamily="18" charset="0"/>
                              <a:ea typeface="+mn-ea"/>
                              <a:cs typeface="Arial" panose="020B0604020202020204" pitchFamily="34" charset="0"/>
                            </a:rPr>
                            <m:t>8</m:t>
                          </m:r>
                        </m:sub>
                      </m:sSub>
                      <m:d>
                        <m:dPr>
                          <m:ctrlPr>
                            <a:rPr lang="en-US" sz="2000" i="1" kern="1200" smtClean="0">
                              <a:latin typeface="Cambria Math" panose="02040503050406030204" pitchFamily="18" charset="0"/>
                              <a:ea typeface="+mn-ea"/>
                              <a:cs typeface="Arial" panose="020B0604020202020204" pitchFamily="34" charset="0"/>
                            </a:rPr>
                          </m:ctrlPr>
                        </m:dPr>
                        <m:e>
                          <m:r>
                            <a:rPr lang="en-US" sz="2000" b="0" i="1" kern="1200" smtClean="0">
                              <a:latin typeface="Cambria Math" panose="02040503050406030204" pitchFamily="18" charset="0"/>
                              <a:ea typeface="+mn-ea"/>
                              <a:cs typeface="Arial" panose="020B0604020202020204" pitchFamily="34" charset="0"/>
                            </a:rPr>
                            <m:t>3</m:t>
                          </m:r>
                          <m:r>
                            <a:rPr lang="en-US" sz="2000" b="0" i="1" kern="1200" smtClean="0">
                              <a:latin typeface="Cambria Math" panose="02040503050406030204" pitchFamily="18" charset="0"/>
                              <a:ea typeface="+mn-ea"/>
                              <a:cs typeface="Arial" panose="020B0604020202020204" pitchFamily="34" charset="0"/>
                            </a:rPr>
                            <m:t>𝑥</m:t>
                          </m:r>
                          <m:r>
                            <a:rPr lang="en-US" sz="2000" b="0" i="1" kern="1200" smtClean="0">
                              <a:latin typeface="Cambria Math" panose="02040503050406030204" pitchFamily="18" charset="0"/>
                              <a:ea typeface="+mn-ea"/>
                              <a:cs typeface="Arial" panose="020B0604020202020204" pitchFamily="34" charset="0"/>
                            </a:rPr>
                            <m:t>−6</m:t>
                          </m:r>
                        </m:e>
                      </m:d>
                      <m:r>
                        <a:rPr lang="en-US" sz="2000" b="0" i="1" kern="1200" smtClean="0">
                          <a:latin typeface="Cambria Math" panose="02040503050406030204" pitchFamily="18" charset="0"/>
                          <a:ea typeface="+mn-ea"/>
                          <a:cs typeface="Arial" panose="020B0604020202020204" pitchFamily="34" charset="0"/>
                        </a:rPr>
                        <m:t>=−</m:t>
                      </m:r>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f>
                            <m:fPr>
                              <m:ctrlPr>
                                <a:rPr lang="en-US" sz="2000" i="1" kern="1200" smtClean="0">
                                  <a:latin typeface="Cambria Math" panose="02040503050406030204" pitchFamily="18" charset="0"/>
                                  <a:cs typeface="Arial" panose="020B0604020202020204" pitchFamily="34" charset="0"/>
                                </a:rPr>
                              </m:ctrlPr>
                            </m:fPr>
                            <m:num>
                              <m:r>
                                <a:rPr lang="en-US" sz="2000" b="0" i="1" kern="1200" smtClean="0">
                                  <a:latin typeface="Cambria Math" panose="02040503050406030204" pitchFamily="18" charset="0"/>
                                  <a:cs typeface="Arial" panose="020B0604020202020204" pitchFamily="34" charset="0"/>
                                </a:rPr>
                                <m:t>1</m:t>
                              </m:r>
                            </m:num>
                            <m:den>
                              <m:r>
                                <a:rPr lang="en-US" sz="2000" b="0" i="1" kern="1200" smtClean="0">
                                  <a:latin typeface="Cambria Math" panose="02040503050406030204" pitchFamily="18" charset="0"/>
                                  <a:cs typeface="Arial" panose="020B0604020202020204" pitchFamily="34" charset="0"/>
                                </a:rPr>
                                <m:t>8</m:t>
                              </m:r>
                            </m:den>
                          </m:f>
                        </m:sub>
                      </m:sSub>
                      <m:d>
                        <m:dPr>
                          <m:ctrlPr>
                            <a:rPr lang="en-US" sz="2000" i="1" kern="1200">
                              <a:latin typeface="Cambria Math" panose="02040503050406030204" pitchFamily="18" charset="0"/>
                              <a:cs typeface="Arial" panose="020B0604020202020204" pitchFamily="34" charset="0"/>
                            </a:rPr>
                          </m:ctrlPr>
                        </m:dPr>
                        <m:e>
                          <m:r>
                            <a:rPr lang="en-US" sz="2000" b="0" i="1" kern="1200" smtClean="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b="0" i="1" kern="1200" smtClean="0">
                              <a:latin typeface="Cambria Math" panose="02040503050406030204" pitchFamily="18" charset="0"/>
                              <a:cs typeface="Arial" panose="020B0604020202020204" pitchFamily="34" charset="0"/>
                            </a:rPr>
                            <m:t>−2</m:t>
                          </m:r>
                        </m:e>
                      </m:d>
                    </m:oMath>
                  </a14:m>
                  <a:endParaRPr lang="en-US" sz="2000"/>
                </a:p>
              </p:txBody>
            </p:sp>
          </mc:Choice>
          <mc:Fallback xmlns="">
            <p:sp>
              <p:nvSpPr>
                <p:cNvPr id="56" name="TextBox 55"/>
                <p:cNvSpPr txBox="1">
                  <a:spLocks noRot="1" noChangeAspect="1" noMove="1" noResize="1" noEditPoints="1" noAdjustHandles="1" noChangeArrowheads="1" noChangeShapeType="1" noTextEdit="1"/>
                </p:cNvSpPr>
                <p:nvPr/>
              </p:nvSpPr>
              <p:spPr>
                <a:xfrm>
                  <a:off x="1884321" y="525440"/>
                  <a:ext cx="6443797" cy="539058"/>
                </a:xfrm>
                <a:prstGeom prst="rect">
                  <a:avLst/>
                </a:prstGeom>
                <a:blipFill>
                  <a:blip r:embed="rId3"/>
                  <a:stretch>
                    <a:fillRect l="-1041" t="-5682"/>
                  </a:stretch>
                </a:blipFill>
              </p:spPr>
              <p:txBody>
                <a:bodyPr/>
                <a:lstStyle/>
                <a:p>
                  <a:r>
                    <a:rPr lang="en-US">
                      <a:noFill/>
                    </a:rPr>
                    <a:t> </a:t>
                  </a:r>
                </a:p>
              </p:txBody>
            </p:sp>
          </mc:Fallback>
        </mc:AlternateContent>
      </p:grpSp>
      <p:sp>
        <p:nvSpPr>
          <p:cNvPr id="57" name="Rectangle 56"/>
          <p:cNvSpPr/>
          <p:nvPr/>
        </p:nvSpPr>
        <p:spPr>
          <a:xfrm>
            <a:off x="4207867" y="116399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8" name="Rectangle 57"/>
              <p:cNvSpPr/>
              <p:nvPr/>
            </p:nvSpPr>
            <p:spPr>
              <a:xfrm>
                <a:off x="878586" y="1524162"/>
                <a:ext cx="7410692" cy="3322063"/>
              </a:xfrm>
              <a:prstGeom prst="rect">
                <a:avLst/>
              </a:prstGeom>
            </p:spPr>
            <p:txBody>
              <a:bodyPr wrap="square">
                <a:spAutoFit/>
              </a:bodyPr>
              <a:lstStyle/>
              <a:p>
                <a:pPr lvl="0">
                  <a:lnSpc>
                    <a:spcPct val="150000"/>
                  </a:lnSpc>
                </a:pPr>
                <a:r>
                  <a:rPr lang="en-US" sz="2000" kern="1200">
                    <a:ea typeface="+mn-ea"/>
                    <a:cs typeface="Arial" panose="020B0604020202020204" pitchFamily="34" charset="0"/>
                  </a:rPr>
                  <a:t>Điều kiện xác định là </a:t>
                </a:r>
                <a14:m>
                  <m:oMath xmlns:m="http://schemas.openxmlformats.org/officeDocument/2006/math">
                    <m:d>
                      <m:dPr>
                        <m:begChr m:val="{"/>
                        <m:endChr m:val=""/>
                        <m:ctrlPr>
                          <a:rPr lang="en-US" sz="2000" b="0" i="1" kern="1200" smtClean="0">
                            <a:latin typeface="Cambria Math" panose="02040503050406030204" pitchFamily="18" charset="0"/>
                            <a:ea typeface="+mn-ea"/>
                            <a:cs typeface="Arial" panose="020B0604020202020204" pitchFamily="34" charset="0"/>
                          </a:rPr>
                        </m:ctrlPr>
                      </m:dPr>
                      <m:e>
                        <m:eqArr>
                          <m:eqArrPr>
                            <m:ctrlPr>
                              <a:rPr lang="en-US" sz="2000" b="0" i="1" kern="1200" smtClean="0">
                                <a:latin typeface="Cambria Math" panose="02040503050406030204" pitchFamily="18" charset="0"/>
                                <a:ea typeface="+mn-ea"/>
                                <a:cs typeface="Arial" panose="020B0604020202020204" pitchFamily="34" charset="0"/>
                              </a:rPr>
                            </m:ctrlPr>
                          </m:eqArrPr>
                          <m:e>
                            <m:r>
                              <a:rPr lang="en-US" sz="2000" b="0" i="1" kern="1200" smtClean="0">
                                <a:latin typeface="Cambria Math" panose="02040503050406030204" pitchFamily="18" charset="0"/>
                                <a:ea typeface="+mn-ea"/>
                                <a:cs typeface="Arial" panose="020B0604020202020204" pitchFamily="34" charset="0"/>
                              </a:rPr>
                              <m:t>3</m:t>
                            </m:r>
                            <m:r>
                              <a:rPr lang="en-US" sz="2000" b="0" i="1" kern="1200" smtClean="0">
                                <a:latin typeface="Cambria Math" panose="02040503050406030204" pitchFamily="18" charset="0"/>
                                <a:ea typeface="+mn-ea"/>
                                <a:cs typeface="Arial" panose="020B0604020202020204" pitchFamily="34" charset="0"/>
                              </a:rPr>
                              <m:t>𝑥</m:t>
                            </m:r>
                            <m:r>
                              <a:rPr lang="en-US" sz="2000" b="0" i="1" kern="1200" smtClean="0">
                                <a:latin typeface="Cambria Math" panose="02040503050406030204" pitchFamily="18" charset="0"/>
                                <a:ea typeface="+mn-ea"/>
                                <a:cs typeface="Arial" panose="020B0604020202020204" pitchFamily="34" charset="0"/>
                              </a:rPr>
                              <m:t>−6&gt;0</m:t>
                            </m:r>
                          </m:e>
                          <m:e>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−2&gt;0</m:t>
                            </m:r>
                          </m:e>
                        </m:eqArr>
                      </m:e>
                    </m:d>
                  </m:oMath>
                </a14:m>
                <a:r>
                  <a:rPr lang="en-US" sz="2000"/>
                  <a:t>  tức là </a:t>
                </a:r>
                <a14:m>
                  <m:oMath xmlns:m="http://schemas.openxmlformats.org/officeDocument/2006/math">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&gt;2</m:t>
                    </m:r>
                  </m:oMath>
                </a14:m>
                <a:r>
                  <a:rPr lang="en-US" sz="2000"/>
                  <a:t>. Ta có:</a:t>
                </a:r>
              </a:p>
              <a:p>
                <a:pPr lvl="0">
                  <a:lnSpc>
                    <a:spcPct val="150000"/>
                  </a:lnSpc>
                </a:pPr>
                <a14:m>
                  <m:oMathPara xmlns:m="http://schemas.openxmlformats.org/officeDocument/2006/math">
                    <m:oMathParaPr>
                      <m:jc m:val="centerGroup"/>
                    </m:oMathParaPr>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r>
                            <a:rPr lang="en-US" sz="2000" i="1" kern="1200">
                              <a:latin typeface="Cambria Math" panose="02040503050406030204" pitchFamily="18" charset="0"/>
                              <a:cs typeface="Arial" panose="020B0604020202020204" pitchFamily="34" charset="0"/>
                            </a:rPr>
                            <m:t>8</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3</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−6</m:t>
                          </m:r>
                        </m:e>
                      </m:d>
                      <m:r>
                        <a:rPr lang="en-US" sz="2000" i="1" kern="1200">
                          <a:latin typeface="Cambria Math" panose="02040503050406030204" pitchFamily="18" charset="0"/>
                          <a:cs typeface="Arial" panose="020B0604020202020204" pitchFamily="34" charset="0"/>
                        </a:rPr>
                        <m:t>=−</m:t>
                      </m:r>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f>
                            <m:fPr>
                              <m:ctrlPr>
                                <a:rPr lang="en-US" sz="2000" i="1" kern="1200">
                                  <a:latin typeface="Cambria Math" panose="02040503050406030204" pitchFamily="18" charset="0"/>
                                  <a:cs typeface="Arial" panose="020B0604020202020204" pitchFamily="34" charset="0"/>
                                </a:rPr>
                              </m:ctrlPr>
                            </m:fPr>
                            <m:num>
                              <m:r>
                                <a:rPr lang="en-US" sz="2000" i="1" kern="1200">
                                  <a:latin typeface="Cambria Math" panose="02040503050406030204" pitchFamily="18" charset="0"/>
                                  <a:cs typeface="Arial" panose="020B0604020202020204" pitchFamily="34" charset="0"/>
                                </a:rPr>
                                <m:t>1</m:t>
                              </m:r>
                            </m:num>
                            <m:den>
                              <m:r>
                                <a:rPr lang="en-US" sz="2000" i="1" kern="1200">
                                  <a:latin typeface="Cambria Math" panose="02040503050406030204" pitchFamily="18" charset="0"/>
                                  <a:cs typeface="Arial" panose="020B0604020202020204" pitchFamily="34" charset="0"/>
                                </a:rPr>
                                <m:t>8</m:t>
                              </m:r>
                            </m:den>
                          </m:f>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e>
                      </m:d>
                    </m:oMath>
                  </m:oMathPara>
                </a14:m>
                <a:endParaRPr lang="en-US" sz="2000" i="1" kern="1200">
                  <a:latin typeface="Cambria Math" panose="02040503050406030204" pitchFamily="18"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da-DK" sz="2000" i="1">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da-DK" sz="2000" i="1" smtClean="0">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da-DK" sz="2000" i="1" smtClean="0">
                                  <a:latin typeface="Cambria Math" panose="02040503050406030204" pitchFamily="18" charset="0"/>
                                  <a:ea typeface="Dotum" panose="020B0600000101010101" pitchFamily="34" charset="-127"/>
                                  <a:cs typeface="Times New Roman" panose="02020603050405020304" pitchFamily="18" charset="0"/>
                                </a:rPr>
                              </m:ctrlPr>
                            </m:eqArrPr>
                            <m:e>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&gt;2</m:t>
                              </m:r>
                            </m:e>
                            <m:e>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r>
                                    <a:rPr lang="en-US" sz="2000" i="1" kern="1200">
                                      <a:latin typeface="Cambria Math" panose="02040503050406030204" pitchFamily="18" charset="0"/>
                                      <a:cs typeface="Arial" panose="020B0604020202020204" pitchFamily="34" charset="0"/>
                                    </a:rPr>
                                    <m:t>8</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3</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−6</m:t>
                                  </m:r>
                                </m:e>
                              </m:d>
                              <m:r>
                                <a:rPr lang="en-US" sz="2000" i="1" kern="1200">
                                  <a:latin typeface="Cambria Math" panose="02040503050406030204" pitchFamily="18" charset="0"/>
                                  <a:cs typeface="Arial" panose="020B0604020202020204" pitchFamily="34" charset="0"/>
                                </a:rPr>
                                <m:t>=</m:t>
                              </m:r>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r>
                                    <a:rPr lang="en-US" sz="2000" b="0" i="1" kern="1200" smtClean="0">
                                      <a:latin typeface="Cambria Math" panose="02040503050406030204" pitchFamily="18" charset="0"/>
                                      <a:cs typeface="Arial" panose="020B0604020202020204" pitchFamily="34" charset="0"/>
                                    </a:rPr>
                                    <m:t>8</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e>
                              </m:d>
                            </m:e>
                          </m:eqArr>
                        </m:e>
                      </m:d>
                      <m:r>
                        <a:rPr lang="da-DK" sz="2000" i="1">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da-DK" sz="2000" i="1">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da-DK" sz="2000" i="1">
                                  <a:latin typeface="Cambria Math" panose="02040503050406030204" pitchFamily="18" charset="0"/>
                                  <a:ea typeface="Dotum" panose="020B0600000101010101" pitchFamily="34" charset="-127"/>
                                  <a:cs typeface="Times New Roman" panose="02020603050405020304" pitchFamily="18" charset="0"/>
                                </a:rPr>
                              </m:ctrlPr>
                            </m:eqArrPr>
                            <m:e>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&gt;2</m:t>
                              </m:r>
                            </m:e>
                            <m:e>
                              <m:r>
                                <a:rPr lang="en-US" sz="2000" i="1" kern="1200">
                                  <a:latin typeface="Cambria Math" panose="02040503050406030204" pitchFamily="18" charset="0"/>
                                  <a:cs typeface="Arial" panose="020B0604020202020204" pitchFamily="34" charset="0"/>
                                </a:rPr>
                                <m:t>3</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−6=2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e>
                          </m:eqArr>
                        </m:e>
                      </m:d>
                      <m:r>
                        <a:rPr lang="en-US" sz="2000" b="0" i="1" kern="1200" smtClean="0">
                          <a:latin typeface="Cambria Math" panose="02040503050406030204" pitchFamily="18" charset="0"/>
                          <a:cs typeface="Arial" panose="020B0604020202020204" pitchFamily="34" charset="0"/>
                        </a:rPr>
                        <m:t> </m:t>
                      </m:r>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2000"/>
              </a:p>
              <a:p>
                <a:pPr lvl="0">
                  <a:lnSpc>
                    <a:spcPct val="150000"/>
                  </a:lnSpc>
                </a:pPr>
                <a:r>
                  <a:rPr lang="en-US" sz="2000"/>
                  <a:t>Vậy phương trình có nghiệm </a:t>
                </a: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=4</m:t>
                    </m:r>
                  </m:oMath>
                </a14:m>
                <a:endParaRPr lang="en-US" sz="2000"/>
              </a:p>
            </p:txBody>
          </p:sp>
        </mc:Choice>
        <mc:Fallback xmlns="">
          <p:sp>
            <p:nvSpPr>
              <p:cNvPr id="58" name="Rectangle 57"/>
              <p:cNvSpPr>
                <a:spLocks noRot="1" noChangeAspect="1" noMove="1" noResize="1" noEditPoints="1" noAdjustHandles="1" noChangeArrowheads="1" noChangeShapeType="1" noTextEdit="1"/>
              </p:cNvSpPr>
              <p:nvPr/>
            </p:nvSpPr>
            <p:spPr>
              <a:xfrm>
                <a:off x="878586" y="1524162"/>
                <a:ext cx="7410692" cy="3322063"/>
              </a:xfrm>
              <a:prstGeom prst="rect">
                <a:avLst/>
              </a:prstGeom>
              <a:blipFill>
                <a:blip r:embed="rId4"/>
                <a:stretch>
                  <a:fillRect l="-822" b="-734"/>
                </a:stretch>
              </a:blipFill>
            </p:spPr>
            <p:txBody>
              <a:bodyPr/>
              <a:lstStyle/>
              <a:p>
                <a:r>
                  <a:rPr lang="en-US">
                    <a:noFill/>
                  </a:rPr>
                  <a:t> </a:t>
                </a:r>
              </a:p>
            </p:txBody>
          </p:sp>
        </mc:Fallback>
      </mc:AlternateContent>
    </p:spTree>
    <p:extLst>
      <p:ext uri="{BB962C8B-B14F-4D97-AF65-F5344CB8AC3E}">
        <p14:creationId xmlns:p14="http://schemas.microsoft.com/office/powerpoint/2010/main" val="8281539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8">
                                            <p:txEl>
                                              <p:pRg st="0" end="0"/>
                                            </p:txEl>
                                          </p:spTgt>
                                        </p:tgtEl>
                                        <p:attrNameLst>
                                          <p:attrName>style.visibility</p:attrName>
                                        </p:attrNameLst>
                                      </p:cBhvr>
                                      <p:to>
                                        <p:strVal val="visible"/>
                                      </p:to>
                                    </p:set>
                                    <p:animEffect transition="in" filter="wipe(left)">
                                      <p:cBhvr>
                                        <p:cTn id="17" dur="500"/>
                                        <p:tgtEl>
                                          <p:spTgt spid="5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8">
                                            <p:txEl>
                                              <p:pRg st="1" end="1"/>
                                            </p:txEl>
                                          </p:spTgt>
                                        </p:tgtEl>
                                        <p:attrNameLst>
                                          <p:attrName>style.visibility</p:attrName>
                                        </p:attrNameLst>
                                      </p:cBhvr>
                                      <p:to>
                                        <p:strVal val="visible"/>
                                      </p:to>
                                    </p:set>
                                    <p:animEffect transition="in" filter="barn(inVertical)">
                                      <p:cBhvr>
                                        <p:cTn id="22" dur="500"/>
                                        <p:tgtEl>
                                          <p:spTgt spid="5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8">
                                            <p:txEl>
                                              <p:pRg st="2" end="2"/>
                                            </p:txEl>
                                          </p:spTgt>
                                        </p:tgtEl>
                                        <p:attrNameLst>
                                          <p:attrName>style.visibility</p:attrName>
                                        </p:attrNameLst>
                                      </p:cBhvr>
                                      <p:to>
                                        <p:strVal val="visible"/>
                                      </p:to>
                                    </p:set>
                                    <p:animEffect transition="in" filter="wipe(left)">
                                      <p:cBhvr>
                                        <p:cTn id="27" dur="500"/>
                                        <p:tgtEl>
                                          <p:spTgt spid="5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xEl>
                                              <p:pRg st="3" end="3"/>
                                            </p:txEl>
                                          </p:spTgt>
                                        </p:tgtEl>
                                        <p:attrNameLst>
                                          <p:attrName>style.visibility</p:attrName>
                                        </p:attrNameLst>
                                      </p:cBhvr>
                                      <p:to>
                                        <p:strVal val="visible"/>
                                      </p:to>
                                    </p:set>
                                    <p:animEffect transition="in" filter="fade">
                                      <p:cBhvr>
                                        <p:cTn id="32" dur="500"/>
                                        <p:tgtEl>
                                          <p:spTgt spid="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740169" y="615451"/>
            <a:ext cx="1655440" cy="553998"/>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Chú ý</a:t>
            </a:r>
          </a:p>
        </p:txBody>
      </p:sp>
      <mc:AlternateContent xmlns:mc="http://schemas.openxmlformats.org/markup-compatibility/2006" xmlns:a14="http://schemas.microsoft.com/office/drawing/2010/main">
        <mc:Choice Requires="a14">
          <p:sp>
            <p:nvSpPr>
              <p:cNvPr id="28" name="Rectangle 27"/>
              <p:cNvSpPr/>
              <p:nvPr/>
            </p:nvSpPr>
            <p:spPr>
              <a:xfrm>
                <a:off x="1461204" y="1597096"/>
                <a:ext cx="6213370" cy="26668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300">
                    <a:ea typeface="Dotum" panose="020B0600000101010101" pitchFamily="34" charset="-127"/>
                    <a:cs typeface="Times New Roman" panose="02020603050405020304" pitchFamily="18" charset="0"/>
                  </a:rPr>
                  <a:t>Cho </a:t>
                </a:r>
                <a14:m>
                  <m:oMath xmlns:m="http://schemas.openxmlformats.org/officeDocument/2006/math">
                    <m:r>
                      <a:rPr lang="da-DK" sz="23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300" i="1">
                        <a:effectLst/>
                        <a:latin typeface="Cambria Math" panose="02040503050406030204" pitchFamily="18" charset="0"/>
                        <a:ea typeface="Dotum" panose="020B0600000101010101" pitchFamily="34" charset="-127"/>
                        <a:cs typeface="Times New Roman" panose="02020603050405020304" pitchFamily="18" charset="0"/>
                      </a:rPr>
                      <m:t>&gt;0, </m:t>
                    </m:r>
                    <m:r>
                      <a:rPr lang="da-DK" sz="23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3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2300">
                    <a:effectLst/>
                    <a:ea typeface="Dotum" panose="020B0600000101010101" pitchFamily="34" charset="-127"/>
                    <a:cs typeface="Times New Roman" panose="02020603050405020304" pitchFamily="18" charset="0"/>
                  </a:rPr>
                  <a:t>. Ta có:</a:t>
                </a:r>
                <a:endParaRPr lang="en-US" sz="23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3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3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3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300" i="1">
                                  <a:effectLst/>
                                  <a:latin typeface="Cambria Math" panose="02040503050406030204" pitchFamily="18" charset="0"/>
                                  <a:ea typeface="Dotum" panose="020B0600000101010101" pitchFamily="34" charset="-127"/>
                                  <a:cs typeface="Times New Roman" panose="02020603050405020304" pitchFamily="18" charset="0"/>
                                </a:rPr>
                                <m:t>𝑥</m:t>
                              </m:r>
                            </m:e>
                          </m:d>
                          <m:r>
                            <a:rPr lang="da-DK" sz="23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3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3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300" i="1">
                                  <a:effectLst/>
                                  <a:latin typeface="Cambria Math" panose="02040503050406030204" pitchFamily="18" charset="0"/>
                                  <a:ea typeface="Dotum" panose="020B0600000101010101" pitchFamily="34" charset="-127"/>
                                  <a:cs typeface="Times New Roman" panose="02020603050405020304" pitchFamily="18" charset="0"/>
                                </a:rPr>
                                <m:t>𝑔</m:t>
                              </m:r>
                              <m:d>
                                <m:d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300" i="1">
                                      <a:effectLst/>
                                      <a:latin typeface="Cambria Math" panose="02040503050406030204" pitchFamily="18" charset="0"/>
                                      <a:ea typeface="Dotum" panose="020B0600000101010101" pitchFamily="34" charset="-127"/>
                                      <a:cs typeface="Times New Roman" panose="02020603050405020304" pitchFamily="18" charset="0"/>
                                    </a:rPr>
                                    <m:t>𝑥</m:t>
                                  </m:r>
                                </m:e>
                              </m:d>
                            </m:e>
                          </m:func>
                        </m:e>
                      </m:func>
                    </m:oMath>
                  </m:oMathPara>
                </a14:m>
                <a:endParaRPr lang="en-US" sz="23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23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eqArrPr>
                            <m:e>
                              <m:r>
                                <a:rPr lang="da-DK" sz="23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300" i="1">
                                      <a:effectLst/>
                                      <a:latin typeface="Cambria Math" panose="02040503050406030204" pitchFamily="18" charset="0"/>
                                      <a:ea typeface="Dotum" panose="020B0600000101010101" pitchFamily="34" charset="-127"/>
                                      <a:cs typeface="Times New Roman" panose="02020603050405020304" pitchFamily="18" charset="0"/>
                                    </a:rPr>
                                    <m:t>𝑥</m:t>
                                  </m:r>
                                </m:e>
                              </m:d>
                              <m:r>
                                <a:rPr lang="da-DK" sz="2300" i="1">
                                  <a:effectLst/>
                                  <a:latin typeface="Cambria Math" panose="02040503050406030204" pitchFamily="18" charset="0"/>
                                  <a:ea typeface="Dotum" panose="020B0600000101010101" pitchFamily="34" charset="-127"/>
                                  <a:cs typeface="Times New Roman" panose="02020603050405020304" pitchFamily="18" charset="0"/>
                                </a:rPr>
                                <m:t>&gt;0      </m:t>
                              </m:r>
                            </m:e>
                            <m:e>
                              <m:r>
                                <a:rPr lang="da-DK" sz="2300" i="1">
                                  <a:effectLst/>
                                  <a:latin typeface="Cambria Math" panose="02040503050406030204" pitchFamily="18" charset="0"/>
                                  <a:ea typeface="Dotum" panose="020B0600000101010101" pitchFamily="34" charset="-127"/>
                                  <a:cs typeface="Times New Roman" panose="02020603050405020304" pitchFamily="18" charset="0"/>
                                </a:rPr>
                                <m:t>𝑓</m:t>
                              </m:r>
                              <m:d>
                                <m:d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300" i="1">
                                      <a:effectLst/>
                                      <a:latin typeface="Cambria Math" panose="02040503050406030204" pitchFamily="18" charset="0"/>
                                      <a:ea typeface="Dotum" panose="020B0600000101010101" pitchFamily="34" charset="-127"/>
                                      <a:cs typeface="Times New Roman" panose="02020603050405020304" pitchFamily="18" charset="0"/>
                                    </a:rPr>
                                    <m:t>𝑥</m:t>
                                  </m:r>
                                </m:e>
                              </m:d>
                              <m:r>
                                <a:rPr lang="da-DK" sz="2300" i="1">
                                  <a:effectLst/>
                                  <a:latin typeface="Cambria Math" panose="02040503050406030204" pitchFamily="18" charset="0"/>
                                  <a:ea typeface="Dotum" panose="020B0600000101010101" pitchFamily="34" charset="-127"/>
                                  <a:cs typeface="Times New Roman" panose="02020603050405020304" pitchFamily="18" charset="0"/>
                                </a:rPr>
                                <m:t>=</m:t>
                              </m:r>
                              <m:r>
                                <a:rPr lang="da-DK" sz="2300" i="1">
                                  <a:effectLst/>
                                  <a:latin typeface="Cambria Math" panose="02040503050406030204" pitchFamily="18" charset="0"/>
                                  <a:ea typeface="Dotum" panose="020B0600000101010101" pitchFamily="34" charset="-127"/>
                                  <a:cs typeface="Times New Roman" panose="02020603050405020304" pitchFamily="18" charset="0"/>
                                </a:rPr>
                                <m:t>𝑔</m:t>
                              </m:r>
                              <m:r>
                                <a:rPr lang="da-DK" sz="2300" i="1">
                                  <a:effectLst/>
                                  <a:latin typeface="Cambria Math" panose="02040503050406030204" pitchFamily="18" charset="0"/>
                                  <a:ea typeface="Dotum" panose="020B0600000101010101" pitchFamily="34" charset="-127"/>
                                  <a:cs typeface="Times New Roman" panose="02020603050405020304" pitchFamily="18" charset="0"/>
                                </a:rPr>
                                <m:t>(</m:t>
                              </m:r>
                              <m:r>
                                <a:rPr lang="da-DK" sz="23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300" i="1">
                                  <a:effectLst/>
                                  <a:latin typeface="Cambria Math" panose="02040503050406030204" pitchFamily="18" charset="0"/>
                                  <a:ea typeface="Dotum" panose="020B0600000101010101" pitchFamily="34" charset="-127"/>
                                  <a:cs typeface="Times New Roman" panose="02020603050405020304" pitchFamily="18" charset="0"/>
                                </a:rPr>
                                <m:t>)</m:t>
                              </m:r>
                            </m:e>
                          </m:eqArr>
                        </m:e>
                      </m:d>
                    </m:oMath>
                  </m:oMathPara>
                </a14:m>
                <a:endParaRPr lang="en-US" sz="2300">
                  <a:effectLs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461204" y="1597096"/>
                <a:ext cx="6213370" cy="2666884"/>
              </a:xfrm>
              <a:prstGeom prst="rect">
                <a:avLst/>
              </a:prstGeom>
              <a:blipFill>
                <a:blip r:embed="rId3"/>
                <a:stretch>
                  <a:fillRect l="-1271"/>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7007278" y="3708544"/>
            <a:ext cx="510223" cy="444295"/>
          </a:xfrm>
          <a:prstGeom prst="rect">
            <a:avLst/>
          </a:prstGeom>
        </p:spPr>
      </p:pic>
    </p:spTree>
    <p:extLst>
      <p:ext uri="{BB962C8B-B14F-4D97-AF65-F5344CB8AC3E}">
        <p14:creationId xmlns:p14="http://schemas.microsoft.com/office/powerpoint/2010/main" val="396041668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grpSp>
        <p:nvGrpSpPr>
          <p:cNvPr id="4" name="Group 3"/>
          <p:cNvGrpSpPr/>
          <p:nvPr/>
        </p:nvGrpSpPr>
        <p:grpSpPr>
          <a:xfrm>
            <a:off x="1182833" y="657579"/>
            <a:ext cx="7619060" cy="400110"/>
            <a:chOff x="709058" y="525440"/>
            <a:chExt cx="7619060" cy="400110"/>
          </a:xfrm>
        </p:grpSpPr>
        <p:sp>
          <p:nvSpPr>
            <p:cNvPr id="5"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8:</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6" name="TextBox 5"/>
            <p:cNvSpPr txBox="1"/>
            <p:nvPr/>
          </p:nvSpPr>
          <p:spPr>
            <a:xfrm>
              <a:off x="1884321" y="525440"/>
              <a:ext cx="6443797" cy="400110"/>
            </a:xfrm>
            <a:prstGeom prst="rect">
              <a:avLst/>
            </a:prstGeom>
            <a:noFill/>
          </p:spPr>
          <p:txBody>
            <a:bodyPr wrap="square" rtlCol="0">
              <a:spAutoFit/>
            </a:bodyPr>
            <a:lstStyle/>
            <a:p>
              <a:pPr lvl="0"/>
              <a:r>
                <a:rPr lang="vi-VN" sz="2000" kern="1200">
                  <a:latin typeface="Arial" panose="020B0604020202020204" pitchFamily="34" charset="0"/>
                  <a:ea typeface="+mn-ea"/>
                  <a:cs typeface="Arial" panose="020B0604020202020204" pitchFamily="34" charset="0"/>
                </a:rPr>
                <a:t>Giải phương trình đưa ra trong Hoạt động 3.</a:t>
              </a:r>
            </a:p>
          </p:txBody>
        </p:sp>
      </p:grpSp>
      <p:sp>
        <p:nvSpPr>
          <p:cNvPr id="7" name="Rectangle 6"/>
          <p:cNvSpPr/>
          <p:nvPr/>
        </p:nvSpPr>
        <p:spPr>
          <a:xfrm>
            <a:off x="4304970" y="131976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05228" y="1843912"/>
                <a:ext cx="7351614" cy="2528897"/>
              </a:xfrm>
              <a:prstGeom prst="rect">
                <a:avLst/>
              </a:prstGeom>
            </p:spPr>
            <p:txBody>
              <a:bodyPr wrap="square">
                <a:spAutoFit/>
              </a:bodyPr>
              <a:lstStyle/>
              <a:p>
                <a:pPr>
                  <a:lnSpc>
                    <a:spcPct val="150000"/>
                  </a:lnSpc>
                  <a:spcAft>
                    <a:spcPts val="500"/>
                  </a:spcAft>
                </a:pPr>
                <a:r>
                  <a:rPr lang="vi-VN" sz="2000">
                    <a:latin typeface="+mn-lt"/>
                  </a:rPr>
                  <a:t>Phương trình thể hiện nồng độ </a:t>
                </a:r>
                <a14:m>
                  <m:oMath xmlns:m="http://schemas.openxmlformats.org/officeDocument/2006/math">
                    <m:r>
                      <a:rPr lang="vi-VN" sz="2000" i="1" smtClean="0">
                        <a:latin typeface="Cambria Math" panose="02040503050406030204" pitchFamily="18" charset="0"/>
                      </a:rPr>
                      <m:t>𝑥</m:t>
                    </m:r>
                  </m:oMath>
                </a14:m>
                <a:r>
                  <a:rPr lang="vi-VN" sz="2000">
                    <a:latin typeface="+mn-lt"/>
                  </a:rPr>
                  <a:t> của ion hydrogen </a:t>
                </a:r>
                <a14:m>
                  <m:oMath xmlns:m="http://schemas.openxmlformats.org/officeDocument/2006/math">
                    <m:r>
                      <a:rPr lang="vi-VN" sz="2000" i="1" smtClean="0">
                        <a:latin typeface="Cambria Math" panose="02040503050406030204" pitchFamily="18" charset="0"/>
                      </a:rPr>
                      <m:t>[</m:t>
                    </m:r>
                    <m:sSup>
                      <m:sSupPr>
                        <m:ctrlPr>
                          <a:rPr lang="vi-VN" sz="2000" i="1" smtClean="0">
                            <a:latin typeface="Cambria Math" panose="02040503050406030204" pitchFamily="18" charset="0"/>
                          </a:rPr>
                        </m:ctrlPr>
                      </m:sSupPr>
                      <m:e>
                        <m:r>
                          <a:rPr lang="vi-VN" sz="2000" i="1">
                            <a:latin typeface="Cambria Math" panose="02040503050406030204" pitchFamily="18" charset="0"/>
                          </a:rPr>
                          <m:t>𝐻</m:t>
                        </m:r>
                      </m:e>
                      <m:sup>
                        <m:r>
                          <a:rPr lang="en-US" sz="2000" b="0" i="1" smtClean="0">
                            <a:latin typeface="Cambria Math" panose="02040503050406030204" pitchFamily="18" charset="0"/>
                          </a:rPr>
                          <m:t>+</m:t>
                        </m:r>
                      </m:sup>
                    </m:sSup>
                    <m:r>
                      <a:rPr lang="vi-VN" sz="2000" i="1" smtClean="0">
                        <a:latin typeface="Cambria Math" panose="02040503050406030204" pitchFamily="18" charset="0"/>
                      </a:rPr>
                      <m:t>] </m:t>
                    </m:r>
                  </m:oMath>
                </a14:m>
                <a:r>
                  <a:rPr lang="vi-VN" sz="2000">
                    <a:latin typeface="+mn-lt"/>
                  </a:rPr>
                  <a:t>trong mẫu nước sông đó là:</a:t>
                </a:r>
              </a:p>
              <a:p>
                <a:pPr>
                  <a:lnSpc>
                    <a:spcPct val="150000"/>
                  </a:lnSpc>
                  <a:spcAft>
                    <a:spcPts val="500"/>
                  </a:spcAft>
                </a:pPr>
                <a14:m>
                  <m:oMathPara xmlns:m="http://schemas.openxmlformats.org/officeDocument/2006/math">
                    <m:oMathParaPr>
                      <m:jc m:val="centerGroup"/>
                    </m:oMathParaPr>
                    <m:oMath xmlns:m="http://schemas.openxmlformats.org/officeDocument/2006/math">
                      <m:r>
                        <a:rPr lang="vi-VN" sz="2000" i="1" smtClean="0">
                          <a:latin typeface="Cambria Math" panose="02040503050406030204" pitchFamily="18" charset="0"/>
                        </a:rPr>
                        <m:t>− </m:t>
                      </m:r>
                      <m:r>
                        <m:rPr>
                          <m:sty m:val="p"/>
                        </m:rPr>
                        <a:rPr lang="vi-VN" sz="2000" i="1" smtClean="0">
                          <a:latin typeface="Cambria Math" panose="02040503050406030204" pitchFamily="18" charset="0"/>
                        </a:rPr>
                        <m:t>log</m:t>
                      </m:r>
                      <m:r>
                        <a:rPr lang="vi-VN" sz="2000" i="1" smtClean="0">
                          <a:latin typeface="Cambria Math" panose="02040503050406030204" pitchFamily="18" charset="0"/>
                        </a:rPr>
                        <m:t>𝑥</m:t>
                      </m:r>
                      <m:r>
                        <a:rPr lang="vi-VN" sz="2000" i="1" smtClean="0">
                          <a:latin typeface="Cambria Math" panose="02040503050406030204" pitchFamily="18" charset="0"/>
                        </a:rPr>
                        <m:t> = 6,1⟺</m:t>
                      </m:r>
                      <m:r>
                        <m:rPr>
                          <m:sty m:val="p"/>
                        </m:rPr>
                        <a:rPr lang="vi-VN" sz="2000" i="1" smtClean="0">
                          <a:latin typeface="Cambria Math" panose="02040503050406030204" pitchFamily="18" charset="0"/>
                        </a:rPr>
                        <m:t>log</m:t>
                      </m:r>
                      <m:r>
                        <a:rPr lang="vi-VN" sz="2000" i="1" smtClean="0">
                          <a:latin typeface="Cambria Math" panose="02040503050406030204" pitchFamily="18" charset="0"/>
                        </a:rPr>
                        <m:t>𝑥</m:t>
                      </m:r>
                      <m:r>
                        <a:rPr lang="vi-VN" sz="2000" i="1" smtClean="0">
                          <a:latin typeface="Cambria Math" panose="02040503050406030204" pitchFamily="18" charset="0"/>
                        </a:rPr>
                        <m:t> = − 6,1 </m:t>
                      </m:r>
                      <m:r>
                        <a:rPr lang="vi-VN" sz="2000" i="1" smtClean="0">
                          <a:latin typeface="Cambria Math" panose="02040503050406030204" pitchFamily="18" charset="0"/>
                        </a:rPr>
                        <m:t>↔</m:t>
                      </m:r>
                      <m:r>
                        <a:rPr lang="vi-VN" sz="2000" i="1" smtClean="0">
                          <a:latin typeface="Cambria Math" panose="02040503050406030204" pitchFamily="18" charset="0"/>
                        </a:rPr>
                        <m:t> </m:t>
                      </m:r>
                      <m:r>
                        <a:rPr lang="vi-VN" sz="2000" i="1" smtClean="0">
                          <a:latin typeface="Cambria Math" panose="02040503050406030204" pitchFamily="18" charset="0"/>
                        </a:rPr>
                        <m:t>𝑥</m:t>
                      </m:r>
                      <m:r>
                        <a:rPr lang="vi-VN" sz="2000" i="1" smtClean="0">
                          <a:latin typeface="Cambria Math" panose="02040503050406030204" pitchFamily="18" charset="0"/>
                        </a:rPr>
                        <m:t> = </m:t>
                      </m:r>
                      <m:sSup>
                        <m:sSupPr>
                          <m:ctrlPr>
                            <a:rPr lang="vi-VN"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−6,1</m:t>
                          </m:r>
                        </m:sup>
                      </m:sSup>
                    </m:oMath>
                  </m:oMathPara>
                </a14:m>
                <a:endParaRPr lang="vi-VN" sz="2000">
                  <a:latin typeface="+mn-lt"/>
                </a:endParaRPr>
              </a:p>
              <a:p>
                <a:pPr>
                  <a:lnSpc>
                    <a:spcPct val="150000"/>
                  </a:lnSpc>
                  <a:spcAft>
                    <a:spcPts val="500"/>
                  </a:spcAft>
                </a:pPr>
                <a:r>
                  <a:rPr lang="vi-VN" sz="2000">
                    <a:solidFill>
                      <a:srgbClr val="010100"/>
                    </a:solidFill>
                    <a:latin typeface="+mn-lt"/>
                  </a:rPr>
                  <a:t>Vậy nồng độ của ion hydrogen </a:t>
                </a:r>
                <a14:m>
                  <m:oMath xmlns:m="http://schemas.openxmlformats.org/officeDocument/2006/math">
                    <m:r>
                      <a:rPr lang="vi-VN" sz="2000" i="1">
                        <a:latin typeface="Cambria Math" panose="02040503050406030204" pitchFamily="18" charset="0"/>
                      </a:rPr>
                      <m:t>[</m:t>
                    </m:r>
                    <m:sSup>
                      <m:sSupPr>
                        <m:ctrlPr>
                          <a:rPr lang="vi-VN" sz="2000" i="1">
                            <a:latin typeface="Cambria Math" panose="02040503050406030204" pitchFamily="18" charset="0"/>
                          </a:rPr>
                        </m:ctrlPr>
                      </m:sSupPr>
                      <m:e>
                        <m:r>
                          <a:rPr lang="vi-VN" sz="2000" i="1">
                            <a:latin typeface="Cambria Math" panose="02040503050406030204" pitchFamily="18" charset="0"/>
                          </a:rPr>
                          <m:t>𝐻</m:t>
                        </m:r>
                      </m:e>
                      <m:sup>
                        <m:r>
                          <a:rPr lang="en-US" sz="2000" i="1">
                            <a:latin typeface="Cambria Math" panose="02040503050406030204" pitchFamily="18" charset="0"/>
                          </a:rPr>
                          <m:t>+</m:t>
                        </m:r>
                      </m:sup>
                    </m:sSup>
                    <m:r>
                      <a:rPr lang="vi-VN" sz="2000" i="1">
                        <a:latin typeface="Cambria Math" panose="02040503050406030204" pitchFamily="18" charset="0"/>
                      </a:rPr>
                      <m:t>] </m:t>
                    </m:r>
                  </m:oMath>
                </a14:m>
                <a:r>
                  <a:rPr lang="vi-VN" sz="2000">
                    <a:solidFill>
                      <a:srgbClr val="010100"/>
                    </a:solidFill>
                    <a:latin typeface="+mn-lt"/>
                  </a:rPr>
                  <a:t>trong mẫu nước sông đó là </a:t>
                </a:r>
                <a14:m>
                  <m:oMath xmlns:m="http://schemas.openxmlformats.org/officeDocument/2006/math">
                    <m:sSup>
                      <m:sSupPr>
                        <m:ctrlPr>
                          <a:rPr lang="vi-VN"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−6,1</m:t>
                        </m:r>
                      </m:sup>
                    </m:sSup>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𝑚𝑜𝑙</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−1</m:t>
                            </m:r>
                          </m:sup>
                        </m:sSup>
                      </m:e>
                    </m:d>
                    <m:r>
                      <a:rPr lang="en-US" sz="2000" b="0" i="1" smtClean="0">
                        <a:latin typeface="Cambria Math" panose="02040503050406030204" pitchFamily="18" charset="0"/>
                      </a:rPr>
                      <m:t>.</m:t>
                    </m:r>
                  </m:oMath>
                </a14:m>
                <a:endParaRPr lang="en-US" sz="20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1005228" y="1843912"/>
                <a:ext cx="7351614" cy="2528897"/>
              </a:xfrm>
              <a:prstGeom prst="rect">
                <a:avLst/>
              </a:prstGeom>
              <a:blipFill>
                <a:blip r:embed="rId3"/>
                <a:stretch>
                  <a:fillRect l="-912" r="-1410"/>
                </a:stretch>
              </a:blipFill>
            </p:spPr>
            <p:txBody>
              <a:bodyPr/>
              <a:lstStyle/>
              <a:p>
                <a:r>
                  <a:rPr lang="en-US">
                    <a:noFill/>
                  </a:rPr>
                  <a:t> </a:t>
                </a:r>
              </a:p>
            </p:txBody>
          </p:sp>
        </mc:Fallback>
      </mc:AlternateContent>
    </p:spTree>
    <p:extLst>
      <p:ext uri="{BB962C8B-B14F-4D97-AF65-F5344CB8AC3E}">
        <p14:creationId xmlns:p14="http://schemas.microsoft.com/office/powerpoint/2010/main" val="29518011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1109233" y="457579"/>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4</a:t>
            </a:r>
          </a:p>
        </p:txBody>
      </p:sp>
      <p:sp>
        <p:nvSpPr>
          <p:cNvPr id="96" name="Rectangle 1"/>
          <p:cNvSpPr>
            <a:spLocks noChangeArrowheads="1"/>
          </p:cNvSpPr>
          <p:nvPr/>
        </p:nvSpPr>
        <p:spPr bwMode="auto">
          <a:xfrm>
            <a:off x="2773713" y="503961"/>
            <a:ext cx="3795027"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a:solidFill>
                  <a:srgbClr val="000000"/>
                </a:solidFill>
                <a:ea typeface="Open Sans"/>
              </a:rPr>
              <a:t>Giải</a:t>
            </a:r>
            <a:r>
              <a:rPr lang="en-US" altLang="en-US" sz="2000">
                <a:solidFill>
                  <a:srgbClr val="000000"/>
                </a:solidFill>
                <a:ea typeface="Open Sans"/>
              </a:rPr>
              <a:t> mỗi </a:t>
            </a:r>
            <a:r>
              <a:rPr lang="vi-VN" altLang="en-US" sz="2000">
                <a:solidFill>
                  <a:srgbClr val="000000"/>
                </a:solidFill>
                <a:ea typeface="Open Sans"/>
              </a:rPr>
              <a:t>phương trình</a:t>
            </a:r>
            <a:r>
              <a:rPr lang="en-US" altLang="en-US" sz="2000">
                <a:solidFill>
                  <a:srgbClr val="000000"/>
                </a:solidFill>
                <a:ea typeface="Open Sans"/>
              </a:rPr>
              <a:t> sau:</a:t>
            </a:r>
            <a:endParaRPr kumimoji="0" lang="en-US" altLang="en-US" sz="2000" b="0" i="0" u="none" strike="noStrike" cap="none" normalizeH="0" baseline="0">
              <a:ln>
                <a:noFill/>
              </a:ln>
              <a:solidFill>
                <a:schemeClr val="tx1"/>
              </a:solidFill>
              <a:effectLst/>
            </a:endParaRPr>
          </a:p>
        </p:txBody>
      </p:sp>
      <p:sp>
        <p:nvSpPr>
          <p:cNvPr id="98" name="Rectangle 97"/>
          <p:cNvSpPr/>
          <p:nvPr/>
        </p:nvSpPr>
        <p:spPr>
          <a:xfrm>
            <a:off x="1109233" y="197751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109233" y="1098150"/>
                <a:ext cx="7686762" cy="761940"/>
              </a:xfrm>
              <a:prstGeom prst="rect">
                <a:avLst/>
              </a:prstGeom>
            </p:spPr>
            <p:txBody>
              <a:bodyPr wrap="square">
                <a:spAutoFit/>
              </a:bodyPr>
              <a:lstStyle/>
              <a:p>
                <a:pPr algn="just">
                  <a:lnSpc>
                    <a:spcPct val="150000"/>
                  </a:lnSpc>
                  <a:spcBef>
                    <a:spcPts val="600"/>
                  </a:spcBef>
                  <a:spcAft>
                    <a:spcPts val="600"/>
                  </a:spcAft>
                </a:pPr>
                <a:r>
                  <a:rPr lang="da-DK" sz="2000">
                    <a:latin typeface="Times New Roman" panose="02020603050405020304" pitchFamily="18" charset="0"/>
                    <a:ea typeface="Dotum" panose="020B0600000101010101" pitchFamily="34" charset="-127"/>
                  </a:rPr>
                  <a:t>a)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5</m:t>
                            </m:r>
                          </m:sub>
                        </m:sSub>
                      </m:fName>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e>
                        </m:d>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2000" i="1">
                                    <a:effectLst/>
                                    <a:latin typeface="Cambria Math" panose="02040503050406030204" pitchFamily="18" charset="0"/>
                                    <a:ea typeface="Dotum" panose="020B0600000101010101" pitchFamily="34" charset="-127"/>
                                    <a:cs typeface="Times New Roman" panose="02020603050405020304" pitchFamily="18" charset="0"/>
                                  </a:rPr>
                                  <m:t>5</m:t>
                                </m:r>
                              </m:den>
                            </m:f>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=0</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m:rPr>
                        <m:nor/>
                      </m:rP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              </m:t>
                    </m:r>
                    <m:r>
                      <m:rPr>
                        <m:nor/>
                      </m:rPr>
                      <a:rPr lang="da-DK" sz="2000">
                        <a:latin typeface="Times New Roman" panose="02020603050405020304" pitchFamily="18" charset="0"/>
                        <a:ea typeface="Dotum" panose="020B0600000101010101" pitchFamily="34" charset="-127"/>
                        <a:cs typeface="Times New Roman" panose="02020603050405020304" pitchFamily="18" charset="0"/>
                      </a:rPr>
                      <m:t>b</m:t>
                    </m:r>
                    <m:r>
                      <m:rPr>
                        <m:nor/>
                      </m:rPr>
                      <a:rPr lang="da-DK" sz="2000">
                        <a:latin typeface="Times New Roman" panose="02020603050405020304" pitchFamily="18" charset="0"/>
                        <a:ea typeface="Dotum" panose="020B0600000101010101" pitchFamily="34" charset="-127"/>
                        <a:cs typeface="Times New Roman" panose="02020603050405020304" pitchFamily="18" charset="0"/>
                      </a:rPr>
                      <m:t>) </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2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09233" y="1098150"/>
                <a:ext cx="7686762" cy="761940"/>
              </a:xfrm>
              <a:prstGeom prst="rect">
                <a:avLst/>
              </a:prstGeom>
              <a:blipFill>
                <a:blip r:embed="rId3"/>
                <a:stretch>
                  <a:fillRect l="-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09233" y="2495046"/>
                <a:ext cx="6016428" cy="2196435"/>
              </a:xfrm>
              <a:prstGeom prst="rect">
                <a:avLst/>
              </a:prstGeom>
            </p:spPr>
            <p:txBody>
              <a:bodyPr wrap="square">
                <a:spAutoFit/>
              </a:bodyPr>
              <a:lstStyle/>
              <a:p>
                <a:pPr algn="just">
                  <a:lnSpc>
                    <a:spcPct val="150000"/>
                  </a:lnSpc>
                </a:pPr>
                <a:r>
                  <a:rPr lang="da-DK" sz="2000">
                    <a:latin typeface="Times New Roman" panose="02020603050405020304" pitchFamily="18" charset="0"/>
                    <a:ea typeface="Dotum" panose="020B0600000101010101" pitchFamily="34" charset="-127"/>
                  </a:rPr>
                  <a:t>a)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5</m:t>
                            </m:r>
                          </m:sub>
                        </m:sSub>
                      </m:fName>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e>
                        </m:d>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2000" i="1">
                                    <a:effectLst/>
                                    <a:latin typeface="Cambria Math" panose="02040503050406030204" pitchFamily="18" charset="0"/>
                                    <a:ea typeface="Dotum" panose="020B0600000101010101" pitchFamily="34" charset="-127"/>
                                    <a:cs typeface="Times New Roman" panose="02020603050405020304" pitchFamily="18" charset="0"/>
                                  </a:rPr>
                                  <m:t>5</m:t>
                                </m:r>
                              </m:den>
                            </m:f>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eqArr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&gt;2                  </m:t>
                            </m:r>
                          </m:e>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e>
                        </m:eqArr>
                      </m:e>
                    </m:d>
                    <m:r>
                      <a:rPr lang="da-DK" sz="20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eqArr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&gt;2</m:t>
                            </m:r>
                          </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e>
                        </m:eqArr>
                      </m:e>
                    </m:d>
                    <m:r>
                      <a:rPr lang="da-DK" sz="2000" i="1">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tm</m:t>
                    </m:r>
                    <m:r>
                      <a:rPr lang="da-DK" sz="2000">
                        <a:effectLst/>
                        <a:latin typeface="Cambria Math" panose="02040503050406030204" pitchFamily="18" charset="0"/>
                        <a:ea typeface="Dotum" panose="020B0600000101010101" pitchFamily="34" charset="-127"/>
                        <a:cs typeface="Times New Roman" panose="02020603050405020304" pitchFamily="18" charset="0"/>
                      </a:rPr>
                      <m:t>đ</m:t>
                    </m:r>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k</m:t>
                    </m:r>
                    <m:r>
                      <a:rPr lang="da-DK"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09233" y="2495046"/>
                <a:ext cx="6016428" cy="2196435"/>
              </a:xfrm>
              <a:prstGeom prst="rect">
                <a:avLst/>
              </a:prstGeom>
              <a:blipFill>
                <a:blip r:embed="rId4"/>
                <a:stretch>
                  <a:fillRect l="-1114" b="-470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anim calcmode="lin" valueType="num">
                                      <p:cBhvr>
                                        <p:cTn id="13" dur="500" fill="hold"/>
                                        <p:tgtEl>
                                          <p:spTgt spid="96"/>
                                        </p:tgtEl>
                                        <p:attrNameLst>
                                          <p:attrName>ppt_x</p:attrName>
                                        </p:attrNameLst>
                                      </p:cBhvr>
                                      <p:tavLst>
                                        <p:tav tm="0">
                                          <p:val>
                                            <p:strVal val="#ppt_x"/>
                                          </p:val>
                                        </p:tav>
                                        <p:tav tm="100000">
                                          <p:val>
                                            <p:strVal val="#ppt_x"/>
                                          </p:val>
                                        </p:tav>
                                      </p:tavLst>
                                    </p:anim>
                                    <p:anim calcmode="lin" valueType="num">
                                      <p:cBhvr>
                                        <p:cTn id="14" dur="500" fill="hold"/>
                                        <p:tgtEl>
                                          <p:spTgt spid="9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randombar(horizontal)">
                                      <p:cBhvr>
                                        <p:cTn id="24" dur="500"/>
                                        <p:tgtEl>
                                          <p:spTgt spid="9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P spid="9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grpSp>
        <p:nvGrpSpPr>
          <p:cNvPr id="117" name="Google Shape;2019;p40"/>
          <p:cNvGrpSpPr/>
          <p:nvPr/>
        </p:nvGrpSpPr>
        <p:grpSpPr>
          <a:xfrm>
            <a:off x="602432" y="1723604"/>
            <a:ext cx="1938467" cy="3083064"/>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2647092" y="480506"/>
            <a:ext cx="5958225" cy="1651671"/>
          </a:xfrm>
          <a:prstGeom prst="rect">
            <a:avLst/>
          </a:prstGeom>
        </p:spPr>
        <p:txBody>
          <a:bodyPr wrap="square">
            <a:spAutoFit/>
          </a:bodyPr>
          <a:lstStyle/>
          <a:p>
            <a:pPr lvl="0" algn="ctr">
              <a:lnSpc>
                <a:spcPct val="150000"/>
              </a:lnSpc>
            </a:pPr>
            <a:r>
              <a:rPr lang="vi-VN" sz="3600" b="1">
                <a:solidFill>
                  <a:srgbClr val="C00000"/>
                </a:solidFill>
                <a:latin typeface="Arial" panose="020B0604020202020204" pitchFamily="34" charset="0"/>
                <a:ea typeface="Maven Pro"/>
                <a:cs typeface="Maven Pro"/>
                <a:sym typeface="Maven Pro"/>
              </a:rPr>
              <a:t>CHƯƠNG VI: HÀM SỐ MŨ</a:t>
            </a:r>
            <a:endParaRPr lang="en-US" sz="3600" b="1">
              <a:solidFill>
                <a:srgbClr val="C00000"/>
              </a:solidFill>
              <a:latin typeface="Arial" panose="020B0604020202020204" pitchFamily="34" charset="0"/>
              <a:ea typeface="Maven Pro"/>
              <a:cs typeface="Maven Pro"/>
              <a:sym typeface="Maven Pro"/>
            </a:endParaRPr>
          </a:p>
          <a:p>
            <a:pPr lvl="0" algn="ctr">
              <a:lnSpc>
                <a:spcPct val="150000"/>
              </a:lnSpc>
            </a:pPr>
            <a:r>
              <a:rPr lang="vi-VN" sz="3600" b="1">
                <a:solidFill>
                  <a:srgbClr val="C00000"/>
                </a:solidFill>
                <a:latin typeface="Arial" panose="020B0604020202020204" pitchFamily="34" charset="0"/>
                <a:ea typeface="Maven Pro"/>
                <a:cs typeface="Maven Pro"/>
                <a:sym typeface="Maven Pro"/>
              </a:rPr>
              <a:t>VÀ HÀM SỐ LÔGARIT</a:t>
            </a:r>
            <a:endParaRPr lang="vi-VN" sz="3600">
              <a:solidFill>
                <a:srgbClr val="C00000"/>
              </a:solidFill>
              <a:ea typeface="Maven Pro"/>
              <a:cs typeface="Maven Pro"/>
              <a:sym typeface="Maven Pro"/>
            </a:endParaRPr>
          </a:p>
        </p:txBody>
      </p:sp>
      <p:sp>
        <p:nvSpPr>
          <p:cNvPr id="2" name="Rectangle 1"/>
          <p:cNvSpPr/>
          <p:nvPr/>
        </p:nvSpPr>
        <p:spPr>
          <a:xfrm>
            <a:off x="2699765" y="2211021"/>
            <a:ext cx="5852880" cy="2585323"/>
          </a:xfrm>
          <a:prstGeom prst="rect">
            <a:avLst/>
          </a:prstGeom>
        </p:spPr>
        <p:txBody>
          <a:bodyPr wrap="square">
            <a:spAutoFit/>
          </a:bodyPr>
          <a:lstStyle/>
          <a:p>
            <a:pPr lvl="0" algn="ctr">
              <a:lnSpc>
                <a:spcPct val="150000"/>
              </a:lnSpc>
            </a:pPr>
            <a:r>
              <a:rPr lang="vi-VN" sz="3600" b="1">
                <a:solidFill>
                  <a:srgbClr val="070185"/>
                </a:solidFill>
                <a:latin typeface="Arial" panose="020B0604020202020204" pitchFamily="34" charset="0"/>
                <a:ea typeface="Maven Pro"/>
                <a:cs typeface="Maven Pro"/>
                <a:sym typeface="Maven Pro"/>
              </a:rPr>
              <a:t>BÀI </a:t>
            </a:r>
            <a:r>
              <a:rPr lang="en-US" sz="3600" b="1">
                <a:solidFill>
                  <a:srgbClr val="070185"/>
                </a:solidFill>
                <a:latin typeface="Arial" panose="020B0604020202020204" pitchFamily="34" charset="0"/>
                <a:ea typeface="Maven Pro"/>
                <a:cs typeface="Maven Pro"/>
                <a:sym typeface="Maven Pro"/>
              </a:rPr>
              <a:t>4</a:t>
            </a:r>
            <a:r>
              <a:rPr lang="vi-VN" sz="3600" b="1">
                <a:solidFill>
                  <a:srgbClr val="070185"/>
                </a:solidFill>
                <a:latin typeface="Arial" panose="020B0604020202020204" pitchFamily="34" charset="0"/>
                <a:ea typeface="Maven Pro"/>
                <a:cs typeface="Maven Pro"/>
                <a:sym typeface="Maven Pro"/>
              </a:rPr>
              <a:t>. PHƯƠNG TRÌNH, </a:t>
            </a:r>
            <a:endParaRPr lang="vi-VN" sz="3600" b="1">
              <a:solidFill>
                <a:srgbClr val="070185"/>
              </a:solidFill>
              <a:ea typeface="Maven Pro"/>
              <a:cs typeface="Maven Pro"/>
              <a:sym typeface="Maven Pro"/>
            </a:endParaRPr>
          </a:p>
          <a:p>
            <a:pPr lvl="0" algn="ctr">
              <a:lnSpc>
                <a:spcPct val="150000"/>
              </a:lnSpc>
            </a:pPr>
            <a:r>
              <a:rPr lang="vi-VN" sz="3600" b="1">
                <a:solidFill>
                  <a:srgbClr val="070185"/>
                </a:solidFill>
                <a:latin typeface="Arial" panose="020B0604020202020204" pitchFamily="34" charset="0"/>
                <a:ea typeface="Maven Pro"/>
                <a:cs typeface="Maven Pro"/>
                <a:sym typeface="Maven Pro"/>
              </a:rPr>
              <a:t>BẤT PHƯƠNG TRÌNH </a:t>
            </a:r>
            <a:endParaRPr lang="en-US" sz="3600" b="1">
              <a:solidFill>
                <a:srgbClr val="070185"/>
              </a:solidFill>
              <a:latin typeface="Arial" panose="020B0604020202020204" pitchFamily="34" charset="0"/>
              <a:ea typeface="Maven Pro"/>
              <a:cs typeface="Maven Pro"/>
              <a:sym typeface="Maven Pro"/>
            </a:endParaRPr>
          </a:p>
          <a:p>
            <a:pPr lvl="0" algn="ctr">
              <a:lnSpc>
                <a:spcPct val="150000"/>
              </a:lnSpc>
            </a:pPr>
            <a:r>
              <a:rPr lang="vi-VN" sz="3600" b="1">
                <a:solidFill>
                  <a:srgbClr val="070185"/>
                </a:solidFill>
                <a:latin typeface="Arial" panose="020B0604020202020204" pitchFamily="34" charset="0"/>
                <a:ea typeface="Maven Pro"/>
                <a:cs typeface="Maven Pro"/>
                <a:sym typeface="Maven Pro"/>
              </a:rPr>
              <a:t>MŨ VÀ LÔGARIT</a:t>
            </a:r>
            <a:endParaRPr lang="vi-VN" sz="3600">
              <a:solidFill>
                <a:srgbClr val="070185"/>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1109233" y="457579"/>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4</a:t>
            </a:r>
          </a:p>
        </p:txBody>
      </p:sp>
      <p:sp>
        <p:nvSpPr>
          <p:cNvPr id="96" name="Rectangle 1"/>
          <p:cNvSpPr>
            <a:spLocks noChangeArrowheads="1"/>
          </p:cNvSpPr>
          <p:nvPr/>
        </p:nvSpPr>
        <p:spPr bwMode="auto">
          <a:xfrm>
            <a:off x="2773713" y="503961"/>
            <a:ext cx="3795027"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ts val="600"/>
              </a:spcBef>
              <a:spcAft>
                <a:spcPts val="600"/>
              </a:spcAft>
              <a:buClrTx/>
              <a:buSzTx/>
              <a:buFont typeface="Arial"/>
              <a:buNone/>
              <a:tabLst/>
              <a:defRPr/>
            </a:pPr>
            <a:r>
              <a:rPr kumimoji="0" lang="vi-VN" altLang="en-US" sz="20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Giải</a:t>
            </a:r>
            <a:r>
              <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mỗi </a:t>
            </a:r>
            <a:r>
              <a:rPr kumimoji="0" lang="vi-VN" altLang="en-US" sz="20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phương trình</a:t>
            </a:r>
            <a:r>
              <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sau:</a:t>
            </a:r>
            <a:endParaRPr kumimoji="0" lang="en-US" altLang="en-US" sz="2000" b="0" i="0" u="none" strike="noStrike" kern="0" cap="none" spc="0" normalizeH="0" baseline="0" noProof="0">
              <a:ln>
                <a:noFill/>
              </a:ln>
              <a:solidFill>
                <a:srgbClr val="070185"/>
              </a:solidFill>
              <a:effectLst/>
              <a:uLnTx/>
              <a:uFillTx/>
              <a:latin typeface="Arial" panose="020B0604020202020204" pitchFamily="34" charset="0"/>
              <a:cs typeface="Arial"/>
              <a:sym typeface="Arial"/>
            </a:endParaRPr>
          </a:p>
        </p:txBody>
      </p:sp>
      <p:sp>
        <p:nvSpPr>
          <p:cNvPr id="98" name="Rectangle 97"/>
          <p:cNvSpPr/>
          <p:nvPr/>
        </p:nvSpPr>
        <p:spPr>
          <a:xfrm>
            <a:off x="1109233" y="197751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109233" y="1098150"/>
                <a:ext cx="7686762" cy="761940"/>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da-DK" sz="2000" b="0" i="0" u="none" strike="noStrike" kern="0" cap="none" spc="0" normalizeH="0" baseline="0" noProof="0">
                    <a:ln>
                      <a:noFill/>
                    </a:ln>
                    <a:solidFill>
                      <a:srgbClr val="000000"/>
                    </a:solidFill>
                    <a:effectLst/>
                    <a:uLnTx/>
                    <a:uFillTx/>
                    <a:latin typeface="Times New Roman" panose="02020603050405020304" pitchFamily="18" charset="0"/>
                    <a:ea typeface="Dotum" panose="020B0600000101010101" pitchFamily="34" charset="-127"/>
                    <a:cs typeface="Arial"/>
                    <a:sym typeface="Arial"/>
                  </a:rPr>
                  <a:t>a) </a:t>
                </a:r>
                <a14:m>
                  <m:oMath xmlns:m="http://schemas.openxmlformats.org/officeDocument/2006/math">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sub>
                        </m:sSub>
                      </m:fName>
                      <m:e>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dPr>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2</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e>
                        </m:d>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num>
                              <m:den>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den>
                            </m:f>
                          </m:sub>
                        </m:sSub>
                      </m:fName>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m:rPr>
                        <m:nor/>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m:rPr>
                        <m:nor/>
                      </m:rPr>
                      <a:rPr kumimoji="0" lang="da-DK" sz="2000" b="0" i="0" u="none" strike="noStrike" kern="0" cap="none" spc="0" normalizeH="0" baseline="0" noProof="0">
                        <a:ln>
                          <a:noFill/>
                        </a:ln>
                        <a:solidFill>
                          <a:srgbClr val="000000"/>
                        </a:solidFill>
                        <a:effectLst/>
                        <a:uLnTx/>
                        <a:uFillTx/>
                        <a:latin typeface="Times New Roman" panose="02020603050405020304" pitchFamily="18" charset="0"/>
                        <a:ea typeface="Dotum" panose="020B0600000101010101" pitchFamily="34" charset="-127"/>
                        <a:cs typeface="Times New Roman" panose="02020603050405020304" pitchFamily="18" charset="0"/>
                        <a:sym typeface="Arial"/>
                      </a:rPr>
                      <m:t>b</m:t>
                    </m:r>
                    <m:r>
                      <m:rPr>
                        <m:nor/>
                      </m:rPr>
                      <a:rPr kumimoji="0" lang="da-DK" sz="2000" b="0" i="0" u="none" strike="noStrike" kern="0" cap="none" spc="0" normalizeH="0" baseline="0" noProof="0">
                        <a:ln>
                          <a:noFill/>
                        </a:ln>
                        <a:solidFill>
                          <a:srgbClr val="000000"/>
                        </a:solidFill>
                        <a:effectLst/>
                        <a:uLnTx/>
                        <a:uFillTx/>
                        <a:latin typeface="Times New Roman" panose="02020603050405020304" pitchFamily="18" charset="0"/>
                        <a:ea typeface="Dotum" panose="020B0600000101010101" pitchFamily="34" charset="-127"/>
                        <a:cs typeface="Times New Roman" panose="02020603050405020304" pitchFamily="18" charset="0"/>
                        <a:sym typeface="Arial"/>
                      </a:rPr>
                      <m:t>) </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2</m:t>
                            </m:r>
                          </m:sub>
                        </m:sSub>
                      </m:fName>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fName>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oMath>
                </a14:m>
                <a:endParaRPr kumimoji="0" lang="en-US" sz="20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1109233" y="1098150"/>
                <a:ext cx="7686762" cy="761940"/>
              </a:xfrm>
              <a:prstGeom prst="rect">
                <a:avLst/>
              </a:prstGeom>
              <a:blipFill>
                <a:blip r:embed="rId3"/>
                <a:stretch>
                  <a:fillRect l="-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09233" y="2567874"/>
                <a:ext cx="7686762" cy="2312171"/>
              </a:xfrm>
              <a:prstGeom prst="rect">
                <a:avLst/>
              </a:prstGeom>
            </p:spPr>
            <p:txBody>
              <a:bodyPr wrap="square">
                <a:spAutoFit/>
              </a:bodyPr>
              <a:lstStyle/>
              <a:p>
                <a:pPr algn="just">
                  <a:lnSpc>
                    <a:spcPct val="150000"/>
                  </a:lnSpc>
                </a:pPr>
                <a14:m>
                  <m:oMath xmlns:m="http://schemas.openxmlformats.org/officeDocument/2006/math">
                    <m:r>
                      <m:rPr>
                        <m:nor/>
                      </m:rPr>
                      <a:rPr lang="da-DK" sz="2000">
                        <a:latin typeface="Times New Roman" panose="02020603050405020304" pitchFamily="18" charset="0"/>
                        <a:ea typeface="Dotum" panose="020B0600000101010101" pitchFamily="34" charset="-127"/>
                        <a:cs typeface="Times New Roman" panose="02020603050405020304" pitchFamily="18" charset="0"/>
                      </a:rPr>
                      <m:t>b</m:t>
                    </m:r>
                    <m:r>
                      <m:rPr>
                        <m:nor/>
                      </m:rPr>
                      <a:rPr lang="da-DK" sz="2000">
                        <a:latin typeface="Times New Roman" panose="02020603050405020304" pitchFamily="18" charset="0"/>
                        <a:ea typeface="Dotum" panose="020B0600000101010101" pitchFamily="34" charset="-127"/>
                        <a:cs typeface="Times New Roman" panose="02020603050405020304" pitchFamily="18" charset="0"/>
                      </a:rPr>
                      <m:t>) </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	ĐKXĐ: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&gt;0</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a:effectLst/>
                                    <a:latin typeface="Cambria Math" panose="02040503050406030204" pitchFamily="18" charset="0"/>
                                    <a:ea typeface="Dotum" panose="020B0600000101010101" pitchFamily="34" charset="-127"/>
                                    <a:cs typeface="Times New Roman" panose="02020603050405020304" pitchFamily="18" charset="0"/>
                                  </a:rPr>
                                  <m:t>2</m:t>
                                </m:r>
                              </m:e>
                              <m:sup>
                                <m:r>
                                  <a:rPr lang="da-DK" sz="2000">
                                    <a:effectLst/>
                                    <a:latin typeface="Cambria Math" panose="02040503050406030204" pitchFamily="18" charset="0"/>
                                    <a:ea typeface="Dotum" panose="020B0600000101010101" pitchFamily="34" charset="-127"/>
                                    <a:cs typeface="Times New Roman" panose="02020603050405020304" pitchFamily="18" charset="0"/>
                                  </a:rPr>
                                  <m:t>2</m:t>
                                </m:r>
                              </m:sup>
                            </m:sSup>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den>
                            </m:f>
                          </m:sup>
                        </m:sSup>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den>
                                </m:f>
                              </m:sup>
                            </m:sSup>
                          </m:e>
                        </m:d>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num>
                              <m:den>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den>
                            </m:f>
                          </m:sup>
                        </m:sSup>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8</m:t>
                        </m:r>
                      </m:e>
                    </m:func>
                  </m:oMath>
                </a14:m>
                <a:r>
                  <a:rPr lang="da-DK"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da-DK" sz="2000">
                    <a:effectLst/>
                    <a:latin typeface="+mn-lt"/>
                    <a:ea typeface="Dotum" panose="020B0600000101010101" pitchFamily="34" charset="-127"/>
                    <a:cs typeface="Times New Roman" panose="02020603050405020304" pitchFamily="18" charset="0"/>
                  </a:rPr>
                  <a:t> (tmđk)</a:t>
                </a:r>
                <a:endParaRPr lang="en-US" sz="2000">
                  <a:effectLst/>
                  <a:latin typeface="+mn-lt"/>
                  <a:ea typeface="Arial" panose="020B0604020202020204" pitchFamily="34" charset="0"/>
                  <a:cs typeface="Times New Roman" panose="02020603050405020304" pitchFamily="18" charset="0"/>
                </a:endParaRPr>
              </a:p>
              <a:p>
                <a:pPr>
                  <a:lnSpc>
                    <a:spcPct val="150000"/>
                  </a:lnSpc>
                </a:pPr>
                <a:r>
                  <a:rPr lang="da-DK" sz="2000">
                    <a:effectLst/>
                    <a:latin typeface="+mn-lt"/>
                    <a:ea typeface="Dotum" panose="020B0600000101010101" pitchFamily="34" charset="-127"/>
                  </a:rPr>
                  <a:t>Vậy nghiệm của phương trình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da-DK" sz="2000">
                    <a:effectLst/>
                    <a:latin typeface="+mn-lt"/>
                    <a:ea typeface="Dotum" panose="020B0600000101010101" pitchFamily="34" charset="-127"/>
                  </a:rPr>
                  <a:t>.</a:t>
                </a:r>
                <a:endPar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1109233" y="2567874"/>
                <a:ext cx="7686762" cy="2312171"/>
              </a:xfrm>
              <a:prstGeom prst="rect">
                <a:avLst/>
              </a:prstGeom>
              <a:blipFill>
                <a:blip r:embed="rId4"/>
                <a:stretch>
                  <a:fillRect l="-872" b="-1316"/>
                </a:stretch>
              </a:blipFill>
            </p:spPr>
            <p:txBody>
              <a:bodyPr/>
              <a:lstStyle/>
              <a:p>
                <a:r>
                  <a:rPr lang="en-US">
                    <a:noFill/>
                  </a:rPr>
                  <a:t> </a:t>
                </a:r>
              </a:p>
            </p:txBody>
          </p:sp>
        </mc:Fallback>
      </mc:AlternateContent>
    </p:spTree>
    <p:extLst>
      <p:ext uri="{BB962C8B-B14F-4D97-AF65-F5344CB8AC3E}">
        <p14:creationId xmlns:p14="http://schemas.microsoft.com/office/powerpoint/2010/main" val="229086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barn(inVertical)">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06474" y="1698753"/>
            <a:ext cx="8521935" cy="1707600"/>
          </a:xfrm>
          <a:prstGeom prst="rect">
            <a:avLst/>
          </a:prstGeom>
        </p:spPr>
        <p:txBody>
          <a:bodyPr spcFirstLastPara="1" wrap="square" lIns="91425" tIns="91425" rIns="91425" bIns="91425" anchor="b" anchorCtr="0">
            <a:noAutofit/>
          </a:bodyPr>
          <a:lstStyle/>
          <a:p>
            <a:pPr lvl="0">
              <a:lnSpc>
                <a:spcPct val="150000"/>
              </a:lnSpc>
            </a:pPr>
            <a:r>
              <a:rPr lang="vi-VN" sz="4200" b="1">
                <a:latin typeface="+mn-lt"/>
              </a:rPr>
              <a:t>BẤT PHƯƠNG TRÌNH MŨ</a:t>
            </a:r>
            <a:r>
              <a:rPr lang="en-US" sz="4200" b="1">
                <a:latin typeface="+mn-lt"/>
              </a:rPr>
              <a:t> VÀ BẤT PHƯƠNG TRÌNH LÔGARIT</a:t>
            </a:r>
            <a:endParaRPr sz="4200" b="1">
              <a:latin typeface="+mn-lt"/>
            </a:endParaRPr>
          </a:p>
        </p:txBody>
      </p:sp>
      <p:pic>
        <p:nvPicPr>
          <p:cNvPr id="2" name="Picture 1"/>
          <p:cNvPicPr>
            <a:picLocks noChangeAspect="1"/>
          </p:cNvPicPr>
          <p:nvPr/>
        </p:nvPicPr>
        <p:blipFill>
          <a:blip r:embed="rId3"/>
          <a:stretch>
            <a:fillRect/>
          </a:stretch>
        </p:blipFill>
        <p:spPr>
          <a:xfrm>
            <a:off x="661808" y="3535825"/>
            <a:ext cx="859495" cy="1311376"/>
          </a:xfrm>
          <a:prstGeom prst="rect">
            <a:avLst/>
          </a:prstGeom>
        </p:spPr>
      </p:pic>
      <p:sp>
        <p:nvSpPr>
          <p:cNvPr id="5" name="Google Shape;2130;p41"/>
          <p:cNvSpPr txBox="1">
            <a:spLocks/>
          </p:cNvSpPr>
          <p:nvPr/>
        </p:nvSpPr>
        <p:spPr>
          <a:xfrm>
            <a:off x="3821791" y="431592"/>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aven Pro ExtraBold"/>
              <a:buNone/>
              <a:defRPr sz="60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2pPr>
            <a:lvl3pPr marR="0" lvl="2"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3pPr>
            <a:lvl4pPr marR="0" lvl="3"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4pPr>
            <a:lvl5pPr marR="0" lvl="4"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5pPr>
            <a:lvl6pPr marR="0" lvl="5"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6pPr>
            <a:lvl7pPr marR="0" lvl="6"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7pPr>
            <a:lvl8pPr marR="0" lvl="7"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8pPr>
            <a:lvl9pPr marR="0" lvl="8"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9pPr>
          </a:lstStyle>
          <a:p>
            <a:r>
              <a:rPr lang="en-US" sz="5500" b="1">
                <a:latin typeface="+mj-lt"/>
              </a:rPr>
              <a:t>II</a:t>
            </a:r>
          </a:p>
        </p:txBody>
      </p:sp>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2896868" y="392950"/>
            <a:ext cx="3432087" cy="493613"/>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100" b="1" kern="1200">
                <a:solidFill>
                  <a:srgbClr val="000000"/>
                </a:solidFill>
                <a:latin typeface="+mn-lt"/>
                <a:ea typeface="+mn-ea"/>
                <a:cs typeface="Arial" panose="020B0604020202020204" pitchFamily="34" charset="0"/>
                <a:sym typeface="Arial"/>
              </a:rPr>
              <a:t>1. Bất phương trình mũ</a:t>
            </a:r>
            <a:endParaRPr lang="en-US" sz="2100" b="1" kern="1200" dirty="0">
              <a:solidFill>
                <a:srgbClr val="000000"/>
              </a:solidFill>
              <a:latin typeface="+mn-lt"/>
              <a:ea typeface="+mn-ea"/>
              <a:cs typeface="Arial" panose="020B0604020202020204" pitchFamily="34" charset="0"/>
              <a:sym typeface="Arial"/>
            </a:endParaRPr>
          </a:p>
        </p:txBody>
      </p:sp>
      <p:grpSp>
        <p:nvGrpSpPr>
          <p:cNvPr id="117" name="Google Shape;4008;p73"/>
          <p:cNvGrpSpPr/>
          <p:nvPr/>
        </p:nvGrpSpPr>
        <p:grpSpPr>
          <a:xfrm rot="6132326">
            <a:off x="-17602" y="4164513"/>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Rectangle 24"/>
          <p:cNvSpPr/>
          <p:nvPr/>
        </p:nvSpPr>
        <p:spPr>
          <a:xfrm>
            <a:off x="752155" y="297019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444638" y="1046794"/>
                <a:ext cx="5330132" cy="1847814"/>
              </a:xfrm>
              <a:prstGeom prst="rect">
                <a:avLst/>
              </a:prstGeom>
            </p:spPr>
            <p:txBody>
              <a:bodyPr wrap="square">
                <a:spAutoFit/>
              </a:bodyPr>
              <a:lstStyle/>
              <a:p>
                <a:pPr algn="just">
                  <a:lnSpc>
                    <a:spcPct val="150000"/>
                  </a:lnSpc>
                </a:pPr>
                <a:r>
                  <a:rPr kumimoji="0" lang="en-US" sz="1800" b="1" i="0" u="none" strike="noStrike" kern="0" cap="none" spc="0" normalizeH="0" baseline="0" noProof="0">
                    <a:ln>
                      <a:noFill/>
                    </a:ln>
                    <a:solidFill>
                      <a:srgbClr val="C00000"/>
                    </a:solidFill>
                    <a:effectLst/>
                    <a:uLnTx/>
                    <a:uFillTx/>
                    <a:latin typeface="+mn-lt"/>
                    <a:sym typeface="Arial"/>
                  </a:rPr>
                  <a:t>HĐ5: </a:t>
                </a:r>
                <a:r>
                  <a:rPr lang="en-US" sz="1800">
                    <a:latin typeface="+mn-lt"/>
                  </a:rPr>
                  <a:t>Quan sát </a:t>
                </a:r>
                <a:r>
                  <a:rPr lang="en-US" sz="1800" i="1">
                    <a:latin typeface="+mn-lt"/>
                  </a:rPr>
                  <a:t>Hình 11</a:t>
                </a:r>
                <a:r>
                  <a:rPr lang="en-US" sz="1800">
                    <a:latin typeface="+mn-lt"/>
                  </a:rPr>
                  <a:t> và nêu nhận xét về tính đồng biến, nghịch biến của hàm số mũ </a:t>
                </a:r>
                <a:r>
                  <a:rPr lang="da-DK" sz="1800">
                    <a:ea typeface="Arial" panose="020B0604020202020204" pitchFamily="34" charset="0"/>
                    <a:cs typeface="Times New Roman" panose="02020603050405020304" pitchFamily="18" charset="0"/>
                  </a:rPr>
                  <a:t> </a:t>
                </a:r>
                <a14:m>
                  <m:oMath xmlns:m="http://schemas.openxmlformats.org/officeDocument/2006/math">
                    <m:r>
                      <a:rPr lang="da-DK" sz="1800" i="1">
                        <a:effectLst/>
                        <a:latin typeface="Cambria Math" panose="02040503050406030204" pitchFamily="18" charset="0"/>
                        <a:ea typeface="Arial" panose="020B0604020202020204" pitchFamily="34" charset="0"/>
                        <a:cs typeface="Times New Roman" panose="02020603050405020304" pitchFamily="18" charset="0"/>
                      </a:rPr>
                      <m:t>𝑦</m:t>
                    </m:r>
                    <m:r>
                      <a:rPr lang="da-DK"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da-DK"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1800" i="1">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sup>
                    </m:sSup>
                  </m:oMath>
                </a14:m>
                <a:r>
                  <a:rPr lang="en-US" sz="1800">
                    <a:latin typeface="+mn-lt"/>
                  </a:rPr>
                  <a:t>. Từ đó, hãy tìm </a:t>
                </a:r>
                <a14:m>
                  <m:oMath xmlns:m="http://schemas.openxmlformats.org/officeDocument/2006/math">
                    <m:r>
                      <a:rPr lang="en-US" sz="1800" i="1" smtClean="0">
                        <a:latin typeface="Cambria Math" panose="02040503050406030204" pitchFamily="18" charset="0"/>
                      </a:rPr>
                      <m:t>𝑥</m:t>
                    </m:r>
                  </m:oMath>
                </a14:m>
                <a:r>
                  <a:rPr lang="en-US" sz="1800">
                    <a:latin typeface="+mn-lt"/>
                  </a:rPr>
                  <a:t> sao cho </a:t>
                </a:r>
                <a14:m>
                  <m:oMath xmlns:m="http://schemas.openxmlformats.org/officeDocument/2006/math">
                    <m:sSup>
                      <m:sSupPr>
                        <m:ctrlPr>
                          <a:rPr lang="en-US" sz="1800" i="1">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da-DK"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1800" i="1">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1800" i="1">
                        <a:effectLst/>
                        <a:latin typeface="Cambria Math" panose="02040503050406030204" pitchFamily="18" charset="0"/>
                        <a:ea typeface="Arial" panose="020B0604020202020204" pitchFamily="34" charset="0"/>
                        <a:cs typeface="Times New Roman" panose="02020603050405020304" pitchFamily="18" charset="0"/>
                      </a:rPr>
                      <m:t>&gt;2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da-DK" sz="1800">
                    <a:effectLst/>
                    <a:latin typeface="Times New Roman" panose="02020603050405020304" pitchFamily="18" charset="0"/>
                    <a:ea typeface="Dotum" panose="020B0600000101010101" pitchFamily="34" charset="-127"/>
                  </a:rPr>
                  <a:t> </a:t>
                </a:r>
                <a:endParaRPr lang="en-US" sz="18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444638" y="1046794"/>
                <a:ext cx="5330132" cy="1847814"/>
              </a:xfrm>
              <a:prstGeom prst="rect">
                <a:avLst/>
              </a:prstGeom>
              <a:blipFill>
                <a:blip r:embed="rId3"/>
                <a:stretch>
                  <a:fillRect l="-1030" r="-915"/>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5892357" y="1046794"/>
            <a:ext cx="2829340" cy="28293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2149" y="3309221"/>
                <a:ext cx="5638841" cy="1574534"/>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da-DK" sz="1800">
                    <a:latin typeface="+mn-lt"/>
                    <a:ea typeface="Arial" panose="020B0604020202020204" pitchFamily="34" charset="0"/>
                    <a:cs typeface="Times New Roman" panose="02020603050405020304" pitchFamily="18" charset="0"/>
                  </a:rPr>
                  <a:t>Hàm số </a:t>
                </a:r>
                <a14:m>
                  <m:oMath xmlns:m="http://schemas.openxmlformats.org/officeDocument/2006/math">
                    <m:r>
                      <a:rPr lang="da-DK" sz="1800" i="1">
                        <a:effectLst/>
                        <a:latin typeface="Cambria Math" panose="02040503050406030204" pitchFamily="18" charset="0"/>
                        <a:ea typeface="Arial" panose="020B0604020202020204" pitchFamily="34" charset="0"/>
                        <a:cs typeface="Times New Roman" panose="02020603050405020304" pitchFamily="18" charset="0"/>
                      </a:rPr>
                      <m:t>𝑦</m:t>
                    </m:r>
                    <m:r>
                      <a:rPr lang="da-DK"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1800" i="1">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sup>
                    </m:sSup>
                  </m:oMath>
                </a14:m>
                <a:r>
                  <a:rPr lang="da-DK" sz="1800">
                    <a:effectLst/>
                    <a:latin typeface="+mn-lt"/>
                    <a:ea typeface="Dotum" panose="020B0600000101010101" pitchFamily="34" charset="-127"/>
                    <a:cs typeface="Times New Roman" panose="02020603050405020304" pitchFamily="18" charset="0"/>
                  </a:rPr>
                  <a:t> nghịch biến trên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1800">
                    <a:effectLst/>
                    <a:latin typeface="+mn-lt"/>
                    <a:ea typeface="Dotum" panose="020B0600000101010101" pitchFamily="34" charset="-127"/>
                    <a:cs typeface="Times New Roman" panose="02020603050405020304" pitchFamily="18" charset="0"/>
                  </a:rPr>
                  <a:t>.</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r>
                  <a:rPr lang="da-DK" sz="1800">
                    <a:effectLst/>
                    <a:latin typeface="+mn-lt"/>
                    <a:ea typeface="Arial" panose="020B0604020202020204" pitchFamily="34" charset="0"/>
                    <a:cs typeface="Times New Roman" panose="02020603050405020304" pitchFamily="18" charset="0"/>
                  </a:rPr>
                  <a:t>Quan sát đồ thị ta thấy, để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1800" i="1">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1800" i="1">
                        <a:effectLst/>
                        <a:latin typeface="Cambria Math" panose="02040503050406030204" pitchFamily="18" charset="0"/>
                        <a:ea typeface="Arial" panose="020B0604020202020204" pitchFamily="34" charset="0"/>
                        <a:cs typeface="Times New Roman" panose="02020603050405020304" pitchFamily="18" charset="0"/>
                      </a:rPr>
                      <m:t>&gt;2</m:t>
                    </m:r>
                  </m:oMath>
                </a14:m>
                <a:r>
                  <a:rPr lang="da-DK"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18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2149" y="3309221"/>
                <a:ext cx="5638841" cy="1574534"/>
              </a:xfrm>
              <a:prstGeom prst="rect">
                <a:avLst/>
              </a:prstGeom>
              <a:blipFill>
                <a:blip r:embed="rId6"/>
                <a:stretch>
                  <a:fillRect l="-757"/>
                </a:stretch>
              </a:blipFill>
            </p:spPr>
            <p:txBody>
              <a:bodyPr/>
              <a:lstStyle/>
              <a:p>
                <a:r>
                  <a:rPr lang="en-US">
                    <a:noFill/>
                  </a:rPr>
                  <a:t> </a:t>
                </a:r>
              </a:p>
            </p:txBody>
          </p:sp>
        </mc:Fallback>
      </mc:AlternateContent>
    </p:spTree>
    <p:extLst>
      <p:ext uri="{BB962C8B-B14F-4D97-AF65-F5344CB8AC3E}">
        <p14:creationId xmlns:p14="http://schemas.microsoft.com/office/powerpoint/2010/main" val="285756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87363" y="321533"/>
            <a:ext cx="5373452" cy="6618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KẾT LUẬN</a:t>
            </a:r>
            <a:endParaRPr sz="3200" b="1">
              <a:solidFill>
                <a:srgbClr val="C00000"/>
              </a:solidFill>
              <a:latin typeface="+mn-lt"/>
            </a:endParaRPr>
          </a:p>
        </p:txBody>
      </p:sp>
      <mc:AlternateContent xmlns:mc="http://schemas.openxmlformats.org/markup-compatibility/2006" xmlns:a14="http://schemas.microsoft.com/office/drawing/2010/main">
        <mc:Choice Requires="a14">
          <p:sp>
            <p:nvSpPr>
              <p:cNvPr id="26" name="Rectangle 25"/>
              <p:cNvSpPr/>
              <p:nvPr/>
            </p:nvSpPr>
            <p:spPr>
              <a:xfrm>
                <a:off x="813709" y="1048069"/>
                <a:ext cx="7520761" cy="352404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da-DK" sz="2200">
                    <a:ea typeface="Arial" panose="020B0604020202020204" pitchFamily="34" charset="0"/>
                    <a:cs typeface="Times New Roman" panose="02020603050405020304" pitchFamily="18" charset="0"/>
                  </a:rPr>
                  <a:t>Bất phương trình mũ là bất phương trình có chứa ẩn ở số mũ của lũy thừa.</a:t>
                </a:r>
                <a:endParaRPr lang="en-US" sz="2200">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da-DK" sz="2200">
                    <a:effectLst/>
                    <a:ea typeface="Arial" panose="020B0604020202020204" pitchFamily="34" charset="0"/>
                    <a:cs typeface="Times New Roman" panose="02020603050405020304" pitchFamily="18" charset="0"/>
                  </a:rPr>
                  <a:t>Bất phương trình mũ cơ bản là bất phương trình mũ có một trong các dạng sau:</a:t>
                </a:r>
                <a:endParaRPr lang="en-US" sz="22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200" i="1">
                              <a:effectLst/>
                              <a:latin typeface="Cambria Math" panose="02040503050406030204" pitchFamily="18" charset="0"/>
                              <a:ea typeface="Arial" panose="020B0604020202020204" pitchFamily="34" charset="0"/>
                              <a:cs typeface="Times New Roman" panose="02020603050405020304" pitchFamily="18" charset="0"/>
                            </a:rPr>
                            <m:t>𝑎</m:t>
                          </m:r>
                        </m:e>
                        <m:sup>
                          <m:r>
                            <a:rPr lang="da-DK" sz="22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2200" i="1">
                          <a:effectLst/>
                          <a:latin typeface="Cambria Math" panose="02040503050406030204" pitchFamily="18" charset="0"/>
                          <a:ea typeface="Arial" panose="020B0604020202020204" pitchFamily="34" charset="0"/>
                          <a:cs typeface="Times New Roman" panose="02020603050405020304" pitchFamily="18" charset="0"/>
                        </a:rPr>
                        <m:t>&gt;</m:t>
                      </m:r>
                      <m:r>
                        <a:rPr lang="da-DK" sz="2200" i="1">
                          <a:effectLst/>
                          <a:latin typeface="Cambria Math" panose="02040503050406030204" pitchFamily="18" charset="0"/>
                          <a:ea typeface="Arial" panose="020B0604020202020204" pitchFamily="34" charset="0"/>
                          <a:cs typeface="Times New Roman" panose="02020603050405020304" pitchFamily="18" charset="0"/>
                        </a:rPr>
                        <m:t>𝑏</m:t>
                      </m:r>
                      <m:r>
                        <a:rPr lang="da-DK" sz="22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200" i="1">
                              <a:effectLst/>
                              <a:latin typeface="Cambria Math" panose="02040503050406030204" pitchFamily="18" charset="0"/>
                              <a:ea typeface="Arial" panose="020B0604020202020204" pitchFamily="34" charset="0"/>
                              <a:cs typeface="Times New Roman" panose="02020603050405020304" pitchFamily="18" charset="0"/>
                            </a:rPr>
                            <m:t>𝑎</m:t>
                          </m:r>
                        </m:e>
                        <m:sup>
                          <m:r>
                            <a:rPr lang="da-DK" sz="22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2200" i="1">
                          <a:effectLst/>
                          <a:latin typeface="Cambria Math" panose="02040503050406030204" pitchFamily="18" charset="0"/>
                          <a:ea typeface="Arial" panose="020B0604020202020204" pitchFamily="34" charset="0"/>
                          <a:cs typeface="Times New Roman" panose="02020603050405020304" pitchFamily="18" charset="0"/>
                        </a:rPr>
                        <m:t>&lt;</m:t>
                      </m:r>
                      <m:r>
                        <a:rPr lang="da-DK" sz="2200" i="1">
                          <a:effectLst/>
                          <a:latin typeface="Cambria Math" panose="02040503050406030204" pitchFamily="18" charset="0"/>
                          <a:ea typeface="Arial" panose="020B0604020202020204" pitchFamily="34" charset="0"/>
                          <a:cs typeface="Times New Roman" panose="02020603050405020304" pitchFamily="18" charset="0"/>
                        </a:rPr>
                        <m:t>𝑏</m:t>
                      </m:r>
                      <m:r>
                        <a:rPr lang="da-DK" sz="22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200" i="1">
                              <a:effectLst/>
                              <a:latin typeface="Cambria Math" panose="02040503050406030204" pitchFamily="18" charset="0"/>
                              <a:ea typeface="Arial" panose="020B0604020202020204" pitchFamily="34" charset="0"/>
                              <a:cs typeface="Times New Roman" panose="02020603050405020304" pitchFamily="18" charset="0"/>
                            </a:rPr>
                            <m:t>𝑎</m:t>
                          </m:r>
                        </m:e>
                        <m:sup>
                          <m:r>
                            <a:rPr lang="da-DK" sz="22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2200" i="1">
                          <a:effectLst/>
                          <a:latin typeface="Cambria Math" panose="02040503050406030204" pitchFamily="18" charset="0"/>
                          <a:ea typeface="Arial" panose="020B0604020202020204" pitchFamily="34" charset="0"/>
                          <a:cs typeface="Times New Roman" panose="02020603050405020304" pitchFamily="18" charset="0"/>
                        </a:rPr>
                        <m:t>≥</m:t>
                      </m:r>
                      <m:r>
                        <a:rPr lang="da-DK" sz="2200" i="1">
                          <a:effectLst/>
                          <a:latin typeface="Cambria Math" panose="02040503050406030204" pitchFamily="18" charset="0"/>
                          <a:ea typeface="Arial" panose="020B0604020202020204" pitchFamily="34" charset="0"/>
                          <a:cs typeface="Times New Roman" panose="02020603050405020304" pitchFamily="18" charset="0"/>
                        </a:rPr>
                        <m:t>𝑏</m:t>
                      </m:r>
                      <m:r>
                        <a:rPr lang="da-DK" sz="22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200" i="1">
                              <a:effectLst/>
                              <a:latin typeface="Cambria Math" panose="02040503050406030204" pitchFamily="18" charset="0"/>
                              <a:ea typeface="Arial" panose="020B0604020202020204" pitchFamily="34" charset="0"/>
                              <a:cs typeface="Times New Roman" panose="02020603050405020304" pitchFamily="18" charset="0"/>
                            </a:rPr>
                            <m:t>𝑎</m:t>
                          </m:r>
                        </m:e>
                        <m:sup>
                          <m:r>
                            <a:rPr lang="da-DK" sz="22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2200" i="1">
                          <a:effectLst/>
                          <a:latin typeface="Cambria Math" panose="02040503050406030204" pitchFamily="18" charset="0"/>
                          <a:ea typeface="Arial" panose="020B0604020202020204" pitchFamily="34" charset="0"/>
                          <a:cs typeface="Times New Roman" panose="02020603050405020304" pitchFamily="18" charset="0"/>
                        </a:rPr>
                        <m:t>≤</m:t>
                      </m:r>
                      <m:r>
                        <a:rPr lang="da-DK" sz="2200" i="1">
                          <a:effectLst/>
                          <a:latin typeface="Cambria Math" panose="02040503050406030204" pitchFamily="18" charset="0"/>
                          <a:ea typeface="Arial" panose="020B0604020202020204" pitchFamily="34" charset="0"/>
                          <a:cs typeface="Times New Roman" panose="02020603050405020304" pitchFamily="18" charset="0"/>
                        </a:rPr>
                        <m:t>𝑏</m:t>
                      </m:r>
                    </m:oMath>
                  </m:oMathPara>
                </a14:m>
                <a:endParaRPr lang="en-US" sz="22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2200" i="1">
                          <a:effectLst/>
                          <a:latin typeface="Cambria Math" panose="02040503050406030204" pitchFamily="18" charset="0"/>
                          <a:ea typeface="Arial" panose="020B0604020202020204" pitchFamily="34" charset="0"/>
                          <a:cs typeface="Times New Roman" panose="02020603050405020304" pitchFamily="18" charset="0"/>
                        </a:rPr>
                        <m:t>(</m:t>
                      </m:r>
                      <m:r>
                        <a:rPr lang="da-DK" sz="2200" i="1">
                          <a:effectLst/>
                          <a:latin typeface="Cambria Math" panose="02040503050406030204" pitchFamily="18" charset="0"/>
                          <a:ea typeface="Arial" panose="020B0604020202020204" pitchFamily="34" charset="0"/>
                          <a:cs typeface="Times New Roman" panose="02020603050405020304" pitchFamily="18" charset="0"/>
                        </a:rPr>
                        <m:t>𝑎</m:t>
                      </m:r>
                      <m:r>
                        <a:rPr lang="da-DK" sz="2200" i="1">
                          <a:effectLst/>
                          <a:latin typeface="Cambria Math" panose="02040503050406030204" pitchFamily="18" charset="0"/>
                          <a:ea typeface="Arial" panose="020B0604020202020204" pitchFamily="34" charset="0"/>
                          <a:cs typeface="Times New Roman" panose="02020603050405020304" pitchFamily="18" charset="0"/>
                        </a:rPr>
                        <m:t>&gt;0, </m:t>
                      </m:r>
                      <m:r>
                        <a:rPr lang="da-DK" sz="2200" i="1">
                          <a:effectLst/>
                          <a:latin typeface="Cambria Math" panose="02040503050406030204" pitchFamily="18" charset="0"/>
                          <a:ea typeface="Arial" panose="020B0604020202020204" pitchFamily="34" charset="0"/>
                          <a:cs typeface="Times New Roman" panose="02020603050405020304" pitchFamily="18" charset="0"/>
                        </a:rPr>
                        <m:t>𝑎</m:t>
                      </m:r>
                      <m:r>
                        <a:rPr lang="da-DK" sz="22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2200">
                  <a:effectLs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13709" y="1048069"/>
                <a:ext cx="7520761" cy="3524042"/>
              </a:xfrm>
              <a:prstGeom prst="rect">
                <a:avLst/>
              </a:prstGeom>
              <a:blipFill>
                <a:blip r:embed="rId3"/>
                <a:stretch>
                  <a:fillRect l="-727" r="-88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51975" y="457746"/>
            <a:ext cx="7491527" cy="2405980"/>
            <a:chOff x="1547277" y="674735"/>
            <a:chExt cx="7491527" cy="2405980"/>
          </a:xfrm>
        </p:grpSpPr>
        <p:sp>
          <p:nvSpPr>
            <p:cNvPr id="8" name="Google Shape;735;p18"/>
            <p:cNvSpPr txBox="1">
              <a:spLocks/>
            </p:cNvSpPr>
            <p:nvPr/>
          </p:nvSpPr>
          <p:spPr>
            <a:xfrm>
              <a:off x="1547277" y="786147"/>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9:</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10" name="TextBox 9"/>
                <p:cNvSpPr txBox="1"/>
                <p:nvPr/>
              </p:nvSpPr>
              <p:spPr>
                <a:xfrm>
                  <a:off x="2727409" y="674735"/>
                  <a:ext cx="6311395" cy="24059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Bất</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phương trình nào là bất phương trình mũ cơ bản trong các bất phương trình sau?</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lvl="0">
                    <a:lnSpc>
                      <a:spcPct val="150000"/>
                    </a:lnSpc>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&gt;27;                 </m:t>
                        </m:r>
                      </m:oMath>
                    </m:oMathPara>
                  </a14:m>
                  <a:endPar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lvl="0">
                    <a:lnSpc>
                      <a:spcPct val="150000"/>
                    </a:lnSpc>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+5</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m:oMathPara>
                  </a14:m>
                  <a:endPar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lvl="0">
                    <a:lnSpc>
                      <a:spcPct val="150000"/>
                    </a:lnSpc>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lang="en-US" sz="2000" i="1" kern="1200">
                                <a:latin typeface="Cambria Math" panose="02040503050406030204" pitchFamily="18" charset="0"/>
                                <a:cs typeface="Arial" panose="020B0604020202020204" pitchFamily="34" charset="0"/>
                              </a:rPr>
                            </m:ctrlPr>
                          </m:sSupPr>
                          <m:e>
                            <m:r>
                              <a:rPr lang="en-US" sz="2000" b="0" i="1" kern="1200" smtClean="0">
                                <a:latin typeface="Cambria Math" panose="02040503050406030204" pitchFamily="18" charset="0"/>
                                <a:cs typeface="Arial" panose="020B0604020202020204" pitchFamily="34" charset="0"/>
                              </a:rPr>
                              <m:t>7</m:t>
                            </m:r>
                          </m:e>
                          <m:sup>
                            <m:r>
                              <a:rPr lang="en-US" sz="2000" i="1" kern="1200">
                                <a:latin typeface="Cambria Math" panose="02040503050406030204" pitchFamily="18" charset="0"/>
                                <a:cs typeface="Arial" panose="020B0604020202020204" pitchFamily="34" charset="0"/>
                              </a:rPr>
                              <m:t>𝑥</m:t>
                            </m:r>
                          </m:sup>
                        </m:sSup>
                        <m:r>
                          <a:rPr lang="en-US" sz="2000" i="1" kern="1200" smtClean="0">
                            <a:latin typeface="Cambria Math" panose="02040503050406030204" pitchFamily="18" charset="0"/>
                            <a:ea typeface="Cambria Math" panose="02040503050406030204" pitchFamily="18" charset="0"/>
                            <a:cs typeface="Arial" panose="020B0604020202020204" pitchFamily="34" charset="0"/>
                          </a:rPr>
                          <m:t>≤</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12</m:t>
                        </m:r>
                      </m:oMath>
                    </m:oMathPara>
                  </a14:m>
                  <a:endParaRPr kumimoji="0" lang="en-US" sz="2000" b="0" i="0" u="none" strike="noStrike" kern="0" cap="none" spc="0" normalizeH="0" baseline="0" noProof="0">
                    <a:ln>
                      <a:noFill/>
                    </a:ln>
                    <a:solidFill>
                      <a:srgbClr val="000000"/>
                    </a:solidFill>
                    <a:effectLst/>
                    <a:uLnTx/>
                    <a:uFillTx/>
                    <a:sym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727409" y="674735"/>
                  <a:ext cx="6311395" cy="2405980"/>
                </a:xfrm>
                <a:prstGeom prst="rect">
                  <a:avLst/>
                </a:prstGeom>
                <a:blipFill>
                  <a:blip r:embed="rId3"/>
                  <a:stretch>
                    <a:fillRect l="-1063"/>
                  </a:stretch>
                </a:blipFill>
              </p:spPr>
              <p:txBody>
                <a:bodyPr/>
                <a:lstStyle/>
                <a:p>
                  <a:r>
                    <a:rPr lang="en-US">
                      <a:noFill/>
                    </a:rPr>
                    <a:t> </a:t>
                  </a:r>
                </a:p>
              </p:txBody>
            </p:sp>
          </mc:Fallback>
        </mc:AlternateContent>
      </p:grpSp>
      <p:sp>
        <p:nvSpPr>
          <p:cNvPr id="13" name="Rectangle 12"/>
          <p:cNvSpPr/>
          <p:nvPr/>
        </p:nvSpPr>
        <p:spPr>
          <a:xfrm>
            <a:off x="4411739" y="299594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3" name="TextBox 32"/>
              <p:cNvSpPr txBox="1"/>
              <p:nvPr/>
            </p:nvSpPr>
            <p:spPr>
              <a:xfrm>
                <a:off x="1632107" y="3591820"/>
                <a:ext cx="6111970" cy="1015663"/>
              </a:xfrm>
              <a:prstGeom prst="rect">
                <a:avLst/>
              </a:prstGeom>
              <a:noFill/>
            </p:spPr>
            <p:txBody>
              <a:bodyPr wrap="square" rtlCol="0">
                <a:spAutoFit/>
              </a:bodyPr>
              <a:lstStyle/>
              <a:p>
                <a:pPr defTabSz="457200">
                  <a:lnSpc>
                    <a:spcPct val="150000"/>
                  </a:lnSpc>
                  <a:spcBef>
                    <a:spcPts val="600"/>
                  </a:spcBef>
                  <a:spcAft>
                    <a:spcPts val="600"/>
                  </a:spcAft>
                  <a:buClrTx/>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Ta thấy</a:t>
                </a:r>
                <a:r>
                  <a:rPr lang="en-US" sz="2000" kern="1200">
                    <a:latin typeface="Arial" panose="020B0604020202020204" pitchFamily="34" charset="0"/>
                    <a:ea typeface="+mn-ea"/>
                    <a:cs typeface="Arial" panose="020B0604020202020204" pitchFamily="34" charset="0"/>
                  </a:rPr>
                  <a:t>: Hai bất phương trình </a:t>
                </a:r>
                <a14:m>
                  <m:oMath xmlns:m="http://schemas.openxmlformats.org/officeDocument/2006/math">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3</m:t>
                        </m:r>
                      </m:e>
                      <m:sup>
                        <m:r>
                          <a:rPr lang="en-US" sz="2000" i="1" kern="1200">
                            <a:latin typeface="Cambria Math" panose="02040503050406030204" pitchFamily="18" charset="0"/>
                            <a:cs typeface="Arial" panose="020B0604020202020204" pitchFamily="34" charset="0"/>
                          </a:rPr>
                          <m:t>𝑥</m:t>
                        </m:r>
                      </m:sup>
                    </m:sSup>
                    <m:r>
                      <a:rPr lang="en-US" sz="2000" i="1" kern="1200">
                        <a:latin typeface="Cambria Math" panose="02040503050406030204" pitchFamily="18" charset="0"/>
                        <a:cs typeface="Arial" panose="020B0604020202020204" pitchFamily="34" charset="0"/>
                      </a:rPr>
                      <m:t>&gt;27</m:t>
                    </m:r>
                  </m:oMath>
                </a14:m>
                <a:r>
                  <a:rPr lang="en-US" sz="2000" kern="1200">
                    <a:latin typeface="Arial" panose="020B0604020202020204" pitchFamily="34" charset="0"/>
                    <a:ea typeface="+mn-ea"/>
                    <a:cs typeface="Arial" panose="020B0604020202020204" pitchFamily="34" charset="0"/>
                  </a:rPr>
                  <a:t> và  </a:t>
                </a:r>
                <a14:m>
                  <m:oMath xmlns:m="http://schemas.openxmlformats.org/officeDocument/2006/math">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7</m:t>
                        </m:r>
                      </m:e>
                      <m:sup>
                        <m:r>
                          <a:rPr lang="en-US" sz="2000" i="1" kern="1200">
                            <a:latin typeface="Cambria Math" panose="02040503050406030204" pitchFamily="18" charset="0"/>
                            <a:cs typeface="Arial" panose="020B0604020202020204" pitchFamily="34" charset="0"/>
                          </a:rPr>
                          <m:t>𝑥</m:t>
                        </m:r>
                      </m:sup>
                    </m:sSup>
                    <m:r>
                      <a:rPr lang="en-US" sz="2000" i="1" kern="1200">
                        <a:latin typeface="Cambria Math" panose="02040503050406030204" pitchFamily="18" charset="0"/>
                        <a:ea typeface="Cambria Math" panose="02040503050406030204" pitchFamily="18" charset="0"/>
                        <a:cs typeface="Arial" panose="020B0604020202020204" pitchFamily="34" charset="0"/>
                      </a:rPr>
                      <m:t>≤12</m:t>
                    </m:r>
                  </m:oMath>
                </a14:m>
                <a:r>
                  <a:rPr lang="en-US" sz="2000"/>
                  <a:t> là những bất phương trình mũ cơ bản.</a:t>
                </a:r>
              </a:p>
            </p:txBody>
          </p:sp>
        </mc:Choice>
        <mc:Fallback xmlns="">
          <p:sp>
            <p:nvSpPr>
              <p:cNvPr id="33" name="TextBox 32"/>
              <p:cNvSpPr txBox="1">
                <a:spLocks noRot="1" noChangeAspect="1" noMove="1" noResize="1" noEditPoints="1" noAdjustHandles="1" noChangeArrowheads="1" noChangeShapeType="1" noTextEdit="1"/>
              </p:cNvSpPr>
              <p:nvPr/>
            </p:nvSpPr>
            <p:spPr>
              <a:xfrm>
                <a:off x="1632107" y="3591820"/>
                <a:ext cx="6111970" cy="1015663"/>
              </a:xfrm>
              <a:prstGeom prst="rect">
                <a:avLst/>
              </a:prstGeom>
              <a:blipFill>
                <a:blip r:embed="rId4"/>
                <a:stretch>
                  <a:fillRect l="-1098" r="-1597" b="-4192"/>
                </a:stretch>
              </a:blipFill>
            </p:spPr>
            <p:txBody>
              <a:bodyPr/>
              <a:lstStyle/>
              <a:p>
                <a:r>
                  <a:rPr lang="en-US">
                    <a:noFill/>
                  </a:rPr>
                  <a:t> </a:t>
                </a:r>
              </a:p>
            </p:txBody>
          </p:sp>
        </mc:Fallback>
      </mc:AlternateContent>
    </p:spTree>
    <p:extLst>
      <p:ext uri="{BB962C8B-B14F-4D97-AF65-F5344CB8AC3E}">
        <p14:creationId xmlns:p14="http://schemas.microsoft.com/office/powerpoint/2010/main" val="166615774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5</a:t>
            </a:r>
          </a:p>
        </p:txBody>
      </p:sp>
      <p:sp>
        <p:nvSpPr>
          <p:cNvPr id="33" name="Rectangle 1"/>
          <p:cNvSpPr>
            <a:spLocks noChangeArrowheads="1"/>
          </p:cNvSpPr>
          <p:nvPr/>
        </p:nvSpPr>
        <p:spPr bwMode="auto">
          <a:xfrm>
            <a:off x="1923861" y="1520076"/>
            <a:ext cx="52739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ts val="600"/>
              </a:spcBef>
              <a:spcAft>
                <a:spcPts val="600"/>
              </a:spcAft>
              <a:buClrTx/>
              <a:buSzTx/>
              <a:buFont typeface="Arial"/>
              <a:buNone/>
              <a:tabLst/>
              <a:defRPr/>
            </a:pP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Cho hai ví dụ về</a:t>
            </a: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bất</a:t>
            </a: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phương trình </a:t>
            </a:r>
            <a:r>
              <a:rPr lang="en-US" altLang="en-US" sz="2400">
                <a:solidFill>
                  <a:srgbClr val="000000"/>
                </a:solidFill>
                <a:ea typeface="Open Sans"/>
              </a:rPr>
              <a:t>mũ cơ bản</a:t>
            </a: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a:t>
            </a:r>
            <a:endParaRPr kumimoji="0" lang="en-US" altLang="en-US" sz="2400" b="0" i="0" u="none" strike="noStrike" kern="0" cap="none" spc="0" normalizeH="0" baseline="0" noProof="0">
              <a:ln>
                <a:noFill/>
              </a:ln>
              <a:solidFill>
                <a:srgbClr val="070185"/>
              </a:solidFill>
              <a:effectLst/>
              <a:uLnTx/>
              <a:uFillTx/>
              <a:latin typeface="Arial" panose="020B0604020202020204" pitchFamily="34" charset="0"/>
              <a:cs typeface="Arial"/>
              <a:sym typeface="Arial"/>
            </a:endParaRPr>
          </a:p>
        </p:txBody>
      </p:sp>
      <p:sp>
        <p:nvSpPr>
          <p:cNvPr id="55" name="Rectangle 54"/>
          <p:cNvSpPr/>
          <p:nvPr/>
        </p:nvSpPr>
        <p:spPr>
          <a:xfrm>
            <a:off x="4178354" y="2920187"/>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691921" y="3662554"/>
                <a:ext cx="3737818" cy="658835"/>
              </a:xfrm>
              <a:prstGeom prst="rect">
                <a:avLst/>
              </a:prstGeom>
            </p:spPr>
            <p:txBody>
              <a:bodyPr wrap="none">
                <a:spAutoFit/>
              </a:bodyPr>
              <a:lstStyle/>
              <a:p>
                <a:pPr algn="just">
                  <a:lnSpc>
                    <a:spcPct val="150000"/>
                  </a:lnSpc>
                  <a:spcBef>
                    <a:spcPts val="600"/>
                  </a:spcBef>
                  <a:spcAft>
                    <a:spcPts val="600"/>
                  </a:spcAft>
                </a:pPr>
                <a:r>
                  <a:rPr lang="da-DK" sz="2400">
                    <a:latin typeface="+mn-lt"/>
                    <a:ea typeface="Arial" panose="020B0604020202020204" pitchFamily="34" charset="0"/>
                    <a:cs typeface="Times New Roman" panose="02020603050405020304" pitchFamily="18" charset="0"/>
                  </a:rPr>
                  <a:t>1) </a:t>
                </a:r>
                <a14:m>
                  <m:oMath xmlns:m="http://schemas.openxmlformats.org/officeDocument/2006/math">
                    <m:sSup>
                      <m:sSupPr>
                        <m:ctrlPr>
                          <a:rPr lang="en-US" sz="24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400" i="1">
                            <a:effectLst/>
                            <a:latin typeface="Cambria Math" panose="02040503050406030204" pitchFamily="18" charset="0"/>
                            <a:ea typeface="Arial" panose="020B0604020202020204" pitchFamily="34" charset="0"/>
                            <a:cs typeface="Times New Roman" panose="02020603050405020304" pitchFamily="18" charset="0"/>
                          </a:rPr>
                          <m:t>3</m:t>
                        </m:r>
                      </m:e>
                      <m:sup>
                        <m:r>
                          <a:rPr lang="da-DK" sz="24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2400" i="1">
                        <a:effectLst/>
                        <a:latin typeface="Cambria Math" panose="02040503050406030204" pitchFamily="18" charset="0"/>
                        <a:ea typeface="Arial" panose="020B0604020202020204" pitchFamily="34" charset="0"/>
                        <a:cs typeface="Times New Roman" panose="02020603050405020304" pitchFamily="18" charset="0"/>
                      </a:rPr>
                      <m:t>≥9</m:t>
                    </m:r>
                  </m:oMath>
                </a14:m>
                <a:r>
                  <a:rPr lang="da-DK" sz="2400">
                    <a:effectLst/>
                    <a:latin typeface="+mn-lt"/>
                    <a:ea typeface="Dotum" panose="020B0600000101010101" pitchFamily="34" charset="-127"/>
                    <a:cs typeface="Times New Roman" panose="02020603050405020304" pitchFamily="18" charset="0"/>
                  </a:rPr>
                  <a:t> ;     2) </a:t>
                </a:r>
                <a14:m>
                  <m:oMath xmlns:m="http://schemas.openxmlformats.org/officeDocument/2006/math">
                    <m:sSup>
                      <m:sSup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400" i="1">
                            <a:effectLst/>
                            <a:latin typeface="Cambria Math" panose="02040503050406030204" pitchFamily="18" charset="0"/>
                            <a:ea typeface="Dotum" panose="020B0600000101010101" pitchFamily="34" charset="-127"/>
                            <a:cs typeface="Times New Roman" panose="02020603050405020304" pitchFamily="18" charset="0"/>
                          </a:rPr>
                          <m:t>4</m:t>
                        </m:r>
                      </m:e>
                      <m:sup>
                        <m:r>
                          <a:rPr lang="da-DK" sz="24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400" i="1">
                            <a:effectLst/>
                            <a:latin typeface="Cambria Math" panose="02040503050406030204" pitchFamily="18" charset="0"/>
                            <a:ea typeface="Dotum" panose="020B0600000101010101" pitchFamily="34" charset="-127"/>
                            <a:cs typeface="Times New Roman" panose="02020603050405020304" pitchFamily="18" charset="0"/>
                          </a:rPr>
                          <m:t>−1</m:t>
                        </m:r>
                      </m:sup>
                    </m:sSup>
                    <m:r>
                      <a:rPr lang="da-DK" sz="2400" i="1">
                        <a:effectLst/>
                        <a:latin typeface="Cambria Math" panose="02040503050406030204" pitchFamily="18" charset="0"/>
                        <a:ea typeface="Dotum" panose="020B0600000101010101" pitchFamily="34" charset="-127"/>
                        <a:cs typeface="Times New Roman" panose="02020603050405020304" pitchFamily="18" charset="0"/>
                      </a:rPr>
                      <m:t>&lt;14</m:t>
                    </m:r>
                  </m:oMath>
                </a14:m>
                <a:endParaRPr lang="en-US" sz="24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691921" y="3662554"/>
                <a:ext cx="3737818" cy="658835"/>
              </a:xfrm>
              <a:prstGeom prst="rect">
                <a:avLst/>
              </a:prstGeom>
              <a:blipFill>
                <a:blip r:embed="rId3"/>
                <a:stretch>
                  <a:fillRect l="-2610" b="-10185"/>
                </a:stretch>
              </a:blipFill>
            </p:spPr>
            <p:txBody>
              <a:bodyPr/>
              <a:lstStyle/>
              <a:p>
                <a:r>
                  <a:rPr lang="en-US">
                    <a:noFill/>
                  </a:rPr>
                  <a:t> </a:t>
                </a:r>
              </a:p>
            </p:txBody>
          </p:sp>
        </mc:Fallback>
      </mc:AlternateContent>
    </p:spTree>
    <p:extLst>
      <p:ext uri="{BB962C8B-B14F-4D97-AF65-F5344CB8AC3E}">
        <p14:creationId xmlns:p14="http://schemas.microsoft.com/office/powerpoint/2010/main" val="203225917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862012" y="963104"/>
                <a:ext cx="7424148" cy="287963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da-DK" sz="2000">
                    <a:effectLst/>
                    <a:ea typeface="Arial" panose="020B0604020202020204" pitchFamily="34" charset="0"/>
                    <a:cs typeface="Times New Roman" panose="02020603050405020304" pitchFamily="18" charset="0"/>
                  </a:rPr>
                  <a:t>Xét bất phương trình mũ: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e>
                      <m:sup>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2000" i="1">
                        <a:effectLst/>
                        <a:latin typeface="Cambria Math" panose="02040503050406030204" pitchFamily="18" charset="0"/>
                        <a:ea typeface="Arial" panose="020B0604020202020204" pitchFamily="34" charset="0"/>
                        <a:cs typeface="Times New Roman" panose="02020603050405020304" pitchFamily="18" charset="0"/>
                      </a:rPr>
                      <m:t>&gt;</m:t>
                    </m:r>
                    <m:r>
                      <a:rPr lang="da-DK" sz="2000" i="1">
                        <a:effectLst/>
                        <a:latin typeface="Cambria Math" panose="02040503050406030204" pitchFamily="18" charset="0"/>
                        <a:ea typeface="Arial" panose="020B0604020202020204" pitchFamily="34" charset="0"/>
                        <a:cs typeface="Times New Roman" panose="02020603050405020304" pitchFamily="18" charset="0"/>
                      </a:rPr>
                      <m:t>𝑏</m:t>
                    </m:r>
                    <m:r>
                      <a:rPr lang="da-DK" sz="20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&gt;0, </m:t>
                        </m:r>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≠1</m:t>
                        </m:r>
                      </m:e>
                    </m:d>
                  </m:oMath>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buClr>
                    <a:srgbClr val="070185"/>
                  </a:buClr>
                  <a:buFont typeface="Arial" panose="020B0604020202020204" pitchFamily="34" charset="0"/>
                  <a:buChar char="•"/>
                </a:pPr>
                <a:r>
                  <a:rPr lang="da-DK" sz="2000">
                    <a:effectLst/>
                    <a:ea typeface="Dotum" panose="020B0600000101010101" pitchFamily="34" charset="-127"/>
                    <a:cs typeface="Times New Roman" panose="02020603050405020304" pitchFamily="18" charset="0"/>
                  </a:rPr>
                  <a:t>Nếu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da-DK" sz="2000">
                    <a:effectLst/>
                    <a:ea typeface="Dotum" panose="020B0600000101010101" pitchFamily="34" charset="-127"/>
                    <a:cs typeface="Times New Roman" panose="02020603050405020304" pitchFamily="18" charset="0"/>
                  </a:rPr>
                  <a:t>, tập nghiệm của bất phương trình đã cho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2000">
                    <a:effectLst/>
                    <a:ea typeface="Dotum" panose="020B0600000101010101" pitchFamily="34" charset="-127"/>
                    <a:cs typeface="Times New Roman" panose="02020603050405020304" pitchFamily="18" charset="0"/>
                  </a:rPr>
                  <a:t> (vì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&gt;0≥</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 ∀</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da-DK" sz="2000">
                    <a:effectLst/>
                    <a:ea typeface="Dotum" panose="020B0600000101010101" pitchFamily="34" charset="-127"/>
                    <a:cs typeface="Times New Roman" panose="02020603050405020304" pitchFamily="18" charset="0"/>
                  </a:rPr>
                  <a:t>).</a:t>
                </a:r>
                <a:endParaRPr lang="en-US" sz="2000">
                  <a:ea typeface="Dotum" panose="020B0600000101010101" pitchFamily="34" charset="-127"/>
                  <a:cs typeface="Times New Roman" panose="02020603050405020304" pitchFamily="18" charset="0"/>
                </a:endParaRPr>
              </a:p>
              <a:p>
                <a:pPr marL="342900" indent="-342900" algn="just">
                  <a:lnSpc>
                    <a:spcPct val="150000"/>
                  </a:lnSpc>
                  <a:buClr>
                    <a:srgbClr val="070185"/>
                  </a:buClr>
                  <a:buFont typeface="Arial" panose="020B0604020202020204" pitchFamily="34" charset="0"/>
                  <a:buChar char="•"/>
                </a:pPr>
                <a:r>
                  <a:rPr lang="da-DK" sz="2000">
                    <a:effectLst/>
                    <a:ea typeface="Arial" panose="020B0604020202020204" pitchFamily="34" charset="0"/>
                    <a:cs typeface="Times New Roman" panose="02020603050405020304" pitchFamily="18" charset="0"/>
                  </a:rPr>
                  <a:t>Nếu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𝑏</m:t>
                    </m:r>
                    <m:r>
                      <a:rPr lang="da-DK" sz="20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da-DK" sz="2000">
                    <a:effectLst/>
                    <a:ea typeface="Dotum" panose="020B0600000101010101" pitchFamily="34" charset="-127"/>
                    <a:cs typeface="Times New Roman" panose="02020603050405020304" pitchFamily="18" charset="0"/>
                  </a:rPr>
                  <a:t> thì bất phương trình tương đương với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e>
                        </m:func>
                      </m:sup>
                    </m:sSup>
                  </m:oMath>
                </a14:m>
                <a:endParaRPr lang="en-US" sz="2000">
                  <a:effectLst/>
                  <a:ea typeface="Arial" panose="020B0604020202020204" pitchFamily="34" charset="0"/>
                  <a:cs typeface="Times New Roman" panose="02020603050405020304" pitchFamily="18" charset="0"/>
                </a:endParaRPr>
              </a:p>
              <a:p>
                <a:pPr algn="just">
                  <a:lnSpc>
                    <a:spcPct val="150000"/>
                  </a:lnSpc>
                </a:pPr>
                <a:r>
                  <a:rPr lang="da-DK" sz="2000">
                    <a:ea typeface="Arial" panose="020B0604020202020204" pitchFamily="34" charset="0"/>
                    <a:cs typeface="Times New Roman" panose="02020603050405020304" pitchFamily="18" charset="0"/>
                  </a:rPr>
                  <a:t>          </a:t>
                </a:r>
                <a:r>
                  <a:rPr lang="da-DK" sz="200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&gt;1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&gt;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𝑏</m:t>
                        </m:r>
                      </m:e>
                    </m:func>
                  </m:oMath>
                </a14:m>
                <a:endParaRPr lang="en-US" sz="2000">
                  <a:effectLst/>
                  <a:ea typeface="Arial" panose="020B0604020202020204" pitchFamily="34" charset="0"/>
                  <a:cs typeface="Times New Roman" panose="02020603050405020304" pitchFamily="18" charset="0"/>
                </a:endParaRPr>
              </a:p>
              <a:p>
                <a:pPr algn="just">
                  <a:lnSpc>
                    <a:spcPct val="150000"/>
                  </a:lnSpc>
                </a:pPr>
                <a:r>
                  <a:rPr lang="da-DK" sz="2000">
                    <a:ea typeface="Arial" panose="020B0604020202020204" pitchFamily="34" charset="0"/>
                    <a:cs typeface="Times New Roman" panose="02020603050405020304" pitchFamily="18" charset="0"/>
                  </a:rPr>
                  <a:t>          </a:t>
                </a:r>
                <a:r>
                  <a:rPr lang="da-DK" sz="200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&lt;1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&lt;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𝑏</m:t>
                        </m:r>
                      </m:e>
                    </m:func>
                  </m:oMath>
                </a14:m>
                <a:r>
                  <a:rPr lang="da-DK"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62012" y="963104"/>
                <a:ext cx="7424148" cy="2879634"/>
              </a:xfrm>
              <a:prstGeom prst="rect">
                <a:avLst/>
              </a:prstGeom>
              <a:blipFill>
                <a:blip r:embed="rId3"/>
                <a:stretch>
                  <a:fillRect l="-655" r="-736" b="-630"/>
                </a:stretch>
              </a:blipFill>
            </p:spPr>
            <p:txBody>
              <a:bodyPr/>
              <a:lstStyle/>
              <a:p>
                <a:r>
                  <a:rPr lang="en-US">
                    <a:noFill/>
                  </a:rPr>
                  <a:t> </a:t>
                </a:r>
              </a:p>
            </p:txBody>
          </p:sp>
        </mc:Fallback>
      </mc:AlternateContent>
      <p:sp>
        <p:nvSpPr>
          <p:cNvPr id="2" name="Rectangle 1"/>
          <p:cNvSpPr/>
          <p:nvPr/>
        </p:nvSpPr>
        <p:spPr>
          <a:xfrm>
            <a:off x="1901692" y="376808"/>
            <a:ext cx="5344789" cy="477054"/>
          </a:xfrm>
          <a:prstGeom prst="rect">
            <a:avLst/>
          </a:prstGeom>
        </p:spPr>
        <p:txBody>
          <a:bodyPr wrap="square">
            <a:spAutoFit/>
          </a:bodyPr>
          <a:lstStyle/>
          <a:p>
            <a:pPr algn="ctr"/>
            <a:r>
              <a:rPr lang="vi-VN" sz="2500" b="1">
                <a:solidFill>
                  <a:srgbClr val="C00000"/>
                </a:solidFill>
                <a:latin typeface="Arial" panose="020B0604020202020204" pitchFamily="34" charset="0"/>
                <a:sym typeface="Maven Pro ExtraBold"/>
              </a:rPr>
              <a:t>Cách giải bất phương trình mũ</a:t>
            </a:r>
            <a:endParaRPr lang="en-US"/>
          </a:p>
        </p:txBody>
      </p:sp>
      <mc:AlternateContent xmlns:mc="http://schemas.openxmlformats.org/markup-compatibility/2006" xmlns:a14="http://schemas.microsoft.com/office/drawing/2010/main">
        <mc:Choice Requires="a14">
          <p:sp>
            <p:nvSpPr>
              <p:cNvPr id="3" name="Rectangle 2"/>
              <p:cNvSpPr/>
              <p:nvPr/>
            </p:nvSpPr>
            <p:spPr>
              <a:xfrm>
                <a:off x="1863318" y="3891290"/>
                <a:ext cx="5134396" cy="958660"/>
              </a:xfrm>
              <a:prstGeom prst="rect">
                <a:avLst/>
              </a:prstGeom>
            </p:spPr>
            <p:txBody>
              <a:bodyPr wrap="square">
                <a:spAutoFit/>
              </a:bodyPr>
              <a:lstStyle/>
              <a:p>
                <a:pPr algn="just">
                  <a:lnSpc>
                    <a:spcPct val="150000"/>
                  </a:lnSpc>
                </a:pPr>
                <a:r>
                  <a:rPr lang="da-DK" sz="2000" b="1">
                    <a:latin typeface="+mn-lt"/>
                    <a:ea typeface="Arial" panose="020B0604020202020204" pitchFamily="34" charset="0"/>
                    <a:cs typeface="Times New Roman" panose="02020603050405020304" pitchFamily="18" charset="0"/>
                  </a:rPr>
                  <a:t>Chú ý</a:t>
                </a:r>
                <a:r>
                  <a:rPr lang="da-DK" sz="2000">
                    <a:effectLst/>
                    <a:latin typeface="+mn-lt"/>
                    <a:ea typeface="Arial" panose="020B0604020202020204" pitchFamily="34" charset="0"/>
                    <a:cs typeface="Times New Roman" panose="02020603050405020304" pitchFamily="18" charset="0"/>
                  </a:rPr>
                  <a:t>: 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&gt;1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&gt;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𝛼</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latin typeface="+mn-lt"/>
                    <a:ea typeface="Arial" panose="020B0604020202020204" pitchFamily="34" charset="0"/>
                    <a:cs typeface="Times New Roman" panose="02020603050405020304" pitchFamily="18" charset="0"/>
                  </a:rPr>
                  <a:t>            </a:t>
                </a:r>
                <a:r>
                  <a:rPr lang="da-DK" sz="2000">
                    <a:effectLst/>
                    <a:latin typeface="+mn-l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&lt;1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&lt;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𝛼</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63318" y="3891290"/>
                <a:ext cx="5134396" cy="958660"/>
              </a:xfrm>
              <a:prstGeom prst="rect">
                <a:avLst/>
              </a:prstGeom>
              <a:blipFill>
                <a:blip r:embed="rId4"/>
                <a:stretch>
                  <a:fillRect l="-1306" b="-10127"/>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flipH="1">
            <a:off x="1373131" y="4011535"/>
            <a:ext cx="411566" cy="359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63919" y="266119"/>
            <a:ext cx="7491527" cy="969496"/>
            <a:chOff x="1547277" y="674735"/>
            <a:chExt cx="7491527" cy="969496"/>
          </a:xfrm>
        </p:grpSpPr>
        <p:sp>
          <p:nvSpPr>
            <p:cNvPr id="8" name="Google Shape;735;p18"/>
            <p:cNvSpPr txBox="1">
              <a:spLocks/>
            </p:cNvSpPr>
            <p:nvPr/>
          </p:nvSpPr>
          <p:spPr>
            <a:xfrm>
              <a:off x="1547277" y="77805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10:</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10" name="TextBox 9"/>
                <p:cNvSpPr txBox="1"/>
                <p:nvPr/>
              </p:nvSpPr>
              <p:spPr>
                <a:xfrm>
                  <a:off x="2727409" y="674735"/>
                  <a:ext cx="6311395"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 mỗi bất phương trình sau:</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5</m:t>
                            </m:r>
                          </m:e>
                          <m: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sup>
                        </m:s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&gt;12;                             </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dPr>
                              <m:e>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0,3</m:t>
                                </m:r>
                              </m:e>
                            </m:d>
                          </m:e>
                          <m: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m:t>
                            </m:r>
                          </m:sup>
                        </m:s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&gt;1,7</m:t>
                        </m:r>
                      </m:oMath>
                    </m:oMathPara>
                  </a14:m>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727409" y="674735"/>
                  <a:ext cx="6311395" cy="969496"/>
                </a:xfrm>
                <a:prstGeom prst="rect">
                  <a:avLst/>
                </a:prstGeom>
                <a:blipFill>
                  <a:blip r:embed="rId3"/>
                  <a:stretch>
                    <a:fillRect l="-966"/>
                  </a:stretch>
                </a:blipFill>
              </p:spPr>
              <p:txBody>
                <a:bodyPr/>
                <a:lstStyle/>
                <a:p>
                  <a:r>
                    <a:rPr lang="en-US">
                      <a:noFill/>
                    </a:rPr>
                    <a:t> </a:t>
                  </a:r>
                </a:p>
              </p:txBody>
            </p:sp>
          </mc:Fallback>
        </mc:AlternateContent>
      </p:grpSp>
      <p:sp>
        <p:nvSpPr>
          <p:cNvPr id="12" name="TextBox 11"/>
          <p:cNvSpPr txBox="1"/>
          <p:nvPr/>
        </p:nvSpPr>
        <p:spPr>
          <a:xfrm>
            <a:off x="857477" y="1710249"/>
            <a:ext cx="1264820" cy="53091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600"/>
              </a:spcBef>
              <a:spcAft>
                <a:spcPts val="600"/>
              </a:spcAft>
              <a:buClrTx/>
              <a:buSzTx/>
              <a:buFont typeface="Arial"/>
              <a:buNone/>
              <a:tabLst/>
              <a:defRPr/>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Ta có:</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p:cNvSpPr/>
          <p:nvPr/>
        </p:nvSpPr>
        <p:spPr>
          <a:xfrm>
            <a:off x="4172842" y="1374918"/>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086654" y="2307941"/>
                <a:ext cx="2968569" cy="384721"/>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5</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&gt;12</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&gt;</m:t>
                      </m:r>
                      <m:sSub>
                        <m:sSub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𝑙𝑜𝑔</m:t>
                          </m:r>
                        </m:e>
                        <m:sub>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ub>
                      </m:sSub>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m:t>
                      </m:r>
                    </m:oMath>
                  </m:oMathPara>
                </a14:m>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1086654" y="2307941"/>
                <a:ext cx="2968569" cy="384721"/>
              </a:xfrm>
              <a:prstGeom prst="rect">
                <a:avLst/>
              </a:prstGeom>
              <a:blipFill>
                <a:blip r:embed="rId4"/>
                <a:stretch>
                  <a:fillRect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086654" y="2772080"/>
                <a:ext cx="7381484" cy="496996"/>
              </a:xfrm>
              <a:prstGeom prst="rect">
                <a:avLst/>
              </a:prstGeom>
              <a:noFill/>
            </p:spPr>
            <p:txBody>
              <a:bodyPr wrap="square" rtlCol="0">
                <a:spAutoFit/>
              </a:bodyPr>
              <a:lstStyle/>
              <a:p>
                <a:pPr lvl="0" defTabSz="457200">
                  <a:lnSpc>
                    <a:spcPct val="150000"/>
                  </a:lnSpc>
                  <a:spcBef>
                    <a:spcPts val="600"/>
                  </a:spcBef>
                  <a:spcAft>
                    <a:spcPts val="600"/>
                  </a:spcAft>
                  <a:buClrTx/>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Vậy tập</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nghiệm</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của</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bất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là </a:t>
                </a:r>
                <a14:m>
                  <m:oMath xmlns:m="http://schemas.openxmlformats.org/officeDocument/2006/math">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𝑙𝑜𝑔</m:t>
                            </m:r>
                          </m:e>
                          <m:sub>
                            <m:r>
                              <a:rPr lang="en-US" sz="2000" i="1">
                                <a:latin typeface="Cambria Math" panose="02040503050406030204" pitchFamily="18" charset="0"/>
                              </a:rPr>
                              <m:t>5</m:t>
                            </m:r>
                          </m:sub>
                        </m:sSub>
                        <m:r>
                          <a:rPr lang="en-US" sz="2000" i="1">
                            <a:latin typeface="Cambria Math" panose="02040503050406030204" pitchFamily="18" charset="0"/>
                          </a:rPr>
                          <m:t>12</m:t>
                        </m:r>
                        <m:r>
                          <m:rPr>
                            <m:nor/>
                          </m:rPr>
                          <a:rPr lang="en-US" sz="2000" b="0" i="0" smtClean="0">
                            <a:latin typeface="Cambria Math" panose="02040503050406030204" pitchFamily="18" charset="0"/>
                          </a:rPr>
                          <m:t>; </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e>
                    </m:d>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86654" y="2772080"/>
                <a:ext cx="7381484" cy="496996"/>
              </a:xfrm>
              <a:prstGeom prst="rect">
                <a:avLst/>
              </a:prstGeom>
              <a:blipFill>
                <a:blip r:embed="rId5"/>
                <a:stretch>
                  <a:fillRect l="-826"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109006" y="3548946"/>
                <a:ext cx="6548459" cy="397609"/>
              </a:xfrm>
              <a:prstGeom prst="rect">
                <a:avLst/>
              </a:prstGeom>
            </p:spPr>
            <p:txBody>
              <a:bodyPr wrap="none">
                <a:spAutoFit/>
              </a:bodyPr>
              <a:lstStyle/>
              <a:p>
                <a14:m>
                  <m:oMath xmlns:m="http://schemas.openxmlformats.org/officeDocument/2006/math">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lang="en-US" sz="1900" i="1" kern="1200">
                            <a:latin typeface="Cambria Math" panose="02040503050406030204" pitchFamily="18" charset="0"/>
                            <a:cs typeface="Arial" panose="020B0604020202020204" pitchFamily="34" charset="0"/>
                          </a:rPr>
                        </m:ctrlPr>
                      </m:sSupPr>
                      <m:e>
                        <m:d>
                          <m:dPr>
                            <m:ctrlPr>
                              <a:rPr lang="en-US" sz="1900" i="1" kern="1200">
                                <a:latin typeface="Cambria Math" panose="02040503050406030204" pitchFamily="18" charset="0"/>
                                <a:cs typeface="Arial" panose="020B0604020202020204" pitchFamily="34" charset="0"/>
                              </a:rPr>
                            </m:ctrlPr>
                          </m:dPr>
                          <m:e>
                            <m:r>
                              <a:rPr lang="en-US" sz="1900" i="1" kern="1200">
                                <a:latin typeface="Cambria Math" panose="02040503050406030204" pitchFamily="18" charset="0"/>
                                <a:cs typeface="Arial" panose="020B0604020202020204" pitchFamily="34" charset="0"/>
                              </a:rPr>
                              <m:t>0,3</m:t>
                            </m:r>
                          </m:e>
                        </m:d>
                      </m:e>
                      <m:sup>
                        <m:r>
                          <a:rPr lang="en-US" sz="1900" i="1" kern="1200">
                            <a:latin typeface="Cambria Math" panose="02040503050406030204" pitchFamily="18" charset="0"/>
                            <a:cs typeface="Arial" panose="020B0604020202020204" pitchFamily="34" charset="0"/>
                          </a:rPr>
                          <m:t>𝑥</m:t>
                        </m:r>
                        <m:r>
                          <a:rPr lang="en-US" sz="1900" i="1" kern="1200">
                            <a:latin typeface="Cambria Math" panose="02040503050406030204" pitchFamily="18" charset="0"/>
                            <a:cs typeface="Arial" panose="020B0604020202020204" pitchFamily="34" charset="0"/>
                          </a:rPr>
                          <m:t>+1</m:t>
                        </m:r>
                      </m:sup>
                    </m:sSup>
                    <m:r>
                      <a:rPr lang="en-US" sz="1900" i="1" kern="1200">
                        <a:latin typeface="Cambria Math" panose="02040503050406030204" pitchFamily="18" charset="0"/>
                        <a:cs typeface="Arial" panose="020B0604020202020204" pitchFamily="34" charset="0"/>
                      </a:rPr>
                      <m:t>&gt;1,7</m:t>
                    </m:r>
                  </m:oMath>
                </a14:m>
                <a:r>
                  <a:rPr kumimoji="0" lang="en-US" sz="1900" b="0" i="0" u="none" strike="noStrike" kern="0" cap="none" spc="0" normalizeH="0" baseline="0" noProof="0">
                    <a:ln>
                      <a:noFill/>
                    </a:ln>
                    <a:solidFill>
                      <a:srgbClr val="000000"/>
                    </a:solidFill>
                    <a:effectLst/>
                    <a:uLnTx/>
                    <a:uFillTx/>
                    <a:latin typeface="Arial"/>
                    <a:cs typeface="Arial"/>
                    <a:sym typeface="Arial"/>
                  </a:rPr>
                  <a:t> </a:t>
                </a:r>
                <a14:m>
                  <m:oMath xmlns:m="http://schemas.openxmlformats.org/officeDocument/2006/math">
                    <m:r>
                      <a:rPr lang="en-US" sz="1900">
                        <a:latin typeface="Cambria Math" panose="02040503050406030204" pitchFamily="18" charset="0"/>
                      </a:rPr>
                      <m:t>⇔</m:t>
                    </m:r>
                    <m:r>
                      <a:rPr lang="en-US" sz="1900" i="1">
                        <a:latin typeface="Cambria Math" panose="02040503050406030204" pitchFamily="18" charset="0"/>
                      </a:rPr>
                      <m:t>𝑥</m:t>
                    </m:r>
                    <m:r>
                      <a:rPr lang="en-US" sz="1900" b="0" i="1" smtClean="0">
                        <a:latin typeface="Cambria Math" panose="02040503050406030204" pitchFamily="18" charset="0"/>
                      </a:rPr>
                      <m:t>+1&lt;</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b="0" i="1" smtClean="0">
                            <a:latin typeface="Cambria Math" panose="02040503050406030204" pitchFamily="18" charset="0"/>
                          </a:rPr>
                          <m:t>0,3</m:t>
                        </m:r>
                      </m:sub>
                    </m:sSub>
                    <m:r>
                      <a:rPr lang="en-US" sz="1900" i="1">
                        <a:latin typeface="Cambria Math" panose="02040503050406030204" pitchFamily="18" charset="0"/>
                      </a:rPr>
                      <m:t>1</m:t>
                    </m:r>
                    <m:r>
                      <a:rPr lang="en-US" sz="1900" b="0" i="1" smtClean="0">
                        <a:latin typeface="Cambria Math" panose="02040503050406030204" pitchFamily="18" charset="0"/>
                      </a:rPr>
                      <m:t>,7</m:t>
                    </m:r>
                    <m:r>
                      <a:rPr lang="en-US" sz="1900">
                        <a:latin typeface="Cambria Math" panose="02040503050406030204" pitchFamily="18" charset="0"/>
                      </a:rPr>
                      <m:t>⇔</m:t>
                    </m:r>
                    <m:r>
                      <a:rPr lang="en-US" sz="1900" i="1">
                        <a:latin typeface="Cambria Math" panose="02040503050406030204" pitchFamily="18" charset="0"/>
                      </a:rPr>
                      <m:t>𝑥</m:t>
                    </m:r>
                    <m:r>
                      <a:rPr lang="en-US" sz="1900" b="0" i="1" smtClean="0">
                        <a:latin typeface="Cambria Math" panose="02040503050406030204" pitchFamily="18" charset="0"/>
                      </a:rPr>
                      <m:t>&lt;−1+</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i="1">
                            <a:latin typeface="Cambria Math" panose="02040503050406030204" pitchFamily="18" charset="0"/>
                          </a:rPr>
                          <m:t>0,3</m:t>
                        </m:r>
                      </m:sub>
                    </m:sSub>
                    <m:r>
                      <a:rPr lang="en-US" sz="1900" i="1">
                        <a:latin typeface="Cambria Math" panose="02040503050406030204" pitchFamily="18" charset="0"/>
                      </a:rPr>
                      <m:t>1,7</m:t>
                    </m:r>
                  </m:oMath>
                </a14:m>
                <a:endParaRPr lang="en-US" sz="1900"/>
              </a:p>
            </p:txBody>
          </p:sp>
        </mc:Choice>
        <mc:Fallback xmlns="">
          <p:sp>
            <p:nvSpPr>
              <p:cNvPr id="32" name="Rectangle 31"/>
              <p:cNvSpPr>
                <a:spLocks noRot="1" noChangeAspect="1" noMove="1" noResize="1" noEditPoints="1" noAdjustHandles="1" noChangeArrowheads="1" noChangeShapeType="1" noTextEdit="1"/>
              </p:cNvSpPr>
              <p:nvPr/>
            </p:nvSpPr>
            <p:spPr>
              <a:xfrm>
                <a:off x="1109006" y="3548946"/>
                <a:ext cx="6548459" cy="397609"/>
              </a:xfrm>
              <a:prstGeom prst="rect">
                <a:avLst/>
              </a:prstGeom>
              <a:blipFill>
                <a:blip r:embed="rId6"/>
                <a:stretch>
                  <a:fillRect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09006" y="4008860"/>
                <a:ext cx="7381484" cy="613438"/>
              </a:xfrm>
              <a:prstGeom prst="rect">
                <a:avLst/>
              </a:prstGeom>
              <a:noFill/>
            </p:spPr>
            <p:txBody>
              <a:bodyPr wrap="square" rtlCol="0">
                <a:spAutoFit/>
              </a:bodyPr>
              <a:lstStyle/>
              <a:p>
                <a:pPr lvl="0" defTabSz="457200">
                  <a:lnSpc>
                    <a:spcPct val="150000"/>
                  </a:lnSpc>
                  <a:spcBef>
                    <a:spcPts val="600"/>
                  </a:spcBef>
                  <a:spcAft>
                    <a:spcPts val="600"/>
                  </a:spcAft>
                  <a:buClrTx/>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Vậy tập</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nghiệm</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của</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bất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là </a:t>
                </a:r>
                <a14:m>
                  <m:oMath xmlns:m="http://schemas.openxmlformats.org/officeDocument/2006/math">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lang="en-US" sz="2000" i="1">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rPr>
                          <m:t>;</m:t>
                        </m:r>
                        <m:r>
                          <a:rPr lang="en-US" sz="2000" i="1">
                            <a:latin typeface="Cambria Math" panose="02040503050406030204" pitchFamily="18" charset="0"/>
                          </a:rPr>
                          <m:t>−1+</m:t>
                        </m:r>
                        <m:sSub>
                          <m:sSubPr>
                            <m:ctrlPr>
                              <a:rPr lang="en-US" sz="2000" i="1">
                                <a:latin typeface="Cambria Math" panose="02040503050406030204" pitchFamily="18" charset="0"/>
                              </a:rPr>
                            </m:ctrlPr>
                          </m:sSubPr>
                          <m:e>
                            <m:r>
                              <a:rPr lang="en-US" sz="2000" i="1">
                                <a:latin typeface="Cambria Math" panose="02040503050406030204" pitchFamily="18" charset="0"/>
                              </a:rPr>
                              <m:t>𝑙𝑜𝑔</m:t>
                            </m:r>
                          </m:e>
                          <m:sub>
                            <m:r>
                              <a:rPr lang="en-US" sz="2000" i="1">
                                <a:latin typeface="Cambria Math" panose="02040503050406030204" pitchFamily="18" charset="0"/>
                              </a:rPr>
                              <m:t>0,3</m:t>
                            </m:r>
                          </m:sub>
                        </m:sSub>
                        <m:r>
                          <a:rPr lang="en-US" sz="2000" i="1">
                            <a:latin typeface="Cambria Math" panose="02040503050406030204" pitchFamily="18" charset="0"/>
                          </a:rPr>
                          <m:t>1,7</m:t>
                        </m:r>
                        <m:r>
                          <m:rPr>
                            <m:nor/>
                          </m:rPr>
                          <a:rPr lang="en-US" sz="2000"/>
                          <m:t> </m:t>
                        </m:r>
                      </m:e>
                    </m:d>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109006" y="4008860"/>
                <a:ext cx="7381484" cy="613438"/>
              </a:xfrm>
              <a:prstGeom prst="rect">
                <a:avLst/>
              </a:prstGeom>
              <a:blipFill>
                <a:blip r:embed="rId7"/>
                <a:stretch>
                  <a:fillRect l="-908" b="-7000"/>
                </a:stretch>
              </a:blipFill>
            </p:spPr>
            <p:txBody>
              <a:bodyPr/>
              <a:lstStyle/>
              <a:p>
                <a:r>
                  <a:rPr lang="en-US">
                    <a:noFill/>
                  </a:rPr>
                  <a:t> </a:t>
                </a:r>
              </a:p>
            </p:txBody>
          </p:sp>
        </mc:Fallback>
      </mc:AlternateContent>
    </p:spTree>
    <p:extLst>
      <p:ext uri="{BB962C8B-B14F-4D97-AF65-F5344CB8AC3E}">
        <p14:creationId xmlns:p14="http://schemas.microsoft.com/office/powerpoint/2010/main" val="31629031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barn(inVertical)">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1998690" y="372867"/>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6</a:t>
            </a:r>
          </a:p>
        </p:txBody>
      </p:sp>
      <mc:AlternateContent xmlns:mc="http://schemas.openxmlformats.org/markup-compatibility/2006" xmlns:a14="http://schemas.microsoft.com/office/drawing/2010/main">
        <mc:Choice Requires="a14">
          <p:sp>
            <p:nvSpPr>
              <p:cNvPr id="19" name="Rectangle 1"/>
              <p:cNvSpPr>
                <a:spLocks noChangeArrowheads="1"/>
              </p:cNvSpPr>
              <p:nvPr/>
            </p:nvSpPr>
            <p:spPr bwMode="auto">
              <a:xfrm>
                <a:off x="1905204" y="1073333"/>
                <a:ext cx="5927886" cy="5389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eaLnBrk="1" fontAlgn="auto" hangingPunct="1">
                  <a:spcBef>
                    <a:spcPts val="0"/>
                  </a:spcBef>
                  <a:spcAft>
                    <a:spcPts val="0"/>
                  </a:spcAft>
                </a:pPr>
                <a14:m>
                  <m:oMath xmlns:m="http://schemas.openxmlformats.org/officeDocument/2006/math">
                    <m:r>
                      <a:rPr lang="en-US" sz="1800" i="1" smtClean="0">
                        <a:solidFill>
                          <a:srgbClr val="000000"/>
                        </a:solidFill>
                        <a:latin typeface="Cambria Math" panose="02040503050406030204" pitchFamily="18" charset="0"/>
                        <a:cs typeface="Times New Roman" panose="02020603050405020304" pitchFamily="18" charset="0"/>
                      </a:rPr>
                      <m:t>𝑎</m:t>
                    </m:r>
                    <m:r>
                      <a:rPr lang="en-US" sz="1800" i="1" smtClean="0">
                        <a:solidFill>
                          <a:srgbClr val="000000"/>
                        </a:solidFill>
                        <a:latin typeface="Cambria Math" panose="02040503050406030204" pitchFamily="18" charset="0"/>
                        <a:cs typeface="Times New Roman" panose="02020603050405020304" pitchFamily="18" charset="0"/>
                      </a:rPr>
                      <m:t>) </m:t>
                    </m:r>
                    <m:sSup>
                      <m:sSupPr>
                        <m:ctrlPr>
                          <a:rPr lang="en-US" sz="1800" i="1">
                            <a:solidFill>
                              <a:srgbClr val="000000"/>
                            </a:solidFill>
                            <a:latin typeface="Cambria Math" panose="02040503050406030204" pitchFamily="18" charset="0"/>
                            <a:cs typeface="Times New Roman" panose="02020603050405020304" pitchFamily="18" charset="0"/>
                          </a:rPr>
                        </m:ctrlPr>
                      </m:sSupPr>
                      <m:e>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7</m:t>
                        </m:r>
                      </m:e>
                      <m:sup>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sup>
                    </m:sSup>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&lt;343</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𝑏</m:t>
                    </m:r>
                    <m:r>
                      <a:rPr lang="en-US"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fPr>
                              <m:num>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1</m:t>
                                </m:r>
                              </m:num>
                              <m:den>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e>
                        </m:d>
                      </m:e>
                      <m:sup>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𝑥</m:t>
                        </m:r>
                      </m:sup>
                    </m:sSup>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oMath>
                </a14:m>
                <a:r>
                  <a:rPr lang="en-US" altLang="en-US" sz="1800">
                    <a:solidFill>
                      <a:srgbClr val="000000"/>
                    </a:solidFill>
                    <a:ea typeface="Open Sans"/>
                  </a:rPr>
                  <a:t> </a:t>
                </a:r>
              </a:p>
            </p:txBody>
          </p:sp>
        </mc:Choice>
        <mc:Fallback xmlns="">
          <p:sp>
            <p:nvSpPr>
              <p:cNvPr id="19" name="Rectangle 1"/>
              <p:cNvSpPr>
                <a:spLocks noRot="1" noChangeAspect="1" noMove="1" noResize="1" noEditPoints="1" noAdjustHandles="1" noChangeArrowheads="1" noChangeShapeType="1" noTextEdit="1"/>
              </p:cNvSpPr>
              <p:nvPr/>
            </p:nvSpPr>
            <p:spPr bwMode="auto">
              <a:xfrm>
                <a:off x="1905204" y="1073333"/>
                <a:ext cx="5927886" cy="538994"/>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905204" y="2093831"/>
                <a:ext cx="6049267" cy="2758191"/>
              </a:xfrm>
              <a:prstGeom prst="rect">
                <a:avLst/>
              </a:prstGeom>
            </p:spPr>
            <p:txBody>
              <a:bodyPr wrap="square">
                <a:spAutoFit/>
              </a:bodyPr>
              <a:lstStyle/>
              <a:p>
                <a:pPr>
                  <a:lnSpc>
                    <a:spcPct val="150000"/>
                  </a:lnSpc>
                </a:pPr>
                <a14:m>
                  <m:oMath xmlns:m="http://schemas.openxmlformats.org/officeDocument/2006/math">
                    <m:r>
                      <a:rPr lang="en-US" sz="1800" i="1">
                        <a:latin typeface="Cambria Math" panose="02040503050406030204" pitchFamily="18" charset="0"/>
                        <a:cs typeface="Times New Roman" panose="02020603050405020304" pitchFamily="18" charset="0"/>
                      </a:rPr>
                      <m:t>𝑎</m:t>
                    </m:r>
                    <m:r>
                      <a:rPr lang="en-US" sz="1800" i="1">
                        <a:latin typeface="Cambria Math" panose="02040503050406030204" pitchFamily="18" charset="0"/>
                        <a:cs typeface="Times New Roman" panose="02020603050405020304" pitchFamily="18" charset="0"/>
                      </a:rPr>
                      <m:t>)</m:t>
                    </m:r>
                  </m:oMath>
                </a14:m>
                <a:r>
                  <a:rPr lang="da-DK" sz="1800">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1800" i="1">
                            <a:effectLst/>
                            <a:latin typeface="Cambria Math" panose="02040503050406030204" pitchFamily="18" charset="0"/>
                            <a:ea typeface="Arial" panose="020B0604020202020204" pitchFamily="34" charset="0"/>
                            <a:cs typeface="Times New Roman" panose="02020603050405020304" pitchFamily="18" charset="0"/>
                          </a:rPr>
                          <m:t>7</m:t>
                        </m:r>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r>
                          <a:rPr lang="da-DK"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da-DK" sz="1800" i="1">
                        <a:effectLst/>
                        <a:latin typeface="Cambria Math" panose="02040503050406030204" pitchFamily="18" charset="0"/>
                        <a:ea typeface="Arial" panose="020B0604020202020204" pitchFamily="34" charset="0"/>
                        <a:cs typeface="Times New Roman" panose="02020603050405020304" pitchFamily="18" charset="0"/>
                      </a:rPr>
                      <m:t>&lt;343⟺</m:t>
                    </m:r>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r>
                      <a:rPr lang="da-DK" sz="1800" i="1">
                        <a:effectLst/>
                        <a:latin typeface="Cambria Math" panose="02040503050406030204" pitchFamily="18" charset="0"/>
                        <a:ea typeface="Arial" panose="020B0604020202020204" pitchFamily="34" charset="0"/>
                        <a:cs typeface="Times New Roman" panose="02020603050405020304" pitchFamily="18" charset="0"/>
                      </a:rPr>
                      <m:t>+3&lt;</m:t>
                    </m:r>
                    <m:func>
                      <m:func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18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800" i="1">
                                <a:effectLst/>
                                <a:latin typeface="Cambria Math" panose="02040503050406030204" pitchFamily="18" charset="0"/>
                                <a:ea typeface="Arial" panose="020B0604020202020204" pitchFamily="34" charset="0"/>
                                <a:cs typeface="Times New Roman" panose="02020603050405020304" pitchFamily="18" charset="0"/>
                              </a:rPr>
                              <m:t>7</m:t>
                            </m:r>
                          </m:sub>
                        </m:sSub>
                      </m:fName>
                      <m:e>
                        <m:r>
                          <a:rPr lang="da-DK" sz="1800" i="1">
                            <a:effectLst/>
                            <a:latin typeface="Cambria Math" panose="02040503050406030204" pitchFamily="18" charset="0"/>
                            <a:ea typeface="Arial" panose="020B0604020202020204" pitchFamily="34" charset="0"/>
                            <a:cs typeface="Times New Roman" panose="02020603050405020304" pitchFamily="18" charset="0"/>
                          </a:rPr>
                          <m:t>343</m:t>
                        </m:r>
                      </m:e>
                    </m:func>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ea typeface="Dotum" panose="020B0600000101010101" pitchFamily="34" charset="-127"/>
                    <a:cs typeface="Times New Roman" panose="02020603050405020304" pitchFamily="18" charset="0"/>
                  </a:rPr>
                  <a:t>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1800" i="1">
                        <a:effectLst/>
                        <a:latin typeface="Cambria Math" panose="02040503050406030204" pitchFamily="18" charset="0"/>
                        <a:ea typeface="Dotum" panose="020B0600000101010101" pitchFamily="34" charset="-127"/>
                        <a:cs typeface="Times New Roman" panose="02020603050405020304" pitchFamily="18" charset="0"/>
                      </a:rPr>
                      <m:t>&lt;</m:t>
                    </m:r>
                    <m:func>
                      <m:func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1800" i="1">
                                <a:effectLst/>
                                <a:latin typeface="Cambria Math" panose="02040503050406030204" pitchFamily="18" charset="0"/>
                                <a:ea typeface="Dotum" panose="020B0600000101010101" pitchFamily="34" charset="-127"/>
                                <a:cs typeface="Times New Roman" panose="02020603050405020304" pitchFamily="18" charset="0"/>
                              </a:rPr>
                              <m:t>7</m:t>
                            </m:r>
                          </m:sub>
                        </m:sSub>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343</m:t>
                        </m:r>
                      </m:e>
                    </m:func>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1800" i="1">
                        <a:effectLst/>
                        <a:latin typeface="Cambria Math" panose="02040503050406030204" pitchFamily="18" charset="0"/>
                        <a:ea typeface="Dotum" panose="020B0600000101010101" pitchFamily="34" charset="-127"/>
                        <a:cs typeface="Times New Roman" panose="02020603050405020304" pitchFamily="18" charset="0"/>
                      </a:rPr>
                      <m:t>&lt;0</m:t>
                    </m:r>
                  </m:oMath>
                </a14:m>
                <a:r>
                  <a:rPr lang="da-DK"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latin typeface="+mn-lt"/>
                    <a:ea typeface="Dotum" panose="020B0600000101010101" pitchFamily="34" charset="-127"/>
                    <a:cs typeface="Times New Roman" panose="02020603050405020304" pitchFamily="18" charset="0"/>
                  </a:rPr>
                  <a:t>Vậy tập nghiệm của bất phương trình là </a:t>
                </a:r>
                <a14:m>
                  <m:oMath xmlns:m="http://schemas.openxmlformats.org/officeDocument/2006/math">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18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𝑏</m:t>
                    </m:r>
                    <m:r>
                      <a:rPr lang="en-US"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4</m:t>
                                </m:r>
                              </m:den>
                            </m:f>
                          </m:e>
                        </m:d>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r>
                      <a:rPr lang="da-DK" sz="18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log</m:t>
                            </m:r>
                          </m:e>
                          <m:sub>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4</m:t>
                                </m:r>
                              </m:den>
                            </m:f>
                          </m:sub>
                        </m:sSub>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e>
                    </m:func>
                  </m:oMath>
                </a14:m>
                <a:r>
                  <a:rPr lang="en-US" sz="1800">
                    <a:effectLst/>
                    <a:latin typeface="+mn-lt"/>
                    <a:ea typeface="Arial" panose="020B0604020202020204" pitchFamily="34" charset="0"/>
                    <a:cs typeface="Times New Roman" panose="02020603050405020304" pitchFamily="18" charset="0"/>
                  </a:rPr>
                  <a:t> </a:t>
                </a:r>
              </a:p>
              <a:p>
                <a:pPr algn="just">
                  <a:lnSpc>
                    <a:spcPct val="150000"/>
                  </a:lnSpc>
                </a:pPr>
                <a:r>
                  <a:rPr lang="da-DK" sz="1800">
                    <a:effectLst/>
                    <a:latin typeface="+mn-lt"/>
                    <a:ea typeface="Dotum" panose="020B0600000101010101" pitchFamily="34" charset="-127"/>
                    <a:cs typeface="Times New Roman" panose="02020603050405020304" pitchFamily="18" charset="0"/>
                  </a:rPr>
                  <a:t>Vậy tập nghiệm của bất phương trình là: </a:t>
                </a:r>
                <a14:m>
                  <m:oMath xmlns:m="http://schemas.openxmlformats.org/officeDocument/2006/math">
                    <m:d>
                      <m:dPr>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18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log</m:t>
                                </m:r>
                              </m:e>
                              <m:sub>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4</m:t>
                                    </m:r>
                                  </m:den>
                                </m:f>
                              </m:sub>
                            </m:sSub>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e>
                        </m:func>
                      </m:e>
                    </m:d>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05204" y="2093831"/>
                <a:ext cx="6049267" cy="2758191"/>
              </a:xfrm>
              <a:prstGeom prst="rect">
                <a:avLst/>
              </a:prstGeom>
              <a:blipFill>
                <a:blip r:embed="rId4"/>
                <a:stretch>
                  <a:fillRect l="-907"/>
                </a:stretch>
              </a:blipFill>
            </p:spPr>
            <p:txBody>
              <a:bodyPr/>
              <a:lstStyle/>
              <a:p>
                <a:r>
                  <a:rPr lang="en-US">
                    <a:noFill/>
                  </a:rPr>
                  <a:t> </a:t>
                </a:r>
              </a:p>
            </p:txBody>
          </p:sp>
        </mc:Fallback>
      </mc:AlternateContent>
      <p:sp>
        <p:nvSpPr>
          <p:cNvPr id="21" name="Rectangle 20"/>
          <p:cNvSpPr/>
          <p:nvPr/>
        </p:nvSpPr>
        <p:spPr>
          <a:xfrm>
            <a:off x="4232210" y="161378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3986567" y="527673"/>
            <a:ext cx="3323346" cy="369332"/>
          </a:xfrm>
          <a:prstGeom prst="rect">
            <a:avLst/>
          </a:prstGeom>
        </p:spPr>
        <p:txBody>
          <a:bodyPr wrap="none">
            <a:spAutoFit/>
          </a:bodyPr>
          <a:lstStyle/>
          <a:p>
            <a:pPr lvl="0" algn="ctr"/>
            <a:r>
              <a:rPr lang="vi-VN" altLang="en-US" sz="1800">
                <a:ea typeface="Open Sans"/>
              </a:rPr>
              <a:t>Giải</a:t>
            </a:r>
            <a:r>
              <a:rPr lang="en-US" altLang="en-US" sz="1800">
                <a:ea typeface="Open Sans"/>
              </a:rPr>
              <a:t> mỗi</a:t>
            </a:r>
            <a:r>
              <a:rPr lang="vi-VN" altLang="en-US" sz="1800">
                <a:ea typeface="Open Sans"/>
              </a:rPr>
              <a:t> bất phương trình</a:t>
            </a:r>
            <a:r>
              <a:rPr lang="en-US" altLang="en-US" sz="1800">
                <a:ea typeface="Open Sans"/>
              </a:rPr>
              <a:t> sau:</a:t>
            </a:r>
          </a:p>
        </p:txBody>
      </p:sp>
    </p:spTree>
    <p:extLst>
      <p:ext uri="{BB962C8B-B14F-4D97-AF65-F5344CB8AC3E}">
        <p14:creationId xmlns:p14="http://schemas.microsoft.com/office/powerpoint/2010/main" val="354711370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up)">
                                      <p:cBhvr>
                                        <p:cTn id="29" dur="500"/>
                                        <p:tgtEl>
                                          <p:spTgt spid="3">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up)">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1"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72012" y="346044"/>
            <a:ext cx="7369170" cy="2054409"/>
            <a:chOff x="1547277" y="682827"/>
            <a:chExt cx="7369170" cy="2054409"/>
          </a:xfrm>
        </p:grpSpPr>
        <p:sp>
          <p:nvSpPr>
            <p:cNvPr id="8" name="Google Shape;735;p18"/>
            <p:cNvSpPr txBox="1">
              <a:spLocks/>
            </p:cNvSpPr>
            <p:nvPr/>
          </p:nvSpPr>
          <p:spPr>
            <a:xfrm>
              <a:off x="1547277" y="788941"/>
              <a:ext cx="1180132" cy="3113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18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11:</a:t>
              </a:r>
              <a:endParaRPr kumimoji="0" lang="en-US" sz="18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10" name="TextBox 9"/>
                <p:cNvSpPr txBox="1"/>
                <p:nvPr/>
              </p:nvSpPr>
              <p:spPr>
                <a:xfrm>
                  <a:off x="1554065" y="682827"/>
                  <a:ext cx="7362382" cy="2054409"/>
                </a:xfrm>
                <a:prstGeom prst="rect">
                  <a:avLst/>
                </a:prstGeom>
                <a:noFill/>
              </p:spPr>
              <p:txBody>
                <a:bodyPr wrap="square" rtlCol="0">
                  <a:spAutoFit/>
                </a:bodyPr>
                <a:lstStyle/>
                <a:p>
                  <a:pPr algn="just">
                    <a:lnSpc>
                      <a:spcPct val="150000"/>
                    </a:lnSpc>
                    <a:spcAft>
                      <a:spcPts val="500"/>
                    </a:spcAft>
                  </a:pPr>
                  <a:r>
                    <a:rPr lang="en-US" sz="1700">
                      <a:solidFill>
                        <a:srgbClr val="050500"/>
                      </a:solidFill>
                      <a:latin typeface="+mn-lt"/>
                    </a:rPr>
                    <a:t>                 </a:t>
                  </a:r>
                  <a:r>
                    <a:rPr lang="vi-VN" sz="1700">
                      <a:solidFill>
                        <a:srgbClr val="050500"/>
                      </a:solidFill>
                      <a:latin typeface="+mn-lt"/>
                    </a:rPr>
                    <a:t>Dân số Việt Nam năm 2021 ước tính là A = 98 564 407 người.</a:t>
                  </a:r>
                  <a:r>
                    <a:rPr lang="en-US" sz="1700">
                      <a:latin typeface="+mn-lt"/>
                    </a:rPr>
                    <a:t> </a:t>
                  </a:r>
                  <a:r>
                    <a:rPr lang="vi-VN" sz="1700" i="1">
                      <a:latin typeface="+mn-lt"/>
                    </a:rPr>
                    <a:t>(Nguồn: https://danso.org/viet-nam) </a:t>
                  </a:r>
                  <a:r>
                    <a:rPr lang="vi-VN" sz="1700">
                      <a:latin typeface="+mn-lt"/>
                    </a:rPr>
                    <a:t>Giả sử tỉ lệ tăng dân số hàng năm của Việt Nam là </a:t>
                  </a:r>
                  <a14:m>
                    <m:oMath xmlns:m="http://schemas.openxmlformats.org/officeDocument/2006/math">
                      <m:r>
                        <a:rPr lang="vi-VN" sz="1700" i="1" smtClean="0">
                          <a:latin typeface="Cambria Math" panose="02040503050406030204" pitchFamily="18" charset="0"/>
                        </a:rPr>
                        <m:t>𝑟</m:t>
                      </m:r>
                      <m:r>
                        <a:rPr lang="vi-VN" sz="1700" i="1" smtClean="0">
                          <a:latin typeface="Cambria Math" panose="02040503050406030204" pitchFamily="18" charset="0"/>
                        </a:rPr>
                        <m:t>=0,93%</m:t>
                      </m:r>
                    </m:oMath>
                  </a14:m>
                  <a:r>
                    <a:rPr lang="vi-VN" sz="1700">
                      <a:latin typeface="+mn-lt"/>
                    </a:rPr>
                    <a:t>. Biết rằng sau </a:t>
                  </a:r>
                  <a14:m>
                    <m:oMath xmlns:m="http://schemas.openxmlformats.org/officeDocument/2006/math">
                      <m:r>
                        <a:rPr lang="vi-VN" sz="1700" i="1" smtClean="0">
                          <a:latin typeface="Cambria Math" panose="02040503050406030204" pitchFamily="18" charset="0"/>
                        </a:rPr>
                        <m:t>𝑡</m:t>
                      </m:r>
                    </m:oMath>
                  </a14:m>
                  <a:r>
                    <a:rPr lang="vi-VN" sz="1700">
                      <a:latin typeface="+mn-lt"/>
                    </a:rPr>
                    <a:t> năm, dân số Việt Nam (tính từ mốc năm 2021) ước tính theo công thức: </a:t>
                  </a:r>
                  <a14:m>
                    <m:oMath xmlns:m="http://schemas.openxmlformats.org/officeDocument/2006/math">
                      <m:r>
                        <a:rPr lang="vi-VN" sz="1700" i="1" smtClean="0">
                          <a:latin typeface="Cambria Math" panose="02040503050406030204" pitchFamily="18" charset="0"/>
                        </a:rPr>
                        <m:t>𝑆</m:t>
                      </m:r>
                      <m:r>
                        <a:rPr lang="en-US" sz="1700" b="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 . </m:t>
                      </m:r>
                      <m:sSup>
                        <m:sSupPr>
                          <m:ctrlPr>
                            <a:rPr lang="vi-VN" sz="1700" i="1" smtClean="0">
                              <a:latin typeface="Cambria Math" panose="02040503050406030204" pitchFamily="18" charset="0"/>
                            </a:rPr>
                          </m:ctrlPr>
                        </m:sSupPr>
                        <m:e>
                          <m:r>
                            <a:rPr lang="en-US" sz="1700" b="0" i="1" smtClean="0">
                              <a:latin typeface="Cambria Math" panose="02040503050406030204" pitchFamily="18" charset="0"/>
                            </a:rPr>
                            <m:t>𝑒</m:t>
                          </m:r>
                        </m:e>
                        <m:sup>
                          <m:r>
                            <a:rPr lang="en-US" sz="1700" b="0" i="1" smtClean="0">
                              <a:latin typeface="Cambria Math" panose="02040503050406030204" pitchFamily="18" charset="0"/>
                            </a:rPr>
                            <m:t>𝑟𝑡</m:t>
                          </m:r>
                        </m:sup>
                      </m:sSup>
                    </m:oMath>
                  </a14:m>
                  <a:r>
                    <a:rPr lang="vi-VN" sz="1700">
                      <a:latin typeface="+mn-lt"/>
                    </a:rPr>
                    <a:t>. Hỏi từ năm nào trở đi, dân số Việt Nam vượt quá 110 triệu người?</a:t>
                  </a:r>
                </a:p>
              </p:txBody>
            </p:sp>
          </mc:Choice>
          <mc:Fallback xmlns="">
            <p:sp>
              <p:nvSpPr>
                <p:cNvPr id="10" name="TextBox 9"/>
                <p:cNvSpPr txBox="1">
                  <a:spLocks noRot="1" noChangeAspect="1" noMove="1" noResize="1" noEditPoints="1" noAdjustHandles="1" noChangeArrowheads="1" noChangeShapeType="1" noTextEdit="1"/>
                </p:cNvSpPr>
                <p:nvPr/>
              </p:nvSpPr>
              <p:spPr>
                <a:xfrm>
                  <a:off x="1554065" y="682827"/>
                  <a:ext cx="7362382" cy="2054409"/>
                </a:xfrm>
                <a:prstGeom prst="rect">
                  <a:avLst/>
                </a:prstGeom>
                <a:blipFill>
                  <a:blip r:embed="rId3"/>
                  <a:stretch>
                    <a:fillRect l="-580" r="-580" b="-890"/>
                  </a:stretch>
                </a:blipFill>
              </p:spPr>
              <p:txBody>
                <a:bodyPr/>
                <a:lstStyle/>
                <a:p>
                  <a:r>
                    <a:rPr lang="en-US">
                      <a:noFill/>
                    </a:rPr>
                    <a:t> </a:t>
                  </a:r>
                </a:p>
              </p:txBody>
            </p:sp>
          </mc:Fallback>
        </mc:AlternateContent>
      </p:grpSp>
      <p:sp>
        <p:nvSpPr>
          <p:cNvPr id="13" name="Rectangle 12"/>
          <p:cNvSpPr/>
          <p:nvPr/>
        </p:nvSpPr>
        <p:spPr>
          <a:xfrm>
            <a:off x="4256389" y="2430465"/>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78800" y="2879080"/>
                <a:ext cx="8225554" cy="1106457"/>
              </a:xfrm>
              <a:prstGeom prst="rect">
                <a:avLst/>
              </a:prstGeom>
            </p:spPr>
            <p:txBody>
              <a:bodyPr wrap="square">
                <a:spAutoFit/>
              </a:bodyPr>
              <a:lstStyle/>
              <a:p>
                <a:pPr algn="just">
                  <a:lnSpc>
                    <a:spcPct val="150000"/>
                  </a:lnSpc>
                  <a:spcAft>
                    <a:spcPts val="500"/>
                  </a:spcAft>
                </a:pPr>
                <a:r>
                  <a:rPr lang="vi-VN" sz="1700">
                    <a:latin typeface="+mn-lt"/>
                  </a:rPr>
                  <a:t>Ta có: </a:t>
                </a:r>
                <a14:m>
                  <m:oMath xmlns:m="http://schemas.openxmlformats.org/officeDocument/2006/math">
                    <m:r>
                      <a:rPr lang="vi-VN" sz="1700" i="1" smtClean="0">
                        <a:latin typeface="Cambria Math" panose="02040503050406030204" pitchFamily="18" charset="0"/>
                      </a:rPr>
                      <m:t>98 564 407</m:t>
                    </m:r>
                    <m:r>
                      <a:rPr lang="en-US" sz="1700" b="0" i="0" smtClean="0">
                        <a:latin typeface="Cambria Math" panose="02040503050406030204" pitchFamily="18" charset="0"/>
                      </a:rPr>
                      <m:t>.</m:t>
                    </m:r>
                    <m:sSup>
                      <m:sSupPr>
                        <m:ctrlPr>
                          <a:rPr lang="vi-VN" sz="1700" i="1">
                            <a:latin typeface="Cambria Math" panose="02040503050406030204" pitchFamily="18" charset="0"/>
                          </a:rPr>
                        </m:ctrlPr>
                      </m:sSupPr>
                      <m:e>
                        <m:r>
                          <a:rPr lang="en-US" sz="1700" i="1">
                            <a:latin typeface="Cambria Math" panose="02040503050406030204" pitchFamily="18" charset="0"/>
                          </a:rPr>
                          <m:t>𝑒</m:t>
                        </m:r>
                      </m:e>
                      <m:sup>
                        <m:r>
                          <a:rPr lang="en-US" sz="1700" b="0" i="1" smtClean="0">
                            <a:latin typeface="Cambria Math" panose="02040503050406030204" pitchFamily="18" charset="0"/>
                          </a:rPr>
                          <m:t>0,0093</m:t>
                        </m:r>
                        <m:r>
                          <a:rPr lang="en-US" sz="1700" b="0" i="1" smtClean="0">
                            <a:latin typeface="Cambria Math" panose="02040503050406030204" pitchFamily="18" charset="0"/>
                          </a:rPr>
                          <m:t>𝑡</m:t>
                        </m:r>
                      </m:sup>
                    </m:sSup>
                    <m:r>
                      <a:rPr lang="en-US" sz="1700" b="0" i="0" smtClean="0">
                        <a:latin typeface="Cambria Math" panose="02040503050406030204" pitchFamily="18" charset="0"/>
                      </a:rPr>
                      <m:t>&gt;</m:t>
                    </m:r>
                    <m:r>
                      <a:rPr lang="vi-VN" sz="1700" i="1" smtClean="0">
                        <a:latin typeface="Cambria Math" panose="02040503050406030204" pitchFamily="18" charset="0"/>
                      </a:rPr>
                      <m:t>110 000 000</m:t>
                    </m:r>
                    <m:r>
                      <a:rPr lang="da-DK"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vi-VN" sz="1700" i="1" smtClean="0">
                            <a:latin typeface="Cambria Math" panose="02040503050406030204" pitchFamily="18" charset="0"/>
                          </a:rPr>
                        </m:ctrlPr>
                      </m:sSupPr>
                      <m:e>
                        <m:r>
                          <a:rPr lang="en-US" sz="1700" i="1">
                            <a:latin typeface="Cambria Math" panose="02040503050406030204" pitchFamily="18" charset="0"/>
                          </a:rPr>
                          <m:t>𝑒</m:t>
                        </m:r>
                      </m:e>
                      <m:sup>
                        <m:r>
                          <a:rPr lang="en-US" sz="1700" i="1">
                            <a:latin typeface="Cambria Math" panose="02040503050406030204" pitchFamily="18" charset="0"/>
                          </a:rPr>
                          <m:t>0,0093</m:t>
                        </m:r>
                        <m:r>
                          <a:rPr lang="en-US" sz="1700" i="1">
                            <a:latin typeface="Cambria Math" panose="02040503050406030204" pitchFamily="18" charset="0"/>
                          </a:rPr>
                          <m:t>𝑡</m:t>
                        </m:r>
                      </m:sup>
                    </m:sSup>
                    <m:r>
                      <a:rPr lang="en-US" sz="1700" b="0" i="1" smtClean="0">
                        <a:latin typeface="Cambria Math" panose="02040503050406030204" pitchFamily="18" charset="0"/>
                      </a:rPr>
                      <m:t>&gt;</m:t>
                    </m:r>
                    <m:r>
                      <a:rPr lang="vi-VN" sz="1700" i="1" smtClean="0">
                        <a:latin typeface="Cambria Math" panose="02040503050406030204" pitchFamily="18" charset="0"/>
                      </a:rPr>
                      <m:t>110 000 000 : 98 564 407</m:t>
                    </m:r>
                  </m:oMath>
                </a14:m>
                <a:endParaRPr lang="vi-VN" sz="1700">
                  <a:latin typeface="+mn-lt"/>
                </a:endParaRPr>
              </a:p>
              <a:p>
                <a:pPr algn="ctr">
                  <a:lnSpc>
                    <a:spcPct val="150000"/>
                  </a:lnSpc>
                  <a:spcAft>
                    <a:spcPts val="500"/>
                  </a:spcAft>
                </a:pPr>
                <a14:m>
                  <m:oMath xmlns:m="http://schemas.openxmlformats.org/officeDocument/2006/math">
                    <m:r>
                      <a:rPr lang="da-DK" sz="1700" i="1">
                        <a:latin typeface="Cambria Math" panose="02040503050406030204" pitchFamily="18" charset="0"/>
                        <a:ea typeface="Dotum" panose="020B0600000101010101" pitchFamily="34" charset="-127"/>
                        <a:cs typeface="Times New Roman" panose="02020603050405020304" pitchFamily="18" charset="0"/>
                      </a:rPr>
                      <m:t>⟺</m:t>
                    </m:r>
                    <m:r>
                      <a:rPr lang="vi-VN" sz="1700" i="1" smtClean="0">
                        <a:latin typeface="Cambria Math" panose="02040503050406030204" pitchFamily="18" charset="0"/>
                      </a:rPr>
                      <m:t>0,0093</m:t>
                    </m:r>
                    <m:r>
                      <a:rPr lang="vi-VN" sz="1700" i="1" smtClean="0">
                        <a:latin typeface="Cambria Math" panose="02040503050406030204" pitchFamily="18" charset="0"/>
                      </a:rPr>
                      <m:t>𝑡</m:t>
                    </m:r>
                    <m:r>
                      <a:rPr lang="en-US" sz="1700" b="0" i="0" smtClean="0">
                        <a:latin typeface="Cambria Math" panose="02040503050406030204" pitchFamily="18" charset="0"/>
                      </a:rPr>
                      <m:t>&gt;</m:t>
                    </m:r>
                    <m:r>
                      <m:rPr>
                        <m:sty m:val="p"/>
                      </m:rPr>
                      <a:rPr lang="en-US" sz="1700" b="0" i="0" smtClean="0">
                        <a:latin typeface="Cambria Math" panose="02040503050406030204" pitchFamily="18" charset="0"/>
                      </a:rPr>
                      <m:t>ln</m:t>
                    </m:r>
                    <m:r>
                      <a:rPr lang="en-US" sz="1700" b="0" i="0" smtClean="0">
                        <a:latin typeface="Cambria Math" panose="02040503050406030204" pitchFamily="18" charset="0"/>
                      </a:rPr>
                      <m:t> </m:t>
                    </m:r>
                    <m:f>
                      <m:fPr>
                        <m:ctrlPr>
                          <a:rPr lang="en-US" sz="1700" b="0" i="1" smtClean="0">
                            <a:latin typeface="Cambria Math" panose="02040503050406030204" pitchFamily="18" charset="0"/>
                          </a:rPr>
                        </m:ctrlPr>
                      </m:fPr>
                      <m:num>
                        <m:r>
                          <a:rPr lang="vi-VN" sz="1700" i="1">
                            <a:latin typeface="Cambria Math" panose="02040503050406030204" pitchFamily="18" charset="0"/>
                          </a:rPr>
                          <m:t>110 000 000</m:t>
                        </m:r>
                      </m:num>
                      <m:den>
                        <m:r>
                          <a:rPr lang="vi-VN" sz="1700" i="1">
                            <a:latin typeface="Cambria Math" panose="02040503050406030204" pitchFamily="18" charset="0"/>
                          </a:rPr>
                          <m:t>98 564 407</m:t>
                        </m:r>
                        <m:r>
                          <m:rPr>
                            <m:nor/>
                          </m:rPr>
                          <a:rPr lang="vi-VN" sz="1700"/>
                          <m:t> </m:t>
                        </m:r>
                      </m:den>
                    </m:f>
                    <m:r>
                      <a:rPr lang="en-US" sz="1700" b="0" i="0" smtClean="0">
                        <a:latin typeface="Cambria Math" panose="02040503050406030204" pitchFamily="18" charset="0"/>
                      </a:rPr>
                      <m:t>.</m:t>
                    </m:r>
                  </m:oMath>
                </a14:m>
                <a:r>
                  <a:rPr lang="en-US" sz="1700">
                    <a:latin typeface="+mn-lt"/>
                  </a:rPr>
                  <a:t> </a:t>
                </a:r>
                <a:r>
                  <a:rPr lang="vi-VN" sz="1700">
                    <a:latin typeface="+mn-lt"/>
                  </a:rPr>
                  <a:t>Suy ra </a:t>
                </a:r>
                <a14:m>
                  <m:oMath xmlns:m="http://schemas.openxmlformats.org/officeDocument/2006/math">
                    <m:r>
                      <a:rPr lang="vi-VN" sz="1700" i="1" smtClean="0">
                        <a:latin typeface="Cambria Math" panose="02040503050406030204" pitchFamily="18" charset="0"/>
                      </a:rPr>
                      <m:t>𝑡</m:t>
                    </m:r>
                    <m:r>
                      <a:rPr lang="vi-VN" sz="1700" i="1" smtClean="0">
                        <a:latin typeface="Cambria Math" panose="02040503050406030204" pitchFamily="18" charset="0"/>
                      </a:rPr>
                      <m:t>&gt;11,803</m:t>
                    </m:r>
                  </m:oMath>
                </a14:m>
                <a:r>
                  <a:rPr lang="vi-VN" sz="1700">
                    <a:latin typeface="+mn-lt"/>
                  </a:rPr>
                  <a:t>. </a:t>
                </a:r>
                <a:endParaRPr lang="en-US" sz="17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78800" y="2879080"/>
                <a:ext cx="8225554" cy="1106457"/>
              </a:xfrm>
              <a:prstGeom prst="rect">
                <a:avLst/>
              </a:prstGeom>
              <a:blipFill>
                <a:blip r:embed="rId4"/>
                <a:stretch>
                  <a:fillRect l="-519"/>
                </a:stretch>
              </a:blipFill>
            </p:spPr>
            <p:txBody>
              <a:bodyPr/>
              <a:lstStyle/>
              <a:p>
                <a:r>
                  <a:rPr lang="en-US">
                    <a:noFill/>
                  </a:rPr>
                  <a:t> </a:t>
                </a:r>
              </a:p>
            </p:txBody>
          </p:sp>
        </mc:Fallback>
      </mc:AlternateContent>
      <p:sp>
        <p:nvSpPr>
          <p:cNvPr id="6" name="Rectangle 5"/>
          <p:cNvSpPr/>
          <p:nvPr/>
        </p:nvSpPr>
        <p:spPr>
          <a:xfrm>
            <a:off x="1081677" y="3969353"/>
            <a:ext cx="7307088" cy="877163"/>
          </a:xfrm>
          <a:prstGeom prst="rect">
            <a:avLst/>
          </a:prstGeom>
        </p:spPr>
        <p:txBody>
          <a:bodyPr wrap="square">
            <a:spAutoFit/>
          </a:bodyPr>
          <a:lstStyle/>
          <a:p>
            <a:pPr lvl="0" algn="just">
              <a:lnSpc>
                <a:spcPct val="150000"/>
              </a:lnSpc>
              <a:spcAft>
                <a:spcPts val="500"/>
              </a:spcAft>
            </a:pPr>
            <a:r>
              <a:rPr lang="vi-VN" sz="1700">
                <a:latin typeface="Arial" panose="020B0604020202020204" pitchFamily="34" charset="0"/>
              </a:rPr>
              <a:t>Vậy sau 12 năm tính từ mốc năm 2021, tức là từ năm 2033 trở đi, dân số Việt Nam vượt quá 110 triệu người.</a:t>
            </a:r>
            <a:endParaRPr lang="en-US" sz="1700"/>
          </a:p>
        </p:txBody>
      </p:sp>
    </p:spTree>
    <p:extLst>
      <p:ext uri="{BB962C8B-B14F-4D97-AF65-F5344CB8AC3E}">
        <p14:creationId xmlns:p14="http://schemas.microsoft.com/office/powerpoint/2010/main" val="143590324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2615817" y="1902427"/>
            <a:ext cx="679892" cy="5989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mj-lt"/>
              </a:rPr>
              <a:t>I</a:t>
            </a:r>
            <a:endParaRPr sz="2600" b="1">
              <a:latin typeface="+mj-lt"/>
            </a:endParaRPr>
          </a:p>
        </p:txBody>
      </p:sp>
      <p:sp>
        <p:nvSpPr>
          <p:cNvPr id="2007" name="Google Shape;2007;p39"/>
          <p:cNvSpPr txBox="1">
            <a:spLocks noGrp="1"/>
          </p:cNvSpPr>
          <p:nvPr>
            <p:ph type="subTitle" idx="7"/>
          </p:nvPr>
        </p:nvSpPr>
        <p:spPr>
          <a:xfrm>
            <a:off x="3514194" y="2258992"/>
            <a:ext cx="3679626" cy="484800"/>
          </a:xfrm>
          <a:prstGeom prst="rect">
            <a:avLst/>
          </a:prstGeom>
        </p:spPr>
        <p:txBody>
          <a:bodyPr spcFirstLastPara="1" wrap="square" lIns="91425" tIns="91425" rIns="91425" bIns="91425" anchor="b" anchorCtr="0">
            <a:noAutofit/>
          </a:bodyPr>
          <a:lstStyle/>
          <a:p>
            <a:pPr marL="0" indent="0" algn="l">
              <a:lnSpc>
                <a:spcPct val="150000"/>
              </a:lnSpc>
            </a:pPr>
            <a:r>
              <a:rPr lang="vi-VN" sz="2200" b="1">
                <a:latin typeface="+mn-lt"/>
              </a:rPr>
              <a:t>Phương trình mũ</a:t>
            </a:r>
            <a:r>
              <a:rPr lang="en-US" sz="2200" b="1">
                <a:latin typeface="+mn-lt"/>
              </a:rPr>
              <a:t> và </a:t>
            </a:r>
            <a:r>
              <a:rPr lang="vi-VN" sz="2200" b="1">
                <a:latin typeface="+mn-lt"/>
              </a:rPr>
              <a:t>Phương trình lôgarit</a:t>
            </a:r>
            <a:r>
              <a:rPr lang="en-US" sz="2200" b="1">
                <a:latin typeface="+mn-lt"/>
              </a:rPr>
              <a:t> </a:t>
            </a:r>
            <a:endParaRPr sz="2200" b="1">
              <a:latin typeface="+mn-lt"/>
            </a:endParaRPr>
          </a:p>
        </p:txBody>
      </p:sp>
      <p:sp>
        <p:nvSpPr>
          <p:cNvPr id="17" name="Google Shape;1991;p38"/>
          <p:cNvSpPr txBox="1">
            <a:spLocks noGrp="1"/>
          </p:cNvSpPr>
          <p:nvPr>
            <p:ph type="title"/>
          </p:nvPr>
        </p:nvSpPr>
        <p:spPr>
          <a:xfrm>
            <a:off x="727811" y="579876"/>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2615817" y="3477460"/>
            <a:ext cx="679892" cy="5989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mj-lt"/>
              </a:rPr>
              <a:t>II</a:t>
            </a:r>
            <a:endParaRPr sz="2600" b="1">
              <a:latin typeface="+mj-lt"/>
            </a:endParaRPr>
          </a:p>
        </p:txBody>
      </p:sp>
      <p:sp>
        <p:nvSpPr>
          <p:cNvPr id="9" name="Google Shape;2007;p39"/>
          <p:cNvSpPr txBox="1">
            <a:spLocks noGrp="1"/>
          </p:cNvSpPr>
          <p:nvPr>
            <p:ph type="subTitle" idx="7"/>
          </p:nvPr>
        </p:nvSpPr>
        <p:spPr>
          <a:xfrm>
            <a:off x="3514194" y="3859101"/>
            <a:ext cx="3679626" cy="484800"/>
          </a:xfrm>
          <a:prstGeom prst="rect">
            <a:avLst/>
          </a:prstGeom>
        </p:spPr>
        <p:txBody>
          <a:bodyPr spcFirstLastPara="1" wrap="square" lIns="91425" tIns="91425" rIns="91425" bIns="91425" anchor="b" anchorCtr="0">
            <a:noAutofit/>
          </a:bodyPr>
          <a:lstStyle/>
          <a:p>
            <a:pPr marL="0" lvl="0" indent="0" algn="l">
              <a:lnSpc>
                <a:spcPct val="150000"/>
              </a:lnSpc>
            </a:pPr>
            <a:r>
              <a:rPr lang="en-US" sz="2200" b="1">
                <a:latin typeface="+mn-lt"/>
              </a:rPr>
              <a:t>Bất p</a:t>
            </a:r>
            <a:r>
              <a:rPr lang="vi-VN" sz="2200" b="1">
                <a:latin typeface="+mn-lt"/>
              </a:rPr>
              <a:t>hương trình mũ</a:t>
            </a:r>
            <a:r>
              <a:rPr lang="en-US" sz="2200" b="1">
                <a:latin typeface="+mn-lt"/>
              </a:rPr>
              <a:t> và </a:t>
            </a:r>
            <a:r>
              <a:rPr lang="vi-VN" sz="2200" b="1">
                <a:latin typeface="+mn-lt"/>
              </a:rPr>
              <a:t>Bất phương trình lôgarit</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04"/>
                                        </p:tgtEl>
                                        <p:attrNameLst>
                                          <p:attrName>style.visibility</p:attrName>
                                        </p:attrNameLst>
                                      </p:cBhvr>
                                      <p:to>
                                        <p:strVal val="visible"/>
                                      </p:to>
                                    </p:set>
                                    <p:animEffect transition="in" filter="randombar(horizontal)">
                                      <p:cBhvr>
                                        <p:cTn id="11" dur="500"/>
                                        <p:tgtEl>
                                          <p:spTgt spid="200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4" dur="500"/>
                                        <p:tgtEl>
                                          <p:spTgt spid="2007">
                                            <p:txEl>
                                              <p:pRg st="0" end="0"/>
                                            </p:txEl>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up)">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7" name="Title 21"/>
          <p:cNvSpPr>
            <a:spLocks noGrp="1"/>
          </p:cNvSpPr>
          <p:nvPr>
            <p:ph type="title" idx="4294967295"/>
          </p:nvPr>
        </p:nvSpPr>
        <p:spPr>
          <a:xfrm>
            <a:off x="2606589" y="476738"/>
            <a:ext cx="3954026" cy="495861"/>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100" b="1" kern="1200">
                <a:solidFill>
                  <a:srgbClr val="000000"/>
                </a:solidFill>
                <a:latin typeface="+mn-lt"/>
                <a:ea typeface="+mn-ea"/>
                <a:cs typeface="Arial" panose="020B0604020202020204" pitchFamily="34" charset="0"/>
                <a:sym typeface="Arial"/>
              </a:rPr>
              <a:t>2. Bất phương trình lôgarit</a:t>
            </a:r>
            <a:endParaRPr lang="en-US" sz="2100" b="1" kern="1200" dirty="0">
              <a:solidFill>
                <a:srgbClr val="000000"/>
              </a:solidFill>
              <a:latin typeface="+mn-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659586" y="1127261"/>
                <a:ext cx="7848033" cy="969496"/>
              </a:xfrm>
              <a:prstGeom prst="rect">
                <a:avLst/>
              </a:prstGeom>
            </p:spPr>
            <p:txBody>
              <a:bodyPr wrap="square">
                <a:spAutoFit/>
              </a:bodyPr>
              <a:lstStyle/>
              <a:p>
                <a:pPr algn="just">
                  <a:lnSpc>
                    <a:spcPct val="150000"/>
                  </a:lnSpc>
                </a:pPr>
                <a:r>
                  <a:rPr kumimoji="0" lang="en-US" sz="1900" b="1" i="0" u="none" strike="noStrike" kern="0" cap="none" spc="0" normalizeH="0" baseline="0" noProof="0">
                    <a:ln>
                      <a:noFill/>
                    </a:ln>
                    <a:solidFill>
                      <a:srgbClr val="C00000"/>
                    </a:solidFill>
                    <a:effectLst/>
                    <a:uLnTx/>
                    <a:uFillTx/>
                    <a:sym typeface="Arial"/>
                  </a:rPr>
                  <a:t>HĐ6: </a:t>
                </a:r>
                <a:r>
                  <a:rPr lang="en-US" sz="1900">
                    <a:latin typeface="+mn-lt"/>
                  </a:rPr>
                  <a:t>Quan sát </a:t>
                </a:r>
                <a:r>
                  <a:rPr lang="en-US" sz="1900" i="1">
                    <a:latin typeface="+mn-lt"/>
                  </a:rPr>
                  <a:t>Hình 12</a:t>
                </a:r>
                <a:r>
                  <a:rPr lang="en-US" sz="1900">
                    <a:latin typeface="+mn-lt"/>
                  </a:rPr>
                  <a:t> và nêu nhận xét về tính đồng biến, nghịch biến của hàm số lôgarit </a:t>
                </a:r>
                <a14:m>
                  <m:oMath xmlns:m="http://schemas.openxmlformats.org/officeDocument/2006/math">
                    <m:r>
                      <a:rPr lang="da-DK" sz="1900" i="1">
                        <a:latin typeface="Cambria Math" panose="02040503050406030204" pitchFamily="18" charset="0"/>
                        <a:ea typeface="Arial" panose="020B0604020202020204" pitchFamily="34" charset="0"/>
                        <a:cs typeface="Times New Roman" panose="02020603050405020304" pitchFamily="18" charset="0"/>
                      </a:rPr>
                      <m:t>𝑦</m:t>
                    </m:r>
                    <m:r>
                      <a:rPr lang="da-DK" sz="19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900" i="1">
                            <a:effectLst/>
                            <a:latin typeface="Cambria Math" panose="02040503050406030204" pitchFamily="18" charset="0"/>
                            <a:cs typeface="Times New Roman" panose="02020603050405020304" pitchFamily="18" charset="0"/>
                          </a:rPr>
                        </m:ctrlPr>
                      </m:funcPr>
                      <m:fName>
                        <m:sSub>
                          <m:sSubPr>
                            <m:ctrlPr>
                              <a:rPr lang="en-US" sz="1900" i="1">
                                <a:effectLst/>
                                <a:latin typeface="Cambria Math" panose="02040503050406030204" pitchFamily="18" charset="0"/>
                                <a:cs typeface="Times New Roman" panose="02020603050405020304" pitchFamily="18" charset="0"/>
                              </a:rPr>
                            </m:ctrlPr>
                          </m:sSubPr>
                          <m:e>
                            <m:r>
                              <m:rPr>
                                <m:sty m:val="p"/>
                              </m:rPr>
                              <a:rPr lang="da-DK" sz="19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9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19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sz="1900">
                    <a:latin typeface="+mn-lt"/>
                  </a:rPr>
                  <a:t>. Từ đó, hãy tìm </a:t>
                </a:r>
                <a14:m>
                  <m:oMath xmlns:m="http://schemas.openxmlformats.org/officeDocument/2006/math">
                    <m:r>
                      <a:rPr lang="en-US" sz="1900" i="1" smtClean="0">
                        <a:latin typeface="Cambria Math" panose="02040503050406030204" pitchFamily="18" charset="0"/>
                      </a:rPr>
                      <m:t>𝑥</m:t>
                    </m:r>
                  </m:oMath>
                </a14:m>
                <a:r>
                  <a:rPr lang="en-US" sz="1900">
                    <a:latin typeface="+mn-lt"/>
                  </a:rPr>
                  <a:t> sao cho </a:t>
                </a:r>
                <a14:m>
                  <m:oMath xmlns:m="http://schemas.openxmlformats.org/officeDocument/2006/math">
                    <m:func>
                      <m:funcPr>
                        <m:ctrlPr>
                          <a:rPr lang="en-US" sz="1900" i="1">
                            <a:effectLst/>
                            <a:latin typeface="Cambria Math" panose="02040503050406030204" pitchFamily="18" charset="0"/>
                            <a:cs typeface="Times New Roman" panose="02020603050405020304" pitchFamily="18" charset="0"/>
                          </a:rPr>
                        </m:ctrlPr>
                      </m:funcPr>
                      <m:fName>
                        <m:sSub>
                          <m:sSubPr>
                            <m:ctrlPr>
                              <a:rPr lang="en-US" sz="1900" i="1">
                                <a:effectLst/>
                                <a:latin typeface="Cambria Math" panose="02040503050406030204" pitchFamily="18" charset="0"/>
                                <a:cs typeface="Times New Roman" panose="02020603050405020304" pitchFamily="18" charset="0"/>
                              </a:rPr>
                            </m:ctrlPr>
                          </m:sSubPr>
                          <m:e>
                            <m:r>
                              <m:rPr>
                                <m:sty m:val="p"/>
                              </m:rPr>
                              <a:rPr lang="da-DK" sz="19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9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1900" i="1">
                            <a:effectLst/>
                            <a:latin typeface="Cambria Math" panose="02040503050406030204" pitchFamily="18" charset="0"/>
                            <a:ea typeface="Arial" panose="020B0604020202020204" pitchFamily="34" charset="0"/>
                            <a:cs typeface="Times New Roman" panose="02020603050405020304" pitchFamily="18" charset="0"/>
                          </a:rPr>
                          <m:t>𝑥</m:t>
                        </m:r>
                      </m:e>
                    </m:func>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&gt;1</m:t>
                    </m:r>
                  </m:oMath>
                </a14:m>
                <a:r>
                  <a:rPr lang="en-US" sz="1900">
                    <a:latin typeface="+mn-lt"/>
                  </a:rPr>
                  <a:t>.</a:t>
                </a:r>
              </a:p>
            </p:txBody>
          </p:sp>
        </mc:Choice>
        <mc:Fallback xmlns="">
          <p:sp>
            <p:nvSpPr>
              <p:cNvPr id="8" name="Rectangle 7"/>
              <p:cNvSpPr>
                <a:spLocks noRot="1" noChangeAspect="1" noMove="1" noResize="1" noEditPoints="1" noAdjustHandles="1" noChangeArrowheads="1" noChangeShapeType="1" noTextEdit="1"/>
              </p:cNvSpPr>
              <p:nvPr/>
            </p:nvSpPr>
            <p:spPr>
              <a:xfrm>
                <a:off x="659586" y="1127261"/>
                <a:ext cx="7848033" cy="969496"/>
              </a:xfrm>
              <a:prstGeom prst="rect">
                <a:avLst/>
              </a:prstGeom>
              <a:blipFill>
                <a:blip r:embed="rId3"/>
                <a:stretch>
                  <a:fillRect l="-699" r="-699" b="-4403"/>
                </a:stretch>
              </a:blipFill>
            </p:spPr>
            <p:txBody>
              <a:bodyPr/>
              <a:lstStyle/>
              <a:p>
                <a:r>
                  <a:rPr lang="en-US">
                    <a:noFill/>
                  </a:rPr>
                  <a:t> </a:t>
                </a:r>
              </a:p>
            </p:txBody>
          </p:sp>
        </mc:Fallback>
      </mc:AlternateContent>
      <p:sp>
        <p:nvSpPr>
          <p:cNvPr id="9" name="Rectangle 8"/>
          <p:cNvSpPr/>
          <p:nvPr/>
        </p:nvSpPr>
        <p:spPr>
          <a:xfrm>
            <a:off x="2523635" y="2221566"/>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59586" y="2731096"/>
                <a:ext cx="4454580" cy="200054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da-DK" sz="1900">
                    <a:latin typeface="+mn-lt"/>
                    <a:ea typeface="Arial" panose="020B0604020202020204" pitchFamily="34" charset="0"/>
                    <a:cs typeface="Times New Roman" panose="02020603050405020304" pitchFamily="18" charset="0"/>
                  </a:rPr>
                  <a:t>Hàm số </a:t>
                </a:r>
                <a14:m>
                  <m:oMath xmlns:m="http://schemas.openxmlformats.org/officeDocument/2006/math">
                    <m:r>
                      <a:rPr lang="da-DK" sz="1900" i="1">
                        <a:effectLst/>
                        <a:latin typeface="Cambria Math" panose="02040503050406030204" pitchFamily="18" charset="0"/>
                        <a:ea typeface="Arial" panose="020B0604020202020204" pitchFamily="34" charset="0"/>
                        <a:cs typeface="Times New Roman" panose="02020603050405020304" pitchFamily="18" charset="0"/>
                      </a:rPr>
                      <m:t>𝑦</m:t>
                    </m:r>
                    <m:r>
                      <a:rPr lang="da-DK" sz="19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19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9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19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da-DK" sz="1900">
                    <a:effectLst/>
                    <a:latin typeface="+mn-lt"/>
                    <a:ea typeface="Dotum" panose="020B0600000101010101" pitchFamily="34" charset="-127"/>
                    <a:cs typeface="Times New Roman" panose="02020603050405020304" pitchFamily="18" charset="0"/>
                  </a:rPr>
                  <a:t> đồng biến trên tập xác định.</a:t>
                </a:r>
                <a:endParaRPr lang="en-US" sz="1900">
                  <a:latin typeface="+mn-lt"/>
                  <a:ea typeface="Dotum" panose="020B0600000101010101" pitchFamily="34" charset="-127"/>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r>
                  <a:rPr lang="da-DK" sz="1900">
                    <a:effectLst/>
                    <a:latin typeface="+mn-lt"/>
                    <a:ea typeface="Arial" panose="020B0604020202020204" pitchFamily="34" charset="0"/>
                    <a:cs typeface="Times New Roman" panose="02020603050405020304" pitchFamily="18" charset="0"/>
                  </a:rPr>
                  <a:t>Quan sát đồ thị ta thấy, để </a:t>
                </a:r>
                <a14:m>
                  <m:oMath xmlns:m="http://schemas.openxmlformats.org/officeDocument/2006/math">
                    <m:func>
                      <m:func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19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9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19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1900" i="1">
                        <a:effectLst/>
                        <a:latin typeface="Cambria Math" panose="02040503050406030204" pitchFamily="18" charset="0"/>
                        <a:ea typeface="Arial" panose="020B0604020202020204" pitchFamily="34" charset="0"/>
                        <a:cs typeface="Times New Roman" panose="02020603050405020304" pitchFamily="18" charset="0"/>
                      </a:rPr>
                      <m:t>&gt;1</m:t>
                    </m:r>
                  </m:oMath>
                </a14:m>
                <a:r>
                  <a:rPr lang="da-DK" sz="19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da-DK" sz="1900" i="1">
                        <a:effectLst/>
                        <a:latin typeface="Cambria Math" panose="02040503050406030204" pitchFamily="18" charset="0"/>
                        <a:ea typeface="Dotum" panose="020B0600000101010101" pitchFamily="34" charset="-127"/>
                        <a:cs typeface="Times New Roman" panose="02020603050405020304" pitchFamily="18" charset="0"/>
                      </a:rPr>
                      <m:t>𝑥</m:t>
                    </m:r>
                    <m:r>
                      <a:rPr lang="da-DK" sz="1900" i="1">
                        <a:effectLst/>
                        <a:latin typeface="Cambria Math" panose="02040503050406030204" pitchFamily="18" charset="0"/>
                        <a:ea typeface="Dotum" panose="020B0600000101010101" pitchFamily="34" charset="-127"/>
                        <a:cs typeface="Times New Roman" panose="02020603050405020304" pitchFamily="18" charset="0"/>
                      </a:rPr>
                      <m:t>&gt;2</m:t>
                    </m:r>
                  </m:oMath>
                </a14:m>
                <a:r>
                  <a:rPr lang="da-DK"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59586" y="2731096"/>
                <a:ext cx="4454580" cy="2000548"/>
              </a:xfrm>
              <a:prstGeom prst="rect">
                <a:avLst/>
              </a:prstGeom>
              <a:blipFill>
                <a:blip r:embed="rId4"/>
                <a:stretch>
                  <a:fillRect l="-958" r="-1368" b="-1524"/>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710088" y="2166317"/>
            <a:ext cx="2797531" cy="2686289"/>
          </a:xfrm>
          <a:prstGeom prst="rect">
            <a:avLst/>
          </a:prstGeom>
        </p:spPr>
      </p:pic>
    </p:spTree>
    <p:extLst>
      <p:ext uri="{BB962C8B-B14F-4D97-AF65-F5344CB8AC3E}">
        <p14:creationId xmlns:p14="http://schemas.microsoft.com/office/powerpoint/2010/main" val="257143708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87361" y="353901"/>
            <a:ext cx="5373452" cy="6618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KẾT LUẬN</a:t>
            </a:r>
            <a:endParaRPr sz="3200" b="1">
              <a:solidFill>
                <a:srgbClr val="C00000"/>
              </a:solidFill>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813707" y="1137080"/>
                <a:ext cx="7520761" cy="33085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600"/>
                  </a:spcBef>
                  <a:spcAft>
                    <a:spcPts val="600"/>
                  </a:spcAft>
                  <a:buClr>
                    <a:srgbClr val="070185"/>
                  </a:buClr>
                  <a:buFont typeface="Arial" panose="020B0604020202020204" pitchFamily="34" charset="0"/>
                  <a:buChar char="•"/>
                </a:pPr>
                <a:r>
                  <a:rPr lang="vi-VN" sz="2100">
                    <a:solidFill>
                      <a:srgbClr val="070185"/>
                    </a:solidFill>
                  </a:rPr>
                  <a:t>Bất phương trình lôgarit là bất phương trình có chứa ẩn trong biểu thức dưới dấu lôgarit.</a:t>
                </a:r>
              </a:p>
              <a:p>
                <a:pPr marL="342900" indent="-342900" algn="just">
                  <a:lnSpc>
                    <a:spcPct val="150000"/>
                  </a:lnSpc>
                  <a:spcBef>
                    <a:spcPts val="600"/>
                  </a:spcBef>
                  <a:spcAft>
                    <a:spcPts val="600"/>
                  </a:spcAft>
                  <a:buClr>
                    <a:srgbClr val="070185"/>
                  </a:buClr>
                  <a:buFont typeface="Arial" panose="020B0604020202020204" pitchFamily="34" charset="0"/>
                  <a:buChar char="•"/>
                </a:pPr>
                <a:r>
                  <a:rPr lang="vi-VN" sz="2100">
                    <a:solidFill>
                      <a:srgbClr val="070185"/>
                    </a:solidFill>
                  </a:rPr>
                  <a:t>Bất phương trình lôgarit cơ bản là bất phương trình</a:t>
                </a:r>
                <a:r>
                  <a:rPr lang="en-US" sz="2100">
                    <a:solidFill>
                      <a:srgbClr val="070185"/>
                    </a:solidFill>
                  </a:rPr>
                  <a:t> </a:t>
                </a:r>
                <a:r>
                  <a:rPr lang="vi-VN" sz="2100">
                    <a:solidFill>
                      <a:srgbClr val="070185"/>
                    </a:solidFill>
                  </a:rPr>
                  <a:t>lôgarit có một trong những dạng sau:</a:t>
                </a:r>
              </a:p>
              <a:p>
                <a:pPr algn="just">
                  <a:lnSpc>
                    <a:spcPct val="150000"/>
                  </a:lnSpc>
                  <a:spcBef>
                    <a:spcPts val="600"/>
                  </a:spcBef>
                  <a:spcAft>
                    <a:spcPts val="600"/>
                  </a:spcAft>
                  <a:buClr>
                    <a:srgbClr val="070185"/>
                  </a:buClr>
                </a:pPr>
                <a14:m>
                  <m:oMathPara xmlns:m="http://schemas.openxmlformats.org/officeDocument/2006/math">
                    <m:oMathParaPr>
                      <m:jc m:val="centerGroup"/>
                    </m:oMathParaPr>
                    <m:oMath xmlns:m="http://schemas.openxmlformats.org/officeDocument/2006/math">
                      <m:sSub>
                        <m:sSubPr>
                          <m:ctrlPr>
                            <a:rPr lang="vi-VN" sz="2100" i="1" smtClean="0">
                              <a:solidFill>
                                <a:srgbClr val="070185"/>
                              </a:solidFill>
                              <a:latin typeface="Cambria Math" panose="02040503050406030204" pitchFamily="18" charset="0"/>
                            </a:rPr>
                          </m:ctrlPr>
                        </m:sSubPr>
                        <m:e>
                          <m:r>
                            <a:rPr lang="en-US" sz="2100" b="0" i="1" smtClean="0">
                              <a:solidFill>
                                <a:srgbClr val="070185"/>
                              </a:solidFill>
                              <a:latin typeface="Cambria Math" panose="02040503050406030204" pitchFamily="18" charset="0"/>
                            </a:rPr>
                            <m:t>𝑙𝑜𝑔</m:t>
                          </m:r>
                        </m:e>
                        <m:sub>
                          <m:r>
                            <a:rPr lang="en-US" sz="2100" b="0" i="1" smtClean="0">
                              <a:solidFill>
                                <a:srgbClr val="070185"/>
                              </a:solidFill>
                              <a:latin typeface="Cambria Math" panose="02040503050406030204" pitchFamily="18" charset="0"/>
                            </a:rPr>
                            <m:t>𝑎</m:t>
                          </m:r>
                        </m:sub>
                      </m:sSub>
                      <m:r>
                        <a:rPr lang="en-US" sz="2100" b="0" i="1" smtClean="0">
                          <a:solidFill>
                            <a:srgbClr val="070185"/>
                          </a:solidFill>
                          <a:latin typeface="Cambria Math" panose="02040503050406030204" pitchFamily="18" charset="0"/>
                        </a:rPr>
                        <m:t>𝑥</m:t>
                      </m:r>
                      <m:r>
                        <a:rPr lang="en-US" sz="2100" b="0" i="1" smtClean="0">
                          <a:solidFill>
                            <a:srgbClr val="070185"/>
                          </a:solidFill>
                          <a:latin typeface="Cambria Math" panose="02040503050406030204" pitchFamily="18" charset="0"/>
                        </a:rPr>
                        <m:t>&gt;</m:t>
                      </m:r>
                      <m:r>
                        <a:rPr lang="en-US" sz="2100" b="0" i="1" smtClean="0">
                          <a:solidFill>
                            <a:srgbClr val="070185"/>
                          </a:solidFill>
                          <a:latin typeface="Cambria Math" panose="02040503050406030204" pitchFamily="18" charset="0"/>
                        </a:rPr>
                        <m:t>𝑏</m:t>
                      </m:r>
                      <m:r>
                        <a:rPr lang="en-US" sz="2100" b="0" i="1" smtClean="0">
                          <a:solidFill>
                            <a:srgbClr val="070185"/>
                          </a:solidFill>
                          <a:latin typeface="Cambria Math" panose="02040503050406030204" pitchFamily="18" charset="0"/>
                        </a:rPr>
                        <m:t>; </m:t>
                      </m:r>
                      <m:sSub>
                        <m:sSubPr>
                          <m:ctrlPr>
                            <a:rPr lang="vi-VN" sz="2100" i="1">
                              <a:solidFill>
                                <a:srgbClr val="070185"/>
                              </a:solidFill>
                              <a:latin typeface="Cambria Math" panose="02040503050406030204" pitchFamily="18" charset="0"/>
                            </a:rPr>
                          </m:ctrlPr>
                        </m:sSubPr>
                        <m:e>
                          <m:r>
                            <a:rPr lang="en-US" sz="2100" i="1">
                              <a:solidFill>
                                <a:srgbClr val="070185"/>
                              </a:solidFill>
                              <a:latin typeface="Cambria Math" panose="02040503050406030204" pitchFamily="18" charset="0"/>
                            </a:rPr>
                            <m:t>𝑙𝑜𝑔</m:t>
                          </m:r>
                        </m:e>
                        <m:sub>
                          <m:r>
                            <a:rPr lang="en-US" sz="2100" i="1">
                              <a:solidFill>
                                <a:srgbClr val="070185"/>
                              </a:solidFill>
                              <a:latin typeface="Cambria Math" panose="02040503050406030204" pitchFamily="18" charset="0"/>
                            </a:rPr>
                            <m:t>𝑎</m:t>
                          </m:r>
                        </m:sub>
                      </m:sSub>
                      <m:r>
                        <a:rPr lang="en-US" sz="2100" i="1">
                          <a:solidFill>
                            <a:srgbClr val="070185"/>
                          </a:solidFill>
                          <a:latin typeface="Cambria Math" panose="02040503050406030204" pitchFamily="18" charset="0"/>
                        </a:rPr>
                        <m:t>𝑥</m:t>
                      </m:r>
                      <m:r>
                        <a:rPr lang="en-US" sz="2100" b="0" i="1" smtClean="0">
                          <a:solidFill>
                            <a:srgbClr val="070185"/>
                          </a:solidFill>
                          <a:latin typeface="Cambria Math" panose="02040503050406030204" pitchFamily="18" charset="0"/>
                        </a:rPr>
                        <m:t>&lt;</m:t>
                      </m:r>
                      <m:r>
                        <a:rPr lang="en-US" sz="2100" i="1">
                          <a:solidFill>
                            <a:srgbClr val="070185"/>
                          </a:solidFill>
                          <a:latin typeface="Cambria Math" panose="02040503050406030204" pitchFamily="18" charset="0"/>
                        </a:rPr>
                        <m:t>𝑏</m:t>
                      </m:r>
                      <m:r>
                        <a:rPr lang="en-US" sz="2100" b="0" i="0" smtClean="0">
                          <a:solidFill>
                            <a:srgbClr val="070185"/>
                          </a:solidFill>
                          <a:latin typeface="Cambria Math" panose="02040503050406030204" pitchFamily="18" charset="0"/>
                        </a:rPr>
                        <m:t>;</m:t>
                      </m:r>
                      <m:sSub>
                        <m:sSubPr>
                          <m:ctrlPr>
                            <a:rPr lang="vi-VN" sz="2100" i="1">
                              <a:solidFill>
                                <a:srgbClr val="070185"/>
                              </a:solidFill>
                              <a:latin typeface="Cambria Math" panose="02040503050406030204" pitchFamily="18" charset="0"/>
                            </a:rPr>
                          </m:ctrlPr>
                        </m:sSubPr>
                        <m:e>
                          <m:r>
                            <a:rPr lang="en-US" sz="2100" i="1">
                              <a:solidFill>
                                <a:srgbClr val="070185"/>
                              </a:solidFill>
                              <a:latin typeface="Cambria Math" panose="02040503050406030204" pitchFamily="18" charset="0"/>
                            </a:rPr>
                            <m:t>𝑙𝑜𝑔</m:t>
                          </m:r>
                        </m:e>
                        <m:sub>
                          <m:r>
                            <a:rPr lang="en-US" sz="2100" i="1">
                              <a:solidFill>
                                <a:srgbClr val="070185"/>
                              </a:solidFill>
                              <a:latin typeface="Cambria Math" panose="02040503050406030204" pitchFamily="18" charset="0"/>
                            </a:rPr>
                            <m:t>𝑎</m:t>
                          </m:r>
                        </m:sub>
                      </m:sSub>
                      <m:r>
                        <a:rPr lang="en-US" sz="2100" i="1">
                          <a:solidFill>
                            <a:srgbClr val="070185"/>
                          </a:solidFill>
                          <a:latin typeface="Cambria Math" panose="02040503050406030204" pitchFamily="18" charset="0"/>
                        </a:rPr>
                        <m:t>𝑥</m:t>
                      </m:r>
                      <m:r>
                        <a:rPr lang="en-US" sz="2100" i="1" smtClean="0">
                          <a:solidFill>
                            <a:srgbClr val="070185"/>
                          </a:solidFill>
                          <a:latin typeface="Cambria Math" panose="02040503050406030204" pitchFamily="18" charset="0"/>
                          <a:ea typeface="Cambria Math" panose="02040503050406030204" pitchFamily="18" charset="0"/>
                        </a:rPr>
                        <m:t>≥</m:t>
                      </m:r>
                      <m:r>
                        <a:rPr lang="en-US" sz="2100" i="1">
                          <a:solidFill>
                            <a:srgbClr val="070185"/>
                          </a:solidFill>
                          <a:latin typeface="Cambria Math" panose="02040503050406030204" pitchFamily="18" charset="0"/>
                        </a:rPr>
                        <m:t>𝑏</m:t>
                      </m:r>
                      <m:r>
                        <a:rPr lang="en-US" sz="2100" b="0" i="1" smtClean="0">
                          <a:solidFill>
                            <a:srgbClr val="070185"/>
                          </a:solidFill>
                          <a:latin typeface="Cambria Math" panose="02040503050406030204" pitchFamily="18" charset="0"/>
                        </a:rPr>
                        <m:t>;</m:t>
                      </m:r>
                      <m:sSub>
                        <m:sSubPr>
                          <m:ctrlPr>
                            <a:rPr lang="vi-VN" sz="2100" i="1">
                              <a:solidFill>
                                <a:srgbClr val="070185"/>
                              </a:solidFill>
                              <a:latin typeface="Cambria Math" panose="02040503050406030204" pitchFamily="18" charset="0"/>
                            </a:rPr>
                          </m:ctrlPr>
                        </m:sSubPr>
                        <m:e>
                          <m:r>
                            <a:rPr lang="en-US" sz="2100" i="1">
                              <a:solidFill>
                                <a:srgbClr val="070185"/>
                              </a:solidFill>
                              <a:latin typeface="Cambria Math" panose="02040503050406030204" pitchFamily="18" charset="0"/>
                            </a:rPr>
                            <m:t>𝑙𝑜𝑔</m:t>
                          </m:r>
                        </m:e>
                        <m:sub>
                          <m:r>
                            <a:rPr lang="en-US" sz="2100" i="1">
                              <a:solidFill>
                                <a:srgbClr val="070185"/>
                              </a:solidFill>
                              <a:latin typeface="Cambria Math" panose="02040503050406030204" pitchFamily="18" charset="0"/>
                            </a:rPr>
                            <m:t>𝑎</m:t>
                          </m:r>
                        </m:sub>
                      </m:sSub>
                      <m:r>
                        <a:rPr lang="en-US" sz="2100" i="1">
                          <a:solidFill>
                            <a:srgbClr val="070185"/>
                          </a:solidFill>
                          <a:latin typeface="Cambria Math" panose="02040503050406030204" pitchFamily="18" charset="0"/>
                        </a:rPr>
                        <m:t>𝑥</m:t>
                      </m:r>
                      <m:r>
                        <a:rPr lang="en-US" sz="2100" i="1" smtClean="0">
                          <a:solidFill>
                            <a:srgbClr val="070185"/>
                          </a:solidFill>
                          <a:latin typeface="Cambria Math" panose="02040503050406030204" pitchFamily="18" charset="0"/>
                          <a:ea typeface="Cambria Math" panose="02040503050406030204" pitchFamily="18" charset="0"/>
                        </a:rPr>
                        <m:t>≤</m:t>
                      </m:r>
                      <m:r>
                        <a:rPr lang="en-US" sz="2100" i="1">
                          <a:solidFill>
                            <a:srgbClr val="070185"/>
                          </a:solidFill>
                          <a:latin typeface="Cambria Math" panose="02040503050406030204" pitchFamily="18" charset="0"/>
                        </a:rPr>
                        <m:t>𝑏</m:t>
                      </m:r>
                    </m:oMath>
                  </m:oMathPara>
                </a14:m>
                <a:endParaRPr lang="en-US" sz="2100">
                  <a:solidFill>
                    <a:srgbClr val="070185"/>
                  </a:solidFill>
                </a:endParaRPr>
              </a:p>
              <a:p>
                <a:pPr algn="just">
                  <a:lnSpc>
                    <a:spcPct val="150000"/>
                  </a:lnSpc>
                  <a:spcBef>
                    <a:spcPts val="600"/>
                  </a:spcBef>
                  <a:spcAft>
                    <a:spcPts val="600"/>
                  </a:spcAft>
                  <a:buClr>
                    <a:srgbClr val="070185"/>
                  </a:buClr>
                </a:pPr>
                <a14:m>
                  <m:oMathPara xmlns:m="http://schemas.openxmlformats.org/officeDocument/2006/math">
                    <m:oMathParaPr>
                      <m:jc m:val="centerGroup"/>
                    </m:oMathParaPr>
                    <m:oMath xmlns:m="http://schemas.openxmlformats.org/officeDocument/2006/math">
                      <m:d>
                        <m:dPr>
                          <m:ctrlPr>
                            <a:rPr lang="vi-VN" sz="2100" i="1" smtClean="0">
                              <a:solidFill>
                                <a:srgbClr val="070185"/>
                              </a:solidFill>
                              <a:latin typeface="Cambria Math" panose="02040503050406030204" pitchFamily="18" charset="0"/>
                            </a:rPr>
                          </m:ctrlPr>
                        </m:dPr>
                        <m:e>
                          <m:r>
                            <a:rPr lang="en-US" sz="2100" b="0" i="1" smtClean="0">
                              <a:solidFill>
                                <a:srgbClr val="070185"/>
                              </a:solidFill>
                              <a:latin typeface="Cambria Math" panose="02040503050406030204" pitchFamily="18" charset="0"/>
                            </a:rPr>
                            <m:t>𝑎</m:t>
                          </m:r>
                          <m:r>
                            <a:rPr lang="en-US" sz="2100" b="0" i="1" smtClean="0">
                              <a:solidFill>
                                <a:srgbClr val="070185"/>
                              </a:solidFill>
                              <a:latin typeface="Cambria Math" panose="02040503050406030204" pitchFamily="18" charset="0"/>
                            </a:rPr>
                            <m:t>&gt;0, </m:t>
                          </m:r>
                          <m:r>
                            <a:rPr lang="en-US" sz="2100" b="0" i="1" smtClean="0">
                              <a:solidFill>
                                <a:srgbClr val="070185"/>
                              </a:solidFill>
                              <a:latin typeface="Cambria Math" panose="02040503050406030204" pitchFamily="18" charset="0"/>
                            </a:rPr>
                            <m:t>𝑎</m:t>
                          </m:r>
                          <m:r>
                            <a:rPr lang="en-US" sz="2100" b="0" i="1" smtClean="0">
                              <a:solidFill>
                                <a:srgbClr val="070185"/>
                              </a:solidFill>
                              <a:latin typeface="Cambria Math" panose="02040503050406030204" pitchFamily="18" charset="0"/>
                              <a:ea typeface="Cambria Math" panose="02040503050406030204" pitchFamily="18" charset="0"/>
                            </a:rPr>
                            <m:t>≠1</m:t>
                          </m:r>
                        </m:e>
                      </m:d>
                    </m:oMath>
                  </m:oMathPara>
                </a14:m>
                <a:br>
                  <a:rPr lang="vi-VN" sz="2100">
                    <a:solidFill>
                      <a:srgbClr val="070185"/>
                    </a:solidFill>
                  </a:rPr>
                </a:br>
                <a:endParaRPr kumimoji="0" lang="en-US" sz="2100" b="0" i="0" u="none" strike="noStrike" kern="0" cap="none" spc="0" normalizeH="0" baseline="0" noProof="0">
                  <a:ln>
                    <a:noFill/>
                  </a:ln>
                  <a:solidFill>
                    <a:srgbClr val="070185"/>
                  </a:solidFill>
                  <a:effectLst/>
                  <a:uLnTx/>
                  <a:uFillTx/>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813707" y="1137080"/>
                <a:ext cx="7520761" cy="3308598"/>
              </a:xfrm>
              <a:prstGeom prst="rect">
                <a:avLst/>
              </a:prstGeom>
              <a:blipFill>
                <a:blip r:embed="rId3"/>
                <a:stretch>
                  <a:fillRect l="-646" r="-808"/>
                </a:stretch>
              </a:blipFill>
            </p:spPr>
            <p:txBody>
              <a:bodyPr/>
              <a:lstStyle/>
              <a:p>
                <a:r>
                  <a:rPr lang="en-US">
                    <a:noFill/>
                  </a:rPr>
                  <a:t> </a:t>
                </a:r>
              </a:p>
            </p:txBody>
          </p:sp>
        </mc:Fallback>
      </mc:AlternateContent>
    </p:spTree>
    <p:extLst>
      <p:ext uri="{BB962C8B-B14F-4D97-AF65-F5344CB8AC3E}">
        <p14:creationId xmlns:p14="http://schemas.microsoft.com/office/powerpoint/2010/main" val="233699323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Google Shape;735;p18"/>
              <p:cNvSpPr txBox="1">
                <a:spLocks/>
              </p:cNvSpPr>
              <p:nvPr/>
            </p:nvSpPr>
            <p:spPr>
              <a:xfrm>
                <a:off x="1485744" y="349069"/>
                <a:ext cx="6116348" cy="2386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Poppins SemiBold"/>
                  <a:buNone/>
                  <a:tabLst/>
                  <a:defRPr/>
                </a:pPr>
                <a:r>
                  <a:rPr kumimoji="0" lang="en-US" sz="21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12:</a:t>
                </a:r>
                <a:r>
                  <a:rPr kumimoji="0" 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Bất</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nào là bất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lôgarit cơ</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bản trong các bất phương trình sau</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Poppins SemiBold"/>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𝑙𝑜𝑔</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&gt;3;       </m:t>
                      </m:r>
                    </m:oMath>
                  </m:oMathPara>
                </a14:m>
                <a:endPar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𝑙𝑜𝑔</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5</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&gt;</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9</m:t>
                          </m:r>
                        </m:sub>
                      </m:sSub>
                      <m:d>
                        <m:dPr>
                          <m:ctrlPr>
                            <a:rPr lang="en-US" sz="2000" i="1" kern="1200" smtClean="0">
                              <a:solidFill>
                                <a:srgbClr val="000000"/>
                              </a:solidFill>
                              <a:latin typeface="Cambria Math" panose="02040503050406030204" pitchFamily="18" charset="0"/>
                              <a:cs typeface="Arial" panose="020B0604020202020204" pitchFamily="34" charset="0"/>
                              <a:sym typeface="Arial"/>
                            </a:rPr>
                          </m:ctrlPr>
                        </m:dPr>
                        <m:e>
                          <m:r>
                            <a:rPr lang="en-US" sz="2000" b="0" i="1" kern="1200" smtClean="0">
                              <a:solidFill>
                                <a:srgbClr val="000000"/>
                              </a:solidFill>
                              <a:latin typeface="Cambria Math" panose="02040503050406030204" pitchFamily="18" charset="0"/>
                              <a:cs typeface="Arial" panose="020B0604020202020204" pitchFamily="34" charset="0"/>
                              <a:sym typeface="Arial"/>
                            </a:rPr>
                            <m:t>𝑥</m:t>
                          </m:r>
                          <m:r>
                            <a:rPr lang="en-US" sz="2000" b="0" i="1" kern="1200" smtClean="0">
                              <a:solidFill>
                                <a:srgbClr val="000000"/>
                              </a:solidFill>
                              <a:latin typeface="Cambria Math" panose="02040503050406030204" pitchFamily="18" charset="0"/>
                              <a:cs typeface="Arial" panose="020B0604020202020204" pitchFamily="34" charset="0"/>
                              <a:sym typeface="Arial"/>
                            </a:rPr>
                            <m:t>+1</m:t>
                          </m:r>
                        </m:e>
                      </m:d>
                      <m:r>
                        <a:rPr lang="en-US" sz="2000" b="0" i="1" kern="1200" smtClean="0">
                          <a:solidFill>
                            <a:srgbClr val="000000"/>
                          </a:solidFill>
                          <a:latin typeface="Cambria Math" panose="02040503050406030204" pitchFamily="18" charset="0"/>
                          <a:cs typeface="Arial" panose="020B0604020202020204" pitchFamily="34" charset="0"/>
                          <a:sym typeface="Arial"/>
                        </a:rPr>
                        <m:t>;</m:t>
                      </m:r>
                    </m:oMath>
                  </m:oMathPara>
                </a14:m>
                <a:endPar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Poppins SemiBold"/>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𝑐</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𝑙𝑜𝑔</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8</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≤2.</m:t>
                      </m:r>
                    </m:oMath>
                  </m:oMathPara>
                </a14:m>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7" name="Google Shape;735;p18"/>
              <p:cNvSpPr txBox="1">
                <a:spLocks noRot="1" noChangeAspect="1" noMove="1" noResize="1" noEditPoints="1" noAdjustHandles="1" noChangeArrowheads="1" noChangeShapeType="1" noTextEdit="1"/>
              </p:cNvSpPr>
              <p:nvPr/>
            </p:nvSpPr>
            <p:spPr>
              <a:xfrm>
                <a:off x="1485744" y="349069"/>
                <a:ext cx="6116348" cy="2386039"/>
              </a:xfrm>
              <a:prstGeom prst="rect">
                <a:avLst/>
              </a:prstGeom>
              <a:blipFill>
                <a:blip r:embed="rId3"/>
                <a:stretch>
                  <a:fillRect l="-1196" r="-997"/>
                </a:stretch>
              </a:blipFill>
              <a:ln>
                <a:noFill/>
              </a:ln>
            </p:spPr>
            <p:txBody>
              <a:bodyPr/>
              <a:lstStyle/>
              <a:p>
                <a:r>
                  <a:rPr lang="en-US">
                    <a:noFill/>
                  </a:rPr>
                  <a:t> </a:t>
                </a:r>
              </a:p>
            </p:txBody>
          </p:sp>
        </mc:Fallback>
      </mc:AlternateContent>
      <p:sp>
        <p:nvSpPr>
          <p:cNvPr id="8" name="Rectangle 7"/>
          <p:cNvSpPr/>
          <p:nvPr/>
        </p:nvSpPr>
        <p:spPr>
          <a:xfrm>
            <a:off x="2311132" y="285357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311132" y="3351230"/>
                <a:ext cx="4915497" cy="14773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rPr>
                  <a:t>Ta thấy:</a:t>
                </a:r>
                <a:r>
                  <a:rPr kumimoji="0" lang="en-US" sz="2000" b="0" i="0" u="none" strike="noStrike" kern="1200" cap="none" spc="0" normalizeH="0" noProof="0">
                    <a:ln>
                      <a:noFill/>
                    </a:ln>
                    <a:solidFill>
                      <a:srgbClr val="000000"/>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rPr>
                  <a:t>Hai bất</a:t>
                </a:r>
                <a:r>
                  <a:rPr kumimoji="0" lang="en-US" sz="2000" b="0" i="0" u="none" strike="noStrike" kern="1200" cap="none" spc="0" normalizeH="0" noProof="0">
                    <a:ln>
                      <a:noFill/>
                    </a:ln>
                    <a:solidFill>
                      <a:srgbClr val="000000"/>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rPr>
                  <a:t>phương trình:</a:t>
                </a:r>
              </a:p>
              <a:p>
                <a:pPr lvl="0" algn="ctr">
                  <a:lnSpc>
                    <a:spcPct val="150000"/>
                  </a:lnSpc>
                </a:pPr>
                <a14:m>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2</m:t>
                        </m:r>
                      </m:sub>
                    </m:sSub>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&gt;3</m:t>
                    </m:r>
                  </m:oMath>
                </a14:m>
                <a:r>
                  <a:rPr kumimoji="0" lang="en-US" sz="2000" b="0" i="0" u="none" strike="noStrike" kern="0" cap="none" spc="0" normalizeH="0" baseline="0" noProof="0">
                    <a:ln>
                      <a:noFill/>
                    </a:ln>
                    <a:solidFill>
                      <a:srgbClr val="000000"/>
                    </a:solidFill>
                    <a:effectLst/>
                    <a:uLnTx/>
                    <a:uFillTx/>
                    <a:latin typeface="Arial"/>
                    <a:ea typeface="+mn-ea"/>
                    <a:cs typeface="Arial"/>
                    <a:sym typeface="Arial"/>
                  </a:rPr>
                  <a:t> và </a:t>
                </a:r>
                <a14:m>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8</m:t>
                        </m:r>
                      </m:sub>
                    </m:sSub>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ea typeface="Cambria Math" panose="02040503050406030204" pitchFamily="18" charset="0"/>
                        <a:cs typeface="Arial" panose="020B0604020202020204" pitchFamily="34" charset="0"/>
                      </a:rPr>
                      <m:t>≤2</m:t>
                    </m:r>
                  </m:oMath>
                </a14:m>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là những bất phương trình </a:t>
                </a:r>
                <a:r>
                  <a:rPr kumimoji="0" lang="en-US" sz="2000" b="0" i="0" u="none" strike="noStrike" kern="1200" cap="none" spc="0" normalizeH="0" baseline="0" noProof="0">
                    <a:ln>
                      <a:noFill/>
                    </a:ln>
                    <a:solidFill>
                      <a:srgbClr val="000000"/>
                    </a:solidFill>
                    <a:effectLst/>
                    <a:uLnTx/>
                    <a:uFillTx/>
                    <a:latin typeface="Arial"/>
                    <a:cs typeface="Arial" panose="020B0604020202020204" pitchFamily="34" charset="0"/>
                    <a:sym typeface="Arial"/>
                  </a:rPr>
                  <a:t>lôgarit cơ</a:t>
                </a:r>
                <a:r>
                  <a:rPr kumimoji="0" lang="en-US" sz="2000" b="0" i="0" u="none" strike="noStrike" kern="1200" cap="none" spc="0" normalizeH="0" noProof="0">
                    <a:ln>
                      <a:noFill/>
                    </a:ln>
                    <a:solidFill>
                      <a:srgbClr val="000000"/>
                    </a:solidFill>
                    <a:effectLst/>
                    <a:uLnTx/>
                    <a:uFillTx/>
                    <a:latin typeface="Arial"/>
                    <a:cs typeface="Arial" panose="020B0604020202020204" pitchFamily="34" charset="0"/>
                    <a:sym typeface="Arial"/>
                  </a:rPr>
                  <a:t> bản.</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311132" y="3351230"/>
                <a:ext cx="4915497" cy="1477328"/>
              </a:xfrm>
              <a:prstGeom prst="rect">
                <a:avLst/>
              </a:prstGeom>
              <a:blipFill>
                <a:blip r:embed="rId4"/>
                <a:stretch>
                  <a:fillRect l="-1241" b="-289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circle(in)">
                                      <p:cBhvr>
                                        <p:cTn id="19" dur="500"/>
                                        <p:tgtEl>
                                          <p:spTgt spid="9">
                                            <p:txEl>
                                              <p:pRg st="0" end="0"/>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circle(in)">
                                      <p:cBhvr>
                                        <p:cTn id="22" dur="500"/>
                                        <p:tgtEl>
                                          <p:spTgt spid="9">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circle(i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7</a:t>
            </a:r>
          </a:p>
        </p:txBody>
      </p:sp>
      <p:sp>
        <p:nvSpPr>
          <p:cNvPr id="33" name="Rectangle 1"/>
          <p:cNvSpPr>
            <a:spLocks noChangeArrowheads="1"/>
          </p:cNvSpPr>
          <p:nvPr/>
        </p:nvSpPr>
        <p:spPr bwMode="auto">
          <a:xfrm>
            <a:off x="1923861" y="1520076"/>
            <a:ext cx="52739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ts val="600"/>
              </a:spcBef>
              <a:spcAft>
                <a:spcPts val="600"/>
              </a:spcAft>
              <a:buClrTx/>
              <a:buSzTx/>
              <a:buFont typeface="Arial"/>
              <a:buNone/>
              <a:tabLst/>
              <a:defRPr/>
            </a:pP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Cho hai ví dụ về</a:t>
            </a: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bất</a:t>
            </a: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phương trình </a:t>
            </a: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lô</a:t>
            </a:r>
            <a:r>
              <a:rPr kumimoji="0" lang="en-US" altLang="en-US" sz="2400" b="0" i="0" u="none" strike="noStrike" kern="0" cap="none" spc="0" normalizeH="0" noProof="0">
                <a:ln>
                  <a:noFill/>
                </a:ln>
                <a:solidFill>
                  <a:srgbClr val="000000"/>
                </a:solidFill>
                <a:effectLst/>
                <a:uLnTx/>
                <a:uFillTx/>
                <a:latin typeface="Arial" panose="020B0604020202020204" pitchFamily="34" charset="0"/>
                <a:ea typeface="Open Sans"/>
                <a:cs typeface="Arial"/>
                <a:sym typeface="Arial"/>
              </a:rPr>
              <a:t>garit </a:t>
            </a:r>
            <a:r>
              <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cơ bản</a:t>
            </a: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a:t>
            </a:r>
            <a:endParaRPr kumimoji="0" lang="en-US" altLang="en-US" sz="2400" b="0" i="0" u="none" strike="noStrike" kern="0" cap="none" spc="0" normalizeH="0" baseline="0" noProof="0">
              <a:ln>
                <a:noFill/>
              </a:ln>
              <a:solidFill>
                <a:srgbClr val="070185"/>
              </a:solidFill>
              <a:effectLst/>
              <a:uLnTx/>
              <a:uFillTx/>
              <a:latin typeface="Arial" panose="020B0604020202020204" pitchFamily="34" charset="0"/>
              <a:cs typeface="Arial"/>
              <a:sym typeface="Arial"/>
            </a:endParaRPr>
          </a:p>
        </p:txBody>
      </p:sp>
      <p:sp>
        <p:nvSpPr>
          <p:cNvPr id="55" name="Rectangle 54"/>
          <p:cNvSpPr/>
          <p:nvPr/>
        </p:nvSpPr>
        <p:spPr>
          <a:xfrm>
            <a:off x="4178354" y="2920187"/>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044179" y="3581634"/>
                <a:ext cx="5033301" cy="646331"/>
              </a:xfrm>
              <a:prstGeom prst="rect">
                <a:avLst/>
              </a:prstGeom>
            </p:spPr>
            <p:txBody>
              <a:bodyPr wrap="none">
                <a:spAutoFit/>
              </a:bodyPr>
              <a:lstStyle/>
              <a:p>
                <a:pPr algn="just">
                  <a:lnSpc>
                    <a:spcPct val="150000"/>
                  </a:lnSpc>
                  <a:spcBef>
                    <a:spcPts val="600"/>
                  </a:spcBef>
                  <a:spcAft>
                    <a:spcPts val="600"/>
                  </a:spcAft>
                </a:pPr>
                <a:r>
                  <a:rPr lang="da-DK" sz="2400">
                    <a:latin typeface="+mn-lt"/>
                    <a:ea typeface="Arial" panose="020B0604020202020204" pitchFamily="34" charset="0"/>
                    <a:cs typeface="Times New Roman" panose="02020603050405020304" pitchFamily="18" charset="0"/>
                  </a:rPr>
                  <a:t>1) </a:t>
                </a:r>
                <a14:m>
                  <m:oMath xmlns:m="http://schemas.openxmlformats.org/officeDocument/2006/math">
                    <m:func>
                      <m:funcPr>
                        <m:ctrlPr>
                          <a:rPr lang="en-US" sz="2400" i="1">
                            <a:effectLst/>
                            <a:latin typeface="Cambria Math" panose="02040503050406030204" pitchFamily="18" charset="0"/>
                            <a:ea typeface="Arial" panose="020B0604020202020204" pitchFamily="34" charset="0"/>
                            <a:cs typeface="Times New Roman" panose="02020603050405020304" pitchFamily="18" charset="0"/>
                          </a:rPr>
                        </m:ctrlPr>
                      </m:funcPr>
                      <m:fName>
                        <m:r>
                          <m:rPr>
                            <m:sty m:val="p"/>
                          </m:rPr>
                          <a:rPr lang="da-DK" sz="2400">
                            <a:effectLst/>
                            <a:latin typeface="Cambria Math" panose="02040503050406030204" pitchFamily="18" charset="0"/>
                            <a:ea typeface="Arial" panose="020B0604020202020204" pitchFamily="34" charset="0"/>
                            <a:cs typeface="Times New Roman" panose="02020603050405020304" pitchFamily="18" charset="0"/>
                          </a:rPr>
                          <m:t>log</m:t>
                        </m:r>
                      </m:fName>
                      <m:e>
                        <m:r>
                          <a:rPr lang="da-DK" sz="24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2400" i="1">
                        <a:effectLst/>
                        <a:latin typeface="Cambria Math" panose="02040503050406030204" pitchFamily="18" charset="0"/>
                        <a:ea typeface="Arial" panose="020B0604020202020204" pitchFamily="34" charset="0"/>
                        <a:cs typeface="Times New Roman" panose="02020603050405020304" pitchFamily="18" charset="0"/>
                      </a:rPr>
                      <m:t>&gt;1</m:t>
                    </m:r>
                  </m:oMath>
                </a14:m>
                <a:r>
                  <a:rPr lang="da-DK" sz="2400">
                    <a:effectLst/>
                    <a:latin typeface="+mn-lt"/>
                    <a:ea typeface="Dotum" panose="020B0600000101010101" pitchFamily="34" charset="-127"/>
                    <a:cs typeface="Times New Roman" panose="02020603050405020304" pitchFamily="18" charset="0"/>
                  </a:rPr>
                  <a:t> ;        2) </a:t>
                </a:r>
                <a14:m>
                  <m:oMath xmlns:m="http://schemas.openxmlformats.org/officeDocument/2006/math">
                    <m:func>
                      <m:func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4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400" i="1">
                                <a:effectLst/>
                                <a:latin typeface="Cambria Math" panose="02040503050406030204" pitchFamily="18" charset="0"/>
                                <a:ea typeface="Dotum" panose="020B0600000101010101" pitchFamily="34" charset="-127"/>
                                <a:cs typeface="Times New Roman" panose="02020603050405020304" pitchFamily="18" charset="0"/>
                              </a:rPr>
                              <m:t>3</m:t>
                            </m:r>
                          </m:sub>
                        </m:sSub>
                      </m:fName>
                      <m:e>
                        <m:r>
                          <a:rPr lang="da-DK" sz="2400" i="1">
                            <a:effectLst/>
                            <a:latin typeface="Cambria Math" panose="02040503050406030204" pitchFamily="18" charset="0"/>
                            <a:ea typeface="Arial" panose="020B0604020202020204" pitchFamily="34" charset="0"/>
                            <a:cs typeface="Times New Roman" panose="02020603050405020304" pitchFamily="18" charset="0"/>
                          </a:rPr>
                          <m:t>(</m:t>
                        </m:r>
                        <m:r>
                          <a:rPr lang="da-DK" sz="2400" i="1">
                            <a:effectLst/>
                            <a:latin typeface="Cambria Math" panose="02040503050406030204" pitchFamily="18" charset="0"/>
                            <a:ea typeface="Arial" panose="020B0604020202020204" pitchFamily="34" charset="0"/>
                            <a:cs typeface="Times New Roman" panose="02020603050405020304" pitchFamily="18" charset="0"/>
                          </a:rPr>
                          <m:t>𝑥</m:t>
                        </m:r>
                        <m:r>
                          <a:rPr lang="da-DK" sz="2400" i="1">
                            <a:effectLst/>
                            <a:latin typeface="Cambria Math" panose="02040503050406030204" pitchFamily="18" charset="0"/>
                            <a:ea typeface="Arial" panose="020B0604020202020204" pitchFamily="34" charset="0"/>
                            <a:cs typeface="Times New Roman" panose="02020603050405020304" pitchFamily="18" charset="0"/>
                          </a:rPr>
                          <m:t>+1)</m:t>
                        </m:r>
                      </m:e>
                    </m:func>
                    <m:r>
                      <a:rPr lang="da-DK" sz="2400" i="1">
                        <a:effectLst/>
                        <a:latin typeface="Cambria Math" panose="02040503050406030204" pitchFamily="18" charset="0"/>
                        <a:ea typeface="Arial" panose="020B0604020202020204" pitchFamily="34" charset="0"/>
                        <a:cs typeface="Times New Roman" panose="02020603050405020304" pitchFamily="18" charset="0"/>
                      </a:rPr>
                      <m:t>≤6</m:t>
                    </m:r>
                  </m:oMath>
                </a14:m>
                <a:endParaRPr lang="en-US" sz="24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44179" y="3581634"/>
                <a:ext cx="5033301" cy="646331"/>
              </a:xfrm>
              <a:prstGeom prst="rect">
                <a:avLst/>
              </a:prstGeom>
              <a:blipFill>
                <a:blip r:embed="rId3"/>
                <a:stretch>
                  <a:fillRect l="-1816" b="-11321"/>
                </a:stretch>
              </a:blipFill>
            </p:spPr>
            <p:txBody>
              <a:bodyPr/>
              <a:lstStyle/>
              <a:p>
                <a:r>
                  <a:rPr lang="en-US">
                    <a:noFill/>
                  </a:rPr>
                  <a:t> </a:t>
                </a:r>
              </a:p>
            </p:txBody>
          </p:sp>
        </mc:Fallback>
      </mc:AlternateContent>
    </p:spTree>
    <p:extLst>
      <p:ext uri="{BB962C8B-B14F-4D97-AF65-F5344CB8AC3E}">
        <p14:creationId xmlns:p14="http://schemas.microsoft.com/office/powerpoint/2010/main" val="401439080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862012" y="1063864"/>
                <a:ext cx="7424148" cy="23908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000">
                    <a:ea typeface="Arial" panose="020B0604020202020204" pitchFamily="34" charset="0"/>
                    <a:cs typeface="Times New Roman" panose="02020603050405020304" pitchFamily="18" charset="0"/>
                  </a:rPr>
                  <a:t>Xét bất phương trình </a:t>
                </a:r>
                <a14:m>
                  <m:oMath xmlns:m="http://schemas.openxmlformats.org/officeDocument/2006/math">
                    <m:func>
                      <m:func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&gt;</m:t>
                    </m:r>
                    <m:r>
                      <a:rPr lang="da-DK" sz="2000" i="1">
                        <a:effectLst/>
                        <a:latin typeface="Cambria Math" panose="02040503050406030204" pitchFamily="18" charset="0"/>
                        <a:ea typeface="Arial" panose="020B0604020202020204" pitchFamily="34" charset="0"/>
                        <a:cs typeface="Times New Roman" panose="02020603050405020304" pitchFamily="18" charset="0"/>
                      </a:rPr>
                      <m:t>𝑏</m:t>
                    </m:r>
                    <m:r>
                      <a:rPr lang="da-DK" sz="20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000" i="1">
                            <a:effectLst/>
                            <a:latin typeface="Cambria Math" panose="02040503050406030204" pitchFamily="18" charset="0"/>
                            <a:ea typeface="Dotum" panose="020B0600000101010101" pitchFamily="34" charset="-127"/>
                            <a:cs typeface="Times New Roman" panose="02020603050405020304" pitchFamily="18" charset="0"/>
                          </a:rPr>
                          <m:t>&gt;0, </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e>
                    </m:d>
                  </m:oMath>
                </a14:m>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a:effectLst/>
                    <a:ea typeface="Dotum" panose="020B0600000101010101" pitchFamily="34" charset="-127"/>
                    <a:cs typeface="Times New Roman" panose="02020603050405020304" pitchFamily="18" charset="0"/>
                  </a:rPr>
                  <a:t>Bất phương trình tương đương với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&gt;</m:t>
                    </m:r>
                    <m:func>
                      <m:func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e>
                          <m:sup>
                            <m:r>
                              <a:rPr lang="da-DK" sz="2000" i="1">
                                <a:effectLst/>
                                <a:latin typeface="Cambria Math" panose="02040503050406030204" pitchFamily="18" charset="0"/>
                                <a:ea typeface="Arial" panose="020B0604020202020204" pitchFamily="34" charset="0"/>
                                <a:cs typeface="Times New Roman" panose="02020603050405020304" pitchFamily="18" charset="0"/>
                              </a:rPr>
                              <m:t>𝑏</m:t>
                            </m:r>
                          </m:sup>
                        </m:sSup>
                      </m:e>
                    </m:func>
                  </m:oMath>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da-DK" sz="200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&gt;1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sup>
                    </m:sSup>
                  </m:oMath>
                </a14:m>
                <a:endParaRPr lang="en-US" sz="2000">
                  <a:effectLs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da-DK" sz="200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&lt;1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latin typeface="Cambria Math" panose="02040503050406030204" pitchFamily="18" charset="0"/>
                        <a:ea typeface="Dotum" panose="020B0600000101010101" pitchFamily="34" charset="-127"/>
                        <a:cs typeface="Times New Roman" panose="02020603050405020304" pitchFamily="18" charset="0"/>
                      </a:rPr>
                      <m:t>0&lt;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𝑏</m:t>
                        </m:r>
                      </m:sup>
                    </m:sSup>
                  </m:oMath>
                </a14:m>
                <a:r>
                  <a:rPr lang="da-DK"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62012" y="1063864"/>
                <a:ext cx="7424148" cy="2390847"/>
              </a:xfrm>
              <a:prstGeom prst="rect">
                <a:avLst/>
              </a:prstGeom>
              <a:blipFill>
                <a:blip r:embed="rId3"/>
                <a:stretch>
                  <a:fillRect l="-655" b="-3283"/>
                </a:stretch>
              </a:blipFill>
            </p:spPr>
            <p:txBody>
              <a:bodyPr/>
              <a:lstStyle/>
              <a:p>
                <a:r>
                  <a:rPr lang="en-US">
                    <a:noFill/>
                  </a:rPr>
                  <a:t> </a:t>
                </a:r>
              </a:p>
            </p:txBody>
          </p:sp>
        </mc:Fallback>
      </mc:AlternateContent>
      <p:sp>
        <p:nvSpPr>
          <p:cNvPr id="2" name="Rectangle 1"/>
          <p:cNvSpPr/>
          <p:nvPr/>
        </p:nvSpPr>
        <p:spPr>
          <a:xfrm>
            <a:off x="1845047" y="417268"/>
            <a:ext cx="5344789" cy="477054"/>
          </a:xfrm>
          <a:prstGeom prst="rect">
            <a:avLst/>
          </a:prstGeom>
        </p:spPr>
        <p:txBody>
          <a:bodyPr wrap="square">
            <a:spAutoFit/>
          </a:bodyPr>
          <a:lstStyle/>
          <a:p>
            <a:pPr lvl="0" algn="ctr"/>
            <a:r>
              <a:rPr lang="vi-VN" sz="2500" b="1">
                <a:solidFill>
                  <a:srgbClr val="C00000"/>
                </a:solidFill>
                <a:latin typeface="Arial" panose="020B0604020202020204" pitchFamily="34" charset="0"/>
                <a:sym typeface="Maven Pro ExtraBold"/>
              </a:rPr>
              <a:t>Cách giải bất phương trình lôgarit</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430457" y="3648529"/>
                <a:ext cx="5816024" cy="1169551"/>
              </a:xfrm>
              <a:prstGeom prst="rect">
                <a:avLst/>
              </a:prstGeom>
            </p:spPr>
            <p:txBody>
              <a:bodyPr wrap="square">
                <a:spAutoFit/>
              </a:bodyPr>
              <a:lstStyle/>
              <a:p>
                <a:pPr algn="just">
                  <a:lnSpc>
                    <a:spcPct val="150000"/>
                  </a:lnSpc>
                  <a:spcBef>
                    <a:spcPts val="600"/>
                  </a:spcBef>
                  <a:spcAft>
                    <a:spcPts val="600"/>
                  </a:spcAft>
                </a:pPr>
                <a:r>
                  <a:rPr kumimoji="0" lang="da-DK" sz="2000" b="1"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Chú ý</a:t>
                </a:r>
                <a:r>
                  <a:rPr kumimoji="0" lang="da-DK"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r>
                  <a:rPr lang="da-DK" sz="2000">
                    <a:latin typeface="+mn-l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&gt;1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&gt;</m:t>
                    </m:r>
                    <m:func>
                      <m:func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𝛼</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&gt;</m:t>
                    </m:r>
                    <m:r>
                      <a:rPr lang="da-DK" sz="2000" i="1">
                        <a:effectLst/>
                        <a:latin typeface="Cambria Math" panose="02040503050406030204" pitchFamily="18" charset="0"/>
                        <a:ea typeface="Arial" panose="020B0604020202020204" pitchFamily="34" charset="0"/>
                        <a:cs typeface="Times New Roman" panose="02020603050405020304" pitchFamily="18" charset="0"/>
                      </a:rPr>
                      <m:t>𝛼</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a:effectLst/>
                    <a:latin typeface="+mn-lt"/>
                    <a:ea typeface="Arial" panose="020B0604020202020204" pitchFamily="34" charset="0"/>
                    <a:cs typeface="Times New Roman" panose="02020603050405020304" pitchFamily="18" charset="0"/>
                  </a:rPr>
                  <a:t>            Với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r>
                      <a:rPr lang="da-DK" sz="2000" i="1">
                        <a:effectLst/>
                        <a:latin typeface="Cambria Math" panose="02040503050406030204" pitchFamily="18" charset="0"/>
                        <a:ea typeface="Arial" panose="020B0604020202020204" pitchFamily="34" charset="0"/>
                        <a:cs typeface="Times New Roman" panose="02020603050405020304" pitchFamily="18" charset="0"/>
                      </a:rPr>
                      <m:t>&lt;1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&gt;</m:t>
                    </m:r>
                    <m:func>
                      <m:func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2000" i="1">
                                <a:effectLst/>
                                <a:latin typeface="Cambria Math" panose="02040503050406030204" pitchFamily="18" charset="0"/>
                                <a:ea typeface="Arial" panose="020B0604020202020204" pitchFamily="34" charset="0"/>
                                <a:cs typeface="Times New Roman" panose="02020603050405020304" pitchFamily="18" charset="0"/>
                              </a:rPr>
                              <m:t>𝑎</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𝛼</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&lt;</m:t>
                    </m:r>
                    <m:r>
                      <a:rPr lang="da-DK" sz="2000" i="1">
                        <a:effectLst/>
                        <a:latin typeface="Cambria Math" panose="02040503050406030204" pitchFamily="18" charset="0"/>
                        <a:ea typeface="Arial" panose="020B0604020202020204" pitchFamily="34" charset="0"/>
                        <a:cs typeface="Times New Roman" panose="02020603050405020304" pitchFamily="18" charset="0"/>
                      </a:rPr>
                      <m:t>𝛼</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30457" y="3648529"/>
                <a:ext cx="5816024" cy="1169551"/>
              </a:xfrm>
              <a:prstGeom prst="rect">
                <a:avLst/>
              </a:prstGeom>
              <a:blipFill>
                <a:blip r:embed="rId4"/>
                <a:stretch>
                  <a:fillRect l="-1153" b="-4188"/>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flipH="1">
            <a:off x="940270" y="3768774"/>
            <a:ext cx="411566" cy="359085"/>
          </a:xfrm>
          <a:prstGeom prst="rect">
            <a:avLst/>
          </a:prstGeom>
        </p:spPr>
      </p:pic>
    </p:spTree>
    <p:extLst>
      <p:ext uri="{BB962C8B-B14F-4D97-AF65-F5344CB8AC3E}">
        <p14:creationId xmlns:p14="http://schemas.microsoft.com/office/powerpoint/2010/main" val="6419540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Google Shape;735;p18"/>
              <p:cNvSpPr txBox="1">
                <a:spLocks/>
              </p:cNvSpPr>
              <p:nvPr/>
            </p:nvSpPr>
            <p:spPr>
              <a:xfrm>
                <a:off x="498515" y="-191943"/>
                <a:ext cx="8208513" cy="2386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defTabSz="914400" rtl="0" eaLnBrk="1" fontAlgn="auto" latinLnBrk="0" hangingPunct="1">
                  <a:lnSpc>
                    <a:spcPct val="150000"/>
                  </a:lnSpc>
                  <a:spcBef>
                    <a:spcPts val="0"/>
                  </a:spcBef>
                  <a:spcAft>
                    <a:spcPts val="0"/>
                  </a:spcAft>
                  <a:buClr>
                    <a:srgbClr val="000000"/>
                  </a:buClr>
                  <a:buSzTx/>
                  <a:buFont typeface="Poppins SemiBold"/>
                  <a:buNone/>
                  <a:tabLst/>
                  <a:defRPr/>
                </a:pPr>
                <a:r>
                  <a:rPr kumimoji="0" lang="en-US" sz="21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13:</a:t>
                </a:r>
                <a:r>
                  <a:rPr kumimoji="0" 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p>
              <a:p>
                <a:pPr marL="0" marR="0" lvl="0" indent="0" algn="just" defTabSz="914400" rtl="0" eaLnBrk="1" fontAlgn="auto" latinLnBrk="0" hangingPunct="1">
                  <a:lnSpc>
                    <a:spcPct val="150000"/>
                  </a:lnSpc>
                  <a:spcBef>
                    <a:spcPts val="0"/>
                  </a:spcBef>
                  <a:spcAft>
                    <a:spcPts val="0"/>
                  </a:spcAft>
                  <a:buClr>
                    <a:srgbClr val="000000"/>
                  </a:buClr>
                  <a:buSzTx/>
                  <a:buFont typeface="Poppins SemiBold"/>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mỗi bất phương trình sau:    </a:t>
                </a:r>
                <a:r>
                  <a:rPr lang="en-US" sz="2000" kern="1200">
                    <a:solidFill>
                      <a:srgbClr val="000000"/>
                    </a:solidFill>
                    <a:latin typeface="Arial" panose="020B0604020202020204" pitchFamily="34" charset="0"/>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𝑙𝑜𝑔</m:t>
                        </m:r>
                      </m:e>
                      <m:sub>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den>
                        </m:f>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&gt;−2;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2</m:t>
                        </m:r>
                      </m:sub>
                    </m:sSub>
                    <m:d>
                      <m:dPr>
                        <m:ctrlPr>
                          <a:rPr lang="en-US" sz="2000" i="1" kern="1200">
                            <a:solidFill>
                              <a:srgbClr val="000000"/>
                            </a:solidFill>
                            <a:latin typeface="Cambria Math" panose="02040503050406030204" pitchFamily="18" charset="0"/>
                            <a:cs typeface="Arial" panose="020B0604020202020204" pitchFamily="34" charset="0"/>
                            <a:sym typeface="Arial"/>
                          </a:rPr>
                        </m:ctrlPr>
                      </m:dPr>
                      <m:e>
                        <m:r>
                          <a:rPr lang="en-US" sz="2000" i="1" kern="1200">
                            <a:solidFill>
                              <a:srgbClr val="000000"/>
                            </a:solidFill>
                            <a:latin typeface="Cambria Math" panose="02040503050406030204" pitchFamily="18" charset="0"/>
                            <a:cs typeface="Arial" panose="020B0604020202020204" pitchFamily="34" charset="0"/>
                            <a:sym typeface="Arial"/>
                          </a:rPr>
                          <m:t>𝑥</m:t>
                        </m:r>
                        <m:r>
                          <a:rPr lang="en-US" sz="2000" i="1" kern="1200">
                            <a:solidFill>
                              <a:srgbClr val="000000"/>
                            </a:solidFill>
                            <a:latin typeface="Cambria Math" panose="02040503050406030204" pitchFamily="18" charset="0"/>
                            <a:cs typeface="Arial" panose="020B0604020202020204" pitchFamily="34" charset="0"/>
                            <a:sym typeface="Arial"/>
                          </a:rPr>
                          <m:t>+1</m:t>
                        </m:r>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&gt;3.</m:t>
                    </m:r>
                  </m:oMath>
                </a14:m>
                <a:endPar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endParaRPr>
              </a:p>
            </p:txBody>
          </p:sp>
        </mc:Choice>
        <mc:Fallback xmlns="">
          <p:sp>
            <p:nvSpPr>
              <p:cNvPr id="7" name="Google Shape;735;p18"/>
              <p:cNvSpPr txBox="1">
                <a:spLocks noRot="1" noChangeAspect="1" noMove="1" noResize="1" noEditPoints="1" noAdjustHandles="1" noChangeArrowheads="1" noChangeShapeType="1" noTextEdit="1"/>
              </p:cNvSpPr>
              <p:nvPr/>
            </p:nvSpPr>
            <p:spPr>
              <a:xfrm>
                <a:off x="498515" y="-191943"/>
                <a:ext cx="8208513" cy="2386039"/>
              </a:xfrm>
              <a:prstGeom prst="rect">
                <a:avLst/>
              </a:prstGeom>
              <a:blipFill>
                <a:blip r:embed="rId3"/>
                <a:stretch>
                  <a:fillRect l="-817"/>
                </a:stretch>
              </a:blipFill>
              <a:ln>
                <a:noFill/>
              </a:ln>
            </p:spPr>
            <p:txBody>
              <a:bodyPr/>
              <a:lstStyle/>
              <a:p>
                <a:r>
                  <a:rPr lang="en-US">
                    <a:noFill/>
                  </a:rPr>
                  <a:t> </a:t>
                </a:r>
              </a:p>
            </p:txBody>
          </p:sp>
        </mc:Fallback>
      </mc:AlternateContent>
      <p:sp>
        <p:nvSpPr>
          <p:cNvPr id="8" name="Rectangle 7"/>
          <p:cNvSpPr/>
          <p:nvPr/>
        </p:nvSpPr>
        <p:spPr>
          <a:xfrm>
            <a:off x="4226706" y="179398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060873" y="2194096"/>
                <a:ext cx="7083799" cy="1430392"/>
              </a:xfrm>
              <a:prstGeom prst="rect">
                <a:avLst/>
              </a:prstGeom>
            </p:spPr>
            <p:txBody>
              <a:bodyPr wrap="none">
                <a:spAutoFit/>
              </a:bodyPr>
              <a:lstStyle/>
              <a:p>
                <a:pPr>
                  <a:lnSpc>
                    <a:spcPct val="150000"/>
                  </a:lnSpc>
                </a:pPr>
                <a14:m>
                  <m:oMath xmlns:m="http://schemas.openxmlformats.org/officeDocument/2006/math">
                    <m:r>
                      <a:rPr lang="en-US" sz="2000" i="1" kern="1200" smtClean="0">
                        <a:latin typeface="Cambria Math" panose="02040503050406030204" pitchFamily="18" charset="0"/>
                        <a:ea typeface="+mn-ea"/>
                        <a:cs typeface="Arial" panose="020B0604020202020204" pitchFamily="34" charset="0"/>
                      </a:rPr>
                      <m:t>𝑎</m:t>
                    </m:r>
                    <m:r>
                      <a:rPr lang="en-US" sz="2000" i="1" kern="1200" smtClean="0">
                        <a:latin typeface="Cambria Math" panose="02040503050406030204" pitchFamily="18" charset="0"/>
                        <a:ea typeface="+mn-ea"/>
                        <a:cs typeface="Arial" panose="020B0604020202020204" pitchFamily="34" charset="0"/>
                      </a:rPr>
                      <m:t>) </m:t>
                    </m:r>
                    <m:sSub>
                      <m:sSubPr>
                        <m:ctrlPr>
                          <a:rPr lang="en-US" sz="2000" i="1" kern="1200">
                            <a:latin typeface="Cambria Math" panose="02040503050406030204" pitchFamily="18" charset="0"/>
                            <a:ea typeface="+mn-ea"/>
                            <a:cs typeface="Arial" panose="020B0604020202020204" pitchFamily="34" charset="0"/>
                          </a:rPr>
                        </m:ctrlPr>
                      </m:sSubPr>
                      <m:e>
                        <m:r>
                          <a:rPr lang="en-US" sz="2000" i="1" kern="1200">
                            <a:latin typeface="Cambria Math" panose="02040503050406030204" pitchFamily="18" charset="0"/>
                            <a:ea typeface="+mn-ea"/>
                            <a:cs typeface="Arial" panose="020B0604020202020204" pitchFamily="34" charset="0"/>
                          </a:rPr>
                          <m:t>𝑙𝑜𝑔</m:t>
                        </m:r>
                      </m:e>
                      <m:sub>
                        <m:f>
                          <m:fPr>
                            <m:ctrlPr>
                              <a:rPr lang="en-US" sz="2000" i="1" kern="1200">
                                <a:latin typeface="Cambria Math" panose="02040503050406030204" pitchFamily="18" charset="0"/>
                                <a:ea typeface="+mn-ea"/>
                                <a:cs typeface="Arial" panose="020B0604020202020204" pitchFamily="34" charset="0"/>
                              </a:rPr>
                            </m:ctrlPr>
                          </m:fPr>
                          <m:num>
                            <m:r>
                              <a:rPr lang="en-US" sz="2000" i="1" kern="1200">
                                <a:latin typeface="Cambria Math" panose="02040503050406030204" pitchFamily="18" charset="0"/>
                                <a:ea typeface="+mn-ea"/>
                                <a:cs typeface="Arial" panose="020B0604020202020204" pitchFamily="34" charset="0"/>
                              </a:rPr>
                              <m:t>1</m:t>
                            </m:r>
                          </m:num>
                          <m:den>
                            <m:r>
                              <a:rPr lang="en-US" sz="2000" i="1" kern="1200">
                                <a:latin typeface="Cambria Math" panose="02040503050406030204" pitchFamily="18" charset="0"/>
                                <a:ea typeface="+mn-ea"/>
                                <a:cs typeface="Arial" panose="020B0604020202020204" pitchFamily="34" charset="0"/>
                              </a:rPr>
                              <m:t>2</m:t>
                            </m:r>
                          </m:den>
                        </m:f>
                      </m:sub>
                    </m:sSub>
                    <m:r>
                      <a:rPr lang="en-US" sz="2000" i="1" kern="1200">
                        <a:latin typeface="Cambria Math" panose="02040503050406030204" pitchFamily="18" charset="0"/>
                        <a:ea typeface="+mn-ea"/>
                        <a:cs typeface="Arial" panose="020B0604020202020204" pitchFamily="34" charset="0"/>
                      </a:rPr>
                      <m:t>𝑥</m:t>
                    </m:r>
                    <m:r>
                      <a:rPr lang="en-US" sz="2000" i="1" kern="1200">
                        <a:latin typeface="Cambria Math" panose="02040503050406030204" pitchFamily="18" charset="0"/>
                        <a:ea typeface="+mn-ea"/>
                        <a:cs typeface="Arial" panose="020B0604020202020204" pitchFamily="34" charset="0"/>
                      </a:rPr>
                      <m:t>&gt;−2⟺0&lt;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b="0" i="1" smtClean="0">
                                    <a:latin typeface="Cambria Math" panose="02040503050406030204" pitchFamily="18" charset="0"/>
                                    <a:ea typeface="Dotum" panose="020B0600000101010101" pitchFamily="34" charset="-127"/>
                                    <a:cs typeface="Times New Roman" panose="02020603050405020304" pitchFamily="18" charset="0"/>
                                  </a:rPr>
                                  <m:t>1</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den>
                            </m:f>
                          </m:e>
                        </m:d>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0&lt;</m:t>
                    </m:r>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0&lt;</m:t>
                    </m:r>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&lt;4</m:t>
                    </m:r>
                  </m:oMath>
                </a14:m>
                <a:r>
                  <a:rPr lang="en-US" sz="2000"/>
                  <a:t> </a:t>
                </a:r>
              </a:p>
              <a:p>
                <a:pPr>
                  <a:lnSpc>
                    <a:spcPct val="150000"/>
                  </a:lnSpc>
                </a:pPr>
                <a:r>
                  <a:rPr lang="en-US" sz="2000"/>
                  <a:t>Vậy tập nghiệm của bất phương trình là </a:t>
                </a:r>
                <a14:m>
                  <m:oMath xmlns:m="http://schemas.openxmlformats.org/officeDocument/2006/math">
                    <m:d>
                      <m:dPr>
                        <m:ctrlPr>
                          <a:rPr lang="en-US" sz="2000" i="1" smtClean="0">
                            <a:latin typeface="Cambria Math" panose="02040503050406030204" pitchFamily="18" charset="0"/>
                          </a:rPr>
                        </m:ctrlPr>
                      </m:dPr>
                      <m:e>
                        <m:r>
                          <a:rPr lang="en-US" sz="2000" b="0" i="1" smtClean="0">
                            <a:latin typeface="Cambria Math" panose="02040503050406030204" pitchFamily="18" charset="0"/>
                          </a:rPr>
                          <m:t>0;4</m:t>
                        </m:r>
                      </m:e>
                    </m:d>
                  </m:oMath>
                </a14:m>
                <a:endParaRPr lang="en-US" sz="2000"/>
              </a:p>
            </p:txBody>
          </p:sp>
        </mc:Choice>
        <mc:Fallback xmlns="">
          <p:sp>
            <p:nvSpPr>
              <p:cNvPr id="5" name="Rectangle 4"/>
              <p:cNvSpPr>
                <a:spLocks noRot="1" noChangeAspect="1" noMove="1" noResize="1" noEditPoints="1" noAdjustHandles="1" noChangeArrowheads="1" noChangeShapeType="1" noTextEdit="1"/>
              </p:cNvSpPr>
              <p:nvPr/>
            </p:nvSpPr>
            <p:spPr>
              <a:xfrm>
                <a:off x="1060873" y="2194096"/>
                <a:ext cx="7083799" cy="1430392"/>
              </a:xfrm>
              <a:prstGeom prst="rect">
                <a:avLst/>
              </a:prstGeom>
              <a:blipFill>
                <a:blip r:embed="rId4"/>
                <a:stretch>
                  <a:fillRect l="-861" b="-29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60873" y="3745187"/>
                <a:ext cx="5656485" cy="1015663"/>
              </a:xfrm>
              <a:prstGeom prst="rect">
                <a:avLst/>
              </a:prstGeom>
            </p:spPr>
            <p:txBody>
              <a:bodyPr wrap="none">
                <a:spAutoFit/>
              </a:bodyPr>
              <a:lstStyle/>
              <a:p>
                <a:pPr>
                  <a:lnSpc>
                    <a:spcPct val="150000"/>
                  </a:lnSpc>
                </a:pPr>
                <a14:m>
                  <m:oMathPara xmlns:m="http://schemas.openxmlformats.org/officeDocument/2006/math">
                    <m:oMathParaPr>
                      <m:jc m:val="left"/>
                    </m:oMathParaPr>
                    <m:oMath xmlns:m="http://schemas.openxmlformats.org/officeDocument/2006/math">
                      <m:r>
                        <a:rPr lang="en-US" sz="2000" b="0" i="1" kern="1200" smtClean="0">
                          <a:latin typeface="Cambria Math" panose="02040503050406030204" pitchFamily="18" charset="0"/>
                          <a:ea typeface="+mn-ea"/>
                          <a:cs typeface="Arial" panose="020B0604020202020204" pitchFamily="34" charset="0"/>
                        </a:rPr>
                        <m:t>𝑏</m:t>
                      </m:r>
                      <m:r>
                        <a:rPr lang="en-US" sz="2000" i="1" kern="1200" smtClean="0">
                          <a:latin typeface="Cambria Math" panose="02040503050406030204" pitchFamily="18" charset="0"/>
                          <a:ea typeface="+mn-ea"/>
                          <a:cs typeface="Arial" panose="020B0604020202020204" pitchFamily="34" charset="0"/>
                        </a:rPr>
                        <m:t>)</m:t>
                      </m:r>
                      <m:r>
                        <a:rPr lang="en-US" sz="2000" b="0" i="1" kern="1200" smtClean="0">
                          <a:latin typeface="Cambria Math" panose="02040503050406030204" pitchFamily="18" charset="0"/>
                          <a:ea typeface="+mn-ea"/>
                          <a:cs typeface="Arial" panose="020B0604020202020204" pitchFamily="34" charset="0"/>
                        </a:rPr>
                        <m:t> </m:t>
                      </m:r>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2</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+1</m:t>
                          </m:r>
                        </m:e>
                      </m:d>
                      <m:r>
                        <a:rPr lang="en-US" sz="2000" i="1" kern="1200">
                          <a:latin typeface="Cambria Math" panose="02040503050406030204" pitchFamily="18" charset="0"/>
                          <a:cs typeface="Arial" panose="020B0604020202020204" pitchFamily="34" charset="0"/>
                        </a:rPr>
                        <m:t>&gt;3</m:t>
                      </m:r>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+1&gt;</m:t>
                      </m:r>
                      <m:sSup>
                        <m:sSup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3</m:t>
                          </m:r>
                        </m:sup>
                      </m:sSup>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&gt;7</m:t>
                      </m:r>
                    </m:oMath>
                  </m:oMathPara>
                </a14:m>
                <a:endParaRPr lang="en-US" sz="2000"/>
              </a:p>
              <a:p>
                <a:pPr>
                  <a:lnSpc>
                    <a:spcPct val="150000"/>
                  </a:lnSpc>
                </a:pPr>
                <a:r>
                  <a:rPr lang="en-US" sz="2000"/>
                  <a:t>Vậy tập nghiệm của bất phương trình là </a:t>
                </a:r>
                <a14:m>
                  <m:oMath xmlns:m="http://schemas.openxmlformats.org/officeDocument/2006/math">
                    <m:d>
                      <m:dPr>
                        <m:ctrlPr>
                          <a:rPr lang="en-US" sz="2000" i="1" smtClean="0">
                            <a:latin typeface="Cambria Math" panose="02040503050406030204" pitchFamily="18" charset="0"/>
                          </a:rPr>
                        </m:ctrlPr>
                      </m:dPr>
                      <m:e>
                        <m:r>
                          <a:rPr lang="en-US" sz="2000" b="0" i="1" smtClean="0">
                            <a:latin typeface="Cambria Math" panose="02040503050406030204" pitchFamily="18" charset="0"/>
                          </a:rPr>
                          <m:t>7;+</m:t>
                        </m:r>
                        <m:r>
                          <a:rPr lang="en-US" sz="2000" b="0" i="1" smtClean="0">
                            <a:latin typeface="Cambria Math" panose="02040503050406030204" pitchFamily="18" charset="0"/>
                            <a:ea typeface="Cambria Math" panose="02040503050406030204" pitchFamily="18" charset="0"/>
                          </a:rPr>
                          <m:t>∞</m:t>
                        </m:r>
                      </m:e>
                    </m:d>
                  </m:oMath>
                </a14:m>
                <a:endParaRPr lang="en-US" sz="2000"/>
              </a:p>
            </p:txBody>
          </p:sp>
        </mc:Choice>
        <mc:Fallback xmlns="">
          <p:sp>
            <p:nvSpPr>
              <p:cNvPr id="10" name="Rectangle 9"/>
              <p:cNvSpPr>
                <a:spLocks noRot="1" noChangeAspect="1" noMove="1" noResize="1" noEditPoints="1" noAdjustHandles="1" noChangeArrowheads="1" noChangeShapeType="1" noTextEdit="1"/>
              </p:cNvSpPr>
              <p:nvPr/>
            </p:nvSpPr>
            <p:spPr>
              <a:xfrm>
                <a:off x="1060873" y="3745187"/>
                <a:ext cx="5656485" cy="1015663"/>
              </a:xfrm>
              <a:prstGeom prst="rect">
                <a:avLst/>
              </a:prstGeom>
              <a:blipFill>
                <a:blip r:embed="rId5"/>
                <a:stretch>
                  <a:fillRect l="-1078" b="-4192"/>
                </a:stretch>
              </a:blipFill>
            </p:spPr>
            <p:txBody>
              <a:bodyPr/>
              <a:lstStyle/>
              <a:p>
                <a:r>
                  <a:rPr lang="en-US">
                    <a:noFill/>
                  </a:rPr>
                  <a:t> </a:t>
                </a:r>
              </a:p>
            </p:txBody>
          </p:sp>
        </mc:Fallback>
      </mc:AlternateContent>
    </p:spTree>
    <p:extLst>
      <p:ext uri="{BB962C8B-B14F-4D97-AF65-F5344CB8AC3E}">
        <p14:creationId xmlns:p14="http://schemas.microsoft.com/office/powerpoint/2010/main" val="23316563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left)">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sp>
        <p:nvSpPr>
          <p:cNvPr id="57" name="TextBox 56"/>
          <p:cNvSpPr txBox="1"/>
          <p:nvPr/>
        </p:nvSpPr>
        <p:spPr>
          <a:xfrm>
            <a:off x="1917770" y="372867"/>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8</a:t>
            </a:r>
          </a:p>
        </p:txBody>
      </p:sp>
      <p:sp>
        <p:nvSpPr>
          <p:cNvPr id="3" name="Rectangle 2"/>
          <p:cNvSpPr/>
          <p:nvPr/>
        </p:nvSpPr>
        <p:spPr>
          <a:xfrm>
            <a:off x="3936661" y="472894"/>
            <a:ext cx="3669594" cy="400110"/>
          </a:xfrm>
          <a:prstGeom prst="rect">
            <a:avLst/>
          </a:prstGeom>
        </p:spPr>
        <p:txBody>
          <a:bodyPr wrap="none">
            <a:spAutoFit/>
          </a:bodyPr>
          <a:lstStyle/>
          <a:p>
            <a:r>
              <a:rPr lang="vi-VN" sz="2000">
                <a:latin typeface="+mn-lt"/>
              </a:rPr>
              <a:t>Giải mỗi bất phương trình sau:</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1917770" y="2051698"/>
                <a:ext cx="6720435" cy="2854884"/>
              </a:xfrm>
              <a:prstGeom prst="rect">
                <a:avLst/>
              </a:prstGeom>
            </p:spPr>
            <p:txBody>
              <a:bodyPr wrap="square">
                <a:spAutoFit/>
              </a:bodyPr>
              <a:lstStyle/>
              <a:p>
                <a:pPr algn="just">
                  <a:lnSpc>
                    <a:spcPct val="150000"/>
                  </a:lnSpc>
                </a:pPr>
                <a:r>
                  <a:rPr lang="da-DK" sz="2000">
                    <a:latin typeface="+mn-lt"/>
                    <a:ea typeface="Arial" panose="020B0604020202020204" pitchFamily="34" charset="0"/>
                    <a:cs typeface="Times New Roman" panose="02020603050405020304" pitchFamily="18" charset="0"/>
                  </a:rPr>
                  <a:t>a) </a:t>
                </a:r>
                <a14:m>
                  <m:oMath xmlns:m="http://schemas.openxmlformats.org/officeDocument/2006/math">
                    <m:func>
                      <m:func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2000" i="1">
                                <a:effectLst/>
                                <a:latin typeface="Cambria Math" panose="02040503050406030204" pitchFamily="18" charset="0"/>
                                <a:ea typeface="Arial" panose="020B0604020202020204" pitchFamily="34" charset="0"/>
                                <a:cs typeface="Times New Roman" panose="02020603050405020304" pitchFamily="18" charset="0"/>
                              </a:rPr>
                              <m:t>3</m:t>
                            </m:r>
                          </m:sub>
                        </m:sSub>
                      </m:fName>
                      <m:e>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e>
                    </m:func>
                    <m:r>
                      <a:rPr lang="da-DK" sz="2000" i="1">
                        <a:effectLst/>
                        <a:latin typeface="Cambria Math" panose="02040503050406030204" pitchFamily="18" charset="0"/>
                        <a:ea typeface="Arial" panose="020B0604020202020204" pitchFamily="34" charset="0"/>
                        <a:cs typeface="Times New Roman" panose="02020603050405020304" pitchFamily="18" charset="0"/>
                      </a:rPr>
                      <m:t>&lt;2⟺0&lt;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&lt;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da-DK" sz="2000" i="1">
                            <a:effectLst/>
                            <a:latin typeface="Cambria Math" panose="02040503050406030204" pitchFamily="18" charset="0"/>
                            <a:ea typeface="Arial" panose="020B0604020202020204" pitchFamily="34" charset="0"/>
                            <a:cs typeface="Times New Roman" panose="02020603050405020304" pitchFamily="18" charset="0"/>
                          </a:rPr>
                          <m:t>3</m:t>
                        </m:r>
                      </m:e>
                      <m:sup>
                        <m:r>
                          <a:rPr lang="da-DK"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da-DK" sz="2000" i="1">
                        <a:effectLst/>
                        <a:latin typeface="Cambria Math" panose="02040503050406030204" pitchFamily="18" charset="0"/>
                        <a:ea typeface="Arial" panose="020B0604020202020204" pitchFamily="34" charset="0"/>
                        <a:cs typeface="Times New Roman" panose="02020603050405020304" pitchFamily="18" charset="0"/>
                      </a:rPr>
                      <m:t>⟺0&lt;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&lt;9</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latin typeface="+mn-lt"/>
                    <a:ea typeface="Dotum" panose="020B0600000101010101" pitchFamily="34" charset="-127"/>
                    <a:cs typeface="Times New Roman" panose="02020603050405020304" pitchFamily="18" charset="0"/>
                  </a:rPr>
                  <a:t>Vậy tập nghiệm của bất phương trình là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0;9</m:t>
                        </m:r>
                      </m:e>
                    </m:d>
                  </m:oMath>
                </a14:m>
                <a:r>
                  <a:rPr lang="da-DK"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latin typeface="+mn-lt"/>
                    <a:ea typeface="Arial" panose="020B0604020202020204" pitchFamily="34" charset="0"/>
                    <a:cs typeface="Times New Roman" panose="02020603050405020304" pitchFamily="18" charset="0"/>
                  </a:rPr>
                  <a:t>b) </a:t>
                </a:r>
                <a14:m>
                  <m:oMath xmlns:m="http://schemas.openxmlformats.org/officeDocument/2006/math">
                    <m:func>
                      <m:func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effectLst/>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2000" i="1">
                                    <a:effectLst/>
                                    <a:latin typeface="Cambria Math" panose="02040503050406030204" pitchFamily="18" charset="0"/>
                                    <a:ea typeface="Arial" panose="020B0604020202020204" pitchFamily="34" charset="0"/>
                                    <a:cs typeface="Times New Roman" panose="02020603050405020304" pitchFamily="18" charset="0"/>
                                  </a:rPr>
                                  <m:t>4</m:t>
                                </m:r>
                              </m:den>
                            </m:f>
                          </m:sub>
                        </m:sSub>
                      </m:fName>
                      <m:e>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−5</m:t>
                            </m:r>
                          </m:e>
                        </m:d>
                      </m:e>
                    </m:func>
                    <m:r>
                      <a:rPr lang="da-DK" sz="2000" i="1">
                        <a:effectLst/>
                        <a:latin typeface="Cambria Math" panose="02040503050406030204" pitchFamily="18" charset="0"/>
                        <a:ea typeface="Arial" panose="020B0604020202020204" pitchFamily="34" charset="0"/>
                        <a:cs typeface="Times New Roman" panose="02020603050405020304" pitchFamily="18" charset="0"/>
                      </a:rPr>
                      <m:t>≥−2⟺0&lt;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−5≤</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2000" i="1">
                                    <a:effectLst/>
                                    <a:latin typeface="Cambria Math" panose="02040503050406030204" pitchFamily="18" charset="0"/>
                                    <a:ea typeface="Arial" panose="020B0604020202020204" pitchFamily="34" charset="0"/>
                                    <a:cs typeface="Times New Roman" panose="02020603050405020304" pitchFamily="18" charset="0"/>
                                  </a:rPr>
                                  <m:t>4</m:t>
                                </m:r>
                              </m:den>
                            </m:f>
                          </m:e>
                        </m:d>
                      </m:e>
                      <m:sup>
                        <m:r>
                          <a:rPr lang="da-DK" sz="20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ea typeface="Arial" panose="020B0604020202020204" pitchFamily="34" charset="0"/>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Arial" panose="020B0604020202020204" pitchFamily="34" charset="0"/>
                        <a:cs typeface="Times New Roman" panose="02020603050405020304" pitchFamily="18" charset="0"/>
                      </a:rPr>
                      <m:t>⟺0&lt;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−5≤16⟺5&lt;</m:t>
                    </m:r>
                    <m:r>
                      <a:rPr lang="da-DK" sz="2000" i="1">
                        <a:effectLst/>
                        <a:latin typeface="Cambria Math" panose="02040503050406030204" pitchFamily="18" charset="0"/>
                        <a:ea typeface="Arial" panose="020B0604020202020204" pitchFamily="34" charset="0"/>
                        <a:cs typeface="Times New Roman" panose="02020603050405020304" pitchFamily="18" charset="0"/>
                      </a:rPr>
                      <m:t>𝑥</m:t>
                    </m:r>
                    <m:r>
                      <a:rPr lang="da-DK" sz="2000" i="1">
                        <a:effectLst/>
                        <a:latin typeface="Cambria Math" panose="02040503050406030204" pitchFamily="18" charset="0"/>
                        <a:ea typeface="Arial" panose="020B0604020202020204" pitchFamily="34" charset="0"/>
                        <a:cs typeface="Times New Roman" panose="02020603050405020304" pitchFamily="18" charset="0"/>
                      </a:rPr>
                      <m:t>≤21</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nSpc>
                    <a:spcPct val="150000"/>
                  </a:lnSpc>
                </a:pPr>
                <a:r>
                  <a:rPr lang="da-DK" sz="2000">
                    <a:effectLst/>
                    <a:latin typeface="+mn-lt"/>
                    <a:ea typeface="Arial" panose="020B0604020202020204" pitchFamily="34" charset="0"/>
                  </a:rPr>
                  <a:t>Vậy tập nghiệm của bất phương trình là </a:t>
                </a:r>
                <a14:m>
                  <m:oMath xmlns:m="http://schemas.openxmlformats.org/officeDocument/2006/math">
                    <m:d>
                      <m:dPr>
                        <m:endChr m:val="]"/>
                        <m:ctrlPr>
                          <a:rPr lang="en-US" sz="2000" i="1">
                            <a:effectLst/>
                            <a:latin typeface="Cambria Math" panose="02040503050406030204" pitchFamily="18" charset="0"/>
                            <a:cs typeface="Times New Roman" panose="02020603050405020304" pitchFamily="18" charset="0"/>
                          </a:rPr>
                        </m:ctrlPr>
                      </m:dPr>
                      <m:e>
                        <m:r>
                          <a:rPr lang="da-DK" sz="2000" i="1">
                            <a:effectLst/>
                            <a:latin typeface="Cambria Math" panose="02040503050406030204" pitchFamily="18" charset="0"/>
                            <a:ea typeface="Arial" panose="020B0604020202020204" pitchFamily="34" charset="0"/>
                            <a:cs typeface="Times New Roman" panose="02020603050405020304" pitchFamily="18" charset="0"/>
                          </a:rPr>
                          <m:t>5;21</m:t>
                        </m:r>
                      </m:e>
                    </m:d>
                  </m:oMath>
                </a14:m>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1917770" y="2051698"/>
                <a:ext cx="6720435" cy="2854884"/>
              </a:xfrm>
              <a:prstGeom prst="rect">
                <a:avLst/>
              </a:prstGeom>
              <a:blipFill>
                <a:blip r:embed="rId3"/>
                <a:stretch>
                  <a:fillRect l="-998" b="-1068"/>
                </a:stretch>
              </a:blipFill>
            </p:spPr>
            <p:txBody>
              <a:bodyPr/>
              <a:lstStyle/>
              <a:p>
                <a:r>
                  <a:rPr lang="en-US">
                    <a:noFill/>
                  </a:rPr>
                  <a:t> </a:t>
                </a:r>
              </a:p>
            </p:txBody>
          </p:sp>
        </mc:Fallback>
      </mc:AlternateContent>
      <p:grpSp>
        <p:nvGrpSpPr>
          <p:cNvPr id="7" name="Group 6"/>
          <p:cNvGrpSpPr/>
          <p:nvPr/>
        </p:nvGrpSpPr>
        <p:grpSpPr>
          <a:xfrm>
            <a:off x="1917770" y="1070067"/>
            <a:ext cx="5579060" cy="537070"/>
            <a:chOff x="1917770" y="1274019"/>
            <a:chExt cx="5579060" cy="537070"/>
          </a:xfrm>
        </p:grpSpPr>
        <mc:AlternateContent xmlns:mc="http://schemas.openxmlformats.org/markup-compatibility/2006" xmlns:a14="http://schemas.microsoft.com/office/drawing/2010/main">
          <mc:Choice Requires="a14">
            <p:sp>
              <p:nvSpPr>
                <p:cNvPr id="5" name="Rectangle 4"/>
                <p:cNvSpPr/>
                <p:nvPr/>
              </p:nvSpPr>
              <p:spPr>
                <a:xfrm>
                  <a:off x="1917770" y="1275785"/>
                  <a:ext cx="1608582" cy="400110"/>
                </a:xfrm>
                <a:prstGeom prst="rect">
                  <a:avLst/>
                </a:prstGeom>
              </p:spPr>
              <p:txBody>
                <a:bodyPr wrap="none">
                  <a:spAutoFit/>
                </a:bodyPr>
                <a:lstStyle/>
                <a:p>
                  <a:r>
                    <a:rPr lang="da-DK" sz="2000">
                      <a:ea typeface="Arial" panose="020B0604020202020204" pitchFamily="34" charset="0"/>
                      <a:cs typeface="Times New Roman" panose="02020603050405020304" pitchFamily="18" charset="0"/>
                    </a:rPr>
                    <a:t>a) </a:t>
                  </a:r>
                  <a14:m>
                    <m:oMath xmlns:m="http://schemas.openxmlformats.org/officeDocument/2006/math">
                      <m:func>
                        <m:funcPr>
                          <m:ctrlPr>
                            <a:rPr lang="en-US" sz="2000" i="1">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latin typeface="Cambria Math" panose="02040503050406030204" pitchFamily="18" charset="0"/>
                                  <a:ea typeface="Arial" panose="020B0604020202020204" pitchFamily="34" charset="0"/>
                                  <a:cs typeface="Times New Roman" panose="02020603050405020304" pitchFamily="18" charset="0"/>
                                </a:rPr>
                                <m:t>log</m:t>
                              </m:r>
                            </m:e>
                            <m:sub>
                              <m:r>
                                <a:rPr lang="da-DK" sz="20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2000" i="1">
                              <a:latin typeface="Cambria Math" panose="02040503050406030204" pitchFamily="18" charset="0"/>
                              <a:ea typeface="Arial" panose="020B0604020202020204" pitchFamily="34" charset="0"/>
                              <a:cs typeface="Times New Roman" panose="02020603050405020304" pitchFamily="18" charset="0"/>
                            </a:rPr>
                            <m:t>𝑥</m:t>
                          </m:r>
                        </m:e>
                      </m:func>
                      <m:r>
                        <a:rPr lang="da-DK" sz="2000" i="1">
                          <a:latin typeface="Cambria Math" panose="02040503050406030204" pitchFamily="18" charset="0"/>
                          <a:ea typeface="Arial" panose="020B0604020202020204" pitchFamily="34" charset="0"/>
                          <a:cs typeface="Times New Roman" panose="02020603050405020304" pitchFamily="18" charset="0"/>
                        </a:rPr>
                        <m:t>&lt;2</m:t>
                      </m:r>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917770" y="1275785"/>
                  <a:ext cx="1608582" cy="400110"/>
                </a:xfrm>
                <a:prstGeom prst="rect">
                  <a:avLst/>
                </a:prstGeom>
                <a:blipFill>
                  <a:blip r:embed="rId4"/>
                  <a:stretch>
                    <a:fillRect l="-4183" t="-7692"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094377" y="1274019"/>
                  <a:ext cx="2402453" cy="537070"/>
                </a:xfrm>
                <a:prstGeom prst="rect">
                  <a:avLst/>
                </a:prstGeom>
              </p:spPr>
              <p:txBody>
                <a:bodyPr wrap="none">
                  <a:spAutoFit/>
                </a:bodyPr>
                <a:lstStyle/>
                <a:p>
                  <a:r>
                    <a:rPr lang="da-DK" sz="2000">
                      <a:ea typeface="Arial" panose="020B0604020202020204" pitchFamily="34" charset="0"/>
                      <a:cs typeface="Times New Roman" panose="02020603050405020304" pitchFamily="18" charset="0"/>
                    </a:rPr>
                    <a:t>b) </a:t>
                  </a:r>
                  <a14:m>
                    <m:oMath xmlns:m="http://schemas.openxmlformats.org/officeDocument/2006/math">
                      <m:func>
                        <m:funcPr>
                          <m:ctrlPr>
                            <a:rPr lang="en-US" sz="2000" i="1">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da-DK" sz="2000" i="1">
                                      <a:latin typeface="Cambria Math" panose="02040503050406030204" pitchFamily="18" charset="0"/>
                                      <a:ea typeface="Arial" panose="020B0604020202020204" pitchFamily="34" charset="0"/>
                                      <a:cs typeface="Times New Roman" panose="02020603050405020304" pitchFamily="18" charset="0"/>
                                    </a:rPr>
                                    <m:t>1</m:t>
                                  </m:r>
                                </m:num>
                                <m:den>
                                  <m:r>
                                    <a:rPr lang="da-DK" sz="2000" i="1">
                                      <a:latin typeface="Cambria Math" panose="02040503050406030204" pitchFamily="18" charset="0"/>
                                      <a:ea typeface="Arial" panose="020B0604020202020204" pitchFamily="34" charset="0"/>
                                      <a:cs typeface="Times New Roman" panose="02020603050405020304" pitchFamily="18" charset="0"/>
                                    </a:rPr>
                                    <m:t>4</m:t>
                                  </m:r>
                                </m:den>
                              </m:f>
                            </m:sub>
                          </m:sSub>
                        </m:fName>
                        <m:e>
                          <m:d>
                            <m:dPr>
                              <m:ctrlPr>
                                <a:rPr lang="en-US" sz="2000" i="1">
                                  <a:latin typeface="Cambria Math" panose="02040503050406030204" pitchFamily="18" charset="0"/>
                                  <a:ea typeface="Arial" panose="020B0604020202020204" pitchFamily="34" charset="0"/>
                                  <a:cs typeface="Times New Roman" panose="02020603050405020304" pitchFamily="18" charset="0"/>
                                </a:rPr>
                              </m:ctrlPr>
                            </m:dPr>
                            <m:e>
                              <m:r>
                                <a:rPr lang="da-DK" sz="2000" i="1">
                                  <a:latin typeface="Cambria Math" panose="02040503050406030204" pitchFamily="18" charset="0"/>
                                  <a:ea typeface="Arial" panose="020B0604020202020204" pitchFamily="34" charset="0"/>
                                  <a:cs typeface="Times New Roman" panose="02020603050405020304" pitchFamily="18" charset="0"/>
                                </a:rPr>
                                <m:t>𝑥</m:t>
                              </m:r>
                              <m:r>
                                <a:rPr lang="da-DK" sz="2000" i="1">
                                  <a:latin typeface="Cambria Math" panose="02040503050406030204" pitchFamily="18" charset="0"/>
                                  <a:ea typeface="Arial" panose="020B0604020202020204" pitchFamily="34" charset="0"/>
                                  <a:cs typeface="Times New Roman" panose="02020603050405020304" pitchFamily="18" charset="0"/>
                                </a:rPr>
                                <m:t>−5</m:t>
                              </m:r>
                            </m:e>
                          </m:d>
                        </m:e>
                      </m:func>
                      <m:r>
                        <a:rPr lang="da-DK" sz="2000" i="1">
                          <a:latin typeface="Cambria Math" panose="02040503050406030204" pitchFamily="18" charset="0"/>
                          <a:ea typeface="Arial" panose="020B0604020202020204" pitchFamily="34" charset="0"/>
                          <a:cs typeface="Times New Roman" panose="02020603050405020304" pitchFamily="18" charset="0"/>
                        </a:rPr>
                        <m:t>≥−2</m:t>
                      </m:r>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5094377" y="1274019"/>
                  <a:ext cx="2402453" cy="537070"/>
                </a:xfrm>
                <a:prstGeom prst="rect">
                  <a:avLst/>
                </a:prstGeom>
                <a:blipFill>
                  <a:blip r:embed="rId5"/>
                  <a:stretch>
                    <a:fillRect l="-2792" t="-6818"/>
                  </a:stretch>
                </a:blipFill>
              </p:spPr>
              <p:txBody>
                <a:bodyPr/>
                <a:lstStyle/>
                <a:p>
                  <a:r>
                    <a:rPr lang="en-US">
                      <a:noFill/>
                    </a:rPr>
                    <a:t> </a:t>
                  </a:r>
                </a:p>
              </p:txBody>
            </p:sp>
          </mc:Fallback>
        </mc:AlternateContent>
      </p:grpSp>
      <p:sp>
        <p:nvSpPr>
          <p:cNvPr id="58" name="Rectangle 57"/>
          <p:cNvSpPr/>
          <p:nvPr/>
        </p:nvSpPr>
        <p:spPr>
          <a:xfrm>
            <a:off x="2500721" y="162014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randombar(horizont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up)">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barn(inVertic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 grpId="0"/>
      <p:bldP spid="5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grpSp>
        <p:nvGrpSpPr>
          <p:cNvPr id="5" name="Group 4"/>
          <p:cNvGrpSpPr/>
          <p:nvPr/>
        </p:nvGrpSpPr>
        <p:grpSpPr>
          <a:xfrm>
            <a:off x="797077" y="300661"/>
            <a:ext cx="7375879" cy="2344681"/>
            <a:chOff x="424843" y="268293"/>
            <a:chExt cx="7375879" cy="2344681"/>
          </a:xfrm>
        </p:grpSpPr>
        <p:sp>
          <p:nvSpPr>
            <p:cNvPr id="2" name="Rectangle 1"/>
            <p:cNvSpPr/>
            <p:nvPr/>
          </p:nvSpPr>
          <p:spPr>
            <a:xfrm>
              <a:off x="424843" y="268293"/>
              <a:ext cx="1268296" cy="476734"/>
            </a:xfrm>
            <a:prstGeom prst="rect">
              <a:avLst/>
            </a:prstGeom>
          </p:spPr>
          <p:txBody>
            <a:bodyPr wrap="none">
              <a:spAutoFit/>
            </a:bodyPr>
            <a:lstStyle/>
            <a:p>
              <a:pPr lvl="0">
                <a:lnSpc>
                  <a:spcPct val="150000"/>
                </a:lnSpc>
                <a:defRPr/>
              </a:pPr>
              <a:r>
                <a:rPr lang="en-US" sz="1900" b="1">
                  <a:solidFill>
                    <a:srgbClr val="FFFFFF"/>
                  </a:solidFill>
                  <a:highlight>
                    <a:srgbClr val="CE4D8E"/>
                  </a:highlight>
                  <a:cs typeface="Poppins SemiBold"/>
                  <a:sym typeface="Poppins SemiBold"/>
                </a:rPr>
                <a:t>Ví dụ 14:</a:t>
              </a:r>
              <a:r>
                <a:rPr lang="en-US" sz="1900" kern="1200">
                  <a:latin typeface="Arial" panose="020B0604020202020204" pitchFamily="34" charset="0"/>
                  <a:ea typeface="+mn-ea"/>
                  <a:cs typeface="Arial" panose="020B0604020202020204" pitchFamily="34" charset="0"/>
                </a:rPr>
                <a:t> </a:t>
              </a:r>
            </a:p>
          </p:txBody>
        </p:sp>
        <mc:AlternateContent xmlns:mc="http://schemas.openxmlformats.org/markup-compatibility/2006" xmlns:a14="http://schemas.microsoft.com/office/drawing/2010/main">
          <mc:Choice Requires="a14">
            <p:sp>
              <p:nvSpPr>
                <p:cNvPr id="4" name="Rectangle 3"/>
                <p:cNvSpPr/>
                <p:nvPr/>
              </p:nvSpPr>
              <p:spPr>
                <a:xfrm>
                  <a:off x="453153" y="268293"/>
                  <a:ext cx="7347569" cy="2344681"/>
                </a:xfrm>
                <a:prstGeom prst="rect">
                  <a:avLst/>
                </a:prstGeom>
              </p:spPr>
              <p:txBody>
                <a:bodyPr wrap="square">
                  <a:spAutoFit/>
                </a:bodyPr>
                <a:lstStyle/>
                <a:p>
                  <a:pPr algn="just">
                    <a:lnSpc>
                      <a:spcPct val="150000"/>
                    </a:lnSpc>
                    <a:spcAft>
                      <a:spcPts val="500"/>
                    </a:spcAft>
                  </a:pPr>
                  <a:r>
                    <a:rPr lang="en-US" sz="1800">
                      <a:latin typeface="+mn-lt"/>
                    </a:rPr>
                    <a:t>                 </a:t>
                  </a:r>
                  <a:r>
                    <a:rPr lang="vi-VN" sz="1800">
                      <a:latin typeface="+mn-lt"/>
                    </a:rPr>
                    <a:t>Mức cường độ âm </a:t>
                  </a:r>
                  <a14:m>
                    <m:oMath xmlns:m="http://schemas.openxmlformats.org/officeDocument/2006/math">
                      <m:r>
                        <a:rPr lang="vi-VN" sz="1800" i="1" smtClean="0">
                          <a:latin typeface="Cambria Math" panose="02040503050406030204" pitchFamily="18" charset="0"/>
                        </a:rPr>
                        <m:t>𝐿</m:t>
                      </m:r>
                    </m:oMath>
                  </a14:m>
                  <a:r>
                    <a:rPr lang="vi-VN" sz="1800">
                      <a:latin typeface="+mn-lt"/>
                    </a:rPr>
                    <a:t> (đơn vị:</a:t>
                  </a:r>
                  <a:r>
                    <a:rPr lang="en-US" sz="1800">
                      <a:latin typeface="+mn-lt"/>
                    </a:rPr>
                    <a:t> </a:t>
                  </a:r>
                  <a14:m>
                    <m:oMath xmlns:m="http://schemas.openxmlformats.org/officeDocument/2006/math">
                      <m:r>
                        <a:rPr lang="vi-VN" sz="1800" i="1" smtClean="0">
                          <a:latin typeface="Cambria Math" panose="02040503050406030204" pitchFamily="18" charset="0"/>
                        </a:rPr>
                        <m:t>𝑑𝐵</m:t>
                      </m:r>
                    </m:oMath>
                  </a14:m>
                  <a:r>
                    <a:rPr lang="vi-VN" sz="1800">
                      <a:latin typeface="+mn-lt"/>
                    </a:rPr>
                    <a:t>) được tính bởi công thức</a:t>
                  </a:r>
                  <a:r>
                    <a:rPr lang="en-US" sz="1800">
                      <a:latin typeface="+mn-lt"/>
                    </a:rPr>
                    <a:t>          </a:t>
                  </a:r>
                  <a14:m>
                    <m:oMath xmlns:m="http://schemas.openxmlformats.org/officeDocument/2006/math">
                      <m:r>
                        <a:rPr lang="vi-VN" sz="1800" i="1">
                          <a:latin typeface="Cambria Math" panose="02040503050406030204" pitchFamily="18" charset="0"/>
                        </a:rPr>
                        <m:t>𝐿</m:t>
                      </m:r>
                      <m:r>
                        <a:rPr lang="en-US" sz="1800" b="0" i="1" smtClean="0">
                          <a:latin typeface="Cambria Math" panose="020405030504060302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en-US" sz="18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latin typeface="+mn-lt"/>
                    </a:rPr>
                    <a:t> trong đó </a:t>
                  </a:r>
                  <a14:m>
                    <m:oMath xmlns:m="http://schemas.openxmlformats.org/officeDocument/2006/math">
                      <m:r>
                        <a:rPr lang="vi-VN" sz="1800" i="1" smtClean="0">
                          <a:latin typeface="Cambria Math" panose="02040503050406030204" pitchFamily="18" charset="0"/>
                        </a:rPr>
                        <m:t>𝐼</m:t>
                      </m:r>
                    </m:oMath>
                  </a14:m>
                  <a:r>
                    <a:rPr lang="vi-VN" sz="1800">
                      <a:latin typeface="+mn-lt"/>
                    </a:rPr>
                    <a:t> (đơn vị: </a:t>
                  </a:r>
                  <a14:m>
                    <m:oMath xmlns:m="http://schemas.openxmlformats.org/officeDocument/2006/math">
                      <m:r>
                        <a:rPr lang="vi-VN" sz="1800" i="1" smtClean="0">
                          <a:latin typeface="Cambria Math" panose="02040503050406030204" pitchFamily="18" charset="0"/>
                        </a:rPr>
                        <m:t>𝑊</m:t>
                      </m:r>
                      <m:r>
                        <a:rPr lang="vi-VN" sz="1800" i="1" smtClean="0">
                          <a:latin typeface="Cambria Math" panose="02040503050406030204" pitchFamily="18" charset="0"/>
                        </a:rPr>
                        <m:t>/</m:t>
                      </m:r>
                      <m:sSup>
                        <m:sSupPr>
                          <m:ctrlPr>
                            <a:rPr lang="vi-VN" sz="180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oMath>
                  </a14:m>
                  <a:r>
                    <a:rPr lang="vi-VN" sz="1800">
                      <a:latin typeface="+mn-lt"/>
                    </a:rPr>
                    <a:t>) là cường độ âm </a:t>
                  </a:r>
                  <a:r>
                    <a:rPr lang="vi-VN" sz="1800" i="1">
                      <a:latin typeface="+mn-lt"/>
                    </a:rPr>
                    <a:t>(Nguồn: Vật lí 12, NXBGD Việt Nam, 2021</a:t>
                  </a:r>
                  <a:r>
                    <a:rPr lang="vi-VN" sz="1800">
                      <a:latin typeface="+mn-lt"/>
                    </a:rPr>
                    <a:t>). Mức cường độ âm ở một khu dân cư được quy định là dưới </a:t>
                  </a:r>
                  <a14:m>
                    <m:oMath xmlns:m="http://schemas.openxmlformats.org/officeDocument/2006/math">
                      <m:r>
                        <a:rPr lang="vi-VN" sz="1800" i="1" smtClean="0">
                          <a:latin typeface="Cambria Math" panose="02040503050406030204" pitchFamily="18" charset="0"/>
                        </a:rPr>
                        <m:t>60 </m:t>
                      </m:r>
                      <m:r>
                        <a:rPr lang="vi-VN" sz="1800" i="1" smtClean="0">
                          <a:latin typeface="Cambria Math" panose="02040503050406030204" pitchFamily="18" charset="0"/>
                        </a:rPr>
                        <m:t>𝑑𝐵</m:t>
                      </m:r>
                    </m:oMath>
                  </a14:m>
                  <a:r>
                    <a:rPr lang="vi-VN" sz="1800">
                      <a:latin typeface="+mn-lt"/>
                    </a:rPr>
                    <a:t>. Hỏi cường độ âm ở khu vực đó phải dưới bao nhiêu </a:t>
                  </a:r>
                  <a14:m>
                    <m:oMath xmlns:m="http://schemas.openxmlformats.org/officeDocument/2006/math">
                      <m:r>
                        <a:rPr lang="vi-VN" sz="1800" i="1">
                          <a:latin typeface="Cambria Math" panose="02040503050406030204" pitchFamily="18" charset="0"/>
                        </a:rPr>
                        <m:t>𝑊</m:t>
                      </m:r>
                      <m:r>
                        <a:rPr lang="vi-VN" sz="1800" i="1">
                          <a:latin typeface="Cambria Math" panose="02040503050406030204" pitchFamily="18" charset="0"/>
                        </a:rPr>
                        <m:t>/</m:t>
                      </m:r>
                      <m:sSup>
                        <m:sSupPr>
                          <m:ctrlPr>
                            <a:rPr lang="vi-VN" sz="1800" i="1">
                              <a:latin typeface="Cambria Math" panose="02040503050406030204" pitchFamily="18" charset="0"/>
                            </a:rPr>
                          </m:ctrlPr>
                        </m:sSupPr>
                        <m:e>
                          <m:r>
                            <a:rPr lang="en-US" sz="1800" i="1">
                              <a:latin typeface="Cambria Math" panose="02040503050406030204" pitchFamily="18" charset="0"/>
                            </a:rPr>
                            <m:t>𝑚</m:t>
                          </m:r>
                        </m:e>
                        <m:sup>
                          <m:r>
                            <a:rPr lang="en-US" sz="1800" i="1">
                              <a:latin typeface="Cambria Math" panose="02040503050406030204" pitchFamily="18" charset="0"/>
                            </a:rPr>
                            <m:t>2</m:t>
                          </m:r>
                        </m:sup>
                      </m:sSup>
                    </m:oMath>
                  </a14:m>
                  <a:r>
                    <a:rPr lang="vi-VN" sz="1800">
                      <a:latin typeface="+mn-lt"/>
                    </a:rPr>
                    <a:t>?</a:t>
                  </a:r>
                </a:p>
              </p:txBody>
            </p:sp>
          </mc:Choice>
          <mc:Fallback xmlns="">
            <p:sp>
              <p:nvSpPr>
                <p:cNvPr id="4" name="Rectangle 3"/>
                <p:cNvSpPr>
                  <a:spLocks noRot="1" noChangeAspect="1" noMove="1" noResize="1" noEditPoints="1" noAdjustHandles="1" noChangeArrowheads="1" noChangeShapeType="1" noTextEdit="1"/>
                </p:cNvSpPr>
                <p:nvPr/>
              </p:nvSpPr>
              <p:spPr>
                <a:xfrm>
                  <a:off x="453153" y="268293"/>
                  <a:ext cx="7347569" cy="2344681"/>
                </a:xfrm>
                <a:prstGeom prst="rect">
                  <a:avLst/>
                </a:prstGeom>
                <a:blipFill>
                  <a:blip r:embed="rId3"/>
                  <a:stretch>
                    <a:fillRect l="-663" r="-663" b="-1039"/>
                  </a:stretch>
                </a:blipFill>
              </p:spPr>
              <p:txBody>
                <a:bodyPr/>
                <a:lstStyle/>
                <a:p>
                  <a:r>
                    <a:rPr lang="en-US">
                      <a:noFill/>
                    </a:rPr>
                    <a:t> </a:t>
                  </a:r>
                </a:p>
              </p:txBody>
            </p:sp>
          </mc:Fallback>
        </mc:AlternateContent>
      </p:grpSp>
      <p:sp>
        <p:nvSpPr>
          <p:cNvPr id="7" name="Rectangle 6"/>
          <p:cNvSpPr/>
          <p:nvPr/>
        </p:nvSpPr>
        <p:spPr>
          <a:xfrm>
            <a:off x="4150357" y="264977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797077" y="3063226"/>
                <a:ext cx="7881643" cy="1641924"/>
              </a:xfrm>
              <a:prstGeom prst="rect">
                <a:avLst/>
              </a:prstGeom>
            </p:spPr>
            <p:txBody>
              <a:bodyPr wrap="square">
                <a:spAutoFit/>
              </a:bodyPr>
              <a:lstStyle/>
              <a:p>
                <a:pPr>
                  <a:lnSpc>
                    <a:spcPct val="150000"/>
                  </a:lnSpc>
                  <a:spcAft>
                    <a:spcPts val="500"/>
                  </a:spcAft>
                </a:pPr>
                <a:r>
                  <a:rPr lang="vi-VN" sz="1800">
                    <a:solidFill>
                      <a:srgbClr val="090900"/>
                    </a:solidFill>
                    <a:latin typeface="+mn-lt"/>
                  </a:rPr>
                  <a:t>Ta có</a:t>
                </a:r>
                <a:r>
                  <a:rPr lang="en-US" sz="1800">
                    <a:solidFill>
                      <a:srgbClr val="090900"/>
                    </a:solidFill>
                    <a:latin typeface="+mn-lt"/>
                  </a:rPr>
                  <a:t>:</a:t>
                </a:r>
                <a:r>
                  <a:rPr lang="vi-VN" sz="1800"/>
                  <a:t> </a:t>
                </a:r>
                <a14:m>
                  <m:oMath xmlns:m="http://schemas.openxmlformats.org/officeDocument/2006/math">
                    <m:r>
                      <a:rPr lang="vi-VN" sz="1800" i="1">
                        <a:latin typeface="Cambria Math" panose="02040503050406030204" pitchFamily="18" charset="0"/>
                      </a:rPr>
                      <m:t>𝐿</m:t>
                    </m:r>
                    <m:r>
                      <a:rPr lang="en-US" sz="1800" b="0" i="1" smtClean="0">
                        <a:latin typeface="Cambria Math" panose="02040503050406030204" pitchFamily="18" charset="0"/>
                      </a:rPr>
                      <m:t>&lt;60</m:t>
                    </m:r>
                    <m:r>
                      <a:rPr lang="vi-VN" sz="1800" i="1">
                        <a:latin typeface="Cambria Math" panose="02040503050406030204" pitchFamily="18" charset="0"/>
                      </a:rPr>
                      <m:t> </m:t>
                    </m:r>
                    <m:r>
                      <a:rPr lang="da-DK"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&lt;60</m:t>
                    </m:r>
                  </m:oMath>
                </a14:m>
                <a:r>
                  <a:rPr lang="da-DK" sz="1800">
                    <a:ea typeface="Arial" panose="020B0604020202020204" pitchFamily="34"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&lt;6</m:t>
                    </m:r>
                  </m:oMath>
                </a14:m>
                <a:r>
                  <a:rPr lang="da-DK" sz="1800">
                    <a:ea typeface="Arial" panose="020B0604020202020204" pitchFamily="34"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r>
                          <a:rPr lang="en-US" sz="1800" b="0" i="1" smtClean="0">
                            <a:latin typeface="Cambria Math" panose="02040503050406030204" pitchFamily="18" charset="0"/>
                            <a:ea typeface="Calibri" panose="020F0502020204030204" pitchFamily="34" charset="0"/>
                            <a:cs typeface="Times New Roman" panose="02020603050405020304" pitchFamily="18" charset="0"/>
                          </a:rPr>
                          <m:t>𝐼</m:t>
                        </m:r>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&lt;6</m:t>
                    </m:r>
                  </m:oMath>
                </a14:m>
                <a:endParaRPr lang="en-US" sz="1800" b="0">
                  <a:ea typeface="Calibri" panose="020F0502020204030204" pitchFamily="34" charset="0"/>
                  <a:cs typeface="Times New Roman" panose="02020603050405020304" pitchFamily="18" charset="0"/>
                </a:endParaRPr>
              </a:p>
              <a:p>
                <a:pPr>
                  <a:lnSpc>
                    <a:spcPct val="150000"/>
                  </a:lnSpc>
                  <a:spcAft>
                    <a:spcPts val="500"/>
                  </a:spcAft>
                </a:pPr>
                <a14:m>
                  <m:oMathPara xmlns:m="http://schemas.openxmlformats.org/officeDocument/2006/math">
                    <m:oMathParaPr>
                      <m:jc m:val="centerGroup"/>
                    </m:oMathParaPr>
                    <m:oMath xmlns:m="http://schemas.openxmlformats.org/officeDocument/2006/math">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r>
                            <a:rPr lang="en-US" sz="1800" i="1">
                              <a:latin typeface="Cambria Math" panose="02040503050406030204" pitchFamily="18" charset="0"/>
                              <a:ea typeface="Calibri" panose="020F0502020204030204" pitchFamily="34" charset="0"/>
                              <a:cs typeface="Times New Roman" panose="02020603050405020304" pitchFamily="18" charset="0"/>
                            </a:rPr>
                            <m:t>𝐼</m:t>
                          </m:r>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+12</m:t>
                      </m:r>
                      <m:r>
                        <a:rPr lang="en-US" sz="1800" i="1">
                          <a:latin typeface="Cambria Math" panose="02040503050406030204" pitchFamily="18" charset="0"/>
                          <a:ea typeface="Calibri" panose="020F0502020204030204" pitchFamily="34" charset="0"/>
                          <a:cs typeface="Times New Roman" panose="02020603050405020304" pitchFamily="18" charset="0"/>
                        </a:rPr>
                        <m:t>&lt;6</m:t>
                      </m:r>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r>
                            <a:rPr lang="en-US" sz="1800" i="1">
                              <a:latin typeface="Cambria Math" panose="02040503050406030204" pitchFamily="18" charset="0"/>
                              <a:ea typeface="Calibri" panose="020F0502020204030204" pitchFamily="34" charset="0"/>
                              <a:cs typeface="Times New Roman" panose="02020603050405020304" pitchFamily="18" charset="0"/>
                            </a:rPr>
                            <m:t>𝐼</m:t>
                          </m:r>
                        </m:e>
                      </m:func>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6</m:t>
                      </m:r>
                      <m:r>
                        <a:rPr lang="da-DK"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𝐼</m:t>
                      </m:r>
                      <m:r>
                        <a:rPr lang="en-US" sz="1800" b="0" i="1" smtClean="0">
                          <a:latin typeface="Cambria Math" panose="02040503050406030204" pitchFamily="18" charset="0"/>
                          <a:ea typeface="Calibri" panose="020F0502020204030204" pitchFamily="34" charset="0"/>
                          <a:cs typeface="Times New Roman" panose="02020603050405020304" pitchFamily="18" charset="0"/>
                        </a:rPr>
                        <m:t>&lt;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6</m:t>
                          </m:r>
                        </m:sup>
                      </m:sSup>
                    </m:oMath>
                  </m:oMathPara>
                </a14:m>
                <a:endParaRPr lang="en-US" sz="1800">
                  <a:ea typeface="Calibri" panose="020F0502020204030204" pitchFamily="34" charset="0"/>
                  <a:cs typeface="Times New Roman" panose="02020603050405020304" pitchFamily="18" charset="0"/>
                </a:endParaRPr>
              </a:p>
              <a:p>
                <a:pPr>
                  <a:lnSpc>
                    <a:spcPct val="150000"/>
                  </a:lnSpc>
                  <a:spcAft>
                    <a:spcPts val="500"/>
                  </a:spcAft>
                </a:pPr>
                <a:r>
                  <a:rPr lang="en-US" sz="1800">
                    <a:latin typeface="+mn-lt"/>
                  </a:rPr>
                  <a:t>	</a:t>
                </a:r>
                <a:r>
                  <a:rPr lang="vi-VN" sz="1800">
                    <a:latin typeface="+mn-lt"/>
                  </a:rPr>
                  <a:t>Vậy cường độ âm ở khu vực đó phải dưới </a:t>
                </a:r>
                <a14:m>
                  <m:oMath xmlns:m="http://schemas.openxmlformats.org/officeDocument/2006/math">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−6</m:t>
                        </m:r>
                      </m:sup>
                    </m:sSup>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rPr>
                          <m:t>𝑊</m:t>
                        </m:r>
                        <m:r>
                          <a:rPr lang="vi-VN" sz="1800" i="1">
                            <a:latin typeface="Cambria Math" panose="02040503050406030204" pitchFamily="18" charset="0"/>
                          </a:rPr>
                          <m:t>/</m:t>
                        </m:r>
                        <m:sSup>
                          <m:sSupPr>
                            <m:ctrlPr>
                              <a:rPr lang="vi-VN" sz="1800" i="1">
                                <a:latin typeface="Cambria Math" panose="02040503050406030204" pitchFamily="18" charset="0"/>
                              </a:rPr>
                            </m:ctrlPr>
                          </m:sSupPr>
                          <m:e>
                            <m:r>
                              <a:rPr lang="en-US" sz="1800" i="1">
                                <a:latin typeface="Cambria Math" panose="02040503050406030204" pitchFamily="18" charset="0"/>
                              </a:rPr>
                              <m:t>𝑚</m:t>
                            </m:r>
                          </m:e>
                          <m:sup>
                            <m:r>
                              <a:rPr lang="en-US" sz="1800" i="1">
                                <a:latin typeface="Cambria Math" panose="02040503050406030204" pitchFamily="18" charset="0"/>
                              </a:rPr>
                              <m:t>2</m:t>
                            </m:r>
                          </m:sup>
                        </m:sSup>
                      </m:e>
                    </m:d>
                  </m:oMath>
                </a14:m>
                <a:endParaRPr lang="vi-VN" sz="180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797077" y="3063226"/>
                <a:ext cx="7881643" cy="1641924"/>
              </a:xfrm>
              <a:prstGeom prst="rect">
                <a:avLst/>
              </a:prstGeom>
              <a:blipFill>
                <a:blip r:embed="rId4"/>
                <a:stretch>
                  <a:fillRect l="-696" b="-1852"/>
                </a:stretch>
              </a:blipFill>
            </p:spPr>
            <p:txBody>
              <a:bodyPr/>
              <a:lstStyle/>
              <a:p>
                <a:r>
                  <a:rPr lang="en-US">
                    <a:noFill/>
                  </a:rPr>
                  <a:t> </a:t>
                </a:r>
              </a:p>
            </p:txBody>
          </p:sp>
        </mc:Fallback>
      </mc:AlternateContent>
    </p:spTree>
    <p:extLst>
      <p:ext uri="{BB962C8B-B14F-4D97-AF65-F5344CB8AC3E}">
        <p14:creationId xmlns:p14="http://schemas.microsoft.com/office/powerpoint/2010/main" val="22317789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up)">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5611244" y="526311"/>
            <a:ext cx="2894914" cy="4144005"/>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47161" y="67929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LUYỆN TẬP</a:t>
            </a:r>
            <a:endParaRPr sz="5500" b="1">
              <a:latin typeface="+mn-lt"/>
            </a:endParaRPr>
          </a:p>
        </p:txBody>
      </p:sp>
      <p:grpSp>
        <p:nvGrpSpPr>
          <p:cNvPr id="127" name="Google Shape;3950;p73"/>
          <p:cNvGrpSpPr/>
          <p:nvPr/>
        </p:nvGrpSpPr>
        <p:grpSpPr>
          <a:xfrm>
            <a:off x="497207" y="4206314"/>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823254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2907396" y="1763952"/>
            <a:ext cx="5684172" cy="1707600"/>
          </a:xfrm>
          <a:prstGeom prst="rect">
            <a:avLst/>
          </a:prstGeom>
        </p:spPr>
        <p:txBody>
          <a:bodyPr spcFirstLastPara="1" wrap="square" lIns="91425" tIns="91425" rIns="91425" bIns="91425" anchor="b" anchorCtr="0">
            <a:noAutofit/>
          </a:bodyPr>
          <a:lstStyle/>
          <a:p>
            <a:pPr lvl="0">
              <a:lnSpc>
                <a:spcPct val="150000"/>
              </a:lnSpc>
            </a:pPr>
            <a:r>
              <a:rPr lang="en-US" sz="4200" b="1">
                <a:latin typeface="+mn-lt"/>
              </a:rPr>
              <a:t>PHƯƠNG TRÌNH MŨ VÀ </a:t>
            </a:r>
            <a:r>
              <a:rPr lang="vi-VN" sz="4200" b="1">
                <a:latin typeface="+mn-lt"/>
              </a:rPr>
              <a:t>PHƯƠNG TRÌNH LÔGARIT</a:t>
            </a:r>
            <a:endParaRPr sz="4200" b="1">
              <a:latin typeface="+mn-lt"/>
            </a:endParaRPr>
          </a:p>
        </p:txBody>
      </p:sp>
      <p:sp>
        <p:nvSpPr>
          <p:cNvPr id="2130" name="Google Shape;2130;p41"/>
          <p:cNvSpPr txBox="1">
            <a:spLocks noGrp="1"/>
          </p:cNvSpPr>
          <p:nvPr>
            <p:ph type="title" idx="2"/>
          </p:nvPr>
        </p:nvSpPr>
        <p:spPr>
          <a:xfrm>
            <a:off x="837139" y="524941"/>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I</a:t>
            </a:r>
            <a:endParaRPr sz="5500" b="1">
              <a:latin typeface="+mj-lt"/>
            </a:endParaRPr>
          </a:p>
        </p:txBody>
      </p:sp>
      <p:grpSp>
        <p:nvGrpSpPr>
          <p:cNvPr id="2132" name="Google Shape;2132;p41"/>
          <p:cNvGrpSpPr/>
          <p:nvPr/>
        </p:nvGrpSpPr>
        <p:grpSpPr>
          <a:xfrm>
            <a:off x="612914" y="2200198"/>
            <a:ext cx="2389232" cy="2575075"/>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TextBox 2">
            <a:extLst>
              <a:ext uri="{FF2B5EF4-FFF2-40B4-BE49-F238E27FC236}">
                <a16:creationId xmlns:a16="http://schemas.microsoft.com/office/drawing/2014/main" id="{0C893522-147B-C2D5-B7D9-D5B33FF411EC}"/>
              </a:ext>
            </a:extLst>
          </p:cNvPr>
          <p:cNvSpPr txBox="1"/>
          <p:nvPr/>
        </p:nvSpPr>
        <p:spPr>
          <a:xfrm>
            <a:off x="3372338" y="4046001"/>
            <a:ext cx="4572000" cy="523220"/>
          </a:xfrm>
          <a:prstGeom prst="rect">
            <a:avLst/>
          </a:prstGeom>
          <a:noFill/>
        </p:spPr>
        <p:txBody>
          <a:bodyPr wrap="square">
            <a:spAutoFit/>
          </a:bodyPr>
          <a:lstStyle/>
          <a:p>
            <a:r>
              <a:rPr lang="en-US"/>
              <a:t>Xem thêm tại Website VnTeach.Com </a:t>
            </a:r>
          </a:p>
          <a:p>
            <a:r>
              <a:rPr lang="en-US"/>
              <a:t>https://www.vnteach.com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75824"/>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a:solidFill>
                      <a:srgbClr val="1F497D"/>
                    </a:solidFill>
                    <a:latin typeface="Arial" panose="020B0604020202020204" pitchFamily="34" charset="0"/>
                    <a:ea typeface="Times New Roman" panose="02020603050405020304" pitchFamily="18" charset="0"/>
                    <a:cs typeface="Arial" panose="020B0604020202020204" pitchFamily="34" charset="0"/>
                  </a:rPr>
                  <a:t>Câu 1.</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Nghiệm của phương trình </a:t>
                </a:r>
                <a14:m>
                  <m:oMath xmlns:m="http://schemas.openxmlformats.org/officeDocument/2006/math">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=27</m:t>
                    </m:r>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b="-1852"/>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920221" y="696794"/>
                <a:ext cx="3019260"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=5</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20221" y="696794"/>
                <a:ext cx="3019260" cy="508152"/>
              </a:xfrm>
              <a:prstGeom prst="rect">
                <a:avLst/>
              </a:prstGeom>
              <a:blipFill>
                <a:blip r:embed="rId13"/>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20221" y="1377758"/>
                <a:ext cx="2971123"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1F497D"/>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18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20221" y="1377758"/>
                <a:ext cx="2971123" cy="510621"/>
              </a:xfrm>
              <a:prstGeom prst="rect">
                <a:avLst/>
              </a:prstGeom>
              <a:blipFill>
                <a:blip r:embed="rId14"/>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235209" y="684079"/>
                <a:ext cx="2971123"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235209" y="684079"/>
                <a:ext cx="2971123" cy="508152"/>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235209" y="1377758"/>
                <a:ext cx="2977246"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m:t>
                    </m:r>
                  </m:oMath>
                </a14:m>
                <a:endParaRPr lang="en-US" sz="20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235209" y="1377758"/>
                <a:ext cx="2977246" cy="510621"/>
              </a:xfrm>
              <a:prstGeom prst="rect">
                <a:avLst/>
              </a:prstGeom>
              <a:blipFill>
                <a:blip r:embed="rId16"/>
                <a:stretch>
                  <a:fillRect b="-14286"/>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72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a:solidFill>
                      <a:srgbClr val="1F497D"/>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Tập nghiệm của bất phương trình </a:t>
                </a:r>
                <a14:m>
                  <m:oMath xmlns:m="http://schemas.openxmlformats.org/officeDocument/2006/math">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−13</m:t>
                        </m:r>
                      </m:sup>
                    </m:s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&lt;27</m:t>
                    </m:r>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 ?</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 +∞</m:t>
                        </m:r>
                      </m:e>
                    </m:d>
                  </m:oMath>
                </a14:m>
                <a:endParaRPr lang="en-US" sz="200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−4;4</m:t>
                        </m:r>
                      </m:e>
                    </m:d>
                  </m:oMath>
                </a14:m>
                <a:endParaRPr lang="en-US" sz="200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d>
                      <m:dPr>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m:t>
                        </m:r>
                      </m:e>
                    </m:d>
                  </m:oMath>
                </a14:m>
                <a:endParaRPr lang="en-US" sz="200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1F497D"/>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d>
                      <m:d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0;4</m:t>
                        </m:r>
                      </m:e>
                    </m:d>
                  </m:oMath>
                </a14:m>
                <a:endParaRPr lang="en-US" sz="18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274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75824"/>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736288" y="3963257"/>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207175" y="401046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49750" y="4081487"/>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492033" y="402709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64050" y="3681437"/>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50588" y="3669556"/>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a:solidFill>
                      <a:srgbClr val="1F497D"/>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Nghiệm của phương trình </a:t>
                </a:r>
                <a14:m>
                  <m:oMath xmlns:m="http://schemas.openxmlformats.org/officeDocument/2006/math">
                    <m:func>
                      <m:func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100">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log</m:t>
                            </m:r>
                          </m:e>
                          <m:sub>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fName>
                      <m:e>
                        <m:d>
                          <m:d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e>
                    </m:func>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b="-1852"/>
                </a:stretch>
              </a:blipFill>
              <a:ln>
                <a:noFill/>
              </a:ln>
            </p:spPr>
            <p:txBody>
              <a:bodyPr/>
              <a:lstStyle/>
              <a:p>
                <a:r>
                  <a:rPr lang="en-US">
                    <a:noFill/>
                  </a:rPr>
                  <a:t> </a:t>
                </a:r>
              </a:p>
            </p:txBody>
          </p:sp>
        </mc:Fallback>
      </mc:AlternateContent>
      <p:sp>
        <p:nvSpPr>
          <p:cNvPr id="19" name="TextBox 18"/>
          <p:cNvSpPr txBox="1"/>
          <p:nvPr/>
        </p:nvSpPr>
        <p:spPr>
          <a:xfrm>
            <a:off x="3112485" y="4020407"/>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328165" y="4060525"/>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20221" y="696794"/>
                <a:ext cx="3019260"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=6</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20221" y="696794"/>
                <a:ext cx="3019260" cy="508152"/>
              </a:xfrm>
              <a:prstGeom prst="rect">
                <a:avLst/>
              </a:prstGeom>
              <a:blipFill>
                <a:blip r:embed="rId13"/>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20221" y="1377758"/>
                <a:ext cx="2971123"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600"/>
                  </a:spcBef>
                  <a:spcAft>
                    <a:spcPts val="6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=8</m:t>
                    </m:r>
                  </m:oMath>
                </a14:m>
                <a:endParaRPr kumimoji="0" lang="en-US" sz="18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20221" y="1377758"/>
                <a:ext cx="2971123" cy="510621"/>
              </a:xfrm>
              <a:prstGeom prst="rect">
                <a:avLst/>
              </a:prstGeom>
              <a:blipFill>
                <a:blip r:embed="rId14"/>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235209" y="684079"/>
                <a:ext cx="2971123"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=11</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235209" y="684079"/>
                <a:ext cx="2971123" cy="508152"/>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235209" y="1377758"/>
                <a:ext cx="2977246"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1F497D"/>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18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235209" y="1377758"/>
                <a:ext cx="2977246" cy="510621"/>
              </a:xfrm>
              <a:prstGeom prst="rect">
                <a:avLst/>
              </a:prstGeom>
              <a:blipFill>
                <a:blip r:embed="rId16"/>
                <a:stretch>
                  <a:fillRect b="-14286"/>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549183" y="3651771"/>
            <a:ext cx="1402393" cy="1348455"/>
          </a:xfrm>
          <a:prstGeom prst="rect">
            <a:avLst/>
          </a:prstGeom>
        </p:spPr>
      </p:pic>
      <p:sp>
        <p:nvSpPr>
          <p:cNvPr id="32" name="TextBox 31"/>
          <p:cNvSpPr txBox="1"/>
          <p:nvPr/>
        </p:nvSpPr>
        <p:spPr>
          <a:xfrm>
            <a:off x="912657" y="4054916"/>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7721525" y="4353368"/>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7378625" y="3724717"/>
            <a:ext cx="1257300" cy="1257300"/>
          </a:xfrm>
          <a:prstGeom prst="rect">
            <a:avLst/>
          </a:prstGeom>
        </p:spPr>
      </p:pic>
      <p:sp>
        <p:nvSpPr>
          <p:cNvPr id="20" name="TextBox 19"/>
          <p:cNvSpPr txBox="1"/>
          <p:nvPr/>
        </p:nvSpPr>
        <p:spPr>
          <a:xfrm>
            <a:off x="7605007" y="407997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26166" y="406800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93463" y="4061657"/>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35209" y="409456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166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6302 -0.02592 C 0.05469 -0.00864 0.17222 0.00895 0.21458 -0.00987 C 0.25712 -0.02839 0.26337 -0.08364 0.19132 -0.13858 C 0.11944 -0.19351 -0.12569 -0.30956 -0.21788 -0.34012 C -0.31024 -0.37067 -0.3375 -0.3466 -0.36337 -0.32253 " pathEditMode="relative" rAng="780000" ptsTypes="AAAAA">
                                      <p:cBhvr>
                                        <p:cTn id="126" dur="2000" fill="hold"/>
                                        <p:tgtEl>
                                          <p:spTgt spid="31"/>
                                        </p:tgtEl>
                                        <p:attrNameLst>
                                          <p:attrName>ppt_x</p:attrName>
                                          <p:attrName>ppt_y</p:attrName>
                                        </p:attrNameLst>
                                      </p:cBhvr>
                                      <p:rCtr x="-17" y="-1265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75824"/>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a:solidFill>
                      <a:srgbClr val="1F497D"/>
                    </a:solidFill>
                    <a:latin typeface="Arial" panose="020B0604020202020204" pitchFamily="34" charset="0"/>
                    <a:ea typeface="Times New Roman" panose="02020603050405020304" pitchFamily="18" charset="0"/>
                    <a:cs typeface="Arial" panose="020B0604020202020204" pitchFamily="34" charset="0"/>
                  </a:rPr>
                  <a:t>Câu 4.</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Tập nghiệm của bất phương trình </a:t>
                </a:r>
                <a14:m>
                  <m:oMath xmlns:m="http://schemas.openxmlformats.org/officeDocument/2006/math">
                    <m:func>
                      <m:func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100">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log</m:t>
                            </m:r>
                          </m:e>
                          <m:sub>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fName>
                      <m:e>
                        <m:d>
                          <m:d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18−</m:t>
                            </m:r>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e>
                    </m:func>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b="-1852"/>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920221" y="696794"/>
                <a:ext cx="3019260"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−∞;3</m:t>
                        </m:r>
                      </m:e>
                    </m:d>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20221" y="696794"/>
                <a:ext cx="3019260" cy="508152"/>
              </a:xfrm>
              <a:prstGeom prst="rect">
                <a:avLst/>
              </a:prstGeom>
              <a:blipFill>
                <a:blip r:embed="rId13"/>
                <a:stretch>
                  <a:fillRect l="-2222"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20221" y="1377758"/>
                <a:ext cx="2971123"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600"/>
                  </a:spcBef>
                  <a:spcAft>
                    <a:spcPts val="6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0;3</m:t>
                        </m:r>
                      </m:e>
                    </m:d>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 </m:t>
                    </m:r>
                  </m:oMath>
                </a14:m>
                <a:endParaRPr kumimoji="0" lang="en-US" sz="18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20221" y="1377758"/>
                <a:ext cx="2971123" cy="510621"/>
              </a:xfrm>
              <a:prstGeom prst="rect">
                <a:avLst/>
              </a:prstGeom>
              <a:blipFill>
                <a:blip r:embed="rId14"/>
                <a:stretch>
                  <a:fillRect l="-2259"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235209" y="684079"/>
                <a:ext cx="2971123"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d>
                      <m:dPr>
                        <m:begChr m:val="["/>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−3;3</m:t>
                        </m:r>
                      </m:e>
                    </m:d>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 </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235209" y="684079"/>
                <a:ext cx="2971123" cy="508152"/>
              </a:xfrm>
              <a:prstGeom prst="rect">
                <a:avLst/>
              </a:prstGeom>
              <a:blipFill>
                <a:blip r:embed="rId15"/>
                <a:stretch>
                  <a:fillRect l="-2259"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235209" y="1377758"/>
                <a:ext cx="2977246"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600"/>
                  </a:spcBef>
                  <a:spcAft>
                    <a:spcPts val="600"/>
                  </a:spcAft>
                </a:pPr>
                <a:r>
                  <a:rPr lang="fr-FR" sz="2000">
                    <a:solidFill>
                      <a:srgbClr val="1F497D"/>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d>
                      <m:dPr>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 −3</m:t>
                        </m:r>
                      </m:e>
                    </m:d>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3;+∞</m:t>
                        </m:r>
                      </m:e>
                    </m:d>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5235209" y="1377758"/>
                <a:ext cx="2977246" cy="510621"/>
              </a:xfrm>
              <a:prstGeom prst="rect">
                <a:avLst/>
              </a:prstGeom>
              <a:blipFill>
                <a:blip r:embed="rId16"/>
                <a:stretch>
                  <a:fillRect l="-2254" b="-14286"/>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03985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000" b="1">
                    <a:solidFill>
                      <a:srgbClr val="1F497D"/>
                    </a:solidFill>
                    <a:latin typeface="Arial" panose="020B0604020202020204" pitchFamily="34" charset="0"/>
                    <a:ea typeface="Times New Roman" panose="02020603050405020304" pitchFamily="18" charset="0"/>
                    <a:cs typeface="Arial" panose="020B0604020202020204" pitchFamily="34" charset="0"/>
                  </a:rPr>
                  <a:t>Câu 5.</a:t>
                </a:r>
                <a:r>
                  <a:rPr lang="fr-FR" sz="20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Tổng bình phương các nghiệm của phương trình </a:t>
                </a:r>
                <a14:m>
                  <m:oMath xmlns:m="http://schemas.openxmlformats.org/officeDocument/2006/math">
                    <m:sSup>
                      <m:sSup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e>
                        </m:d>
                      </m:e>
                      <m: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up>
                    </m:sSup>
                  </m:oMath>
                </a14:m>
                <a:r>
                  <a:rPr lang="fr-FR" sz="20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bằng</a:t>
                </a:r>
                <a:endParaRPr lang="en-US" sz="20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2000" b="0" i="0" u="none" strike="noStrike" kern="0" cap="none" spc="0" normalizeH="0" baseline="0" noProof="0">
                    <a:ln>
                      <a:noFill/>
                    </a:ln>
                    <a:solidFill>
                      <a:srgbClr val="1F497D"/>
                    </a:solidFill>
                    <a:effectLst/>
                    <a:uLnTx/>
                    <a:uFillTx/>
                    <a:latin typeface="Arial" panose="020B0604020202020204" pitchFamily="34" charset="0"/>
                    <a:ea typeface="Arial" panose="020B0604020202020204" pitchFamily="34" charset="0"/>
                    <a:cs typeface="Arial" panose="020B0604020202020204" pitchFamily="34" charset="0"/>
                    <a:sym typeface="Arial"/>
                  </a:rPr>
                  <a:t>A.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mn-ea"/>
                        <a:cs typeface="Times New Roman" panose="02020603050405020304" pitchFamily="18" charset="0"/>
                        <a:sym typeface="Arial"/>
                      </a:rPr>
                      <m:t>0</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100"/>
                  </a:spcBef>
                  <a:spcAft>
                    <a:spcPts val="100"/>
                  </a:spcAft>
                  <a:buClr>
                    <a:srgbClr val="000000"/>
                  </a:buClr>
                  <a:buSzTx/>
                  <a:buFont typeface="Arial"/>
                  <a:buNone/>
                  <a:tabLst/>
                  <a:defRPr/>
                </a:pPr>
                <a:r>
                  <a:rPr kumimoji="0" lang="fr-FR" sz="2000" b="0" i="0" u="none" strike="noStrike" kern="0" cap="none" spc="0" normalizeH="0" baseline="0" noProof="0">
                    <a:ln>
                      <a:noFill/>
                    </a:ln>
                    <a:solidFill>
                      <a:srgbClr val="1F497D"/>
                    </a:solidFill>
                    <a:effectLst/>
                    <a:uLnTx/>
                    <a:uFillTx/>
                    <a:latin typeface="Arial" panose="020B0604020202020204" pitchFamily="34" charset="0"/>
                    <a:ea typeface="Arial" panose="020B0604020202020204" pitchFamily="34" charset="0"/>
                    <a:cs typeface="Arial" panose="020B0604020202020204" pitchFamily="34" charset="0"/>
                    <a:sym typeface="Arial"/>
                  </a:rPr>
                  <a:t>B.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mn-ea"/>
                        <a:cs typeface="Times New Roman" panose="02020603050405020304" pitchFamily="18" charset="0"/>
                        <a:sym typeface="Arial"/>
                      </a:rPr>
                      <m:t>5</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2000" b="0" i="0" u="none" strike="noStrike" kern="0" cap="none" spc="0" normalizeH="0" baseline="0" noProof="0">
                    <a:ln>
                      <a:noFill/>
                    </a:ln>
                    <a:solidFill>
                      <a:srgbClr val="1F497D"/>
                    </a:solidFill>
                    <a:effectLst/>
                    <a:uLnTx/>
                    <a:uFillTx/>
                    <a:latin typeface="Arial" panose="020B0604020202020204" pitchFamily="34" charset="0"/>
                    <a:ea typeface="Arial" panose="020B0604020202020204" pitchFamily="34" charset="0"/>
                    <a:cs typeface="Arial" panose="020B0604020202020204" pitchFamily="34" charset="0"/>
                    <a:sym typeface="Arial"/>
                  </a:rPr>
                  <a:t>C.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mn-ea"/>
                        <a:cs typeface="Times New Roman" panose="02020603050405020304" pitchFamily="18" charset="0"/>
                        <a:sym typeface="Arial"/>
                      </a:rPr>
                      <m:t>2</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oMath>
                </a14:m>
                <a:endParaRPr kumimoji="0" lang="en-US" sz="18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4533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1669828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1112566" y="648239"/>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1 (SGK – tr.54)</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80861" y="625645"/>
            <a:ext cx="3632532" cy="553998"/>
          </a:xfrm>
          <a:prstGeom prst="rect">
            <a:avLst/>
          </a:prstGeom>
        </p:spPr>
        <p:txBody>
          <a:bodyPr wrap="square">
            <a:spAutoFit/>
          </a:bodyPr>
          <a:lstStyle/>
          <a:p>
            <a:pPr>
              <a:lnSpc>
                <a:spcPct val="150000"/>
              </a:lnSpc>
            </a:pPr>
            <a:r>
              <a:rPr lang="vi-VN" sz="2000">
                <a:latin typeface="+mn-lt"/>
              </a:rPr>
              <a:t>Giải </a:t>
            </a:r>
            <a:r>
              <a:rPr lang="en-US" sz="2000">
                <a:latin typeface="+mn-lt"/>
              </a:rPr>
              <a:t>mỗi</a:t>
            </a:r>
            <a:r>
              <a:rPr lang="vi-VN" sz="2000">
                <a:latin typeface="+mn-lt"/>
              </a:rPr>
              <a:t> phương trình sau:</a:t>
            </a:r>
            <a:endParaRPr lang="en-US" sz="2000">
              <a:latin typeface="+mn-lt"/>
            </a:endParaRPr>
          </a:p>
        </p:txBody>
      </p:sp>
      <mc:AlternateContent xmlns:mc="http://schemas.openxmlformats.org/markup-compatibility/2006" xmlns:a14="http://schemas.microsoft.com/office/drawing/2010/main">
        <mc:Choice Requires="a14">
          <p:sp>
            <p:nvSpPr>
              <p:cNvPr id="5" name="Rectangle 4"/>
              <p:cNvSpPr/>
              <p:nvPr/>
            </p:nvSpPr>
            <p:spPr>
              <a:xfrm>
                <a:off x="1112566" y="1519784"/>
                <a:ext cx="1919659" cy="63094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(0,3</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i="1">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12566" y="1519784"/>
                <a:ext cx="1919659"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955812" y="1608690"/>
                <a:ext cx="1214050" cy="400110"/>
              </a:xfrm>
              <a:prstGeom prst="rect">
                <a:avLst/>
              </a:prstGeom>
            </p:spPr>
            <p:txBody>
              <a:bodyPr wrap="none">
                <a:spAutoFit/>
              </a:bodyPr>
              <a:lstStyle/>
              <a:p>
                <a14:m>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2000">
                  <a:solidFill>
                    <a:srgbClr val="C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2955812" y="1608690"/>
                <a:ext cx="1214050"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112566" y="4617905"/>
                <a:ext cx="4572000" cy="5131598"/>
              </a:xfrm>
              <a:prstGeom prst="rect">
                <a:avLst/>
              </a:prstGeom>
            </p:spPr>
            <p:txBody>
              <a:bodyPr>
                <a:spAutoFit/>
              </a:bodyPr>
              <a:lstStyle/>
              <a:p>
                <a:pPr lvl="0" algn="just">
                  <a:lnSpc>
                    <a:spcPct val="150000"/>
                  </a:lnSpc>
                  <a:spcBef>
                    <a:spcPts val="600"/>
                  </a:spcBef>
                  <a:spcAft>
                    <a:spcPts val="600"/>
                  </a:spcAft>
                </a:pPr>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en-US" sz="1900" i="1">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2</m:t>
                                </m:r>
                              </m:den>
                            </m:f>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+1)=−3⇔</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=7</m:t>
                    </m:r>
                  </m:oMath>
                </a14:m>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en-US" sz="1900" i="1">
                    <a:latin typeface="Arial" panose="020B0604020202020204" pitchFamily="34" charset="0"/>
                    <a:ea typeface="Calibri" panose="020F0502020204030204" pitchFamily="34" charset="0"/>
                    <a:cs typeface="Arial" panose="020B0604020202020204" pitchFamily="34" charset="0"/>
                  </a:rPr>
                  <a:t>e) </a:t>
                </a:r>
                <a14:m>
                  <m:oMath xmlns:m="http://schemas.openxmlformats.org/officeDocument/2006/math">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19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3</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−5)=</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19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2</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+1)</m:t>
                    </m:r>
                  </m:oMath>
                </a14:m>
                <a:r>
                  <a:rPr lang="en-US" sz="1900" i="1">
                    <a:latin typeface="Arial" panose="020B0604020202020204" pitchFamily="34" charset="0"/>
                    <a:ea typeface="Calibri" panose="020F0502020204030204" pitchFamily="34" charset="0"/>
                    <a:cs typeface="Arial" panose="020B0604020202020204" pitchFamily="34" charset="0"/>
                  </a:rPr>
                  <a:t> ; ĐKXĐ: </a:t>
                </a:r>
                <a14:m>
                  <m:oMath xmlns:m="http://schemas.openxmlformats.org/officeDocument/2006/math">
                    <m:r>
                      <a:rPr lang="nl-NL"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&gt;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5</m:t>
                        </m:r>
                      </m:num>
                      <m:den>
                        <m:r>
                          <a:rPr lang="en-US" sz="1900" i="1">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Calibri" panose="020F0502020204030204" pitchFamily="34" charset="0"/>
                        <a:cs typeface="Cambria Math" panose="02040503050406030204" pitchFamily="18" charset="0"/>
                      </a:rPr>
                      <m:t>⇔</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900" i="1">
                            <a:latin typeface="Cambria Math" panose="02040503050406030204" pitchFamily="18" charset="0"/>
                            <a:ea typeface="Calibri" panose="020F0502020204030204" pitchFamily="34" charset="0"/>
                            <a:cs typeface="Times New Roman" panose="02020603050405020304" pitchFamily="18" charset="0"/>
                          </a:rPr>
                          <m:t>𝑥</m:t>
                        </m:r>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6</m:t>
                    </m:r>
                  </m:oMath>
                </a14:m>
                <a:r>
                  <a:rPr lang="en-US" sz="1900" i="1">
                    <a:latin typeface="Arial" panose="020B0604020202020204" pitchFamily="34" charset="0"/>
                    <a:ea typeface="Calibri" panose="020F0502020204030204" pitchFamily="34" charset="0"/>
                    <a:cs typeface="Arial" panose="020B0604020202020204" pitchFamily="34" charset="0"/>
                  </a:rPr>
                  <a:t> (tmđk)                            </a:t>
                </a:r>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en-US" sz="1900" i="1">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+9)=</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2</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−1)</m:t>
                    </m:r>
                  </m:oMath>
                </a14:m>
                <a:r>
                  <a:rPr lang="en-US" sz="1900" i="1">
                    <a:latin typeface="Arial" panose="020B0604020202020204" pitchFamily="34" charset="0"/>
                    <a:ea typeface="Calibri" panose="020F0502020204030204" pitchFamily="34" charset="0"/>
                    <a:cs typeface="Arial" panose="020B0604020202020204" pitchFamily="34" charset="0"/>
                  </a:rPr>
                  <a:t>; ĐKXĐ: </a:t>
                </a:r>
                <a14:m>
                  <m:oMath xmlns:m="http://schemas.openxmlformats.org/officeDocument/2006/math">
                    <m:r>
                      <a:rPr lang="nl-NL"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&gt;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Calibri" panose="020F0502020204030204" pitchFamily="34" charset="0"/>
                        <a:cs typeface="Cambria Math" panose="02040503050406030204" pitchFamily="18" charset="0"/>
                      </a:rPr>
                      <m:t>⇔</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900" i="1">
                            <a:latin typeface="Cambria Math" panose="02040503050406030204" pitchFamily="18" charset="0"/>
                            <a:ea typeface="Calibri" panose="020F0502020204030204" pitchFamily="34" charset="0"/>
                            <a:cs typeface="Times New Roman" panose="02020603050405020304" pitchFamily="18" charset="0"/>
                          </a:rPr>
                          <m:t>𝑥</m:t>
                        </m:r>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10</m:t>
                    </m:r>
                  </m:oMath>
                </a14:m>
                <a:r>
                  <a:rPr lang="en-US" sz="1900" i="1">
                    <a:latin typeface="Arial" panose="020B0604020202020204" pitchFamily="34" charset="0"/>
                    <a:ea typeface="Calibri" panose="020F0502020204030204" pitchFamily="34" charset="0"/>
                    <a:cs typeface="Arial" panose="020B0604020202020204" pitchFamily="34" charset="0"/>
                  </a:rPr>
                  <a:t> (tmđk)</a:t>
                </a:r>
                <a:endParaRPr lang="en-US" sz="1900" i="1">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12566" y="4617905"/>
                <a:ext cx="4572000" cy="5131598"/>
              </a:xfrm>
              <a:prstGeom prst="rect">
                <a:avLst/>
              </a:prstGeom>
              <a:blipFill>
                <a:blip r:embed="rId5"/>
                <a:stretch>
                  <a:fillRect l="-1333" r="-1200" b="-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12566" y="2654342"/>
                <a:ext cx="180395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5</m:t>
                          </m:r>
                        </m:e>
                        <m:sup>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=25</m:t>
                      </m:r>
                    </m:oMath>
                  </m:oMathPara>
                </a14:m>
                <a:endParaRPr lang="en-US" sz="2000"/>
              </a:p>
            </p:txBody>
          </p:sp>
        </mc:Choice>
        <mc:Fallback xmlns="">
          <p:sp>
            <p:nvSpPr>
              <p:cNvPr id="10" name="Rectangle 9"/>
              <p:cNvSpPr>
                <a:spLocks noRot="1" noChangeAspect="1" noMove="1" noResize="1" noEditPoints="1" noAdjustHandles="1" noChangeArrowheads="1" noChangeShapeType="1" noTextEdit="1"/>
              </p:cNvSpPr>
              <p:nvPr/>
            </p:nvSpPr>
            <p:spPr>
              <a:xfrm>
                <a:off x="1112566" y="2654342"/>
                <a:ext cx="1803955" cy="400110"/>
              </a:xfrm>
              <a:prstGeom prst="rect">
                <a:avLst/>
              </a:prstGeom>
              <a:blipFill>
                <a:blip r:embed="rId6"/>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955812" y="2523884"/>
                <a:ext cx="1214050" cy="66947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a:solidFill>
                    <a:srgbClr val="C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2955812" y="2523884"/>
                <a:ext cx="1214050" cy="6694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12566" y="3663641"/>
                <a:ext cx="22043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𝑐</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9</m:t>
                          </m:r>
                        </m:e>
                        <m:sup>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=24</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e>
                        <m:sup>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oMath>
                  </m:oMathPara>
                </a14:m>
                <a:endParaRPr lang="en-US" sz="2000"/>
              </a:p>
            </p:txBody>
          </p:sp>
        </mc:Choice>
        <mc:Fallback xmlns="">
          <p:sp>
            <p:nvSpPr>
              <p:cNvPr id="12" name="Rectangle 11"/>
              <p:cNvSpPr>
                <a:spLocks noRot="1" noChangeAspect="1" noMove="1" noResize="1" noEditPoints="1" noAdjustHandles="1" noChangeArrowheads="1" noChangeShapeType="1" noTextEdit="1"/>
              </p:cNvSpPr>
              <p:nvPr/>
            </p:nvSpPr>
            <p:spPr>
              <a:xfrm>
                <a:off x="1112566" y="3663641"/>
                <a:ext cx="2204321" cy="400110"/>
              </a:xfrm>
              <a:prstGeom prst="rect">
                <a:avLst/>
              </a:prstGeom>
              <a:blipFill>
                <a:blip r:embed="rId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316887" y="3572568"/>
                <a:ext cx="4072968" cy="553998"/>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316887" y="3572568"/>
                <a:ext cx="4072968" cy="553998"/>
              </a:xfrm>
              <a:prstGeom prst="rect">
                <a:avLst/>
              </a:prstGeom>
              <a:blipFill>
                <a:blip r:embed="rId9"/>
                <a:stretch>
                  <a:fillRect b="-219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P spid="5" grpId="0"/>
      <p:bldP spid="8" grpId="0"/>
      <p:bldP spid="10" grpId="0"/>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1112566" y="648239"/>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1 (SGK – tr.54)</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780861" y="625645"/>
            <a:ext cx="3632532"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a:t>
            </a:r>
            <a:r>
              <a:rPr kumimoji="0" lang="en-US" sz="2000" b="0" i="0" u="none" strike="noStrike" kern="0" cap="none" spc="0" normalizeH="0" baseline="0" noProof="0">
                <a:ln>
                  <a:noFill/>
                </a:ln>
                <a:solidFill>
                  <a:srgbClr val="000000"/>
                </a:solidFill>
                <a:effectLst/>
                <a:uLnTx/>
                <a:uFillTx/>
                <a:latin typeface="Arial"/>
                <a:cs typeface="Arial"/>
                <a:sym typeface="Arial"/>
              </a:rPr>
              <a:t>mỗi</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112566" y="1328564"/>
                <a:ext cx="2668295" cy="874470"/>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𝑑</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den>
                              </m:f>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+1)=−3</m:t>
                      </m:r>
                    </m:oMath>
                  </m:oMathPara>
                </a14:m>
                <a:endParaRPr kumimoji="0" lang="en-US" sz="2000" b="0" i="1"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1112566" y="1328564"/>
                <a:ext cx="2668295" cy="87447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72811" y="2430228"/>
                <a:ext cx="3879074" cy="40011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𝑒</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20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−5)=</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20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oMath>
                  </m:oMathPara>
                </a14:m>
                <a:endParaRPr kumimoji="0" lang="en-US" sz="2000" b="0" i="1" u="none" strike="noStrike" kern="0" cap="none" spc="0" normalizeH="0" baseline="0" noProof="0">
                  <a:ln>
                    <a:noFill/>
                  </a:ln>
                  <a:solidFill>
                    <a:srgbClr val="000000"/>
                  </a:solidFill>
                  <a:effectLst/>
                  <a:uLnTx/>
                  <a:uFillTx/>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1072811" y="2430228"/>
                <a:ext cx="3879074" cy="400110"/>
              </a:xfrm>
              <a:prstGeom prst="rect">
                <a:avLst/>
              </a:prstGeom>
              <a:blipFill>
                <a:blip r:embed="rId4"/>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379721" y="2896006"/>
                <a:ext cx="1980670" cy="630942"/>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fName>
                        <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func>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r>
                        <m:rPr>
                          <m:nor/>
                        </m:rP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tm</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đ</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k</m:t>
                      </m:r>
                      <m:r>
                        <m:rPr>
                          <m:nor/>
                        </m:rPr>
                        <a:rPr lang="en-US" sz="2000" b="0" smtClean="0">
                          <a:solidFill>
                            <a:srgbClr val="C00000"/>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2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379721" y="2896006"/>
                <a:ext cx="1980670" cy="6309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12566" y="3658778"/>
                <a:ext cx="3849452" cy="56291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𝑑</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+9)=</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r>
                        <m:rPr>
                          <m:nor/>
                        </m:rPr>
                        <a:rPr lang="en-US" sz="2000" i="1">
                          <a:latin typeface="Arial" panose="020B0604020202020204" pitchFamily="34" charset="0"/>
                          <a:ea typeface="Calibri" panose="020F0502020204030204" pitchFamily="34" charset="0"/>
                          <a:cs typeface="Arial" panose="020B0604020202020204" pitchFamily="34" charset="0"/>
                        </a:rPr>
                        <m:t>;</m:t>
                      </m:r>
                    </m:oMath>
                  </m:oMathPara>
                </a14:m>
                <a:endParaRPr kumimoji="0" lang="en-US" sz="2000" b="0" i="1" u="none" strike="noStrike" kern="0" cap="none" spc="0" normalizeH="0" baseline="0" noProof="0">
                  <a:ln>
                    <a:noFill/>
                  </a:ln>
                  <a:solidFill>
                    <a:srgbClr val="000000"/>
                  </a:solidFill>
                  <a:effectLst/>
                  <a:uLnTx/>
                  <a:uFillTx/>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12566" y="3658778"/>
                <a:ext cx="3849452" cy="562911"/>
              </a:xfrm>
              <a:prstGeom prst="rect">
                <a:avLst/>
              </a:prstGeom>
              <a:blipFill>
                <a:blip r:embed="rId6"/>
                <a:stretch>
                  <a:fillRect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780861" y="1455485"/>
                <a:ext cx="1214050" cy="630942"/>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80861" y="1455485"/>
                <a:ext cx="1214050" cy="63094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158031" y="2363479"/>
                <a:ext cx="1628523" cy="533608"/>
              </a:xfrm>
              <a:prstGeom prst="rect">
                <a:avLst/>
              </a:prstGeom>
            </p:spPr>
            <p:txBody>
              <a:bodyPr wrap="none">
                <a:spAutoFit/>
              </a:bodyPr>
              <a:lstStyle/>
              <a:p>
                <a:r>
                  <a:rPr lang="en-US" sz="2000">
                    <a:latin typeface="Arial" panose="020B0604020202020204" pitchFamily="34" charset="0"/>
                    <a:ea typeface="Calibri" panose="020F0502020204030204" pitchFamily="34" charset="0"/>
                    <a:cs typeface="Arial" panose="020B0604020202020204" pitchFamily="34" charset="0"/>
                  </a:rPr>
                  <a:t>ĐKXĐ: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&gt;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5</m:t>
                        </m:r>
                      </m:num>
                      <m:den>
                        <m:r>
                          <a:rPr lang="en-US" sz="2000" i="1">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000"/>
              </a:p>
            </p:txBody>
          </p:sp>
        </mc:Choice>
        <mc:Fallback xmlns="">
          <p:sp>
            <p:nvSpPr>
              <p:cNvPr id="4" name="Rectangle 3"/>
              <p:cNvSpPr>
                <a:spLocks noRot="1" noChangeAspect="1" noMove="1" noResize="1" noEditPoints="1" noAdjustHandles="1" noChangeArrowheads="1" noChangeShapeType="1" noTextEdit="1"/>
              </p:cNvSpPr>
              <p:nvPr/>
            </p:nvSpPr>
            <p:spPr>
              <a:xfrm>
                <a:off x="5158031" y="2363479"/>
                <a:ext cx="1628523" cy="533608"/>
              </a:xfrm>
              <a:prstGeom prst="rect">
                <a:avLst/>
              </a:prstGeom>
              <a:blipFill>
                <a:blip r:embed="rId8"/>
                <a:stretch>
                  <a:fillRect l="-3745"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197786" y="3619023"/>
                <a:ext cx="1628523" cy="526939"/>
              </a:xfrm>
              <a:prstGeom prst="rect">
                <a:avLst/>
              </a:prstGeom>
            </p:spPr>
            <p:txBody>
              <a:bodyPr wrap="none">
                <a:spAutoFit/>
              </a:bodyPr>
              <a:lstStyle/>
              <a:p>
                <a:r>
                  <a:rPr lang="en-US" sz="2000">
                    <a:latin typeface="Arial" panose="020B0604020202020204" pitchFamily="34" charset="0"/>
                    <a:ea typeface="Calibri" panose="020F0502020204030204" pitchFamily="34" charset="0"/>
                    <a:cs typeface="Arial" panose="020B0604020202020204" pitchFamily="34" charset="0"/>
                  </a:rPr>
                  <a:t>ĐKXĐ: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&gt;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000"/>
              </a:p>
            </p:txBody>
          </p:sp>
        </mc:Choice>
        <mc:Fallback xmlns="">
          <p:sp>
            <p:nvSpPr>
              <p:cNvPr id="6" name="Rectangle 5"/>
              <p:cNvSpPr>
                <a:spLocks noRot="1" noChangeAspect="1" noMove="1" noResize="1" noEditPoints="1" noAdjustHandles="1" noChangeArrowheads="1" noChangeShapeType="1" noTextEdit="1"/>
              </p:cNvSpPr>
              <p:nvPr/>
            </p:nvSpPr>
            <p:spPr>
              <a:xfrm>
                <a:off x="5197786" y="3619023"/>
                <a:ext cx="1628523" cy="526939"/>
              </a:xfrm>
              <a:prstGeom prst="rect">
                <a:avLst/>
              </a:prstGeom>
              <a:blipFill>
                <a:blip r:embed="rId9"/>
                <a:stretch>
                  <a:fillRect l="-4120" b="-8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47917" y="4209570"/>
                <a:ext cx="2123338" cy="630942"/>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fName>
                        <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func>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r>
                        <m:rPr>
                          <m:nor/>
                        </m:rP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tm</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đ</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k</m:t>
                      </m:r>
                      <m:r>
                        <m:rPr>
                          <m:nor/>
                        </m:rPr>
                        <a:rPr lang="en-US" sz="2000" b="0" smtClean="0">
                          <a:solidFill>
                            <a:srgbClr val="C00000"/>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2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347917" y="4209570"/>
                <a:ext cx="2123338" cy="63094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219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2" grpId="0"/>
      <p:bldP spid="4" grpId="0"/>
      <p:bldP spid="6"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537874" y="592108"/>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2 (SGK – tr.55)</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199404" y="556638"/>
            <a:ext cx="4098882" cy="553998"/>
          </a:xfrm>
          <a:prstGeom prst="rect">
            <a:avLst/>
          </a:prstGeom>
        </p:spPr>
        <p:txBody>
          <a:bodyPr wrap="square">
            <a:spAutoFit/>
          </a:bodyPr>
          <a:lstStyle/>
          <a:p>
            <a:pPr>
              <a:lnSpc>
                <a:spcPct val="150000"/>
              </a:lnSpc>
            </a:pPr>
            <a:r>
              <a:rPr lang="vi-VN" sz="2000">
                <a:latin typeface="+mn-lt"/>
              </a:rPr>
              <a:t>Giải </a:t>
            </a:r>
            <a:r>
              <a:rPr lang="en-US" sz="2000">
                <a:latin typeface="+mn-lt"/>
              </a:rPr>
              <a:t>mỗi bất</a:t>
            </a:r>
            <a:r>
              <a:rPr lang="vi-VN" sz="2000">
                <a:latin typeface="+mn-lt"/>
              </a:rPr>
              <a:t> phương trình sau:</a:t>
            </a:r>
            <a:endParaRPr lang="en-US" sz="2000">
              <a:latin typeface="+mn-lt"/>
            </a:endParaRPr>
          </a:p>
        </p:txBody>
      </p:sp>
      <mc:AlternateContent xmlns:mc="http://schemas.openxmlformats.org/markup-compatibility/2006" xmlns:a14="http://schemas.microsoft.com/office/drawing/2010/main">
        <mc:Choice Requires="a14">
          <p:sp>
            <p:nvSpPr>
              <p:cNvPr id="5" name="Rectangle 4"/>
              <p:cNvSpPr/>
              <p:nvPr/>
            </p:nvSpPr>
            <p:spPr>
              <a:xfrm>
                <a:off x="1537874" y="1255492"/>
                <a:ext cx="1603772" cy="1036630"/>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3</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&gt;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243</m:t>
                          </m:r>
                        </m:den>
                      </m:f>
                    </m:oMath>
                  </m:oMathPara>
                </a14:m>
                <a:endParaRPr lang="en-US" sz="2000" i="1">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37874" y="1255492"/>
                <a:ext cx="1603772" cy="10366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41646" y="1522886"/>
                <a:ext cx="1406411"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&gt;−5</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141646" y="1522886"/>
                <a:ext cx="1406411" cy="6309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37874" y="2336473"/>
                <a:ext cx="1942262" cy="1297791"/>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𝑏</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2</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2000" i="1">
                              <a:latin typeface="Cambria Math" panose="02040503050406030204" pitchFamily="18" charset="0"/>
                              <a:ea typeface="Times New Roman" panose="02020603050405020304" pitchFamily="18" charset="0"/>
                              <a:cs typeface="Times New Roman" panose="02020603050405020304" pitchFamily="18" charset="0"/>
                            </a:rPr>
                            <m:t>3</m:t>
                          </m:r>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−7</m:t>
                          </m:r>
                        </m:sup>
                      </m:sSup>
                      <m:r>
                        <a:rPr lang="nl-NL"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000" i="1">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37874" y="2336473"/>
                <a:ext cx="1942262" cy="12977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480136" y="2789846"/>
                <a:ext cx="1214050"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480136" y="2789846"/>
                <a:ext cx="1214050" cy="6309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537874" y="4065982"/>
                <a:ext cx="181639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𝑐</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a:latin typeface="Cambria Math" panose="02040503050406030204" pitchFamily="18" charset="0"/>
                              <a:ea typeface="Times New Roman" panose="02020603050405020304" pitchFamily="18" charset="0"/>
                              <a:cs typeface="Times New Roman" panose="02020603050405020304" pitchFamily="18" charset="0"/>
                            </a:rPr>
                            <m:t>4</m:t>
                          </m:r>
                        </m:e>
                        <m:sup>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nl-NL" sz="20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a:latin typeface="Cambria Math" panose="02040503050406030204" pitchFamily="18" charset="0"/>
                              <a:ea typeface="Times New Roman" panose="02020603050405020304" pitchFamily="18" charset="0"/>
                              <a:cs typeface="Times New Roman" panose="02020603050405020304" pitchFamily="18" charset="0"/>
                            </a:rPr>
                            <m:t>2</m:t>
                          </m:r>
                        </m:e>
                        <m:sup>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sup>
                      </m:sSup>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1537874" y="4065982"/>
                <a:ext cx="1816395" cy="400110"/>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459159" y="3968184"/>
                <a:ext cx="3261837" cy="553998"/>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+3)≥5</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nl-NL" sz="2000" i="1">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459159" y="3968184"/>
                <a:ext cx="3261837" cy="553998"/>
              </a:xfrm>
              <a:prstGeom prst="rect">
                <a:avLst/>
              </a:prstGeom>
              <a:blipFill>
                <a:blip r:embed="rId8"/>
                <a:stretch>
                  <a:fillRect b="-109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5" grpId="0"/>
      <p:bldP spid="6" grpId="0"/>
      <p:bldP spid="9" grpId="0"/>
      <p:bldP spid="15" grpId="0"/>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537874" y="592108"/>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2 (SGK – tr.55)</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4199404" y="556638"/>
            <a:ext cx="4098882"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a:t>
            </a:r>
            <a:r>
              <a:rPr kumimoji="0" lang="en-US" sz="2000" b="0" i="0" u="none" strike="noStrike" kern="0" cap="none" spc="0" normalizeH="0" baseline="0" noProof="0">
                <a:ln>
                  <a:noFill/>
                </a:ln>
                <a:solidFill>
                  <a:srgbClr val="000000"/>
                </a:solidFill>
                <a:effectLst/>
                <a:uLnTx/>
                <a:uFillTx/>
                <a:latin typeface="Arial"/>
                <a:cs typeface="Arial"/>
                <a:sym typeface="Arial"/>
              </a:rPr>
              <a:t>mỗi bất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565794" y="1516160"/>
                <a:ext cx="2321468"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𝑑</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latin typeface="Cambria Math" panose="02040503050406030204" pitchFamily="18" charset="0"/>
                              <a:ea typeface="Times New Roman" panose="02020603050405020304" pitchFamily="18" charset="0"/>
                              <a:cs typeface="Times New Roman" panose="02020603050405020304" pitchFamily="18" charset="0"/>
                            </a:rPr>
                            <m:t>𝑙𝑜𝑔</m:t>
                          </m:r>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−1)&lt;0</m:t>
                      </m:r>
                    </m:oMath>
                  </m:oMathPara>
                </a14:m>
                <a:endParaRPr kumimoji="0" lang="en-US" sz="2000" b="0" i="1"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1565794" y="1516160"/>
                <a:ext cx="2321468"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876329" y="1516160"/>
                <a:ext cx="1691553"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1&lt;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&lt;2</m:t>
                      </m:r>
                    </m:oMath>
                  </m:oMathPara>
                </a14:m>
                <a:endParaRPr kumimoji="0" lang="en-US" sz="2000" b="0" i="1" u="none" strike="noStrike" kern="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876329" y="1516160"/>
                <a:ext cx="1691553" cy="6309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51860" y="2378960"/>
                <a:ext cx="3753976" cy="877356"/>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𝑒</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000" i="1">
                                  <a:latin typeface="Cambria Math" panose="02040503050406030204" pitchFamily="18" charset="0"/>
                                  <a:ea typeface="Times New Roman" panose="02020603050405020304" pitchFamily="18" charset="0"/>
                                  <a:cs typeface="Times New Roman" panose="02020603050405020304" pitchFamily="18" charset="0"/>
                                </a:rPr>
                                <m:t>𝑙𝑜𝑔</m:t>
                              </m:r>
                            </m:e>
                            <m:sub>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5</m:t>
                                  </m:r>
                                </m:den>
                              </m:f>
                            </m:sub>
                          </m:sSub>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2</m:t>
                      </m:r>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000" i="1">
                                  <a:latin typeface="Cambria Math" panose="02040503050406030204" pitchFamily="18" charset="0"/>
                                  <a:ea typeface="Times New Roman" panose="02020603050405020304" pitchFamily="18" charset="0"/>
                                  <a:cs typeface="Times New Roman" panose="02020603050405020304" pitchFamily="18" charset="0"/>
                                </a:rPr>
                                <m:t>𝑙𝑜𝑔</m:t>
                              </m:r>
                            </m:e>
                            <m:sub>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5</m:t>
                                  </m:r>
                                </m:den>
                              </m:f>
                            </m:sub>
                          </m:sSub>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kumimoji="0" lang="en-US" sz="2000" b="0" i="1"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1551860" y="2378960"/>
                <a:ext cx="3753976" cy="8773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269039" y="2262518"/>
                <a:ext cx="1691553" cy="103355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f>
                        <m:fPr>
                          <m:ctrlP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&lt;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269039" y="2262518"/>
                <a:ext cx="1691553" cy="1033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537874" y="3643345"/>
                <a:ext cx="3260829" cy="40011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𝑔</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latin typeface="Cambria Math" panose="02040503050406030204" pitchFamily="18" charset="0"/>
                              <a:ea typeface="Times New Roman" panose="02020603050405020304" pitchFamily="18" charset="0"/>
                              <a:cs typeface="Times New Roman" panose="02020603050405020304" pitchFamily="18" charset="0"/>
                            </a:rPr>
                            <m:t>𝑙𝑛</m:t>
                          </m:r>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latin typeface="Cambria Math" panose="02040503050406030204" pitchFamily="18" charset="0"/>
                              <a:ea typeface="Times New Roman" panose="02020603050405020304" pitchFamily="18" charset="0"/>
                              <a:cs typeface="Times New Roman" panose="02020603050405020304" pitchFamily="18" charset="0"/>
                            </a:rPr>
                            <m:t>𝑙𝑛</m:t>
                          </m:r>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2</m:t>
                      </m:r>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537874" y="3643345"/>
                <a:ext cx="3260829" cy="400110"/>
              </a:xfrm>
              <a:prstGeom prst="rect">
                <a:avLst/>
              </a:prstGeom>
              <a:blipFill>
                <a:blip r:embed="rId7"/>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98703" y="3527929"/>
                <a:ext cx="3261837" cy="630942"/>
              </a:xfrm>
              <a:prstGeom prst="rect">
                <a:avLst/>
              </a:prstGeom>
            </p:spPr>
            <p:txBody>
              <a:bodyPr wrap="square">
                <a:spAutoFit/>
              </a:bodyPr>
              <a:lstStyle/>
              <a:p>
                <a:pPr lvl="0" algn="just">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4&lt;</m:t>
                      </m:r>
                      <m:func>
                        <m:funcPr>
                          <m:ctrlP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fName>
                        <m:e>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798703" y="3527929"/>
                <a:ext cx="3261837" cy="63094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1851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3195290" y="380326"/>
            <a:ext cx="2835247" cy="493613"/>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100" b="1" kern="1200">
                <a:solidFill>
                  <a:srgbClr val="000000"/>
                </a:solidFill>
                <a:latin typeface="+mn-lt"/>
                <a:ea typeface="+mn-ea"/>
                <a:cs typeface="Arial" panose="020B0604020202020204" pitchFamily="34" charset="0"/>
                <a:sym typeface="Arial"/>
              </a:rPr>
              <a:t>1. Phương trình mũ</a:t>
            </a:r>
            <a:endParaRPr lang="en-US" sz="2100" b="1" kern="1200" dirty="0">
              <a:solidFill>
                <a:srgbClr val="000000"/>
              </a:solidFill>
              <a:latin typeface="+mn-lt"/>
              <a:ea typeface="+mn-ea"/>
              <a:cs typeface="Arial" panose="020B0604020202020204" pitchFamily="34" charset="0"/>
              <a:sym typeface="Arial"/>
            </a:endParaRPr>
          </a:p>
        </p:txBody>
      </p:sp>
      <p:grpSp>
        <p:nvGrpSpPr>
          <p:cNvPr id="117" name="Google Shape;4008;p73"/>
          <p:cNvGrpSpPr/>
          <p:nvPr/>
        </p:nvGrpSpPr>
        <p:grpSpPr>
          <a:xfrm rot="6132326">
            <a:off x="6746" y="23722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Rectangle 24"/>
          <p:cNvSpPr/>
          <p:nvPr/>
        </p:nvSpPr>
        <p:spPr>
          <a:xfrm>
            <a:off x="4264099" y="258986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650917" y="1017505"/>
                <a:ext cx="8145230" cy="1441420"/>
              </a:xfrm>
              <a:prstGeom prst="rect">
                <a:avLst/>
              </a:prstGeom>
            </p:spPr>
            <p:txBody>
              <a:bodyPr wrap="square">
                <a:spAutoFit/>
              </a:bodyPr>
              <a:lstStyle/>
              <a:p>
                <a:pPr marL="285750" indent="-285750" algn="just">
                  <a:lnSpc>
                    <a:spcPct val="150000"/>
                  </a:lnSpc>
                  <a:spcBef>
                    <a:spcPts val="300"/>
                  </a:spcBef>
                  <a:spcAft>
                    <a:spcPts val="300"/>
                  </a:spcAft>
                  <a:buClr>
                    <a:srgbClr val="C00000"/>
                  </a:buClr>
                  <a:buFont typeface="Wingdings" panose="05000000000000000000" pitchFamily="2" charset="2"/>
                  <a:buChar char="q"/>
                </a:pPr>
                <a:r>
                  <a:rPr lang="en-US" sz="1800" b="1">
                    <a:solidFill>
                      <a:srgbClr val="C00000"/>
                    </a:solidFill>
                    <a:latin typeface="+mn-lt"/>
                  </a:rPr>
                  <a:t>HĐ1: </a:t>
                </a:r>
                <a:r>
                  <a:rPr lang="vi-VN" sz="1800">
                    <a:latin typeface="+mn-lt"/>
                  </a:rPr>
                  <a:t>Trong bài toán ở phần mở đầu, giả sử </a:t>
                </a:r>
                <a14:m>
                  <m:oMath xmlns:m="http://schemas.openxmlformats.org/officeDocument/2006/math">
                    <m:r>
                      <a:rPr lang="vi-VN" sz="1800" i="1" smtClean="0">
                        <a:latin typeface="Cambria Math" panose="02040503050406030204" pitchFamily="18" charset="0"/>
                      </a:rPr>
                      <m:t>𝑟</m:t>
                    </m:r>
                    <m:r>
                      <a:rPr lang="vi-VN" sz="1800" i="1" smtClean="0">
                        <a:latin typeface="Cambria Math" panose="02040503050406030204" pitchFamily="18" charset="0"/>
                      </a:rPr>
                      <m:t>=1,14% </m:t>
                    </m:r>
                  </m:oMath>
                </a14:m>
                <a:r>
                  <a:rPr lang="vi-VN" sz="1800">
                    <a:latin typeface="+mn-lt"/>
                  </a:rPr>
                  <a:t>/ năm.</a:t>
                </a:r>
              </a:p>
              <a:p>
                <a:pPr algn="just">
                  <a:lnSpc>
                    <a:spcPct val="150000"/>
                  </a:lnSpc>
                  <a:spcBef>
                    <a:spcPts val="300"/>
                  </a:spcBef>
                  <a:spcAft>
                    <a:spcPts val="300"/>
                  </a:spcAft>
                </a:pPr>
                <a:r>
                  <a:rPr lang="vi-VN" sz="1800">
                    <a:latin typeface="+mn-lt"/>
                  </a:rPr>
                  <a:t>a) Viết phương trình thể hiện dân số sau </a:t>
                </a:r>
                <a14:m>
                  <m:oMath xmlns:m="http://schemas.openxmlformats.org/officeDocument/2006/math">
                    <m:r>
                      <a:rPr lang="vi-VN" sz="1800" i="1" smtClean="0">
                        <a:latin typeface="Cambria Math" panose="02040503050406030204" pitchFamily="18" charset="0"/>
                      </a:rPr>
                      <m:t>𝑡</m:t>
                    </m:r>
                  </m:oMath>
                </a14:m>
                <a:r>
                  <a:rPr lang="vi-VN" sz="1800">
                    <a:latin typeface="+mn-lt"/>
                  </a:rPr>
                  <a:t> năm gấp đôi dân số ban đầu.</a:t>
                </a:r>
              </a:p>
              <a:p>
                <a:pPr algn="just">
                  <a:lnSpc>
                    <a:spcPct val="150000"/>
                  </a:lnSpc>
                  <a:spcBef>
                    <a:spcPts val="300"/>
                  </a:spcBef>
                  <a:spcAft>
                    <a:spcPts val="300"/>
                  </a:spcAft>
                </a:pPr>
                <a:r>
                  <a:rPr lang="vi-VN" sz="1800">
                    <a:latin typeface="+mn-lt"/>
                  </a:rPr>
                  <a:t>b) Phương trình vừa tìm được có ẩn là gì và nằm ở vị trí nào của luỹ thừa?</a:t>
                </a:r>
              </a:p>
            </p:txBody>
          </p:sp>
        </mc:Choice>
        <mc:Fallback xmlns="">
          <p:sp>
            <p:nvSpPr>
              <p:cNvPr id="8" name="Rectangle 7"/>
              <p:cNvSpPr>
                <a:spLocks noRot="1" noChangeAspect="1" noMove="1" noResize="1" noEditPoints="1" noAdjustHandles="1" noChangeArrowheads="1" noChangeShapeType="1" noTextEdit="1"/>
              </p:cNvSpPr>
              <p:nvPr/>
            </p:nvSpPr>
            <p:spPr>
              <a:xfrm>
                <a:off x="650917" y="1017505"/>
                <a:ext cx="8145230" cy="1441420"/>
              </a:xfrm>
              <a:prstGeom prst="rect">
                <a:avLst/>
              </a:prstGeom>
              <a:blipFill>
                <a:blip r:embed="rId3"/>
                <a:stretch>
                  <a:fillRect l="-674" b="-63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8216" y="2966228"/>
                <a:ext cx="6850400" cy="1926938"/>
              </a:xfrm>
              <a:prstGeom prst="rect">
                <a:avLst/>
              </a:prstGeom>
            </p:spPr>
            <p:txBody>
              <a:bodyPr wrap="square">
                <a:spAutoFit/>
              </a:bodyPr>
              <a:lstStyle/>
              <a:p>
                <a:pPr algn="just">
                  <a:lnSpc>
                    <a:spcPct val="150000"/>
                  </a:lnSpc>
                  <a:spcBef>
                    <a:spcPts val="300"/>
                  </a:spcBef>
                  <a:spcAft>
                    <a:spcPts val="300"/>
                  </a:spcAft>
                </a:pPr>
                <a:r>
                  <a:rPr lang="da-DK" sz="1800">
                    <a:latin typeface="+mn-lt"/>
                    <a:ea typeface="Dotum" panose="020B0600000101010101" pitchFamily="34" charset="-127"/>
                    <a:cs typeface="Times New Roman" panose="02020603050405020304" pitchFamily="18" charset="0"/>
                  </a:rPr>
                  <a:t>a) Ta có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𝑆</m:t>
                    </m:r>
                    <m:r>
                      <a:rPr lang="da-DK" sz="1800" i="1">
                        <a:effectLst/>
                        <a:latin typeface="Cambria Math" panose="02040503050406030204" pitchFamily="18" charset="0"/>
                        <a:ea typeface="Dotum" panose="020B0600000101010101" pitchFamily="34" charset="-127"/>
                        <a:cs typeface="Times New Roman" panose="02020603050405020304" pitchFamily="18" charset="0"/>
                      </a:rPr>
                      <m:t>=2</m:t>
                    </m:r>
                    <m:r>
                      <a:rPr lang="da-DK" sz="1800" i="1">
                        <a:effectLst/>
                        <a:latin typeface="Cambria Math" panose="02040503050406030204" pitchFamily="18" charset="0"/>
                        <a:ea typeface="Dotum" panose="020B0600000101010101" pitchFamily="34" charset="-127"/>
                        <a:cs typeface="Times New Roman" panose="02020603050405020304" pitchFamily="18" charset="0"/>
                      </a:rPr>
                      <m:t>𝐴</m:t>
                    </m:r>
                  </m:oMath>
                </a14:m>
                <a:endParaRPr lang="en-US" sz="1800">
                  <a:effectLst/>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2</m:t>
                    </m:r>
                    <m:r>
                      <a:rPr lang="da-DK" sz="1800" i="1">
                        <a:effectLst/>
                        <a:latin typeface="Cambria Math" panose="02040503050406030204" pitchFamily="18" charset="0"/>
                        <a:ea typeface="Dotum" panose="020B0600000101010101" pitchFamily="34" charset="-127"/>
                        <a:cs typeface="Times New Roman" panose="02020603050405020304" pitchFamily="18" charset="0"/>
                      </a:rPr>
                      <m:t>𝐴</m:t>
                    </m:r>
                    <m:r>
                      <a:rPr lang="da-DK" sz="1800" i="1">
                        <a:effectLst/>
                        <a:latin typeface="Cambria Math" panose="02040503050406030204" pitchFamily="18" charset="0"/>
                        <a:ea typeface="Dotum" panose="020B0600000101010101" pitchFamily="34" charset="-127"/>
                        <a:cs typeface="Times New Roman" panose="02020603050405020304" pitchFamily="18" charset="0"/>
                      </a:rPr>
                      <m:t>=</m:t>
                    </m:r>
                    <m:r>
                      <a:rPr lang="da-DK" sz="1800" i="1">
                        <a:effectLst/>
                        <a:latin typeface="Cambria Math" panose="02040503050406030204" pitchFamily="18" charset="0"/>
                        <a:ea typeface="Dotum" panose="020B0600000101010101" pitchFamily="34" charset="-127"/>
                        <a:cs typeface="Times New Roman" panose="02020603050405020304" pitchFamily="18" charset="0"/>
                      </a:rPr>
                      <m:t>𝐴</m:t>
                    </m:r>
                    <m:r>
                      <a:rPr lang="da-DK"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800" i="1">
                            <a:effectLst/>
                            <a:latin typeface="Cambria Math" panose="02040503050406030204" pitchFamily="18" charset="0"/>
                            <a:ea typeface="Dotum" panose="020B0600000101010101" pitchFamily="34" charset="-127"/>
                            <a:cs typeface="Times New Roman" panose="02020603050405020304" pitchFamily="18" charset="0"/>
                          </a:rPr>
                          <m:t>𝑒</m:t>
                        </m:r>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1,14% .  </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𝑡</m:t>
                        </m:r>
                      </m:sup>
                    </m:sSup>
                    <m:r>
                      <a:rPr lang="da-DK"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800" i="1">
                            <a:effectLst/>
                            <a:latin typeface="Cambria Math" panose="02040503050406030204" pitchFamily="18" charset="0"/>
                            <a:ea typeface="Dotum" panose="020B0600000101010101" pitchFamily="34" charset="-127"/>
                            <a:cs typeface="Times New Roman" panose="02020603050405020304" pitchFamily="18" charset="0"/>
                          </a:rPr>
                          <m:t>𝑒</m:t>
                        </m:r>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0,0114.</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𝑡</m:t>
                        </m:r>
                      </m:sup>
                    </m:sSup>
                  </m:oMath>
                </a14:m>
                <a:r>
                  <a:rPr lang="da-DK"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ln</m:t>
                        </m:r>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2</m:t>
                        </m:r>
                      </m:e>
                    </m:func>
                    <m:r>
                      <a:rPr lang="da-DK" sz="1800" i="1">
                        <a:effectLst/>
                        <a:latin typeface="Cambria Math" panose="02040503050406030204" pitchFamily="18" charset="0"/>
                        <a:ea typeface="Dotum" panose="020B0600000101010101" pitchFamily="34" charset="-127"/>
                        <a:cs typeface="Times New Roman" panose="02020603050405020304" pitchFamily="18" charset="0"/>
                      </a:rPr>
                      <m:t>=0,0114.</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𝑡</m:t>
                    </m:r>
                  </m:oMath>
                </a14:m>
                <a:r>
                  <a:rPr lang="da-DK"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da-DK" sz="1800">
                    <a:effectLst/>
                    <a:latin typeface="+mn-lt"/>
                    <a:ea typeface="Dotum" panose="020B0600000101010101" pitchFamily="34" charset="-127"/>
                    <a:cs typeface="Times New Roman" panose="02020603050405020304" pitchFamily="18" charset="0"/>
                  </a:rPr>
                  <a:t>b) Ẩn trong phương trình trên là </a:t>
                </a:r>
                <a14:m>
                  <m:oMath xmlns:m="http://schemas.openxmlformats.org/officeDocument/2006/math">
                    <m:r>
                      <a:rPr lang="da-DK" sz="1800" i="1" smtClean="0">
                        <a:effectLst/>
                        <a:latin typeface="Cambria Math" panose="02040503050406030204" pitchFamily="18" charset="0"/>
                        <a:ea typeface="Dotum" panose="020B0600000101010101" pitchFamily="34" charset="-127"/>
                        <a:cs typeface="Times New Roman" panose="02020603050405020304" pitchFamily="18" charset="0"/>
                      </a:rPr>
                      <m:t>𝑡</m:t>
                    </m:r>
                  </m:oMath>
                </a14:m>
                <a:r>
                  <a:rPr lang="da-DK" sz="1800">
                    <a:effectLst/>
                    <a:latin typeface="+mn-lt"/>
                    <a:ea typeface="Dotum" panose="020B0600000101010101" pitchFamily="34" charset="-127"/>
                    <a:cs typeface="Times New Roman" panose="02020603050405020304" pitchFamily="18" charset="0"/>
                  </a:rPr>
                  <a:t>, nằm trong lũy thừa của số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𝑒</m:t>
                    </m:r>
                  </m:oMath>
                </a14:m>
                <a:r>
                  <a:rPr lang="da-DK" sz="1800">
                    <a:effectLst/>
                    <a:latin typeface="+mn-lt"/>
                    <a:ea typeface="Dotum" panose="020B0600000101010101" pitchFamily="34" charset="-127"/>
                    <a:cs typeface="Times New Roman" panose="02020603050405020304" pitchFamily="18" charset="0"/>
                  </a:rPr>
                  <a:t>, tức là </a:t>
                </a:r>
                <a14:m>
                  <m:oMath xmlns:m="http://schemas.openxmlformats.org/officeDocument/2006/math">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1800" i="1">
                            <a:effectLst/>
                            <a:latin typeface="Cambria Math" panose="02040503050406030204" pitchFamily="18" charset="0"/>
                            <a:ea typeface="Dotum" panose="020B0600000101010101" pitchFamily="34" charset="-127"/>
                            <a:cs typeface="Times New Roman" panose="02020603050405020304" pitchFamily="18" charset="0"/>
                          </a:rPr>
                          <m:t>𝑒</m:t>
                        </m:r>
                      </m:e>
                      <m:sup>
                        <m:r>
                          <a:rPr lang="da-DK" sz="1800" i="1">
                            <a:effectLst/>
                            <a:latin typeface="Cambria Math" panose="02040503050406030204" pitchFamily="18" charset="0"/>
                            <a:ea typeface="Dotum" panose="020B0600000101010101" pitchFamily="34" charset="-127"/>
                            <a:cs typeface="Times New Roman" panose="02020603050405020304" pitchFamily="18" charset="0"/>
                          </a:rPr>
                          <m:t>0,0114.</m:t>
                        </m:r>
                        <m:r>
                          <a:rPr lang="da-DK" sz="1800" i="1">
                            <a:effectLst/>
                            <a:latin typeface="Cambria Math" panose="02040503050406030204" pitchFamily="18" charset="0"/>
                            <a:ea typeface="Dotum" panose="020B0600000101010101" pitchFamily="34" charset="-127"/>
                            <a:cs typeface="Times New Roman" panose="02020603050405020304" pitchFamily="18" charset="0"/>
                          </a:rPr>
                          <m:t>𝑡</m:t>
                        </m:r>
                      </m:sup>
                    </m:sSup>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48216" y="2966228"/>
                <a:ext cx="6850400" cy="1926938"/>
              </a:xfrm>
              <a:prstGeom prst="rect">
                <a:avLst/>
              </a:prstGeom>
              <a:blipFill>
                <a:blip r:embed="rId4"/>
                <a:stretch>
                  <a:fillRect l="-712" r="-801" b="-15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down)">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817692" y="168500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a:off x="5903484" y="1930947"/>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5886709" y="276191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a:off x="5669000" y="3893737"/>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324471" y="990188"/>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129;p41"/>
          <p:cNvSpPr txBox="1">
            <a:spLocks noGrp="1"/>
          </p:cNvSpPr>
          <p:nvPr>
            <p:ph type="title"/>
          </p:nvPr>
        </p:nvSpPr>
        <p:spPr>
          <a:xfrm>
            <a:off x="307091" y="46060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VẬN DỤNG</a:t>
            </a:r>
            <a:endParaRPr sz="5500" b="1">
              <a:latin typeface="+mn-lt"/>
            </a:endParaRP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8" name="Google Shape;3331;p61"/>
          <p:cNvSpPr txBox="1"/>
          <p:nvPr/>
        </p:nvSpPr>
        <p:spPr>
          <a:xfrm flipH="1">
            <a:off x="782500" y="655718"/>
            <a:ext cx="2668365"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1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(SGK – tr.55)</a:t>
            </a:r>
            <a:endParaRPr kumimoji="0" lang="en-US" sz="21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663231" y="1194437"/>
                <a:ext cx="7836010" cy="2709140"/>
              </a:xfrm>
              <a:prstGeom prst="rect">
                <a:avLst/>
              </a:prstGeom>
            </p:spPr>
            <p:txBody>
              <a:bodyPr wrap="square">
                <a:spAutoFit/>
              </a:bodyPr>
              <a:lstStyle/>
              <a:p>
                <a:pPr algn="just">
                  <a:lnSpc>
                    <a:spcPct val="175000"/>
                  </a:lnSpc>
                </a:pPr>
                <a:r>
                  <a:rPr lang="vi-VN" sz="2000">
                    <a:latin typeface="+mn-lt"/>
                  </a:rPr>
                  <a:t>Một người gửi ngân hàng 100 triệu đồng theo hình thức lãi kép có kì hạn là 12 tháng với lãi suất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m:t>
                    </m:r>
                  </m:oMath>
                </a14:m>
                <a:r>
                  <a:rPr lang="vi-VN" sz="2000">
                    <a:latin typeface="+mn-lt"/>
                  </a:rPr>
                  <a:t> /năm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𝑥</m:t>
                    </m:r>
                    <m:r>
                      <a:rPr lang="vi-VN" sz="2000" i="1" smtClean="0">
                        <a:latin typeface="Cambria Math" panose="02040503050406030204" pitchFamily="18" charset="0"/>
                      </a:rPr>
                      <m:t>&gt;0). </m:t>
                    </m:r>
                  </m:oMath>
                </a14:m>
                <a:r>
                  <a:rPr lang="vi-VN" sz="2000">
                    <a:latin typeface="+mn-lt"/>
                  </a:rPr>
                  <a:t>Sau 3 năm, người đó rút được cả gốc và lãi là 119,1016 triệu đồng. Tìm </a:t>
                </a:r>
                <a14:m>
                  <m:oMath xmlns:m="http://schemas.openxmlformats.org/officeDocument/2006/math">
                    <m:r>
                      <a:rPr lang="vi-VN" sz="2000" i="1">
                        <a:latin typeface="Cambria Math" panose="02040503050406030204" pitchFamily="18" charset="0"/>
                      </a:rPr>
                      <m:t>𝑥</m:t>
                    </m:r>
                  </m:oMath>
                </a14:m>
                <a:r>
                  <a:rPr lang="vi-VN" sz="2000">
                    <a:latin typeface="+mn-lt"/>
                  </a:rPr>
                  <a:t>, biết rằng lãi suất không thay đổi qua các năm và người đó không rút tiền ra trong suốt quá trình gửi.</a:t>
                </a:r>
                <a:endParaRPr lang="en-US" sz="20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663231" y="1194437"/>
                <a:ext cx="7836010" cy="2709140"/>
              </a:xfrm>
              <a:prstGeom prst="rect">
                <a:avLst/>
              </a:prstGeom>
              <a:blipFill>
                <a:blip r:embed="rId3"/>
                <a:stretch>
                  <a:fillRect l="-856" r="-778" b="-33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8" name="Rectangle 7"/>
          <p:cNvSpPr/>
          <p:nvPr/>
        </p:nvSpPr>
        <p:spPr>
          <a:xfrm>
            <a:off x="4241192" y="538178"/>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162375" y="1162534"/>
                <a:ext cx="6941824" cy="3187476"/>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Ta có :</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100.</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20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100</m:t>
                                  </m:r>
                                </m:den>
                              </m:f>
                            </m:e>
                          </m:d>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=119,1016⟺1+</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100</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=1,06</m:t>
                      </m:r>
                    </m:oMath>
                  </m:oMathPara>
                </a14:m>
                <a:endParaRPr lang="en-US" sz="2000" i="1">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100</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=0,06⟺</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effectLst/>
                    <a:latin typeface="+mn-lt"/>
                    <a:ea typeface="Calibri" panose="020F0502020204030204" pitchFamily="34" charset="0"/>
                    <a:cs typeface="Times New Roman" panose="02020603050405020304" pitchFamily="18" charset="0"/>
                  </a:rPr>
                  <a:t>Vậy lãi suất mà người đó gửi vào ngân hàng theo hình thức lãi kép có kì hạn 12 tháng là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6</m:t>
                    </m:r>
                  </m:oMath>
                </a14:m>
                <a:r>
                  <a:rPr lang="fr-FR" sz="2000">
                    <a:effectLst/>
                    <a:latin typeface="+mn-lt"/>
                    <a:ea typeface="Calibri" panose="020F0502020204030204" pitchFamily="34" charset="0"/>
                    <a:cs typeface="Times New Roman" panose="02020603050405020304" pitchFamily="18" charset="0"/>
                  </a:rPr>
                  <a:t>%/năm </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62375" y="1162534"/>
                <a:ext cx="6941824" cy="3187476"/>
              </a:xfrm>
              <a:prstGeom prst="rect">
                <a:avLst/>
              </a:prstGeom>
              <a:blipFill>
                <a:blip r:embed="rId3"/>
                <a:stretch>
                  <a:fillRect l="-967" r="-967" b="-765"/>
                </a:stretch>
              </a:blipFill>
            </p:spPr>
            <p:txBody>
              <a:bodyPr/>
              <a:lstStyle/>
              <a:p>
                <a:r>
                  <a:rPr lang="en-US">
                    <a:noFill/>
                  </a:rPr>
                  <a:t> </a:t>
                </a:r>
              </a:p>
            </p:txBody>
          </p:sp>
        </mc:Fallback>
      </mc:AlternateContent>
    </p:spTree>
    <p:extLst>
      <p:ext uri="{BB962C8B-B14F-4D97-AF65-F5344CB8AC3E}">
        <p14:creationId xmlns:p14="http://schemas.microsoft.com/office/powerpoint/2010/main" val="33257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grpSp>
        <p:nvGrpSpPr>
          <p:cNvPr id="115" name="Google Shape;3950;p73"/>
          <p:cNvGrpSpPr/>
          <p:nvPr/>
        </p:nvGrpSpPr>
        <p:grpSpPr>
          <a:xfrm>
            <a:off x="254896" y="438406"/>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093055" y="1465823"/>
                <a:ext cx="7009693" cy="2354491"/>
              </a:xfrm>
              <a:prstGeom prst="rect">
                <a:avLst/>
              </a:prstGeom>
            </p:spPr>
            <p:txBody>
              <a:bodyPr wrap="square">
                <a:spAutoFit/>
              </a:bodyPr>
              <a:lstStyle/>
              <a:p>
                <a:pPr algn="just">
                  <a:lnSpc>
                    <a:spcPct val="175000"/>
                  </a:lnSpc>
                </a:pPr>
                <a:r>
                  <a:rPr lang="vi-VN" sz="2100">
                    <a:latin typeface="+mn-lt"/>
                  </a:rPr>
                  <a:t>Sử dụng công thức tính mức cường độ âm </a:t>
                </a:r>
                <a14:m>
                  <m:oMath xmlns:m="http://schemas.openxmlformats.org/officeDocument/2006/math">
                    <m:r>
                      <a:rPr lang="vi-VN" sz="2100" i="1" smtClean="0">
                        <a:latin typeface="Cambria Math" panose="02040503050406030204" pitchFamily="18" charset="0"/>
                      </a:rPr>
                      <m:t>𝐿</m:t>
                    </m:r>
                  </m:oMath>
                </a14:m>
                <a:r>
                  <a:rPr lang="vi-VN" sz="2100">
                    <a:latin typeface="+mn-lt"/>
                  </a:rPr>
                  <a:t> ở Ví dụ 14, hãy tính mức cường độ âm mà tai người có thể chịu đựng được, biết rằng giá trị cực đại của mức cường độ âm mà tai người có thể chịu đựng được là </a:t>
                </a:r>
                <a14:m>
                  <m:oMath xmlns:m="http://schemas.openxmlformats.org/officeDocument/2006/math">
                    <m:r>
                      <a:rPr lang="vi-VN" sz="2100" i="1" smtClean="0">
                        <a:latin typeface="Cambria Math" panose="02040503050406030204" pitchFamily="18" charset="0"/>
                      </a:rPr>
                      <m:t>130</m:t>
                    </m:r>
                    <m:r>
                      <a:rPr lang="vi-VN" sz="2100" i="1" smtClean="0">
                        <a:latin typeface="Cambria Math" panose="02040503050406030204" pitchFamily="18" charset="0"/>
                      </a:rPr>
                      <m:t>𝑑𝐵</m:t>
                    </m:r>
                  </m:oMath>
                </a14:m>
                <a:r>
                  <a:rPr lang="vi-VN" sz="2100">
                    <a:latin typeface="+mn-lt"/>
                  </a:rPr>
                  <a:t>.</a:t>
                </a:r>
              </a:p>
            </p:txBody>
          </p:sp>
        </mc:Choice>
        <mc:Fallback xmlns="">
          <p:sp>
            <p:nvSpPr>
              <p:cNvPr id="2" name="Rectangle 1"/>
              <p:cNvSpPr>
                <a:spLocks noRot="1" noChangeAspect="1" noMove="1" noResize="1" noEditPoints="1" noAdjustHandles="1" noChangeArrowheads="1" noChangeShapeType="1" noTextEdit="1"/>
              </p:cNvSpPr>
              <p:nvPr/>
            </p:nvSpPr>
            <p:spPr>
              <a:xfrm>
                <a:off x="1093055" y="1465823"/>
                <a:ext cx="7009693" cy="2354491"/>
              </a:xfrm>
              <a:prstGeom prst="rect">
                <a:avLst/>
              </a:prstGeom>
              <a:blipFill>
                <a:blip r:embed="rId3"/>
                <a:stretch>
                  <a:fillRect l="-1043" r="-1043" b="-775"/>
                </a:stretch>
              </a:blipFill>
            </p:spPr>
            <p:txBody>
              <a:bodyPr/>
              <a:lstStyle/>
              <a:p>
                <a:r>
                  <a:rPr lang="en-US">
                    <a:noFill/>
                  </a:rPr>
                  <a:t> </a:t>
                </a:r>
              </a:p>
            </p:txBody>
          </p:sp>
        </mc:Fallback>
      </mc:AlternateContent>
      <p:sp>
        <p:nvSpPr>
          <p:cNvPr id="36" name="Google Shape;3331;p61"/>
          <p:cNvSpPr txBox="1"/>
          <p:nvPr/>
        </p:nvSpPr>
        <p:spPr>
          <a:xfrm flipH="1">
            <a:off x="3160559" y="673052"/>
            <a:ext cx="2874686" cy="599453"/>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2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(SGK – tr.55)</a:t>
            </a:r>
            <a:endParaRPr kumimoji="0" lang="en-US" sz="22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grpSp>
        <p:nvGrpSpPr>
          <p:cNvPr id="115" name="Google Shape;3950;p73"/>
          <p:cNvGrpSpPr/>
          <p:nvPr/>
        </p:nvGrpSpPr>
        <p:grpSpPr>
          <a:xfrm>
            <a:off x="254896" y="438406"/>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Rectangle 34"/>
          <p:cNvSpPr/>
          <p:nvPr/>
        </p:nvSpPr>
        <p:spPr>
          <a:xfrm>
            <a:off x="4193614" y="59522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6" name="Rectangle 35"/>
              <p:cNvSpPr/>
              <p:nvPr/>
            </p:nvSpPr>
            <p:spPr>
              <a:xfrm>
                <a:off x="952499" y="1030501"/>
                <a:ext cx="7234360" cy="3531223"/>
              </a:xfrm>
              <a:prstGeom prst="rect">
                <a:avLst/>
              </a:prstGeom>
            </p:spPr>
            <p:txBody>
              <a:bodyPr wrap="square">
                <a:spAutoFit/>
              </a:bodyPr>
              <a:lstStyle/>
              <a:p>
                <a:pPr algn="just">
                  <a:lnSpc>
                    <a:spcPct val="150000"/>
                  </a:lnSpc>
                  <a:spcBef>
                    <a:spcPts val="300"/>
                  </a:spcBef>
                  <a:spcAft>
                    <a:spcPts val="300"/>
                  </a:spcAft>
                </a:pPr>
                <a:r>
                  <a:rPr lang="fr-FR" sz="2000">
                    <a:latin typeface="+mn-lt"/>
                    <a:ea typeface="Calibri" panose="020F0502020204030204" pitchFamily="34" charset="0"/>
                    <a:cs typeface="Times New Roman" panose="02020603050405020304" pitchFamily="18" charset="0"/>
                  </a:rPr>
                  <a:t>Ta có :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𝐿</m:t>
                    </m:r>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log</m:t>
                        </m:r>
                      </m:fName>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−12</m:t>
                                </m:r>
                              </m:sup>
                            </m:sSup>
                          </m:den>
                        </m:f>
                      </m:e>
                    </m:func>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n-lt"/>
                    <a:ea typeface="Calibri" panose="020F0502020204030204" pitchFamily="34" charset="0"/>
                    <a:cs typeface="Times New Roman" panose="02020603050405020304" pitchFamily="18" charset="0"/>
                  </a:rPr>
                  <a:t>Theo đề bài :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130≥10</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log</m:t>
                        </m:r>
                      </m:fName>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−12</m:t>
                                </m:r>
                              </m:sup>
                            </m:sSup>
                          </m:den>
                        </m:f>
                      </m:e>
                    </m:func>
                  </m:oMath>
                </a14:m>
                <a:endParaRPr lang="en-US" sz="2000">
                  <a:effectLst/>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log</m:t>
                        </m:r>
                      </m:fName>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−12</m:t>
                                </m:r>
                              </m:sup>
                            </m:sSup>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≤13</m:t>
                        </m:r>
                      </m:e>
                    </m:func>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log</m:t>
                        </m:r>
                      </m:fName>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log</m:t>
                        </m:r>
                      </m:fName>
                      <m:e>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13</m:t>
                            </m:r>
                          </m:sup>
                        </m:sSup>
                      </m:e>
                    </m:func>
                  </m:oMath>
                </a14:m>
                <a:r>
                  <a:rPr lang="fr-FR" sz="2000">
                    <a:effectLst/>
                    <a:latin typeface="+mn-lt"/>
                    <a:ea typeface="Calibri" panose="020F0502020204030204" pitchFamily="34" charset="0"/>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−12</m:t>
                            </m:r>
                          </m:sup>
                        </m:sSup>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1.10</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13</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𝐼</m:t>
                    </m:r>
                    <m:r>
                      <a:rPr lang="fr-FR" sz="20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2000">
                    <a:effectLst/>
                    <a:latin typeface="+mn-lt"/>
                    <a:ea typeface="Calibri" panose="020F0502020204030204" pitchFamily="34" charset="0"/>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n-lt"/>
                    <a:ea typeface="Calibri" panose="020F0502020204030204" pitchFamily="34" charset="0"/>
                    <a:cs typeface="Times New Roman" panose="02020603050405020304" pitchFamily="18" charset="0"/>
                  </a:rPr>
                  <a:t>Vậy cường độ âm mà tai người có thể chịu được là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10 </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𝑊</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2000">
                    <a:effectLst/>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952499" y="1030501"/>
                <a:ext cx="7234360" cy="3531223"/>
              </a:xfrm>
              <a:prstGeom prst="rect">
                <a:avLst/>
              </a:prstGeom>
              <a:blipFill>
                <a:blip r:embed="rId3"/>
                <a:stretch>
                  <a:fillRect l="-842" b="-518"/>
                </a:stretch>
              </a:blipFill>
            </p:spPr>
            <p:txBody>
              <a:bodyPr/>
              <a:lstStyle/>
              <a:p>
                <a:r>
                  <a:rPr lang="en-US">
                    <a:noFill/>
                  </a:rPr>
                  <a:t> </a:t>
                </a:r>
              </a:p>
            </p:txBody>
          </p:sp>
        </mc:Fallback>
      </mc:AlternateContent>
    </p:spTree>
    <p:extLst>
      <p:ext uri="{BB962C8B-B14F-4D97-AF65-F5344CB8AC3E}">
        <p14:creationId xmlns:p14="http://schemas.microsoft.com/office/powerpoint/2010/main" val="210529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xEl>
                                              <p:pRg st="1" end="1"/>
                                            </p:txEl>
                                          </p:spTgt>
                                        </p:tgtEl>
                                        <p:attrNameLst>
                                          <p:attrName>style.visibility</p:attrName>
                                        </p:attrNameLst>
                                      </p:cBhvr>
                                      <p:to>
                                        <p:strVal val="visible"/>
                                      </p:to>
                                    </p:set>
                                    <p:animEffect transition="in" filter="fade">
                                      <p:cBhvr>
                                        <p:cTn id="17" dur="500"/>
                                        <p:tgtEl>
                                          <p:spTgt spid="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6">
                                            <p:txEl>
                                              <p:pRg st="2" end="2"/>
                                            </p:txEl>
                                          </p:spTgt>
                                        </p:tgtEl>
                                        <p:attrNameLst>
                                          <p:attrName>style.visibility</p:attrName>
                                        </p:attrNameLst>
                                      </p:cBhvr>
                                      <p:to>
                                        <p:strVal val="visible"/>
                                      </p:to>
                                    </p:set>
                                    <p:animEffect transition="in" filter="wipe(up)">
                                      <p:cBhvr>
                                        <p:cTn id="22" dur="500"/>
                                        <p:tgtEl>
                                          <p:spTgt spid="36">
                                            <p:txEl>
                                              <p:pRg st="2" end="2"/>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6">
                                            <p:txEl>
                                              <p:pRg st="3" end="3"/>
                                            </p:txEl>
                                          </p:spTgt>
                                        </p:tgtEl>
                                        <p:attrNameLst>
                                          <p:attrName>style.visibility</p:attrName>
                                        </p:attrNameLst>
                                      </p:cBhvr>
                                      <p:to>
                                        <p:strVal val="visible"/>
                                      </p:to>
                                    </p:set>
                                    <p:animEffect transition="in" filter="wipe(up)">
                                      <p:cBhvr>
                                        <p:cTn id="26" dur="500"/>
                                        <p:tgtEl>
                                          <p:spTgt spid="3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xEl>
                                              <p:pRg st="4" end="4"/>
                                            </p:txEl>
                                          </p:spTgt>
                                        </p:tgtEl>
                                        <p:attrNameLst>
                                          <p:attrName>style.visibility</p:attrName>
                                        </p:attrNameLst>
                                      </p:cBhvr>
                                      <p:to>
                                        <p:strVal val="visible"/>
                                      </p:to>
                                    </p:set>
                                    <p:animEffect transition="in" filter="fade">
                                      <p:cBhvr>
                                        <p:cTn id="31"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623492" y="1685866"/>
            <a:ext cx="2307160" cy="1995173"/>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1" name="Rectangle 10"/>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p>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3"/>
            <a:ext cx="2290174" cy="2014257"/>
            <a:chOff x="6840639" y="3553166"/>
            <a:chExt cx="5422223" cy="5001862"/>
          </a:xfrm>
          <a:solidFill>
            <a:schemeClr val="accent4">
              <a:lumMod val="40000"/>
              <a:lumOff val="60000"/>
            </a:schemeClr>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6" name="Rectangle 15"/>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6165496" y="1696490"/>
            <a:ext cx="2307161" cy="2014257"/>
            <a:chOff x="12644694" y="3479846"/>
            <a:chExt cx="5422223" cy="4709752"/>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21" name="Rectangle 20"/>
            <p:cNvSpPr/>
            <p:nvPr/>
          </p:nvSpPr>
          <p:spPr>
            <a:xfrm>
              <a:off x="13056075" y="4081525"/>
              <a:ext cx="4622258" cy="34543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tập cuối chương VI</a:t>
              </a:r>
              <a:endParaRPr lang="pt-BR" sz="2000" b="1" i="1" dirty="0">
                <a:solidFill>
                  <a:prstClr val="black"/>
                </a:solidFill>
                <a:ea typeface="Calibri" panose="020F0502020204030204" pitchFamily="34" charset="0"/>
                <a:cs typeface="Times New Roman" panose="02020603050405020304" pitchFamily="18" charset="0"/>
              </a:endParaRPr>
            </a:p>
          </p:txBody>
        </p:sp>
      </p:grpSp>
      <p:grpSp>
        <p:nvGrpSpPr>
          <p:cNvPr id="24" name="Google Shape;4004;p73"/>
          <p:cNvGrpSpPr/>
          <p:nvPr/>
        </p:nvGrpSpPr>
        <p:grpSpPr>
          <a:xfrm>
            <a:off x="301157" y="4429303"/>
            <a:ext cx="986443" cy="486596"/>
            <a:chOff x="3188100" y="2498500"/>
            <a:chExt cx="3547079" cy="1749715"/>
          </a:xfrm>
        </p:grpSpPr>
        <p:sp>
          <p:nvSpPr>
            <p:cNvPr id="2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a:solidFill>
                  <a:schemeClr val="bg1">
                    <a:lumMod val="25000"/>
                  </a:schemeClr>
                </a:solidFill>
                <a:sym typeface="Pangolin"/>
              </a:rPr>
              <a:t>TIẾT</a:t>
            </a:r>
            <a:r>
              <a:rPr lang="vi-VN" sz="4300" b="1">
                <a:solidFill>
                  <a:schemeClr val="bg1">
                    <a:lumMod val="25000"/>
                  </a:schemeClr>
                </a:solidFill>
                <a:sym typeface="Pangolin"/>
              </a:rPr>
              <a:t> 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4154116" y="584665"/>
            <a:ext cx="3125797" cy="661800"/>
          </a:xfrm>
          <a:prstGeom prst="rect">
            <a:avLst/>
          </a:prstGeom>
        </p:spPr>
        <p:txBody>
          <a:bodyPr spcFirstLastPara="1" wrap="square" lIns="91425" tIns="91425" rIns="91425" bIns="91425" anchor="t" anchorCtr="0">
            <a:noAutofit/>
          </a:bodyPr>
          <a:lstStyle/>
          <a:p>
            <a:pPr lvl="0" algn="ctr"/>
            <a:r>
              <a:rPr lang="en-US" sz="3700" b="1">
                <a:solidFill>
                  <a:srgbClr val="C00000"/>
                </a:solidFill>
                <a:latin typeface="+mn-lt"/>
              </a:rPr>
              <a:t>KẾT LUẬN</a:t>
            </a:r>
            <a:endParaRPr sz="3700" b="1">
              <a:solidFill>
                <a:srgbClr val="C00000"/>
              </a:solidFill>
              <a:latin typeface="+mn-lt"/>
            </a:endParaRPr>
          </a:p>
        </p:txBody>
      </p:sp>
      <p:sp>
        <p:nvSpPr>
          <p:cNvPr id="5" name="Rectangle 4"/>
          <p:cNvSpPr/>
          <p:nvPr/>
        </p:nvSpPr>
        <p:spPr>
          <a:xfrm>
            <a:off x="3269175" y="1615863"/>
            <a:ext cx="4895681" cy="209377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75000"/>
              </a:lnSpc>
              <a:buClr>
                <a:schemeClr val="bg1">
                  <a:lumMod val="25000"/>
                </a:schemeClr>
              </a:buClr>
            </a:pPr>
            <a:r>
              <a:rPr lang="vi-VN" sz="2600">
                <a:ea typeface="Dotum" panose="020B0600000101010101" pitchFamily="34" charset="-127"/>
                <a:cs typeface="Times New Roman" panose="02020603050405020304" pitchFamily="18" charset="0"/>
              </a:rPr>
              <a:t>Phương trình mũ là phương trình có chứa ẩn ở số mũ của lũy thừa.</a:t>
            </a:r>
          </a:p>
        </p:txBody>
      </p:sp>
      <p:grpSp>
        <p:nvGrpSpPr>
          <p:cNvPr id="117" name="Google Shape;2541;p49"/>
          <p:cNvGrpSpPr/>
          <p:nvPr/>
        </p:nvGrpSpPr>
        <p:grpSpPr>
          <a:xfrm>
            <a:off x="605859" y="1844984"/>
            <a:ext cx="2145433" cy="2999330"/>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barn(inVertical)">
                                      <p:cBhvr>
                                        <p:cTn id="7" dur="500"/>
                                        <p:tgtEl>
                                          <p:spTgt spid="25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42" name="Rectangle 41"/>
          <p:cNvSpPr/>
          <p:nvPr/>
        </p:nvSpPr>
        <p:spPr>
          <a:xfrm>
            <a:off x="1210501" y="246928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 name="Group 2"/>
          <p:cNvGrpSpPr/>
          <p:nvPr/>
        </p:nvGrpSpPr>
        <p:grpSpPr>
          <a:xfrm>
            <a:off x="901422" y="672047"/>
            <a:ext cx="7308906" cy="1479001"/>
            <a:chOff x="1022802" y="583035"/>
            <a:chExt cx="7308906" cy="1479001"/>
          </a:xfrm>
        </p:grpSpPr>
        <p:sp>
          <p:nvSpPr>
            <p:cNvPr id="35" name="Google Shape;735;p18"/>
            <p:cNvSpPr txBox="1">
              <a:spLocks/>
            </p:cNvSpPr>
            <p:nvPr/>
          </p:nvSpPr>
          <p:spPr>
            <a:xfrm>
              <a:off x="1022802" y="72939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7" name="Group 6"/>
            <p:cNvGrpSpPr/>
            <p:nvPr/>
          </p:nvGrpSpPr>
          <p:grpSpPr>
            <a:xfrm>
              <a:off x="2243614" y="583035"/>
              <a:ext cx="5796061" cy="1479001"/>
              <a:chOff x="1894352" y="423759"/>
              <a:chExt cx="5796061" cy="1479001"/>
            </a:xfrm>
          </p:grpSpPr>
          <p:sp>
            <p:nvSpPr>
              <p:cNvPr id="34" name="TextBox 33"/>
              <p:cNvSpPr txBox="1"/>
              <p:nvPr/>
            </p:nvSpPr>
            <p:spPr>
              <a:xfrm>
                <a:off x="1894352" y="423759"/>
                <a:ext cx="5796061" cy="1015663"/>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Trong các phương trình sau, phương trình nào là phương trình mũ?</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1894352" y="1460331"/>
                    <a:ext cx="2218783" cy="4424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5</m:t>
                              </m:r>
                            </m:e>
                            <m: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sup>
                          </m:sSup>
                          <m:r>
                            <a:rPr lang="en-US" sz="2000" b="0" i="1" smtClean="0">
                              <a:latin typeface="Cambria Math" panose="02040503050406030204" pitchFamily="18" charset="0"/>
                            </a:rPr>
                            <m:t>=25;</m:t>
                          </m:r>
                        </m:oMath>
                      </m:oMathPara>
                    </a14:m>
                    <a:endParaRPr lang="en-US" sz="2000"/>
                  </a:p>
                </p:txBody>
              </p:sp>
            </mc:Choice>
            <mc:Fallback xmlns="">
              <p:sp>
                <p:nvSpPr>
                  <p:cNvPr id="6" name="TextBox 5"/>
                  <p:cNvSpPr txBox="1">
                    <a:spLocks noRot="1" noChangeAspect="1" noMove="1" noResize="1" noEditPoints="1" noAdjustHandles="1" noChangeArrowheads="1" noChangeShapeType="1" noTextEdit="1"/>
                  </p:cNvSpPr>
                  <p:nvPr/>
                </p:nvSpPr>
                <p:spPr>
                  <a:xfrm>
                    <a:off x="1894352" y="1460331"/>
                    <a:ext cx="2218783" cy="442429"/>
                  </a:xfrm>
                  <a:prstGeom prst="rect">
                    <a:avLst/>
                  </a:prstGeom>
                  <a:blipFill>
                    <a:blip r:embed="rId3"/>
                    <a:stretch>
                      <a:fillRect b="-1506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4332018" y="1639865"/>
                  <a:ext cx="2218783" cy="405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𝑏</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𝑥</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3</m:t>
                            </m:r>
                          </m:e>
                          <m:sup>
                            <m:r>
                              <a:rPr lang="en-US" sz="2000" b="0" i="1" smtClean="0">
                                <a:latin typeface="Cambria Math" panose="02040503050406030204" pitchFamily="18" charset="0"/>
                              </a:rPr>
                              <m:t>𝑥</m:t>
                            </m:r>
                            <m:r>
                              <a:rPr lang="en-US" sz="2000" b="0" i="1" smtClean="0">
                                <a:latin typeface="Cambria Math" panose="02040503050406030204" pitchFamily="18" charset="0"/>
                              </a:rPr>
                              <m:t>+1</m:t>
                            </m:r>
                          </m:sup>
                        </m:sSup>
                        <m:r>
                          <a:rPr lang="en-US" sz="2000" b="0" i="1" smtClean="0">
                            <a:latin typeface="Cambria Math" panose="02040503050406030204" pitchFamily="18" charset="0"/>
                          </a:rPr>
                          <m:t>;</m:t>
                        </m:r>
                      </m:oMath>
                    </m:oMathPara>
                  </a14:m>
                  <a:endParaRPr lang="en-US" sz="2000"/>
                </a:p>
              </p:txBody>
            </p:sp>
          </mc:Choice>
          <mc:Fallback xmlns="">
            <p:sp>
              <p:nvSpPr>
                <p:cNvPr id="12" name="TextBox 11"/>
                <p:cNvSpPr txBox="1">
                  <a:spLocks noRot="1" noChangeAspect="1" noMove="1" noResize="1" noEditPoints="1" noAdjustHandles="1" noChangeArrowheads="1" noChangeShapeType="1" noTextEdit="1"/>
                </p:cNvSpPr>
                <p:nvPr/>
              </p:nvSpPr>
              <p:spPr>
                <a:xfrm>
                  <a:off x="4332018" y="1639865"/>
                  <a:ext cx="2218783" cy="405624"/>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12925" y="1638009"/>
                  <a:ext cx="2218783" cy="405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𝑐</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=4.</m:t>
                        </m:r>
                      </m:oMath>
                    </m:oMathPara>
                  </a14:m>
                  <a:endParaRPr lang="en-US" sz="2000"/>
                </a:p>
              </p:txBody>
            </p:sp>
          </mc:Choice>
          <mc:Fallback xmlns="">
            <p:sp>
              <p:nvSpPr>
                <p:cNvPr id="14" name="TextBox 13"/>
                <p:cNvSpPr txBox="1">
                  <a:spLocks noRot="1" noChangeAspect="1" noMove="1" noResize="1" noEditPoints="1" noAdjustHandles="1" noChangeArrowheads="1" noChangeShapeType="1" noTextEdit="1"/>
                </p:cNvSpPr>
                <p:nvPr/>
              </p:nvSpPr>
              <p:spPr>
                <a:xfrm>
                  <a:off x="6112925" y="1638009"/>
                  <a:ext cx="2218783" cy="405624"/>
                </a:xfrm>
                <a:prstGeom prst="rect">
                  <a:avLst/>
                </a:prstGeom>
                <a:blipFill>
                  <a:blip r:embed="rId5"/>
                  <a:stretch>
                    <a:fillRect b="-164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2122234" y="3075702"/>
                <a:ext cx="5937434" cy="1079142"/>
              </a:xfrm>
              <a:prstGeom prst="rect">
                <a:avLst/>
              </a:prstGeom>
            </p:spPr>
            <p:txBody>
              <a:bodyPr wrap="square">
                <a:spAutoFit/>
              </a:bodyPr>
              <a:lstStyle/>
              <a:p>
                <a:pPr>
                  <a:lnSpc>
                    <a:spcPct val="150000"/>
                  </a:lnSpc>
                </a:pPr>
                <a:r>
                  <a:rPr lang="en-US" sz="2000" kern="1200">
                    <a:latin typeface="Arial" panose="020B0604020202020204" pitchFamily="34" charset="0"/>
                    <a:ea typeface="+mn-ea"/>
                    <a:cs typeface="Arial" panose="020B0604020202020204" pitchFamily="34" charset="0"/>
                  </a:rPr>
                  <a:t>Ta thấy: Hai phương trình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5</m:t>
                        </m:r>
                      </m:e>
                      <m:sup>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+1</m:t>
                        </m:r>
                      </m:sup>
                    </m:sSup>
                    <m:r>
                      <a:rPr lang="en-US" sz="2000" i="1">
                        <a:latin typeface="Cambria Math" panose="02040503050406030204" pitchFamily="18" charset="0"/>
                      </a:rPr>
                      <m:t>=25</m:t>
                    </m:r>
                  </m:oMath>
                </a14:m>
                <a:r>
                  <a:rPr lang="en-US" sz="2000" kern="1200">
                    <a:latin typeface="Arial" panose="020B0604020202020204" pitchFamily="34" charset="0"/>
                    <a:ea typeface="+mn-ea"/>
                    <a:cs typeface="Arial" panose="020B0604020202020204" pitchFamily="34" charset="0"/>
                  </a:rPr>
                  <a:t> và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𝑥</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3</m:t>
                        </m:r>
                      </m:e>
                      <m:sup>
                        <m:r>
                          <a:rPr lang="en-US" sz="2000" i="1">
                            <a:latin typeface="Cambria Math" panose="02040503050406030204" pitchFamily="18" charset="0"/>
                          </a:rPr>
                          <m:t>𝑥</m:t>
                        </m:r>
                        <m:r>
                          <a:rPr lang="en-US" sz="2000" i="1">
                            <a:latin typeface="Cambria Math" panose="02040503050406030204" pitchFamily="18" charset="0"/>
                          </a:rPr>
                          <m:t>+1</m:t>
                        </m:r>
                      </m:sup>
                    </m:sSup>
                  </m:oMath>
                </a14:m>
                <a:r>
                  <a:rPr lang="en-US" sz="2000" kern="1200">
                    <a:latin typeface="Arial" panose="020B0604020202020204" pitchFamily="34" charset="0"/>
                    <a:ea typeface="+mn-ea"/>
                    <a:cs typeface="Arial" panose="020B0604020202020204" pitchFamily="34" charset="0"/>
                  </a:rPr>
                  <a:t> là những phương trình mũ. </a:t>
                </a:r>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2122234" y="3075702"/>
                <a:ext cx="5937434" cy="1079142"/>
              </a:xfrm>
              <a:prstGeom prst="rect">
                <a:avLst/>
              </a:prstGeom>
              <a:blipFill>
                <a:blip r:embed="rId6"/>
                <a:stretch>
                  <a:fillRect l="-1027" b="-452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randombar(horizontal)">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3000" b="1" kern="1200">
                <a:solidFill>
                  <a:schemeClr val="tx1"/>
                </a:solidFill>
                <a:latin typeface="Arial" panose="020B0604020202020204" pitchFamily="34" charset="0"/>
                <a:ea typeface="+mn-ea"/>
                <a:cs typeface="Arial" panose="020B0604020202020204" pitchFamily="34" charset="0"/>
              </a:rPr>
              <a:t>Luyện tập 1</a:t>
            </a:r>
          </a:p>
        </p:txBody>
      </p:sp>
      <p:sp>
        <p:nvSpPr>
          <p:cNvPr id="33" name="Rectangle 1"/>
          <p:cNvSpPr>
            <a:spLocks noChangeArrowheads="1"/>
          </p:cNvSpPr>
          <p:nvPr/>
        </p:nvSpPr>
        <p:spPr bwMode="auto">
          <a:xfrm>
            <a:off x="1903696" y="1661792"/>
            <a:ext cx="531428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400">
                <a:solidFill>
                  <a:srgbClr val="000000"/>
                </a:solidFill>
                <a:ea typeface="Open Sans"/>
              </a:rPr>
              <a:t>Cho hai ví dụ về phương trình mũ.</a:t>
            </a:r>
            <a:endParaRPr kumimoji="0" lang="en-US" altLang="en-US" sz="2400" b="0" i="0" u="none" strike="noStrike" cap="none" normalizeH="0" baseline="0">
              <a:ln>
                <a:noFill/>
              </a:ln>
              <a:solidFill>
                <a:schemeClr val="tx1"/>
              </a:solidFill>
              <a:effectLst/>
            </a:endParaRPr>
          </a:p>
        </p:txBody>
      </p:sp>
      <p:sp>
        <p:nvSpPr>
          <p:cNvPr id="55" name="Rectangle 54"/>
          <p:cNvSpPr/>
          <p:nvPr/>
        </p:nvSpPr>
        <p:spPr>
          <a:xfrm>
            <a:off x="4178361" y="2586747"/>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634572" y="3395517"/>
                <a:ext cx="3852530" cy="586956"/>
              </a:xfrm>
              <a:prstGeom prst="rect">
                <a:avLst/>
              </a:prstGeom>
            </p:spPr>
            <p:txBody>
              <a:bodyPr wrap="none">
                <a:spAutoFit/>
              </a:bodyPr>
              <a:lstStyle/>
              <a:p>
                <a:pPr algn="just">
                  <a:lnSpc>
                    <a:spcPct val="150000"/>
                  </a:lnSpc>
                  <a:spcBef>
                    <a:spcPts val="600"/>
                  </a:spcBef>
                  <a:spcAft>
                    <a:spcPts val="600"/>
                  </a:spcAft>
                </a:pPr>
                <a:r>
                  <a:rPr lang="da-DK" sz="2400">
                    <a:latin typeface="+mn-lt"/>
                    <a:ea typeface="Dotum" panose="020B0600000101010101" pitchFamily="34" charset="-127"/>
                    <a:cs typeface="Times New Roman" panose="02020603050405020304" pitchFamily="18" charset="0"/>
                  </a:rPr>
                  <a:t>1) </a:t>
                </a:r>
                <a14:m>
                  <m:oMath xmlns:m="http://schemas.openxmlformats.org/officeDocument/2006/math">
                    <m:sSup>
                      <m:sSup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400" i="1">
                            <a:effectLst/>
                            <a:latin typeface="Cambria Math" panose="02040503050406030204" pitchFamily="18" charset="0"/>
                            <a:ea typeface="Dotum" panose="020B0600000101010101" pitchFamily="34" charset="-127"/>
                            <a:cs typeface="Times New Roman" panose="02020603050405020304" pitchFamily="18" charset="0"/>
                          </a:rPr>
                          <m:t>4</m:t>
                        </m:r>
                      </m:e>
                      <m:sup>
                        <m:r>
                          <a:rPr lang="da-DK" sz="24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400" i="1">
                            <a:effectLst/>
                            <a:latin typeface="Cambria Math" panose="02040503050406030204" pitchFamily="18" charset="0"/>
                            <a:ea typeface="Dotum" panose="020B0600000101010101" pitchFamily="34" charset="-127"/>
                            <a:cs typeface="Times New Roman" panose="02020603050405020304" pitchFamily="18" charset="0"/>
                          </a:rPr>
                          <m:t>+1</m:t>
                        </m:r>
                      </m:sup>
                    </m:sSup>
                    <m:r>
                      <a:rPr lang="da-DK" sz="24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2400">
                    <a:effectLst/>
                    <a:latin typeface="+mn-lt"/>
                    <a:ea typeface="Dotum" panose="020B0600000101010101" pitchFamily="34" charset="-127"/>
                    <a:cs typeface="Times New Roman" panose="02020603050405020304" pitchFamily="18" charset="0"/>
                  </a:rPr>
                  <a:t>   ;   2) </a:t>
                </a:r>
                <a14:m>
                  <m:oMath xmlns:m="http://schemas.openxmlformats.org/officeDocument/2006/math">
                    <m:sSup>
                      <m:sSup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400" i="1">
                            <a:effectLst/>
                            <a:latin typeface="Cambria Math" panose="02040503050406030204" pitchFamily="18" charset="0"/>
                            <a:ea typeface="Dotum" panose="020B0600000101010101" pitchFamily="34" charset="-127"/>
                            <a:cs typeface="Times New Roman" panose="02020603050405020304" pitchFamily="18" charset="0"/>
                          </a:rPr>
                          <m:t>7</m:t>
                        </m:r>
                      </m:e>
                      <m:sup>
                        <m:r>
                          <a:rPr lang="da-DK" sz="2400" i="1">
                            <a:effectLst/>
                            <a:latin typeface="Cambria Math" panose="02040503050406030204" pitchFamily="18" charset="0"/>
                            <a:ea typeface="Dotum" panose="020B0600000101010101" pitchFamily="34" charset="-127"/>
                            <a:cs typeface="Times New Roman" panose="02020603050405020304" pitchFamily="18" charset="0"/>
                          </a:rPr>
                          <m:t>2</m:t>
                        </m:r>
                        <m:r>
                          <a:rPr lang="da-DK" sz="24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400" i="1">
                        <a:effectLst/>
                        <a:latin typeface="Cambria Math" panose="02040503050406030204" pitchFamily="18" charset="0"/>
                        <a:ea typeface="Dotum" panose="020B0600000101010101" pitchFamily="34" charset="-127"/>
                        <a:cs typeface="Times New Roman" panose="02020603050405020304" pitchFamily="18" charset="0"/>
                      </a:rPr>
                      <m:t>=49</m:t>
                    </m:r>
                  </m:oMath>
                </a14:m>
                <a:endParaRPr lang="en-US" sz="24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634572" y="3395517"/>
                <a:ext cx="3852530" cy="586956"/>
              </a:xfrm>
              <a:prstGeom prst="rect">
                <a:avLst/>
              </a:prstGeom>
              <a:blipFill>
                <a:blip r:embed="rId3"/>
                <a:stretch>
                  <a:fillRect l="-2373" b="-2395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P spid="3" grpId="0"/>
    </p:bldLst>
  </p:timing>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7075</TotalTime>
  <Words>4003</Words>
  <Application>Microsoft Office PowerPoint</Application>
  <PresentationFormat>On-screen Show (16:9)</PresentationFormat>
  <Paragraphs>413</Paragraphs>
  <Slides>66</Slides>
  <Notes>64</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66</vt:i4>
      </vt:variant>
    </vt:vector>
  </HeadingPairs>
  <TitlesOfParts>
    <vt:vector size="81" baseType="lpstr">
      <vt:lpstr>Poppins SemiBold</vt:lpstr>
      <vt:lpstr>Maven Pro SemiBold</vt:lpstr>
      <vt:lpstr>Arial</vt:lpstr>
      <vt:lpstr>DM Sans</vt:lpstr>
      <vt:lpstr>Anaheim</vt:lpstr>
      <vt:lpstr>Cambria Math</vt:lpstr>
      <vt:lpstr>Nunito Light</vt:lpstr>
      <vt:lpstr>Figtree</vt:lpstr>
      <vt:lpstr>Times New Roman</vt:lpstr>
      <vt:lpstr>Figtree Light</vt:lpstr>
      <vt:lpstr>Maven Pro ExtraBold</vt:lpstr>
      <vt:lpstr>Calibri</vt:lpstr>
      <vt:lpstr>Wingdings</vt:lpstr>
      <vt:lpstr>Addition and Subtraction with Multi-digit Numbers - Mathematics - 4th Grade by Slidesgo</vt:lpstr>
      <vt:lpstr>Office Theme</vt:lpstr>
      <vt:lpstr>CHÀO MỪNG  TẤT CẢ CÁC EM  ĐẾN VỚI TIẾT HỌC!</vt:lpstr>
      <vt:lpstr>KHỞI ĐỘNG</vt:lpstr>
      <vt:lpstr>PowerPoint Presentation</vt:lpstr>
      <vt:lpstr>I</vt:lpstr>
      <vt:lpstr>PHƯƠNG TRÌNH MŨ VÀ PHƯƠNG TRÌNH LÔGARIT</vt:lpstr>
      <vt:lpstr>1. Phương trình mũ</vt:lpstr>
      <vt:lpstr>KẾT LUẬN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2. Phương trình lôgarit</vt:lpstr>
      <vt:lpstr>KẾT LUẬN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BẤT PHƯƠNG TRÌNH MŨ VÀ BẤT PHƯƠNG TRÌNH LÔGARIT</vt:lpstr>
      <vt:lpstr>1. Bất phương trình mũ</vt:lpstr>
      <vt:lpstr>KẾT LUẬN</vt:lpstr>
      <vt:lpstr>PowerPoint Presentation</vt:lpstr>
      <vt:lpstr>PowerPoint Presentation</vt:lpstr>
      <vt:lpstr>PowerPoint Presentation</vt:lpstr>
      <vt:lpstr>PowerPoint Presentation</vt:lpstr>
      <vt:lpstr>PowerPoint Presentation</vt:lpstr>
      <vt:lpstr>PowerPoint Presentation</vt:lpstr>
      <vt:lpstr>2. Bất phương trình lôgarit</vt:lpstr>
      <vt:lpstr>KẾT LUẬN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TẤT CẢ CÁC EM  ĐẾN VỚI TIẾT HỌC!</dc:title>
  <dc:creator>VnTeach.Com</dc:creator>
  <cp:keywords>VnTeach.Com</cp:keywords>
  <cp:lastModifiedBy>Admin</cp:lastModifiedBy>
  <cp:revision>1</cp:revision>
  <dcterms:modified xsi:type="dcterms:W3CDTF">2024-01-18T03:54:16Z</dcterms:modified>
</cp:coreProperties>
</file>