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01" r:id="rId2"/>
    <p:sldId id="500" r:id="rId3"/>
    <p:sldId id="278" r:id="rId4"/>
    <p:sldId id="502" r:id="rId5"/>
    <p:sldId id="504" r:id="rId6"/>
    <p:sldId id="505" r:id="rId7"/>
    <p:sldId id="503" r:id="rId8"/>
    <p:sldId id="506" r:id="rId9"/>
    <p:sldId id="507" r:id="rId10"/>
    <p:sldId id="508" r:id="rId11"/>
    <p:sldId id="510" r:id="rId12"/>
    <p:sldId id="509" r:id="rId13"/>
    <p:sldId id="511" r:id="rId14"/>
    <p:sldId id="513" r:id="rId15"/>
    <p:sldId id="512" r:id="rId16"/>
    <p:sldId id="514" r:id="rId17"/>
    <p:sldId id="261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259737" y="1051705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282414" y="1937624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141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3333FF"/>
                </a:solidFill>
                <a:latin typeface="More Sugar"/>
              </a:rPr>
              <a:t>BÀI 2: PH</a:t>
            </a:r>
            <a:r>
              <a:rPr lang="vi-VN" sz="7200" b="1" dirty="0">
                <a:solidFill>
                  <a:srgbClr val="3333FF"/>
                </a:solidFill>
                <a:latin typeface="More Sugar"/>
              </a:rPr>
              <a:t>Ư</a:t>
            </a:r>
            <a:r>
              <a:rPr lang="en-US" sz="7200" b="1" dirty="0">
                <a:solidFill>
                  <a:srgbClr val="3333FF"/>
                </a:solidFill>
                <a:latin typeface="More Sugar"/>
              </a:rPr>
              <a:t>ƠNG SAI VÀ ĐỘ LỆCH CHUẨN (TIẾT 2)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274418" y="4542842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E8ACBE01-14C8-4911-A4B3-FEFA845E6CAF}"/>
              </a:ext>
            </a:extLst>
          </p:cNvPr>
          <p:cNvSpPr/>
          <p:nvPr/>
        </p:nvSpPr>
        <p:spPr>
          <a:xfrm>
            <a:off x="9928893" y="25260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8489B014-78AF-4598-9632-79B7C121F78A}"/>
              </a:ext>
            </a:extLst>
          </p:cNvPr>
          <p:cNvSpPr/>
          <p:nvPr/>
        </p:nvSpPr>
        <p:spPr>
          <a:xfrm rot="813216">
            <a:off x="9900558" y="3270013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c) 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42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46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54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US" sz="24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58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gốc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46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Do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=46+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50−46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330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05767E7-80CD-4353-A1B6-2D78B0BECF69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177" y="1975788"/>
            <a:ext cx="10999373" cy="11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12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  <a:p>
                <a:pPr>
                  <a:lnSpc>
                    <a:spcPct val="160000"/>
                  </a:lnSpc>
                </a:pP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gốc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54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US" sz="2400" dirty="0"/>
                  <a:t>. Do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=54+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3.20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3+7+4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58−54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166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400" dirty="0"/>
                  <a:t>Khoảng </a:t>
                </a: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172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A7C1C69-9188-4F4C-BFAE-03C3AEEF4423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725" y="4473417"/>
            <a:ext cx="11474549" cy="151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09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trung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bình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3.44+7.48+4.52+3.56+3.60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=41,8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Phương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sai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3.4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+7.4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+4.5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+3.5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+3.6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−41,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=364,96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lệch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chuẩn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364,96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=19,1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502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giống</a:t>
            </a:r>
            <a:r>
              <a:rPr lang="en-US" sz="2600" dirty="0"/>
              <a:t> </a:t>
            </a:r>
            <a:r>
              <a:rPr lang="en-US" sz="2600" dirty="0" err="1"/>
              <a:t>cây</a:t>
            </a:r>
            <a:r>
              <a:rPr lang="en-US" sz="2600" dirty="0"/>
              <a:t> </a:t>
            </a:r>
            <a:r>
              <a:rPr lang="en-US" sz="2600" dirty="0" err="1"/>
              <a:t>xoan</a:t>
            </a:r>
            <a:r>
              <a:rPr lang="en-US" sz="2600" dirty="0"/>
              <a:t> </a:t>
            </a:r>
            <a:r>
              <a:rPr lang="en-US" sz="2600" dirty="0" err="1"/>
              <a:t>đào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trồng</a:t>
            </a:r>
            <a:r>
              <a:rPr lang="en-US" sz="2600" dirty="0"/>
              <a:t> </a:t>
            </a:r>
            <a:r>
              <a:rPr lang="en-US" sz="2600" dirty="0" err="1"/>
              <a:t>tại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</a:t>
            </a:r>
            <a:r>
              <a:rPr lang="en-US" sz="2600" dirty="0" err="1"/>
              <a:t>địa</a:t>
            </a:r>
            <a:r>
              <a:rPr lang="en-US" sz="2600" dirty="0"/>
              <a:t> </a:t>
            </a:r>
            <a:r>
              <a:rPr lang="en-US" sz="2600" dirty="0" err="1"/>
              <a:t>điểm</a:t>
            </a:r>
            <a:r>
              <a:rPr lang="en-US" sz="2600" dirty="0"/>
              <a:t> A </a:t>
            </a:r>
            <a:r>
              <a:rPr lang="en-US" sz="2600" dirty="0" err="1"/>
              <a:t>và</a:t>
            </a:r>
            <a:r>
              <a:rPr lang="en-US" sz="2600" dirty="0"/>
              <a:t> B. </a:t>
            </a:r>
            <a:r>
              <a:rPr lang="en-US" sz="2600" dirty="0" err="1"/>
              <a:t>Người</a:t>
            </a:r>
            <a:r>
              <a:rPr lang="en-US" sz="2600" dirty="0"/>
              <a:t> ta </a:t>
            </a:r>
            <a:r>
              <a:rPr lang="en-US" sz="2600" dirty="0" err="1"/>
              <a:t>thống</a:t>
            </a:r>
            <a:r>
              <a:rPr lang="en-US" sz="2600" dirty="0"/>
              <a:t> </a:t>
            </a:r>
            <a:r>
              <a:rPr lang="en-US" sz="2600" dirty="0" err="1"/>
              <a:t>kê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kính</a:t>
            </a:r>
            <a:r>
              <a:rPr lang="en-US" sz="2600" dirty="0"/>
              <a:t> </a:t>
            </a:r>
            <a:r>
              <a:rPr lang="en-US" sz="2600" dirty="0" err="1"/>
              <a:t>thân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cây</a:t>
            </a:r>
            <a:r>
              <a:rPr lang="en-US" sz="2600" dirty="0"/>
              <a:t> </a:t>
            </a:r>
            <a:r>
              <a:rPr lang="en-US" sz="2600" dirty="0" err="1"/>
              <a:t>xoan</a:t>
            </a:r>
            <a:r>
              <a:rPr lang="en-US" sz="2600" dirty="0"/>
              <a:t> </a:t>
            </a:r>
            <a:r>
              <a:rPr lang="en-US" sz="2600" dirty="0" err="1"/>
              <a:t>đào</a:t>
            </a:r>
            <a:r>
              <a:rPr lang="en-US" sz="2600" dirty="0"/>
              <a:t> 5 </a:t>
            </a:r>
            <a:r>
              <a:rPr lang="en-US" sz="2600" dirty="0" err="1"/>
              <a:t>năm</a:t>
            </a:r>
            <a:r>
              <a:rPr lang="en-US" sz="2600" dirty="0"/>
              <a:t> </a:t>
            </a:r>
            <a:r>
              <a:rPr lang="en-US" sz="2600" dirty="0" err="1"/>
              <a:t>tuổi</a:t>
            </a:r>
            <a:r>
              <a:rPr lang="en-US" sz="2600" dirty="0"/>
              <a:t> ở </a:t>
            </a:r>
            <a:r>
              <a:rPr lang="en-US" sz="2600" dirty="0" err="1"/>
              <a:t>bảng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:</a:t>
            </a:r>
          </a:p>
          <a:p>
            <a:pPr>
              <a:lnSpc>
                <a:spcPct val="150000"/>
              </a:lnSpc>
            </a:pPr>
            <a:endParaRPr lang="en-US" sz="2600" dirty="0"/>
          </a:p>
          <a:p>
            <a:pPr>
              <a:lnSpc>
                <a:spcPct val="150000"/>
              </a:lnSpc>
            </a:pPr>
            <a:endParaRPr lang="en-US" sz="2600" dirty="0"/>
          </a:p>
          <a:p>
            <a:pPr>
              <a:lnSpc>
                <a:spcPct val="150000"/>
              </a:lnSpc>
            </a:pP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Hãy</a:t>
            </a:r>
            <a:r>
              <a:rPr lang="en-US" sz="2600" dirty="0"/>
              <a:t> so </a:t>
            </a:r>
            <a:r>
              <a:rPr lang="en-US" sz="2600" dirty="0" err="1"/>
              <a:t>sánh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kính</a:t>
            </a:r>
            <a:r>
              <a:rPr lang="en-US" sz="2600" dirty="0"/>
              <a:t> </a:t>
            </a:r>
            <a:r>
              <a:rPr lang="en-US" sz="2600" dirty="0" err="1"/>
              <a:t>trung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thân</a:t>
            </a:r>
            <a:r>
              <a:rPr lang="en-US" sz="2600" dirty="0"/>
              <a:t> </a:t>
            </a:r>
            <a:r>
              <a:rPr lang="en-US" sz="2600" dirty="0" err="1"/>
              <a:t>cây</a:t>
            </a:r>
            <a:r>
              <a:rPr lang="en-US" sz="2600" dirty="0"/>
              <a:t> </a:t>
            </a:r>
            <a:r>
              <a:rPr lang="en-US" sz="2600" dirty="0" err="1"/>
              <a:t>xoan</a:t>
            </a:r>
            <a:r>
              <a:rPr lang="en-US" sz="2600" dirty="0"/>
              <a:t> </a:t>
            </a:r>
            <a:r>
              <a:rPr lang="en-US" sz="2600" dirty="0" err="1"/>
              <a:t>đào</a:t>
            </a:r>
            <a:r>
              <a:rPr lang="en-US" sz="2600" dirty="0"/>
              <a:t> </a:t>
            </a:r>
            <a:r>
              <a:rPr lang="en-US" sz="2600" dirty="0" err="1"/>
              <a:t>trồng</a:t>
            </a:r>
            <a:r>
              <a:rPr lang="en-US" sz="2600" dirty="0"/>
              <a:t> </a:t>
            </a:r>
            <a:r>
              <a:rPr lang="en-US" sz="2600" dirty="0" err="1"/>
              <a:t>tại</a:t>
            </a:r>
            <a:r>
              <a:rPr lang="en-US" sz="2600" dirty="0"/>
              <a:t> </a:t>
            </a:r>
            <a:r>
              <a:rPr lang="en-US" sz="2600" dirty="0" err="1"/>
              <a:t>địa</a:t>
            </a:r>
            <a:r>
              <a:rPr lang="en-US" sz="2600" dirty="0"/>
              <a:t> </a:t>
            </a:r>
            <a:r>
              <a:rPr lang="en-US" sz="2600" dirty="0" err="1"/>
              <a:t>điểm</a:t>
            </a:r>
            <a:r>
              <a:rPr lang="en-US" sz="2600" dirty="0"/>
              <a:t> A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địa</a:t>
            </a:r>
            <a:r>
              <a:rPr lang="en-US" sz="2600" dirty="0"/>
              <a:t> </a:t>
            </a:r>
            <a:r>
              <a:rPr lang="en-US" sz="2600" dirty="0" err="1"/>
              <a:t>điểm</a:t>
            </a:r>
            <a:r>
              <a:rPr lang="en-US" sz="2600" dirty="0"/>
              <a:t> B.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b) </a:t>
            </a:r>
            <a:r>
              <a:rPr lang="en-US" sz="2600" dirty="0" err="1"/>
              <a:t>Nếu</a:t>
            </a:r>
            <a:r>
              <a:rPr lang="en-US" sz="2600" dirty="0"/>
              <a:t> so </a:t>
            </a:r>
            <a:r>
              <a:rPr lang="en-US" sz="2600" dirty="0" err="1"/>
              <a:t>sánh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độ</a:t>
            </a:r>
            <a:r>
              <a:rPr lang="en-US" sz="2600" dirty="0"/>
              <a:t> </a:t>
            </a:r>
            <a:r>
              <a:rPr lang="en-US" sz="2600" dirty="0" err="1"/>
              <a:t>lệch</a:t>
            </a:r>
            <a:r>
              <a:rPr lang="en-US" sz="2600" dirty="0"/>
              <a:t> </a:t>
            </a:r>
            <a:r>
              <a:rPr lang="en-US" sz="2600" dirty="0" err="1"/>
              <a:t>chuẩn</a:t>
            </a:r>
            <a:r>
              <a:rPr lang="en-US" sz="2600" dirty="0"/>
              <a:t> </a:t>
            </a:r>
            <a:r>
              <a:rPr lang="en-US" sz="2600" dirty="0" err="1"/>
              <a:t>thì</a:t>
            </a:r>
            <a:r>
              <a:rPr lang="en-US" sz="2600" dirty="0"/>
              <a:t> </a:t>
            </a:r>
            <a:r>
              <a:rPr lang="en-US" sz="2600" dirty="0" err="1"/>
              <a:t>cây</a:t>
            </a:r>
            <a:r>
              <a:rPr lang="en-US" sz="2600" dirty="0"/>
              <a:t> </a:t>
            </a:r>
            <a:r>
              <a:rPr lang="en-US" sz="2600" dirty="0" err="1"/>
              <a:t>trồng</a:t>
            </a:r>
            <a:r>
              <a:rPr lang="en-US" sz="2600" dirty="0"/>
              <a:t> </a:t>
            </a:r>
            <a:r>
              <a:rPr lang="en-US" sz="2600" dirty="0" err="1"/>
              <a:t>tại</a:t>
            </a:r>
            <a:r>
              <a:rPr lang="en-US" sz="2600" dirty="0"/>
              <a:t> </a:t>
            </a:r>
            <a:r>
              <a:rPr lang="en-US" sz="2600" dirty="0" err="1"/>
              <a:t>địa</a:t>
            </a:r>
            <a:r>
              <a:rPr lang="en-US" sz="2600" dirty="0"/>
              <a:t> </a:t>
            </a:r>
            <a:r>
              <a:rPr lang="en-US" sz="2600" dirty="0" err="1"/>
              <a:t>điểm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kính</a:t>
            </a:r>
            <a:r>
              <a:rPr lang="en-US" sz="2600" dirty="0"/>
              <a:t> </a:t>
            </a:r>
            <a:r>
              <a:rPr lang="en-US" sz="2600" dirty="0" err="1"/>
              <a:t>đồng</a:t>
            </a:r>
            <a:r>
              <a:rPr lang="en-US" sz="2600" dirty="0"/>
              <a:t> </a:t>
            </a:r>
            <a:r>
              <a:rPr lang="en-US" sz="2600" dirty="0" err="1"/>
              <a:t>đều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?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 algn="ctr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6" name="Picture 5" descr="https://img.loigiaihay.com/picture/2024/0315/00_15.png">
            <a:extLst>
              <a:ext uri="{FF2B5EF4-FFF2-40B4-BE49-F238E27FC236}">
                <a16:creationId xmlns:a16="http://schemas.microsoft.com/office/drawing/2014/main" id="{FAFA1AC7-B7C8-4508-BF62-67FB1B6EFA33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393" y="1913207"/>
            <a:ext cx="9914294" cy="2092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9151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b="1" dirty="0"/>
              </a:p>
              <a:p>
                <a:pPr algn="ctr">
                  <a:lnSpc>
                    <a:spcPct val="150000"/>
                  </a:lnSpc>
                </a:pPr>
                <a:endParaRPr lang="en-US" sz="2400" b="1" dirty="0"/>
              </a:p>
              <a:p>
                <a:pPr algn="ctr">
                  <a:lnSpc>
                    <a:spcPct val="150000"/>
                  </a:lnSpc>
                </a:pPr>
                <a:endParaRPr lang="en-US" sz="2400" b="1" dirty="0"/>
              </a:p>
              <a:p>
                <a:pPr algn="ctr">
                  <a:lnSpc>
                    <a:spcPct val="150000"/>
                  </a:lnSpc>
                </a:pPr>
                <a:endParaRPr lang="en-US" sz="2400" b="1" dirty="0"/>
              </a:p>
              <a:p>
                <a:pPr algn="ctr">
                  <a:lnSpc>
                    <a:spcPct val="150000"/>
                  </a:lnSpc>
                </a:pPr>
                <a:endParaRPr lang="en-US" sz="2400" b="1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Xét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bình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25.31+38.33+20.35+10.37+7.39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=33,72</m:t>
                    </m:r>
                  </m:oMath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1D7DF2A-5AF4-4311-8D3E-99F04AFE7387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7028" y="1541561"/>
            <a:ext cx="10517944" cy="243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97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400" b="1" dirty="0"/>
                  <a:t>Lời </a:t>
                </a:r>
                <a:r>
                  <a:rPr lang="en-US" sz="3400" b="1" dirty="0" err="1"/>
                  <a:t>giải</a:t>
                </a:r>
                <a:endParaRPr lang="en-US" sz="3400" b="1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địa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B:</a:t>
                </a:r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22.31+27.33+19.35+18.37+14.39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=34,5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thân</a:t>
                </a:r>
                <a:r>
                  <a:rPr lang="en-US" dirty="0"/>
                  <a:t> </a:t>
                </a:r>
                <a:r>
                  <a:rPr lang="en-US" dirty="0" err="1"/>
                  <a:t>cây</a:t>
                </a:r>
                <a:r>
                  <a:rPr lang="en-US" dirty="0"/>
                  <a:t> </a:t>
                </a:r>
                <a:r>
                  <a:rPr lang="en-US" dirty="0" err="1"/>
                  <a:t>xoan</a:t>
                </a:r>
                <a:r>
                  <a:rPr lang="en-US" dirty="0"/>
                  <a:t> </a:t>
                </a:r>
                <a:r>
                  <a:rPr lang="en-US" dirty="0" err="1"/>
                  <a:t>đào</a:t>
                </a:r>
                <a:r>
                  <a:rPr lang="en-US" dirty="0"/>
                  <a:t> </a:t>
                </a:r>
                <a:r>
                  <a:rPr lang="en-US" dirty="0" err="1"/>
                  <a:t>trồng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địa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A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địa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B.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b) -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địa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A:</a:t>
                </a:r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25.3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+38.3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+20.3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+10.3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+7.3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−33,7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=2,32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25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9211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b="1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địa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B:</a:t>
                </a:r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22.3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+27.3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+19.3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+18.3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+14.3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=2,7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cây</a:t>
                </a:r>
                <a:r>
                  <a:rPr lang="en-US" dirty="0"/>
                  <a:t> </a:t>
                </a:r>
                <a:r>
                  <a:rPr lang="en-US" dirty="0" err="1"/>
                  <a:t>trồng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địa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đều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endParaRPr lang="en-US" dirty="0"/>
              </a:p>
              <a:p>
                <a:pPr algn="ctr"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87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662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2.2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sau – </a:t>
            </a:r>
            <a:r>
              <a:rPr lang="en-US" sz="2800" b="1" dirty="0" err="1">
                <a:cs typeface="Arial" panose="020B0604020202020204" pitchFamily="34" charset="0"/>
              </a:rPr>
              <a:t>Ôn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tập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chương</a:t>
            </a:r>
            <a:r>
              <a:rPr lang="en-US" sz="2800" b="1" dirty="0">
                <a:cs typeface="Arial" panose="020B0604020202020204" pitchFamily="34" charset="0"/>
              </a:rPr>
              <a:t> III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EA6EE54D-A7B5-41E5-9ED6-8440312AC39F}"/>
              </a:ext>
            </a:extLst>
          </p:cNvPr>
          <p:cNvSpPr/>
          <p:nvPr/>
        </p:nvSpPr>
        <p:spPr>
          <a:xfrm rot="-1135901">
            <a:off x="4269619" y="133690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F1DAC1FD-2762-40FC-8B6A-A530731433BA}"/>
              </a:ext>
            </a:extLst>
          </p:cNvPr>
          <p:cNvSpPr/>
          <p:nvPr/>
        </p:nvSpPr>
        <p:spPr>
          <a:xfrm rot="813216">
            <a:off x="4749794" y="1547579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3809E50B-CA7F-4977-8ECA-71BAA97DACDE}"/>
              </a:ext>
            </a:extLst>
          </p:cNvPr>
          <p:cNvSpPr/>
          <p:nvPr/>
        </p:nvSpPr>
        <p:spPr>
          <a:xfrm rot="-1135901">
            <a:off x="6773722" y="473221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85159C1C-9DE8-43A2-AF08-657F0987A066}"/>
              </a:ext>
            </a:extLst>
          </p:cNvPr>
          <p:cNvSpPr/>
          <p:nvPr/>
        </p:nvSpPr>
        <p:spPr>
          <a:xfrm rot="813216">
            <a:off x="7253897" y="494288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D8A602A-4474-1406-29C4-59EBD897179A}"/>
              </a:ext>
            </a:extLst>
          </p:cNvPr>
          <p:cNvSpPr txBox="1"/>
          <p:nvPr/>
        </p:nvSpPr>
        <p:spPr>
          <a:xfrm>
            <a:off x="2947026" y="3011253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BBB383C-4ACA-4E0F-89C4-44FF1A68F927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D1A89567-3443-4CD1-954B-A1FBE37EEB18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73C71E74-2BEF-4999-B1D3-9607AFE78A1D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4C165190-3DF0-48F5-9C13-E4D6CD58A19B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297628CF-0A99-40F7-B8B5-A87699357080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1AAE28D8-C626-4A97-A9A8-8982E729396B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0A97B754-0A42-49F7-853F-E5BD0E929E23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5A4F8744-21A2-471E-B04A-2BEE6F559572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AC02F380-F24B-4DD2-B9C9-C28719AFD0E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D93AC56D-B44E-48F9-9877-CAE910B0E258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BEB708E2-6767-4707-B6D7-6AC17BD69CBB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25B4B56F-8AEE-4340-9CAD-52A8E9E22F5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53081AB9-3EAC-4467-9B9A-353F73BA7472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D4D5C277-66AB-48B5-8A60-33F06C8507EE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2D02B5FC-5E60-414F-A277-E0F888894A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DAB999F6-2801-4874-9AC6-345BB06A2AC8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17B240BD-F229-40F5-8C5D-064BF92694E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F28EACE8-0A3C-46F0-B67A-4289CF8E37B9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3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2E4B9100-860F-414B-87DC-0869715156B0}"/>
              </a:ext>
            </a:extLst>
          </p:cNvPr>
          <p:cNvSpPr txBox="1">
            <a:spLocks/>
          </p:cNvSpPr>
          <p:nvPr/>
        </p:nvSpPr>
        <p:spPr>
          <a:xfrm>
            <a:off x="4994618" y="2255218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/>
              <a:t>Làm</a:t>
            </a:r>
            <a:r>
              <a:rPr lang="en-US" sz="4800" b="1" dirty="0"/>
              <a:t> </a:t>
            </a:r>
            <a:r>
              <a:rPr lang="en-US" sz="4800" b="1" dirty="0" err="1"/>
              <a:t>bài</a:t>
            </a:r>
            <a:r>
              <a:rPr lang="en-US" sz="4800" b="1" dirty="0"/>
              <a:t> </a:t>
            </a:r>
            <a:r>
              <a:rPr lang="en-US" sz="4800" b="1" dirty="0" err="1"/>
              <a:t>tập</a:t>
            </a:r>
            <a:r>
              <a:rPr lang="en-US" sz="4800" b="1" dirty="0"/>
              <a:t> SGK </a:t>
            </a:r>
            <a:endParaRPr lang="fr-FR" sz="6600" b="1" dirty="0">
              <a:solidFill>
                <a:srgbClr val="FF0000"/>
              </a:solidFill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CF7E7367-3FB6-49FC-ADDF-44A018DB0753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cự</a:t>
            </a:r>
            <a:r>
              <a:rPr lang="en-US" sz="2400" dirty="0"/>
              <a:t> li </a:t>
            </a:r>
            <a:r>
              <a:rPr lang="en-US" sz="2400" dirty="0" err="1"/>
              <a:t>ném</a:t>
            </a:r>
            <a:r>
              <a:rPr lang="en-US" sz="2400" dirty="0"/>
              <a:t> </a:t>
            </a:r>
            <a:r>
              <a:rPr lang="en-US" sz="2400" dirty="0" err="1"/>
              <a:t>tạ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sai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lệch</a:t>
            </a:r>
            <a:r>
              <a:rPr lang="en-US" sz="2400" dirty="0"/>
              <a:t> </a:t>
            </a: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ghép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Lời </a:t>
            </a:r>
            <a:r>
              <a:rPr lang="en-US" sz="2400" b="1" dirty="0" err="1"/>
              <a:t>giải</a:t>
            </a:r>
            <a:r>
              <a:rPr lang="en-US" sz="2400" b="1" dirty="0"/>
              <a:t> </a:t>
            </a:r>
            <a:endParaRPr lang="en-US" sz="2400" dirty="0"/>
          </a:p>
          <a:p>
            <a:pPr algn="ctr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B258C-7890-4158-91C3-026B481EBA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991" y="1491173"/>
            <a:ext cx="11575483" cy="1701409"/>
          </a:xfrm>
          <a:prstGeom prst="rect">
            <a:avLst/>
          </a:prstGeom>
        </p:spPr>
      </p:pic>
      <p:pic>
        <p:nvPicPr>
          <p:cNvPr id="7" name="Picture 6" descr="https://img.loigiaihay.com/picture/2024/0315/00_8.png">
            <a:extLst>
              <a:ext uri="{FF2B5EF4-FFF2-40B4-BE49-F238E27FC236}">
                <a16:creationId xmlns:a16="http://schemas.microsoft.com/office/drawing/2014/main" id="{901AB88F-7842-43DB-A10E-A14F6157A479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05" y="4915488"/>
            <a:ext cx="11192389" cy="1221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42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b="1" dirty="0"/>
              </a:p>
              <a:p>
                <a:pPr>
                  <a:lnSpc>
                    <a:spcPct val="150000"/>
                  </a:lnSpc>
                </a:pPr>
                <a:r>
                  <a:rPr lang="en-US" sz="2700" dirty="0" err="1"/>
                  <a:t>Cỡ</a:t>
                </a:r>
                <a:r>
                  <a:rPr lang="en-US" sz="2700" dirty="0"/>
                  <a:t> </a:t>
                </a:r>
                <a:r>
                  <a:rPr lang="en-US" sz="2700" dirty="0" err="1"/>
                  <a:t>mẫu</a:t>
                </a:r>
                <a:r>
                  <a:rPr lang="en-US" sz="2700" dirty="0"/>
                  <a:t>: </a:t>
                </a:r>
                <a14:m>
                  <m:oMath xmlns:m="http://schemas.openxmlformats.org/officeDocument/2006/math">
                    <m:r>
                      <a:rPr lang="en-US" sz="2700" b="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700" b="0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sz="2700" dirty="0"/>
              </a:p>
              <a:p>
                <a:pPr>
                  <a:lnSpc>
                    <a:spcPct val="150000"/>
                  </a:lnSpc>
                </a:pPr>
                <a:r>
                  <a:rPr lang="en-US" sz="2700" dirty="0" err="1"/>
                  <a:t>Số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trung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bình</a:t>
                </a:r>
                <a:r>
                  <a:rPr lang="en-US" sz="2700" dirty="0"/>
                  <a:t>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7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sz="27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0" i="1">
                            <a:latin typeface="Cambria Math" panose="02040503050406030204" pitchFamily="18" charset="0"/>
                          </a:rPr>
                          <m:t>13.19,25+45.19,75+24.20,25+12.20,75+6.21,25</m:t>
                        </m:r>
                      </m:num>
                      <m:den>
                        <m:r>
                          <a:rPr lang="en-US" sz="2700" b="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700" b="0" i="1">
                        <a:latin typeface="Cambria Math" panose="02040503050406030204" pitchFamily="18" charset="0"/>
                      </a:rPr>
                      <m:t>=20,015</m:t>
                    </m:r>
                  </m:oMath>
                </a14:m>
                <a:endParaRPr lang="en-US" sz="2700" dirty="0"/>
              </a:p>
              <a:p>
                <a:pPr>
                  <a:lnSpc>
                    <a:spcPct val="150000"/>
                  </a:lnSpc>
                </a:pPr>
                <a:r>
                  <a:rPr lang="en-US" sz="2700" dirty="0" err="1"/>
                  <a:t>Phương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sai</a:t>
                </a:r>
                <a:r>
                  <a:rPr lang="en-US" sz="27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7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7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0" i="1">
                            <a:latin typeface="Cambria Math" panose="02040503050406030204" pitchFamily="18" charset="0"/>
                          </a:rPr>
                          <m:t>13.19,2</m:t>
                        </m:r>
                        <m:sSup>
                          <m:sSup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 b="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7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700" b="0" i="1">
                            <a:latin typeface="Cambria Math" panose="02040503050406030204" pitchFamily="18" charset="0"/>
                          </a:rPr>
                          <m:t>+45.19,7</m:t>
                        </m:r>
                        <m:sSup>
                          <m:sSup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 b="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7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700" b="0" i="1">
                            <a:latin typeface="Cambria Math" panose="02040503050406030204" pitchFamily="18" charset="0"/>
                          </a:rPr>
                          <m:t>+24.20,2</m:t>
                        </m:r>
                        <m:sSup>
                          <m:sSup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 b="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7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700" b="0" i="1">
                            <a:latin typeface="Cambria Math" panose="02040503050406030204" pitchFamily="18" charset="0"/>
                          </a:rPr>
                          <m:t>+12.20,7</m:t>
                        </m:r>
                        <m:sSup>
                          <m:sSup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 b="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7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700" b="0" i="1">
                            <a:latin typeface="Cambria Math" panose="02040503050406030204" pitchFamily="18" charset="0"/>
                          </a:rPr>
                          <m:t>+6.21,2</m:t>
                        </m:r>
                        <m:sSup>
                          <m:sSup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 b="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7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700" b="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700" b="0" i="1">
                        <a:latin typeface="Cambria Math" panose="02040503050406030204" pitchFamily="18" charset="0"/>
                      </a:rPr>
                      <m:t>−20,01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7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700" b="0" i="1">
                        <a:latin typeface="Cambria Math" panose="02040503050406030204" pitchFamily="18" charset="0"/>
                      </a:rPr>
                      <m:t>≈0,28</m:t>
                    </m:r>
                  </m:oMath>
                </a14:m>
                <a:endParaRPr lang="en-US" sz="2700" dirty="0"/>
              </a:p>
              <a:p>
                <a:pPr>
                  <a:lnSpc>
                    <a:spcPct val="150000"/>
                  </a:lnSpc>
                </a:pPr>
                <a:r>
                  <a:rPr lang="en-US" sz="2700" dirty="0" err="1"/>
                  <a:t>Độ</a:t>
                </a:r>
                <a:r>
                  <a:rPr lang="en-US" sz="2700" dirty="0"/>
                  <a:t> </a:t>
                </a:r>
                <a:r>
                  <a:rPr lang="en-US" sz="2700" dirty="0" err="1"/>
                  <a:t>lệch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chuẩn</a:t>
                </a:r>
                <a:r>
                  <a:rPr lang="en-US" sz="2700" dirty="0"/>
                  <a:t>: </a:t>
                </a:r>
                <a14:m>
                  <m:oMath xmlns:m="http://schemas.openxmlformats.org/officeDocument/2006/math">
                    <m:r>
                      <a:rPr lang="en-US" sz="2700" b="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700" b="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700" b="0" i="1">
                            <a:latin typeface="Cambria Math" panose="02040503050406030204" pitchFamily="18" charset="0"/>
                          </a:rPr>
                          <m:t>0,28</m:t>
                        </m:r>
                      </m:e>
                    </m:rad>
                    <m:r>
                      <a:rPr lang="en-US" sz="2700" b="0" i="1">
                        <a:latin typeface="Cambria Math" panose="02040503050406030204" pitchFamily="18" charset="0"/>
                      </a:rPr>
                      <m:t>≈0,53</m:t>
                    </m:r>
                  </m:oMath>
                </a14:m>
                <a:endParaRPr lang="en-US" sz="27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6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461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khảo</a:t>
            </a:r>
            <a:r>
              <a:rPr lang="en-US" sz="2200" dirty="0"/>
              <a:t> </a:t>
            </a:r>
            <a:r>
              <a:rPr lang="en-US" sz="2200" dirty="0" err="1"/>
              <a:t>sát</a:t>
            </a:r>
            <a:r>
              <a:rPr lang="en-US" sz="2200" dirty="0"/>
              <a:t> </a:t>
            </a:r>
            <a:r>
              <a:rPr lang="en-US" sz="2200" dirty="0" err="1"/>
              <a:t>thời</a:t>
            </a:r>
            <a:r>
              <a:rPr lang="en-US" sz="2200" dirty="0"/>
              <a:t> </a:t>
            </a:r>
            <a:r>
              <a:rPr lang="en-US" sz="2200" dirty="0" err="1"/>
              <a:t>gian</a:t>
            </a:r>
            <a:r>
              <a:rPr lang="en-US" sz="2200" dirty="0"/>
              <a:t> </a:t>
            </a:r>
            <a:r>
              <a:rPr lang="en-US" sz="2200" dirty="0" err="1"/>
              <a:t>sử</a:t>
            </a:r>
            <a:r>
              <a:rPr lang="en-US" sz="2200" dirty="0"/>
              <a:t> </a:t>
            </a:r>
            <a:r>
              <a:rPr lang="en-US" sz="2200" dirty="0" err="1"/>
              <a:t>dụng</a:t>
            </a:r>
            <a:r>
              <a:rPr lang="en-US" sz="2200" dirty="0"/>
              <a:t> </a:t>
            </a:r>
            <a:r>
              <a:rPr lang="en-US" sz="2200" dirty="0" err="1"/>
              <a:t>liên</a:t>
            </a:r>
            <a:r>
              <a:rPr lang="en-US" sz="2200" dirty="0"/>
              <a:t> </a:t>
            </a:r>
            <a:r>
              <a:rPr lang="en-US" sz="2200" dirty="0" err="1"/>
              <a:t>tục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/>
              <a:t>(</a:t>
            </a:r>
            <a:r>
              <a:rPr lang="en-US" sz="2200" dirty="0" err="1"/>
              <a:t>đơn</a:t>
            </a:r>
            <a:r>
              <a:rPr lang="en-US" sz="2200" dirty="0"/>
              <a:t> </a:t>
            </a:r>
            <a:r>
              <a:rPr lang="en-US" sz="2200" dirty="0" err="1"/>
              <a:t>vị</a:t>
            </a:r>
            <a:r>
              <a:rPr lang="en-US" sz="2200" dirty="0"/>
              <a:t>: </a:t>
            </a:r>
            <a:r>
              <a:rPr lang="en-US" sz="2200" dirty="0" err="1"/>
              <a:t>giờ</a:t>
            </a:r>
            <a:r>
              <a:rPr lang="en-US" sz="2200" dirty="0"/>
              <a:t>) </a:t>
            </a:r>
            <a:r>
              <a:rPr lang="en-US" sz="2200" dirty="0" err="1"/>
              <a:t>từ</a:t>
            </a:r>
            <a:r>
              <a:rPr lang="en-US" sz="2200" dirty="0"/>
              <a:t> </a:t>
            </a:r>
            <a:r>
              <a:rPr lang="en-US" sz="2200" dirty="0" err="1"/>
              <a:t>lúc</a:t>
            </a:r>
            <a:r>
              <a:rPr lang="en-US" sz="2200" dirty="0"/>
              <a:t> </a:t>
            </a:r>
            <a:r>
              <a:rPr lang="en-US" sz="2200" dirty="0" err="1"/>
              <a:t>sạc</a:t>
            </a:r>
            <a:r>
              <a:rPr lang="en-US" sz="2200" dirty="0"/>
              <a:t> </a:t>
            </a:r>
            <a:r>
              <a:rPr lang="en-US" sz="2200" dirty="0" err="1"/>
              <a:t>đầy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đến</a:t>
            </a:r>
            <a:r>
              <a:rPr lang="en-US" sz="2200" dirty="0"/>
              <a:t> </a:t>
            </a:r>
            <a:r>
              <a:rPr lang="en-US" sz="2200" dirty="0" err="1"/>
              <a:t>khi</a:t>
            </a:r>
            <a:r>
              <a:rPr lang="en-US" sz="2200" dirty="0"/>
              <a:t> </a:t>
            </a:r>
            <a:r>
              <a:rPr lang="en-US" sz="2200" dirty="0" err="1"/>
              <a:t>hết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/>
              <a:t>pin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máy</a:t>
            </a:r>
            <a:r>
              <a:rPr lang="en-US" sz="2200" dirty="0"/>
              <a:t> vi </a:t>
            </a:r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cùng</a:t>
            </a:r>
            <a:r>
              <a:rPr lang="en-US" sz="2200" dirty="0"/>
              <a:t> </a:t>
            </a:r>
            <a:r>
              <a:rPr lang="en-US" sz="2200" dirty="0" err="1"/>
              <a:t>loại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mô</a:t>
            </a:r>
            <a:r>
              <a:rPr lang="en-US" sz="2200" dirty="0"/>
              <a:t> </a:t>
            </a:r>
            <a:r>
              <a:rPr lang="en-US" sz="2200" dirty="0" err="1"/>
              <a:t>tả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đồ</a:t>
            </a:r>
            <a:r>
              <a:rPr lang="en-US" sz="2200" dirty="0"/>
              <a:t> </a:t>
            </a:r>
            <a:r>
              <a:rPr lang="en-US" sz="2200" dirty="0" err="1"/>
              <a:t>bên</a:t>
            </a:r>
            <a:r>
              <a:rPr lang="en-US" sz="2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a) </a:t>
            </a:r>
            <a:r>
              <a:rPr lang="en-US" sz="2200" dirty="0" err="1"/>
              <a:t>Hãy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biết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bao </a:t>
            </a:r>
            <a:r>
              <a:rPr lang="en-US" sz="2200" dirty="0" err="1"/>
              <a:t>nhiêu</a:t>
            </a:r>
            <a:r>
              <a:rPr lang="en-US" sz="2200" dirty="0"/>
              <a:t> </a:t>
            </a:r>
            <a:r>
              <a:rPr lang="en-US" sz="2200" dirty="0" err="1"/>
              <a:t>máy</a:t>
            </a:r>
            <a:r>
              <a:rPr lang="en-US" sz="2200" dirty="0"/>
              <a:t> vi </a:t>
            </a:r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thời</a:t>
            </a:r>
            <a:r>
              <a:rPr lang="en-US" sz="22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200" dirty="0" err="1"/>
              <a:t>gian</a:t>
            </a:r>
            <a:r>
              <a:rPr lang="en-US" sz="2200" dirty="0"/>
              <a:t> </a:t>
            </a:r>
            <a:r>
              <a:rPr lang="en-US" sz="2200" dirty="0" err="1"/>
              <a:t>sử</a:t>
            </a:r>
            <a:r>
              <a:rPr lang="en-US" sz="2200" dirty="0"/>
              <a:t> </a:t>
            </a:r>
            <a:r>
              <a:rPr lang="en-US" sz="2200" dirty="0" err="1"/>
              <a:t>dụng</a:t>
            </a:r>
            <a:r>
              <a:rPr lang="en-US" sz="2200" dirty="0"/>
              <a:t> pin </a:t>
            </a:r>
            <a:r>
              <a:rPr lang="en-US" sz="2200" dirty="0" err="1"/>
              <a:t>từ</a:t>
            </a:r>
            <a:r>
              <a:rPr lang="en-US" sz="2200" dirty="0"/>
              <a:t> 7,2 </a:t>
            </a:r>
            <a:r>
              <a:rPr lang="en-US" sz="2200" dirty="0" err="1"/>
              <a:t>đến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7,4 </a:t>
            </a:r>
            <a:r>
              <a:rPr lang="en-US" sz="2200" dirty="0" err="1"/>
              <a:t>giờ</a:t>
            </a:r>
            <a:r>
              <a:rPr lang="en-US" sz="22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b) </a:t>
            </a:r>
            <a:r>
              <a:rPr lang="en-US" sz="2200" dirty="0" err="1"/>
              <a:t>Hãy</a:t>
            </a:r>
            <a:r>
              <a:rPr lang="en-US" sz="2200" dirty="0"/>
              <a:t> </a:t>
            </a:r>
            <a:r>
              <a:rPr lang="en-US" sz="2200" dirty="0" err="1"/>
              <a:t>xác</a:t>
            </a:r>
            <a:r>
              <a:rPr lang="en-US" sz="2200" dirty="0"/>
              <a:t> </a:t>
            </a:r>
            <a:r>
              <a:rPr lang="en-US" sz="2200" dirty="0" err="1"/>
              <a:t>định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trung</a:t>
            </a:r>
            <a:r>
              <a:rPr lang="en-US" sz="2200" dirty="0"/>
              <a:t> </a:t>
            </a:r>
            <a:r>
              <a:rPr lang="en-US" sz="2200" dirty="0" err="1"/>
              <a:t>bình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lệch</a:t>
            </a:r>
            <a:r>
              <a:rPr lang="en-US" sz="2200" dirty="0"/>
              <a:t> </a:t>
            </a:r>
            <a:r>
              <a:rPr lang="en-US" sz="2200" dirty="0" err="1"/>
              <a:t>chuẩn</a:t>
            </a:r>
            <a:r>
              <a:rPr lang="en-US" sz="22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thời</a:t>
            </a:r>
            <a:r>
              <a:rPr lang="en-US" sz="2200" dirty="0"/>
              <a:t> </a:t>
            </a:r>
            <a:r>
              <a:rPr lang="en-US" sz="2200" dirty="0" err="1"/>
              <a:t>gian</a:t>
            </a:r>
            <a:r>
              <a:rPr lang="en-US" sz="2200" dirty="0"/>
              <a:t> </a:t>
            </a:r>
            <a:r>
              <a:rPr lang="en-US" sz="2200" dirty="0" err="1"/>
              <a:t>sử</a:t>
            </a:r>
            <a:r>
              <a:rPr lang="en-US" sz="2200" dirty="0"/>
              <a:t> </a:t>
            </a:r>
            <a:r>
              <a:rPr lang="en-US" sz="2200" dirty="0" err="1"/>
              <a:t>dụng</a:t>
            </a:r>
            <a:r>
              <a:rPr lang="en-US" sz="2200" dirty="0"/>
              <a:t> pin.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 algn="ctr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5BBDEF-5827-4B98-92C5-CE1C5681B0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8618" y="815512"/>
            <a:ext cx="4962483" cy="570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1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2 </a:t>
                </a:r>
                <a:r>
                  <a:rPr lang="en-US" sz="2400" dirty="0" err="1"/>
                  <a:t>máy</a:t>
                </a:r>
                <a:r>
                  <a:rPr lang="en-US" sz="2400" dirty="0"/>
                  <a:t> vi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dụng</a:t>
                </a:r>
                <a:r>
                  <a:rPr lang="en-US" sz="2400" dirty="0"/>
                  <a:t> pin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7,2 </a:t>
                </a:r>
                <a:r>
                  <a:rPr lang="en-US" sz="2400" dirty="0" err="1"/>
                  <a:t>đến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dưới</a:t>
                </a:r>
                <a:r>
                  <a:rPr lang="en-US" sz="2400" dirty="0"/>
                  <a:t> 7,4 </a:t>
                </a:r>
                <a:r>
                  <a:rPr lang="en-US" sz="2400" dirty="0" err="1"/>
                  <a:t>giờ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Cỡ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bình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2.7,3+4.7,5+7.7,7+5.7,9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≈7,67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Phương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sai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2.7,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+4.7,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+7.7,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+5.7,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−7,6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≈0,04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lệch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chuẩn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0,04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≈0,19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 b="-20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327DFC0-19CC-44E2-9E26-E36A328415BF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317" y="1913207"/>
            <a:ext cx="9195810" cy="129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25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dirty="0" err="1"/>
              <a:t>Tốc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20 </a:t>
            </a:r>
            <a:r>
              <a:rPr lang="en-US" sz="2200" dirty="0" err="1"/>
              <a:t>xe</a:t>
            </a:r>
            <a:r>
              <a:rPr lang="en-US" sz="2200" dirty="0"/>
              <a:t> </a:t>
            </a:r>
            <a:r>
              <a:rPr lang="en-US" sz="2200" dirty="0" err="1"/>
              <a:t>hơi</a:t>
            </a:r>
            <a:r>
              <a:rPr lang="en-US" sz="2200" dirty="0"/>
              <a:t> </a:t>
            </a:r>
            <a:r>
              <a:rPr lang="en-US" sz="2200" dirty="0" err="1"/>
              <a:t>khi</a:t>
            </a:r>
            <a:r>
              <a:rPr lang="en-US" sz="2200" dirty="0"/>
              <a:t> </a:t>
            </a:r>
            <a:r>
              <a:rPr lang="en-US" sz="2200" dirty="0" err="1"/>
              <a:t>đi</a:t>
            </a:r>
            <a:r>
              <a:rPr lang="en-US" sz="2200" dirty="0"/>
              <a:t> qua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trạm</a:t>
            </a:r>
            <a:r>
              <a:rPr lang="en-US" sz="2200" dirty="0"/>
              <a:t> </a:t>
            </a:r>
            <a:r>
              <a:rPr lang="en-US" sz="2200" dirty="0" err="1"/>
              <a:t>kiểm</a:t>
            </a:r>
            <a:r>
              <a:rPr lang="en-US" sz="2200" dirty="0"/>
              <a:t> </a:t>
            </a:r>
            <a:r>
              <a:rPr lang="en-US" sz="2200" dirty="0" err="1"/>
              <a:t>tra</a:t>
            </a:r>
            <a:r>
              <a:rPr lang="en-US" sz="2200" dirty="0"/>
              <a:t> </a:t>
            </a:r>
            <a:r>
              <a:rPr lang="en-US" sz="2200" dirty="0" err="1"/>
              <a:t>tốc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(</a:t>
            </a:r>
            <a:r>
              <a:rPr lang="en-US" sz="2200" dirty="0" err="1"/>
              <a:t>đơn</a:t>
            </a:r>
            <a:r>
              <a:rPr lang="en-US" sz="2200" dirty="0"/>
              <a:t> </a:t>
            </a:r>
            <a:r>
              <a:rPr lang="en-US" sz="2200" dirty="0" err="1"/>
              <a:t>vị</a:t>
            </a:r>
            <a:r>
              <a:rPr lang="en-US" sz="2200" dirty="0"/>
              <a:t>: km/h)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thống</a:t>
            </a:r>
            <a:r>
              <a:rPr lang="en-US" sz="2200" dirty="0"/>
              <a:t> </a:t>
            </a:r>
            <a:r>
              <a:rPr lang="en-US" sz="2200" dirty="0" err="1"/>
              <a:t>kê</a:t>
            </a:r>
            <a:r>
              <a:rPr lang="en-US" sz="2200" dirty="0"/>
              <a:t> </a:t>
            </a:r>
            <a:r>
              <a:rPr lang="en-US" sz="2200" dirty="0" err="1"/>
              <a:t>lại</a:t>
            </a:r>
            <a:r>
              <a:rPr lang="en-US" sz="2200" dirty="0"/>
              <a:t> </a:t>
            </a:r>
            <a:r>
              <a:rPr lang="en-US" sz="2200" dirty="0" err="1"/>
              <a:t>như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  <a:p>
            <a:pPr>
              <a:lnSpc>
                <a:spcPct val="150000"/>
              </a:lnSpc>
            </a:pPr>
            <a:endParaRPr lang="en-US" sz="2200" dirty="0"/>
          </a:p>
          <a:p>
            <a:pPr>
              <a:lnSpc>
                <a:spcPct val="150000"/>
              </a:lnSpc>
            </a:pP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/>
              <a:t>a) </a:t>
            </a:r>
            <a:r>
              <a:rPr lang="en-US" sz="2200" dirty="0" err="1"/>
              <a:t>Hãy</a:t>
            </a:r>
            <a:r>
              <a:rPr lang="en-US" sz="2200" dirty="0"/>
              <a:t> </a:t>
            </a:r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khoảng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thiên</a:t>
            </a:r>
            <a:r>
              <a:rPr lang="en-US" sz="2200" dirty="0"/>
              <a:t>, </a:t>
            </a:r>
            <a:r>
              <a:rPr lang="en-US" sz="2200" dirty="0" err="1"/>
              <a:t>khoảng</a:t>
            </a:r>
            <a:r>
              <a:rPr lang="en-US" sz="2200" dirty="0"/>
              <a:t> </a:t>
            </a:r>
            <a:r>
              <a:rPr lang="en-US" sz="2200" dirty="0" err="1"/>
              <a:t>tứ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vị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lệch</a:t>
            </a:r>
            <a:r>
              <a:rPr lang="en-US" sz="2200" dirty="0"/>
              <a:t> </a:t>
            </a:r>
            <a:r>
              <a:rPr lang="en-US" sz="2200" dirty="0" err="1"/>
              <a:t>chuẩn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mẫu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liệu</a:t>
            </a:r>
            <a:r>
              <a:rPr lang="en-US" sz="2200" dirty="0"/>
              <a:t> </a:t>
            </a:r>
            <a:r>
              <a:rPr lang="en-US" sz="2200" dirty="0" err="1"/>
              <a:t>trên</a:t>
            </a:r>
            <a:r>
              <a:rPr lang="en-US" sz="2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b) </a:t>
            </a:r>
            <a:r>
              <a:rPr lang="en-US" sz="2200" dirty="0" err="1"/>
              <a:t>Hãy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bảng</a:t>
            </a:r>
            <a:r>
              <a:rPr lang="en-US" sz="2200" dirty="0"/>
              <a:t> </a:t>
            </a:r>
            <a:r>
              <a:rPr lang="en-US" sz="2200" dirty="0" err="1"/>
              <a:t>tần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ghép</a:t>
            </a:r>
            <a:r>
              <a:rPr lang="en-US" sz="2200" dirty="0"/>
              <a:t> </a:t>
            </a:r>
            <a:r>
              <a:rPr lang="en-US" sz="2200" dirty="0" err="1"/>
              <a:t>nhóm</a:t>
            </a:r>
            <a:r>
              <a:rPr lang="en-US" sz="2200" dirty="0"/>
              <a:t> </a:t>
            </a:r>
            <a:r>
              <a:rPr lang="en-US" sz="2200" dirty="0" err="1"/>
              <a:t>với</a:t>
            </a:r>
            <a:r>
              <a:rPr lang="en-US" sz="2200" dirty="0"/>
              <a:t> </a:t>
            </a:r>
            <a:r>
              <a:rPr lang="en-US" sz="2200" dirty="0" err="1"/>
              <a:t>nhóm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tiên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[42; 46)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dài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nhóm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4.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c) </a:t>
            </a:r>
            <a:r>
              <a:rPr lang="en-US" sz="2200" dirty="0" err="1"/>
              <a:t>Hãy</a:t>
            </a:r>
            <a:r>
              <a:rPr lang="en-US" sz="2200" dirty="0"/>
              <a:t> </a:t>
            </a:r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khoảng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thiên</a:t>
            </a:r>
            <a:r>
              <a:rPr lang="en-US" sz="2200" dirty="0"/>
              <a:t>, </a:t>
            </a:r>
            <a:r>
              <a:rPr lang="en-US" sz="2200" dirty="0" err="1"/>
              <a:t>khoảng</a:t>
            </a:r>
            <a:r>
              <a:rPr lang="en-US" sz="2200" dirty="0"/>
              <a:t> </a:t>
            </a:r>
            <a:r>
              <a:rPr lang="en-US" sz="2200" dirty="0" err="1"/>
              <a:t>tứ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vị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lệch</a:t>
            </a:r>
            <a:r>
              <a:rPr lang="en-US" sz="2200" dirty="0"/>
              <a:t> </a:t>
            </a:r>
            <a:r>
              <a:rPr lang="en-US" sz="2200" dirty="0" err="1"/>
              <a:t>chuẩn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mẫu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liệu</a:t>
            </a:r>
            <a:r>
              <a:rPr lang="en-US" sz="2200" dirty="0"/>
              <a:t> </a:t>
            </a:r>
            <a:r>
              <a:rPr lang="en-US" sz="2200" dirty="0" err="1"/>
              <a:t>ghép</a:t>
            </a:r>
            <a:r>
              <a:rPr lang="en-US" sz="2200" dirty="0"/>
              <a:t> </a:t>
            </a:r>
            <a:r>
              <a:rPr lang="en-US" sz="2200" dirty="0" err="1"/>
              <a:t>nhóm</a:t>
            </a:r>
            <a:r>
              <a:rPr lang="en-US" sz="2200" dirty="0"/>
              <a:t>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 algn="ctr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8B5C7F-0B7B-453A-9A0F-6B94A60AD5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200" y="1727153"/>
            <a:ext cx="11785600" cy="120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8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: 61,1 - 42 = 19,1 (km/h)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Cỡ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tốc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20 </a:t>
                </a:r>
                <a:r>
                  <a:rPr lang="en-US" dirty="0" err="1"/>
                  <a:t>xe</a:t>
                </a:r>
                <a:r>
                  <a:rPr lang="en-US" dirty="0"/>
                  <a:t> </a:t>
                </a:r>
                <a:r>
                  <a:rPr lang="en-US" dirty="0" err="1"/>
                  <a:t>hơi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đi</a:t>
                </a:r>
                <a:r>
                  <a:rPr lang="en-US" dirty="0"/>
                  <a:t> qua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trạm</a:t>
                </a:r>
                <a:r>
                  <a:rPr lang="en-US" dirty="0"/>
                  <a:t> </a:t>
                </a:r>
                <a:r>
                  <a:rPr lang="en-US" dirty="0" err="1"/>
                  <a:t>kiểm</a:t>
                </a:r>
                <a:r>
                  <a:rPr lang="en-US" dirty="0"/>
                  <a:t> </a:t>
                </a:r>
                <a:r>
                  <a:rPr lang="en-US" dirty="0" err="1"/>
                  <a:t>tra</a:t>
                </a:r>
                <a:r>
                  <a:rPr lang="en-US" dirty="0"/>
                  <a:t> </a:t>
                </a:r>
                <a:r>
                  <a:rPr lang="en-US" dirty="0" err="1"/>
                  <a:t>tốc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xếp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giảm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48,4+50,8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=49,6</m:t>
                    </m:r>
                  </m:oMath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bên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endParaRPr lang="en-US" dirty="0"/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46,7+46,8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=46,75</m:t>
                      </m:r>
                    </m:oMath>
                  </m:oMathPara>
                </a14:m>
                <a:endParaRPr lang="en-US" dirty="0"/>
              </a:p>
              <a:p>
                <a:pPr algn="ctr"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25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213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bị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bên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fun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54,8+55,6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=55,2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=8,45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42+43,4+…+61,1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=50,945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+43,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+…+61,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−50,94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≈32,2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lệch</a:t>
                </a:r>
                <a:r>
                  <a:rPr lang="en-US" dirty="0"/>
                  <a:t> </a:t>
                </a:r>
                <a:r>
                  <a:rPr lang="en-US" dirty="0" err="1"/>
                  <a:t>chuẩn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32,2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≈5,67</m:t>
                    </m:r>
                  </m:oMath>
                </a14:m>
                <a:endParaRPr lang="en-US" dirty="0"/>
              </a:p>
              <a:p>
                <a:pPr algn="ctr"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6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57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1013</Words>
  <Application>Microsoft Office PowerPoint</Application>
  <PresentationFormat>Widescreen</PresentationFormat>
  <Paragraphs>150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Yu Gothic UI Semibold</vt:lpstr>
      <vt:lpstr>Arial</vt:lpstr>
      <vt:lpstr>Calibri</vt:lpstr>
      <vt:lpstr>Calibri Light</vt:lpstr>
      <vt:lpstr>Cambria Math</vt:lpstr>
      <vt:lpstr>Chu Van An</vt:lpstr>
      <vt:lpstr>More Sugar</vt:lpstr>
      <vt:lpstr>Sniglet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2024-11-18T01:47:42Z</dcterms:modified>
</cp:coreProperties>
</file>