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3"/>
  </p:notesMasterIdLst>
  <p:sldIdLst>
    <p:sldId id="322" r:id="rId4"/>
    <p:sldId id="292" r:id="rId5"/>
    <p:sldId id="323" r:id="rId6"/>
    <p:sldId id="293" r:id="rId7"/>
    <p:sldId id="326" r:id="rId8"/>
    <p:sldId id="297" r:id="rId9"/>
    <p:sldId id="325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CE53-A2F2-4603-BBE3-45E9386CF1F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B49-907D-4CC2-8BF0-658A5EC61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7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8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3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3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8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5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24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68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8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02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30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834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422399" y="-1447799"/>
            <a:ext cx="2476500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3062016" y="2909617"/>
            <a:ext cx="2105565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501858" y="3308634"/>
            <a:ext cx="4690141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286766" y="-1368566"/>
            <a:ext cx="3549367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616201" y="1562034"/>
            <a:ext cx="69595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612899"/>
            <a:ext cx="3381965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9480222" y="3641269"/>
            <a:ext cx="1294028" cy="184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5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901849" y="2092350"/>
            <a:ext cx="28638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7426049" y="-1330049"/>
            <a:ext cx="344860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2565400" y="2212734"/>
            <a:ext cx="70612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914400" y="3888338"/>
            <a:ext cx="103632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8216900" y="2838267"/>
            <a:ext cx="3975099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804232" y="-829633"/>
            <a:ext cx="2823832" cy="445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0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85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557516" y="-582916"/>
            <a:ext cx="1971064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66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9220201" y="3852832"/>
            <a:ext cx="2971799" cy="300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31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1" y="3852832"/>
            <a:ext cx="2971799" cy="3005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81101" y="5265467"/>
            <a:ext cx="98299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6" y="-582916"/>
            <a:ext cx="1971064" cy="311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21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10303974" y="2519800"/>
            <a:ext cx="1888025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9147633" y="-1507667"/>
            <a:ext cx="154940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648267" y="3299267"/>
            <a:ext cx="1897765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1265599" y="-1291000"/>
            <a:ext cx="2205900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10185399" y="4803301"/>
            <a:ext cx="2006599" cy="205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86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769216" y="-1758150"/>
            <a:ext cx="154940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422399" y="-1447799"/>
            <a:ext cx="2476500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3553267" y="3299267"/>
            <a:ext cx="1897765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962900" y="3657534"/>
            <a:ext cx="4229099" cy="320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8506200" y="-1031500"/>
            <a:ext cx="266700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612899"/>
            <a:ext cx="3381965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064067" y="1968500"/>
            <a:ext cx="2127933" cy="488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06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2700" y="-12700"/>
            <a:ext cx="122047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1" y="3852832"/>
            <a:ext cx="297179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6" y="-582916"/>
            <a:ext cx="1971064" cy="311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72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1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BFA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DC61-0F60-4C9F-AC88-76DC925C7C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B669-F756-476C-BD74-2B2511BC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BFA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BFAF5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68801" y="2829933"/>
            <a:ext cx="88543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844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54732"/>
            <a:ext cx="120734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 BÀY Ý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 </a:t>
            </a:r>
            <a:endParaRPr lang="en-US" sz="5400" b="1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VẤN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 SỐNG</a:t>
            </a:r>
            <a:endParaRPr lang="en-US" sz="5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6147" y="1423735"/>
            <a:ext cx="4549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NÓI </a:t>
            </a:r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US" sz="4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NGHE:</a:t>
            </a:r>
            <a:endParaRPr lang="en-US" sz="4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5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7" descr="car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7547" y="-163772"/>
            <a:ext cx="13797886" cy="74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5432" y="362746"/>
            <a:ext cx="319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Ôn tập kiến thức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767" y="1203467"/>
            <a:ext cx="10012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Trước khi nói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nội dung nói: Dàn ý.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Đánh dấu những chỗ quan trọng…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Tập </a:t>
            </a: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432" y="3017470"/>
            <a:ext cx="10835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Trình bày bài nói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Đi vào trọng tâm vấn đề.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Trình bày theo các ý đã chuẩn bị, có mở đầu, có nội dung, có kết thúc.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Điều chỉnh giọng.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ngôn ngữ cơ </a:t>
            </a: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432" y="5264239"/>
            <a:ext cx="10531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Sau khi nói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Người nghe: Trao đổi nhận xét…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Người nói: Lắng gnhe phản hồi…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716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092" y="1499940"/>
            <a:ext cx="473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Thực hành nói và nghe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1210837" y="2500925"/>
            <a:ext cx="9852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nghĩ về hiện tượng học qua loa, học đối phó trong một số học sinh hiện nay.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781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car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3899" y="-191069"/>
            <a:ext cx="13101851" cy="746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30804" y="236099"/>
            <a:ext cx="233108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*Gợi ý dàn ý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891" y="1937750"/>
            <a:ext cx="10594700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Mở đầu bài nói: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Chào hỏi, giới thiệu.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Nêu vấn đề nghị luận mình sẽ tình bày trong bài nói: Hiện tượng học qua loa, học đối phó trong một số học sinh hiện </a:t>
            </a: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</a:t>
            </a:r>
            <a:r>
              <a:rPr lang="en-US" sz="32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603" y="-150125"/>
            <a:ext cx="12774304" cy="74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3244" y="944843"/>
            <a:ext cx="112261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Nội dung bài nói:</a:t>
            </a: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Trình bày ý kiến, nêu lí lẽ, bằng chứng thuyết phục…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Hiểu thế nào là lối học qua loa, học đối phó. Bản chất của lối học đó như thế nào?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Biểu hiện của lối học đó ra sao?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Nguyên nhân và tác hại?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Cách khắc phục?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Bài học nhận thức và hành </a:t>
            </a: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603" y="-150125"/>
            <a:ext cx="12774304" cy="74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50387" y="2235815"/>
            <a:ext cx="10316307" cy="222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Kết thúc bài nói: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Khái quát lại vấn đề;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Lời cảm ơn, tạm biệt và xin góp ý…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481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car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3899" y="-191069"/>
            <a:ext cx="13101851" cy="746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42078" y="349021"/>
            <a:ext cx="636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PHIẾU NHẬN XÉT HOẠT ĐỘNG NÓI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22453"/>
              </p:ext>
            </p:extLst>
          </p:nvPr>
        </p:nvGraphicFramePr>
        <p:xfrm>
          <a:off x="412652" y="1366911"/>
          <a:ext cx="11422966" cy="5151066"/>
        </p:xfrm>
        <a:graphic>
          <a:graphicData uri="http://schemas.openxmlformats.org/drawingml/2006/table">
            <a:tbl>
              <a:tblPr firstRow="1" firstCol="1" bandRow="1"/>
              <a:tblGrid>
                <a:gridCol w="3726131">
                  <a:extLst>
                    <a:ext uri="{9D8B030D-6E8A-4147-A177-3AD203B41FA5}">
                      <a16:colId xmlns:a16="http://schemas.microsoft.com/office/drawing/2014/main" val="2753151892"/>
                    </a:ext>
                  </a:extLst>
                </a:gridCol>
                <a:gridCol w="5586271">
                  <a:extLst>
                    <a:ext uri="{9D8B030D-6E8A-4147-A177-3AD203B41FA5}">
                      <a16:colId xmlns:a16="http://schemas.microsoft.com/office/drawing/2014/main" val="2786814172"/>
                    </a:ext>
                  </a:extLst>
                </a:gridCol>
                <a:gridCol w="872607">
                  <a:extLst>
                    <a:ext uri="{9D8B030D-6E8A-4147-A177-3AD203B41FA5}">
                      <a16:colId xmlns:a16="http://schemas.microsoft.com/office/drawing/2014/main" val="2377731064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4272260646"/>
                    </a:ext>
                  </a:extLst>
                </a:gridCol>
              </a:tblGrid>
              <a:tr h="807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 nội dung nhận xét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 yêu cầu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091188"/>
                  </a:ext>
                </a:extLst>
              </a:tr>
              <a:tr h="4039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 dung bài nói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 thiệu chung về vấn đề.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130632"/>
                  </a:ext>
                </a:extLst>
              </a:tr>
              <a:tr h="807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 những suy nghĩ về các khía cạnh của vấn đề.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46073"/>
                  </a:ext>
                </a:extLst>
              </a:tr>
              <a:tr h="54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Khái quát lại suy nghĩ của vấn đề.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46271"/>
                  </a:ext>
                </a:extLst>
              </a:tr>
              <a:tr h="40395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 thức trình bày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Tốc độ nói vừa phải.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084482"/>
                  </a:ext>
                </a:extLst>
              </a:tr>
              <a:tr h="403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Âm lượng vừa đủ.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251381"/>
                  </a:ext>
                </a:extLst>
              </a:tr>
              <a:tr h="403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 nói truyền cảm.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1981"/>
                  </a:ext>
                </a:extLst>
              </a:tr>
              <a:tr h="403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 chỉ, dáng điệu đúng mực.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925994"/>
                  </a:ext>
                </a:extLst>
              </a:tr>
              <a:tr h="807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Tương tác với người nghe phù hợp.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15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car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561" y="-191069"/>
            <a:ext cx="13101851" cy="746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47666" y="123484"/>
            <a:ext cx="7770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BẢNG KIỂM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(Tự kiểm tra bài nói)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65759"/>
              </p:ext>
            </p:extLst>
          </p:nvPr>
        </p:nvGraphicFramePr>
        <p:xfrm>
          <a:off x="562708" y="1645363"/>
          <a:ext cx="11268222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8225827">
                  <a:extLst>
                    <a:ext uri="{9D8B030D-6E8A-4147-A177-3AD203B41FA5}">
                      <a16:colId xmlns:a16="http://schemas.microsoft.com/office/drawing/2014/main" val="246762822"/>
                    </a:ext>
                  </a:extLst>
                </a:gridCol>
                <a:gridCol w="1252305">
                  <a:extLst>
                    <a:ext uri="{9D8B030D-6E8A-4147-A177-3AD203B41FA5}">
                      <a16:colId xmlns:a16="http://schemas.microsoft.com/office/drawing/2014/main" val="2002235758"/>
                    </a:ext>
                  </a:extLst>
                </a:gridCol>
                <a:gridCol w="1790090">
                  <a:extLst>
                    <a:ext uri="{9D8B030D-6E8A-4147-A177-3AD203B41FA5}">
                      <a16:colId xmlns:a16="http://schemas.microsoft.com/office/drawing/2014/main" val="681610746"/>
                    </a:ext>
                  </a:extLst>
                </a:gridCol>
              </a:tblGrid>
              <a:tr h="367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35375"/>
                  </a:ext>
                </a:extLst>
              </a:tr>
              <a:tr h="735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Bài nói đã biết mở đầu, trình bày nội dung bài nói, phần kết thúc bài nói chưa.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10574"/>
                  </a:ext>
                </a:extLst>
              </a:tr>
              <a:tr h="367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Mở bài nêu lên suy nghĩ chung được điều em sắp nói.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42281"/>
                  </a:ext>
                </a:extLst>
              </a:tr>
              <a:tr h="735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Thân bài: Em đã trình bày suy nghĩ, bàn luận về các khía cạnh của vấn đề chưa.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87116"/>
                  </a:ext>
                </a:extLst>
              </a:tr>
              <a:tr h="735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Tập trung nêu được nội dung cốt lõi, mang tính tiêu biểu cho đề tài.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64860"/>
                  </a:ext>
                </a:extLst>
              </a:tr>
              <a:tr h="735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Kết thúc bài nói đã nhấn mạnh vào bài học nhận thức và hành động của em chưa.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4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603" y="-150125"/>
            <a:ext cx="12774304" cy="74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2284" y="1790004"/>
            <a:ext cx="109165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sz="32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 các bài tập nói nghe vào vở; tự luyện tập theo nhóm ở nhà.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các nội dung đã ôn tập của bài 3 để làm bài kiểm tra tổng hợp.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541</Words>
  <PresentationFormat>Widescreen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MS Mincho</vt:lpstr>
      <vt:lpstr>Playfair Display</vt:lpstr>
      <vt:lpstr>Times New Roman</vt:lpstr>
      <vt:lpstr>Tinos</vt:lpstr>
      <vt:lpstr>Office Theme</vt:lpstr>
      <vt:lpstr>1_Office Theme</vt:lpstr>
      <vt:lpstr>Constance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2022-06-20T07:45:27Z</dcterms:created>
  <dcterms:modified xsi:type="dcterms:W3CDTF">2022-09-17T03:35:32Z</dcterms:modified>
</cp:coreProperties>
</file>