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7" r:id="rId4"/>
    <p:sldId id="269" r:id="rId5"/>
    <p:sldId id="425" r:id="rId6"/>
    <p:sldId id="379" r:id="rId7"/>
    <p:sldId id="428" r:id="rId8"/>
    <p:sldId id="429" r:id="rId9"/>
    <p:sldId id="427" r:id="rId10"/>
    <p:sldId id="415" r:id="rId11"/>
    <p:sldId id="430" r:id="rId12"/>
    <p:sldId id="434" r:id="rId13"/>
    <p:sldId id="431" r:id="rId14"/>
    <p:sldId id="419" r:id="rId15"/>
    <p:sldId id="432" r:id="rId16"/>
    <p:sldId id="433" r:id="rId17"/>
    <p:sldId id="421" r:id="rId18"/>
    <p:sldId id="435" r:id="rId19"/>
    <p:sldId id="436" r:id="rId20"/>
    <p:sldId id="437" r:id="rId21"/>
    <p:sldId id="294" r:id="rId22"/>
    <p:sldId id="438" r:id="rId23"/>
    <p:sldId id="440" r:id="rId24"/>
    <p:sldId id="296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583615" y="44183"/>
            <a:ext cx="255917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Review Unit 7, page 103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audio" Target="../media/audio2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" Type="http://schemas.openxmlformats.org/officeDocument/2006/relationships/audio" Target="../media/audio5.wav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audio" Target="../media/audio22.wav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Review</a:t>
            </a:r>
            <a:endParaRPr lang="en-US" sz="2400" b="1" dirty="0">
              <a:solidFill>
                <a:srgbClr val="00B050"/>
              </a:solidFill>
              <a:effectLst/>
            </a:endParaRP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 </a:t>
            </a:r>
            <a:r>
              <a:rPr lang="en-US" sz="2400" dirty="0" smtClean="0"/>
              <a:t>10</a:t>
            </a:r>
            <a:r>
              <a:rPr lang="en-US" sz="2400" dirty="0" smtClean="0">
                <a:effectLst/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5432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490CB-D371-5EEA-7713-FE641577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22" y="548049"/>
            <a:ext cx="4567497" cy="641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8ACA0-E6BC-3116-38B6-5AAEA4673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109" y="1313893"/>
            <a:ext cx="11855782" cy="44485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BDBACA-F29E-8ED1-A93B-907BB7D54F94}"/>
              </a:ext>
            </a:extLst>
          </p:cNvPr>
          <p:cNvSpPr/>
          <p:nvPr/>
        </p:nvSpPr>
        <p:spPr>
          <a:xfrm>
            <a:off x="9779268" y="1304268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C1AE13-86F8-1C92-1C1B-EF7A42BCC8BE}"/>
              </a:ext>
            </a:extLst>
          </p:cNvPr>
          <p:cNvSpPr/>
          <p:nvPr/>
        </p:nvSpPr>
        <p:spPr>
          <a:xfrm>
            <a:off x="1259307" y="1829453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C2C4BF-2A01-11C7-26A6-FB1D6E60FA41}"/>
              </a:ext>
            </a:extLst>
          </p:cNvPr>
          <p:cNvSpPr/>
          <p:nvPr/>
        </p:nvSpPr>
        <p:spPr>
          <a:xfrm>
            <a:off x="6926997" y="2395739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A423B5-35E9-17A6-C66B-F788DDE83E77}"/>
              </a:ext>
            </a:extLst>
          </p:cNvPr>
          <p:cNvSpPr/>
          <p:nvPr/>
        </p:nvSpPr>
        <p:spPr>
          <a:xfrm>
            <a:off x="7687398" y="2992507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214548-E244-6B43-587F-A4B9777D20EB}"/>
              </a:ext>
            </a:extLst>
          </p:cNvPr>
          <p:cNvSpPr/>
          <p:nvPr/>
        </p:nvSpPr>
        <p:spPr>
          <a:xfrm>
            <a:off x="3009501" y="4705805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65B960-D8CA-FB11-FFA8-B603340AEFC8}"/>
              </a:ext>
            </a:extLst>
          </p:cNvPr>
          <p:cNvSpPr/>
          <p:nvPr/>
        </p:nvSpPr>
        <p:spPr>
          <a:xfrm>
            <a:off x="2661387" y="5262466"/>
            <a:ext cx="962526" cy="568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CC1BF7-06FB-DD1D-1ACF-136AC1546A29}"/>
              </a:ext>
            </a:extLst>
          </p:cNvPr>
          <p:cNvSpPr txBox="1"/>
          <p:nvPr/>
        </p:nvSpPr>
        <p:spPr>
          <a:xfrm>
            <a:off x="485091" y="1481480"/>
            <a:ext cx="11706909" cy="481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spc="-100" dirty="0">
                <a:solidFill>
                  <a:srgbClr val="0070C0"/>
                </a:solidFill>
                <a:effectLst/>
              </a:rPr>
              <a:t>Andy: My dream is to become a flight attendant. What's </a:t>
            </a:r>
            <a:r>
              <a:rPr lang="en-US" sz="3200" b="1" i="1" spc="-100" dirty="0">
                <a:solidFill>
                  <a:srgbClr val="0070C0"/>
                </a:solidFill>
                <a:effectLst/>
              </a:rPr>
              <a:t>your</a:t>
            </a:r>
            <a:r>
              <a:rPr lang="en-US" sz="3200" b="1" i="1" spc="-100" dirty="0">
                <a:solidFill>
                  <a:srgbClr val="0070C0"/>
                </a:solidFill>
              </a:rPr>
              <a:t>s</a:t>
            </a:r>
            <a:r>
              <a:rPr lang="en-US" sz="3200" b="0" i="0" spc="-100" dirty="0">
                <a:solidFill>
                  <a:srgbClr val="0070C0"/>
                </a:solidFill>
                <a:effectLst/>
              </a:rPr>
              <a:t>, Bill?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FF0000"/>
                </a:solidFill>
                <a:effectLst/>
              </a:rPr>
              <a:t>Bill: </a:t>
            </a:r>
            <a:r>
              <a:rPr lang="en-US" sz="3200" b="1" i="1" spc="-100" dirty="0">
                <a:solidFill>
                  <a:srgbClr val="FF0000"/>
                </a:solidFill>
                <a:effectLst/>
              </a:rPr>
              <a:t>Mine</a:t>
            </a:r>
            <a:r>
              <a:rPr lang="en-US" sz="3200" b="0" i="1" spc="-10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0" i="0" spc="-100" dirty="0">
                <a:solidFill>
                  <a:srgbClr val="FF0000"/>
                </a:solidFill>
                <a:effectLst/>
              </a:rPr>
              <a:t>is to become a chef because I love cooking.</a:t>
            </a:r>
            <a:br>
              <a:rPr lang="en-US" sz="3200" b="0" i="0" spc="-100" dirty="0">
                <a:solidFill>
                  <a:srgbClr val="FF0000"/>
                </a:solidFill>
                <a:effectLst/>
              </a:rPr>
            </a:br>
            <a:r>
              <a:rPr lang="en-US" sz="3200" b="0" i="0" spc="-100" dirty="0">
                <a:solidFill>
                  <a:srgbClr val="0070C0"/>
                </a:solidFill>
                <a:effectLst/>
              </a:rPr>
              <a:t>Andy: Cool. Here's Jack. Let's ask him about </a:t>
            </a:r>
            <a:r>
              <a:rPr lang="en-US" sz="3200" b="1" i="1" spc="-100" dirty="0">
                <a:solidFill>
                  <a:srgbClr val="0070C0"/>
                </a:solidFill>
                <a:effectLst/>
              </a:rPr>
              <a:t>his</a:t>
            </a:r>
            <a:r>
              <a:rPr lang="en-US" sz="3200" b="0" i="0" spc="-100" dirty="0">
                <a:solidFill>
                  <a:srgbClr val="0070C0"/>
                </a:solidFill>
                <a:effectLst/>
              </a:rPr>
              <a:t>.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FF0000"/>
                </a:solidFill>
                <a:effectLst/>
              </a:rPr>
              <a:t>Bill: Sure. We should ask Becky about </a:t>
            </a:r>
            <a:r>
              <a:rPr lang="en-US" sz="3200" b="1" i="1" spc="-100" dirty="0">
                <a:solidFill>
                  <a:srgbClr val="FF0000"/>
                </a:solidFill>
                <a:effectLst/>
              </a:rPr>
              <a:t>hers</a:t>
            </a:r>
            <a:r>
              <a:rPr lang="en-US" sz="3200" b="0" i="0" spc="-100" dirty="0">
                <a:solidFill>
                  <a:srgbClr val="FF0000"/>
                </a:solidFill>
                <a:effectLst/>
              </a:rPr>
              <a:t>, too.</a:t>
            </a:r>
            <a:br>
              <a:rPr lang="en-US" sz="3200" b="0" i="0" spc="-100" dirty="0">
                <a:solidFill>
                  <a:srgbClr val="FF0000"/>
                </a:solidFill>
                <a:effectLst/>
              </a:rPr>
            </a:br>
            <a:r>
              <a:rPr lang="en-US" sz="3200" b="0" i="0" spc="-100" dirty="0">
                <a:solidFill>
                  <a:srgbClr val="0070C0"/>
                </a:solidFill>
                <a:effectLst/>
              </a:rPr>
              <a:t>Andy: Hi, Jack. What's your dream?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00B050"/>
                </a:solidFill>
                <a:effectLst/>
              </a:rPr>
              <a:t>Jack: I want to be a famous director because I love movies.</a:t>
            </a:r>
            <a:br>
              <a:rPr lang="en-US" sz="3200" b="0" i="0" spc="-100" dirty="0">
                <a:solidFill>
                  <a:srgbClr val="00B050"/>
                </a:solidFill>
                <a:effectLst/>
              </a:rPr>
            </a:br>
            <a:r>
              <a:rPr lang="en-US" sz="3200" b="0" i="0" spc="-100" dirty="0">
                <a:solidFill>
                  <a:srgbClr val="FF0000"/>
                </a:solidFill>
                <a:effectLst/>
              </a:rPr>
              <a:t>Bill: How about </a:t>
            </a:r>
            <a:r>
              <a:rPr lang="en-US" sz="3200" b="1" i="1" spc="-100" dirty="0">
                <a:solidFill>
                  <a:srgbClr val="FF0000"/>
                </a:solidFill>
                <a:effectLst/>
              </a:rPr>
              <a:t>yours</a:t>
            </a:r>
            <a:r>
              <a:rPr lang="en-US" sz="3200" b="0" i="0" spc="-100" dirty="0">
                <a:solidFill>
                  <a:srgbClr val="FF0000"/>
                </a:solidFill>
                <a:effectLst/>
              </a:rPr>
              <a:t>, Becky?</a:t>
            </a:r>
            <a:br>
              <a:rPr lang="en-US" sz="3200" b="0" i="0" spc="-100" dirty="0">
                <a:solidFill>
                  <a:srgbClr val="FF0000"/>
                </a:solidFill>
                <a:effectLst/>
              </a:rPr>
            </a:br>
            <a:r>
              <a:rPr lang="en-US" sz="3200" b="0" i="0" spc="-100" dirty="0">
                <a:solidFill>
                  <a:srgbClr val="7030A0"/>
                </a:solidFill>
                <a:effectLst/>
              </a:rPr>
              <a:t>Becky: </a:t>
            </a:r>
            <a:r>
              <a:rPr lang="en-US" sz="3200" b="1" i="1" spc="-100" dirty="0">
                <a:solidFill>
                  <a:srgbClr val="7030A0"/>
                </a:solidFill>
                <a:effectLst/>
              </a:rPr>
              <a:t>Mine</a:t>
            </a:r>
            <a:r>
              <a:rPr lang="en-US" sz="3200" i="1" spc="-100" dirty="0">
                <a:solidFill>
                  <a:srgbClr val="7030A0"/>
                </a:solidFill>
              </a:rPr>
              <a:t> </a:t>
            </a:r>
            <a:r>
              <a:rPr lang="en-US" sz="3200" b="0" i="0" spc="-100" dirty="0">
                <a:solidFill>
                  <a:srgbClr val="7030A0"/>
                </a:solidFill>
                <a:effectLst/>
              </a:rPr>
              <a:t>is to be a musician. I want to play the piano.</a:t>
            </a:r>
            <a:r>
              <a:rPr lang="en-US" sz="3200" spc="-1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9B08E-DEA8-FD55-3F5C-2E85192373D1}"/>
              </a:ext>
            </a:extLst>
          </p:cNvPr>
          <p:cNvSpPr txBox="1"/>
          <p:nvPr/>
        </p:nvSpPr>
        <p:spPr>
          <a:xfrm>
            <a:off x="356137" y="404262"/>
            <a:ext cx="114733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 groups of 4. Practice the conversation, then make a conversation about your dreams and dream jobs.  </a:t>
            </a:r>
          </a:p>
        </p:txBody>
      </p:sp>
    </p:spTree>
    <p:extLst>
      <p:ext uri="{BB962C8B-B14F-4D97-AF65-F5344CB8AC3E}">
        <p14:creationId xmlns:p14="http://schemas.microsoft.com/office/powerpoint/2010/main" val="38286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D8586-4BDD-A386-2CCC-AD10A241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6" y="493237"/>
            <a:ext cx="9122719" cy="521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101833-352C-E6E6-E1ED-AD62E42A9476}"/>
              </a:ext>
            </a:extLst>
          </p:cNvPr>
          <p:cNvSpPr txBox="1"/>
          <p:nvPr/>
        </p:nvSpPr>
        <p:spPr>
          <a:xfrm>
            <a:off x="524706" y="1037228"/>
            <a:ext cx="1282280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Nancy: I have a new sports car.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Me: She told ___________________________________________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George: My father is an engineer.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Me: He said ___________________________________________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Lily: My sister doesn't like her new yacht.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Me: She told ___________________________________________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Amanda: I can't live without my guitar.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Me: She said ___________________________________________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Joseph: I'm not a good musician.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Me: He told ____________________________________________</a:t>
            </a:r>
            <a:r>
              <a:rPr lang="en-US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86A97-B1E4-4A89-C096-E86C153B30A7}"/>
              </a:ext>
            </a:extLst>
          </p:cNvPr>
          <p:cNvSpPr txBox="1"/>
          <p:nvPr/>
        </p:nvSpPr>
        <p:spPr>
          <a:xfrm>
            <a:off x="2772075" y="1472667"/>
            <a:ext cx="86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me (that) she had a new sports car.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9F225-D438-4299-3AEA-5F64C0191A93}"/>
              </a:ext>
            </a:extLst>
          </p:cNvPr>
          <p:cNvSpPr txBox="1"/>
          <p:nvPr/>
        </p:nvSpPr>
        <p:spPr>
          <a:xfrm>
            <a:off x="2780095" y="2414339"/>
            <a:ext cx="86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(that) his father was an engineer.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90A4E-50CE-D3FB-EFCA-60A7E7C327DF}"/>
              </a:ext>
            </a:extLst>
          </p:cNvPr>
          <p:cNvSpPr txBox="1"/>
          <p:nvPr/>
        </p:nvSpPr>
        <p:spPr>
          <a:xfrm>
            <a:off x="2770469" y="3405740"/>
            <a:ext cx="86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me (that) her sister didn’t like her new yacht.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1BC03-5107-201C-71C9-8112EA55E943}"/>
              </a:ext>
            </a:extLst>
          </p:cNvPr>
          <p:cNvSpPr txBox="1"/>
          <p:nvPr/>
        </p:nvSpPr>
        <p:spPr>
          <a:xfrm>
            <a:off x="2759240" y="4357037"/>
            <a:ext cx="86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(that) she couldn’t live without her guitar.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DF360-A6A9-2F44-AD53-726A08F78A52}"/>
              </a:ext>
            </a:extLst>
          </p:cNvPr>
          <p:cNvSpPr txBox="1"/>
          <p:nvPr/>
        </p:nvSpPr>
        <p:spPr>
          <a:xfrm>
            <a:off x="2768865" y="5358065"/>
            <a:ext cx="863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me (that) he wasn’t a good musician.</a:t>
            </a:r>
          </a:p>
        </p:txBody>
      </p:sp>
    </p:spTree>
    <p:extLst>
      <p:ext uri="{BB962C8B-B14F-4D97-AF65-F5344CB8AC3E}">
        <p14:creationId xmlns:p14="http://schemas.microsoft.com/office/powerpoint/2010/main" val="31908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8529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CB0B3-98FD-014F-7A62-24330B496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5" y="537651"/>
            <a:ext cx="11317491" cy="989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A48DED-3A6D-9CE2-205E-52BD27015E41}"/>
              </a:ext>
            </a:extLst>
          </p:cNvPr>
          <p:cNvSpPr txBox="1"/>
          <p:nvPr/>
        </p:nvSpPr>
        <p:spPr>
          <a:xfrm>
            <a:off x="399392" y="1628033"/>
            <a:ext cx="11624441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A. mus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cian 	B. fl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ght 	C. 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ch 	D. m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llionaire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2. A. finish</a:t>
            </a:r>
            <a:r>
              <a:rPr lang="en-US" sz="3200" i="0" dirty="0">
                <a:solidFill>
                  <a:srgbClr val="0070C0"/>
                </a:solidFill>
                <a:effectLst/>
              </a:rPr>
              <a:t>e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B. tol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C. sai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D. reporte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br>
              <a:rPr lang="en-US" sz="3200" b="1" i="0" u="sng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3. A. 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sy 	B. t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cher 	C. dr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m 	D. gr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66FCEB-A44D-853D-BC92-422FA17445CF}"/>
              </a:ext>
            </a:extLst>
          </p:cNvPr>
          <p:cNvSpPr txBox="1"/>
          <p:nvPr/>
        </p:nvSpPr>
        <p:spPr>
          <a:xfrm>
            <a:off x="611147" y="1493276"/>
            <a:ext cx="11624441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A. mus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cian 	B. fl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ght 	C. 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ch 	D. m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llionaire</a:t>
            </a:r>
          </a:p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mju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ːˈ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zɪʃən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flaɪt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rɪtʃ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	/ˌ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mɪljəˈner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2. A. finish</a:t>
            </a:r>
            <a:r>
              <a:rPr lang="en-US" sz="3200" i="0" dirty="0">
                <a:solidFill>
                  <a:srgbClr val="0070C0"/>
                </a:solidFill>
                <a:effectLst/>
              </a:rPr>
              <a:t>e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B. tol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C. sai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	D. reporte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d</a:t>
            </a:r>
          </a:p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fɪnɪʃt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toʊld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sɛd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rɪˈpɔrtəd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</a:t>
            </a:r>
            <a:endParaRPr lang="en-US" sz="3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3. A. 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sy 	B. t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cher 	C. dr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m 	D. gr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ea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150000"/>
              </a:lnSpc>
              <a:tabLst>
                <a:tab pos="3205163" algn="l"/>
                <a:tab pos="5948363" algn="l"/>
                <a:tab pos="8691563" algn="l"/>
              </a:tabLst>
            </a:pP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i:zi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/ˈ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tiːtʃər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driːm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		/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Söhne"/>
              </a:rPr>
              <a:t>ɡreɪt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Söhne"/>
              </a:rPr>
              <a:t>/</a:t>
            </a:r>
          </a:p>
        </p:txBody>
      </p:sp>
      <p:sp>
        <p:nvSpPr>
          <p:cNvPr id="8" name="Rectangle 36">
            <a:hlinkClick r:id="" action="ppaction://noaction">
              <a:snd r:embed="rId2" name="musician. flight. rich. millionaire..wav"/>
            </a:hlinkClick>
            <a:extLst>
              <a:ext uri="{FF2B5EF4-FFF2-40B4-BE49-F238E27FC236}">
                <a16:creationId xmlns:a16="http://schemas.microsoft.com/office/drawing/2014/main" id="{B2DD2F87-F5B3-FC13-7C68-6B83464D4A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62" y="1259519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9" name="Rectangle 36">
            <a:hlinkClick r:id="" action="ppaction://noaction">
              <a:snd r:embed="rId4" name="-finished. -told. -said. -reported..wav"/>
            </a:hlinkClick>
            <a:extLst>
              <a:ext uri="{FF2B5EF4-FFF2-40B4-BE49-F238E27FC236}">
                <a16:creationId xmlns:a16="http://schemas.microsoft.com/office/drawing/2014/main" id="{A1B9A6B4-04D2-1893-E219-D2493DD42E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55" y="2759456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5" name="-easy. -teacher. -dream. -great..wav"/>
            </a:hlinkClick>
            <a:extLst>
              <a:ext uri="{FF2B5EF4-FFF2-40B4-BE49-F238E27FC236}">
                <a16:creationId xmlns:a16="http://schemas.microsoft.com/office/drawing/2014/main" id="{D64B4AFB-FCF8-4C69-2BAF-77C95243EB3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082" y="4164750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9FCF4-C697-6D37-080F-2A22A28D7A92}"/>
              </a:ext>
            </a:extLst>
          </p:cNvPr>
          <p:cNvSpPr txBox="1"/>
          <p:nvPr/>
        </p:nvSpPr>
        <p:spPr>
          <a:xfrm>
            <a:off x="519765" y="625640"/>
            <a:ext cx="126157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Check your answers. Then listen and practice.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D61AB5-9FC8-EA24-687E-58C64B764C60}"/>
              </a:ext>
            </a:extLst>
          </p:cNvPr>
          <p:cNvSpPr/>
          <p:nvPr/>
        </p:nvSpPr>
        <p:spPr>
          <a:xfrm>
            <a:off x="3782728" y="1694043"/>
            <a:ext cx="481263" cy="5400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F0A6DC-5228-3BDF-575B-EE4B73CC95A3}"/>
              </a:ext>
            </a:extLst>
          </p:cNvPr>
          <p:cNvSpPr/>
          <p:nvPr/>
        </p:nvSpPr>
        <p:spPr>
          <a:xfrm>
            <a:off x="989791" y="3184355"/>
            <a:ext cx="481263" cy="5400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CE693B-7A25-7A7F-8132-3E074D8C6B54}"/>
              </a:ext>
            </a:extLst>
          </p:cNvPr>
          <p:cNvSpPr/>
          <p:nvPr/>
        </p:nvSpPr>
        <p:spPr>
          <a:xfrm>
            <a:off x="9314065" y="4616915"/>
            <a:ext cx="481263" cy="5400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usician. flight. rich. millionair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8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finished. -told. -said. -reported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easy. -teacher. -dream. -great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4920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09FE93-E363-CC67-11D4-5A8FB064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5767"/>
          <a:stretch/>
        </p:blipFill>
        <p:spPr>
          <a:xfrm>
            <a:off x="1583788" y="2788211"/>
            <a:ext cx="9139699" cy="2227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3C6CF-D650-8F01-686E-A2556482AC5E}"/>
              </a:ext>
            </a:extLst>
          </p:cNvPr>
          <p:cNvSpPr txBox="1"/>
          <p:nvPr/>
        </p:nvSpPr>
        <p:spPr>
          <a:xfrm>
            <a:off x="536031" y="1313791"/>
            <a:ext cx="11445766" cy="106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Work with a partner. Talk about your dream job. Use the questions below to help you.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E98C4-5EA1-6580-C754-77E0B2431FC7}"/>
              </a:ext>
            </a:extLst>
          </p:cNvPr>
          <p:cNvSpPr txBox="1"/>
          <p:nvPr/>
        </p:nvSpPr>
        <p:spPr>
          <a:xfrm>
            <a:off x="130628" y="506039"/>
            <a:ext cx="1453160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Pre-writing</a:t>
            </a:r>
          </a:p>
        </p:txBody>
      </p:sp>
    </p:spTree>
    <p:extLst>
      <p:ext uri="{BB962C8B-B14F-4D97-AF65-F5344CB8AC3E}">
        <p14:creationId xmlns:p14="http://schemas.microsoft.com/office/powerpoint/2010/main" val="36891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3EDF-029D-F891-5CD0-E0F903393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4454" r="26544"/>
          <a:stretch/>
        </p:blipFill>
        <p:spPr>
          <a:xfrm>
            <a:off x="528837" y="947460"/>
            <a:ext cx="9631003" cy="42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AA03A-0B17-7015-0BB5-83ABDEE74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3764" t="14454" r="-458"/>
          <a:stretch/>
        </p:blipFill>
        <p:spPr>
          <a:xfrm>
            <a:off x="602407" y="1397179"/>
            <a:ext cx="3499945" cy="428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9FE93-E363-CC67-11D4-5A8FB064E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5767"/>
          <a:stretch/>
        </p:blipFill>
        <p:spPr>
          <a:xfrm>
            <a:off x="1583788" y="1884324"/>
            <a:ext cx="9139699" cy="222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BDF2B6-9904-7937-1219-6F8DB4DD71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0693" r="555"/>
          <a:stretch/>
        </p:blipFill>
        <p:spPr>
          <a:xfrm>
            <a:off x="2802986" y="4103448"/>
            <a:ext cx="6530198" cy="2227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C0E35-5C1C-2CB7-6F30-E7304323FE3D}"/>
              </a:ext>
            </a:extLst>
          </p:cNvPr>
          <p:cNvSpPr txBox="1"/>
          <p:nvPr/>
        </p:nvSpPr>
        <p:spPr>
          <a:xfrm>
            <a:off x="130628" y="506039"/>
            <a:ext cx="1453160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While-writing</a:t>
            </a:r>
          </a:p>
        </p:txBody>
      </p:sp>
    </p:spTree>
    <p:extLst>
      <p:ext uri="{BB962C8B-B14F-4D97-AF65-F5344CB8AC3E}">
        <p14:creationId xmlns:p14="http://schemas.microsoft.com/office/powerpoint/2010/main" val="39761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62760" y="787627"/>
            <a:ext cx="2817093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59642" y="1583410"/>
            <a:ext cx="282021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19585" y="4824514"/>
            <a:ext cx="2916101" cy="7146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29209" y="565612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16363" y="2363814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3057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3F3FCC1C-84CD-18BE-331C-42D1969D7B87}"/>
              </a:ext>
            </a:extLst>
          </p:cNvPr>
          <p:cNvSpPr/>
          <p:nvPr/>
        </p:nvSpPr>
        <p:spPr>
          <a:xfrm>
            <a:off x="4495508" y="3170733"/>
            <a:ext cx="2906767" cy="662474"/>
          </a:xfrm>
          <a:prstGeom prst="roundRect">
            <a:avLst/>
          </a:prstGeom>
          <a:solidFill>
            <a:srgbClr val="00B0F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Pronunciation</a:t>
            </a: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3F0E1CFC-B005-227D-51A7-395CFAFA33EA}"/>
              </a:ext>
            </a:extLst>
          </p:cNvPr>
          <p:cNvSpPr/>
          <p:nvPr/>
        </p:nvSpPr>
        <p:spPr>
          <a:xfrm>
            <a:off x="4514760" y="4008130"/>
            <a:ext cx="2906767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09FE93-E363-CC67-11D4-5A8FB064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5767"/>
          <a:stretch/>
        </p:blipFill>
        <p:spPr>
          <a:xfrm>
            <a:off x="1583788" y="2872294"/>
            <a:ext cx="9139699" cy="2227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C0E35-5C1C-2CB7-6F30-E7304323FE3D}"/>
              </a:ext>
            </a:extLst>
          </p:cNvPr>
          <p:cNvSpPr txBox="1"/>
          <p:nvPr/>
        </p:nvSpPr>
        <p:spPr>
          <a:xfrm>
            <a:off x="130628" y="506039"/>
            <a:ext cx="1453160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Post-writing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598A5-F3E2-65AF-1887-1FA6289DEEB7}"/>
              </a:ext>
            </a:extLst>
          </p:cNvPr>
          <p:cNvSpPr txBox="1"/>
          <p:nvPr/>
        </p:nvSpPr>
        <p:spPr>
          <a:xfrm>
            <a:off x="536031" y="1839310"/>
            <a:ext cx="114457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Tell the class about your dream job.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9CF0B-4B55-5CD8-C6BD-20BB5B51EDD2}"/>
              </a:ext>
            </a:extLst>
          </p:cNvPr>
          <p:cNvSpPr txBox="1"/>
          <p:nvPr/>
        </p:nvSpPr>
        <p:spPr>
          <a:xfrm>
            <a:off x="4078013" y="609600"/>
            <a:ext cx="4056993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32954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6B8AC9-BBD5-F2C5-85AD-A122DBE95ECC}"/>
              </a:ext>
            </a:extLst>
          </p:cNvPr>
          <p:cNvSpPr txBox="1"/>
          <p:nvPr/>
        </p:nvSpPr>
        <p:spPr>
          <a:xfrm>
            <a:off x="3807736" y="527712"/>
            <a:ext cx="4558351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VOCABULARY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EBA84-1A1B-6F40-B9FE-F132186C2316}"/>
              </a:ext>
            </a:extLst>
          </p:cNvPr>
          <p:cNvSpPr txBox="1"/>
          <p:nvPr/>
        </p:nvSpPr>
        <p:spPr>
          <a:xfrm>
            <a:off x="536031" y="3320017"/>
            <a:ext cx="114457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In pairs. Challenge your partner by taking turns saying ONE of the NEW WORDS you have learned in Unit 7.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E4113-AE59-533C-6642-508848DDFE0E}"/>
              </a:ext>
            </a:extLst>
          </p:cNvPr>
          <p:cNvSpPr txBox="1"/>
          <p:nvPr/>
        </p:nvSpPr>
        <p:spPr>
          <a:xfrm>
            <a:off x="3002507" y="1460643"/>
            <a:ext cx="6186986" cy="130485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Test your memory</a:t>
            </a:r>
          </a:p>
        </p:txBody>
      </p:sp>
    </p:spTree>
    <p:extLst>
      <p:ext uri="{BB962C8B-B14F-4D97-AF65-F5344CB8AC3E}">
        <p14:creationId xmlns:p14="http://schemas.microsoft.com/office/powerpoint/2010/main" val="5179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4">
            <a:extLst>
              <a:ext uri="{FF2B5EF4-FFF2-40B4-BE49-F238E27FC236}">
                <a16:creationId xmlns:a16="http://schemas.microsoft.com/office/drawing/2014/main" id="{EDA15C93-76AF-6DDD-909F-3F6906EB4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17" y="1181717"/>
            <a:ext cx="6857669" cy="493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celebrity (n)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người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nổi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tiếng</a:t>
            </a:r>
            <a:endParaRPr lang="en-US" sz="24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helicopter (n)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trực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thăng</a:t>
            </a:r>
            <a:endParaRPr lang="en-US" sz="24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home theater (n)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rạp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phim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ở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nhà</a:t>
            </a:r>
            <a:endParaRPr lang="en-US" sz="36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jet (n)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máy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bay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phản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lực</a:t>
            </a:r>
            <a:endParaRPr lang="en-US" sz="28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mansion (n) 	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biệt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thự</a:t>
            </a:r>
            <a:endParaRPr lang="en-US" sz="28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millionaire (n)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triệu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phú</a:t>
            </a:r>
            <a:endParaRPr lang="en-US" sz="28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sports car (n) 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ô-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tô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thể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thao</a:t>
            </a:r>
            <a:endParaRPr lang="en-US" sz="2800" spc="-100" dirty="0">
              <a:solidFill>
                <a:srgbClr val="00206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600" spc="-100" dirty="0">
                <a:solidFill>
                  <a:srgbClr val="00B0F0"/>
                </a:solidFill>
                <a:latin typeface="ArialMT"/>
              </a:rPr>
              <a:t>yacht (n) 	</a:t>
            </a:r>
            <a:r>
              <a:rPr lang="en-US" sz="2400" spc="-100" dirty="0">
                <a:solidFill>
                  <a:srgbClr val="002060"/>
                </a:solidFill>
                <a:latin typeface="ArialMT"/>
              </a:rPr>
              <a:t>du </a:t>
            </a:r>
            <a:r>
              <a:rPr lang="en-US" sz="2400" spc="-100" dirty="0" err="1">
                <a:solidFill>
                  <a:srgbClr val="002060"/>
                </a:solidFill>
                <a:latin typeface="ArialMT"/>
              </a:rPr>
              <a:t>thuyền</a:t>
            </a:r>
            <a:endParaRPr lang="en-US" sz="2800" spc="-100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AFAEAB-41B4-FC43-BB7B-D435963CCB47}"/>
              </a:ext>
            </a:extLst>
          </p:cNvPr>
          <p:cNvSpPr txBox="1"/>
          <p:nvPr/>
        </p:nvSpPr>
        <p:spPr>
          <a:xfrm>
            <a:off x="751996" y="433539"/>
            <a:ext cx="357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EB1013-4C54-072B-F219-5775ADD76825}"/>
              </a:ext>
            </a:extLst>
          </p:cNvPr>
          <p:cNvSpPr txBox="1"/>
          <p:nvPr/>
        </p:nvSpPr>
        <p:spPr>
          <a:xfrm>
            <a:off x="819816" y="451664"/>
            <a:ext cx="396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5D4C11-E830-76F2-2C50-7B99A294FC54}"/>
              </a:ext>
            </a:extLst>
          </p:cNvPr>
          <p:cNvSpPr/>
          <p:nvPr/>
        </p:nvSpPr>
        <p:spPr>
          <a:xfrm>
            <a:off x="5621244" y="1109488"/>
            <a:ext cx="6875550" cy="52275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game designer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người thiết kế </a:t>
            </a:r>
            <a:r>
              <a:rPr lang="en-US" sz="2400" dirty="0">
                <a:solidFill>
                  <a:srgbClr val="00B050"/>
                </a:solidFill>
                <a:latin typeface="ArialMT"/>
              </a:rPr>
              <a:t>game</a:t>
            </a:r>
            <a:endParaRPr lang="en-US" sz="2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director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đạo diễn</a:t>
            </a:r>
            <a:endParaRPr lang="en-US" sz="2400" dirty="0">
              <a:solidFill>
                <a:srgbClr val="00B05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flight attendant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tiếp viên hàng không</a:t>
            </a:r>
            <a:endParaRPr lang="en-US" sz="2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journalist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nhà báo</a:t>
            </a:r>
            <a:endParaRPr lang="en-US" sz="2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musician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nhạc sĩ, nhạc công</a:t>
            </a:r>
            <a:endParaRPr lang="en-US" sz="2400" dirty="0">
              <a:solidFill>
                <a:srgbClr val="00B05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veterinarian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</a:t>
            </a:r>
            <a:r>
              <a:rPr lang="vi-VN" sz="2400" dirty="0">
                <a:solidFill>
                  <a:srgbClr val="002060"/>
                </a:solidFill>
                <a:latin typeface="ArialMT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bác sĩ thú y</a:t>
            </a:r>
            <a:endParaRPr lang="en-US" sz="2400" dirty="0">
              <a:solidFill>
                <a:srgbClr val="00B050"/>
              </a:solidFill>
              <a:latin typeface="ArialMT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vlogger</a:t>
            </a:r>
            <a:r>
              <a:rPr lang="en-US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người làm vlog</a:t>
            </a:r>
            <a:endParaRPr lang="en-US" sz="2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engineer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kĩ sư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  <a:buSzPct val="150000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dentist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2400" dirty="0">
                <a:solidFill>
                  <a:srgbClr val="00B050"/>
                </a:solidFill>
                <a:latin typeface="ArialMT"/>
              </a:rPr>
              <a:t>nha sĩ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76F7A58-1A7E-4803-2A5F-69C965C14120}"/>
              </a:ext>
            </a:extLst>
          </p:cNvPr>
          <p:cNvCxnSpPr>
            <a:cxnSpLocks/>
          </p:cNvCxnSpPr>
          <p:nvPr/>
        </p:nvCxnSpPr>
        <p:spPr>
          <a:xfrm flipH="1">
            <a:off x="5520569" y="1229708"/>
            <a:ext cx="31531" cy="49924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7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desig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re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me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light attend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ournal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an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usic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eterina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ports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log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y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engin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0499" y="2447118"/>
            <a:ext cx="9715501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Unit 7 about dreams and dream jobs.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56,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74,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169776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391" y="1045124"/>
            <a:ext cx="6869567" cy="411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2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200" dirty="0">
                <a:solidFill>
                  <a:srgbClr val="0070C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533E60-6F56-E385-B276-25F77A40C4EF}"/>
              </a:ext>
            </a:extLst>
          </p:cNvPr>
          <p:cNvSpPr txBox="1"/>
          <p:nvPr/>
        </p:nvSpPr>
        <p:spPr>
          <a:xfrm>
            <a:off x="616017" y="529387"/>
            <a:ext cx="1149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Discuss in class. Share ideas about your dreams.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40C61-0B99-1A43-EB4E-309FBB4C4082}"/>
              </a:ext>
            </a:extLst>
          </p:cNvPr>
          <p:cNvSpPr/>
          <p:nvPr/>
        </p:nvSpPr>
        <p:spPr>
          <a:xfrm>
            <a:off x="476859" y="1735202"/>
            <a:ext cx="4158594" cy="477582"/>
          </a:xfrm>
          <a:prstGeom prst="wedgeRoundRect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What is your dream?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E7C34E5-449A-A3C0-5DFE-F5253FCBF5F7}"/>
              </a:ext>
            </a:extLst>
          </p:cNvPr>
          <p:cNvSpPr/>
          <p:nvPr/>
        </p:nvSpPr>
        <p:spPr>
          <a:xfrm>
            <a:off x="7138023" y="2400428"/>
            <a:ext cx="4470048" cy="477582"/>
          </a:xfrm>
          <a:prstGeom prst="wedgeRoundRect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My dream is to . . .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E794C16-5097-4934-1BCA-E28CF74048BD}"/>
              </a:ext>
            </a:extLst>
          </p:cNvPr>
          <p:cNvSpPr/>
          <p:nvPr/>
        </p:nvSpPr>
        <p:spPr>
          <a:xfrm>
            <a:off x="475254" y="3313913"/>
            <a:ext cx="8514744" cy="477582"/>
          </a:xfrm>
          <a:prstGeom prst="wedgeRoundRect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What do you want to be when you grow up?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D3E4104-0A12-AB8C-308F-8EADDA96AB59}"/>
              </a:ext>
            </a:extLst>
          </p:cNvPr>
          <p:cNvSpPr/>
          <p:nvPr/>
        </p:nvSpPr>
        <p:spPr>
          <a:xfrm>
            <a:off x="7059413" y="4208374"/>
            <a:ext cx="4470048" cy="477582"/>
          </a:xfrm>
          <a:prstGeom prst="wedgeRoundRect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I want to . . 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CED6C40-E523-48D5-59C4-CADF2B57BAFB}"/>
              </a:ext>
            </a:extLst>
          </p:cNvPr>
          <p:cNvSpPr/>
          <p:nvPr/>
        </p:nvSpPr>
        <p:spPr>
          <a:xfrm>
            <a:off x="484878" y="4671080"/>
            <a:ext cx="4895643" cy="477582"/>
          </a:xfrm>
          <a:prstGeom prst="wedgeRoundRect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Why do you want to . . .?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AB1E625-3F63-006D-27FA-94EFB274C72E}"/>
              </a:ext>
            </a:extLst>
          </p:cNvPr>
          <p:cNvSpPr/>
          <p:nvPr/>
        </p:nvSpPr>
        <p:spPr>
          <a:xfrm>
            <a:off x="7028932" y="5361805"/>
            <a:ext cx="4470048" cy="477582"/>
          </a:xfrm>
          <a:prstGeom prst="wedgeRoundRect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Because . . .</a:t>
            </a:r>
          </a:p>
        </p:txBody>
      </p:sp>
    </p:spTree>
    <p:extLst>
      <p:ext uri="{BB962C8B-B14F-4D97-AF65-F5344CB8AC3E}">
        <p14:creationId xmlns:p14="http://schemas.microsoft.com/office/powerpoint/2010/main" val="3802297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1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5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21417-4587-F52E-DA0F-D4116E1A5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918" t="3341" b="2209"/>
          <a:stretch/>
        </p:blipFill>
        <p:spPr>
          <a:xfrm>
            <a:off x="2961084" y="991741"/>
            <a:ext cx="9145874" cy="5310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31D219-1CDE-76CB-597C-B8DB13BFC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18029"/>
          <a:stretch/>
        </p:blipFill>
        <p:spPr>
          <a:xfrm>
            <a:off x="507539" y="507999"/>
            <a:ext cx="6558743" cy="47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F49F3-6706-1A24-0D3A-80BEC0AD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93" t="5092" r="78863" b="2878"/>
          <a:stretch/>
        </p:blipFill>
        <p:spPr>
          <a:xfrm>
            <a:off x="76708" y="1173708"/>
            <a:ext cx="2678573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2C8CF0-C4C2-4251-B794-454B3848F7E8}"/>
              </a:ext>
            </a:extLst>
          </p:cNvPr>
          <p:cNvSpPr txBox="1"/>
          <p:nvPr/>
        </p:nvSpPr>
        <p:spPr>
          <a:xfrm>
            <a:off x="-163773" y="6293799"/>
            <a:ext cx="12979021" cy="943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FE564-FCA1-5628-044F-1F97587E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93" t="5092" r="78863" b="2878"/>
          <a:stretch/>
        </p:blipFill>
        <p:spPr>
          <a:xfrm>
            <a:off x="49412" y="1705970"/>
            <a:ext cx="2678573" cy="5022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21417-4587-F52E-DA0F-D4116E1A5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918" t="3341" b="2209"/>
          <a:stretch/>
        </p:blipFill>
        <p:spPr>
          <a:xfrm>
            <a:off x="3029324" y="1537653"/>
            <a:ext cx="9145874" cy="5310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1D8D6-185F-D1DC-7EAE-CE5D46CABB90}"/>
              </a:ext>
            </a:extLst>
          </p:cNvPr>
          <p:cNvSpPr txBox="1"/>
          <p:nvPr/>
        </p:nvSpPr>
        <p:spPr>
          <a:xfrm>
            <a:off x="163629" y="509609"/>
            <a:ext cx="5773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In pairs. Compare your answers.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B498835-A62A-1DA0-BE45-1F73972EC5A2}"/>
              </a:ext>
            </a:extLst>
          </p:cNvPr>
          <p:cNvSpPr/>
          <p:nvPr/>
        </p:nvSpPr>
        <p:spPr>
          <a:xfrm>
            <a:off x="6291476" y="517781"/>
            <a:ext cx="5773147" cy="477582"/>
          </a:xfrm>
          <a:prstGeom prst="wedgeRoundRect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does ‘</a:t>
            </a:r>
            <a:r>
              <a:rPr lang="en-US" sz="3600" b="1" i="1" u="sng" dirty="0">
                <a:solidFill>
                  <a:srgbClr val="FF0000"/>
                </a:solidFill>
              </a:rPr>
              <a:t>mansion</a:t>
            </a:r>
            <a:r>
              <a:rPr lang="en-US" sz="3600" dirty="0">
                <a:solidFill>
                  <a:srgbClr val="FF0000"/>
                </a:solidFill>
              </a:rPr>
              <a:t>’ mean?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DA00DE5-931C-202C-F891-003322565A7C}"/>
              </a:ext>
            </a:extLst>
          </p:cNvPr>
          <p:cNvSpPr/>
          <p:nvPr/>
        </p:nvSpPr>
        <p:spPr>
          <a:xfrm>
            <a:off x="4858607" y="1101016"/>
            <a:ext cx="7219665" cy="477582"/>
          </a:xfrm>
          <a:prstGeom prst="wedgeRoundRect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‘</a:t>
            </a:r>
            <a:r>
              <a:rPr lang="en-US" sz="3200" b="1" i="1" u="sng" dirty="0">
                <a:solidFill>
                  <a:srgbClr val="0070C0"/>
                </a:solidFill>
              </a:rPr>
              <a:t>Mansion</a:t>
            </a:r>
            <a:r>
              <a:rPr lang="en-US" sz="3200" dirty="0">
                <a:solidFill>
                  <a:srgbClr val="0070C0"/>
                </a:solidFill>
              </a:rPr>
              <a:t>’  is a very large and nice house. </a:t>
            </a:r>
          </a:p>
        </p:txBody>
      </p:sp>
    </p:spTree>
    <p:extLst>
      <p:ext uri="{BB962C8B-B14F-4D97-AF65-F5344CB8AC3E}">
        <p14:creationId xmlns:p14="http://schemas.microsoft.com/office/powerpoint/2010/main" val="284690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DA2827-24B8-0AF1-2389-73096CFA2EB4}"/>
              </a:ext>
            </a:extLst>
          </p:cNvPr>
          <p:cNvSpPr txBox="1"/>
          <p:nvPr/>
        </p:nvSpPr>
        <p:spPr>
          <a:xfrm>
            <a:off x="-163773" y="6293799"/>
            <a:ext cx="12979021" cy="943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399EB-C959-5BE9-E650-66C366312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93" t="4443" r="78863" b="1817"/>
          <a:stretch/>
        </p:blipFill>
        <p:spPr>
          <a:xfrm>
            <a:off x="43810" y="1751792"/>
            <a:ext cx="2678573" cy="5115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19DDD-57E5-1AF5-6777-65F3E6E6E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918" t="3341" b="2209"/>
          <a:stretch/>
        </p:blipFill>
        <p:spPr>
          <a:xfrm>
            <a:off x="2961084" y="1540377"/>
            <a:ext cx="9145874" cy="5310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2CCEA6-F7B5-6EA5-0E9B-EB3E2E4116B5}"/>
              </a:ext>
            </a:extLst>
          </p:cNvPr>
          <p:cNvSpPr txBox="1"/>
          <p:nvPr/>
        </p:nvSpPr>
        <p:spPr>
          <a:xfrm>
            <a:off x="52550" y="1621465"/>
            <a:ext cx="35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01752C-1BAB-D475-8C44-9DC39EA1F35F}"/>
              </a:ext>
            </a:extLst>
          </p:cNvPr>
          <p:cNvSpPr txBox="1"/>
          <p:nvPr/>
        </p:nvSpPr>
        <p:spPr>
          <a:xfrm>
            <a:off x="57808" y="2131218"/>
            <a:ext cx="35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B050B-D695-A924-8856-11A68CE70B2B}"/>
              </a:ext>
            </a:extLst>
          </p:cNvPr>
          <p:cNvSpPr txBox="1"/>
          <p:nvPr/>
        </p:nvSpPr>
        <p:spPr>
          <a:xfrm>
            <a:off x="47295" y="2656730"/>
            <a:ext cx="357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06C7D-0717-6F14-C6D1-5E64EFCBD461}"/>
              </a:ext>
            </a:extLst>
          </p:cNvPr>
          <p:cNvSpPr txBox="1"/>
          <p:nvPr/>
        </p:nvSpPr>
        <p:spPr>
          <a:xfrm>
            <a:off x="68315" y="3171736"/>
            <a:ext cx="40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82303-337F-B988-A537-45B8DFBE07D7}"/>
              </a:ext>
            </a:extLst>
          </p:cNvPr>
          <p:cNvSpPr txBox="1"/>
          <p:nvPr/>
        </p:nvSpPr>
        <p:spPr>
          <a:xfrm>
            <a:off x="57804" y="3707761"/>
            <a:ext cx="415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54033-92D9-6843-CBAF-4ED11B953EDD}"/>
              </a:ext>
            </a:extLst>
          </p:cNvPr>
          <p:cNvSpPr txBox="1"/>
          <p:nvPr/>
        </p:nvSpPr>
        <p:spPr>
          <a:xfrm>
            <a:off x="68315" y="4212256"/>
            <a:ext cx="37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7ABDFE-660F-271E-BC97-C93044A26744}"/>
              </a:ext>
            </a:extLst>
          </p:cNvPr>
          <p:cNvSpPr txBox="1"/>
          <p:nvPr/>
        </p:nvSpPr>
        <p:spPr>
          <a:xfrm>
            <a:off x="63061" y="4732515"/>
            <a:ext cx="37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A7EDB-80DF-59AD-9904-92845C6698A9}"/>
              </a:ext>
            </a:extLst>
          </p:cNvPr>
          <p:cNvSpPr txBox="1"/>
          <p:nvPr/>
        </p:nvSpPr>
        <p:spPr>
          <a:xfrm>
            <a:off x="63062" y="5247522"/>
            <a:ext cx="37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5C0AE-6BCA-68DD-6524-A902837D8AE1}"/>
              </a:ext>
            </a:extLst>
          </p:cNvPr>
          <p:cNvSpPr txBox="1"/>
          <p:nvPr/>
        </p:nvSpPr>
        <p:spPr>
          <a:xfrm>
            <a:off x="105102" y="5762531"/>
            <a:ext cx="40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63A2A4-AEC3-9376-255E-BF692532BEF2}"/>
              </a:ext>
            </a:extLst>
          </p:cNvPr>
          <p:cNvSpPr txBox="1"/>
          <p:nvPr/>
        </p:nvSpPr>
        <p:spPr>
          <a:xfrm>
            <a:off x="110359" y="6282789"/>
            <a:ext cx="40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D221DD8-EBE9-123E-4575-58BC9F54147F}"/>
              </a:ext>
            </a:extLst>
          </p:cNvPr>
          <p:cNvSpPr/>
          <p:nvPr/>
        </p:nvSpPr>
        <p:spPr>
          <a:xfrm>
            <a:off x="552590" y="516170"/>
            <a:ext cx="5773147" cy="477582"/>
          </a:xfrm>
          <a:prstGeom prst="wedgeRoundRect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does ‘</a:t>
            </a:r>
            <a:r>
              <a:rPr lang="en-US" sz="3600" b="1" i="1" u="sng" dirty="0">
                <a:solidFill>
                  <a:srgbClr val="FF0000"/>
                </a:solidFill>
              </a:rPr>
              <a:t>mansion</a:t>
            </a:r>
            <a:r>
              <a:rPr lang="en-US" sz="3600" dirty="0">
                <a:solidFill>
                  <a:srgbClr val="FF0000"/>
                </a:solidFill>
              </a:rPr>
              <a:t>’ mean?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36560B-A620-2D79-8169-E64B1F8E277A}"/>
              </a:ext>
            </a:extLst>
          </p:cNvPr>
          <p:cNvSpPr/>
          <p:nvPr/>
        </p:nvSpPr>
        <p:spPr>
          <a:xfrm>
            <a:off x="2993839" y="1080127"/>
            <a:ext cx="7219665" cy="477582"/>
          </a:xfrm>
          <a:prstGeom prst="wedgeRoundRectCallou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‘</a:t>
            </a:r>
            <a:r>
              <a:rPr lang="en-US" sz="3200" b="1" i="1" u="sng" dirty="0">
                <a:solidFill>
                  <a:srgbClr val="0070C0"/>
                </a:solidFill>
              </a:rPr>
              <a:t>Mansion</a:t>
            </a:r>
            <a:r>
              <a:rPr lang="en-US" sz="3200" dirty="0">
                <a:solidFill>
                  <a:srgbClr val="0070C0"/>
                </a:solidFill>
              </a:rPr>
              <a:t>’  is a very large and nice house. </a:t>
            </a:r>
          </a:p>
        </p:txBody>
      </p:sp>
    </p:spTree>
    <p:extLst>
      <p:ext uri="{BB962C8B-B14F-4D97-AF65-F5344CB8AC3E}">
        <p14:creationId xmlns:p14="http://schemas.microsoft.com/office/powerpoint/2010/main" val="35209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9460</TotalTime>
  <Words>496</Words>
  <Application>Microsoft Office PowerPoint</Application>
  <PresentationFormat>Widescreen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Narrow</vt:lpstr>
      <vt:lpstr>ArialMT</vt:lpstr>
      <vt:lpstr>Calibri</vt:lpstr>
      <vt:lpstr>Calibri Light</vt:lpstr>
      <vt:lpstr>Söhne</vt:lpstr>
      <vt:lpstr>Tahoma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94</cp:revision>
  <dcterms:created xsi:type="dcterms:W3CDTF">2023-02-01T04:45:54Z</dcterms:created>
  <dcterms:modified xsi:type="dcterms:W3CDTF">2023-04-19T05:13:32Z</dcterms:modified>
</cp:coreProperties>
</file>