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7" r:id="rId4"/>
    <p:sldId id="334"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00FF"/>
    <a:srgbClr val="FF0000"/>
    <a:srgbClr val="0000FF"/>
    <a:srgbClr val="00FFFF"/>
    <a:srgbClr val="FF6600"/>
    <a:srgbClr val="006600"/>
    <a:srgbClr val="0000CC"/>
    <a:srgbClr val="9C0C24"/>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varScale="1">
        <p:scale>
          <a:sx n="69" d="100"/>
          <a:sy n="69" d="100"/>
        </p:scale>
        <p:origin x="-114" y="-1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xmlns=""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11/23/2023</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11/23/2023</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772808" y="0"/>
            <a:ext cx="4041197" cy="6811708"/>
          </a:xfrm>
          <a:prstGeom prst="rect">
            <a:avLst/>
          </a:prstGeom>
          <a:noFill/>
          <a:ln w="9525">
            <a:noFill/>
            <a:miter lim="800000"/>
            <a:headEnd/>
            <a:tailEnd/>
          </a:ln>
          <a:effectLst/>
        </p:spPr>
      </p:pic>
      <p:cxnSp>
        <p:nvCxnSpPr>
          <p:cNvPr id="11" name="Straight Arrow Connector 10"/>
          <p:cNvCxnSpPr/>
          <p:nvPr/>
        </p:nvCxnSpPr>
        <p:spPr>
          <a:xfrm rot="5400000" flipH="1" flipV="1">
            <a:off x="5382491" y="4662055"/>
            <a:ext cx="512619"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883236" y="3673824"/>
            <a:ext cx="3906982" cy="1815882"/>
          </a:xfrm>
          <a:prstGeom prst="rect">
            <a:avLst/>
          </a:prstGeom>
        </p:spPr>
        <p:txBody>
          <a:bodyPr wrap="square">
            <a:spAutoFit/>
          </a:bodyPr>
          <a:lstStyle/>
          <a:p>
            <a:pPr algn="just"/>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Acsimet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15.4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phương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từ</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trên</a:t>
            </a:r>
            <a:r>
              <a:rPr lang="en-US" sz="2800" dirty="0" smtClean="0">
                <a:solidFill>
                  <a:srgbClr val="FF00FF"/>
                </a:solidFill>
                <a:latin typeface="Times New Roman" pitchFamily="18" charset="0"/>
                <a:cs typeface="Times New Roman" pitchFamily="18" charset="0"/>
              </a:rPr>
              <a:t>.</a:t>
            </a:r>
            <a:endParaRPr lang="en-US" sz="2800" b="1" i="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Right)">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15: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LỎNG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LÊN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ĐẶT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TRONG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NÓ</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ĐẨY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 name="TextBox 38"/>
          <p:cNvSpPr txBox="1"/>
          <p:nvPr/>
        </p:nvSpPr>
        <p:spPr>
          <a:xfrm>
            <a:off x="0" y="817416"/>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Định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luật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Acsimet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chỗ</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210588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F</a:t>
            </a:r>
            <a:r>
              <a:rPr lang="en-US" sz="2800" baseline="-25000" dirty="0" smtClean="0">
                <a:solidFill>
                  <a:srgbClr val="0000FF"/>
                </a:solidFill>
                <a:latin typeface="Times New Roman" pitchFamily="18" charset="0"/>
                <a:cs typeface="Times New Roman" pitchFamily="18" charset="0"/>
              </a:rPr>
              <a:t>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d.V</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261850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d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riêng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N/</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
        <p:nvSpPr>
          <p:cNvPr id="20" name="TextBox 19"/>
          <p:cNvSpPr txBox="1"/>
          <p:nvPr/>
        </p:nvSpPr>
        <p:spPr>
          <a:xfrm>
            <a:off x="0" y="308956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V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tích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phần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vật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chiếm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chỗ</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35237" y="2343166"/>
            <a:ext cx="6968836"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Nhấn một chai nhựa rỗng có thể tích 500 mL được nút kín dễ hơn nhấn một chai nhựa rỗng có thể tích 5 L được nút kín vì lực đẩy Acsimet tác dụng lên chai nhựa rỗng có thể tích 500 mL nhỏ hơn lực đẩy Acsimet tác dụng lên chai nhựa rỗng có thể tích 5 L.</a:t>
            </a:r>
            <a:endParaRPr lang="en-US" sz="2800" b="1" i="1"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1" y="0"/>
            <a:ext cx="4722850" cy="6677891"/>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548254" y="2049536"/>
            <a:ext cx="3408218"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Hai vật có cùng kích thước nên thể tích V</a:t>
            </a:r>
            <a:r>
              <a:rPr lang="vi-VN" sz="2800" baseline="-25000" dirty="0" smtClean="0">
                <a:solidFill>
                  <a:srgbClr val="FF00FF"/>
                </a:solidFill>
                <a:latin typeface="Times New Roman" pitchFamily="18" charset="0"/>
                <a:cs typeface="Times New Roman" pitchFamily="18" charset="0"/>
              </a:rPr>
              <a:t>a</a:t>
            </a:r>
            <a:r>
              <a:rPr lang="vi-VN"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V</a:t>
            </a:r>
            <a:r>
              <a:rPr lang="vi-VN" sz="2800" baseline="-25000" dirty="0" smtClean="0">
                <a:solidFill>
                  <a:srgbClr val="FF00FF"/>
                </a:solidFill>
                <a:latin typeface="Times New Roman" pitchFamily="18" charset="0"/>
                <a:cs typeface="Times New Roman" pitchFamily="18" charset="0"/>
              </a:rPr>
              <a:t>b</a:t>
            </a:r>
            <a:endParaRPr lang="vi-VN" sz="2800" dirty="0" smtClean="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1" y="0"/>
            <a:ext cx="8530225" cy="6858000"/>
          </a:xfrm>
          <a:prstGeom prst="rect">
            <a:avLst/>
          </a:prstGeom>
          <a:noFill/>
          <a:ln w="9525">
            <a:noFill/>
            <a:miter lim="800000"/>
            <a:headEnd/>
            <a:tailEnd/>
          </a:ln>
          <a:effectLst/>
        </p:spPr>
      </p:pic>
      <p:sp>
        <p:nvSpPr>
          <p:cNvPr id="5" name="Rectangle 4"/>
          <p:cNvSpPr/>
          <p:nvPr/>
        </p:nvSpPr>
        <p:spPr>
          <a:xfrm>
            <a:off x="8520546" y="3545827"/>
            <a:ext cx="3671454"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Hai </a:t>
            </a:r>
            <a:r>
              <a:rPr lang="vi-VN" sz="2800" dirty="0" smtClean="0">
                <a:solidFill>
                  <a:srgbClr val="FF00FF"/>
                </a:solidFill>
                <a:latin typeface="Times New Roman" pitchFamily="18" charset="0"/>
                <a:cs typeface="Times New Roman" pitchFamily="18" charset="0"/>
              </a:rPr>
              <a:t>vật cùng thả vào trong nước nên d</a:t>
            </a:r>
            <a:r>
              <a:rPr lang="vi-VN" sz="2800" baseline="-25000" dirty="0" smtClean="0">
                <a:solidFill>
                  <a:srgbClr val="FF00FF"/>
                </a:solidFill>
                <a:latin typeface="Times New Roman" pitchFamily="18" charset="0"/>
                <a:cs typeface="Times New Roman" pitchFamily="18" charset="0"/>
              </a:rPr>
              <a:t>a</a:t>
            </a:r>
            <a:r>
              <a:rPr lang="vi-VN"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d</a:t>
            </a:r>
            <a:r>
              <a:rPr lang="vi-VN" sz="2800" baseline="-25000" dirty="0" smtClean="0">
                <a:solidFill>
                  <a:srgbClr val="FF00FF"/>
                </a:solidFill>
                <a:latin typeface="Times New Roman" pitchFamily="18" charset="0"/>
                <a:cs typeface="Times New Roman" pitchFamily="18" charset="0"/>
              </a:rPr>
              <a:t>b</a:t>
            </a:r>
            <a:endParaRPr lang="vi-VN" sz="2800" dirty="0" smtClean="0">
              <a:solidFill>
                <a:srgbClr val="FF00FF"/>
              </a:solidFill>
              <a:latin typeface="Times New Roman" pitchFamily="18" charset="0"/>
              <a:cs typeface="Times New Roman" pitchFamily="18" charset="0"/>
            </a:endParaRPr>
          </a:p>
        </p:txBody>
      </p:sp>
      <p:sp>
        <p:nvSpPr>
          <p:cNvPr id="6" name="Rectangle 5"/>
          <p:cNvSpPr/>
          <p:nvPr/>
        </p:nvSpPr>
        <p:spPr>
          <a:xfrm>
            <a:off x="8492836" y="4695753"/>
            <a:ext cx="3699164"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=&gt; </a:t>
            </a:r>
            <a:r>
              <a:rPr lang="vi-VN" sz="2800" dirty="0" smtClean="0">
                <a:solidFill>
                  <a:srgbClr val="FF00FF"/>
                </a:solidFill>
                <a:latin typeface="Times New Roman" pitchFamily="18" charset="0"/>
                <a:cs typeface="Times New Roman" pitchFamily="18" charset="0"/>
              </a:rPr>
              <a:t>Vậy </a:t>
            </a:r>
            <a:r>
              <a:rPr lang="vi-VN" sz="2800" dirty="0" smtClean="0">
                <a:solidFill>
                  <a:srgbClr val="FF00FF"/>
                </a:solidFill>
                <a:latin typeface="Times New Roman" pitchFamily="18" charset="0"/>
                <a:cs typeface="Times New Roman" pitchFamily="18" charset="0"/>
              </a:rPr>
              <a:t>lực đẩy Acsimet tác dụng lên hai vật là như nhau.</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579668" y="0"/>
            <a:ext cx="4746913" cy="6875489"/>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15: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LỎNG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LÊN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ĐẶT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TRONG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NÓ</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ĐẨY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 name="TextBox 38"/>
          <p:cNvSpPr txBox="1"/>
          <p:nvPr/>
        </p:nvSpPr>
        <p:spPr>
          <a:xfrm>
            <a:off x="0" y="817416"/>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Định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luật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Acsimet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chỗ</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210588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F</a:t>
            </a:r>
            <a:r>
              <a:rPr lang="en-US" sz="2800" baseline="-25000" dirty="0" smtClean="0">
                <a:solidFill>
                  <a:srgbClr val="0000FF"/>
                </a:solidFill>
                <a:latin typeface="Times New Roman" pitchFamily="18" charset="0"/>
                <a:cs typeface="Times New Roman" pitchFamily="18" charset="0"/>
              </a:rPr>
              <a:t>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d.V</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261850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d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riêng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N/</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
        <p:nvSpPr>
          <p:cNvPr id="20" name="TextBox 19"/>
          <p:cNvSpPr txBox="1"/>
          <p:nvPr/>
        </p:nvSpPr>
        <p:spPr>
          <a:xfrm>
            <a:off x="0" y="308956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V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tích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phần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vật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chiếm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chỗ</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
        <p:nvSpPr>
          <p:cNvPr id="21" name="TextBox 20"/>
          <p:cNvSpPr txBox="1"/>
          <p:nvPr/>
        </p:nvSpPr>
        <p:spPr>
          <a:xfrm>
            <a:off x="0" y="355533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NỔI</a:t>
            </a:r>
            <a:r>
              <a:rPr lang="en-US" sz="2800" b="1" dirty="0" smtClean="0">
                <a:solidFill>
                  <a:srgbClr val="0000FF"/>
                </a:solidFill>
                <a:latin typeface="Times New Roman" pitchFamily="18" charset="0"/>
                <a:cs typeface="Times New Roman" pitchFamily="18" charset="0"/>
              </a:rPr>
              <a:t> HAY </a:t>
            </a:r>
            <a:r>
              <a:rPr lang="en-US" sz="2800" b="1" dirty="0" err="1" smtClean="0">
                <a:solidFill>
                  <a:srgbClr val="0000FF"/>
                </a:solidFill>
                <a:latin typeface="Times New Roman" pitchFamily="18" charset="0"/>
                <a:cs typeface="Times New Roman" pitchFamily="18" charset="0"/>
              </a:rPr>
              <a:t>CHÌM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12192000" cy="4256690"/>
          </a:xfrm>
          <a:prstGeom prst="rect">
            <a:avLst/>
          </a:prstGeom>
          <a:noFill/>
          <a:ln w="9525">
            <a:noFill/>
            <a:miter lim="800000"/>
            <a:headEnd/>
            <a:tailEnd/>
          </a:ln>
          <a:effectLst/>
        </p:spPr>
      </p:pic>
      <p:cxnSp>
        <p:nvCxnSpPr>
          <p:cNvPr id="13" name="Straight Connector 12"/>
          <p:cNvCxnSpPr/>
          <p:nvPr/>
        </p:nvCxnSpPr>
        <p:spPr>
          <a:xfrm flipV="1">
            <a:off x="692727" y="3103417"/>
            <a:ext cx="616527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4223303"/>
            <a:ext cx="12192000"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Các vật nổi: khối gỗ, viên nước đá, dầu ăn</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cxnSp>
        <p:nvCxnSpPr>
          <p:cNvPr id="19" name="Straight Connector 18"/>
          <p:cNvCxnSpPr/>
          <p:nvPr/>
        </p:nvCxnSpPr>
        <p:spPr>
          <a:xfrm flipV="1">
            <a:off x="484907" y="3574473"/>
            <a:ext cx="1147156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98761" y="3934691"/>
            <a:ext cx="198119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4666649"/>
            <a:ext cx="12192000"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Các vật chìm: miếng nhựa, miếng sắt, miếng nhôm.</a:t>
            </a:r>
            <a:endParaRPr lang="vi-VN" sz="2800" dirty="0">
              <a:solidFill>
                <a:srgbClr val="FF00FF"/>
              </a:solidFill>
              <a:latin typeface="Times New Roman" pitchFamily="18" charset="0"/>
              <a:cs typeface="Times New Roman" pitchFamily="18" charset="0"/>
            </a:endParaRPr>
          </a:p>
        </p:txBody>
      </p:sp>
      <p:sp>
        <p:nvSpPr>
          <p:cNvPr id="14" name="Rectangle 13"/>
          <p:cNvSpPr/>
          <p:nvPr/>
        </p:nvSpPr>
        <p:spPr>
          <a:xfrm>
            <a:off x="0" y="5114789"/>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Các vật nổi có khối lượng riêng nhỏ hơn khối lượng riêng của nước, các vật chìm có khối lượng riêng lớn hơn khối lượng riêng của nước.</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Effect transition="in" filter="fade">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Bottom)">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Right)">
                                      <p:cBhvr>
                                        <p:cTn id="29" dur="1000"/>
                                        <p:tgtEl>
                                          <p:spTgt spid="19"/>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trips(downRight)">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p:cTn id="38"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41"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15: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LỎNG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LÊN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ĐẶT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TRONG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NÓ</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ĐẨY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 name="TextBox 38"/>
          <p:cNvSpPr txBox="1"/>
          <p:nvPr/>
        </p:nvSpPr>
        <p:spPr>
          <a:xfrm>
            <a:off x="0" y="817416"/>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Định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luật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Acsimet</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chỗ</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210588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Acsimet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F</a:t>
            </a:r>
            <a:r>
              <a:rPr lang="en-US" sz="2800" baseline="-25000" dirty="0" smtClean="0">
                <a:solidFill>
                  <a:srgbClr val="0000FF"/>
                </a:solidFill>
                <a:latin typeface="Times New Roman" pitchFamily="18" charset="0"/>
                <a:cs typeface="Times New Roman" pitchFamily="18" charset="0"/>
              </a:rPr>
              <a:t>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d.V</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261850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d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riêng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N/</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
        <p:nvSpPr>
          <p:cNvPr id="20" name="TextBox 19"/>
          <p:cNvSpPr txBox="1"/>
          <p:nvPr/>
        </p:nvSpPr>
        <p:spPr>
          <a:xfrm>
            <a:off x="0" y="308956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i="1" dirty="0" smtClean="0">
                <a:solidFill>
                  <a:srgbClr val="0000FF"/>
                </a:solidFill>
                <a:latin typeface="Times New Roman" pitchFamily="18" charset="0"/>
                <a:cs typeface="Times New Roman" pitchFamily="18" charset="0"/>
              </a:rPr>
              <a:t>V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tích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phần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vật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chiếm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chỗ</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a:t>
            </a:r>
            <a:r>
              <a:rPr lang="en-US" sz="2800" i="1" baseline="30000" dirty="0" err="1" smtClean="0">
                <a:solidFill>
                  <a:srgbClr val="0000FF"/>
                </a:solidFill>
                <a:latin typeface="Times New Roman" pitchFamily="18" charset="0"/>
                <a:cs typeface="Times New Roman" pitchFamily="18" charset="0"/>
              </a:rPr>
              <a:t>3</a:t>
            </a:r>
            <a:r>
              <a:rPr lang="en-US" sz="2800" i="1" dirty="0" smtClean="0">
                <a:solidFill>
                  <a:srgbClr val="0000FF"/>
                </a:solidFill>
                <a:latin typeface="Times New Roman" pitchFamily="18" charset="0"/>
                <a:cs typeface="Times New Roman" pitchFamily="18" charset="0"/>
              </a:rPr>
              <a:t>)</a:t>
            </a:r>
            <a:endParaRPr lang="en-US" sz="2800" i="1" dirty="0">
              <a:solidFill>
                <a:srgbClr val="0000FF"/>
              </a:solidFill>
              <a:latin typeface="Times New Roman" pitchFamily="18" charset="0"/>
              <a:cs typeface="Times New Roman" pitchFamily="18" charset="0"/>
            </a:endParaRPr>
          </a:p>
        </p:txBody>
      </p:sp>
      <p:sp>
        <p:nvSpPr>
          <p:cNvPr id="21" name="TextBox 20"/>
          <p:cNvSpPr txBox="1"/>
          <p:nvPr/>
        </p:nvSpPr>
        <p:spPr>
          <a:xfrm>
            <a:off x="0" y="355533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NỔI</a:t>
            </a:r>
            <a:r>
              <a:rPr lang="en-US" sz="2800" b="1" dirty="0" smtClean="0">
                <a:solidFill>
                  <a:srgbClr val="0000FF"/>
                </a:solidFill>
                <a:latin typeface="Times New Roman" pitchFamily="18" charset="0"/>
                <a:cs typeface="Times New Roman" pitchFamily="18" charset="0"/>
              </a:rPr>
              <a:t> HAY </a:t>
            </a:r>
            <a:r>
              <a:rPr lang="en-US" sz="2800" b="1" dirty="0" err="1" smtClean="0">
                <a:solidFill>
                  <a:srgbClr val="0000FF"/>
                </a:solidFill>
                <a:latin typeface="Times New Roman" pitchFamily="18" charset="0"/>
                <a:cs typeface="Times New Roman" pitchFamily="18" charset="0"/>
              </a:rPr>
              <a:t>CHÌM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437803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3" name="TextBox 22"/>
          <p:cNvSpPr txBox="1"/>
          <p:nvPr/>
        </p:nvSpPr>
        <p:spPr>
          <a:xfrm>
            <a:off x="0" y="48629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4" name="TextBox 23"/>
          <p:cNvSpPr txBox="1"/>
          <p:nvPr/>
        </p:nvSpPr>
        <p:spPr>
          <a:xfrm>
            <a:off x="0" y="581890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chìm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3"/>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strVal val="#ppt_w+.3"/>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Effect transition="in" filter="fade">
                                      <p:cBhvr>
                                        <p:cTn id="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424534"/>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Một </a:t>
            </a:r>
            <a:r>
              <a:rPr lang="vi-VN" sz="2800" dirty="0" smtClean="0">
                <a:solidFill>
                  <a:srgbClr val="FF00FF"/>
                </a:solidFill>
                <a:latin typeface="Times New Roman" pitchFamily="18" charset="0"/>
                <a:cs typeface="Times New Roman" pitchFamily="18" charset="0"/>
              </a:rPr>
              <a:t>khúc gỗ lớn nổi được trong nước vì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riêng</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của </a:t>
            </a:r>
            <a:r>
              <a:rPr lang="vi-VN" sz="2800" dirty="0" smtClean="0">
                <a:solidFill>
                  <a:srgbClr val="FF00FF"/>
                </a:solidFill>
                <a:latin typeface="Times New Roman" pitchFamily="18" charset="0"/>
                <a:cs typeface="Times New Roman" pitchFamily="18" charset="0"/>
              </a:rPr>
              <a:t>khúc gỗ nhỏ hơn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riêng</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của </a:t>
            </a:r>
            <a:r>
              <a:rPr lang="vi-VN" sz="2800" dirty="0" smtClean="0">
                <a:solidFill>
                  <a:srgbClr val="FF00FF"/>
                </a:solidFill>
                <a:latin typeface="Times New Roman" pitchFamily="18" charset="0"/>
                <a:cs typeface="Times New Roman" pitchFamily="18" charset="0"/>
              </a:rPr>
              <a:t>nước, </a:t>
            </a:r>
            <a:r>
              <a:rPr lang="vi-VN" sz="2800" dirty="0" smtClean="0">
                <a:solidFill>
                  <a:srgbClr val="FF00FF"/>
                </a:solidFill>
                <a:latin typeface="Times New Roman" pitchFamily="18" charset="0"/>
                <a:cs typeface="Times New Roman" pitchFamily="18" charset="0"/>
              </a:rPr>
              <a:t>còn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riêng</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của viên bi thép lớn hơn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riêng</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của </a:t>
            </a:r>
            <a:r>
              <a:rPr lang="vi-VN" sz="2800" dirty="0" smtClean="0">
                <a:solidFill>
                  <a:srgbClr val="FF00FF"/>
                </a:solidFill>
                <a:latin typeface="Times New Roman" pitchFamily="18" charset="0"/>
                <a:cs typeface="Times New Roman" pitchFamily="18" charset="0"/>
              </a:rPr>
              <a:t>nước </a:t>
            </a:r>
            <a:r>
              <a:rPr lang="vi-VN" sz="2800" dirty="0" smtClean="0">
                <a:solidFill>
                  <a:srgbClr val="FF00FF"/>
                </a:solidFill>
                <a:latin typeface="Times New Roman" pitchFamily="18" charset="0"/>
                <a:cs typeface="Times New Roman" pitchFamily="18" charset="0"/>
              </a:rPr>
              <a:t>nên </a:t>
            </a:r>
            <a:r>
              <a:rPr lang="vi-VN" sz="2800" dirty="0" smtClean="0">
                <a:solidFill>
                  <a:srgbClr val="FF00FF"/>
                </a:solidFill>
                <a:latin typeface="Times New Roman" pitchFamily="18" charset="0"/>
                <a:cs typeface="Times New Roman" pitchFamily="18" charset="0"/>
              </a:rPr>
              <a:t>nó chìm.</a:t>
            </a:r>
            <a:endParaRPr lang="en-US" sz="2800" dirty="0">
              <a:solidFill>
                <a:srgbClr val="FF00FF"/>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2854035" y="0"/>
            <a:ext cx="5832569" cy="3394364"/>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477481"/>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đẩy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chỉ</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phụ</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thuộc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chỗ</a:t>
            </a:r>
            <a:r>
              <a:rPr lang="vi-VN"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2867895" y="6"/>
            <a:ext cx="7065819" cy="4524359"/>
          </a:xfrm>
          <a:prstGeom prst="rect">
            <a:avLst/>
          </a:prstGeom>
          <a:noFill/>
          <a:ln w="9525">
            <a:noFill/>
            <a:miter lim="800000"/>
            <a:headEnd/>
            <a:tailEnd/>
          </a:ln>
          <a:effectLst/>
        </p:spPr>
      </p:pic>
      <p:sp>
        <p:nvSpPr>
          <p:cNvPr id="5" name="Rectangle 4"/>
          <p:cNvSpPr/>
          <p:nvPr/>
        </p:nvSpPr>
        <p:spPr>
          <a:xfrm>
            <a:off x="0" y="5419593"/>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đẩy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Acsimet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nặn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15.7b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đẩy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Acsimet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nặn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15.7a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nên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15.7b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15.7a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chìm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xuống</a:t>
            </a:r>
            <a:r>
              <a:rPr lang="vi-VN"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20886"/>
            <a:ext cx="12192000" cy="1200329"/>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15: </a:t>
            </a:r>
            <a:r>
              <a:rPr lang="en-US" sz="3600" b="1" dirty="0" err="1" smtClean="0">
                <a:solidFill>
                  <a:srgbClr val="0000FF"/>
                </a:solidFill>
                <a:latin typeface="Times New Roman" pitchFamily="18" charset="0"/>
                <a:cs typeface="Times New Roman" pitchFamily="18" charset="0"/>
              </a:rPr>
              <a:t>TÁC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CỦA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LỎNG</a:t>
            </a:r>
            <a:r>
              <a:rPr lang="en-US" sz="3600" b="1" dirty="0" smtClean="0">
                <a:solidFill>
                  <a:srgbClr val="0000FF"/>
                </a:solidFill>
                <a:latin typeface="Times New Roman" pitchFamily="18" charset="0"/>
                <a:cs typeface="Times New Roman" pitchFamily="18" charset="0"/>
              </a:rPr>
              <a:t> </a:t>
            </a:r>
          </a:p>
          <a:p>
            <a:pPr algn="ctr"/>
            <a:r>
              <a:rPr lang="en-US" sz="3600" b="1" dirty="0" err="1" smtClean="0">
                <a:solidFill>
                  <a:srgbClr val="0000FF"/>
                </a:solidFill>
                <a:latin typeface="Times New Roman" pitchFamily="18" charset="0"/>
                <a:cs typeface="Times New Roman" pitchFamily="18" charset="0"/>
              </a:rPr>
              <a:t>LÊN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VẬT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ĐẶT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TRONG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NÓ</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49090" y="983705"/>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Nếu</a:t>
            </a:r>
            <a:r>
              <a:rPr lang="en-US" sz="2800" dirty="0" smtClean="0">
                <a:solidFill>
                  <a:srgbClr val="FF00FF"/>
                </a:solidFill>
                <a:latin typeface="Times New Roman" pitchFamily="18" charset="0"/>
                <a:cs typeface="Times New Roman" pitchFamily="18" charset="0"/>
              </a:rPr>
              <a:t> P&gt;F</a:t>
            </a:r>
            <a:r>
              <a:rPr lang="en-US" sz="2800" baseline="-25000" dirty="0"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chìm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xuống</a:t>
            </a:r>
            <a:endParaRPr lang="en-US" sz="2800" dirty="0">
              <a:solidFill>
                <a:srgbClr val="FF00FF"/>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0" y="0"/>
            <a:ext cx="4699888" cy="6858000"/>
          </a:xfrm>
          <a:prstGeom prst="rect">
            <a:avLst/>
          </a:prstGeom>
          <a:noFill/>
          <a:ln w="9525">
            <a:noFill/>
            <a:miter lim="800000"/>
            <a:headEnd/>
            <a:tailEnd/>
          </a:ln>
          <a:effectLst/>
        </p:spPr>
      </p:pic>
      <p:sp>
        <p:nvSpPr>
          <p:cNvPr id="6" name="Rectangle 5"/>
          <p:cNvSpPr/>
          <p:nvPr/>
        </p:nvSpPr>
        <p:spPr>
          <a:xfrm>
            <a:off x="4849091" y="1551741"/>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Nếu</a:t>
            </a:r>
            <a:r>
              <a:rPr lang="en-US" sz="2800" dirty="0" smtClean="0">
                <a:solidFill>
                  <a:srgbClr val="FF00FF"/>
                </a:solidFill>
                <a:latin typeface="Times New Roman" pitchFamily="18" charset="0"/>
                <a:cs typeface="Times New Roman" pitchFamily="18" charset="0"/>
              </a:rPr>
              <a:t> P&lt;F</a:t>
            </a:r>
            <a:r>
              <a:rPr lang="en-US" sz="2800" baseline="-25000" dirty="0"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endParaRPr lang="en-US" sz="2800" dirty="0">
              <a:solidFill>
                <a:srgbClr val="FF00FF"/>
              </a:solidFill>
              <a:latin typeface="Times New Roman" pitchFamily="18" charset="0"/>
              <a:cs typeface="Times New Roman" pitchFamily="18" charset="0"/>
            </a:endParaRPr>
          </a:p>
        </p:txBody>
      </p:sp>
      <p:sp>
        <p:nvSpPr>
          <p:cNvPr id="7" name="Rectangle 6"/>
          <p:cNvSpPr/>
          <p:nvPr/>
        </p:nvSpPr>
        <p:spPr>
          <a:xfrm>
            <a:off x="4849091" y="2078213"/>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Nếu</a:t>
            </a:r>
            <a:r>
              <a:rPr lang="en-US" sz="2800" dirty="0" smtClean="0">
                <a:solidFill>
                  <a:srgbClr val="FF00FF"/>
                </a:solidFill>
                <a:latin typeface="Times New Roman" pitchFamily="18" charset="0"/>
                <a:cs typeface="Times New Roman" pitchFamily="18" charset="0"/>
              </a:rPr>
              <a:t> P=F</a:t>
            </a:r>
            <a:r>
              <a:rPr lang="en-US" sz="2800" baseline="-25000" dirty="0"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lửng</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Rectangle 7"/>
          <p:cNvSpPr/>
          <p:nvPr/>
        </p:nvSpPr>
        <p:spPr>
          <a:xfrm>
            <a:off x="4849091" y="2701669"/>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Rectangle 8"/>
          <p:cNvSpPr/>
          <p:nvPr/>
        </p:nvSpPr>
        <p:spPr>
          <a:xfrm>
            <a:off x="4849091" y="3255850"/>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err="1" smtClean="0">
                <a:solidFill>
                  <a:srgbClr val="FF00FF"/>
                </a:solidFill>
                <a:latin typeface="Times New Roman" pitchFamily="18" charset="0"/>
                <a:cs typeface="Times New Roman" pitchFamily="18" charset="0"/>
              </a:rPr>
              <a:t>.V</a:t>
            </a:r>
            <a:r>
              <a:rPr lang="en-US" sz="2800" dirty="0" smtClean="0">
                <a:solidFill>
                  <a:srgbClr val="FF00FF"/>
                </a:solidFill>
                <a:latin typeface="Times New Roman" pitchFamily="18" charset="0"/>
                <a:cs typeface="Times New Roman" pitchFamily="18" charset="0"/>
              </a:rPr>
              <a:t>&gt;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.V hay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chìm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xuống</a:t>
            </a:r>
            <a:endParaRPr lang="en-US" sz="2800" dirty="0">
              <a:solidFill>
                <a:srgbClr val="FF00FF"/>
              </a:solidFill>
              <a:latin typeface="Times New Roman" pitchFamily="18" charset="0"/>
              <a:cs typeface="Times New Roman" pitchFamily="18" charset="0"/>
            </a:endParaRPr>
          </a:p>
        </p:txBody>
      </p:sp>
      <p:sp>
        <p:nvSpPr>
          <p:cNvPr id="10" name="Rectangle 9"/>
          <p:cNvSpPr/>
          <p:nvPr/>
        </p:nvSpPr>
        <p:spPr>
          <a:xfrm>
            <a:off x="4849091" y="3823886"/>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err="1" smtClean="0">
                <a:solidFill>
                  <a:srgbClr val="FF00FF"/>
                </a:solidFill>
                <a:latin typeface="Times New Roman" pitchFamily="18" charset="0"/>
                <a:cs typeface="Times New Roman" pitchFamily="18" charset="0"/>
              </a:rPr>
              <a:t>.V</a:t>
            </a:r>
            <a:r>
              <a:rPr lang="en-US" sz="2800" dirty="0" smtClean="0">
                <a:solidFill>
                  <a:srgbClr val="FF00FF"/>
                </a:solidFill>
                <a:latin typeface="Times New Roman" pitchFamily="18" charset="0"/>
                <a:cs typeface="Times New Roman" pitchFamily="18" charset="0"/>
              </a:rPr>
              <a:t>&lt;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.V hay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&lt;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4849091" y="4475050"/>
            <a:ext cx="7342909"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err="1" smtClean="0">
                <a:solidFill>
                  <a:srgbClr val="FF00FF"/>
                </a:solidFill>
                <a:latin typeface="Times New Roman" pitchFamily="18" charset="0"/>
                <a:cs typeface="Times New Roman" pitchFamily="18" charset="0"/>
              </a:rPr>
              <a:t>.V</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.V hay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d</a:t>
            </a:r>
            <a:r>
              <a:rPr lang="en-US" sz="2800" baseline="-250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lửng</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33" dur="1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1" dur="10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p:cTn id="46"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49" dur="10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 calcmode="lin" valueType="num">
                                      <p:cBhvr>
                                        <p:cTn id="5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 calcmode="lin" valueType="num">
                                      <p:cBhvr>
                                        <p:cTn id="6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6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501485" y="0"/>
            <a:ext cx="9194223" cy="6823272"/>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539430"/>
          </a:xfrm>
          <a:prstGeom prst="rect">
            <a:avLst/>
          </a:prstGeom>
        </p:spPr>
        <p:txBody>
          <a:bodyPr wrap="square">
            <a:spAutoFit/>
          </a:bodyPr>
          <a:lstStyle/>
          <a:p>
            <a:pPr algn="just"/>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1</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Chọn phát biểu đúng.</a:t>
            </a:r>
          </a:p>
          <a:p>
            <a:pPr algn="just"/>
            <a:r>
              <a:rPr lang="vi-VN" sz="2800" dirty="0" smtClean="0">
                <a:solidFill>
                  <a:srgbClr val="FF0000"/>
                </a:solidFill>
                <a:latin typeface="Times New Roman" pitchFamily="18" charset="0"/>
                <a:cs typeface="Times New Roman" pitchFamily="18" charset="0"/>
              </a:rPr>
              <a:t>A. Lực đẩy Acsimet tác dụng lên một vật nhúng trong chất lỏng chỉ phụ thuộc bản chất của chất lỏng.</a:t>
            </a:r>
          </a:p>
          <a:p>
            <a:pPr algn="just"/>
            <a:r>
              <a:rPr lang="vi-VN" sz="2800" dirty="0" smtClean="0">
                <a:solidFill>
                  <a:srgbClr val="FF0000"/>
                </a:solidFill>
                <a:latin typeface="Times New Roman" pitchFamily="18" charset="0"/>
                <a:cs typeface="Times New Roman" pitchFamily="18" charset="0"/>
              </a:rPr>
              <a:t>B. Lực đẩy Acsimet có chiều hướng từ trên xuống dưới.</a:t>
            </a:r>
          </a:p>
          <a:p>
            <a:pPr algn="just"/>
            <a:r>
              <a:rPr lang="vi-VN" sz="2800" dirty="0" smtClean="0">
                <a:solidFill>
                  <a:srgbClr val="FF0000"/>
                </a:solidFill>
                <a:latin typeface="Times New Roman" pitchFamily="18" charset="0"/>
                <a:cs typeface="Times New Roman" pitchFamily="18" charset="0"/>
              </a:rPr>
              <a:t>C. Thể tích của vật nhúng trong chất lỏng càng lớn thì độ lớn của lực đẩy Acsimet càng lớn.</a:t>
            </a:r>
          </a:p>
          <a:p>
            <a:pPr algn="just"/>
            <a:r>
              <a:rPr lang="vi-VN" sz="2800" dirty="0" smtClean="0">
                <a:solidFill>
                  <a:srgbClr val="FF0000"/>
                </a:solidFill>
                <a:latin typeface="Times New Roman" pitchFamily="18" charset="0"/>
                <a:cs typeface="Times New Roman" pitchFamily="18" charset="0"/>
              </a:rPr>
              <a:t>D. Độ lớn của lực đẩy Acsimet tác dụng lên vật nhúng trong chất lỏng không thể lớn hơn trọng lực tác dụng lên vật.</a:t>
            </a:r>
            <a:endParaRPr lang="vi-VN" sz="2800" dirty="0">
              <a:solidFill>
                <a:srgbClr val="FF0000"/>
              </a:solidFill>
              <a:latin typeface="Times New Roman" pitchFamily="18" charset="0"/>
              <a:cs typeface="Times New Roman" pitchFamily="18" charset="0"/>
            </a:endParaRPr>
          </a:p>
        </p:txBody>
      </p:sp>
      <p:sp>
        <p:nvSpPr>
          <p:cNvPr id="4" name="Oval 3"/>
          <p:cNvSpPr/>
          <p:nvPr/>
        </p:nvSpPr>
        <p:spPr>
          <a:xfrm>
            <a:off x="0" y="1759527"/>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549549"/>
            <a:ext cx="12192000" cy="2677656"/>
          </a:xfrm>
          <a:prstGeom prst="rect">
            <a:avLst/>
          </a:prstGeom>
        </p:spPr>
        <p:txBody>
          <a:bodyPr wrap="square">
            <a:spAutoFit/>
          </a:bodyPr>
          <a:lstStyle/>
          <a:p>
            <a:pPr algn="just"/>
            <a:r>
              <a:rPr lang="vi-VN" sz="2800" b="1" dirty="0" smtClean="0">
                <a:solidFill>
                  <a:srgbClr val="FF0000"/>
                </a:solidFill>
                <a:latin typeface="Times New Roman" pitchFamily="18" charset="0"/>
                <a:cs typeface="Times New Roman" pitchFamily="18" charset="0"/>
              </a:rPr>
              <a:t>Câu </a:t>
            </a:r>
            <a:r>
              <a:rPr lang="vi-VN" sz="2800" b="1"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Khi một vật được nhúng ngập hoàn toàn và nổi lơ lửng trong chất lỏng thì</a:t>
            </a:r>
          </a:p>
          <a:p>
            <a:pPr algn="just"/>
            <a:r>
              <a:rPr lang="vi-VN" sz="2800" dirty="0" smtClean="0">
                <a:solidFill>
                  <a:srgbClr val="FF0000"/>
                </a:solidFill>
                <a:latin typeface="Times New Roman" pitchFamily="18" charset="0"/>
                <a:cs typeface="Times New Roman" pitchFamily="18" charset="0"/>
              </a:rPr>
              <a:t>A. lực đẩy Acsimet tác dụng lên vật nhỏ hơn trọng lực tác dụng lên vật.</a:t>
            </a:r>
          </a:p>
          <a:p>
            <a:pPr algn="just"/>
            <a:r>
              <a:rPr lang="vi-VN" sz="2800" dirty="0" smtClean="0">
                <a:solidFill>
                  <a:srgbClr val="FF0000"/>
                </a:solidFill>
                <a:latin typeface="Times New Roman" pitchFamily="18" charset="0"/>
                <a:cs typeface="Times New Roman" pitchFamily="18" charset="0"/>
              </a:rPr>
              <a:t>B. lực đẩy Acsimet tác dụng lên vật lớn hơn trọng lực tác dụng lên vật.</a:t>
            </a:r>
          </a:p>
          <a:p>
            <a:pPr algn="just"/>
            <a:r>
              <a:rPr lang="vi-VN" sz="2800" dirty="0" smtClean="0">
                <a:solidFill>
                  <a:srgbClr val="FF0000"/>
                </a:solidFill>
                <a:latin typeface="Times New Roman" pitchFamily="18" charset="0"/>
                <a:cs typeface="Times New Roman" pitchFamily="18" charset="0"/>
              </a:rPr>
              <a:t>C. lực đẩy Acsimet tác dụng lên vật có độ lớn bằng độ lớn trọng lực tác dụng lên vật.</a:t>
            </a:r>
          </a:p>
          <a:p>
            <a:pPr algn="just"/>
            <a:r>
              <a:rPr lang="vi-VN" sz="2800" dirty="0" smtClean="0">
                <a:solidFill>
                  <a:srgbClr val="FF0000"/>
                </a:solidFill>
                <a:latin typeface="Times New Roman" pitchFamily="18" charset="0"/>
                <a:cs typeface="Times New Roman" pitchFamily="18" charset="0"/>
              </a:rPr>
              <a:t>D. lực đẩy Acsimet tác dụng lên vật bằng trọng lượng riêng của vật.</a:t>
            </a:r>
            <a:endParaRPr lang="vi-VN" sz="2800" dirty="0">
              <a:solidFill>
                <a:srgbClr val="FF0000"/>
              </a:solidFill>
              <a:latin typeface="Times New Roman" pitchFamily="18" charset="0"/>
              <a:cs typeface="Times New Roman" pitchFamily="18" charset="0"/>
            </a:endParaRPr>
          </a:p>
        </p:txBody>
      </p:sp>
      <p:sp>
        <p:nvSpPr>
          <p:cNvPr id="6" name="Oval 5"/>
          <p:cNvSpPr/>
          <p:nvPr/>
        </p:nvSpPr>
        <p:spPr>
          <a:xfrm>
            <a:off x="27710" y="4890654"/>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08543"/>
          </a:xfrm>
          <a:prstGeom prst="rect">
            <a:avLst/>
          </a:prstGeom>
        </p:spPr>
        <p:txBody>
          <a:bodyPr wrap="square">
            <a:spAutoFit/>
          </a:bodyPr>
          <a:lstStyle/>
          <a:p>
            <a:pPr algn="just"/>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3</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Một </a:t>
            </a:r>
            <a:r>
              <a:rPr lang="vi-VN" sz="2800" dirty="0" smtClean="0">
                <a:solidFill>
                  <a:srgbClr val="FF0000"/>
                </a:solidFill>
                <a:latin typeface="Times New Roman" pitchFamily="18" charset="0"/>
                <a:cs typeface="Times New Roman" pitchFamily="18" charset="0"/>
              </a:rPr>
              <a:t>vật nổi trong nước và có một phần thể tích của vật ngập trong nước. Điều gì xảy ra khi cho thêm muối vào nước. Biết khối lượng riêng của nước và nước muối lần lượt là 1 000 kg/m</a:t>
            </a:r>
            <a:r>
              <a:rPr lang="vi-VN" sz="2800" baseline="30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và 1 030 kg/m</a:t>
            </a:r>
            <a:r>
              <a:rPr lang="vi-VN" sz="2800" baseline="30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Phát biểu nào sau đây đúng.</a:t>
            </a:r>
          </a:p>
          <a:p>
            <a:pPr algn="just"/>
            <a:r>
              <a:rPr lang="vi-VN" sz="2800" dirty="0" smtClean="0">
                <a:solidFill>
                  <a:srgbClr val="FF0000"/>
                </a:solidFill>
                <a:latin typeface="Times New Roman" pitchFamily="18" charset="0"/>
                <a:cs typeface="Times New Roman" pitchFamily="18" charset="0"/>
              </a:rPr>
              <a:t>A. Không có gì xảy ra.</a:t>
            </a:r>
          </a:p>
          <a:p>
            <a:pPr algn="just"/>
            <a:r>
              <a:rPr lang="vi-VN" sz="2800" dirty="0" smtClean="0">
                <a:solidFill>
                  <a:srgbClr val="FF0000"/>
                </a:solidFill>
                <a:latin typeface="Times New Roman" pitchFamily="18" charset="0"/>
                <a:cs typeface="Times New Roman" pitchFamily="18" charset="0"/>
              </a:rPr>
              <a:t>B. Vật chìm xuống.</a:t>
            </a:r>
          </a:p>
          <a:p>
            <a:pPr algn="just"/>
            <a:r>
              <a:rPr lang="vi-VN" sz="2800" dirty="0" smtClean="0">
                <a:solidFill>
                  <a:srgbClr val="FF0000"/>
                </a:solidFill>
                <a:latin typeface="Times New Roman" pitchFamily="18" charset="0"/>
                <a:cs typeface="Times New Roman" pitchFamily="18" charset="0"/>
              </a:rPr>
              <a:t>C. Phần thể tích của vật chìm trong nước giảm đi.</a:t>
            </a:r>
          </a:p>
          <a:p>
            <a:r>
              <a:rPr lang="vi-VN" sz="2800" dirty="0" smtClean="0">
                <a:solidFill>
                  <a:srgbClr val="FF0000"/>
                </a:solidFill>
                <a:latin typeface="Times New Roman" pitchFamily="18" charset="0"/>
                <a:cs typeface="Times New Roman" pitchFamily="18" charset="0"/>
              </a:rPr>
              <a:t>D. Phần thể tích của vật chìm trong nước tăng lên.</a:t>
            </a:r>
            <a:endParaRPr lang="vi-VN" sz="2800" dirty="0">
              <a:solidFill>
                <a:srgbClr val="FF0000"/>
              </a:solidFill>
              <a:latin typeface="Times New Roman" pitchFamily="18" charset="0"/>
              <a:cs typeface="Times New Roman" pitchFamily="18" charset="0"/>
            </a:endParaRPr>
          </a:p>
        </p:txBody>
      </p:sp>
      <p:sp>
        <p:nvSpPr>
          <p:cNvPr id="4" name="Oval 3"/>
          <p:cNvSpPr/>
          <p:nvPr/>
        </p:nvSpPr>
        <p:spPr>
          <a:xfrm>
            <a:off x="27710" y="2175177"/>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147445"/>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Vì </a:t>
            </a:r>
            <a:r>
              <a:rPr lang="vi-VN" sz="2800" dirty="0" smtClean="0">
                <a:solidFill>
                  <a:srgbClr val="FF00FF"/>
                </a:solidFill>
                <a:latin typeface="Times New Roman" pitchFamily="18" charset="0"/>
                <a:cs typeface="Times New Roman" pitchFamily="18" charset="0"/>
              </a:rPr>
              <a:t>khối lượng riêng của nước muối lớn hơn của nước nên vật sẽ nổi lên khi cho muối vào nước. Vậy phần thể tích của vật chìm trong nước giảm đi.</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4</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a:t>
            </a:r>
            <a:r>
              <a:rPr lang="vi-VN" sz="2800" b="1" dirty="0" smtClean="0"/>
              <a:t> </a:t>
            </a:r>
            <a:r>
              <a:rPr lang="vi-VN" sz="2800" dirty="0" smtClean="0">
                <a:solidFill>
                  <a:srgbClr val="FF0000"/>
                </a:solidFill>
                <a:latin typeface="Times New Roman" pitchFamily="18" charset="0"/>
                <a:cs typeface="Times New Roman" pitchFamily="18" charset="0"/>
              </a:rPr>
              <a:t>Vì </a:t>
            </a:r>
            <a:r>
              <a:rPr lang="vi-VN" sz="2800" dirty="0" smtClean="0">
                <a:solidFill>
                  <a:srgbClr val="FF0000"/>
                </a:solidFill>
                <a:latin typeface="Times New Roman" pitchFamily="18" charset="0"/>
                <a:cs typeface="Times New Roman" pitchFamily="18" charset="0"/>
              </a:rPr>
              <a:t>sao một cái phao không chìm trong nước?</a:t>
            </a:r>
          </a:p>
          <a:p>
            <a:r>
              <a:rPr lang="vi-VN" sz="2800" dirty="0" smtClean="0">
                <a:solidFill>
                  <a:srgbClr val="FF0000"/>
                </a:solidFill>
                <a:latin typeface="Times New Roman" pitchFamily="18" charset="0"/>
                <a:cs typeface="Times New Roman" pitchFamily="18" charset="0"/>
              </a:rPr>
              <a:t>A. Vì khối lượng của phao nhỏ hơn khối lượng của nước.</a:t>
            </a:r>
          </a:p>
          <a:p>
            <a:r>
              <a:rPr lang="vi-VN" sz="2800" dirty="0" smtClean="0">
                <a:solidFill>
                  <a:srgbClr val="FF0000"/>
                </a:solidFill>
                <a:latin typeface="Times New Roman" pitchFamily="18" charset="0"/>
                <a:cs typeface="Times New Roman" pitchFamily="18" charset="0"/>
              </a:rPr>
              <a:t>B. Vì khối lượng riêng của phao nhỏ hơn khối lượng riêng của nước.</a:t>
            </a:r>
          </a:p>
          <a:p>
            <a:r>
              <a:rPr lang="vi-VN" sz="2800" dirty="0" smtClean="0">
                <a:solidFill>
                  <a:srgbClr val="FF0000"/>
                </a:solidFill>
                <a:latin typeface="Times New Roman" pitchFamily="18" charset="0"/>
                <a:cs typeface="Times New Roman" pitchFamily="18" charset="0"/>
              </a:rPr>
              <a:t>C. Vì phao nhẹ.</a:t>
            </a:r>
          </a:p>
          <a:p>
            <a:r>
              <a:rPr lang="vi-VN" sz="2800" dirty="0" smtClean="0">
                <a:solidFill>
                  <a:srgbClr val="FF0000"/>
                </a:solidFill>
                <a:latin typeface="Times New Roman" pitchFamily="18" charset="0"/>
                <a:cs typeface="Times New Roman" pitchFamily="18" charset="0"/>
              </a:rPr>
              <a:t>D. Vì thể tích của nó lớn hơn nước.</a:t>
            </a:r>
            <a:endParaRPr lang="vi-VN" sz="2800" dirty="0">
              <a:solidFill>
                <a:srgbClr val="FF0000"/>
              </a:solidFill>
              <a:latin typeface="Times New Roman" pitchFamily="18" charset="0"/>
              <a:cs typeface="Times New Roman" pitchFamily="18" charset="0"/>
            </a:endParaRPr>
          </a:p>
        </p:txBody>
      </p:sp>
      <p:sp>
        <p:nvSpPr>
          <p:cNvPr id="4" name="Oval 3"/>
          <p:cNvSpPr/>
          <p:nvPr/>
        </p:nvSpPr>
        <p:spPr>
          <a:xfrm>
            <a:off x="0" y="928255"/>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219512"/>
            <a:ext cx="12192000" cy="2246769"/>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5</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a:t>
            </a:r>
            <a:r>
              <a:rPr lang="vi-VN" sz="2800" dirty="0" smtClean="0"/>
              <a:t> </a:t>
            </a:r>
            <a:r>
              <a:rPr lang="vi-VN" sz="2800" dirty="0" smtClean="0">
                <a:solidFill>
                  <a:srgbClr val="FF0000"/>
                </a:solidFill>
                <a:latin typeface="Times New Roman" pitchFamily="18" charset="0"/>
                <a:cs typeface="Times New Roman" pitchFamily="18" charset="0"/>
              </a:rPr>
              <a:t>Lực đẩy Acsimet có độ lớn phụ thuộc vào</a:t>
            </a:r>
          </a:p>
          <a:p>
            <a:r>
              <a:rPr lang="vi-VN" sz="2800" dirty="0" smtClean="0">
                <a:solidFill>
                  <a:srgbClr val="FF0000"/>
                </a:solidFill>
                <a:latin typeface="Times New Roman" pitchFamily="18" charset="0"/>
                <a:cs typeface="Times New Roman" pitchFamily="18" charset="0"/>
              </a:rPr>
              <a:t>A. lượng chất lỏng trong bình và khối lượng của vật.</a:t>
            </a:r>
          </a:p>
          <a:p>
            <a:r>
              <a:rPr lang="vi-VN" sz="2800" dirty="0" smtClean="0">
                <a:solidFill>
                  <a:srgbClr val="FF0000"/>
                </a:solidFill>
                <a:latin typeface="Times New Roman" pitchFamily="18" charset="0"/>
                <a:cs typeface="Times New Roman" pitchFamily="18" charset="0"/>
              </a:rPr>
              <a:t>B. thể tích của phần chất lỏng bị vật chiếm chỗ và bản chất của chất lỏng.</a:t>
            </a:r>
          </a:p>
          <a:p>
            <a:r>
              <a:rPr lang="vi-VN" sz="2800" dirty="0" smtClean="0">
                <a:solidFill>
                  <a:srgbClr val="FF0000"/>
                </a:solidFill>
                <a:latin typeface="Times New Roman" pitchFamily="18" charset="0"/>
                <a:cs typeface="Times New Roman" pitchFamily="18" charset="0"/>
              </a:rPr>
              <a:t>C. độ sâu của vật bị nhúng chìm so với đáy bình.</a:t>
            </a:r>
          </a:p>
          <a:p>
            <a:r>
              <a:rPr lang="vi-VN" sz="2800" dirty="0" smtClean="0">
                <a:solidFill>
                  <a:srgbClr val="FF0000"/>
                </a:solidFill>
                <a:latin typeface="Times New Roman" pitchFamily="18" charset="0"/>
                <a:cs typeface="Times New Roman" pitchFamily="18" charset="0"/>
              </a:rPr>
              <a:t>D. kích thước của vật.</a:t>
            </a:r>
            <a:endParaRPr lang="vi-VN" sz="2800" dirty="0">
              <a:solidFill>
                <a:srgbClr val="FF0000"/>
              </a:solidFill>
              <a:latin typeface="Times New Roman" pitchFamily="18" charset="0"/>
              <a:cs typeface="Times New Roman" pitchFamily="18" charset="0"/>
            </a:endParaRPr>
          </a:p>
        </p:txBody>
      </p:sp>
      <p:sp>
        <p:nvSpPr>
          <p:cNvPr id="6" name="Oval 5"/>
          <p:cNvSpPr/>
          <p:nvPr/>
        </p:nvSpPr>
        <p:spPr>
          <a:xfrm>
            <a:off x="0" y="3144981"/>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677656"/>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6</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Hai </a:t>
            </a:r>
            <a:r>
              <a:rPr lang="vi-VN" sz="2800" dirty="0" smtClean="0">
                <a:solidFill>
                  <a:srgbClr val="FF0000"/>
                </a:solidFill>
                <a:latin typeface="Times New Roman" pitchFamily="18" charset="0"/>
                <a:cs typeface="Times New Roman" pitchFamily="18" charset="0"/>
              </a:rPr>
              <a:t>tấm sắt và nhôm có cùng khối lượng được treo vào hai đầu cân, khi đó, cân thăng bằng (hình 15.1). Điều gì xảy ra khi nhúng ngập hoàn toàn cả hai tấm sắt và nhôm vào trong nước? Biết khối lượng riêng của sắt và nhôm lần lượt là 7 800 kg/m3 và 2 700 kg/m3.</a:t>
            </a:r>
          </a:p>
          <a:p>
            <a:r>
              <a:rPr lang="vi-VN" sz="2800" dirty="0" smtClean="0">
                <a:solidFill>
                  <a:srgbClr val="FF0000"/>
                </a:solidFill>
                <a:latin typeface="Times New Roman" pitchFamily="18" charset="0"/>
                <a:cs typeface="Times New Roman" pitchFamily="18" charset="0"/>
              </a:rPr>
              <a:t>A. Cân vẫn giữ thăng bằng.                       </a:t>
            </a:r>
            <a:r>
              <a:rPr lang="vi-VN" sz="2800" dirty="0" smtClean="0">
                <a:solidFill>
                  <a:srgbClr val="FF0000"/>
                </a:solidFill>
                <a:latin typeface="Times New Roman" pitchFamily="18" charset="0"/>
                <a:cs typeface="Times New Roman" pitchFamily="18" charset="0"/>
              </a:rPr>
              <a:t>B</a:t>
            </a:r>
            <a:r>
              <a:rPr lang="vi-VN" sz="2800" dirty="0" smtClean="0">
                <a:solidFill>
                  <a:srgbClr val="FF0000"/>
                </a:solidFill>
                <a:latin typeface="Times New Roman" pitchFamily="18" charset="0"/>
                <a:cs typeface="Times New Roman" pitchFamily="18" charset="0"/>
              </a:rPr>
              <a:t>. Cân nghiêng xuống về phía tấm nhôm.</a:t>
            </a:r>
          </a:p>
          <a:p>
            <a:r>
              <a:rPr lang="vi-VN" sz="2800" dirty="0" smtClean="0">
                <a:solidFill>
                  <a:srgbClr val="FF0000"/>
                </a:solidFill>
                <a:latin typeface="Times New Roman" pitchFamily="18" charset="0"/>
                <a:cs typeface="Times New Roman" pitchFamily="18" charset="0"/>
              </a:rPr>
              <a:t>C. Cân nghiêng xuống về phía tấm sắt.    </a:t>
            </a:r>
            <a:r>
              <a:rPr lang="vi-VN" sz="2800" dirty="0" smtClean="0">
                <a:solidFill>
                  <a:srgbClr val="FF0000"/>
                </a:solidFill>
                <a:latin typeface="Times New Roman" pitchFamily="18" charset="0"/>
                <a:cs typeface="Times New Roman" pitchFamily="18" charset="0"/>
              </a:rPr>
              <a:t> D</a:t>
            </a:r>
            <a:r>
              <a:rPr lang="vi-VN" sz="2800" dirty="0" smtClean="0">
                <a:solidFill>
                  <a:srgbClr val="FF0000"/>
                </a:solidFill>
                <a:latin typeface="Times New Roman" pitchFamily="18" charset="0"/>
                <a:cs typeface="Times New Roman" pitchFamily="18" charset="0"/>
              </a:rPr>
              <a:t>. Chưa thể trả lời do không đủ dữ kiện</a:t>
            </a:r>
            <a:r>
              <a:rPr lang="vi-VN" sz="2800" dirty="0" smtClean="0">
                <a:solidFill>
                  <a:srgbClr val="FF0000"/>
                </a:solidFill>
                <a:latin typeface="Times New Roman" pitchFamily="18" charset="0"/>
                <a:cs typeface="Times New Roman" pitchFamily="18" charset="0"/>
              </a:rPr>
              <a:t>.</a:t>
            </a:r>
            <a:endParaRPr lang="vi-VN" sz="2800" dirty="0" smtClean="0">
              <a:solidFill>
                <a:srgbClr val="FF0000"/>
              </a:solidFill>
              <a:latin typeface="Times New Roman" pitchFamily="18" charset="0"/>
              <a:cs typeface="Times New Roman" pitchFamily="18" charset="0"/>
            </a:endParaRPr>
          </a:p>
        </p:txBody>
      </p:sp>
      <p:sp>
        <p:nvSpPr>
          <p:cNvPr id="4" name="Oval 3"/>
          <p:cNvSpPr/>
          <p:nvPr/>
        </p:nvSpPr>
        <p:spPr>
          <a:xfrm>
            <a:off x="27710" y="2175177"/>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801081"/>
            <a:ext cx="1219200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Do khối lượng riêng của nhôm nhỏ hơn khối lượng riêng của sắt nên với cùng một khối lượng thì thể tích của tấm nhôm sẽ lớn hơn thể tích của tấm sắt. Khi nhúng ngập cả hai tấm vào nước, lực đẩy Acsimet tác dụng lên tấm nhôm sẽ lớn hơn làm đầu cân phía tấm nhôm đi lên và đầu cân phía tấm sắt đi xuống. Vì vậy, cân sẽ nghiêng xuống về phía tấm sắt.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08543"/>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7</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a:t>
            </a:r>
            <a:r>
              <a:rPr lang="vi-VN" sz="2800" b="1" dirty="0" smtClean="0"/>
              <a:t> </a:t>
            </a:r>
            <a:r>
              <a:rPr lang="vi-VN" sz="2800" dirty="0" smtClean="0">
                <a:solidFill>
                  <a:srgbClr val="FF0000"/>
                </a:solidFill>
                <a:latin typeface="Times New Roman" pitchFamily="18" charset="0"/>
                <a:cs typeface="Times New Roman" pitchFamily="18" charset="0"/>
              </a:rPr>
              <a:t>Một </a:t>
            </a:r>
            <a:r>
              <a:rPr lang="vi-VN" sz="2800" dirty="0" smtClean="0">
                <a:solidFill>
                  <a:srgbClr val="FF0000"/>
                </a:solidFill>
                <a:latin typeface="Times New Roman" pitchFamily="18" charset="0"/>
                <a:cs typeface="Times New Roman" pitchFamily="18" charset="0"/>
              </a:rPr>
              <a:t>chiếc bè có dạng hình hộp dài 4 m, rộng 2 m. Biết bẻ ngập sâu trong nước 0,5 m; trọng lượng riêng của nước 10 000 N/m</a:t>
            </a:r>
            <a:r>
              <a:rPr lang="vi-VN" sz="2800" baseline="30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Chiếc bè có trọng lượng là bao nhiêu?</a:t>
            </a:r>
          </a:p>
          <a:p>
            <a:r>
              <a:rPr lang="vi-VN" sz="2800" dirty="0" smtClean="0">
                <a:solidFill>
                  <a:srgbClr val="FF0000"/>
                </a:solidFill>
                <a:latin typeface="Times New Roman" pitchFamily="18" charset="0"/>
                <a:cs typeface="Times New Roman" pitchFamily="18" charset="0"/>
              </a:rPr>
              <a:t>A. 40 000 N.</a:t>
            </a:r>
          </a:p>
          <a:p>
            <a:r>
              <a:rPr lang="vi-VN" sz="2800" dirty="0" smtClean="0">
                <a:solidFill>
                  <a:srgbClr val="FF0000"/>
                </a:solidFill>
                <a:latin typeface="Times New Roman" pitchFamily="18" charset="0"/>
                <a:cs typeface="Times New Roman" pitchFamily="18" charset="0"/>
              </a:rPr>
              <a:t>C. 50 000 N.</a:t>
            </a:r>
          </a:p>
          <a:p>
            <a:r>
              <a:rPr lang="vi-VN" sz="2800" dirty="0" smtClean="0">
                <a:solidFill>
                  <a:srgbClr val="FF0000"/>
                </a:solidFill>
                <a:latin typeface="Times New Roman" pitchFamily="18" charset="0"/>
                <a:cs typeface="Times New Roman" pitchFamily="18" charset="0"/>
              </a:rPr>
              <a:t>B. 45 000 N.</a:t>
            </a:r>
          </a:p>
          <a:p>
            <a:r>
              <a:rPr lang="vi-VN" sz="2800" dirty="0" smtClean="0">
                <a:solidFill>
                  <a:srgbClr val="FF0000"/>
                </a:solidFill>
                <a:latin typeface="Times New Roman" pitchFamily="18" charset="0"/>
                <a:cs typeface="Times New Roman" pitchFamily="18" charset="0"/>
              </a:rPr>
              <a:t>D. Một giá trị khác.</a:t>
            </a:r>
            <a:endParaRPr lang="vi-VN" sz="2800" dirty="0">
              <a:solidFill>
                <a:srgbClr val="FF0000"/>
              </a:solidFill>
              <a:latin typeface="Times New Roman" pitchFamily="18" charset="0"/>
              <a:cs typeface="Times New Roman" pitchFamily="18" charset="0"/>
            </a:endParaRPr>
          </a:p>
        </p:txBody>
      </p:sp>
      <p:sp>
        <p:nvSpPr>
          <p:cNvPr id="4" name="Oval 3"/>
          <p:cNvSpPr/>
          <p:nvPr/>
        </p:nvSpPr>
        <p:spPr>
          <a:xfrm>
            <a:off x="41565" y="1330050"/>
            <a:ext cx="443346" cy="44334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147445"/>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pt-BR" sz="2800" dirty="0" smtClean="0"/>
              <a:t> </a:t>
            </a:r>
            <a:r>
              <a:rPr lang="pt-BR" sz="2800" dirty="0" smtClean="0">
                <a:solidFill>
                  <a:srgbClr val="FF00FF"/>
                </a:solidFill>
                <a:latin typeface="Times New Roman" pitchFamily="18" charset="0"/>
                <a:cs typeface="Times New Roman" pitchFamily="18" charset="0"/>
              </a:rPr>
              <a:t>P= d.V = 10 000.( 4. 2.0,5)= 40 000N</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424593" y="1108362"/>
            <a:ext cx="4767407" cy="57496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 y="2028856"/>
            <a:ext cx="7947939" cy="1614920"/>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1000" fill="hold"/>
                                        <p:tgtEl>
                                          <p:spTgt spid="1027"/>
                                        </p:tgtEl>
                                        <p:attrNameLst>
                                          <p:attrName>ppt_w</p:attrName>
                                        </p:attrNameLst>
                                      </p:cBhvr>
                                      <p:tavLst>
                                        <p:tav tm="0">
                                          <p:val>
                                            <p:fltVal val="0"/>
                                          </p:val>
                                        </p:tav>
                                        <p:tav tm="100000">
                                          <p:val>
                                            <p:strVal val="#ppt_w"/>
                                          </p:val>
                                        </p:tav>
                                      </p:tavLst>
                                    </p:anim>
                                    <p:anim calcmode="lin" valueType="num">
                                      <p:cBhvr>
                                        <p:cTn id="18" dur="1000" fill="hold"/>
                                        <p:tgtEl>
                                          <p:spTgt spid="1027"/>
                                        </p:tgtEl>
                                        <p:attrNameLst>
                                          <p:attrName>ppt_h</p:attrName>
                                        </p:attrNameLst>
                                      </p:cBhvr>
                                      <p:tavLst>
                                        <p:tav tm="0">
                                          <p:val>
                                            <p:fltVal val="0"/>
                                          </p:val>
                                        </p:tav>
                                        <p:tav tm="100000">
                                          <p:val>
                                            <p:strVal val="#ppt_h"/>
                                          </p:val>
                                        </p:tav>
                                      </p:tavLst>
                                    </p:anim>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15: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LỎNG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LÊN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ĐẶT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TRONG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NÓ</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ĐẨY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suS\Desktop\Capture.PNG"/>
          <p:cNvPicPr>
            <a:picLocks noChangeAspect="1" noChangeArrowheads="1"/>
          </p:cNvPicPr>
          <p:nvPr/>
        </p:nvPicPr>
        <p:blipFill>
          <a:blip r:embed="rId2"/>
          <a:srcRect/>
          <a:stretch>
            <a:fillRect/>
          </a:stretch>
        </p:blipFill>
        <p:spPr bwMode="auto">
          <a:xfrm>
            <a:off x="9751" y="0"/>
            <a:ext cx="9106489" cy="6825000"/>
          </a:xfrm>
          <a:prstGeom prst="rect">
            <a:avLst/>
          </a:prstGeom>
          <a:noFill/>
        </p:spPr>
      </p:pic>
      <p:cxnSp>
        <p:nvCxnSpPr>
          <p:cNvPr id="9" name="Straight Connector 8"/>
          <p:cNvCxnSpPr/>
          <p:nvPr/>
        </p:nvCxnSpPr>
        <p:spPr>
          <a:xfrm>
            <a:off x="401782" y="4668982"/>
            <a:ext cx="232756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102436" y="501134"/>
            <a:ext cx="3089564"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Ta </a:t>
            </a:r>
            <a:r>
              <a:rPr lang="en-US" sz="2800" dirty="0" err="1" smtClean="0">
                <a:solidFill>
                  <a:srgbClr val="FF00FF"/>
                </a:solidFill>
                <a:latin typeface="Times New Roman" pitchFamily="18" charset="0"/>
                <a:cs typeface="Times New Roman" pitchFamily="18" charset="0"/>
              </a:rPr>
              <a:t>thấy</a:t>
            </a:r>
            <a:r>
              <a:rPr lang="en-US" sz="2800" dirty="0" smtClean="0">
                <a:solidFill>
                  <a:srgbClr val="FF00FF"/>
                </a:solidFill>
                <a:latin typeface="Times New Roman" pitchFamily="18" charset="0"/>
                <a:cs typeface="Times New Roman" pitchFamily="18" charset="0"/>
              </a:rPr>
              <a:t> P &gt; </a:t>
            </a:r>
            <a:r>
              <a:rPr lang="en-US" sz="2800" dirty="0" err="1" smtClean="0">
                <a:solidFill>
                  <a:srgbClr val="FF00FF"/>
                </a:solidFill>
                <a:latin typeface="Times New Roman" pitchFamily="18" charset="0"/>
                <a:cs typeface="Times New Roman" pitchFamily="18" charset="0"/>
              </a:rPr>
              <a:t>P</a:t>
            </a:r>
            <a:r>
              <a:rPr lang="en-US" sz="2800" baseline="-25000" dirty="0" err="1" smtClean="0">
                <a:solidFill>
                  <a:srgbClr val="FF00FF"/>
                </a:solidFill>
                <a:latin typeface="Times New Roman" pitchFamily="18" charset="0"/>
                <a:cs typeface="Times New Roman" pitchFamily="18" charset="0"/>
              </a:rPr>
              <a:t>1</a:t>
            </a:r>
            <a:endParaRPr lang="en-US" sz="2800" dirty="0">
              <a:solidFill>
                <a:srgbClr val="FF00FF"/>
              </a:solidFill>
              <a:latin typeface="Times New Roman" pitchFamily="18" charset="0"/>
              <a:cs typeface="Times New Roman" pitchFamily="18" charset="0"/>
            </a:endParaRPr>
          </a:p>
        </p:txBody>
      </p:sp>
      <p:cxnSp>
        <p:nvCxnSpPr>
          <p:cNvPr id="11" name="Straight Connector 10"/>
          <p:cNvCxnSpPr/>
          <p:nvPr/>
        </p:nvCxnSpPr>
        <p:spPr>
          <a:xfrm>
            <a:off x="2854036" y="4668982"/>
            <a:ext cx="110836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46363" y="4959927"/>
            <a:ext cx="3616037"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6364" y="5237018"/>
            <a:ext cx="146858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074726" y="1041500"/>
            <a:ext cx="3117273"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Hướng của lực do nước tác dụng lên khối nhôm theo phương thẳng đứng chiều từ dưới lên trên.</a:t>
            </a:r>
            <a:endParaRPr lang="en-US" sz="2800" dirty="0">
              <a:solidFill>
                <a:srgbClr val="FF00FF"/>
              </a:solidFill>
              <a:latin typeface="Times New Roman" pitchFamily="18" charset="0"/>
              <a:cs typeface="Times New Roman" pitchFamily="18" charset="0"/>
            </a:endParaRPr>
          </a:p>
        </p:txBody>
      </p:sp>
      <p:sp>
        <p:nvSpPr>
          <p:cNvPr id="18" name="Rectangle 17"/>
          <p:cNvSpPr/>
          <p:nvPr/>
        </p:nvSpPr>
        <p:spPr>
          <a:xfrm>
            <a:off x="8977744" y="3673872"/>
            <a:ext cx="3214255"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thể tích phần chìm của khối nhôm tăng dần thì lực do nước tác dụng lên khối nhôm tăng dần.</a:t>
            </a:r>
            <a:endParaRPr lang="en-US" sz="2800" dirty="0">
              <a:solidFill>
                <a:srgbClr val="FF00FF"/>
              </a:solidFill>
              <a:latin typeface="Times New Roman" pitchFamily="18" charset="0"/>
              <a:cs typeface="Times New Roman" pitchFamily="18" charset="0"/>
            </a:endParaRPr>
          </a:p>
        </p:txBody>
      </p:sp>
      <p:cxnSp>
        <p:nvCxnSpPr>
          <p:cNvPr id="19" name="Straight Connector 18"/>
          <p:cNvCxnSpPr/>
          <p:nvPr/>
        </p:nvCxnSpPr>
        <p:spPr>
          <a:xfrm flipV="1">
            <a:off x="387926" y="5527963"/>
            <a:ext cx="3616037"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74072" y="5832764"/>
            <a:ext cx="3616037"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01782" y="6123709"/>
            <a:ext cx="146858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decel="100000"/>
                                        <p:tgtEl>
                                          <p:spTgt spid="2052"/>
                                        </p:tgtEl>
                                      </p:cBhvr>
                                    </p:animEffect>
                                    <p:anim calcmode="lin" valueType="num">
                                      <p:cBhvr>
                                        <p:cTn id="8" dur="800" decel="100000" fill="hold"/>
                                        <p:tgtEl>
                                          <p:spTgt spid="2052"/>
                                        </p:tgtEl>
                                        <p:attrNameLst>
                                          <p:attrName>style.rotation</p:attrName>
                                        </p:attrNameLst>
                                      </p:cBhvr>
                                      <p:tavLst>
                                        <p:tav tm="0">
                                          <p:val>
                                            <p:fltVal val="-90"/>
                                          </p:val>
                                        </p:tav>
                                        <p:tav tm="100000">
                                          <p:val>
                                            <p:fltVal val="0"/>
                                          </p:val>
                                        </p:tav>
                                      </p:tavLst>
                                    </p:anim>
                                    <p:anim calcmode="lin" valueType="num">
                                      <p:cBhvr>
                                        <p:cTn id="9" dur="800" decel="100000" fill="hold"/>
                                        <p:tgtEl>
                                          <p:spTgt spid="2052"/>
                                        </p:tgtEl>
                                        <p:attrNameLst>
                                          <p:attrName>ppt_x</p:attrName>
                                        </p:attrNameLst>
                                      </p:cBhvr>
                                      <p:tavLst>
                                        <p:tav tm="0">
                                          <p:val>
                                            <p:strVal val="#ppt_x+0.4"/>
                                          </p:val>
                                        </p:tav>
                                        <p:tav tm="100000">
                                          <p:val>
                                            <p:strVal val="#ppt_x-0.05"/>
                                          </p:val>
                                        </p:tav>
                                      </p:tavLst>
                                    </p:anim>
                                    <p:anim calcmode="lin" valueType="num">
                                      <p:cBhvr>
                                        <p:cTn id="10" dur="800" decel="100000" fill="hold"/>
                                        <p:tgtEl>
                                          <p:spTgt spid="20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1000"/>
                                        <p:tgtEl>
                                          <p:spTgt spid="11"/>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Right)">
                                      <p:cBhvr>
                                        <p:cTn id="33" dur="1000"/>
                                        <p:tgtEl>
                                          <p:spTgt spid="13"/>
                                        </p:tgtEl>
                                      </p:cBhvr>
                                    </p:animEffect>
                                  </p:childTnLst>
                                </p:cTn>
                              </p:par>
                            </p:childTnLst>
                          </p:cTn>
                        </p:par>
                        <p:par>
                          <p:cTn id="34" fill="hold">
                            <p:stCondLst>
                              <p:cond delay="2000"/>
                            </p:stCondLst>
                            <p:childTnLst>
                              <p:par>
                                <p:cTn id="35" presetID="18" presetClass="entr" presetSubtype="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Horizontal)">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Right)">
                                      <p:cBhvr>
                                        <p:cTn id="47" dur="1000"/>
                                        <p:tgtEl>
                                          <p:spTgt spid="19"/>
                                        </p:tgtEl>
                                      </p:cBhvr>
                                    </p:animEffect>
                                  </p:childTnLst>
                                </p:cTn>
                              </p:par>
                            </p:childTnLst>
                          </p:cTn>
                        </p:par>
                        <p:par>
                          <p:cTn id="48" fill="hold">
                            <p:stCondLst>
                              <p:cond delay="1000"/>
                            </p:stCondLst>
                            <p:childTnLst>
                              <p:par>
                                <p:cTn id="49" presetID="18" presetClass="entr" presetSubtype="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Right)">
                                      <p:cBhvr>
                                        <p:cTn id="51" dur="1000"/>
                                        <p:tgtEl>
                                          <p:spTgt spid="20"/>
                                        </p:tgtEl>
                                      </p:cBhvr>
                                    </p:animEffect>
                                  </p:childTnLst>
                                </p:cTn>
                              </p:par>
                            </p:childTnLst>
                          </p:cTn>
                        </p:par>
                        <p:par>
                          <p:cTn id="52" fill="hold">
                            <p:stCondLst>
                              <p:cond delay="2000"/>
                            </p:stCondLst>
                            <p:childTnLst>
                              <p:par>
                                <p:cTn id="53" presetID="18" presetClass="entr" presetSubtype="6"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Right)">
                                      <p:cBhvr>
                                        <p:cTn id="55" dur="1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lide(fromBottom)">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suS\Desktop\Capture.PNG"/>
          <p:cNvPicPr>
            <a:picLocks noChangeAspect="1" noChangeArrowheads="1"/>
          </p:cNvPicPr>
          <p:nvPr/>
        </p:nvPicPr>
        <p:blipFill>
          <a:blip r:embed="rId2"/>
          <a:srcRect/>
          <a:stretch>
            <a:fillRect/>
          </a:stretch>
        </p:blipFill>
        <p:spPr bwMode="auto">
          <a:xfrm>
            <a:off x="9751" y="0"/>
            <a:ext cx="9106489" cy="6825000"/>
          </a:xfrm>
          <a:prstGeom prst="rect">
            <a:avLst/>
          </a:prstGeom>
          <a:noFill/>
        </p:spPr>
      </p:pic>
      <p:sp>
        <p:nvSpPr>
          <p:cNvPr id="10" name="Rectangle 9"/>
          <p:cNvSpPr/>
          <p:nvPr/>
        </p:nvSpPr>
        <p:spPr>
          <a:xfrm>
            <a:off x="9102436" y="501134"/>
            <a:ext cx="3089564" cy="3108543"/>
          </a:xfrm>
          <a:prstGeom prst="rect">
            <a:avLst/>
          </a:prstGeom>
        </p:spPr>
        <p:txBody>
          <a:bodyPr wrap="square">
            <a:spAutoFit/>
          </a:bodyPr>
          <a:lstStyle/>
          <a:p>
            <a:pPr algn="just"/>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được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sẽ</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hướng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từ</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được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gọi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lực</a:t>
            </a:r>
            <a:r>
              <a:rPr lang="en-US" sz="2800" b="1" i="1"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đẩy</a:t>
            </a:r>
            <a:r>
              <a:rPr lang="en-US" sz="2800" b="1" i="1"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Acsimet</a:t>
            </a:r>
            <a:r>
              <a:rPr lang="en-US" sz="2800" b="1" i="1" dirty="0" smtClean="0">
                <a:solidFill>
                  <a:srgbClr val="FF00FF"/>
                </a:solidFill>
                <a:latin typeface="Times New Roman" pitchFamily="18" charset="0"/>
                <a:cs typeface="Times New Roman" pitchFamily="18" charset="0"/>
              </a:rPr>
              <a:t>.</a:t>
            </a:r>
            <a:endParaRPr lang="en-US" sz="2800" b="1" i="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424593" y="13817"/>
            <a:ext cx="4767407" cy="57496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7947939" cy="1614920"/>
          </a:xfrm>
          <a:prstGeom prst="rect">
            <a:avLst/>
          </a:prstGeom>
          <a:noFill/>
          <a:ln w="9525">
            <a:noFill/>
            <a:miter lim="800000"/>
            <a:headEnd/>
            <a:tailEnd/>
          </a:ln>
          <a:effectLst/>
        </p:spPr>
      </p:pic>
      <p:sp>
        <p:nvSpPr>
          <p:cNvPr id="4" name="Rectangle 3"/>
          <p:cNvSpPr/>
          <p:nvPr/>
        </p:nvSpPr>
        <p:spPr>
          <a:xfrm>
            <a:off x="235528" y="1872872"/>
            <a:ext cx="7481454"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Lực đẩy của nước (lực đẩy Acsimet) tác dụng lên xô nước khi xô nước chìm trong nước, lực này tác dụng theo hướng thẳng đứng </a:t>
            </a:r>
            <a:r>
              <a:rPr lang="en-US" sz="2800" dirty="0" err="1" smtClean="0">
                <a:solidFill>
                  <a:srgbClr val="FF00FF"/>
                </a:solidFill>
                <a:latin typeface="Times New Roman" pitchFamily="18" charset="0"/>
                <a:cs typeface="Times New Roman" pitchFamily="18" charset="0"/>
              </a:rPr>
              <a:t>từ</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dưới</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lên </a:t>
            </a:r>
            <a:r>
              <a:rPr lang="vi-VN" sz="2800" dirty="0" smtClean="0">
                <a:solidFill>
                  <a:srgbClr val="FF00FF"/>
                </a:solidFill>
                <a:latin typeface="Times New Roman" pitchFamily="18" charset="0"/>
                <a:cs typeface="Times New Roman" pitchFamily="18" charset="0"/>
              </a:rPr>
              <a:t>nên sẽ giúp ta kéo xô nước nhẹ hơn khi ra ngoài mặt nước.</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1000" fill="hold"/>
                                        <p:tgtEl>
                                          <p:spTgt spid="1027"/>
                                        </p:tgtEl>
                                        <p:attrNameLst>
                                          <p:attrName>ppt_w</p:attrName>
                                        </p:attrNameLst>
                                      </p:cBhvr>
                                      <p:tavLst>
                                        <p:tav tm="0">
                                          <p:val>
                                            <p:fltVal val="0"/>
                                          </p:val>
                                        </p:tav>
                                        <p:tav tm="100000">
                                          <p:val>
                                            <p:strVal val="#ppt_w"/>
                                          </p:val>
                                        </p:tav>
                                      </p:tavLst>
                                    </p:anim>
                                    <p:anim calcmode="lin" valueType="num">
                                      <p:cBhvr>
                                        <p:cTn id="17" dur="1000" fill="hold"/>
                                        <p:tgtEl>
                                          <p:spTgt spid="1027"/>
                                        </p:tgtEl>
                                        <p:attrNameLst>
                                          <p:attrName>ppt_h</p:attrName>
                                        </p:attrNameLst>
                                      </p:cBhvr>
                                      <p:tavLst>
                                        <p:tav tm="0">
                                          <p:val>
                                            <p:fltVal val="0"/>
                                          </p:val>
                                        </p:tav>
                                        <p:tav tm="100000">
                                          <p:val>
                                            <p:strVal val="#ppt_h"/>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528" y="1872872"/>
            <a:ext cx="7481454"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Nằm </a:t>
            </a:r>
            <a:r>
              <a:rPr lang="vi-VN" sz="2800" dirty="0" smtClean="0">
                <a:solidFill>
                  <a:srgbClr val="FF00FF"/>
                </a:solidFill>
                <a:latin typeface="Times New Roman" pitchFamily="18" charset="0"/>
                <a:cs typeface="Times New Roman" pitchFamily="18" charset="0"/>
              </a:rPr>
              <a:t>tắm trong bồn thấy cơ thể bị đẩy lên trên</a:t>
            </a:r>
            <a:r>
              <a:rPr lang="vi-VN"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7910944" y="1478539"/>
            <a:ext cx="4281055" cy="2874718"/>
          </a:xfrm>
          <a:prstGeom prst="rect">
            <a:avLst/>
          </a:prstGeom>
          <a:noFill/>
          <a:ln w="9525">
            <a:noFill/>
            <a:miter lim="800000"/>
            <a:headEnd/>
            <a:tailEnd/>
          </a:ln>
          <a:effectLst/>
        </p:spPr>
      </p:pic>
      <p:sp>
        <p:nvSpPr>
          <p:cNvPr id="6" name="Rectangle 5"/>
          <p:cNvSpPr/>
          <p:nvPr/>
        </p:nvSpPr>
        <p:spPr>
          <a:xfrm>
            <a:off x="349671" y="3396734"/>
            <a:ext cx="6646873"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đẩy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Acsimet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giúp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nổi</a:t>
            </a:r>
            <a:endParaRPr lang="en-US" sz="2800" dirty="0">
              <a:solidFill>
                <a:srgbClr val="FF00FF"/>
              </a:solidFill>
              <a:latin typeface="Times New Roman" pitchFamily="18" charset="0"/>
              <a:cs typeface="Times New Roman" pitchFamily="18" charset="0"/>
            </a:endParaRPr>
          </a:p>
        </p:txBody>
      </p:sp>
      <p:sp>
        <p:nvSpPr>
          <p:cNvPr id="7" name="Rectangle 6"/>
          <p:cNvSpPr/>
          <p:nvPr/>
        </p:nvSpPr>
        <p:spPr>
          <a:xfrm>
            <a:off x="277092" y="2648726"/>
            <a:ext cx="7481454"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Đi </a:t>
            </a:r>
            <a:r>
              <a:rPr lang="vi-VN" sz="2800" dirty="0" smtClean="0">
                <a:solidFill>
                  <a:srgbClr val="FF00FF"/>
                </a:solidFill>
                <a:latin typeface="Times New Roman" pitchFamily="18" charset="0"/>
                <a:cs typeface="Times New Roman" pitchFamily="18" charset="0"/>
              </a:rPr>
              <a:t>bơi thả lỏng cơ thể sẽ nổi lên trên.</a:t>
            </a:r>
            <a:endParaRPr lang="vi-VN" sz="2800" dirty="0">
              <a:solidFill>
                <a:srgbClr val="FF00FF"/>
              </a:solidFill>
              <a:latin typeface="Times New Roman" pitchFamily="18" charset="0"/>
              <a:cs typeface="Times New Roman" pitchFamily="18" charset="0"/>
            </a:endParaRPr>
          </a:p>
        </p:txBody>
      </p:sp>
      <p:sp>
        <p:nvSpPr>
          <p:cNvPr id="8" name="Rectangle 7"/>
          <p:cNvSpPr/>
          <p:nvPr/>
        </p:nvSpPr>
        <p:spPr>
          <a:xfrm>
            <a:off x="335816" y="4075606"/>
            <a:ext cx="6646873"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Rectangle 8"/>
          <p:cNvSpPr/>
          <p:nvPr/>
        </p:nvSpPr>
        <p:spPr>
          <a:xfrm>
            <a:off x="363525" y="4699061"/>
            <a:ext cx="6646873"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cầu</a:t>
            </a:r>
            <a:r>
              <a:rPr lang="en-US" sz="2800" dirty="0" smtClean="0">
                <a:solidFill>
                  <a:srgbClr val="FF00FF"/>
                </a:solidFill>
                <a:latin typeface="Times New Roman" pitchFamily="18" charset="0"/>
                <a:cs typeface="Times New Roman" pitchFamily="18" charset="0"/>
              </a:rPr>
              <a:t> bay </a:t>
            </a:r>
            <a:r>
              <a:rPr lang="en-US" sz="2800" dirty="0" err="1" smtClean="0">
                <a:solidFill>
                  <a:srgbClr val="FF00FF"/>
                </a:solidFill>
                <a:latin typeface="Times New Roman" pitchFamily="18" charset="0"/>
                <a:cs typeface="Times New Roman" pitchFamily="18" charset="0"/>
              </a:rPr>
              <a:t>lơ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lửng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Top)">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Bottom)">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638800" y="0"/>
            <a:ext cx="6553200" cy="501967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0" y="0"/>
            <a:ext cx="5603834" cy="3796146"/>
          </a:xfrm>
          <a:prstGeom prst="rect">
            <a:avLst/>
          </a:prstGeom>
          <a:noFill/>
          <a:ln w="9525">
            <a:noFill/>
            <a:miter lim="800000"/>
            <a:headEnd/>
            <a:tailEnd/>
          </a:ln>
          <a:effectLst/>
        </p:spPr>
      </p:pic>
      <p:cxnSp>
        <p:nvCxnSpPr>
          <p:cNvPr id="9" name="Straight Connector 8"/>
          <p:cNvCxnSpPr/>
          <p:nvPr/>
        </p:nvCxnSpPr>
        <p:spPr>
          <a:xfrm>
            <a:off x="5860473" y="457200"/>
            <a:ext cx="232756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46618" y="249381"/>
            <a:ext cx="616527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4985304"/>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a:t>
            </a:r>
            <a:r>
              <a:rPr lang="en-US" sz="2800" baseline="-25000" dirty="0" err="1" smtClean="0">
                <a:solidFill>
                  <a:srgbClr val="FF00FF"/>
                </a:solidFill>
                <a:latin typeface="Times New Roman" pitchFamily="18" charset="0"/>
                <a:cs typeface="Times New Roman" pitchFamily="18" charset="0"/>
              </a:rPr>
              <a:t>1</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P</a:t>
            </a:r>
            <a:r>
              <a:rPr lang="en-US" sz="2800" baseline="-25000" dirty="0" err="1" smtClean="0">
                <a:solidFill>
                  <a:srgbClr val="FF00FF"/>
                </a:solidFill>
                <a:latin typeface="Times New Roman" pitchFamily="18" charset="0"/>
                <a:cs typeface="Times New Roman" pitchFamily="18" charset="0"/>
              </a:rPr>
              <a:t>3</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cxnSp>
        <p:nvCxnSpPr>
          <p:cNvPr id="19" name="Straight Connector 18"/>
          <p:cNvCxnSpPr/>
          <p:nvPr/>
        </p:nvCxnSpPr>
        <p:spPr>
          <a:xfrm flipV="1">
            <a:off x="5832762" y="914400"/>
            <a:ext cx="635923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32764" y="1122218"/>
            <a:ext cx="146858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5525631"/>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Thể </a:t>
            </a:r>
            <a:r>
              <a:rPr lang="vi-VN" sz="2800" dirty="0" smtClean="0">
                <a:solidFill>
                  <a:srgbClr val="FF00FF"/>
                </a:solidFill>
                <a:latin typeface="Times New Roman" pitchFamily="18" charset="0"/>
                <a:cs typeface="Times New Roman" pitchFamily="18" charset="0"/>
              </a:rPr>
              <a:t>tích phần chìm trong nước của khối nhôm càng lớn thì lực đẩy Acsimet tác dụng lên vật càng lớn.</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Horizontal)">
                                      <p:cBhvr>
                                        <p:cTn id="7" dur="1000"/>
                                        <p:tgtEl>
                                          <p:spTgt spid="4098"/>
                                        </p:tgtEl>
                                      </p:cBhvr>
                                    </p:animEffect>
                                  </p:childTnLst>
                                </p:cTn>
                              </p:par>
                              <p:par>
                                <p:cTn id="8" presetID="16" presetClass="entr" presetSubtype="26"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arn(inHorizontal)">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1000"/>
                                        <p:tgtEl>
                                          <p:spTgt spid="13"/>
                                        </p:tgtEl>
                                      </p:cBhvr>
                                    </p:animEffect>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Bottom)">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Right)">
                                      <p:cBhvr>
                                        <p:cTn id="29" dur="1000"/>
                                        <p:tgtEl>
                                          <p:spTgt spid="19"/>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trips(downRight)">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lide(fromBottom)">
                                      <p:cBhvr>
                                        <p:cTn id="3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3099</TotalTime>
  <Words>863</Words>
  <PresentationFormat>Custom</PresentationFormat>
  <Paragraphs>102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2023-11-23T13:47:12Z</dcterms:modified>
</cp:coreProperties>
</file>