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350" r:id="rId6"/>
    <p:sldId id="351" r:id="rId7"/>
    <p:sldId id="333" r:id="rId8"/>
    <p:sldId id="260" r:id="rId9"/>
    <p:sldId id="334" r:id="rId10"/>
    <p:sldId id="338" r:id="rId11"/>
    <p:sldId id="339" r:id="rId12"/>
    <p:sldId id="340" r:id="rId13"/>
    <p:sldId id="261" r:id="rId14"/>
    <p:sldId id="342" r:id="rId15"/>
    <p:sldId id="343" r:id="rId16"/>
    <p:sldId id="344" r:id="rId17"/>
    <p:sldId id="346" r:id="rId18"/>
    <p:sldId id="262" r:id="rId19"/>
    <p:sldId id="347" r:id="rId20"/>
    <p:sldId id="348" r:id="rId21"/>
    <p:sldId id="263" r:id="rId22"/>
    <p:sldId id="349" r:id="rId23"/>
    <p:sldId id="264" r:id="rId24"/>
    <p:sldId id="335" r:id="rId25"/>
    <p:sldId id="336" r:id="rId26"/>
    <p:sldId id="33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 autoAdjust="0"/>
    <p:restoredTop sz="94657"/>
  </p:normalViewPr>
  <p:slideViewPr>
    <p:cSldViewPr snapToGrid="0">
      <p:cViewPr varScale="1">
        <p:scale>
          <a:sx n="69" d="100"/>
          <a:sy n="69" d="100"/>
        </p:scale>
        <p:origin x="474" y="78"/>
      </p:cViewPr>
      <p:guideLst>
        <p:guide orient="horz" pos="216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35"/>
            <a:ext cx="12213590" cy="6865620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346011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Unit 8: Festivals around the World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1038512" y="-36475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1.3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5.png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2671" y="2427887"/>
            <a:ext cx="659674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8: Festivals around the World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62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004" y="1031293"/>
            <a:ext cx="9089993" cy="2474998"/>
          </a:xfrm>
          <a:prstGeom prst="rect">
            <a:avLst/>
          </a:prstGeom>
        </p:spPr>
      </p:pic>
      <p:sp>
        <p:nvSpPr>
          <p:cNvPr id="7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989787" y="2679139"/>
            <a:ext cx="624391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400" dirty="0">
              <a:solidFill>
                <a:srgbClr val="FF0000"/>
              </a:solidFill>
              <a:sym typeface="Webdings" panose="05030102010509060703" pitchFamily="18" charset="2"/>
            </a:endParaRPr>
          </a:p>
        </p:txBody>
      </p:sp>
      <p:pic>
        <p:nvPicPr>
          <p:cNvPr id="2" name="CD2-TRACK 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7445" y="1931711"/>
            <a:ext cx="663633" cy="663633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9770110" y="1931670"/>
            <a:ext cx="1938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t="2435"/>
          <a:stretch>
            <a:fillRect/>
          </a:stretch>
        </p:blipFill>
        <p:spPr>
          <a:xfrm>
            <a:off x="844299" y="3057179"/>
            <a:ext cx="10503401" cy="1943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358" t="16024" r="1549" b="7036"/>
          <a:stretch>
            <a:fillRect/>
          </a:stretch>
        </p:blipFill>
        <p:spPr>
          <a:xfrm>
            <a:off x="503548" y="371658"/>
            <a:ext cx="11390107" cy="263898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1325125" y="4726050"/>
            <a:ext cx="22931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329" y="4972348"/>
            <a:ext cx="8077493" cy="551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20413" y="5466734"/>
            <a:ext cx="10969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The correct stress</a:t>
            </a:r>
            <a:r>
              <a:rPr lang="en-US" sz="3200" dirty="0">
                <a:solidFill>
                  <a:srgbClr val="002060"/>
                </a:solidFill>
              </a:rPr>
              <a:t> is on the </a:t>
            </a:r>
            <a:r>
              <a:rPr lang="en-US" sz="3200" b="1" dirty="0">
                <a:solidFill>
                  <a:srgbClr val="002060"/>
                </a:solidFill>
              </a:rPr>
              <a:t>second syllable:</a:t>
            </a:r>
            <a:r>
              <a:rPr lang="en-US" sz="3200" b="1" dirty="0"/>
              <a:t> </a:t>
            </a:r>
            <a:r>
              <a:rPr lang="en-US" sz="3200" dirty="0"/>
              <a:t>/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mɑːŋˈɡəʊliən</a:t>
            </a:r>
            <a:r>
              <a:rPr lang="en-US" sz="3200" dirty="0"/>
              <a:t>/  </a:t>
            </a:r>
            <a:endParaRPr lang="en-US" altLang="en-US" sz="3200" dirty="0">
              <a:solidFill>
                <a:srgbClr val="FF0000"/>
              </a:solidFill>
              <a:sym typeface="Webdings" panose="05030102010509060703" pitchFamily="18" charset="2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339877" y="5448724"/>
            <a:ext cx="6462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6">
            <a:hlinkClick r:id="" action="ppaction://noaction">
              <a:snd r:embed="rId7" name="CD2-TRACK 04.wav"/>
            </a:hlinkClick>
          </p:cNvPr>
          <p:cNvSpPr>
            <a:spLocks noChangeArrowheads="1"/>
          </p:cNvSpPr>
          <p:nvPr/>
        </p:nvSpPr>
        <p:spPr bwMode="auto">
          <a:xfrm>
            <a:off x="3989585" y="3523563"/>
            <a:ext cx="2303365" cy="7694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en-US" altLang="en-US" sz="4400" dirty="0">
              <a:solidFill>
                <a:srgbClr val="FF0000"/>
              </a:solidFill>
              <a:sym typeface="Webdings" panose="05030102010509060703" pitchFamily="18" charset="2"/>
            </a:endParaRPr>
          </a:p>
        </p:txBody>
      </p:sp>
      <p:sp>
        <p:nvSpPr>
          <p:cNvPr id="13" name="Rectangle 36">
            <a:hlinkClick r:id="" action="ppaction://noaction">
              <a:snd r:embed="rId8" name="Italian.wav"/>
            </a:hlinkClick>
          </p:cNvPr>
          <p:cNvSpPr>
            <a:spLocks noChangeArrowheads="1"/>
          </p:cNvSpPr>
          <p:nvPr/>
        </p:nvSpPr>
        <p:spPr bwMode="auto">
          <a:xfrm>
            <a:off x="4464768" y="4434541"/>
            <a:ext cx="269438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r"/>
            <a:r>
              <a:rPr lang="en-US" sz="2400" dirty="0"/>
              <a:t>		</a:t>
            </a:r>
          </a:p>
        </p:txBody>
      </p:sp>
      <p:pic>
        <p:nvPicPr>
          <p:cNvPr id="14" name="Picture 13" descr="checkanswer4">
            <a:hlinkClick r:id="" action="ppaction://noaction" highlightClick="1">
              <a:snd r:embed="rId9" name="ARROW 001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764" y="3882788"/>
            <a:ext cx="1844040" cy="44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D2-TRACK 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01908" y="3778151"/>
            <a:ext cx="656390" cy="65639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350125" y="3789680"/>
            <a:ext cx="1938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35" y="433582"/>
            <a:ext cx="8171584" cy="1349998"/>
          </a:xfrm>
          <a:prstGeom prst="rect">
            <a:avLst/>
          </a:prstGeom>
        </p:spPr>
      </p:pic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2222089" y="1700981"/>
          <a:ext cx="7802292" cy="4629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0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0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0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2382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consonant </a:t>
                      </a:r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 marL="100584" marR="100584"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ian</a:t>
                      </a:r>
                    </a:p>
                  </a:txBody>
                  <a:tcPr marL="100584" marR="100584"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Stress</a:t>
                      </a:r>
                    </a:p>
                  </a:txBody>
                  <a:tcPr marL="100584" marR="100584" marT="50292" marB="5029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320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d</a:t>
                      </a:r>
                    </a:p>
                  </a:txBody>
                  <a:tcPr marT="50292" marB="50292" anchor="ctr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3500" b="0" i="1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3500" i="1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500" dirty="0"/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B050"/>
                          </a:solidFill>
                        </a:rPr>
                        <a:t>Ca</a:t>
                      </a:r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na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d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</a:p>
                  </a:txBody>
                  <a:tcPr marL="100584" marR="100584" marT="50292" marB="5029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320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marT="50292" marB="50292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B050"/>
                          </a:solidFill>
                        </a:rPr>
                        <a:t>E</a:t>
                      </a:r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gyp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t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</a:p>
                  </a:txBody>
                  <a:tcPr marL="100584" marR="100584" marT="50292" marB="5029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2320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s</a:t>
                      </a:r>
                    </a:p>
                  </a:txBody>
                  <a:tcPr marT="50292" marB="50292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Ru</a:t>
                      </a:r>
                      <a:r>
                        <a:rPr lang="en-US" sz="3500" u="sng" dirty="0">
                          <a:solidFill>
                            <a:srgbClr val="00B050"/>
                          </a:solidFill>
                        </a:rPr>
                        <a:t>s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s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500" dirty="0">
                        <a:solidFill>
                          <a:srgbClr val="00B050"/>
                        </a:solidFill>
                      </a:endParaRPr>
                    </a:p>
                  </a:txBody>
                  <a:tcPr marL="100584" marR="100584" marT="50292" marB="5029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094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l</a:t>
                      </a:r>
                    </a:p>
                  </a:txBody>
                  <a:tcPr marT="50292" marB="50292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B050"/>
                          </a:solidFill>
                        </a:rPr>
                        <a:t>Aus</a:t>
                      </a:r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tra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l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500" dirty="0">
                        <a:solidFill>
                          <a:srgbClr val="00B050"/>
                        </a:solidFill>
                      </a:endParaRP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094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r</a:t>
                      </a:r>
                    </a:p>
                  </a:txBody>
                  <a:tcPr marT="50292" marB="50292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Aus</a:t>
                      </a:r>
                      <a:r>
                        <a:rPr lang="en-US" sz="3500" dirty="0">
                          <a:solidFill>
                            <a:srgbClr val="00B050"/>
                          </a:solidFill>
                        </a:rPr>
                        <a:t>t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r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500" dirty="0">
                        <a:solidFill>
                          <a:srgbClr val="00B050"/>
                        </a:solidFill>
                      </a:endParaRP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094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r</a:t>
                      </a:r>
                    </a:p>
                  </a:txBody>
                  <a:tcPr marT="50292" marB="50292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B050"/>
                          </a:solidFill>
                        </a:rPr>
                        <a:t>Bul</a:t>
                      </a:r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ga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r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500" dirty="0">
                        <a:solidFill>
                          <a:srgbClr val="00B050"/>
                        </a:solidFill>
                      </a:endParaRP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4" y="392151"/>
            <a:ext cx="12192000" cy="59557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83143" y="451143"/>
            <a:ext cx="323606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9433" y="865237"/>
            <a:ext cx="1033290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Hey Dad, can we go to the </a:t>
            </a:r>
            <a:r>
              <a:rPr lang="en-US" sz="3200" b="1" i="0" dirty="0">
                <a:solidFill>
                  <a:srgbClr val="00ADEE"/>
                </a:solidFill>
                <a:effectLst/>
              </a:rPr>
              <a:t>Great Reno Balloon Race</a:t>
            </a:r>
            <a:r>
              <a:rPr lang="en-US" sz="3200" b="1" dirty="0">
                <a:solidFill>
                  <a:srgbClr val="00ADEE"/>
                </a:solidFill>
              </a:rPr>
              <a:t>?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Where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It's in </a:t>
            </a:r>
            <a:r>
              <a:rPr lang="en-US" sz="3200" b="1" i="0" dirty="0">
                <a:solidFill>
                  <a:srgbClr val="00ADEE"/>
                </a:solidFill>
                <a:effectLst/>
              </a:rPr>
              <a:t>Reno, Nevada</a:t>
            </a:r>
            <a:r>
              <a:rPr lang="en-US" sz="3200" b="1" dirty="0">
                <a:solidFill>
                  <a:srgbClr val="00ADEE"/>
                </a:solidFill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When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It'll take place from </a:t>
            </a:r>
            <a:r>
              <a:rPr lang="en-US" sz="3200" b="1" i="0" dirty="0">
                <a:solidFill>
                  <a:srgbClr val="00ADEE"/>
                </a:solidFill>
                <a:effectLst/>
              </a:rPr>
              <a:t>September 10</a:t>
            </a:r>
            <a:r>
              <a:rPr lang="en-US" sz="3200" b="1" i="0" baseline="30000" dirty="0">
                <a:solidFill>
                  <a:srgbClr val="00ADEE"/>
                </a:solidFill>
                <a:effectLst/>
              </a:rPr>
              <a:t>th</a:t>
            </a:r>
            <a:r>
              <a:rPr lang="en-US" sz="3200" b="1" i="0" dirty="0">
                <a:solidFill>
                  <a:srgbClr val="00ADEE"/>
                </a:solidFill>
                <a:effectLst/>
              </a:rPr>
              <a:t> to 12</a:t>
            </a:r>
            <a:r>
              <a:rPr lang="en-US" sz="3200" b="1" i="0" baseline="30000" dirty="0">
                <a:solidFill>
                  <a:srgbClr val="00ADEE"/>
                </a:solidFill>
                <a:effectLst/>
              </a:rPr>
              <a:t>th</a:t>
            </a:r>
            <a:r>
              <a:rPr lang="en-US" sz="3200" b="1" dirty="0">
                <a:solidFill>
                  <a:srgbClr val="00ADEE"/>
                </a:solidFill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What can you do there?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There'll be </a:t>
            </a:r>
            <a:r>
              <a:rPr lang="en-US" sz="3200" b="1" i="0" dirty="0">
                <a:solidFill>
                  <a:srgbClr val="00ADEE"/>
                </a:solidFill>
                <a:effectLst/>
              </a:rPr>
              <a:t>hot-air balloon shows and a pajama party</a:t>
            </a:r>
            <a:r>
              <a:rPr lang="en-US" sz="3200" b="1" dirty="0">
                <a:solidFill>
                  <a:srgbClr val="00ADEE"/>
                </a:solidFill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</a:t>
            </a:r>
            <a:r>
              <a:rPr lang="en-US" sz="3200" b="1" i="0" dirty="0">
                <a:solidFill>
                  <a:srgbClr val="00ADEE"/>
                </a:solidFill>
                <a:effectLst/>
              </a:rPr>
              <a:t>How much are the tickets</a:t>
            </a:r>
            <a:r>
              <a:rPr lang="en-US" sz="3200" b="1" dirty="0">
                <a:solidFill>
                  <a:srgbClr val="00ADEE"/>
                </a:solidFill>
              </a:rPr>
              <a:t>?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b="1" i="0" dirty="0">
                <a:solidFill>
                  <a:srgbClr val="00ADEE"/>
                </a:solidFill>
                <a:effectLst/>
              </a:rPr>
              <a:t>It's free</a:t>
            </a:r>
            <a:r>
              <a:rPr lang="en-US" sz="3200" b="1" dirty="0">
                <a:solidFill>
                  <a:srgbClr val="00ADEE"/>
                </a:solidFill>
              </a:rPr>
              <a:t>.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Let's do that.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Great!</a:t>
            </a:r>
            <a:r>
              <a:rPr lang="en-US" sz="32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070" b="15344"/>
          <a:stretch>
            <a:fillRect/>
          </a:stretch>
        </p:blipFill>
        <p:spPr>
          <a:xfrm>
            <a:off x="288028" y="317811"/>
            <a:ext cx="8725259" cy="465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4944" y="835745"/>
            <a:ext cx="101173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Hey Dad, can we go to the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Gilroy Garlic Festival?</a:t>
            </a:r>
            <a:br>
              <a:rPr lang="en-US" sz="3200" b="1" i="0" dirty="0">
                <a:solidFill>
                  <a:srgbClr val="FF000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Where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It's in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Gilroy, California.</a:t>
            </a:r>
            <a:br>
              <a:rPr lang="en-US" sz="3200" b="1" i="0" dirty="0">
                <a:solidFill>
                  <a:srgbClr val="FF000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When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It'll take place from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July 26</a:t>
            </a:r>
            <a:r>
              <a:rPr lang="en-US" sz="3200" b="1" i="0" baseline="30000" dirty="0">
                <a:solidFill>
                  <a:srgbClr val="FF0000"/>
                </a:solidFill>
                <a:effectLst/>
              </a:rPr>
              <a:t>th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to 28</a:t>
            </a:r>
            <a:r>
              <a:rPr lang="en-US" sz="3200" b="1" i="0" baseline="30000" dirty="0">
                <a:solidFill>
                  <a:srgbClr val="FF0000"/>
                </a:solidFill>
                <a:effectLst/>
              </a:rPr>
              <a:t>th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.</a:t>
            </a:r>
            <a:br>
              <a:rPr lang="en-US" sz="3200" b="1" i="0" dirty="0">
                <a:solidFill>
                  <a:srgbClr val="FF000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What can you do there?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There'll be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cooking competitions and live music.</a:t>
            </a:r>
            <a:br>
              <a:rPr lang="en-US" sz="3200" b="1" i="0" dirty="0">
                <a:solidFill>
                  <a:srgbClr val="FF000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Who will perform?</a:t>
            </a:r>
            <a:r>
              <a:rPr lang="en-US" sz="3200" dirty="0"/>
              <a:t>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King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Calaway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and Kip Moore.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Let's do that.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Great!</a:t>
            </a:r>
            <a:r>
              <a:rPr lang="en-US" sz="32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070" b="15344"/>
          <a:stretch>
            <a:fillRect/>
          </a:stretch>
        </p:blipFill>
        <p:spPr>
          <a:xfrm>
            <a:off x="288028" y="317811"/>
            <a:ext cx="8725259" cy="465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4944" y="835745"/>
            <a:ext cx="101173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Hey Dad, can we go to the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Grape Throwing Festival?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/>
            </a:r>
            <a:br>
              <a:rPr lang="en-US" sz="3200" b="1" i="0" dirty="0">
                <a:solidFill>
                  <a:srgbClr val="FF000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Where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It's in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Mallorca, Spain.</a:t>
            </a:r>
            <a:br>
              <a:rPr lang="en-US" sz="3200" b="1" i="0" dirty="0">
                <a:solidFill>
                  <a:srgbClr val="00B05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When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It'll take place from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September 13</a:t>
            </a:r>
            <a:r>
              <a:rPr lang="en-US" sz="3200" b="1" i="0" baseline="30000" dirty="0">
                <a:solidFill>
                  <a:srgbClr val="00B050"/>
                </a:solidFill>
                <a:effectLst/>
              </a:rPr>
              <a:t>th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 to 30</a:t>
            </a:r>
            <a:r>
              <a:rPr lang="en-US" sz="3200" b="1" i="0" baseline="30000" dirty="0">
                <a:solidFill>
                  <a:srgbClr val="00B050"/>
                </a:solidFill>
                <a:effectLst/>
              </a:rPr>
              <a:t>th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.</a:t>
            </a:r>
            <a:br>
              <a:rPr lang="en-US" sz="3200" b="1" i="0" dirty="0">
                <a:solidFill>
                  <a:srgbClr val="00B05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What can you do there?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There'll be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grape fights and fire dances.</a:t>
            </a:r>
            <a:br>
              <a:rPr lang="en-US" sz="3200" b="1" i="0" dirty="0">
                <a:solidFill>
                  <a:srgbClr val="00B05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How much are the tickets?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/>
            </a:r>
            <a:br>
              <a:rPr lang="en-US" sz="3200" b="1" i="0" dirty="0">
                <a:solidFill>
                  <a:srgbClr val="00B050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It's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25 dollars.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/>
            </a:r>
            <a:br>
              <a:rPr lang="en-US" sz="3200" b="1" i="0" dirty="0">
                <a:solidFill>
                  <a:srgbClr val="00B05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Let's do that.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Great!</a:t>
            </a:r>
            <a:r>
              <a:rPr lang="en-US" sz="32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070" b="15344"/>
          <a:stretch>
            <a:fillRect/>
          </a:stretch>
        </p:blipFill>
        <p:spPr>
          <a:xfrm>
            <a:off x="288028" y="317811"/>
            <a:ext cx="8725259" cy="465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40" y="357646"/>
            <a:ext cx="6161182" cy="8332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4944" y="953731"/>
            <a:ext cx="101173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Hey Dad, can we go to the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>___________________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Where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It's in </a:t>
            </a:r>
            <a:r>
              <a:rPr lang="en-US" sz="3200" dirty="0">
                <a:solidFill>
                  <a:srgbClr val="00ADEE"/>
                </a:solidFill>
              </a:rPr>
              <a:t>______________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When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It'll take place from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>___________________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What can you do there?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There'll be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>________________________________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</a:t>
            </a:r>
            <a:r>
              <a:rPr lang="en-US" sz="3200" dirty="0">
                <a:solidFill>
                  <a:srgbClr val="00ADEE"/>
                </a:solidFill>
              </a:rPr>
              <a:t>__________________________</a:t>
            </a:r>
            <a:r>
              <a:rPr lang="en-US" sz="3200" b="0" i="0" dirty="0">
                <a:effectLst/>
              </a:rPr>
              <a:t>?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>
                <a:solidFill>
                  <a:srgbClr val="00ADEE"/>
                </a:solidFill>
              </a:rPr>
              <a:t>_________________</a:t>
            </a:r>
            <a:r>
              <a:rPr lang="en-US" sz="3200" b="0" i="0" dirty="0">
                <a:effectLst/>
              </a:rPr>
              <a:t>.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Let's do that.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Great!</a:t>
            </a:r>
            <a:r>
              <a:rPr lang="en-US" sz="3200" dirty="0"/>
              <a:t> </a:t>
            </a:r>
          </a:p>
        </p:txBody>
      </p:sp>
    </p:spTree>
  </p:cSld>
  <p:clrMapOvr>
    <a:masterClrMapping/>
  </p:clrMapOvr>
  <p:transition spd="slow"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7" y="330814"/>
            <a:ext cx="9752221" cy="60404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55667" y="423746"/>
            <a:ext cx="4236333" cy="643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SPEAKING</a:t>
            </a:r>
          </a:p>
        </p:txBody>
      </p:sp>
    </p:spTree>
  </p:cSld>
  <p:clrMapOvr>
    <a:masterClrMapping/>
  </p:clrMapOvr>
  <p:transition spd="slow"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4" y="304078"/>
            <a:ext cx="7122971" cy="645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243" y="845577"/>
            <a:ext cx="12135222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840"/>
              </a:lnSpc>
              <a:buAutoNum type="alphaLcPeriod"/>
            </a:pPr>
            <a:r>
              <a:rPr lang="en-US" sz="3200" b="1" i="0" dirty="0">
                <a:solidFill>
                  <a:srgbClr val="002060"/>
                </a:solidFill>
                <a:effectLst/>
              </a:rPr>
              <a:t>You're planning a new festival for your town.</a:t>
            </a:r>
          </a:p>
          <a:p>
            <a:pPr>
              <a:lnSpc>
                <a:spcPts val="384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</a:rPr>
              <a:t>In pairs: Discuss and fill in the table with the details of your festival.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273" y="2920183"/>
            <a:ext cx="8581729" cy="3515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925" y="1818623"/>
            <a:ext cx="9136151" cy="1175636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sp>
        <p:nvSpPr>
          <p:cNvPr id="3" name="Round Diagonal Corner Rectangle 10"/>
          <p:cNvSpPr/>
          <p:nvPr/>
        </p:nvSpPr>
        <p:spPr>
          <a:xfrm>
            <a:off x="3062586" y="4916619"/>
            <a:ext cx="2378633" cy="539496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33" y="1559345"/>
            <a:ext cx="1920785" cy="570039"/>
          </a:xfrm>
          <a:prstGeom prst="rect">
            <a:avLst/>
          </a:prstGeom>
        </p:spPr>
      </p:pic>
      <p:sp>
        <p:nvSpPr>
          <p:cNvPr id="5" name="Round Diagonal Corner Rectangle 10"/>
          <p:cNvSpPr/>
          <p:nvPr/>
        </p:nvSpPr>
        <p:spPr>
          <a:xfrm>
            <a:off x="3498146" y="5836181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sp>
        <p:nvSpPr>
          <p:cNvPr id="6" name="Round Diagonal Corner Rectangle 10"/>
          <p:cNvSpPr/>
          <p:nvPr/>
        </p:nvSpPr>
        <p:spPr>
          <a:xfrm>
            <a:off x="1670851" y="2315238"/>
            <a:ext cx="2378633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Pronunciation</a:t>
            </a:r>
          </a:p>
        </p:txBody>
      </p:sp>
      <p:sp>
        <p:nvSpPr>
          <p:cNvPr id="7" name="Round Diagonal Corner Rectangle 10"/>
          <p:cNvSpPr/>
          <p:nvPr/>
        </p:nvSpPr>
        <p:spPr>
          <a:xfrm>
            <a:off x="2059725" y="315925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</a:t>
            </a:r>
          </a:p>
        </p:txBody>
      </p:sp>
      <p:sp>
        <p:nvSpPr>
          <p:cNvPr id="8" name="Round Diagonal Corner Rectangle 10"/>
          <p:cNvSpPr/>
          <p:nvPr/>
        </p:nvSpPr>
        <p:spPr>
          <a:xfrm>
            <a:off x="2429085" y="4037935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Speaking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025" y="490818"/>
            <a:ext cx="4201181" cy="5876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4" y="304078"/>
            <a:ext cx="7122971" cy="645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243" y="845577"/>
            <a:ext cx="12135222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</a:rPr>
              <a:t>b. Join two other pairs. Tell them about your festival and discuss to choose the best festival.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273" y="2920183"/>
            <a:ext cx="8581729" cy="3515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925" y="1818623"/>
            <a:ext cx="9136151" cy="1175636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705"/>
            <a:ext cx="8959215" cy="61144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slow">
    <p:randomBa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8066" y="1100347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Tell your partner about </a:t>
            </a:r>
            <a:r>
              <a:rPr lang="en-US" sz="3600" b="1" i="1" dirty="0">
                <a:solidFill>
                  <a:srgbClr val="0070C0"/>
                </a:solidFill>
              </a:rPr>
              <a:t>a festival </a:t>
            </a:r>
            <a:r>
              <a:rPr lang="en-US" sz="3600" i="1" dirty="0">
                <a:solidFill>
                  <a:srgbClr val="0070C0"/>
                </a:solidFill>
              </a:rPr>
              <a:t>you have been to.</a:t>
            </a:r>
          </a:p>
        </p:txBody>
      </p:sp>
    </p:spTree>
  </p:cSld>
  <p:clrMapOvr>
    <a:masterClrMapping/>
  </p:clrMapOvr>
  <p:transition spd="slow"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" y="334296"/>
            <a:ext cx="9590049" cy="6017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slow">
    <p:randomBa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1937" y="2228671"/>
            <a:ext cx="1049784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Stressing on the syllable before “</a:t>
            </a:r>
            <a:r>
              <a:rPr lang="en-US" sz="3600" i="1" dirty="0">
                <a:solidFill>
                  <a:srgbClr val="C00000"/>
                </a:solidFill>
              </a:rPr>
              <a:t>consonant + ian</a:t>
            </a:r>
            <a:r>
              <a:rPr lang="en-US" sz="3600" i="1" dirty="0">
                <a:solidFill>
                  <a:srgbClr val="0070C0"/>
                </a:solidFill>
              </a:rPr>
              <a:t>”.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Planning a new festival for your town.</a:t>
            </a:r>
          </a:p>
        </p:txBody>
      </p:sp>
    </p:spTree>
  </p:cSld>
  <p:clrMapOvr>
    <a:masterClrMapping/>
  </p:clrMapOvr>
  <p:transition spd="slow">
    <p:randomBa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95474" y="1774348"/>
            <a:ext cx="10725150" cy="39693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vocabularies in lesson 1.1.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grammar point in lesson 1.2.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stress of the words about nationalities ending in “</a:t>
            </a:r>
            <a:r>
              <a:rPr lang="en-US" sz="3600" i="1" dirty="0">
                <a:solidFill>
                  <a:srgbClr val="C00000"/>
                </a:solidFill>
              </a:rPr>
              <a:t>-ian</a:t>
            </a:r>
            <a:r>
              <a:rPr lang="en-US" sz="3600" i="1" dirty="0">
                <a:solidFill>
                  <a:srgbClr val="0070C0"/>
                </a:solidFill>
              </a:rPr>
              <a:t>”.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63 SB).</a:t>
            </a: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67713" y="588368"/>
            <a:ext cx="5980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stress the syllable before “</a:t>
            </a:r>
            <a:r>
              <a:rPr lang="en-US" sz="3600" b="1" i="1" dirty="0">
                <a:solidFill>
                  <a:srgbClr val="0070C0"/>
                </a:solidFill>
              </a:rPr>
              <a:t>consonant + </a:t>
            </a:r>
            <a:r>
              <a:rPr lang="en-US" sz="3600" b="1" i="1" dirty="0" err="1">
                <a:solidFill>
                  <a:srgbClr val="0070C0"/>
                </a:solidFill>
              </a:rPr>
              <a:t>ian</a:t>
            </a:r>
            <a:r>
              <a:rPr lang="en-US" sz="3600" i="1" dirty="0">
                <a:solidFill>
                  <a:srgbClr val="0070C0"/>
                </a:solidFill>
              </a:rPr>
              <a:t>” in nationalities ending in </a:t>
            </a:r>
            <a:r>
              <a:rPr lang="en-US" sz="3600" b="1" i="1" dirty="0">
                <a:solidFill>
                  <a:srgbClr val="0070C0"/>
                </a:solidFill>
              </a:rPr>
              <a:t>-ian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plan a new festival.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501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sculpture		B. lantern		C. support		D. passport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opinion		B. experience	C. kilometer	D. milliliter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delighted		B.</a:t>
            </a:r>
            <a:r>
              <a:rPr lang="en-US" sz="3200" dirty="0"/>
              <a:t> negative</a:t>
            </a:r>
            <a:r>
              <a:rPr lang="en-US" sz="3200" dirty="0">
                <a:latin typeface="+mj-lt"/>
              </a:rPr>
              <a:t> 	C. positive		D. talented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04207" y="14273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258703" y="336254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4070" y="530642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skʌlptʃər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5113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læntərn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57121" y="1798714"/>
            <a:ext cx="2488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səˈpɔ:rt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32594" y="1846575"/>
            <a:ext cx="254055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/ˈpæspɔ:rt/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əˈpɪnjən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2691" y="3776499"/>
            <a:ext cx="24348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/ɪkˈspɪriəns/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4374" y="3732184"/>
            <a:ext cx="2578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kɪˈ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lɑːm</a:t>
            </a:r>
            <a:r>
              <a:rPr lang="en-US" sz="3200" dirty="0" err="1">
                <a:solidFill>
                  <a:srgbClr val="FF0000"/>
                </a:solidFill>
              </a:rPr>
              <a:t>ə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tər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84581" y="3720793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mɪl</a:t>
            </a:r>
            <a:r>
              <a:rPr lang="en-US" sz="3200" dirty="0" err="1">
                <a:solidFill>
                  <a:srgbClr val="FF0000"/>
                </a:solidFill>
              </a:rPr>
              <a:t>ə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li:tər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/dɪˈlaɪtɪd/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48194" y="5709153"/>
            <a:ext cx="248939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/ˈneɡətɪv/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4256" y="56668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</a:t>
            </a:r>
            <a:r>
              <a:rPr lang="en-US" sz="3200" dirty="0" err="1">
                <a:solidFill>
                  <a:srgbClr val="FF0000"/>
                </a:solidFill>
              </a:rPr>
              <a:t>ɑː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zətɪv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84581" y="5628398"/>
            <a:ext cx="252396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/ˈtæləntɪd/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34665" y="320040"/>
            <a:ext cx="793496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659" y="963312"/>
            <a:ext cx="12125992" cy="501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vidence		B. fr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quency	C. spagh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tti	D. l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monade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fl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ght			B. n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ght		C. r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ght		D. w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sh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l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cal	 		B. h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mework 	C. b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ttle		D. gr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wer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07" y="843136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762394" y="131395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66949" y="326207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15171" y="520472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4703" y="1598863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evɪdəns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886" y="1628329"/>
            <a:ext cx="2704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fri:kwənsi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31364" y="1625568"/>
            <a:ext cx="3069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spəˈɡeti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355416" y="1675260"/>
            <a:ext cx="2471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leməˈneɪd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1525" y="5522079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ˈloʊkl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31364" y="5610064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bɑ:tl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428538" y="3523508"/>
            <a:ext cx="2763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wɪʃ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4703" y="3590025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fla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01987" y="354523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na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355416" y="5526521"/>
            <a:ext cx="269292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ɡroʊər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656327" y="3534009"/>
            <a:ext cx="252807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raɪt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692336" y="5517341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hoʊmwɜ:rk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91510" y="307975"/>
            <a:ext cx="90004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610" y="554803"/>
            <a:ext cx="9210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Work in pairs.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Talk to your partner about Halloween.</a:t>
            </a:r>
          </a:p>
        </p:txBody>
      </p:sp>
      <p:sp>
        <p:nvSpPr>
          <p:cNvPr id="3" name="Rectangle 2"/>
          <p:cNvSpPr/>
          <p:nvPr/>
        </p:nvSpPr>
        <p:spPr>
          <a:xfrm>
            <a:off x="522516" y="2257068"/>
            <a:ext cx="1101857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HALLOWEEN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1. When’s Halloween?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2. What things do you usually see on Halloween?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3. What do people usually do?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4. Do you like Halloween? Why/ Why not?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41976" y="701429"/>
            <a:ext cx="533098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PRONUNCIATION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376516" y="3313471"/>
          <a:ext cx="9858025" cy="2674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4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4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29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8593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FF0000"/>
                          </a:solidFill>
                        </a:rPr>
                        <a:t>Consonant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marL="100584" marR="100584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ian</a:t>
                      </a:r>
                    </a:p>
                  </a:txBody>
                  <a:tcPr marL="100584" marR="100584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B050"/>
                          </a:solidFill>
                        </a:rPr>
                        <a:t>Stress</a:t>
                      </a:r>
                    </a:p>
                  </a:txBody>
                  <a:tcPr marL="100584" marR="100584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59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d</a:t>
                      </a:r>
                    </a:p>
                  </a:txBody>
                  <a:tcPr marL="100584" marR="100584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3600" b="0" i="1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3600" i="1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600" i="1" dirty="0"/>
                    </a:p>
                  </a:txBody>
                  <a:tcPr marL="100584" marR="100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Ca</a:t>
                      </a:r>
                      <a:r>
                        <a:rPr lang="en-US" sz="3600" b="1" u="sng" dirty="0">
                          <a:solidFill>
                            <a:srgbClr val="00B050"/>
                          </a:solidFill>
                        </a:rPr>
                        <a:t>na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d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ian</a:t>
                      </a:r>
                    </a:p>
                  </a:txBody>
                  <a:tcPr marL="100584" marR="10058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59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marL="100584" marR="100584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E</a:t>
                      </a:r>
                      <a:r>
                        <a:rPr lang="en-US" sz="3600" b="1" u="sng" dirty="0">
                          <a:solidFill>
                            <a:srgbClr val="00B050"/>
                          </a:solidFill>
                        </a:rPr>
                        <a:t>gyp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t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600" dirty="0">
                        <a:solidFill>
                          <a:srgbClr val="00B050"/>
                        </a:solidFill>
                      </a:endParaRPr>
                    </a:p>
                  </a:txBody>
                  <a:tcPr marL="100584" marR="10058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59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s</a:t>
                      </a:r>
                    </a:p>
                  </a:txBody>
                  <a:tcPr marL="100584" marR="100584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u="sng" dirty="0">
                          <a:solidFill>
                            <a:srgbClr val="00B050"/>
                          </a:solidFill>
                        </a:rPr>
                        <a:t>Ru</a:t>
                      </a:r>
                      <a:r>
                        <a:rPr lang="en-US" sz="3600" u="sng" dirty="0">
                          <a:solidFill>
                            <a:srgbClr val="00B050"/>
                          </a:solidFill>
                        </a:rPr>
                        <a:t>s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s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600" dirty="0">
                        <a:solidFill>
                          <a:srgbClr val="00B050"/>
                        </a:solidFill>
                      </a:endParaRPr>
                    </a:p>
                  </a:txBody>
                  <a:tcPr marL="100584" marR="10058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58" t="16024" r="1549" b="7036"/>
          <a:stretch>
            <a:fillRect/>
          </a:stretch>
        </p:blipFill>
        <p:spPr>
          <a:xfrm>
            <a:off x="844299" y="491612"/>
            <a:ext cx="10354643" cy="2399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518</Words>
  <Application>Microsoft Office PowerPoint</Application>
  <PresentationFormat>Widescreen</PresentationFormat>
  <Paragraphs>118</Paragraphs>
  <Slides>26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175</cp:revision>
  <dcterms:created xsi:type="dcterms:W3CDTF">2020-12-08T03:17:00Z</dcterms:created>
  <dcterms:modified xsi:type="dcterms:W3CDTF">2023-07-27T12:02:27Z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A0B7C2D5E1FA4D7F93DB962185A7A902</vt:lpwstr>
  </property>
  <property fmtid="{D5CDD505-2E9C-101B-9397-08002B2CF9AE}" pid="3" name="KSOProductBuildVer">
    <vt:lpwstr>1033-11.2.0.11486</vt:lpwstr>
  </property>
</Properties>
</file>