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301" r:id="rId2"/>
    <p:sldId id="303" r:id="rId3"/>
    <p:sldId id="284" r:id="rId4"/>
    <p:sldId id="285" r:id="rId5"/>
    <p:sldId id="333" r:id="rId6"/>
    <p:sldId id="334" r:id="rId7"/>
    <p:sldId id="270" r:id="rId8"/>
    <p:sldId id="286" r:id="rId9"/>
    <p:sldId id="273" r:id="rId10"/>
    <p:sldId id="315" r:id="rId11"/>
    <p:sldId id="316" r:id="rId12"/>
    <p:sldId id="317" r:id="rId13"/>
    <p:sldId id="307" r:id="rId14"/>
    <p:sldId id="321" r:id="rId15"/>
    <p:sldId id="308" r:id="rId16"/>
    <p:sldId id="311" r:id="rId17"/>
    <p:sldId id="312" r:id="rId18"/>
    <p:sldId id="319" r:id="rId19"/>
    <p:sldId id="320" r:id="rId20"/>
    <p:sldId id="313" r:id="rId21"/>
    <p:sldId id="294" r:id="rId22"/>
    <p:sldId id="332" r:id="rId23"/>
    <p:sldId id="331" r:id="rId24"/>
    <p:sldId id="269" r:id="rId25"/>
    <p:sldId id="296" r:id="rId26"/>
    <p:sldId id="295" r:id="rId27"/>
    <p:sldId id="314" r:id="rId28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1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6296"/>
  </p:normalViewPr>
  <p:slideViewPr>
    <p:cSldViewPr snapToGrid="0" snapToObjects="1">
      <p:cViewPr varScale="1">
        <p:scale>
          <a:sx n="71" d="100"/>
          <a:sy n="71" d="100"/>
        </p:scale>
        <p:origin x="46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24C8C-DDD8-4255-9C31-1136218F8F69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47397-6384-44EE-A694-5C2CB09E4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5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Please,</a:t>
            </a:r>
            <a:r>
              <a:rPr lang="en-US" b="1" baseline="0" dirty="0">
                <a:solidFill>
                  <a:srgbClr val="FF0000"/>
                </a:solidFill>
              </a:rPr>
              <a:t> c</a:t>
            </a:r>
            <a:r>
              <a:rPr lang="en-US" b="1" dirty="0">
                <a:solidFill>
                  <a:srgbClr val="FF0000"/>
                </a:solidFill>
              </a:rPr>
              <a:t>lick</a:t>
            </a:r>
            <a:r>
              <a:rPr lang="en-US" b="1" baseline="0" dirty="0">
                <a:solidFill>
                  <a:srgbClr val="FF0000"/>
                </a:solidFill>
              </a:rPr>
              <a:t> on each phrase to hear the sound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58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Please,</a:t>
            </a:r>
            <a:r>
              <a:rPr lang="en-US" b="1" baseline="0" dirty="0">
                <a:solidFill>
                  <a:srgbClr val="FF0000"/>
                </a:solidFill>
              </a:rPr>
              <a:t> c</a:t>
            </a:r>
            <a:r>
              <a:rPr lang="en-US" b="1" dirty="0">
                <a:solidFill>
                  <a:srgbClr val="FF0000"/>
                </a:solidFill>
              </a:rPr>
              <a:t>lick</a:t>
            </a:r>
            <a:r>
              <a:rPr lang="en-US" b="1" baseline="0" dirty="0">
                <a:solidFill>
                  <a:srgbClr val="FF0000"/>
                </a:solidFill>
              </a:rPr>
              <a:t> on each phrase to hear the sound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58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Please,</a:t>
            </a:r>
            <a:r>
              <a:rPr lang="en-US" b="1" baseline="0" dirty="0">
                <a:solidFill>
                  <a:srgbClr val="FF0000"/>
                </a:solidFill>
              </a:rPr>
              <a:t> c</a:t>
            </a:r>
            <a:r>
              <a:rPr lang="en-US" b="1" dirty="0">
                <a:solidFill>
                  <a:srgbClr val="FF0000"/>
                </a:solidFill>
              </a:rPr>
              <a:t>lick</a:t>
            </a:r>
            <a:r>
              <a:rPr lang="en-US" b="1" baseline="0" dirty="0">
                <a:solidFill>
                  <a:srgbClr val="FF0000"/>
                </a:solidFill>
              </a:rPr>
              <a:t> on each phrase to hear the sound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58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Please,</a:t>
            </a:r>
            <a:r>
              <a:rPr lang="en-US" b="1" baseline="0" dirty="0">
                <a:solidFill>
                  <a:srgbClr val="FF0000"/>
                </a:solidFill>
              </a:rPr>
              <a:t> c</a:t>
            </a:r>
            <a:r>
              <a:rPr lang="en-US" b="1" dirty="0">
                <a:solidFill>
                  <a:srgbClr val="FF0000"/>
                </a:solidFill>
              </a:rPr>
              <a:t>lick</a:t>
            </a:r>
            <a:r>
              <a:rPr lang="en-US" b="1" baseline="0" dirty="0">
                <a:solidFill>
                  <a:srgbClr val="FF0000"/>
                </a:solidFill>
              </a:rPr>
              <a:t> on each phrase to hear the sound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58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36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19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7531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A025F-4A42-FE48-B7B2-D5FBC143A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BFAD-4F29-F94C-9D8A-33DE84098633}" type="datetimeFigureOut">
              <a:t>7/27/2022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59E23-09A3-C844-8CD6-BFEB8E957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DAE2F-0754-4F4F-B969-EB3B6F0BB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D39D-5E4B-5941-A936-433FC1C6FE25}" type="slidenum"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99B83-00F1-524F-BDF6-BAB5619A00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22386" cy="685799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DFDE0FC-811C-6B4D-A402-4A4EC1420D9C}"/>
              </a:ext>
            </a:extLst>
          </p:cNvPr>
          <p:cNvGrpSpPr/>
          <p:nvPr userDrawn="1"/>
        </p:nvGrpSpPr>
        <p:grpSpPr>
          <a:xfrm>
            <a:off x="5693239" y="6314169"/>
            <a:ext cx="805521" cy="529389"/>
            <a:chOff x="5778584" y="6325677"/>
            <a:chExt cx="805521" cy="529389"/>
          </a:xfrm>
        </p:grpSpPr>
        <p:pic>
          <p:nvPicPr>
            <p:cNvPr id="10" name="Picture 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128DB713-A925-E940-9C1F-35CFB2B255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6650" y="6325677"/>
              <a:ext cx="529389" cy="52938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8ADE026-D255-0E46-A4EC-CE36DFF08E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7190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9B62DC2-97D1-B64B-869E-DEBA545BEC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778584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1DF492A-81AD-5D4A-A943-32E917C1B56B}"/>
              </a:ext>
            </a:extLst>
          </p:cNvPr>
          <p:cNvSpPr txBox="1"/>
          <p:nvPr userDrawn="1"/>
        </p:nvSpPr>
        <p:spPr>
          <a:xfrm>
            <a:off x="24732" y="6510902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 Anh 10 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7DD529-7747-654A-B7AB-AFCA57F9881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018" y="6396200"/>
            <a:ext cx="814608" cy="41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436751-F2B7-3544-9527-8B13899DC1B3}"/>
              </a:ext>
            </a:extLst>
          </p:cNvPr>
          <p:cNvSpPr txBox="1"/>
          <p:nvPr userDrawn="1"/>
        </p:nvSpPr>
        <p:spPr>
          <a:xfrm>
            <a:off x="82240" y="-48141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Unit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49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1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33837" y="2626285"/>
            <a:ext cx="68449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UNIT 3: SHOPPING</a:t>
            </a:r>
          </a:p>
          <a:p>
            <a:pPr algn="ctr"/>
            <a:r>
              <a:rPr lang="en-US" sz="3000" b="1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Lesson 2.3 – Pronunciation and Speaking</a:t>
            </a:r>
          </a:p>
          <a:p>
            <a:pPr algn="ctr"/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Page 25</a:t>
            </a:r>
            <a:endParaRPr lang="en-US" sz="3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350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2049" y="2218191"/>
            <a:ext cx="104493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b.   Notice the sound changes of the  </a:t>
            </a:r>
          </a:p>
          <a:p>
            <a:r>
              <a:rPr lang="en-US" sz="4000" b="1" dirty="0">
                <a:solidFill>
                  <a:srgbClr val="0070C0"/>
                </a:solidFill>
              </a:rPr>
              <a:t>underlined words. </a:t>
            </a:r>
          </a:p>
        </p:txBody>
      </p:sp>
      <p:pic>
        <p:nvPicPr>
          <p:cNvPr id="2050" name="Picture 2" descr="D:\E-3HIGHSCHOOL\E10_SMART_WORLD\3. Icon trong sach\Pronunciation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778" y="261916"/>
            <a:ext cx="3263840" cy="73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448446"/>
            <a:ext cx="49911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8775" y="2933700"/>
            <a:ext cx="5619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CD1-TRACK 3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00800" y="2876550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31572" y="3868448"/>
            <a:ext cx="57740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 dirty="0">
                <a:solidFill>
                  <a:srgbClr val="0070C0"/>
                </a:solidFill>
              </a:rPr>
              <a:t>Can I take </a:t>
            </a:r>
            <a:r>
              <a:rPr lang="en-US" sz="3600" dirty="0">
                <a:solidFill>
                  <a:srgbClr val="0070C0"/>
                </a:solidFill>
              </a:rPr>
              <a:t>your name, please?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E3C339-4039-4C5B-BD7D-BB08E5D02FF1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2.3</a:t>
            </a:r>
          </a:p>
        </p:txBody>
      </p:sp>
    </p:spTree>
    <p:extLst>
      <p:ext uri="{BB962C8B-B14F-4D97-AF65-F5344CB8AC3E}">
        <p14:creationId xmlns:p14="http://schemas.microsoft.com/office/powerpoint/2010/main" val="151217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2048" y="1543821"/>
            <a:ext cx="104493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c.   Listen and cross out the one with the wrong sound changes.</a:t>
            </a:r>
          </a:p>
        </p:txBody>
      </p:sp>
      <p:pic>
        <p:nvPicPr>
          <p:cNvPr id="2050" name="Picture 2" descr="D:\E-3HIGHSCHOOL\E10_SMART_WORLD\3. Icon trong sach\Pronunciation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778" y="261916"/>
            <a:ext cx="3263840" cy="73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448446"/>
            <a:ext cx="49911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36149" y="2970686"/>
            <a:ext cx="61764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Can I take your phone number?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Can I take your address?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4951" y="2205540"/>
            <a:ext cx="6191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D1-TRACK 3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77137" y="2218879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77137" y="3570850"/>
            <a:ext cx="6414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 – Wrong. No connected speech.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437474E-1838-4D4F-809F-556619199AD8}"/>
              </a:ext>
            </a:extLst>
          </p:cNvPr>
          <p:cNvCxnSpPr/>
          <p:nvPr/>
        </p:nvCxnSpPr>
        <p:spPr>
          <a:xfrm>
            <a:off x="1162048" y="3894015"/>
            <a:ext cx="46150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E1808EA-289B-42C4-B185-71EF09480DDC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2.3</a:t>
            </a:r>
          </a:p>
        </p:txBody>
      </p:sp>
    </p:spTree>
    <p:extLst>
      <p:ext uri="{BB962C8B-B14F-4D97-AF65-F5344CB8AC3E}">
        <p14:creationId xmlns:p14="http://schemas.microsoft.com/office/powerpoint/2010/main" val="377097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53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2049" y="2218191"/>
            <a:ext cx="104493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d.   Read the sentences with the correct </a:t>
            </a:r>
          </a:p>
          <a:p>
            <a:r>
              <a:rPr lang="en-US" sz="4000" b="1" dirty="0">
                <a:solidFill>
                  <a:srgbClr val="0070C0"/>
                </a:solidFill>
              </a:rPr>
              <a:t>sound changes to a partner.</a:t>
            </a:r>
          </a:p>
        </p:txBody>
      </p:sp>
      <p:pic>
        <p:nvPicPr>
          <p:cNvPr id="2050" name="Picture 2" descr="D:\E-3HIGHSCHOOL\E10_SMART_WORLD\3. Icon trong sach\Pronunciation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778" y="261916"/>
            <a:ext cx="3263840" cy="73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448446"/>
            <a:ext cx="49911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31572" y="3868448"/>
            <a:ext cx="61764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Can I take your phone number?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Can I take your address?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066" y="2930812"/>
            <a:ext cx="6191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D1-TRACK 3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3373" y="2932030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D61086-0FBF-4DF8-B046-847DFBCF73FF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2.3</a:t>
            </a:r>
          </a:p>
        </p:txBody>
      </p:sp>
    </p:spTree>
    <p:extLst>
      <p:ext uri="{BB962C8B-B14F-4D97-AF65-F5344CB8AC3E}">
        <p14:creationId xmlns:p14="http://schemas.microsoft.com/office/powerpoint/2010/main" val="227870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E-3HIGHSCHOOL\E10_SMART_WORLD\4. IMAGES\shutterstock_152836037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E-3HIGHSCHOOL\E10_SMART_WORLD\3. Icon trong sach\Practic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6587" y="2274888"/>
            <a:ext cx="8281987" cy="146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607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E-3HIGHSCHOOL\E10_SMART_WORLD\3. Icon trong sach\Practic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07986" y="278628"/>
            <a:ext cx="3648728" cy="64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96757" y="357868"/>
            <a:ext cx="86214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eriod"/>
            </a:pPr>
            <a:r>
              <a:rPr lang="en-US" sz="2800" b="1" dirty="0">
                <a:solidFill>
                  <a:srgbClr val="0070C0"/>
                </a:solidFill>
              </a:rPr>
              <a:t>Practice the conversation. Swap roles and repeat.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6882" y="808930"/>
            <a:ext cx="1122045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Customer</a:t>
            </a:r>
            <a:r>
              <a:rPr lang="en-US" sz="2800" dirty="0"/>
              <a:t>: I have a problem with my laptop. </a:t>
            </a:r>
          </a:p>
          <a:p>
            <a:r>
              <a:rPr lang="en-US" sz="2800" b="1" dirty="0"/>
              <a:t>Manager</a:t>
            </a:r>
            <a:r>
              <a:rPr lang="en-US" sz="2800" dirty="0"/>
              <a:t>: What's the problem?</a:t>
            </a:r>
          </a:p>
          <a:p>
            <a:r>
              <a:rPr lang="en-US" sz="2800" b="1" dirty="0"/>
              <a:t>Customer</a:t>
            </a:r>
            <a:r>
              <a:rPr lang="en-US" sz="2800" dirty="0"/>
              <a:t>:   It </a:t>
            </a:r>
            <a:r>
              <a:rPr lang="en-US" sz="2800" b="1" u="sng" dirty="0">
                <a:solidFill>
                  <a:srgbClr val="0070C0"/>
                </a:solidFill>
              </a:rPr>
              <a:t>overheats</a:t>
            </a:r>
            <a:r>
              <a:rPr lang="en-US" sz="2800" dirty="0"/>
              <a:t> when I </a:t>
            </a:r>
            <a:r>
              <a:rPr lang="en-US" sz="2800" b="1" u="sng" dirty="0">
                <a:solidFill>
                  <a:srgbClr val="0070C0"/>
                </a:solidFill>
              </a:rPr>
              <a:t>do my homework</a:t>
            </a:r>
            <a:r>
              <a:rPr lang="en-US" sz="2800" dirty="0"/>
              <a:t>.</a:t>
            </a:r>
          </a:p>
          <a:p>
            <a:r>
              <a:rPr lang="en-US" sz="2800" b="1" dirty="0"/>
              <a:t>Manager</a:t>
            </a:r>
            <a:r>
              <a:rPr lang="en-US" sz="2800" dirty="0"/>
              <a:t>: Do you have your receipt?</a:t>
            </a:r>
          </a:p>
          <a:p>
            <a:r>
              <a:rPr lang="en-US" sz="2800" b="1" dirty="0"/>
              <a:t>Customer</a:t>
            </a:r>
            <a:r>
              <a:rPr lang="en-US" sz="2800" dirty="0"/>
              <a:t>: Here it is.</a:t>
            </a:r>
          </a:p>
          <a:p>
            <a:r>
              <a:rPr lang="en-US" sz="2800" b="1" dirty="0"/>
              <a:t>Manager</a:t>
            </a:r>
            <a:r>
              <a:rPr lang="en-US" sz="2800" dirty="0"/>
              <a:t>:   It's </a:t>
            </a:r>
            <a:r>
              <a:rPr lang="en-US" sz="2800" b="1" u="sng" dirty="0">
                <a:solidFill>
                  <a:srgbClr val="0070C0"/>
                </a:solidFill>
              </a:rPr>
              <a:t>still</a:t>
            </a:r>
            <a:r>
              <a:rPr lang="en-US" sz="2800" u="sng" dirty="0"/>
              <a:t> </a:t>
            </a:r>
            <a:r>
              <a:rPr lang="en-US" sz="2800" dirty="0"/>
              <a:t>under warranty. We can repair it for </a:t>
            </a:r>
            <a:r>
              <a:rPr lang="en-US" sz="2800" b="1" u="sng" dirty="0">
                <a:solidFill>
                  <a:srgbClr val="0070C0"/>
                </a:solidFill>
              </a:rPr>
              <a:t>free</a:t>
            </a:r>
            <a:r>
              <a:rPr lang="en-US" sz="2800" dirty="0"/>
              <a:t>.</a:t>
            </a:r>
          </a:p>
          <a:p>
            <a:r>
              <a:rPr lang="en-US" sz="2800" b="1" dirty="0"/>
              <a:t>Customer</a:t>
            </a:r>
            <a:r>
              <a:rPr lang="en-US" sz="2800" dirty="0"/>
              <a:t>: OK.</a:t>
            </a:r>
          </a:p>
          <a:p>
            <a:r>
              <a:rPr lang="en-US" sz="2800" b="1" dirty="0"/>
              <a:t>Manager</a:t>
            </a:r>
            <a:r>
              <a:rPr lang="en-US" sz="2800" dirty="0"/>
              <a:t>: Can I take your name, please?</a:t>
            </a:r>
          </a:p>
          <a:p>
            <a:r>
              <a:rPr lang="en-US" sz="2800" b="1" dirty="0"/>
              <a:t>Customer</a:t>
            </a:r>
            <a:r>
              <a:rPr lang="en-US" sz="2800" dirty="0"/>
              <a:t>: Yes, it's </a:t>
            </a:r>
            <a:r>
              <a:rPr lang="en-US" sz="2800" b="1" u="sng" dirty="0">
                <a:solidFill>
                  <a:srgbClr val="0070C0"/>
                </a:solidFill>
              </a:rPr>
              <a:t>Ali Benn</a:t>
            </a:r>
            <a:r>
              <a:rPr lang="en-US" sz="2800" dirty="0"/>
              <a:t>. That's </a:t>
            </a:r>
            <a:r>
              <a:rPr lang="en-US" sz="2800" b="1" u="sng" dirty="0">
                <a:solidFill>
                  <a:srgbClr val="0070C0"/>
                </a:solidFill>
              </a:rPr>
              <a:t>A-L-I B-E-N-N</a:t>
            </a:r>
            <a:r>
              <a:rPr lang="en-US" sz="2800" u="sng" dirty="0"/>
              <a:t>.</a:t>
            </a:r>
          </a:p>
          <a:p>
            <a:r>
              <a:rPr lang="en-US" sz="2800" b="1" dirty="0"/>
              <a:t>Manager</a:t>
            </a:r>
            <a:r>
              <a:rPr lang="en-US" sz="2800" dirty="0"/>
              <a:t>: Can I take your phone number?</a:t>
            </a:r>
          </a:p>
          <a:p>
            <a:r>
              <a:rPr lang="en-US" sz="2800" b="1" dirty="0"/>
              <a:t>Customer</a:t>
            </a:r>
            <a:r>
              <a:rPr lang="en-US" sz="2800" dirty="0"/>
              <a:t>: Sure, it's </a:t>
            </a:r>
            <a:r>
              <a:rPr lang="en-US" sz="2800" b="1" u="sng" dirty="0">
                <a:solidFill>
                  <a:srgbClr val="0070C0"/>
                </a:solidFill>
              </a:rPr>
              <a:t>0985214173</a:t>
            </a:r>
            <a:r>
              <a:rPr lang="en-US" sz="2800" dirty="0"/>
              <a:t>.</a:t>
            </a:r>
          </a:p>
          <a:p>
            <a:r>
              <a:rPr lang="en-US" sz="2800" b="1" dirty="0"/>
              <a:t>Manager</a:t>
            </a:r>
            <a:r>
              <a:rPr lang="en-US" sz="2800" dirty="0"/>
              <a:t>: We'll call you when it's ready.</a:t>
            </a:r>
          </a:p>
          <a:p>
            <a:r>
              <a:rPr lang="en-US" sz="2800" b="1" dirty="0"/>
              <a:t>Customer</a:t>
            </a:r>
            <a:r>
              <a:rPr lang="en-US" sz="2800" dirty="0"/>
              <a:t>: OK.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4E95F2-CBDA-4F91-BA6C-4AEACF26F2C6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2.3</a:t>
            </a:r>
          </a:p>
        </p:txBody>
      </p:sp>
    </p:spTree>
    <p:extLst>
      <p:ext uri="{BB962C8B-B14F-4D97-AF65-F5344CB8AC3E}">
        <p14:creationId xmlns:p14="http://schemas.microsoft.com/office/powerpoint/2010/main" val="3711632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E-3HIGHSCHOOL\E10_SMART_WORLD\3. Icon trong sach\Practic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07986" y="278628"/>
            <a:ext cx="3648728" cy="64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6237" y="916506"/>
            <a:ext cx="112204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Customer</a:t>
            </a:r>
            <a:r>
              <a:rPr lang="en-US" sz="2400" dirty="0"/>
              <a:t>: I have a problem with my laptop. </a:t>
            </a:r>
          </a:p>
          <a:p>
            <a:r>
              <a:rPr lang="en-US" sz="2400" b="1" dirty="0"/>
              <a:t>Manager</a:t>
            </a:r>
            <a:r>
              <a:rPr lang="en-US" sz="2400" dirty="0"/>
              <a:t>: What's the problem?</a:t>
            </a:r>
          </a:p>
          <a:p>
            <a:r>
              <a:rPr lang="en-US" sz="2400" b="1" dirty="0"/>
              <a:t>Customer</a:t>
            </a:r>
            <a:r>
              <a:rPr lang="en-US" sz="2400" dirty="0"/>
              <a:t>:   It </a:t>
            </a:r>
            <a:r>
              <a:rPr lang="en-US" sz="2400" b="1" u="sng" dirty="0">
                <a:solidFill>
                  <a:srgbClr val="0070C0"/>
                </a:solidFill>
              </a:rPr>
              <a:t>overheats</a:t>
            </a:r>
            <a:r>
              <a:rPr lang="en-US" sz="2400" dirty="0"/>
              <a:t> when I </a:t>
            </a:r>
            <a:r>
              <a:rPr lang="en-US" sz="2400" b="1" u="sng" dirty="0">
                <a:solidFill>
                  <a:srgbClr val="0070C0"/>
                </a:solidFill>
              </a:rPr>
              <a:t>do my homework</a:t>
            </a:r>
            <a:r>
              <a:rPr lang="en-US" sz="2400" dirty="0"/>
              <a:t>.</a:t>
            </a:r>
          </a:p>
          <a:p>
            <a:r>
              <a:rPr lang="en-US" sz="2400" dirty="0"/>
              <a:t> </a:t>
            </a:r>
          </a:p>
          <a:p>
            <a:r>
              <a:rPr lang="en-US" sz="2400" b="1" dirty="0"/>
              <a:t>Manager</a:t>
            </a:r>
            <a:r>
              <a:rPr lang="en-US" sz="2400" dirty="0"/>
              <a:t>: Do you have your receipt?</a:t>
            </a:r>
          </a:p>
          <a:p>
            <a:r>
              <a:rPr lang="en-US" sz="2400" b="1" dirty="0"/>
              <a:t>Customer</a:t>
            </a:r>
            <a:r>
              <a:rPr lang="en-US" sz="2400" dirty="0"/>
              <a:t>: Here it is.</a:t>
            </a:r>
          </a:p>
          <a:p>
            <a:r>
              <a:rPr lang="en-US" sz="2400" b="1" dirty="0"/>
              <a:t>Manager</a:t>
            </a:r>
            <a:r>
              <a:rPr lang="en-US" sz="2400" dirty="0"/>
              <a:t>:   It's </a:t>
            </a:r>
            <a:r>
              <a:rPr lang="en-US" sz="2400" b="1" u="sng" dirty="0">
                <a:solidFill>
                  <a:srgbClr val="0070C0"/>
                </a:solidFill>
              </a:rPr>
              <a:t>still</a:t>
            </a:r>
            <a:r>
              <a:rPr lang="en-US" sz="2400" u="sng" dirty="0"/>
              <a:t> </a:t>
            </a:r>
            <a:r>
              <a:rPr lang="en-US" sz="2400" dirty="0"/>
              <a:t>under warranty. We can repair it for </a:t>
            </a:r>
            <a:r>
              <a:rPr lang="en-US" sz="2400" b="1" u="sng" dirty="0">
                <a:solidFill>
                  <a:srgbClr val="0070C0"/>
                </a:solidFill>
              </a:rPr>
              <a:t>free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b="1" dirty="0"/>
              <a:t>Customer</a:t>
            </a:r>
            <a:r>
              <a:rPr lang="en-US" sz="2400" dirty="0"/>
              <a:t>: OK.</a:t>
            </a:r>
          </a:p>
          <a:p>
            <a:r>
              <a:rPr lang="en-US" sz="2400" b="1" dirty="0"/>
              <a:t>Manager</a:t>
            </a:r>
            <a:r>
              <a:rPr lang="en-US" sz="2400" dirty="0"/>
              <a:t>: Can I take your name, please?</a:t>
            </a:r>
          </a:p>
          <a:p>
            <a:r>
              <a:rPr lang="en-US" sz="2400" b="1" dirty="0"/>
              <a:t>Customer</a:t>
            </a:r>
            <a:r>
              <a:rPr lang="en-US" sz="2400" dirty="0"/>
              <a:t>: Yes, it's </a:t>
            </a:r>
            <a:r>
              <a:rPr lang="en-US" sz="2400" b="1" u="sng" dirty="0">
                <a:solidFill>
                  <a:srgbClr val="0070C0"/>
                </a:solidFill>
              </a:rPr>
              <a:t>Ali Benn</a:t>
            </a:r>
            <a:r>
              <a:rPr lang="en-US" sz="2400" dirty="0"/>
              <a:t>. That's </a:t>
            </a:r>
            <a:r>
              <a:rPr lang="en-US" sz="2400" b="1" u="sng" dirty="0">
                <a:solidFill>
                  <a:srgbClr val="0070C0"/>
                </a:solidFill>
              </a:rPr>
              <a:t>A-L-I B-E-N-N</a:t>
            </a:r>
            <a:r>
              <a:rPr lang="en-US" sz="2400" u="sng" dirty="0"/>
              <a:t>.</a:t>
            </a:r>
          </a:p>
          <a:p>
            <a:r>
              <a:rPr lang="en-US" sz="2400" b="1" dirty="0"/>
              <a:t>Manager</a:t>
            </a:r>
            <a:r>
              <a:rPr lang="en-US" sz="2400" dirty="0"/>
              <a:t>: Can I take your phone number?</a:t>
            </a:r>
          </a:p>
          <a:p>
            <a:r>
              <a:rPr lang="en-US" sz="2400" b="1" dirty="0"/>
              <a:t>Customer</a:t>
            </a:r>
            <a:r>
              <a:rPr lang="en-US" sz="2400" dirty="0"/>
              <a:t>: Sure, it's </a:t>
            </a:r>
            <a:r>
              <a:rPr lang="en-US" sz="2400" b="1" u="sng" dirty="0">
                <a:solidFill>
                  <a:srgbClr val="0070C0"/>
                </a:solidFill>
              </a:rPr>
              <a:t>0985214173</a:t>
            </a:r>
            <a:r>
              <a:rPr lang="en-US" sz="2400" dirty="0"/>
              <a:t>.</a:t>
            </a:r>
          </a:p>
          <a:p>
            <a:r>
              <a:rPr lang="en-US" sz="2400" b="1" dirty="0"/>
              <a:t>Manager</a:t>
            </a:r>
            <a:r>
              <a:rPr lang="en-US" sz="2400" dirty="0"/>
              <a:t>: We'll call you when it's ready.</a:t>
            </a:r>
          </a:p>
          <a:p>
            <a:r>
              <a:rPr lang="en-US" sz="2400" b="1" dirty="0"/>
              <a:t>Customer</a:t>
            </a:r>
            <a:r>
              <a:rPr lang="en-US" sz="2400" dirty="0"/>
              <a:t>: OK.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7A1F36-200F-47BE-812C-2C29FEA5DF79}"/>
              </a:ext>
            </a:extLst>
          </p:cNvPr>
          <p:cNvSpPr/>
          <p:nvPr/>
        </p:nvSpPr>
        <p:spPr>
          <a:xfrm>
            <a:off x="1376407" y="2058182"/>
            <a:ext cx="2911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(restarts/disconnects)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CD9333-362B-45E0-870D-B7123EBD7F5D}"/>
              </a:ext>
            </a:extLst>
          </p:cNvPr>
          <p:cNvSpPr/>
          <p:nvPr/>
        </p:nvSpPr>
        <p:spPr>
          <a:xfrm>
            <a:off x="4290566" y="2058181"/>
            <a:ext cx="3876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(play games/use the internet)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739E33-8A08-432D-B4A1-DBBCF6505B96}"/>
              </a:ext>
            </a:extLst>
          </p:cNvPr>
          <p:cNvSpPr/>
          <p:nvPr/>
        </p:nvSpPr>
        <p:spPr>
          <a:xfrm>
            <a:off x="1873145" y="3484994"/>
            <a:ext cx="21044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(no longer/still)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1ACF91-67CE-4A42-AE35-3C11E7917C6B}"/>
              </a:ext>
            </a:extLst>
          </p:cNvPr>
          <p:cNvSpPr/>
          <p:nvPr/>
        </p:nvSpPr>
        <p:spPr>
          <a:xfrm>
            <a:off x="6488699" y="3484994"/>
            <a:ext cx="2773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(twenty dollars/free)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256F3D-C8EB-4B30-83B2-E64BB4764D2A}"/>
              </a:ext>
            </a:extLst>
          </p:cNvPr>
          <p:cNvSpPr/>
          <p:nvPr/>
        </p:nvSpPr>
        <p:spPr>
          <a:xfrm>
            <a:off x="6803203" y="4558270"/>
            <a:ext cx="3584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(Sam Davis/Karen Samuels)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9A8FD4-EB83-44BE-B755-0309EB9850F2}"/>
              </a:ext>
            </a:extLst>
          </p:cNvPr>
          <p:cNvSpPr/>
          <p:nvPr/>
        </p:nvSpPr>
        <p:spPr>
          <a:xfrm>
            <a:off x="4802932" y="5330192"/>
            <a:ext cx="35125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(0128485012/ 093219555)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C67348-5BF1-4CD1-9B77-33FDF4AEC589}"/>
              </a:ext>
            </a:extLst>
          </p:cNvPr>
          <p:cNvSpPr/>
          <p:nvPr/>
        </p:nvSpPr>
        <p:spPr>
          <a:xfrm>
            <a:off x="2743200" y="340486"/>
            <a:ext cx="92165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b. Make two more conversations using the ideas provided.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92AE37-6CB1-4047-B46D-0B56DBFB8A75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2.3</a:t>
            </a:r>
          </a:p>
        </p:txBody>
      </p:sp>
    </p:spTree>
    <p:extLst>
      <p:ext uri="{BB962C8B-B14F-4D97-AF65-F5344CB8AC3E}">
        <p14:creationId xmlns:p14="http://schemas.microsoft.com/office/powerpoint/2010/main" val="13154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34545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3951514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5842" y="1119391"/>
            <a:ext cx="6087431" cy="107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20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1670" y="321106"/>
            <a:ext cx="3927670" cy="6965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07049" y="484699"/>
            <a:ext cx="44701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RETURNING A LAPTOP</a:t>
            </a:r>
          </a:p>
        </p:txBody>
      </p:sp>
      <p:sp>
        <p:nvSpPr>
          <p:cNvPr id="4" name="Rectangle 3"/>
          <p:cNvSpPr/>
          <p:nvPr/>
        </p:nvSpPr>
        <p:spPr>
          <a:xfrm>
            <a:off x="430304" y="1011371"/>
            <a:ext cx="1198071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eriod"/>
            </a:pPr>
            <a:r>
              <a:rPr lang="en-US" sz="3200" b="1" dirty="0">
                <a:solidFill>
                  <a:srgbClr val="FF0000"/>
                </a:solidFill>
              </a:rPr>
              <a:t>You have a problem with your laptop and want to get it fixed 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at the store where you bought it. </a:t>
            </a:r>
            <a:r>
              <a:rPr lang="en-US" sz="3200" b="1" dirty="0">
                <a:solidFill>
                  <a:srgbClr val="0070C0"/>
                </a:solidFill>
              </a:rPr>
              <a:t>In pairs: </a:t>
            </a:r>
          </a:p>
          <a:p>
            <a:r>
              <a:rPr lang="en-US" sz="3200" b="1" i="1" u="sng" dirty="0">
                <a:solidFill>
                  <a:srgbClr val="0070C0"/>
                </a:solidFill>
              </a:rPr>
              <a:t>Student B: </a:t>
            </a:r>
            <a:r>
              <a:rPr lang="en-US" sz="3200" b="1" dirty="0">
                <a:solidFill>
                  <a:srgbClr val="0070C0"/>
                </a:solidFill>
              </a:rPr>
              <a:t>You're the manager of PC Planet. </a:t>
            </a:r>
          </a:p>
          <a:p>
            <a:pPr lvl="1"/>
            <a:r>
              <a:rPr lang="en-US" sz="3200" dirty="0">
                <a:solidFill>
                  <a:srgbClr val="0070C0"/>
                </a:solidFill>
              </a:rPr>
              <a:t>Find out what's wrong with the customer's laptop. </a:t>
            </a:r>
          </a:p>
          <a:p>
            <a:pPr lvl="1"/>
            <a:r>
              <a:rPr lang="en-US" sz="3200" dirty="0">
                <a:solidFill>
                  <a:srgbClr val="0070C0"/>
                </a:solidFill>
              </a:rPr>
              <a:t>Repair it for free if they bought it less than 12 months ago. </a:t>
            </a:r>
          </a:p>
          <a:p>
            <a:pPr lvl="1"/>
            <a:r>
              <a:rPr lang="en-US" sz="3200" dirty="0">
                <a:solidFill>
                  <a:srgbClr val="0070C0"/>
                </a:solidFill>
              </a:rPr>
              <a:t>For older laptops, use the repair price list. </a:t>
            </a:r>
          </a:p>
          <a:p>
            <a:pPr lvl="1"/>
            <a:r>
              <a:rPr lang="en-US" sz="3200" dirty="0">
                <a:solidFill>
                  <a:srgbClr val="0070C0"/>
                </a:solidFill>
              </a:rPr>
              <a:t>Fill in the form with the customer's information. </a:t>
            </a:r>
          </a:p>
          <a:p>
            <a:pPr lvl="1"/>
            <a:r>
              <a:rPr lang="en-US" sz="3200" dirty="0">
                <a:solidFill>
                  <a:srgbClr val="0070C0"/>
                </a:solidFill>
              </a:rPr>
              <a:t>Swap roles and repeat. Student B, turn back to page 25.</a:t>
            </a:r>
          </a:p>
          <a:p>
            <a:r>
              <a:rPr lang="en-US" sz="3200" b="1" i="1" u="sng" dirty="0">
                <a:solidFill>
                  <a:srgbClr val="0070C0"/>
                </a:solidFill>
              </a:rPr>
              <a:t>Student A: </a:t>
            </a:r>
            <a:r>
              <a:rPr lang="en-US" sz="3200" b="1" dirty="0">
                <a:solidFill>
                  <a:srgbClr val="0070C0"/>
                </a:solidFill>
              </a:rPr>
              <a:t>Complete the note with your own ideas, then talk to the manager. 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Swap roles and repeat.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D4D7D7-2EFB-445D-9F10-B2F04B473303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2.3</a:t>
            </a:r>
          </a:p>
        </p:txBody>
      </p:sp>
    </p:spTree>
    <p:extLst>
      <p:ext uri="{BB962C8B-B14F-4D97-AF65-F5344CB8AC3E}">
        <p14:creationId xmlns:p14="http://schemas.microsoft.com/office/powerpoint/2010/main" val="273653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1670" y="321106"/>
            <a:ext cx="3927670" cy="6965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07049" y="484699"/>
            <a:ext cx="44701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RETURNING A LAPTOP</a:t>
            </a:r>
          </a:p>
        </p:txBody>
      </p:sp>
      <p:sp>
        <p:nvSpPr>
          <p:cNvPr id="4" name="Rectangle 3"/>
          <p:cNvSpPr/>
          <p:nvPr/>
        </p:nvSpPr>
        <p:spPr>
          <a:xfrm>
            <a:off x="664503" y="1138678"/>
            <a:ext cx="1111663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lphaLcPeriod"/>
            </a:pPr>
            <a:r>
              <a:rPr lang="en-US" sz="3200" b="1" dirty="0">
                <a:solidFill>
                  <a:srgbClr val="FF0000"/>
                </a:solidFill>
              </a:rPr>
              <a:t>You have a problem with your laptop and want to get it fixed 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at the store where you bought it. </a:t>
            </a:r>
            <a:r>
              <a:rPr lang="en-US" sz="3200" b="1" dirty="0">
                <a:solidFill>
                  <a:srgbClr val="0070C0"/>
                </a:solidFill>
              </a:rPr>
              <a:t>Student B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614" y="2366964"/>
            <a:ext cx="10841219" cy="3832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7D1CD3-B860-44D6-BCC2-1B1FB33021B2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2.3</a:t>
            </a:r>
          </a:p>
        </p:txBody>
      </p:sp>
    </p:spTree>
    <p:extLst>
      <p:ext uri="{BB962C8B-B14F-4D97-AF65-F5344CB8AC3E}">
        <p14:creationId xmlns:p14="http://schemas.microsoft.com/office/powerpoint/2010/main" val="696035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1670" y="321106"/>
            <a:ext cx="3927670" cy="6965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07049" y="484699"/>
            <a:ext cx="44701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RETURNING A LAPTOP</a:t>
            </a:r>
          </a:p>
        </p:txBody>
      </p:sp>
      <p:sp>
        <p:nvSpPr>
          <p:cNvPr id="4" name="Rectangle 3"/>
          <p:cNvSpPr/>
          <p:nvPr/>
        </p:nvSpPr>
        <p:spPr>
          <a:xfrm>
            <a:off x="664503" y="1138678"/>
            <a:ext cx="1111663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lphaLcPeriod"/>
            </a:pPr>
            <a:r>
              <a:rPr lang="en-US" sz="3200" b="1" dirty="0">
                <a:solidFill>
                  <a:srgbClr val="FF0000"/>
                </a:solidFill>
              </a:rPr>
              <a:t>You have a problem with your laptop and want to get it fixed 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at the store where you bought it. </a:t>
            </a:r>
            <a:r>
              <a:rPr lang="en-US" sz="3200" b="1" dirty="0">
                <a:solidFill>
                  <a:srgbClr val="0070C0"/>
                </a:solidFill>
              </a:rPr>
              <a:t>Student A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7913" y="2324100"/>
            <a:ext cx="7272338" cy="3905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702899-BEEB-4858-A261-5FA2F23A190A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2.3</a:t>
            </a:r>
          </a:p>
        </p:txBody>
      </p:sp>
    </p:spTree>
    <p:extLst>
      <p:ext uri="{BB962C8B-B14F-4D97-AF65-F5344CB8AC3E}">
        <p14:creationId xmlns:p14="http://schemas.microsoft.com/office/powerpoint/2010/main" val="2133674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7F6AF1-48D1-A442-8D9A-9DCAA189DECF}"/>
              </a:ext>
            </a:extLst>
          </p:cNvPr>
          <p:cNvSpPr txBox="1"/>
          <p:nvPr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2.3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6627" y="627013"/>
            <a:ext cx="3265715" cy="584775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LESSSON OUTLINE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552" y="1572957"/>
            <a:ext cx="1920785" cy="570039"/>
          </a:xfrm>
          <a:prstGeom prst="rect">
            <a:avLst/>
          </a:prstGeom>
        </p:spPr>
      </p:pic>
      <p:sp>
        <p:nvSpPr>
          <p:cNvPr id="11" name="Round Diagonal Corner Rectangle 10"/>
          <p:cNvSpPr/>
          <p:nvPr/>
        </p:nvSpPr>
        <p:spPr>
          <a:xfrm>
            <a:off x="1831389" y="5666119"/>
            <a:ext cx="2378633" cy="539496"/>
          </a:xfrm>
          <a:prstGeom prst="round2Diag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Consolidation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829" y="2554437"/>
            <a:ext cx="4116098" cy="7299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7625" y="3620997"/>
            <a:ext cx="3770602" cy="6689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1273" y="4589211"/>
            <a:ext cx="3856101" cy="6838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231310-4816-497E-8B5A-90EE9067357E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3071" y="472156"/>
            <a:ext cx="414800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992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1670" y="321106"/>
            <a:ext cx="3927670" cy="6965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07049" y="484699"/>
            <a:ext cx="44701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RETURNING A LAPTOP</a:t>
            </a:r>
          </a:p>
        </p:txBody>
      </p:sp>
      <p:sp>
        <p:nvSpPr>
          <p:cNvPr id="4" name="Rectangle 3"/>
          <p:cNvSpPr/>
          <p:nvPr/>
        </p:nvSpPr>
        <p:spPr>
          <a:xfrm>
            <a:off x="664503" y="1138678"/>
            <a:ext cx="937923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b. Have you ever complained in a store or restaurant? 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Why? What happened?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6341" y="2215896"/>
            <a:ext cx="4401347" cy="320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5C80FB-6EE3-4C40-A5AB-03ADDE8C4687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2.3</a:t>
            </a:r>
          </a:p>
        </p:txBody>
      </p:sp>
    </p:spTree>
    <p:extLst>
      <p:ext uri="{BB962C8B-B14F-4D97-AF65-F5344CB8AC3E}">
        <p14:creationId xmlns:p14="http://schemas.microsoft.com/office/powerpoint/2010/main" val="264803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200" y="-934343"/>
            <a:ext cx="12395200" cy="8262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9730" y="790327"/>
            <a:ext cx="4433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Consolidation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73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78" y="522143"/>
            <a:ext cx="3362758" cy="8786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60765" y="2166504"/>
            <a:ext cx="9753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Write a short paragraph about how to protect your laptop from crashing</a:t>
            </a:r>
            <a:r>
              <a:rPr lang="en-US" sz="3600" b="1" i="1" dirty="0">
                <a:solidFill>
                  <a:srgbClr val="0070C0"/>
                </a:solidFill>
              </a:rPr>
              <a:t>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Write 100 to 120 words.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2F7AE3-4A7D-4D28-A6B1-CF0D037E9D70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2.3</a:t>
            </a:r>
          </a:p>
        </p:txBody>
      </p:sp>
    </p:spTree>
    <p:extLst>
      <p:ext uri="{BB962C8B-B14F-4D97-AF65-F5344CB8AC3E}">
        <p14:creationId xmlns:p14="http://schemas.microsoft.com/office/powerpoint/2010/main" val="3266177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0560" y="447973"/>
            <a:ext cx="8605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Today’s lesson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32480" y="1412240"/>
            <a:ext cx="860552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Pronunciation</a:t>
            </a:r>
            <a:r>
              <a:rPr lang="en-US" sz="3600" dirty="0">
                <a:solidFill>
                  <a:srgbClr val="0070C0"/>
                </a:solidFill>
              </a:rPr>
              <a:t>: sound changes</a:t>
            </a:r>
            <a:endParaRPr lang="en-US" sz="36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Speaking</a:t>
            </a:r>
            <a:r>
              <a:rPr lang="en-US" sz="3600" dirty="0">
                <a:solidFill>
                  <a:srgbClr val="0070C0"/>
                </a:solidFill>
              </a:rPr>
              <a:t>:</a:t>
            </a:r>
            <a:r>
              <a:rPr lang="en-US" sz="3600" dirty="0">
                <a:solidFill>
                  <a:srgbClr val="0098A2"/>
                </a:solidFill>
              </a:rPr>
              <a:t> </a:t>
            </a: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  <a:cs typeface="JDCLK L+ Frutiger LT Std"/>
              </a:rPr>
              <a:t>starting a formal conversation</a:t>
            </a:r>
          </a:p>
          <a:p>
            <a:r>
              <a:rPr lang="en-US" sz="3600" dirty="0">
                <a:solidFill>
                  <a:srgbClr val="002060"/>
                </a:solidFill>
                <a:ea typeface="Calibri" panose="020F0502020204030204" pitchFamily="34" charset="0"/>
                <a:cs typeface="JDCLK L+ Frutiger LT Std"/>
              </a:rPr>
              <a:t>		     </a:t>
            </a: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  <a:cs typeface="JDCLK L+ Frutiger LT Std"/>
              </a:rPr>
              <a:t>making complaints.</a:t>
            </a:r>
            <a:endParaRPr lang="en-US" sz="36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98A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204228-CEAD-408D-8D42-8944191F7F59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4455" y="790327"/>
            <a:ext cx="2835314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Wrap-up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386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6572" y="-347019"/>
            <a:ext cx="14119795" cy="793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81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131" y="1995186"/>
            <a:ext cx="1171957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Make 10 sentences about your complaints/ Write a short passage about your complaints.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 err="1">
                <a:solidFill>
                  <a:srgbClr val="0070C0"/>
                </a:solidFill>
                <a:ea typeface="Times New Roman" panose="02020603050405020304" pitchFamily="18" charset="0"/>
              </a:rPr>
              <a:t>Practise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the conversation </a:t>
            </a: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</a:rPr>
              <a:t>in </a:t>
            </a:r>
            <a:r>
              <a:rPr lang="en-US" sz="3600" b="1" dirty="0">
                <a:solidFill>
                  <a:srgbClr val="0070C0"/>
                </a:solidFill>
                <a:ea typeface="Calibri" panose="020F0502020204030204" pitchFamily="34" charset="0"/>
              </a:rPr>
              <a:t>SB </a:t>
            </a: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</a:rPr>
              <a:t>on page 25.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Prepare the next lesson – Listening and Reading on page 26 in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SB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Play consolidation games in </a:t>
            </a:r>
            <a:r>
              <a:rPr lang="en-US" sz="3600" b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Anh 10 </a:t>
            </a:r>
            <a:r>
              <a:rPr lang="en-US" sz="3600" b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-Learn Smart World DHA App</a:t>
            </a:r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on </a:t>
            </a:r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hlinkClick r:id="rId2"/>
              </a:rPr>
              <a:t>www.eduhome.com.vn</a:t>
            </a:r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359" y="363070"/>
            <a:ext cx="11262343" cy="13069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B19A9E-13E8-475D-9F2E-CFEABD2FC615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2.3</a:t>
            </a:r>
          </a:p>
        </p:txBody>
      </p:sp>
    </p:spTree>
    <p:extLst>
      <p:ext uri="{BB962C8B-B14F-4D97-AF65-F5344CB8AC3E}">
        <p14:creationId xmlns:p14="http://schemas.microsoft.com/office/powerpoint/2010/main" val="2409830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70398" y="5458614"/>
            <a:ext cx="4337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Have a nice day! 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79DADB-FBA1-4E92-A217-F976F4FF06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1" y="1298575"/>
            <a:ext cx="12169939" cy="425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621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01871" y="779974"/>
            <a:ext cx="562666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</a:t>
            </a:r>
          </a:p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students will be able to: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802" y="2762319"/>
            <a:ext cx="118741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2060"/>
                </a:solidFill>
                <a:ea typeface="Arial" panose="020B0604020202020204" pitchFamily="34" charset="0"/>
                <a:cs typeface="JDCLK L+ Frutiger LT Std"/>
              </a:rPr>
              <a:t>- practice sound change </a:t>
            </a:r>
            <a:r>
              <a:rPr lang="en-US" sz="3600" i="1" dirty="0">
                <a:solidFill>
                  <a:srgbClr val="002060"/>
                </a:solidFill>
                <a:ea typeface="Arial" panose="020B0604020202020204" pitchFamily="34" charset="0"/>
                <a:cs typeface="JDCLK L+ Frutiger LT Std"/>
              </a:rPr>
              <a:t>Can I take…?</a:t>
            </a: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2060"/>
                </a:solidFill>
                <a:ea typeface="Arial" panose="020B0604020202020204" pitchFamily="34" charset="0"/>
                <a:cs typeface="JDCLK L+ Frutiger LT Std"/>
              </a:rPr>
              <a:t>- practice making a complaints.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52" y="427730"/>
            <a:ext cx="3829770" cy="24725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CB92B2-81BD-43DC-B882-1EEBF5E9EE90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2.3</a:t>
            </a:r>
          </a:p>
        </p:txBody>
      </p:sp>
    </p:spTree>
    <p:extLst>
      <p:ext uri="{BB962C8B-B14F-4D97-AF65-F5344CB8AC3E}">
        <p14:creationId xmlns:p14="http://schemas.microsoft.com/office/powerpoint/2010/main" val="67386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54849" y="-855619"/>
            <a:ext cx="14246879" cy="94979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00" y="725386"/>
            <a:ext cx="4032226" cy="11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33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356" y="1001962"/>
            <a:ext cx="1205511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3200"/>
              <a:t>A. receipt		B. battle		C. worker		D. treasure</a:t>
            </a:r>
          </a:p>
          <a:p>
            <a:pPr>
              <a:lnSpc>
                <a:spcPct val="200000"/>
              </a:lnSpc>
            </a:pPr>
            <a:endParaRPr lang="en-US" sz="3200"/>
          </a:p>
          <a:p>
            <a:pPr>
              <a:lnSpc>
                <a:spcPct val="200000"/>
              </a:lnSpc>
            </a:pPr>
            <a:r>
              <a:rPr lang="en-US" sz="3200"/>
              <a:t>2.  A. transportation   	B. exclamation	C. punctuation	D. calculator</a:t>
            </a:r>
          </a:p>
          <a:p>
            <a:pPr>
              <a:lnSpc>
                <a:spcPct val="200000"/>
              </a:lnSpc>
            </a:pPr>
            <a:endParaRPr lang="en-US" sz="3200"/>
          </a:p>
          <a:p>
            <a:pPr>
              <a:lnSpc>
                <a:spcPct val="200000"/>
              </a:lnSpc>
            </a:pPr>
            <a:r>
              <a:rPr lang="en-US" sz="3200"/>
              <a:t>3. A. disconnect		B. deliver		C. encounter	D. recycle		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38114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40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6399" y="257644"/>
            <a:ext cx="1069919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Choose the word whose main stress is placed </a:t>
            </a:r>
          </a:p>
          <a:p>
            <a:r>
              <a:rPr lang="en-US" sz="3200">
                <a:solidFill>
                  <a:srgbClr val="0070C0"/>
                </a:solidFill>
              </a:rPr>
              <a:t>differently from the others. </a:t>
            </a:r>
            <a:br>
              <a:rPr lang="en-US" sz="3200">
                <a:solidFill>
                  <a:srgbClr val="0070C0"/>
                </a:solidFill>
              </a:rPr>
            </a:b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6" name="Picture 5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4210" y="787846"/>
            <a:ext cx="896077" cy="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649764" y="1407521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78268" y="3293755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4827" y="5248074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89813" y="1763620"/>
            <a:ext cx="24667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/rɪˈsi:t/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73027" y="1681743"/>
            <a:ext cx="256083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/ˈbætəl/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76339" y="1771476"/>
            <a:ext cx="265127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/ˈwɜ:kə/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440600" y="1771476"/>
            <a:ext cx="2216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/ˈtreʒə/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0232" y="3639331"/>
            <a:ext cx="3456417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/ˌtrænspəˈteɪʃən/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296818" y="3685886"/>
            <a:ext cx="31370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/ˌekskləˈmeɪʃən/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243309" y="3740631"/>
            <a:ext cx="29726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/ˌpʌŋktʃuˈeɪʃən/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153697" y="3703933"/>
            <a:ext cx="300877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</a:t>
            </a:r>
            <a:r>
              <a:rPr lang="en-US" sz="3200">
                <a:solidFill>
                  <a:srgbClr val="FF0000"/>
                </a:solidFill>
              </a:rPr>
              <a:t> ˈ</a:t>
            </a:r>
            <a:r>
              <a:rPr lang="en-US" sz="3200">
                <a:solidFill>
                  <a:srgbClr val="FF0000"/>
                </a:solidFill>
                <a:latin typeface="+mj-lt"/>
              </a:rPr>
              <a:t>kælkjəleɪtər/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8911" y="5591345"/>
            <a:ext cx="266141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/ˌdɪskəˈnekt/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721214" y="5580510"/>
            <a:ext cx="256083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/dɪˈlɪvə/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694717" y="5522667"/>
            <a:ext cx="265127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/ɪnˈkaʊntə/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162870" y="5539362"/>
            <a:ext cx="249397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/ˌri:ˈsaɪkəl/</a:t>
            </a:r>
          </a:p>
        </p:txBody>
      </p:sp>
    </p:spTree>
    <p:extLst>
      <p:ext uri="{BB962C8B-B14F-4D97-AF65-F5344CB8AC3E}">
        <p14:creationId xmlns:p14="http://schemas.microsoft.com/office/powerpoint/2010/main" val="77299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36882" y="1104010"/>
            <a:ext cx="1205511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3200"/>
              <a:t>A. off</a:t>
            </a:r>
            <a:r>
              <a:rPr lang="en-US" sz="3200" u="sng"/>
              <a:t>e</a:t>
            </a:r>
            <a:r>
              <a:rPr lang="en-US" sz="3200"/>
              <a:t>r				B. r</a:t>
            </a:r>
            <a:r>
              <a:rPr lang="en-US" sz="3200" u="sng"/>
              <a:t>e</a:t>
            </a:r>
            <a:r>
              <a:rPr lang="en-US" sz="3200"/>
              <a:t>start		C. r</a:t>
            </a:r>
            <a:r>
              <a:rPr lang="en-US" sz="3200" u="sng"/>
              <a:t>e</a:t>
            </a:r>
            <a:r>
              <a:rPr lang="en-US" sz="3200"/>
              <a:t>pair		D. pr</a:t>
            </a:r>
            <a:r>
              <a:rPr lang="en-US" sz="3200" u="sng"/>
              <a:t>e</a:t>
            </a:r>
            <a:r>
              <a:rPr lang="en-US" sz="3200"/>
              <a:t>pare</a:t>
            </a:r>
            <a:endParaRPr lang="en-US" sz="3200" u="sng"/>
          </a:p>
          <a:p>
            <a:pPr>
              <a:lnSpc>
                <a:spcPct val="200000"/>
              </a:lnSpc>
            </a:pPr>
            <a:endParaRPr lang="en-US" sz="3200"/>
          </a:p>
          <a:p>
            <a:pPr>
              <a:lnSpc>
                <a:spcPct val="200000"/>
              </a:lnSpc>
            </a:pPr>
            <a:r>
              <a:rPr lang="en-US" sz="3200"/>
              <a:t>2. A. s</a:t>
            </a:r>
            <a:r>
              <a:rPr lang="en-US" sz="3200" u="sng"/>
              <a:t>i</a:t>
            </a:r>
            <a:r>
              <a:rPr lang="en-US" sz="3200"/>
              <a:t>ster				B. d</a:t>
            </a:r>
            <a:r>
              <a:rPr lang="en-US" sz="3200" u="sng"/>
              <a:t>i</a:t>
            </a:r>
            <a:r>
              <a:rPr lang="en-US" sz="3200"/>
              <a:t>ving		C. morn</a:t>
            </a:r>
            <a:r>
              <a:rPr lang="en-US" sz="3200" u="sng"/>
              <a:t>i</a:t>
            </a:r>
            <a:r>
              <a:rPr lang="en-US" sz="3200"/>
              <a:t>ng		D. v</a:t>
            </a:r>
            <a:r>
              <a:rPr lang="en-US" sz="3200" u="sng"/>
              <a:t>i</a:t>
            </a:r>
            <a:r>
              <a:rPr lang="en-US" sz="3200"/>
              <a:t>sit</a:t>
            </a:r>
            <a:endParaRPr lang="en-US" sz="3200" u="sng"/>
          </a:p>
          <a:p>
            <a:pPr>
              <a:lnSpc>
                <a:spcPct val="200000"/>
              </a:lnSpc>
            </a:pPr>
            <a:endParaRPr lang="en-US" sz="3200"/>
          </a:p>
          <a:p>
            <a:pPr>
              <a:lnSpc>
                <a:spcPct val="200000"/>
              </a:lnSpc>
            </a:pPr>
            <a:r>
              <a:rPr lang="en-US" sz="3200"/>
              <a:t>3. A. M</a:t>
            </a:r>
            <a:r>
              <a:rPr lang="en-US" sz="3200" u="sng"/>
              <a:t>o</a:t>
            </a:r>
            <a:r>
              <a:rPr lang="en-US" sz="3200"/>
              <a:t>nday			B. br</a:t>
            </a:r>
            <a:r>
              <a:rPr lang="en-US" sz="3200" u="sng"/>
              <a:t>o</a:t>
            </a:r>
            <a:r>
              <a:rPr lang="en-US" sz="3200"/>
              <a:t>ther		C. s</a:t>
            </a:r>
            <a:r>
              <a:rPr lang="en-US" sz="3200" u="sng"/>
              <a:t>o</a:t>
            </a:r>
            <a:r>
              <a:rPr lang="en-US" sz="3200"/>
              <a:t>ccer		D. l</a:t>
            </a:r>
            <a:r>
              <a:rPr lang="en-US" sz="3200" u="sng"/>
              <a:t>o</a:t>
            </a:r>
            <a:r>
              <a:rPr lang="en-US" sz="3200"/>
              <a:t>ver</a:t>
            </a:r>
            <a:endParaRPr lang="en-US" sz="3200" u="sng"/>
          </a:p>
        </p:txBody>
      </p:sp>
      <p:sp>
        <p:nvSpPr>
          <p:cNvPr id="4" name="Rectangle 3"/>
          <p:cNvSpPr/>
          <p:nvPr/>
        </p:nvSpPr>
        <p:spPr>
          <a:xfrm>
            <a:off x="0" y="238114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40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916" y="783642"/>
            <a:ext cx="896077" cy="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649841" y="1406896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713682" y="3400135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36666" y="343361"/>
            <a:ext cx="120551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Choose the word whose underlined part is </a:t>
            </a:r>
          </a:p>
          <a:p>
            <a:r>
              <a:rPr lang="en-US" sz="3200">
                <a:solidFill>
                  <a:srgbClr val="0070C0"/>
                </a:solidFill>
              </a:rPr>
              <a:t>pronounced differently from that of the other words.</a:t>
            </a:r>
          </a:p>
        </p:txBody>
      </p:sp>
      <p:sp>
        <p:nvSpPr>
          <p:cNvPr id="14" name="Oval 13"/>
          <p:cNvSpPr/>
          <p:nvPr/>
        </p:nvSpPr>
        <p:spPr>
          <a:xfrm>
            <a:off x="7474992" y="5375555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92961" y="1819905"/>
            <a:ext cx="2216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/ˈɑ:fə/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695416" y="1703550"/>
            <a:ext cx="21817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/ˌri:ˈstɑ:rt/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514224" y="1698184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/rɪˈper/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0367522" y="1741702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/prɪˈper/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2374" y="3802339"/>
            <a:ext cx="2216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/ˈsɪstə/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822596" y="3771102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/ˈdaɪvɪŋ/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759507" y="3740663"/>
            <a:ext cx="2216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/ˈmɔ:rnɪŋ/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0483379" y="3713341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/ˈvɪzɪt/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43122" y="5690698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/ˈmʌndeɪ/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952506" y="5666843"/>
            <a:ext cx="2216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/ˈbrʌðə/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416143" y="5666844"/>
            <a:ext cx="2216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/ˈsɑ:kə/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436191" y="5666844"/>
            <a:ext cx="26516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/ˈlʌvə/</a:t>
            </a:r>
          </a:p>
        </p:txBody>
      </p:sp>
    </p:spTree>
    <p:extLst>
      <p:ext uri="{BB962C8B-B14F-4D97-AF65-F5344CB8AC3E}">
        <p14:creationId xmlns:p14="http://schemas.microsoft.com/office/powerpoint/2010/main" val="23792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3052" y="816896"/>
            <a:ext cx="39899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1871" y="1862659"/>
            <a:ext cx="10326992" cy="2692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lnSpc>
                <a:spcPct val="120000"/>
              </a:lnSpc>
              <a:buAutoNum type="arabicPeriod"/>
            </a:pPr>
            <a:r>
              <a:rPr lang="en-US" sz="4800" b="1" dirty="0">
                <a:solidFill>
                  <a:srgbClr val="000000"/>
                </a:solidFill>
              </a:rPr>
              <a:t>Can I take your phone number?</a:t>
            </a:r>
          </a:p>
          <a:p>
            <a:pPr marL="914400" indent="-914400">
              <a:lnSpc>
                <a:spcPct val="120000"/>
              </a:lnSpc>
              <a:buAutoNum type="arabicPeriod"/>
            </a:pPr>
            <a:r>
              <a:rPr lang="en-US" sz="4800" b="1" dirty="0">
                <a:solidFill>
                  <a:srgbClr val="000000"/>
                </a:solidFill>
              </a:rPr>
              <a:t>Can I take your address?</a:t>
            </a:r>
          </a:p>
          <a:p>
            <a:pPr>
              <a:lnSpc>
                <a:spcPct val="120000"/>
              </a:lnSpc>
            </a:pPr>
            <a:r>
              <a:rPr lang="en-US" sz="4800" b="1" dirty="0">
                <a:solidFill>
                  <a:srgbClr val="000000"/>
                </a:solidFill>
              </a:rPr>
              <a:t>     	</a:t>
            </a:r>
            <a:r>
              <a:rPr lang="en-US" sz="4800" b="1" i="1" dirty="0">
                <a:solidFill>
                  <a:srgbClr val="00B0F0"/>
                </a:solidFill>
              </a:rPr>
              <a:t>Sure. Here it is.</a:t>
            </a:r>
          </a:p>
        </p:txBody>
      </p:sp>
      <p:pic>
        <p:nvPicPr>
          <p:cNvPr id="307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8062" y="375655"/>
            <a:ext cx="2376187" cy="151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6E02E5-EF09-4F2F-A29E-85EE2242D47E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2.3</a:t>
            </a:r>
          </a:p>
        </p:txBody>
      </p:sp>
    </p:spTree>
    <p:extLst>
      <p:ext uri="{BB962C8B-B14F-4D97-AF65-F5344CB8AC3E}">
        <p14:creationId xmlns:p14="http://schemas.microsoft.com/office/powerpoint/2010/main" val="2675527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814" y="-7935115"/>
            <a:ext cx="13350240" cy="14903579"/>
          </a:xfrm>
          <a:prstGeom prst="rect">
            <a:avLst/>
          </a:prstGeom>
        </p:spPr>
      </p:pic>
      <p:pic>
        <p:nvPicPr>
          <p:cNvPr id="1026" name="Picture 2" descr="D:\E-3HIGHSCHOOL\E10_SMART_WORLD\3. Icon trong sach\Pronunciatio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0225" y="503238"/>
            <a:ext cx="8285163" cy="146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049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2049" y="2218191"/>
            <a:ext cx="104493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a. "Can I take…?" often sounds like /</a:t>
            </a:r>
            <a:r>
              <a:rPr lang="en-US" sz="4000" b="1" dirty="0" err="1">
                <a:solidFill>
                  <a:srgbClr val="FF0000"/>
                </a:solidFill>
              </a:rPr>
              <a:t>kənaɪteɪk</a:t>
            </a:r>
            <a:r>
              <a:rPr lang="en-US" sz="4000" b="1" dirty="0">
                <a:solidFill>
                  <a:srgbClr val="0070C0"/>
                </a:solidFill>
              </a:rPr>
              <a:t>/.</a:t>
            </a:r>
          </a:p>
        </p:txBody>
      </p:sp>
      <p:pic>
        <p:nvPicPr>
          <p:cNvPr id="2050" name="Picture 2" descr="D:\E-3HIGHSCHOOL\E10_SMART_WORLD\3. Icon trong sach\Pronunciatio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778" y="261916"/>
            <a:ext cx="3263840" cy="73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448446"/>
            <a:ext cx="49911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164751-8E33-4F32-8CB4-4F19B0AFBC42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2.3</a:t>
            </a:r>
          </a:p>
        </p:txBody>
      </p:sp>
    </p:spTree>
    <p:extLst>
      <p:ext uri="{BB962C8B-B14F-4D97-AF65-F5344CB8AC3E}">
        <p14:creationId xmlns:p14="http://schemas.microsoft.com/office/powerpoint/2010/main" val="3276551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2548</TotalTime>
  <Words>1130</Words>
  <Application>Microsoft Office PowerPoint</Application>
  <PresentationFormat>Màn hình rộng</PresentationFormat>
  <Paragraphs>160</Paragraphs>
  <Slides>27</Slides>
  <Notes>4</Notes>
  <HiddenSlides>0</HiddenSlides>
  <MMClips>3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 Canh</dc:creator>
  <cp:lastModifiedBy>1</cp:lastModifiedBy>
  <cp:revision>189</cp:revision>
  <dcterms:created xsi:type="dcterms:W3CDTF">2022-02-12T14:14:43Z</dcterms:created>
  <dcterms:modified xsi:type="dcterms:W3CDTF">2022-07-27T09:29:57Z</dcterms:modified>
</cp:coreProperties>
</file>