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iểu Trung bình 2 - Màu chủ đề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Kiểu Trung bình 2 - Màu chủ đề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138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êu đề Bản chiếu">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735783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vi-VN"/>
              <a:t>Bấm để sửa kiểu tiêu đề Bản cái</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F240B9-1375-43B3-B88E-B650879BBB51}" type="datetimeFigureOut">
              <a:rPr lang="en-US" smtClean="0"/>
              <a:t>12/31/2022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01ED05-5F40-427D-BBCB-FA5A3D6598B7}" type="slidenum">
              <a:rPr lang="en-US" smtClean="0"/>
              <a:t>‹#›</a:t>
            </a:fld>
            <a:endParaRPr lang="en-US"/>
          </a:p>
        </p:txBody>
      </p:sp>
    </p:spTree>
    <p:extLst>
      <p:ext uri="{BB962C8B-B14F-4D97-AF65-F5344CB8AC3E}">
        <p14:creationId xmlns:p14="http://schemas.microsoft.com/office/powerpoint/2010/main" val="1568129974"/>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1D4596F5-889A-42E6-9710-025677FA834F}"/>
              </a:ext>
            </a:extLst>
          </p:cNvPr>
          <p:cNvSpPr txBox="1"/>
          <p:nvPr/>
        </p:nvSpPr>
        <p:spPr>
          <a:xfrm>
            <a:off x="314114" y="126610"/>
            <a:ext cx="8515769" cy="1478418"/>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lnSpc>
                <a:spcPct val="150000"/>
              </a:lnSpc>
            </a:pPr>
            <a:r>
              <a:rPr lang="en-US" sz="3200" b="1"/>
              <a:t>TIẾT 17, 18 - BÀI 6</a:t>
            </a:r>
          </a:p>
          <a:p>
            <a:pPr algn="ctr">
              <a:lnSpc>
                <a:spcPct val="150000"/>
              </a:lnSpc>
            </a:pPr>
            <a:r>
              <a:rPr lang="en-US" sz="3200" b="1"/>
              <a:t>DỰ ÁN: BỮA ĂN KẾT NỐI YÊU THƯƠNG</a:t>
            </a:r>
          </a:p>
        </p:txBody>
      </p:sp>
      <p:pic>
        <p:nvPicPr>
          <p:cNvPr id="5" name="Hình ảnh 4">
            <a:extLst>
              <a:ext uri="{FF2B5EF4-FFF2-40B4-BE49-F238E27FC236}">
                <a16:creationId xmlns:a16="http://schemas.microsoft.com/office/drawing/2014/main" id="{B2F8E73F-9DA1-4728-BB0F-EF485AA7C1DD}"/>
              </a:ext>
            </a:extLst>
          </p:cNvPr>
          <p:cNvPicPr>
            <a:picLocks noChangeAspect="1"/>
          </p:cNvPicPr>
          <p:nvPr/>
        </p:nvPicPr>
        <p:blipFill>
          <a:blip r:embed="rId2"/>
          <a:stretch>
            <a:fillRect/>
          </a:stretch>
        </p:blipFill>
        <p:spPr>
          <a:xfrm>
            <a:off x="314115" y="1800665"/>
            <a:ext cx="8515770" cy="4775981"/>
          </a:xfrm>
          <a:prstGeom prst="rect">
            <a:avLst/>
          </a:prstGeom>
        </p:spPr>
      </p:pic>
    </p:spTree>
    <p:extLst>
      <p:ext uri="{BB962C8B-B14F-4D97-AF65-F5344CB8AC3E}">
        <p14:creationId xmlns:p14="http://schemas.microsoft.com/office/powerpoint/2010/main" val="3658364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ộp Văn bản 1">
            <a:extLst>
              <a:ext uri="{FF2B5EF4-FFF2-40B4-BE49-F238E27FC236}">
                <a16:creationId xmlns:a16="http://schemas.microsoft.com/office/drawing/2014/main" id="{C2D9082B-23D2-4162-A03A-23C6868A5756}"/>
              </a:ext>
            </a:extLst>
          </p:cNvPr>
          <p:cNvSpPr txBox="1"/>
          <p:nvPr/>
        </p:nvSpPr>
        <p:spPr>
          <a:xfrm>
            <a:off x="450166" y="309489"/>
            <a:ext cx="1824538" cy="461665"/>
          </a:xfrm>
          <a:prstGeom prst="rect">
            <a:avLst/>
          </a:prstGeom>
          <a:solidFill>
            <a:srgbClr val="FF0000"/>
          </a:solidFill>
        </p:spPr>
        <p:style>
          <a:lnRef idx="0">
            <a:schemeClr val="accent2"/>
          </a:lnRef>
          <a:fillRef idx="3">
            <a:schemeClr val="accent2"/>
          </a:fillRef>
          <a:effectRef idx="3">
            <a:schemeClr val="accent2"/>
          </a:effectRef>
          <a:fontRef idx="minor">
            <a:schemeClr val="lt1"/>
          </a:fontRef>
        </p:style>
        <p:txBody>
          <a:bodyPr wrap="none" rtlCol="0">
            <a:spAutoFit/>
          </a:bodyPr>
          <a:lstStyle/>
          <a:p>
            <a:r>
              <a:rPr lang="en-US" sz="2400" b="1"/>
              <a:t>I. Nhiệm vụ</a:t>
            </a:r>
          </a:p>
        </p:txBody>
      </p:sp>
      <p:sp>
        <p:nvSpPr>
          <p:cNvPr id="4" name="Hộp Văn bản 3">
            <a:extLst>
              <a:ext uri="{FF2B5EF4-FFF2-40B4-BE49-F238E27FC236}">
                <a16:creationId xmlns:a16="http://schemas.microsoft.com/office/drawing/2014/main" id="{BF869486-5DEB-4CBD-958B-108149BEBCE6}"/>
              </a:ext>
            </a:extLst>
          </p:cNvPr>
          <p:cNvSpPr txBox="1"/>
          <p:nvPr/>
        </p:nvSpPr>
        <p:spPr>
          <a:xfrm>
            <a:off x="222968" y="1055152"/>
            <a:ext cx="8921032" cy="1305165"/>
          </a:xfrm>
          <a:prstGeom prst="rect">
            <a:avLst/>
          </a:prstGeom>
          <a:noFill/>
        </p:spPr>
        <p:txBody>
          <a:bodyPr wrap="none" rtlCol="0">
            <a:spAutoFit/>
          </a:bodyPr>
          <a:lstStyle/>
          <a:p>
            <a:pPr>
              <a:lnSpc>
                <a:spcPct val="150000"/>
              </a:lnSpc>
            </a:pPr>
            <a:r>
              <a:rPr lang="en-US" sz="2800" b="1"/>
              <a:t>- Thiết kế thực đơn một bữa ăn hợp lý cho gia đình</a:t>
            </a:r>
          </a:p>
          <a:p>
            <a:pPr>
              <a:lnSpc>
                <a:spcPct val="150000"/>
              </a:lnSpc>
            </a:pPr>
            <a:r>
              <a:rPr lang="en-US" sz="2800" b="1"/>
              <a:t>- Tính toán nhu cầu dinh dưỡng cho bữa ăn</a:t>
            </a:r>
          </a:p>
        </p:txBody>
      </p:sp>
    </p:spTree>
    <p:extLst>
      <p:ext uri="{BB962C8B-B14F-4D97-AF65-F5344CB8AC3E}">
        <p14:creationId xmlns:p14="http://schemas.microsoft.com/office/powerpoint/2010/main" val="1423706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ộp Văn bản 1">
            <a:extLst>
              <a:ext uri="{FF2B5EF4-FFF2-40B4-BE49-F238E27FC236}">
                <a16:creationId xmlns:a16="http://schemas.microsoft.com/office/drawing/2014/main" id="{C2D9082B-23D2-4162-A03A-23C6868A5756}"/>
              </a:ext>
            </a:extLst>
          </p:cNvPr>
          <p:cNvSpPr txBox="1"/>
          <p:nvPr/>
        </p:nvSpPr>
        <p:spPr>
          <a:xfrm>
            <a:off x="260250" y="13857"/>
            <a:ext cx="3455626" cy="461665"/>
          </a:xfrm>
          <a:prstGeom prst="rect">
            <a:avLst/>
          </a:prstGeom>
          <a:solidFill>
            <a:srgbClr val="FF0000"/>
          </a:solidFill>
        </p:spPr>
        <p:style>
          <a:lnRef idx="0">
            <a:schemeClr val="accent2"/>
          </a:lnRef>
          <a:fillRef idx="3">
            <a:schemeClr val="accent2"/>
          </a:fillRef>
          <a:effectRef idx="3">
            <a:schemeClr val="accent2"/>
          </a:effectRef>
          <a:fontRef idx="minor">
            <a:schemeClr val="lt1"/>
          </a:fontRef>
        </p:style>
        <p:txBody>
          <a:bodyPr wrap="none" rtlCol="0">
            <a:spAutoFit/>
          </a:bodyPr>
          <a:lstStyle/>
          <a:p>
            <a:r>
              <a:rPr lang="en-US" sz="2400" b="1"/>
              <a:t>II. Tiến hành thực hiện</a:t>
            </a:r>
          </a:p>
        </p:txBody>
      </p:sp>
      <p:sp>
        <p:nvSpPr>
          <p:cNvPr id="3" name="Hộp Văn bản 2">
            <a:extLst>
              <a:ext uri="{FF2B5EF4-FFF2-40B4-BE49-F238E27FC236}">
                <a16:creationId xmlns:a16="http://schemas.microsoft.com/office/drawing/2014/main" id="{3613B868-679B-4A44-A9BA-285BD150F7F3}"/>
              </a:ext>
            </a:extLst>
          </p:cNvPr>
          <p:cNvSpPr txBox="1"/>
          <p:nvPr/>
        </p:nvSpPr>
        <p:spPr>
          <a:xfrm>
            <a:off x="196944" y="602342"/>
            <a:ext cx="8750108" cy="769441"/>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rtlCol="0">
            <a:spAutoFit/>
          </a:bodyPr>
          <a:lstStyle/>
          <a:p>
            <a:pPr algn="just"/>
            <a:r>
              <a:rPr lang="en-US" sz="2200" b="1">
                <a:solidFill>
                  <a:schemeClr val="tx1"/>
                </a:solidFill>
              </a:rPr>
              <a:t>1. Tham khảo bảng 6.1 sgk, trang 35 hoàn thành bảng nhu cầu dinh dưỡng của các thành viên trong gia đình</a:t>
            </a:r>
          </a:p>
        </p:txBody>
      </p:sp>
      <p:graphicFrame>
        <p:nvGraphicFramePr>
          <p:cNvPr id="5" name="Bảng 5">
            <a:extLst>
              <a:ext uri="{FF2B5EF4-FFF2-40B4-BE49-F238E27FC236}">
                <a16:creationId xmlns:a16="http://schemas.microsoft.com/office/drawing/2014/main" id="{37279E1A-58E1-4DD2-93B9-D346574A52F3}"/>
              </a:ext>
            </a:extLst>
          </p:cNvPr>
          <p:cNvGraphicFramePr>
            <a:graphicFrameLocks noGrp="1"/>
          </p:cNvGraphicFramePr>
          <p:nvPr>
            <p:extLst>
              <p:ext uri="{D42A27DB-BD31-4B8C-83A1-F6EECF244321}">
                <p14:modId xmlns:p14="http://schemas.microsoft.com/office/powerpoint/2010/main" val="3575900508"/>
              </p:ext>
            </p:extLst>
          </p:nvPr>
        </p:nvGraphicFramePr>
        <p:xfrm>
          <a:off x="196946" y="1428263"/>
          <a:ext cx="8750108" cy="2133600"/>
        </p:xfrm>
        <a:graphic>
          <a:graphicData uri="http://schemas.openxmlformats.org/drawingml/2006/table">
            <a:tbl>
              <a:tblPr firstRow="1" bandRow="1">
                <a:tableStyleId>{5C22544A-7EE6-4342-B048-85BDC9FD1C3A}</a:tableStyleId>
              </a:tblPr>
              <a:tblGrid>
                <a:gridCol w="2187527">
                  <a:extLst>
                    <a:ext uri="{9D8B030D-6E8A-4147-A177-3AD203B41FA5}">
                      <a16:colId xmlns:a16="http://schemas.microsoft.com/office/drawing/2014/main" val="3543524122"/>
                    </a:ext>
                  </a:extLst>
                </a:gridCol>
                <a:gridCol w="1667022">
                  <a:extLst>
                    <a:ext uri="{9D8B030D-6E8A-4147-A177-3AD203B41FA5}">
                      <a16:colId xmlns:a16="http://schemas.microsoft.com/office/drawing/2014/main" val="1745502861"/>
                    </a:ext>
                  </a:extLst>
                </a:gridCol>
                <a:gridCol w="1814733">
                  <a:extLst>
                    <a:ext uri="{9D8B030D-6E8A-4147-A177-3AD203B41FA5}">
                      <a16:colId xmlns:a16="http://schemas.microsoft.com/office/drawing/2014/main" val="4085578570"/>
                    </a:ext>
                  </a:extLst>
                </a:gridCol>
                <a:gridCol w="3080826">
                  <a:extLst>
                    <a:ext uri="{9D8B030D-6E8A-4147-A177-3AD203B41FA5}">
                      <a16:colId xmlns:a16="http://schemas.microsoft.com/office/drawing/2014/main" val="3302831325"/>
                    </a:ext>
                  </a:extLst>
                </a:gridCol>
              </a:tblGrid>
              <a:tr h="544305">
                <a:tc>
                  <a:txBody>
                    <a:bodyPr/>
                    <a:lstStyle/>
                    <a:p>
                      <a:pPr algn="ctr"/>
                      <a:r>
                        <a:rPr lang="en-US" sz="2200"/>
                        <a:t>Thành viên</a:t>
                      </a:r>
                    </a:p>
                  </a:txBody>
                  <a:tcPr anchor="ctr"/>
                </a:tc>
                <a:tc>
                  <a:txBody>
                    <a:bodyPr/>
                    <a:lstStyle/>
                    <a:p>
                      <a:pPr algn="ctr"/>
                      <a:r>
                        <a:rPr lang="en-US" sz="2200"/>
                        <a:t>Giới tính</a:t>
                      </a:r>
                    </a:p>
                  </a:txBody>
                  <a:tcPr anchor="ctr"/>
                </a:tc>
                <a:tc>
                  <a:txBody>
                    <a:bodyPr/>
                    <a:lstStyle/>
                    <a:p>
                      <a:pPr algn="ctr"/>
                      <a:r>
                        <a:rPr lang="en-US" sz="2200"/>
                        <a:t>Độ tuổi</a:t>
                      </a:r>
                    </a:p>
                  </a:txBody>
                  <a:tcPr anchor="ctr"/>
                </a:tc>
                <a:tc>
                  <a:txBody>
                    <a:bodyPr/>
                    <a:lstStyle/>
                    <a:p>
                      <a:pPr algn="ctr"/>
                      <a:r>
                        <a:rPr lang="en-US" sz="2200"/>
                        <a:t>Nhu cầu dinh dưỡng/ ngày (kcal)</a:t>
                      </a:r>
                    </a:p>
                  </a:txBody>
                  <a:tcPr anchor="ctr"/>
                </a:tc>
                <a:extLst>
                  <a:ext uri="{0D108BD9-81ED-4DB2-BD59-A6C34878D82A}">
                    <a16:rowId xmlns:a16="http://schemas.microsoft.com/office/drawing/2014/main" val="3645282050"/>
                  </a:ext>
                </a:extLst>
              </a:tr>
              <a:tr h="326583">
                <a:tc>
                  <a:txBody>
                    <a:bodyPr/>
                    <a:lstStyle/>
                    <a:p>
                      <a:pPr algn="ctr"/>
                      <a:r>
                        <a:rPr lang="en-US" sz="2400" b="1"/>
                        <a:t>.....</a:t>
                      </a:r>
                    </a:p>
                  </a:txBody>
                  <a:tcPr anchor="ctr"/>
                </a:tc>
                <a:tc>
                  <a:txBody>
                    <a:bodyPr/>
                    <a:lstStyle/>
                    <a:p>
                      <a:pPr algn="ctr"/>
                      <a:endParaRPr lang="en-US" sz="2400" b="1"/>
                    </a:p>
                  </a:txBody>
                  <a:tcPr anchor="ctr"/>
                </a:tc>
                <a:tc>
                  <a:txBody>
                    <a:bodyPr/>
                    <a:lstStyle/>
                    <a:p>
                      <a:pPr algn="ctr"/>
                      <a:endParaRPr lang="en-US" sz="2400" b="1"/>
                    </a:p>
                  </a:txBody>
                  <a:tcPr anchor="ctr"/>
                </a:tc>
                <a:tc>
                  <a:txBody>
                    <a:bodyPr/>
                    <a:lstStyle/>
                    <a:p>
                      <a:pPr algn="ctr"/>
                      <a:endParaRPr lang="en-US" sz="2400" b="1"/>
                    </a:p>
                  </a:txBody>
                  <a:tcPr anchor="ctr"/>
                </a:tc>
                <a:extLst>
                  <a:ext uri="{0D108BD9-81ED-4DB2-BD59-A6C34878D82A}">
                    <a16:rowId xmlns:a16="http://schemas.microsoft.com/office/drawing/2014/main" val="196842329"/>
                  </a:ext>
                </a:extLst>
              </a:tr>
              <a:tr h="326583">
                <a:tc>
                  <a:txBody>
                    <a:bodyPr/>
                    <a:lstStyle/>
                    <a:p>
                      <a:pPr algn="ctr"/>
                      <a:r>
                        <a:rPr lang="en-US" sz="2000" b="1"/>
                        <a:t>Tổng cả ngày</a:t>
                      </a:r>
                    </a:p>
                  </a:txBody>
                  <a:tcPr anchor="ctr"/>
                </a:tc>
                <a:tc>
                  <a:txBody>
                    <a:bodyPr/>
                    <a:lstStyle/>
                    <a:p>
                      <a:pPr algn="ctr"/>
                      <a:endParaRPr lang="en-US" sz="2000" b="1"/>
                    </a:p>
                  </a:txBody>
                  <a:tcPr anchor="ctr"/>
                </a:tc>
                <a:tc>
                  <a:txBody>
                    <a:bodyPr/>
                    <a:lstStyle/>
                    <a:p>
                      <a:pPr algn="ctr"/>
                      <a:endParaRPr lang="en-US" sz="2400" b="1"/>
                    </a:p>
                  </a:txBody>
                  <a:tcPr anchor="ctr"/>
                </a:tc>
                <a:tc>
                  <a:txBody>
                    <a:bodyPr/>
                    <a:lstStyle/>
                    <a:p>
                      <a:pPr algn="ctr"/>
                      <a:endParaRPr lang="en-US" sz="2400" b="1"/>
                    </a:p>
                  </a:txBody>
                  <a:tcPr anchor="ctr"/>
                </a:tc>
                <a:extLst>
                  <a:ext uri="{0D108BD9-81ED-4DB2-BD59-A6C34878D82A}">
                    <a16:rowId xmlns:a16="http://schemas.microsoft.com/office/drawing/2014/main" val="2907960409"/>
                  </a:ext>
                </a:extLst>
              </a:tr>
              <a:tr h="326583">
                <a:tc>
                  <a:txBody>
                    <a:bodyPr/>
                    <a:lstStyle/>
                    <a:p>
                      <a:pPr algn="ctr"/>
                      <a:r>
                        <a:rPr lang="en-US" sz="2000" b="1"/>
                        <a:t>Tổng 1 bữa</a:t>
                      </a:r>
                    </a:p>
                  </a:txBody>
                  <a:tcPr anchor="ctr"/>
                </a:tc>
                <a:tc>
                  <a:txBody>
                    <a:bodyPr/>
                    <a:lstStyle/>
                    <a:p>
                      <a:pPr algn="ctr"/>
                      <a:endParaRPr lang="en-US" sz="2000" b="1"/>
                    </a:p>
                  </a:txBody>
                  <a:tcPr anchor="ctr"/>
                </a:tc>
                <a:tc>
                  <a:txBody>
                    <a:bodyPr/>
                    <a:lstStyle/>
                    <a:p>
                      <a:pPr algn="ctr"/>
                      <a:endParaRPr lang="en-US" sz="2400" b="1"/>
                    </a:p>
                  </a:txBody>
                  <a:tcPr anchor="ctr"/>
                </a:tc>
                <a:tc>
                  <a:txBody>
                    <a:bodyPr/>
                    <a:lstStyle/>
                    <a:p>
                      <a:pPr algn="ctr"/>
                      <a:endParaRPr lang="en-US" sz="2400" b="1"/>
                    </a:p>
                  </a:txBody>
                  <a:tcPr anchor="ctr"/>
                </a:tc>
                <a:extLst>
                  <a:ext uri="{0D108BD9-81ED-4DB2-BD59-A6C34878D82A}">
                    <a16:rowId xmlns:a16="http://schemas.microsoft.com/office/drawing/2014/main" val="38183613"/>
                  </a:ext>
                </a:extLst>
              </a:tr>
            </a:tbl>
          </a:graphicData>
        </a:graphic>
      </p:graphicFrame>
      <p:sp>
        <p:nvSpPr>
          <p:cNvPr id="6" name="Hộp Văn bản 5">
            <a:extLst>
              <a:ext uri="{FF2B5EF4-FFF2-40B4-BE49-F238E27FC236}">
                <a16:creationId xmlns:a16="http://schemas.microsoft.com/office/drawing/2014/main" id="{FF1D2769-0EE8-4EA1-9C4D-C7ED83B73527}"/>
              </a:ext>
            </a:extLst>
          </p:cNvPr>
          <p:cNvSpPr txBox="1"/>
          <p:nvPr/>
        </p:nvSpPr>
        <p:spPr>
          <a:xfrm>
            <a:off x="196944" y="3670754"/>
            <a:ext cx="8686806" cy="2123658"/>
          </a:xfrm>
          <a:prstGeom prst="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rtlCol="0">
            <a:spAutoFit/>
          </a:bodyPr>
          <a:lstStyle/>
          <a:p>
            <a:pPr algn="just"/>
            <a:r>
              <a:rPr lang="en-US" sz="2200" b="1">
                <a:solidFill>
                  <a:schemeClr val="tx1"/>
                </a:solidFill>
              </a:rPr>
              <a:t>2. Dựa vào bảng em hãy tính tổng nhu cầu dinh dưỡng của các thành viên trong gia đình cho một bữa ăn.(giả sử = 1/3 nhu cầu dinh dưỡng cả ngày).</a:t>
            </a:r>
          </a:p>
          <a:p>
            <a:pPr algn="just"/>
            <a:r>
              <a:rPr lang="en-US" sz="2200" b="1">
                <a:solidFill>
                  <a:schemeClr val="tx1"/>
                </a:solidFill>
              </a:rPr>
              <a:t>3. Dựa vào bảng 6.2 em hãy xây dựng thực đơn bữa ăn để đáp ứng nhu cầu dinh dưỡng cho cả gia đình. Lập danh sách thực phẩm cần chuẩn bị theo bảng</a:t>
            </a:r>
          </a:p>
        </p:txBody>
      </p:sp>
      <p:graphicFrame>
        <p:nvGraphicFramePr>
          <p:cNvPr id="7" name="Bảng 5">
            <a:extLst>
              <a:ext uri="{FF2B5EF4-FFF2-40B4-BE49-F238E27FC236}">
                <a16:creationId xmlns:a16="http://schemas.microsoft.com/office/drawing/2014/main" id="{FF3F4FA1-42B5-43BA-A0DC-34AABB65E1D8}"/>
              </a:ext>
            </a:extLst>
          </p:cNvPr>
          <p:cNvGraphicFramePr>
            <a:graphicFrameLocks noGrp="1"/>
          </p:cNvGraphicFramePr>
          <p:nvPr>
            <p:extLst>
              <p:ext uri="{D42A27DB-BD31-4B8C-83A1-F6EECF244321}">
                <p14:modId xmlns:p14="http://schemas.microsoft.com/office/powerpoint/2010/main" val="1982434069"/>
              </p:ext>
            </p:extLst>
          </p:nvPr>
        </p:nvGraphicFramePr>
        <p:xfrm>
          <a:off x="196943" y="5840202"/>
          <a:ext cx="8686806" cy="975594"/>
        </p:xfrm>
        <a:graphic>
          <a:graphicData uri="http://schemas.openxmlformats.org/drawingml/2006/table">
            <a:tbl>
              <a:tblPr firstRow="1" bandRow="1">
                <a:tableStyleId>{21E4AEA4-8DFA-4A89-87EB-49C32662AFE0}</a:tableStyleId>
              </a:tblPr>
              <a:tblGrid>
                <a:gridCol w="4343403">
                  <a:extLst>
                    <a:ext uri="{9D8B030D-6E8A-4147-A177-3AD203B41FA5}">
                      <a16:colId xmlns:a16="http://schemas.microsoft.com/office/drawing/2014/main" val="3543524122"/>
                    </a:ext>
                  </a:extLst>
                </a:gridCol>
                <a:gridCol w="4343403">
                  <a:extLst>
                    <a:ext uri="{9D8B030D-6E8A-4147-A177-3AD203B41FA5}">
                      <a16:colId xmlns:a16="http://schemas.microsoft.com/office/drawing/2014/main" val="1745502861"/>
                    </a:ext>
                  </a:extLst>
                </a:gridCol>
              </a:tblGrid>
              <a:tr h="518394">
                <a:tc>
                  <a:txBody>
                    <a:bodyPr/>
                    <a:lstStyle/>
                    <a:p>
                      <a:pPr algn="ctr"/>
                      <a:r>
                        <a:rPr lang="en-US" sz="2200"/>
                        <a:t>Tên thực phẩm</a:t>
                      </a:r>
                    </a:p>
                  </a:txBody>
                  <a:tcPr anchor="ctr"/>
                </a:tc>
                <a:tc>
                  <a:txBody>
                    <a:bodyPr/>
                    <a:lstStyle/>
                    <a:p>
                      <a:pPr algn="ctr"/>
                      <a:r>
                        <a:rPr lang="en-US" sz="2200"/>
                        <a:t>Khối lượng</a:t>
                      </a:r>
                    </a:p>
                  </a:txBody>
                  <a:tcPr anchor="ctr"/>
                </a:tc>
                <a:extLst>
                  <a:ext uri="{0D108BD9-81ED-4DB2-BD59-A6C34878D82A}">
                    <a16:rowId xmlns:a16="http://schemas.microsoft.com/office/drawing/2014/main" val="3645282050"/>
                  </a:ext>
                </a:extLst>
              </a:tr>
              <a:tr h="346980">
                <a:tc>
                  <a:txBody>
                    <a:bodyPr/>
                    <a:lstStyle/>
                    <a:p>
                      <a:pPr algn="ctr"/>
                      <a:endParaRPr lang="en-US" sz="2400" b="1"/>
                    </a:p>
                  </a:txBody>
                  <a:tcPr anchor="ctr"/>
                </a:tc>
                <a:tc>
                  <a:txBody>
                    <a:bodyPr/>
                    <a:lstStyle/>
                    <a:p>
                      <a:pPr algn="ctr"/>
                      <a:endParaRPr lang="en-US" sz="2400" b="1"/>
                    </a:p>
                  </a:txBody>
                  <a:tcPr anchor="ctr"/>
                </a:tc>
                <a:extLst>
                  <a:ext uri="{0D108BD9-81ED-4DB2-BD59-A6C34878D82A}">
                    <a16:rowId xmlns:a16="http://schemas.microsoft.com/office/drawing/2014/main" val="196842329"/>
                  </a:ext>
                </a:extLst>
              </a:tr>
            </a:tbl>
          </a:graphicData>
        </a:graphic>
      </p:graphicFrame>
    </p:spTree>
    <p:extLst>
      <p:ext uri="{BB962C8B-B14F-4D97-AF65-F5344CB8AC3E}">
        <p14:creationId xmlns:p14="http://schemas.microsoft.com/office/powerpoint/2010/main" val="2383092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arn(inVertical)">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000"/>
                                        <p:tgtEl>
                                          <p:spTgt spid="7"/>
                                        </p:tgtEl>
                                      </p:cBhvr>
                                    </p:animEffect>
                                    <p:anim calcmode="lin" valueType="num">
                                      <p:cBhvr>
                                        <p:cTn id="25" dur="1000" fill="hold"/>
                                        <p:tgtEl>
                                          <p:spTgt spid="7"/>
                                        </p:tgtEl>
                                        <p:attrNameLst>
                                          <p:attrName>ppt_x</p:attrName>
                                        </p:attrNameLst>
                                      </p:cBhvr>
                                      <p:tavLst>
                                        <p:tav tm="0">
                                          <p:val>
                                            <p:strVal val="#ppt_x"/>
                                          </p:val>
                                        </p:tav>
                                        <p:tav tm="100000">
                                          <p:val>
                                            <p:strVal val="#ppt_x"/>
                                          </p:val>
                                        </p:tav>
                                      </p:tavLst>
                                    </p:anim>
                                    <p:anim calcmode="lin" valueType="num">
                                      <p:cBhvr>
                                        <p:cTn id="2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6417442"/>
      </p:ext>
    </p:extLst>
  </p:cSld>
  <p:clrMapOvr>
    <a:masterClrMapping/>
  </p:clrMapOvr>
</p:sld>
</file>

<file path=ppt/theme/theme1.xml><?xml version="1.0" encoding="utf-8"?>
<a:theme xmlns:a="http://schemas.openxmlformats.org/drawingml/2006/main" name="Chủ đề Office">
  <a:themeElements>
    <a:clrScheme name="Chủ đề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1 Tùy chỉnh">
      <a:majorFont>
        <a:latin typeface="Arial"/>
        <a:ea typeface=""/>
        <a:cs typeface=""/>
      </a:majorFont>
      <a:minorFont>
        <a:latin typeface="Arial"/>
        <a:ea typeface=""/>
        <a:cs typeface=""/>
      </a:minorFont>
    </a:fontScheme>
    <a:fmtScheme name="Chủ đề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202</TotalTime>
  <Words>172</Words>
  <PresentationFormat>Trình chiếu Trên màn hình (4:3)</PresentationFormat>
  <Paragraphs>18</Paragraphs>
  <Slides>4</Slides>
  <Notes>0</Notes>
  <HiddenSlides>0</HiddenSlides>
  <MMClips>0</MMClips>
  <ScaleCrop>false</ScaleCrop>
  <HeadingPairs>
    <vt:vector size="6" baseType="variant">
      <vt:variant>
        <vt:lpstr>Phông được Dùng</vt:lpstr>
      </vt:variant>
      <vt:variant>
        <vt:i4>1</vt:i4>
      </vt:variant>
      <vt:variant>
        <vt:lpstr>Chủ đề</vt:lpstr>
      </vt:variant>
      <vt:variant>
        <vt:i4>1</vt:i4>
      </vt:variant>
      <vt:variant>
        <vt:lpstr>Tiêu đề Bản chiếu</vt:lpstr>
      </vt:variant>
      <vt:variant>
        <vt:i4>4</vt:i4>
      </vt:variant>
    </vt:vector>
  </HeadingPairs>
  <TitlesOfParts>
    <vt:vector size="6" baseType="lpstr">
      <vt:lpstr>Arial</vt:lpstr>
      <vt:lpstr>Chủ đề Office</vt:lpstr>
      <vt:lpstr>Bản trình bày PowerPoint</vt:lpstr>
      <vt:lpstr>Bản trình bày PowerPoint</vt:lpstr>
      <vt:lpstr>Bản trình bày PowerPoint</vt:lpstr>
      <vt:lpstr>Bản trình bày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2022-12-30T14:51:32Z</dcterms:created>
  <dcterms:modified xsi:type="dcterms:W3CDTF">2022-12-31T03:41:13Z</dcterms:modified>
</cp:coreProperties>
</file>