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372" r:id="rId3"/>
    <p:sldId id="373" r:id="rId4"/>
    <p:sldId id="374" r:id="rId5"/>
    <p:sldId id="375" r:id="rId6"/>
    <p:sldId id="377" r:id="rId7"/>
    <p:sldId id="378" r:id="rId8"/>
    <p:sldId id="379" r:id="rId9"/>
    <p:sldId id="295" r:id="rId10"/>
    <p:sldId id="371" r:id="rId11"/>
  </p:sldIdLst>
  <p:sldSz cx="24384000" cy="13716000"/>
  <p:notesSz cx="6858000" cy="9144000"/>
  <p:custDataLst>
    <p:tags r:id="rId1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6600"/>
    <a:srgbClr val="008000"/>
    <a:srgbClr val="3333FF"/>
    <a:srgbClr val="0000CC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374" autoAdjust="0"/>
  </p:normalViewPr>
  <p:slideViewPr>
    <p:cSldViewPr>
      <p:cViewPr varScale="1">
        <p:scale>
          <a:sx n="33" d="100"/>
          <a:sy n="33" d="100"/>
        </p:scale>
        <p:origin x="732" y="60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02/09/2021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44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777575" y="4122046"/>
            <a:ext cx="3382572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HÌNH HỌC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9000" y="5698993"/>
            <a:ext cx="18288000" cy="1514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 err="1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Chương</a:t>
            </a:r>
            <a:r>
              <a:rPr lang="en-US" sz="7000" b="1" dirty="0">
                <a:solidFill>
                  <a:srgbClr val="776249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1: VECTƠ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79"/>
            <a:chOff x="12784885" y="1066801"/>
            <a:chExt cx="1814128" cy="1828817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486" cy="1338831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</a:t>
              </a:r>
              <a:r>
                <a:rPr lang="en-US" sz="8099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Box 22"/>
          <p:cNvSpPr txBox="1"/>
          <p:nvPr/>
        </p:nvSpPr>
        <p:spPr>
          <a:xfrm>
            <a:off x="5257800" y="8036175"/>
            <a:ext cx="14325600" cy="12002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72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BÀI 1: CÁC ĐỊNH NGHĨA (</a:t>
            </a:r>
            <a:r>
              <a:rPr lang="en-US" sz="7200" b="1" dirty="0" err="1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2)  </a:t>
            </a:r>
          </a:p>
        </p:txBody>
      </p: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F8537ED-DD27-4203-95F1-FBA50C0E61FE}"/>
              </a:ext>
            </a:extLst>
          </p:cNvPr>
          <p:cNvSpPr txBox="1"/>
          <p:nvPr/>
        </p:nvSpPr>
        <p:spPr>
          <a:xfrm>
            <a:off x="6597750" y="9236461"/>
            <a:ext cx="13106400" cy="12002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lIns="91398" tIns="45699" rIns="91398" bIns="45699" rtlCol="0">
            <a:spAutoFit/>
          </a:bodyPr>
          <a:lstStyle/>
          <a:p>
            <a:pPr algn="ctr"/>
            <a:r>
              <a:rPr lang="en-US" sz="7200" b="1" dirty="0">
                <a:solidFill>
                  <a:srgbClr val="135F82"/>
                </a:solidFill>
                <a:latin typeface="Times New Roman" panose="02020603050405020304" pitchFamily="18" charset="0"/>
                <a:ea typeface="AvantGarde-Demi" pitchFamily="18" charset="0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1143001" y="2402233"/>
            <a:ext cx="21945600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</a:rPr>
                <a:t>DÕI</a:t>
              </a:r>
              <a:endParaRPr lang="en-US" sz="6600" dirty="0">
                <a:solidFill>
                  <a:srgbClr val="FF0000"/>
                </a:solidFill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49E808D-5B4E-424A-8AF6-5F9D22B50A1D}"/>
              </a:ext>
            </a:extLst>
          </p:cNvPr>
          <p:cNvSpPr/>
          <p:nvPr/>
        </p:nvSpPr>
        <p:spPr>
          <a:xfrm>
            <a:off x="6583209" y="1625177"/>
            <a:ext cx="12051128" cy="1191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544019-089E-4EB0-96D8-9BA43A4E90B6}"/>
                  </a:ext>
                </a:extLst>
              </p:cNvPr>
              <p:cNvSpPr txBox="1"/>
              <p:nvPr/>
            </p:nvSpPr>
            <p:spPr>
              <a:xfrm>
                <a:off x="3419951" y="4795684"/>
                <a:ext cx="17615601" cy="10939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𝐷𝐸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𝐸𝐷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𝐷𝐸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:r>
                  <a:rPr lang="vi-VN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e>
                    </m:acc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1544019-089E-4EB0-96D8-9BA43A4E9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951" y="4795684"/>
                <a:ext cx="17615601" cy="1093954"/>
              </a:xfrm>
              <a:prstGeom prst="rect">
                <a:avLst/>
              </a:prstGeom>
              <a:blipFill>
                <a:blip r:embed="rId3"/>
                <a:stretch>
                  <a:fillRect b="-25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0FB3AC4-C726-4F23-AE62-03A73D1D1471}"/>
                  </a:ext>
                </a:extLst>
              </p:cNvPr>
              <p:cNvSpPr txBox="1"/>
              <p:nvPr/>
            </p:nvSpPr>
            <p:spPr>
              <a:xfrm>
                <a:off x="1828800" y="3574748"/>
                <a:ext cx="19431000" cy="16834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07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en-US" sz="5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5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5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Véc tơ có điểm đầu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điểm cuối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được kí hiệu như thế nào là đúng?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0FB3AC4-C726-4F23-AE62-03A73D1D14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574748"/>
                <a:ext cx="19431000" cy="1683410"/>
              </a:xfrm>
              <a:prstGeom prst="rect">
                <a:avLst/>
              </a:prstGeom>
              <a:blipFill>
                <a:blip r:embed="rId4"/>
                <a:stretch>
                  <a:fillRect l="-1506" t="-9025" r="-1474" b="-187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5AEC200-123C-466B-802B-1826B9AE93E1}"/>
                  </a:ext>
                </a:extLst>
              </p:cNvPr>
              <p:cNvSpPr txBox="1"/>
              <p:nvPr/>
            </p:nvSpPr>
            <p:spPr>
              <a:xfrm>
                <a:off x="1828800" y="6114395"/>
                <a:ext cx="18745200" cy="2262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Aft>
                    <a:spcPts val="1000"/>
                  </a:spcAft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 2. 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tam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5000" b="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bao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đỉnh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?</a:t>
                </a:r>
              </a:p>
            </p:txBody>
          </p:sp>
        </mc:Choice>
        <mc:Fallback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5AEC200-123C-466B-802B-1826B9AE9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6114395"/>
                <a:ext cx="18745200" cy="2262414"/>
              </a:xfrm>
              <a:prstGeom prst="rect">
                <a:avLst/>
              </a:prstGeom>
              <a:blipFill>
                <a:blip r:embed="rId5"/>
                <a:stretch>
                  <a:fillRect l="-1561" r="-1561" b="-140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BB12B2A-0F68-4E3A-8AFD-161475EAC52C}"/>
                  </a:ext>
                </a:extLst>
              </p:cNvPr>
              <p:cNvSpPr txBox="1"/>
              <p:nvPr/>
            </p:nvSpPr>
            <p:spPr>
              <a:xfrm>
                <a:off x="3644199" y="8474700"/>
                <a:ext cx="16701201" cy="9062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 algn="just">
                  <a:lnSpc>
                    <a:spcPct val="115000"/>
                  </a:lnSpc>
                  <a:spcAft>
                    <a:spcPts val="800"/>
                  </a:spcAft>
                  <a:tabLst>
                    <a:tab pos="629920" algn="l"/>
                    <a:tab pos="3599815" algn="l"/>
                  </a:tabLst>
                </a:pP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A.</a:t>
                </a:r>
                <a:r>
                  <a:rPr lang="en-US" sz="50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50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B.</a:t>
                </a:r>
                <a:r>
                  <a:rPr lang="en-US" sz="50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50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                    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C.</a:t>
                </a:r>
                <a:r>
                  <a:rPr lang="en-US" sz="50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50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                   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D.</a:t>
                </a:r>
                <a:r>
                  <a:rPr lang="en-US" sz="50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r>
                  <a:rPr lang="en-US" sz="5000" b="1" dirty="0">
                    <a:solidFill>
                      <a:srgbClr val="0F0F8D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5BB12B2A-0F68-4E3A-8AFD-161475EA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199" y="8474700"/>
                <a:ext cx="16701201" cy="906274"/>
              </a:xfrm>
              <a:prstGeom prst="rect">
                <a:avLst/>
              </a:prstGeom>
              <a:blipFill>
                <a:blip r:embed="rId6"/>
                <a:stretch>
                  <a:fillRect t="-11409" b="-36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1DC65F84-051E-459B-8143-6E85D527B0FB}"/>
              </a:ext>
            </a:extLst>
          </p:cNvPr>
          <p:cNvSpPr txBox="1"/>
          <p:nvPr/>
        </p:nvSpPr>
        <p:spPr>
          <a:xfrm>
            <a:off x="2132172" y="9456003"/>
            <a:ext cx="31256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Freeform 15">
            <a:extLst>
              <a:ext uri="{FF2B5EF4-FFF2-40B4-BE49-F238E27FC236}">
                <a16:creationId xmlns:a16="http://schemas.microsoft.com/office/drawing/2014/main" id="{1C83E644-19A2-4FD8-802B-0FE48253FB71}"/>
              </a:ext>
            </a:extLst>
          </p:cNvPr>
          <p:cNvSpPr>
            <a:spLocks noEditPoints="1"/>
          </p:cNvSpPr>
          <p:nvPr/>
        </p:nvSpPr>
        <p:spPr bwMode="auto">
          <a:xfrm>
            <a:off x="1375055" y="7017821"/>
            <a:ext cx="487650" cy="731152"/>
          </a:xfrm>
          <a:custGeom>
            <a:avLst/>
            <a:gdLst>
              <a:gd name="T0" fmla="*/ 135 w 145"/>
              <a:gd name="T1" fmla="*/ 72 h 197"/>
              <a:gd name="T2" fmla="*/ 72 w 145"/>
              <a:gd name="T3" fmla="*/ 135 h 197"/>
              <a:gd name="T4" fmla="*/ 9 w 145"/>
              <a:gd name="T5" fmla="*/ 72 h 197"/>
              <a:gd name="T6" fmla="*/ 72 w 145"/>
              <a:gd name="T7" fmla="*/ 9 h 197"/>
              <a:gd name="T8" fmla="*/ 115 w 145"/>
              <a:gd name="T9" fmla="*/ 26 h 197"/>
              <a:gd name="T10" fmla="*/ 60 w 145"/>
              <a:gd name="T11" fmla="*/ 82 h 197"/>
              <a:gd name="T12" fmla="*/ 30 w 145"/>
              <a:gd name="T13" fmla="*/ 60 h 197"/>
              <a:gd name="T14" fmla="*/ 20 w 145"/>
              <a:gd name="T15" fmla="*/ 68 h 197"/>
              <a:gd name="T16" fmla="*/ 61 w 145"/>
              <a:gd name="T17" fmla="*/ 126 h 197"/>
              <a:gd name="T18" fmla="*/ 123 w 145"/>
              <a:gd name="T19" fmla="*/ 35 h 197"/>
              <a:gd name="T20" fmla="*/ 135 w 145"/>
              <a:gd name="T21" fmla="*/ 72 h 197"/>
              <a:gd name="T22" fmla="*/ 145 w 145"/>
              <a:gd name="T23" fmla="*/ 12 h 197"/>
              <a:gd name="T24" fmla="*/ 135 w 145"/>
              <a:gd name="T25" fmla="*/ 12 h 197"/>
              <a:gd name="T26" fmla="*/ 123 w 145"/>
              <a:gd name="T27" fmla="*/ 21 h 197"/>
              <a:gd name="T28" fmla="*/ 72 w 145"/>
              <a:gd name="T29" fmla="*/ 0 h 197"/>
              <a:gd name="T30" fmla="*/ 0 w 145"/>
              <a:gd name="T31" fmla="*/ 72 h 197"/>
              <a:gd name="T32" fmla="*/ 30 w 145"/>
              <a:gd name="T33" fmla="*/ 131 h 197"/>
              <a:gd name="T34" fmla="*/ 7 w 145"/>
              <a:gd name="T35" fmla="*/ 175 h 197"/>
              <a:gd name="T36" fmla="*/ 13 w 145"/>
              <a:gd name="T37" fmla="*/ 193 h 197"/>
              <a:gd name="T38" fmla="*/ 32 w 145"/>
              <a:gd name="T39" fmla="*/ 187 h 197"/>
              <a:gd name="T40" fmla="*/ 51 w 145"/>
              <a:gd name="T41" fmla="*/ 141 h 197"/>
              <a:gd name="T42" fmla="*/ 51 w 145"/>
              <a:gd name="T43" fmla="*/ 141 h 197"/>
              <a:gd name="T44" fmla="*/ 72 w 145"/>
              <a:gd name="T45" fmla="*/ 145 h 197"/>
              <a:gd name="T46" fmla="*/ 145 w 145"/>
              <a:gd name="T47" fmla="*/ 72 h 197"/>
              <a:gd name="T48" fmla="*/ 129 w 145"/>
              <a:gd name="T49" fmla="*/ 28 h 197"/>
              <a:gd name="T50" fmla="*/ 145 w 145"/>
              <a:gd name="T51" fmla="*/ 12 h 1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45" h="197">
                <a:moveTo>
                  <a:pt x="135" y="72"/>
                </a:moveTo>
                <a:cubicBezTo>
                  <a:pt x="135" y="107"/>
                  <a:pt x="107" y="135"/>
                  <a:pt x="72" y="135"/>
                </a:cubicBezTo>
                <a:cubicBezTo>
                  <a:pt x="37" y="135"/>
                  <a:pt x="9" y="107"/>
                  <a:pt x="9" y="72"/>
                </a:cubicBezTo>
                <a:cubicBezTo>
                  <a:pt x="9" y="37"/>
                  <a:pt x="37" y="9"/>
                  <a:pt x="72" y="9"/>
                </a:cubicBezTo>
                <a:cubicBezTo>
                  <a:pt x="89" y="9"/>
                  <a:pt x="104" y="15"/>
                  <a:pt x="115" y="26"/>
                </a:cubicBezTo>
                <a:cubicBezTo>
                  <a:pt x="101" y="38"/>
                  <a:pt x="80" y="57"/>
                  <a:pt x="60" y="82"/>
                </a:cubicBezTo>
                <a:cubicBezTo>
                  <a:pt x="50" y="74"/>
                  <a:pt x="40" y="67"/>
                  <a:pt x="30" y="60"/>
                </a:cubicBezTo>
                <a:cubicBezTo>
                  <a:pt x="26" y="63"/>
                  <a:pt x="24" y="65"/>
                  <a:pt x="20" y="68"/>
                </a:cubicBezTo>
                <a:cubicBezTo>
                  <a:pt x="34" y="88"/>
                  <a:pt x="47" y="107"/>
                  <a:pt x="61" y="126"/>
                </a:cubicBezTo>
                <a:cubicBezTo>
                  <a:pt x="80" y="95"/>
                  <a:pt x="99" y="63"/>
                  <a:pt x="123" y="35"/>
                </a:cubicBezTo>
                <a:cubicBezTo>
                  <a:pt x="130" y="45"/>
                  <a:pt x="135" y="58"/>
                  <a:pt x="135" y="72"/>
                </a:cubicBezTo>
                <a:close/>
                <a:moveTo>
                  <a:pt x="145" y="12"/>
                </a:moveTo>
                <a:cubicBezTo>
                  <a:pt x="141" y="12"/>
                  <a:pt x="138" y="12"/>
                  <a:pt x="135" y="12"/>
                </a:cubicBezTo>
                <a:cubicBezTo>
                  <a:pt x="135" y="12"/>
                  <a:pt x="130" y="15"/>
                  <a:pt x="123" y="21"/>
                </a:cubicBezTo>
                <a:cubicBezTo>
                  <a:pt x="110" y="8"/>
                  <a:pt x="92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ubicBezTo>
                  <a:pt x="0" y="97"/>
                  <a:pt x="11" y="118"/>
                  <a:pt x="30" y="131"/>
                </a:cubicBezTo>
                <a:cubicBezTo>
                  <a:pt x="7" y="175"/>
                  <a:pt x="7" y="175"/>
                  <a:pt x="7" y="175"/>
                </a:cubicBezTo>
                <a:cubicBezTo>
                  <a:pt x="3" y="182"/>
                  <a:pt x="6" y="190"/>
                  <a:pt x="13" y="193"/>
                </a:cubicBezTo>
                <a:cubicBezTo>
                  <a:pt x="20" y="197"/>
                  <a:pt x="28" y="194"/>
                  <a:pt x="32" y="187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1" y="141"/>
                  <a:pt x="51" y="141"/>
                  <a:pt x="51" y="141"/>
                </a:cubicBezTo>
                <a:cubicBezTo>
                  <a:pt x="58" y="143"/>
                  <a:pt x="65" y="145"/>
                  <a:pt x="72" y="145"/>
                </a:cubicBezTo>
                <a:cubicBezTo>
                  <a:pt x="112" y="145"/>
                  <a:pt x="145" y="112"/>
                  <a:pt x="145" y="72"/>
                </a:cubicBezTo>
                <a:cubicBezTo>
                  <a:pt x="145" y="55"/>
                  <a:pt x="138" y="40"/>
                  <a:pt x="129" y="28"/>
                </a:cubicBezTo>
                <a:cubicBezTo>
                  <a:pt x="134" y="22"/>
                  <a:pt x="139" y="17"/>
                  <a:pt x="145" y="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17" tIns="45709" rIns="91417" bIns="45709" numCol="1" anchor="t" anchorCtr="0" compatLnSpc="1">
            <a:prstTxWarp prst="textNoShape">
              <a:avLst/>
            </a:prstTxWarp>
          </a:bodyPr>
          <a:lstStyle/>
          <a:p>
            <a:endParaRPr lang="en-US" sz="5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984B1B-DDC5-4D53-914E-756D72C0B7E8}"/>
                  </a:ext>
                </a:extLst>
              </p:cNvPr>
              <p:cNvSpPr txBox="1"/>
              <p:nvPr/>
            </p:nvSpPr>
            <p:spPr>
              <a:xfrm>
                <a:off x="1375055" y="10720971"/>
                <a:ext cx="13483945" cy="9377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73355" indent="45720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3984B1B-DDC5-4D53-914E-756D72C0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5055" y="10720971"/>
                <a:ext cx="13483945" cy="937757"/>
              </a:xfrm>
              <a:prstGeom prst="rect">
                <a:avLst/>
              </a:prstGeom>
              <a:blipFill>
                <a:blip r:embed="rId7"/>
                <a:stretch>
                  <a:fillRect t="-8442" b="-344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46DEB4F4-2735-4964-BF8E-C6DE05862A0E}"/>
              </a:ext>
            </a:extLst>
          </p:cNvPr>
          <p:cNvSpPr txBox="1"/>
          <p:nvPr/>
        </p:nvSpPr>
        <p:spPr>
          <a:xfrm>
            <a:off x="1600200" y="12172889"/>
            <a:ext cx="3962399" cy="860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  <a:tabLst>
                <a:tab pos="5029200" algn="l"/>
              </a:tabLst>
            </a:pPr>
            <a:r>
              <a:rPr lang="en-US" sz="5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Chọn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32E5A7E-84EC-458B-8109-5B6C5FE9C2E2}"/>
              </a:ext>
            </a:extLst>
          </p:cNvPr>
          <p:cNvSpPr/>
          <p:nvPr/>
        </p:nvSpPr>
        <p:spPr>
          <a:xfrm>
            <a:off x="17589493" y="8391560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659DF7-F23F-4FCE-B681-65806A92955C}"/>
              </a:ext>
            </a:extLst>
          </p:cNvPr>
          <p:cNvSpPr/>
          <p:nvPr/>
        </p:nvSpPr>
        <p:spPr>
          <a:xfrm>
            <a:off x="17744836" y="4949549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37487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7" grpId="0"/>
      <p:bldP spid="50" grpId="0"/>
      <p:bldP spid="56" grpId="0"/>
      <p:bldP spid="61" grpId="0"/>
      <p:bldP spid="9" grpId="0"/>
      <p:bldP spid="15" grpId="0"/>
      <p:bldP spid="18" grpId="0"/>
      <p:bldP spid="14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745938-ED9F-4102-B357-A50605289D63}"/>
              </a:ext>
            </a:extLst>
          </p:cNvPr>
          <p:cNvSpPr txBox="1"/>
          <p:nvPr/>
        </p:nvSpPr>
        <p:spPr>
          <a:xfrm>
            <a:off x="794942" y="1591505"/>
            <a:ext cx="21793200" cy="57397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Clr>
                <a:srgbClr val="0000FF"/>
              </a:buClr>
              <a:tabLst>
                <a:tab pos="628650" algn="l"/>
              </a:tabLst>
            </a:pPr>
            <a:r>
              <a:rPr lang="en-US" sz="50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50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en-US" sz="5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Chọn khẳng định đúng</a:t>
            </a:r>
            <a:endParaRPr lang="en-US" sz="5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vi-VN" sz="50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A.</a:t>
            </a:r>
            <a:r>
              <a:rPr lang="vi-VN" sz="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Hai vec tơ cùng phương thì cùng hướng.</a:t>
            </a:r>
            <a:endParaRPr lang="en-US" sz="5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vi-VN" sz="50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B.</a:t>
            </a:r>
            <a:r>
              <a:rPr lang="vi-VN" sz="5000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Hai véc tơ cùng hướng thì cùng phương.</a:t>
            </a:r>
            <a:endParaRPr lang="en-US" sz="5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</a:pPr>
            <a:r>
              <a:rPr lang="vi-VN" sz="50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C.</a:t>
            </a:r>
            <a:r>
              <a:rPr lang="vi-VN" sz="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vi-VN" sz="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 véc tơ cùng phương thì có giá song song nhau.</a:t>
            </a:r>
            <a:endParaRPr lang="en-US" sz="5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30555" algn="just">
              <a:lnSpc>
                <a:spcPct val="150000"/>
              </a:lnSpc>
              <a:spcAft>
                <a:spcPts val="1000"/>
              </a:spcAft>
            </a:pPr>
            <a:r>
              <a:rPr lang="vi-VN" sz="5000" b="1" dirty="0">
                <a:solidFill>
                  <a:srgbClr val="0000FF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D.</a:t>
            </a:r>
            <a:r>
              <a:rPr lang="vi-VN" sz="50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Hai vec tơ cùng hướng thì có giá song song nhau.</a:t>
            </a:r>
            <a:endParaRPr lang="en-US" sz="5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F87F41-711A-4F32-849A-B868DC158521}"/>
                  </a:ext>
                </a:extLst>
              </p:cNvPr>
              <p:cNvSpPr txBox="1"/>
              <p:nvPr/>
            </p:nvSpPr>
            <p:spPr>
              <a:xfrm>
                <a:off x="990600" y="7213044"/>
                <a:ext cx="21945600" cy="2387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en-GB" sz="5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GB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4. 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𝐴𝐵𝐺𝐸</m:t>
                    </m:r>
                  </m:oMath>
                </a14:m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Đẳng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thức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GB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𝐸𝐺</m:t>
                        </m:r>
                      </m:e>
                    </m:acc>
                  </m:oMath>
                </a14:m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GB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GB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𝐵𝐸</m:t>
                        </m:r>
                      </m:e>
                    </m:acc>
                  </m:oMath>
                </a14:m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	</a:t>
                </a:r>
                <a:r>
                  <a:rPr lang="en-GB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8F87F41-711A-4F32-849A-B868DC1585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7213044"/>
                <a:ext cx="21945600" cy="2387128"/>
              </a:xfrm>
              <a:prstGeom prst="rect">
                <a:avLst/>
              </a:prstGeom>
              <a:blipFill>
                <a:blip r:embed="rId2"/>
                <a:stretch>
                  <a:fillRect l="-1333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Flowchart: Data 11">
            <a:extLst>
              <a:ext uri="{FF2B5EF4-FFF2-40B4-BE49-F238E27FC236}">
                <a16:creationId xmlns:a16="http://schemas.microsoft.com/office/drawing/2014/main" id="{981A05A0-9BC9-4055-AF82-4971836FEBAA}"/>
              </a:ext>
            </a:extLst>
          </p:cNvPr>
          <p:cNvSpPr/>
          <p:nvPr/>
        </p:nvSpPr>
        <p:spPr>
          <a:xfrm>
            <a:off x="14696804" y="9878069"/>
            <a:ext cx="5669280" cy="1546193"/>
          </a:xfrm>
          <a:prstGeom prst="flowChartInputOutpu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13" name="Flowchart: Data 12">
            <a:extLst>
              <a:ext uri="{FF2B5EF4-FFF2-40B4-BE49-F238E27FC236}">
                <a16:creationId xmlns:a16="http://schemas.microsoft.com/office/drawing/2014/main" id="{88D3C571-8CE6-402B-AF74-35D511E45297}"/>
              </a:ext>
            </a:extLst>
          </p:cNvPr>
          <p:cNvSpPr/>
          <p:nvPr/>
        </p:nvSpPr>
        <p:spPr>
          <a:xfrm>
            <a:off x="18059400" y="9555481"/>
            <a:ext cx="45719" cy="45719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8A9BB90-F720-4EE4-BEA4-1197F5DC6CEF}"/>
              </a:ext>
            </a:extLst>
          </p:cNvPr>
          <p:cNvSpPr txBox="1"/>
          <p:nvPr/>
        </p:nvSpPr>
        <p:spPr>
          <a:xfrm>
            <a:off x="15316200" y="9296400"/>
            <a:ext cx="8382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8EA0812-F7B2-4720-ACC7-0F7C2763F32C}"/>
              </a:ext>
            </a:extLst>
          </p:cNvPr>
          <p:cNvSpPr txBox="1"/>
          <p:nvPr/>
        </p:nvSpPr>
        <p:spPr>
          <a:xfrm>
            <a:off x="14325600" y="11277600"/>
            <a:ext cx="762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59F703-FBD2-473E-A07D-B2BAD7689318}"/>
              </a:ext>
            </a:extLst>
          </p:cNvPr>
          <p:cNvSpPr txBox="1"/>
          <p:nvPr/>
        </p:nvSpPr>
        <p:spPr>
          <a:xfrm>
            <a:off x="19085922" y="11294175"/>
            <a:ext cx="9644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9D020-926E-44EE-9F9E-84B37EBB47DD}"/>
              </a:ext>
            </a:extLst>
          </p:cNvPr>
          <p:cNvSpPr txBox="1"/>
          <p:nvPr/>
        </p:nvSpPr>
        <p:spPr>
          <a:xfrm>
            <a:off x="20394388" y="9296400"/>
            <a:ext cx="533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71686B-C5D5-4E0C-8034-7B8D61945204}"/>
              </a:ext>
            </a:extLst>
          </p:cNvPr>
          <p:cNvSpPr txBox="1"/>
          <p:nvPr/>
        </p:nvSpPr>
        <p:spPr>
          <a:xfrm>
            <a:off x="1143000" y="9913203"/>
            <a:ext cx="287491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2C934A-8C37-4D61-9FE9-164A8C3A167C}"/>
                  </a:ext>
                </a:extLst>
              </p:cNvPr>
              <p:cNvSpPr txBox="1"/>
              <p:nvPr/>
            </p:nvSpPr>
            <p:spPr>
              <a:xfrm>
                <a:off x="609600" y="10930537"/>
                <a:ext cx="10439400" cy="10050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3055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GB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GB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𝐴𝐵𝐺𝐸</m:t>
                    </m:r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𝐺𝐸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D32C934A-8C37-4D61-9FE9-164A8C3A1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0930537"/>
                <a:ext cx="10439400" cy="1005083"/>
              </a:xfrm>
              <a:prstGeom prst="rect">
                <a:avLst/>
              </a:prstGeom>
              <a:blipFill>
                <a:blip r:embed="rId3"/>
                <a:stretch>
                  <a:fillRect t="-1818" r="-234" b="-3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ABCBDCA5-5647-47D1-9B9A-DD857D81A39A}"/>
              </a:ext>
            </a:extLst>
          </p:cNvPr>
          <p:cNvSpPr/>
          <p:nvPr/>
        </p:nvSpPr>
        <p:spPr>
          <a:xfrm>
            <a:off x="990600" y="3925116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0030E50-D367-49C6-A01E-AAD59C4CFDFA}"/>
              </a:ext>
            </a:extLst>
          </p:cNvPr>
          <p:cNvSpPr/>
          <p:nvPr/>
        </p:nvSpPr>
        <p:spPr>
          <a:xfrm>
            <a:off x="13609542" y="852813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79531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2" grpId="0" animBg="1"/>
      <p:bldP spid="14" grpId="0"/>
      <p:bldP spid="15" grpId="0"/>
      <p:bldP spid="16" grpId="0"/>
      <p:bldP spid="17" grpId="0"/>
      <p:bldP spid="38" grpId="0"/>
      <p:bldP spid="41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6541534-C810-4B19-8E48-5CABFA4613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142150"/>
              </p:ext>
            </p:extLst>
          </p:nvPr>
        </p:nvGraphicFramePr>
        <p:xfrm>
          <a:off x="5791200" y="4495800"/>
          <a:ext cx="136988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80" imgH="215526" progId="Equation.DSMT4">
                  <p:embed/>
                </p:oleObj>
              </mc:Choice>
              <mc:Fallback>
                <p:oleObj name="Equation" r:id="rId2" imgW="126780" imgH="215526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495800"/>
                        <a:ext cx="136988" cy="219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2D514-B897-4BF9-8E0D-D0068E6EBB53}"/>
                  </a:ext>
                </a:extLst>
              </p:cNvPr>
              <p:cNvSpPr txBox="1"/>
              <p:nvPr/>
            </p:nvSpPr>
            <p:spPr>
              <a:xfrm>
                <a:off x="838200" y="1676400"/>
                <a:ext cx="21412200" cy="5887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0000FF"/>
                  </a:buClr>
                  <a:tabLst>
                    <a:tab pos="628650" algn="l"/>
                  </a:tabLst>
                </a:pPr>
                <a:r>
                  <a:rPr lang="en-US" sz="5000" b="1" dirty="0" err="1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5</a:t>
                </a:r>
                <a:r>
                  <a:rPr lang="en-US" sz="50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Mệnh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đề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nào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đây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đúng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</a:pP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630555" algn="just">
                  <a:lnSpc>
                    <a:spcPct val="150000"/>
                  </a:lnSpc>
                  <a:spcAft>
                    <a:spcPts val="1000"/>
                  </a:spcAft>
                </a:pP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Hai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thứ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hướn</a:t>
                </a:r>
                <a:r>
                  <a:rPr lang="vi-VN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DD2D514-B897-4BF9-8E0D-D0068E6EBB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676400"/>
                <a:ext cx="21412200" cy="5887446"/>
              </a:xfrm>
              <a:prstGeom prst="rect">
                <a:avLst/>
              </a:prstGeom>
              <a:blipFill>
                <a:blip r:embed="rId4"/>
                <a:stretch>
                  <a:fillRect l="-1367" b="-4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BAB1C800-9AA4-4DEE-AADD-49CEB154AD5D}"/>
              </a:ext>
            </a:extLst>
          </p:cNvPr>
          <p:cNvSpPr/>
          <p:nvPr/>
        </p:nvSpPr>
        <p:spPr>
          <a:xfrm>
            <a:off x="869474" y="4122053"/>
            <a:ext cx="1186565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1618AF-D2D1-4C9F-A996-E4B171A83C54}"/>
              </a:ext>
            </a:extLst>
          </p:cNvPr>
          <p:cNvSpPr txBox="1"/>
          <p:nvPr/>
        </p:nvSpPr>
        <p:spPr>
          <a:xfrm>
            <a:off x="838200" y="11404308"/>
            <a:ext cx="14752500" cy="90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algn="just">
              <a:lnSpc>
                <a:spcPct val="115000"/>
              </a:lnSpc>
              <a:spcAft>
                <a:spcPts val="1000"/>
              </a:spcAft>
            </a:pPr>
            <a:r>
              <a:rPr lang="en-US" sz="5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do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180B8E-2B62-4D47-A5EE-696F12B05698}"/>
              </a:ext>
            </a:extLst>
          </p:cNvPr>
          <p:cNvSpPr txBox="1"/>
          <p:nvPr/>
        </p:nvSpPr>
        <p:spPr>
          <a:xfrm>
            <a:off x="566010" y="7536878"/>
            <a:ext cx="28397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sz="5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3E4D50-B31F-4ACF-839E-B09737B65C3A}"/>
              </a:ext>
            </a:extLst>
          </p:cNvPr>
          <p:cNvSpPr txBox="1"/>
          <p:nvPr/>
        </p:nvSpPr>
        <p:spPr>
          <a:xfrm>
            <a:off x="533400" y="12215182"/>
            <a:ext cx="4805100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>
              <a:lnSpc>
                <a:spcPct val="107000"/>
              </a:lnSpc>
              <a:spcAft>
                <a:spcPts val="800"/>
              </a:spcAft>
              <a:tabLst>
                <a:tab pos="5029200" algn="l"/>
              </a:tabLst>
            </a:pPr>
            <a:r>
              <a:rPr lang="en-US" sz="50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Chọn</a:t>
            </a:r>
            <a:r>
              <a:rPr lang="en-US" sz="5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</a:t>
            </a:r>
            <a:r>
              <a:rPr lang="en-US" sz="500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03434B-4A87-4EF6-96B4-37CA4F5F479B}"/>
              </a:ext>
            </a:extLst>
          </p:cNvPr>
          <p:cNvSpPr txBox="1"/>
          <p:nvPr/>
        </p:nvSpPr>
        <p:spPr>
          <a:xfrm>
            <a:off x="838200" y="8390723"/>
            <a:ext cx="15142345" cy="90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algn="just">
              <a:lnSpc>
                <a:spcPct val="115000"/>
              </a:lnSpc>
            </a:pPr>
            <a:r>
              <a:rPr lang="en-US" sz="5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en-US" sz="5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5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ai,</a:t>
            </a:r>
            <a:r>
              <a:rPr lang="en-US" sz="5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thể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315E6E-629A-464D-AFB6-CC887CEA45D5}"/>
              </a:ext>
            </a:extLst>
          </p:cNvPr>
          <p:cNvSpPr txBox="1"/>
          <p:nvPr/>
        </p:nvSpPr>
        <p:spPr>
          <a:xfrm>
            <a:off x="838200" y="9344963"/>
            <a:ext cx="3456300" cy="90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algn="just">
              <a:lnSpc>
                <a:spcPct val="115000"/>
              </a:lnSpc>
            </a:pPr>
            <a:r>
              <a:rPr lang="en-US" sz="5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19D1A9-F7DE-4D96-8FAA-2D007FF1AD5A}"/>
              </a:ext>
            </a:extLst>
          </p:cNvPr>
          <p:cNvSpPr txBox="1"/>
          <p:nvPr/>
        </p:nvSpPr>
        <p:spPr>
          <a:xfrm>
            <a:off x="838200" y="10299203"/>
            <a:ext cx="17421188" cy="90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30555" algn="just">
              <a:lnSpc>
                <a:spcPct val="115000"/>
              </a:lnSpc>
            </a:pPr>
            <a:r>
              <a:rPr lang="en-US" sz="50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5000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5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ai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vì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chưa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chắc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416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7" grpId="0"/>
      <p:bldP spid="9" grpId="0"/>
      <p:bldP spid="11" grpId="0"/>
      <p:bldP spid="13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8B2D410-C199-4CA7-A509-E12AA986394F}"/>
              </a:ext>
            </a:extLst>
          </p:cNvPr>
          <p:cNvSpPr txBox="1"/>
          <p:nvPr/>
        </p:nvSpPr>
        <p:spPr>
          <a:xfrm>
            <a:off x="5510646" y="1488121"/>
            <a:ext cx="12219708" cy="76655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500" b="1" dirty="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 TẬP</a:t>
            </a:r>
            <a:endParaRPr lang="en-US" sz="45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51F78-F059-4C58-95D4-7A52A12B90F0}"/>
              </a:ext>
            </a:extLst>
          </p:cNvPr>
          <p:cNvSpPr txBox="1"/>
          <p:nvPr/>
        </p:nvSpPr>
        <p:spPr>
          <a:xfrm>
            <a:off x="692727" y="2490654"/>
            <a:ext cx="5410200" cy="795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4500" b="1" dirty="0" err="1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500" b="1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2: (SGK/tr7)</a:t>
            </a:r>
            <a:endParaRPr lang="en-US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4AAE097-F10E-4E5A-94E3-22CA66C22A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67300" y="2852195"/>
            <a:ext cx="17754600" cy="51816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C66A749-DDC5-4434-8C7B-3C0BA883DB48}"/>
              </a:ext>
            </a:extLst>
          </p:cNvPr>
          <p:cNvSpPr txBox="1"/>
          <p:nvPr/>
        </p:nvSpPr>
        <p:spPr>
          <a:xfrm>
            <a:off x="1189926" y="9021941"/>
            <a:ext cx="8409116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86012D-B57F-42FE-84E9-65C6B5ED9CD3}"/>
                  </a:ext>
                </a:extLst>
              </p:cNvPr>
              <p:cNvSpPr txBox="1"/>
              <p:nvPr/>
            </p:nvSpPr>
            <p:spPr>
              <a:xfrm>
                <a:off x="9742170" y="8867624"/>
                <a:ext cx="2784764" cy="96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86012D-B57F-42FE-84E9-65C6B5ED9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170" y="8867624"/>
                <a:ext cx="2784764" cy="965392"/>
              </a:xfrm>
              <a:prstGeom prst="rect">
                <a:avLst/>
              </a:prstGeom>
              <a:blipFill>
                <a:blip r:embed="rId3"/>
                <a:stretch>
                  <a:fillRect t="-6962" b="-34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32283-A8B4-4F66-9072-4ADBED037F06}"/>
                  </a:ext>
                </a:extLst>
              </p:cNvPr>
              <p:cNvSpPr txBox="1"/>
              <p:nvPr/>
            </p:nvSpPr>
            <p:spPr>
              <a:xfrm>
                <a:off x="11413028" y="8946925"/>
                <a:ext cx="4156364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  <m:r>
                      <a:rPr lang="en-US" sz="50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9F32283-A8B4-4F66-9072-4ADBED037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3028" y="8946925"/>
                <a:ext cx="4156364" cy="874983"/>
              </a:xfrm>
              <a:prstGeom prst="rect">
                <a:avLst/>
              </a:prstGeom>
              <a:blipFill>
                <a:blip r:embed="rId4"/>
                <a:stretch>
                  <a:fillRect t="-18182" r="-733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50F39723-D29A-444E-A7FC-D3C76FC84968}"/>
              </a:ext>
            </a:extLst>
          </p:cNvPr>
          <p:cNvSpPr txBox="1"/>
          <p:nvPr/>
        </p:nvSpPr>
        <p:spPr>
          <a:xfrm>
            <a:off x="1295400" y="7993462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C6A6B4-B858-46B9-BABB-EA5D9BBA2A31}"/>
                  </a:ext>
                </a:extLst>
              </p:cNvPr>
              <p:cNvSpPr txBox="1"/>
              <p:nvPr/>
            </p:nvSpPr>
            <p:spPr>
              <a:xfrm>
                <a:off x="14844699" y="8946792"/>
                <a:ext cx="2667000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9C6A6B4-B858-46B9-BABB-EA5D9BBA2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4699" y="8946792"/>
                <a:ext cx="2667000" cy="874983"/>
              </a:xfrm>
              <a:prstGeom prst="rect">
                <a:avLst/>
              </a:prstGeom>
              <a:blipFill>
                <a:blip r:embed="rId5"/>
                <a:stretch>
                  <a:fillRect t="-18182" b="-3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CC41D36-5870-4563-8633-7F4FBD15527D}"/>
              </a:ext>
            </a:extLst>
          </p:cNvPr>
          <p:cNvSpPr txBox="1"/>
          <p:nvPr/>
        </p:nvSpPr>
        <p:spPr>
          <a:xfrm>
            <a:off x="1208942" y="9802799"/>
            <a:ext cx="7715696" cy="87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5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9EE509-EC2B-45A5-A8D1-4A0142C9C4E3}"/>
                  </a:ext>
                </a:extLst>
              </p:cNvPr>
              <p:cNvSpPr txBox="1"/>
              <p:nvPr/>
            </p:nvSpPr>
            <p:spPr>
              <a:xfrm>
                <a:off x="8996202" y="9757146"/>
                <a:ext cx="2834640" cy="965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1D9EE509-EC2B-45A5-A8D1-4A0142C9C4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6202" y="9757146"/>
                <a:ext cx="2834640" cy="965392"/>
              </a:xfrm>
              <a:prstGeom prst="rect">
                <a:avLst/>
              </a:prstGeom>
              <a:blipFill>
                <a:blip r:embed="rId6"/>
                <a:stretch>
                  <a:fillRect t="-6962" b="-34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A57CAD-E205-46D0-868B-2D6BF00042CB}"/>
                  </a:ext>
                </a:extLst>
              </p:cNvPr>
              <p:cNvSpPr txBox="1"/>
              <p:nvPr/>
            </p:nvSpPr>
            <p:spPr>
              <a:xfrm>
                <a:off x="11195151" y="9762200"/>
                <a:ext cx="3291840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3A57CAD-E205-46D0-868B-2D6BF00042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5151" y="9762200"/>
                <a:ext cx="3291840" cy="874983"/>
              </a:xfrm>
              <a:prstGeom prst="rect">
                <a:avLst/>
              </a:prstGeom>
              <a:blipFill>
                <a:blip r:embed="rId7"/>
                <a:stretch>
                  <a:fillRect t="-17361" b="-35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98B209DB-86FF-4E15-A85C-C708EB7E1C51}"/>
              </a:ext>
            </a:extLst>
          </p:cNvPr>
          <p:cNvSpPr txBox="1"/>
          <p:nvPr/>
        </p:nvSpPr>
        <p:spPr>
          <a:xfrm>
            <a:off x="1196060" y="10628228"/>
            <a:ext cx="8797918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hướng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2C30C-28A2-4BA8-8973-5417411F1057}"/>
                  </a:ext>
                </a:extLst>
              </p:cNvPr>
              <p:cNvSpPr txBox="1"/>
              <p:nvPr/>
            </p:nvSpPr>
            <p:spPr>
              <a:xfrm>
                <a:off x="9524449" y="10627198"/>
                <a:ext cx="2834640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𝑣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9A2C30C-28A2-4BA8-8973-5417411F1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449" y="10627198"/>
                <a:ext cx="2834640" cy="874983"/>
              </a:xfrm>
              <a:prstGeom prst="rect">
                <a:avLst/>
              </a:prstGeom>
              <a:blipFill>
                <a:blip r:embed="rId8"/>
                <a:stretch>
                  <a:fillRect t="-17361" b="-38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2B369D-023C-4B4A-AC9B-EB0FBD22D4EB}"/>
                  </a:ext>
                </a:extLst>
              </p:cNvPr>
              <p:cNvSpPr txBox="1"/>
              <p:nvPr/>
            </p:nvSpPr>
            <p:spPr>
              <a:xfrm>
                <a:off x="11556076" y="10674290"/>
                <a:ext cx="8026632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𝑤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  <a:endParaRPr lang="en-US" sz="5000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42B369D-023C-4B4A-AC9B-EB0FBD22D4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6076" y="10674290"/>
                <a:ext cx="8026632" cy="861774"/>
              </a:xfrm>
              <a:prstGeom prst="rect">
                <a:avLst/>
              </a:prstGeom>
              <a:blipFill>
                <a:blip r:embed="rId9"/>
                <a:stretch>
                  <a:fillRect t="-19149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B5FF2FD-F2D5-40B0-9553-1DF8BCBD097E}"/>
              </a:ext>
            </a:extLst>
          </p:cNvPr>
          <p:cNvSpPr txBox="1"/>
          <p:nvPr/>
        </p:nvSpPr>
        <p:spPr>
          <a:xfrm>
            <a:off x="1197281" y="11438321"/>
            <a:ext cx="7572669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vec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tơ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61E0B6-3DED-4377-803F-7C198B67D9D5}"/>
                  </a:ext>
                </a:extLst>
              </p:cNvPr>
              <p:cNvSpPr txBox="1"/>
              <p:nvPr/>
            </p:nvSpPr>
            <p:spPr>
              <a:xfrm>
                <a:off x="8382000" y="11418840"/>
                <a:ext cx="4739640" cy="8749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</m:oMath>
                </a14:m>
                <a:r>
                  <a:rPr lang="en-US" sz="5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8361E0B6-3DED-4377-803F-7C198B67D9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0" y="11418840"/>
                <a:ext cx="4739640" cy="874983"/>
              </a:xfrm>
              <a:prstGeom prst="rect">
                <a:avLst/>
              </a:prstGeom>
              <a:blipFill>
                <a:blip r:embed="rId10"/>
                <a:stretch>
                  <a:fillRect t="-17361" b="-38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62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11" grpId="0"/>
      <p:bldP spid="14" grpId="0"/>
      <p:bldP spid="17" grpId="0"/>
      <p:bldP spid="18" grpId="0"/>
      <p:bldP spid="21" grpId="0"/>
      <p:bldP spid="10" grpId="0"/>
      <p:bldP spid="12" grpId="0"/>
      <p:bldP spid="13" grpId="0"/>
      <p:bldP spid="15" grpId="0"/>
      <p:bldP spid="16" grpId="0"/>
      <p:bldP spid="19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5C227-B4BD-4EFF-8CBE-CD362EA64752}"/>
                  </a:ext>
                </a:extLst>
              </p:cNvPr>
              <p:cNvSpPr txBox="1"/>
              <p:nvPr/>
            </p:nvSpPr>
            <p:spPr>
              <a:xfrm>
                <a:off x="609600" y="1656100"/>
                <a:ext cx="22326600" cy="36916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b="1" dirty="0" err="1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5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3. (SGK/tr7)</a:t>
                </a: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minh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rằng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tứ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bình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hành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chỉ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5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khi</a:t>
                </a:r>
                <a:r>
                  <a:rPr lang="en-US" sz="5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endParaRPr lang="en-US" sz="5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255C227-B4BD-4EFF-8CBE-CD362EA647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56100"/>
                <a:ext cx="22326600" cy="3691652"/>
              </a:xfrm>
              <a:prstGeom prst="rect">
                <a:avLst/>
              </a:prstGeom>
              <a:blipFill>
                <a:blip r:embed="rId2"/>
                <a:stretch>
                  <a:fillRect l="-1310" b="-6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A334CD-BD8B-4ABB-BFF5-6EF1A2D7A698}"/>
                  </a:ext>
                </a:extLst>
              </p:cNvPr>
              <p:cNvSpPr txBox="1"/>
              <p:nvPr/>
            </p:nvSpPr>
            <p:spPr>
              <a:xfrm>
                <a:off x="1349476" y="7263690"/>
                <a:ext cx="15414523" cy="18087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  <a:sym typeface="Wingdings" panose="05000000000000000000" pitchFamily="2" charset="2"/>
                  </a:rPr>
                  <a:t>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5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500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eqAr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endParaRPr lang="en-US" sz="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6A334CD-BD8B-4ABB-BFF5-6EF1A2D7A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476" y="7263690"/>
                <a:ext cx="15414523" cy="1808700"/>
              </a:xfrm>
              <a:prstGeom prst="rect">
                <a:avLst/>
              </a:prstGeom>
              <a:blipFill>
                <a:blip r:embed="rId3"/>
                <a:stretch>
                  <a:fillRect l="-18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77D25196-9FCA-479F-871F-303A37F34DBE}"/>
              </a:ext>
            </a:extLst>
          </p:cNvPr>
          <p:cNvSpPr txBox="1"/>
          <p:nvPr/>
        </p:nvSpPr>
        <p:spPr>
          <a:xfrm>
            <a:off x="838200" y="5404966"/>
            <a:ext cx="25668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endParaRPr lang="en-US" sz="50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BD996F-C05A-4540-A78D-77A21CA16BCB}"/>
                  </a:ext>
                </a:extLst>
              </p:cNvPr>
              <p:cNvSpPr txBox="1"/>
              <p:nvPr/>
            </p:nvSpPr>
            <p:spPr>
              <a:xfrm>
                <a:off x="1143000" y="9280359"/>
                <a:ext cx="19278600" cy="19288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  <a:sym typeface="Wingdings" panose="05000000000000000000" pitchFamily="2" charset="2"/>
                  </a:rPr>
                  <a:t></a:t>
                </a:r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Mặt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khác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5000" b="0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//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𝐶𝐷</m:t>
                            </m:r>
                          </m:e>
                        </m:eqArr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7BD996F-C05A-4540-A78D-77A21CA16B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280359"/>
                <a:ext cx="19278600" cy="1928861"/>
              </a:xfrm>
              <a:prstGeom prst="rect">
                <a:avLst/>
              </a:prstGeom>
              <a:blipFill>
                <a:blip r:embed="rId4"/>
                <a:stretch>
                  <a:fillRect l="-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A1B8B-160B-409E-A4E1-02F3248D6CA3}"/>
                  </a:ext>
                </a:extLst>
              </p:cNvPr>
              <p:cNvSpPr txBox="1"/>
              <p:nvPr/>
            </p:nvSpPr>
            <p:spPr>
              <a:xfrm>
                <a:off x="1143000" y="11735720"/>
                <a:ext cx="20040600" cy="93416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indent="180340">
                  <a:lnSpc>
                    <a:spcPct val="107000"/>
                  </a:lnSpc>
                  <a:spcBef>
                    <a:spcPts val="200"/>
                  </a:spcBef>
                  <a:spcAft>
                    <a:spcPts val="800"/>
                  </a:spcAft>
                  <a:tabLst>
                    <a:tab pos="180340" algn="l"/>
                    <a:tab pos="288290" algn="l"/>
                    <a:tab pos="467995" algn="l"/>
                    <a:tab pos="540385" algn="l"/>
                    <a:tab pos="648335" algn="l"/>
                    <a:tab pos="1260475" algn="l"/>
                    <a:tab pos="3780790" algn="l"/>
                  </a:tabLst>
                </a:pP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Do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</m:oMath>
                </a14:m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𝐴𝐵𝐷𝐶</m:t>
                    </m:r>
                  </m:oMath>
                </a14:m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bình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5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hành</a:t>
                </a:r>
                <a:r>
                  <a:rPr lang="fr-FR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lang="en-US" sz="5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464A1B8B-160B-409E-A4E1-02F3248D6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1735720"/>
                <a:ext cx="20040600" cy="934166"/>
              </a:xfrm>
              <a:prstGeom prst="rect">
                <a:avLst/>
              </a:prstGeom>
              <a:blipFill>
                <a:blip r:embed="rId5"/>
                <a:stretch>
                  <a:fillRect l="-548" t="-7843" b="-35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Parallelogram 18">
            <a:extLst>
              <a:ext uri="{FF2B5EF4-FFF2-40B4-BE49-F238E27FC236}">
                <a16:creationId xmlns:a16="http://schemas.microsoft.com/office/drawing/2014/main" id="{1B23FBFB-E5C9-4987-98F5-8A1E6871B58A}"/>
              </a:ext>
            </a:extLst>
          </p:cNvPr>
          <p:cNvSpPr/>
          <p:nvPr/>
        </p:nvSpPr>
        <p:spPr>
          <a:xfrm>
            <a:off x="16764000" y="7354970"/>
            <a:ext cx="4953000" cy="1568378"/>
          </a:xfrm>
          <a:prstGeom prst="parallelogram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500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3C0663-221D-4064-BA55-6B06164F2913}"/>
              </a:ext>
            </a:extLst>
          </p:cNvPr>
          <p:cNvSpPr txBox="1"/>
          <p:nvPr/>
        </p:nvSpPr>
        <p:spPr>
          <a:xfrm>
            <a:off x="16535400" y="686594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AA0F15-D7FE-46F8-9F98-10E411324BBD}"/>
              </a:ext>
            </a:extLst>
          </p:cNvPr>
          <p:cNvSpPr txBox="1"/>
          <p:nvPr/>
        </p:nvSpPr>
        <p:spPr>
          <a:xfrm>
            <a:off x="21717000" y="6873894"/>
            <a:ext cx="685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B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0C311-92E3-441B-8592-66973C29FAFB}"/>
              </a:ext>
            </a:extLst>
          </p:cNvPr>
          <p:cNvSpPr txBox="1"/>
          <p:nvPr/>
        </p:nvSpPr>
        <p:spPr>
          <a:xfrm>
            <a:off x="20993100" y="892334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A7A3CC-D469-4AFA-8DE1-04C358CBFD79}"/>
              </a:ext>
            </a:extLst>
          </p:cNvPr>
          <p:cNvSpPr txBox="1"/>
          <p:nvPr/>
        </p:nvSpPr>
        <p:spPr>
          <a:xfrm>
            <a:off x="16383000" y="8847147"/>
            <a:ext cx="914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/>
              <a:t>D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D5BF15-E367-4421-94B9-63792EFAB40B}"/>
              </a:ext>
            </a:extLst>
          </p:cNvPr>
          <p:cNvSpPr txBox="1"/>
          <p:nvPr/>
        </p:nvSpPr>
        <p:spPr>
          <a:xfrm>
            <a:off x="838200" y="6397813"/>
            <a:ext cx="2072640" cy="855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340" indent="-180340">
              <a:lnSpc>
                <a:spcPct val="107000"/>
              </a:lnSpc>
              <a:spcBef>
                <a:spcPts val="200"/>
              </a:spcBef>
              <a:spcAft>
                <a:spcPts val="800"/>
              </a:spcAft>
              <a:tabLst>
                <a:tab pos="180340" algn="l"/>
                <a:tab pos="288290" algn="l"/>
                <a:tab pos="467995" algn="l"/>
                <a:tab pos="540385" algn="l"/>
                <a:tab pos="648335" algn="l"/>
                <a:tab pos="1260475" algn="l"/>
                <a:tab pos="3780790" algn="l"/>
              </a:tabLst>
            </a:pPr>
            <a:r>
              <a:rPr lang="fr-F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 </a:t>
            </a:r>
            <a:r>
              <a:rPr lang="fr-FR" sz="50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fr-FR" sz="5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5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37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4" grpId="0"/>
      <p:bldP spid="17" grpId="0"/>
      <p:bldP spid="19" grpId="0" animBg="1"/>
      <p:bldP spid="20" grpId="0"/>
      <p:bldP spid="21" grpId="0"/>
      <p:bldP spid="22" grpId="0"/>
      <p:bldP spid="23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FEA2C-78A2-458E-B1AA-1871FE41FC43}"/>
                  </a:ext>
                </a:extLst>
              </p:cNvPr>
              <p:cNvSpPr txBox="1"/>
              <p:nvPr/>
            </p:nvSpPr>
            <p:spPr>
              <a:xfrm>
                <a:off x="762000" y="2045492"/>
                <a:ext cx="20574000" cy="35260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tabLst>
                    <a:tab pos="2743200" algn="ctr"/>
                    <a:tab pos="5486400" algn="r"/>
                    <a:tab pos="457200" algn="l"/>
                  </a:tabLst>
                </a:pPr>
                <a:r>
                  <a:rPr lang="nl-NL" sz="5000" b="1" dirty="0">
                    <a:solidFill>
                      <a:srgbClr val="0000FF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Bài 1:</a:t>
                </a:r>
                <a:r>
                  <a:rPr lang="nl-NL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Cho lục giác đều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𝐴𝐵𝐶𝐷𝐸𝐹</m:t>
                    </m:r>
                  </m:oMath>
                </a14:m>
                <a:r>
                  <a:rPr lang="nl-NL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nl-NL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Hãy tìm các vectơ khác vectơ-không có điểm đầu, điểm cuối là đỉnh của lục giác và tâm O sao cho </a:t>
                </a:r>
                <a:endParaRPr lang="en-US" sz="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Bằng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        b) Ngược hướng với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</m:oMath>
                </a14:m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C4FEA2C-78A2-458E-B1AA-1871FE41F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045492"/>
                <a:ext cx="20574000" cy="3526030"/>
              </a:xfrm>
              <a:prstGeom prst="rect">
                <a:avLst/>
              </a:prstGeom>
              <a:blipFill>
                <a:blip r:embed="rId2"/>
                <a:stretch>
                  <a:fillRect l="-1422" r="-415" b="-8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D040A49-1665-405B-922C-16564584E6E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6085814"/>
            <a:ext cx="7696200" cy="641098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A5F3C6-1C06-44F1-9629-A99B12E7C331}"/>
                  </a:ext>
                </a:extLst>
              </p:cNvPr>
              <p:cNvSpPr txBox="1"/>
              <p:nvPr/>
            </p:nvSpPr>
            <p:spPr>
              <a:xfrm>
                <a:off x="1309903" y="7734669"/>
                <a:ext cx="5791200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𝐹𝑂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𝑂𝐶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𝐸𝐷</m:t>
                        </m:r>
                      </m:e>
                    </m:acc>
                  </m:oMath>
                </a14:m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A5F3C6-1C06-44F1-9629-A99B12E7C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9903" y="7734669"/>
                <a:ext cx="5791200" cy="960199"/>
              </a:xfrm>
              <a:prstGeom prst="rect">
                <a:avLst/>
              </a:prstGeom>
              <a:blipFill>
                <a:blip r:embed="rId4"/>
                <a:stretch>
                  <a:fillRect l="-5053" t="-5096" b="-34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3B06C6-F4A6-4361-8E8A-F8C1D9E1BF80}"/>
                  </a:ext>
                </a:extLst>
              </p:cNvPr>
              <p:cNvSpPr txBox="1"/>
              <p:nvPr/>
            </p:nvSpPr>
            <p:spPr>
              <a:xfrm>
                <a:off x="1287780" y="9280524"/>
                <a:ext cx="5196840" cy="9601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𝐶𝑂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𝑂𝐹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𝐵𝐴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𝐷𝐸</m:t>
                        </m:r>
                      </m:e>
                    </m:acc>
                  </m:oMath>
                </a14:m>
                <a:endParaRPr lang="en-US" sz="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93B06C6-F4A6-4361-8E8A-F8C1D9E1BF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780" y="9280524"/>
                <a:ext cx="5196840" cy="960199"/>
              </a:xfrm>
              <a:prstGeom prst="rect">
                <a:avLst/>
              </a:prstGeom>
              <a:blipFill>
                <a:blip r:embed="rId5"/>
                <a:stretch>
                  <a:fillRect l="-2579" t="-5063" b="-341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A855677E-EFA1-4416-982C-509C6FF03E68}"/>
              </a:ext>
            </a:extLst>
          </p:cNvPr>
          <p:cNvSpPr txBox="1"/>
          <p:nvPr/>
        </p:nvSpPr>
        <p:spPr>
          <a:xfrm>
            <a:off x="838200" y="6255603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6674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A082A-5F28-456A-B309-E233839DD1C4}"/>
                  </a:ext>
                </a:extLst>
              </p:cNvPr>
              <p:cNvSpPr txBox="1"/>
              <p:nvPr/>
            </p:nvSpPr>
            <p:spPr>
              <a:xfrm>
                <a:off x="609600" y="1632223"/>
                <a:ext cx="23393400" cy="2368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5000" b="1" dirty="0">
                    <a:solidFill>
                      <a:srgbClr val="0000FF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2: </a:t>
                </a:r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đều cạnh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𝐺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trọng tâm. Gọi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𝐼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</m:t>
                    </m:r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 Tính độ dài của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𝐴𝐺</m:t>
                        </m:r>
                      </m:e>
                    </m:acc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𝐵𝐼</m:t>
                        </m:r>
                      </m:e>
                    </m:acc>
                  </m:oMath>
                </a14:m>
                <a:r>
                  <a:rPr lang="nl-NL" sz="5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5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15A082A-5F28-456A-B309-E233839DD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632223"/>
                <a:ext cx="23393400" cy="2368277"/>
              </a:xfrm>
              <a:prstGeom prst="rect">
                <a:avLst/>
              </a:prstGeom>
              <a:blipFill>
                <a:blip r:embed="rId2"/>
                <a:stretch>
                  <a:fillRect l="-1251" b="-13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02BCEE05-EB98-422B-A0B0-34EDF0472B8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3400" y="2570234"/>
            <a:ext cx="6918959" cy="5418594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49CB5-0314-4653-89FA-BC2CA976386F}"/>
                  </a:ext>
                </a:extLst>
              </p:cNvPr>
              <p:cNvSpPr txBox="1"/>
              <p:nvPr/>
            </p:nvSpPr>
            <p:spPr>
              <a:xfrm>
                <a:off x="879987" y="5219149"/>
                <a:ext cx="6477000" cy="10424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CC49CB5-0314-4653-89FA-BC2CA976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7" y="5219149"/>
                <a:ext cx="6477000" cy="1042465"/>
              </a:xfrm>
              <a:prstGeom prst="rect">
                <a:avLst/>
              </a:prstGeom>
              <a:blipFill>
                <a:blip r:embed="rId4"/>
                <a:stretch>
                  <a:fillRect l="-4516" t="-2339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50A00-F9C1-430C-A02D-067804490D88}"/>
                  </a:ext>
                </a:extLst>
              </p:cNvPr>
              <p:cNvSpPr txBox="1"/>
              <p:nvPr/>
            </p:nvSpPr>
            <p:spPr>
              <a:xfrm>
                <a:off x="889818" y="6411078"/>
                <a:ext cx="10235381" cy="860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M là trung điểm của </a:t>
                </a:r>
                <a14:m>
                  <m:oMath xmlns:m="http://schemas.openxmlformats.org/officeDocument/2006/math"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ta </a:t>
                </a:r>
                <a:r>
                  <a:rPr lang="en-US" sz="5000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endParaRPr lang="en-US" sz="5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650A00-F9C1-430C-A02D-067804490D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8" y="6411078"/>
                <a:ext cx="10235381" cy="860107"/>
              </a:xfrm>
              <a:prstGeom prst="rect">
                <a:avLst/>
              </a:prstGeom>
              <a:blipFill>
                <a:blip r:embed="rId5"/>
                <a:stretch>
                  <a:fillRect l="-2859" t="-18440" b="-37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E81F61-6A37-4949-9A6E-17943FDEE9BA}"/>
                  </a:ext>
                </a:extLst>
              </p:cNvPr>
              <p:cNvSpPr txBox="1"/>
              <p:nvPr/>
            </p:nvSpPr>
            <p:spPr>
              <a:xfrm>
                <a:off x="889819" y="7525375"/>
                <a:ext cx="17933546" cy="1767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𝐴𝐺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𝐴𝐺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𝐴𝑀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f>
                              <m:f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den>
                            </m:f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5E81F61-6A37-4949-9A6E-17943FDEE9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19" y="7525375"/>
                <a:ext cx="17933546" cy="1767663"/>
              </a:xfrm>
              <a:prstGeom prst="rect">
                <a:avLst/>
              </a:prstGeom>
              <a:blipFill>
                <a:blip r:embed="rId6"/>
                <a:stretch>
                  <a:fillRect b="-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B47239-6D58-419C-AA3C-4AAEB035F94D}"/>
                  </a:ext>
                </a:extLst>
              </p:cNvPr>
              <p:cNvSpPr txBox="1"/>
              <p:nvPr/>
            </p:nvSpPr>
            <p:spPr>
              <a:xfrm>
                <a:off x="879987" y="9519845"/>
                <a:ext cx="17068800" cy="1767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𝐵𝐼</m:t>
                            </m:r>
                          </m:e>
                        </m:acc>
                      </m:e>
                    </m: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𝐵𝐼</m:t>
                    </m:r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𝑀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  <m:sSup>
                          <m:sSup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𝐼</m:t>
                            </m:r>
                          </m:e>
                          <m:sup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en-US" sz="50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</m:e>
                    </m:rad>
                    <m:r>
                      <a:rPr lang="en-US" sz="50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  <m:rad>
                          <m:radPr>
                            <m:degHide m:val="on"/>
                            <m:ctrlP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50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21</m:t>
                            </m:r>
                          </m:e>
                        </m:rad>
                      </m:num>
                      <m:den>
                        <m:r>
                          <a:rPr lang="en-US" sz="5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5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DB47239-6D58-419C-AA3C-4AAEB035F9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987" y="9519845"/>
                <a:ext cx="17068800" cy="1767663"/>
              </a:xfrm>
              <a:prstGeom prst="rect">
                <a:avLst/>
              </a:prstGeom>
              <a:blipFill>
                <a:blip r:embed="rId7"/>
                <a:stretch>
                  <a:fillRect b="-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03594764-93E9-421A-9275-18C1430827E1}"/>
              </a:ext>
            </a:extLst>
          </p:cNvPr>
          <p:cNvSpPr txBox="1"/>
          <p:nvPr/>
        </p:nvSpPr>
        <p:spPr>
          <a:xfrm>
            <a:off x="2717074" y="4114917"/>
            <a:ext cx="287165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giải</a:t>
            </a:r>
            <a:r>
              <a:rPr lang="en-US" sz="50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5137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2" grpId="0"/>
      <p:bldP spid="15" grpId="0"/>
      <p:bldP spid="18" grpId="0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65F9C198-FBB1-4A43-AD7F-A1B3BDBBC6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524000"/>
            <a:ext cx="18288000" cy="1219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8600"/>
          </a:p>
        </p:txBody>
      </p:sp>
      <p:sp>
        <p:nvSpPr>
          <p:cNvPr id="60420" name="Text Box 4">
            <a:extLst>
              <a:ext uri="{FF2B5EF4-FFF2-40B4-BE49-F238E27FC236}">
                <a16:creationId xmlns:a16="http://schemas.microsoft.com/office/drawing/2014/main" id="{7FFAC9C1-F4C5-4660-8171-9BE8F451A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6500" y="2286001"/>
            <a:ext cx="1152207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8000" b="1">
                <a:solidFill>
                  <a:srgbClr val="FF0000"/>
                </a:solidFill>
              </a:rPr>
              <a:t>Dặn dò :</a:t>
            </a:r>
            <a:endParaRPr lang="vi-VN" altLang="en-US" sz="8000" b="1">
              <a:solidFill>
                <a:srgbClr val="FF0000"/>
              </a:solidFill>
            </a:endParaRPr>
          </a:p>
        </p:txBody>
      </p:sp>
      <p:sp>
        <p:nvSpPr>
          <p:cNvPr id="60421" name="Text Box 5">
            <a:extLst>
              <a:ext uri="{FF2B5EF4-FFF2-40B4-BE49-F238E27FC236}">
                <a16:creationId xmlns:a16="http://schemas.microsoft.com/office/drawing/2014/main" id="{B7CC3B9F-3E0A-4D65-85AB-92F36D7000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3976" y="3832227"/>
            <a:ext cx="15265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400" dirty="0"/>
              <a:t>1/-</a:t>
            </a:r>
            <a:r>
              <a:rPr lang="en-US" altLang="en-US" sz="6400" dirty="0" err="1"/>
              <a:t>Xem</a:t>
            </a:r>
            <a:r>
              <a:rPr lang="en-US" altLang="en-US" sz="6400" dirty="0"/>
              <a:t> </a:t>
            </a:r>
            <a:r>
              <a:rPr lang="en-US" altLang="en-US" sz="6400" dirty="0" err="1"/>
              <a:t>lại</a:t>
            </a:r>
            <a:r>
              <a:rPr lang="en-US" altLang="en-US" sz="6400" dirty="0"/>
              <a:t> </a:t>
            </a:r>
            <a:r>
              <a:rPr lang="en-US" altLang="en-US" sz="6400" dirty="0" err="1"/>
              <a:t>các</a:t>
            </a:r>
            <a:r>
              <a:rPr lang="en-US" altLang="en-US" sz="6400" dirty="0"/>
              <a:t> </a:t>
            </a:r>
            <a:r>
              <a:rPr lang="en-US" altLang="en-US" sz="6400" dirty="0" err="1"/>
              <a:t>dạng</a:t>
            </a:r>
            <a:r>
              <a:rPr lang="en-US" altLang="en-US" sz="6400" dirty="0"/>
              <a:t> </a:t>
            </a:r>
            <a:r>
              <a:rPr lang="en-US" altLang="en-US" sz="6400" dirty="0" err="1"/>
              <a:t>bài</a:t>
            </a:r>
            <a:r>
              <a:rPr lang="en-US" altLang="en-US" sz="6400" dirty="0"/>
              <a:t> </a:t>
            </a:r>
            <a:r>
              <a:rPr lang="en-US" altLang="en-US" sz="6400" dirty="0" err="1"/>
              <a:t>tập</a:t>
            </a:r>
            <a:r>
              <a:rPr lang="en-US" altLang="en-US" sz="6400" dirty="0"/>
              <a:t> </a:t>
            </a:r>
            <a:r>
              <a:rPr lang="en-US" altLang="en-US" sz="6400" dirty="0" err="1"/>
              <a:t>đã</a:t>
            </a:r>
            <a:r>
              <a:rPr lang="en-US" altLang="en-US" sz="6400" dirty="0"/>
              <a:t> </a:t>
            </a:r>
            <a:r>
              <a:rPr lang="en-US" altLang="en-US" sz="6400" dirty="0" err="1"/>
              <a:t>làm</a:t>
            </a:r>
            <a:r>
              <a:rPr lang="en-US" altLang="en-US" sz="6400" dirty="0"/>
              <a:t>.</a:t>
            </a:r>
          </a:p>
          <a:p>
            <a:pPr>
              <a:spcBef>
                <a:spcPct val="50000"/>
              </a:spcBef>
            </a:pPr>
            <a:r>
              <a:rPr lang="en-US" altLang="en-US" sz="6400" dirty="0"/>
              <a:t>2/-</a:t>
            </a:r>
            <a:r>
              <a:rPr lang="en-US" altLang="en-US" sz="6400" dirty="0" err="1"/>
              <a:t>Xem</a:t>
            </a:r>
            <a:r>
              <a:rPr lang="en-US" altLang="en-US" sz="6400" dirty="0"/>
              <a:t> </a:t>
            </a:r>
            <a:r>
              <a:rPr lang="en-US" altLang="en-US" sz="6400" dirty="0" err="1"/>
              <a:t>trước</a:t>
            </a:r>
            <a:r>
              <a:rPr lang="en-US" altLang="en-US" sz="6400" dirty="0"/>
              <a:t> </a:t>
            </a:r>
            <a:r>
              <a:rPr lang="en-US" altLang="en-US" sz="6400" dirty="0" err="1"/>
              <a:t>bài</a:t>
            </a:r>
            <a:r>
              <a:rPr lang="en-US" altLang="en-US" sz="6400" dirty="0"/>
              <a:t> :”</a:t>
            </a:r>
            <a:r>
              <a:rPr lang="en-US" altLang="en-US" sz="6400" dirty="0" err="1"/>
              <a:t>Tổng</a:t>
            </a:r>
            <a:r>
              <a:rPr lang="en-US" altLang="en-US" sz="6400" dirty="0"/>
              <a:t> </a:t>
            </a:r>
            <a:r>
              <a:rPr lang="en-US" altLang="en-US" sz="6400" dirty="0" err="1"/>
              <a:t>và</a:t>
            </a:r>
            <a:r>
              <a:rPr lang="en-US" altLang="en-US" sz="6400" dirty="0"/>
              <a:t> </a:t>
            </a:r>
            <a:r>
              <a:rPr lang="en-US" altLang="en-US" sz="6400" dirty="0" err="1"/>
              <a:t>hiệu</a:t>
            </a:r>
            <a:r>
              <a:rPr lang="en-US" altLang="en-US" sz="6400" dirty="0"/>
              <a:t> </a:t>
            </a:r>
            <a:r>
              <a:rPr lang="en-US" altLang="en-US" sz="6400" dirty="0" err="1"/>
              <a:t>của</a:t>
            </a:r>
            <a:r>
              <a:rPr lang="en-US" altLang="en-US" sz="6400" dirty="0"/>
              <a:t> </a:t>
            </a:r>
            <a:r>
              <a:rPr lang="en-US" altLang="en-US" sz="6400" dirty="0" err="1"/>
              <a:t>hai</a:t>
            </a:r>
            <a:r>
              <a:rPr lang="en-US" altLang="en-US" sz="6400" dirty="0"/>
              <a:t> </a:t>
            </a:r>
            <a:r>
              <a:rPr lang="en-US" altLang="en-US" sz="6400" dirty="0" err="1"/>
              <a:t>véctơ</a:t>
            </a:r>
            <a:r>
              <a:rPr lang="en-US" altLang="en-US" sz="6400" dirty="0"/>
              <a:t> ”</a:t>
            </a:r>
            <a:endParaRPr lang="vi-VN" altLang="en-US" sz="6400" dirty="0"/>
          </a:p>
        </p:txBody>
      </p:sp>
      <p:pic>
        <p:nvPicPr>
          <p:cNvPr id="60422" name="Picture 6">
            <a:extLst>
              <a:ext uri="{FF2B5EF4-FFF2-40B4-BE49-F238E27FC236}">
                <a16:creationId xmlns:a16="http://schemas.microsoft.com/office/drawing/2014/main" id="{27405AF5-1951-4EA8-8499-767848FDD4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2801" y="8442327"/>
            <a:ext cx="3651250" cy="532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>
            <a:extLst>
              <a:ext uri="{FF2B5EF4-FFF2-40B4-BE49-F238E27FC236}">
                <a16:creationId xmlns:a16="http://schemas.microsoft.com/office/drawing/2014/main" id="{4875EF84-31A8-4F9C-8B75-0294F4FC2DA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451" y="7721601"/>
            <a:ext cx="4695826" cy="619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04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5328</TotalTime>
  <Words>852</Words>
  <Application>Microsoft Office PowerPoint</Application>
  <PresentationFormat>Custom</PresentationFormat>
  <Paragraphs>95</Paragraphs>
  <Slides>10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Cambria Math</vt:lpstr>
      <vt:lpstr>Chu Van An</vt:lpstr>
      <vt:lpstr>Tahoma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Trương Thị Hữu</cp:lastModifiedBy>
  <cp:revision>597</cp:revision>
  <dcterms:created xsi:type="dcterms:W3CDTF">2013-08-31T11:42:51Z</dcterms:created>
  <dcterms:modified xsi:type="dcterms:W3CDTF">2021-09-02T08:14:01Z</dcterms:modified>
</cp:coreProperties>
</file>