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01" r:id="rId2"/>
    <p:sldId id="257" r:id="rId3"/>
    <p:sldId id="284" r:id="rId4"/>
    <p:sldId id="285" r:id="rId5"/>
    <p:sldId id="433" r:id="rId6"/>
    <p:sldId id="286" r:id="rId7"/>
    <p:sldId id="398" r:id="rId8"/>
    <p:sldId id="437" r:id="rId9"/>
    <p:sldId id="427" r:id="rId10"/>
    <p:sldId id="434" r:id="rId11"/>
    <p:sldId id="438" r:id="rId12"/>
    <p:sldId id="407" r:id="rId13"/>
    <p:sldId id="430" r:id="rId14"/>
    <p:sldId id="431" r:id="rId15"/>
    <p:sldId id="432" r:id="rId16"/>
    <p:sldId id="420" r:id="rId17"/>
    <p:sldId id="424" r:id="rId18"/>
    <p:sldId id="294" r:id="rId19"/>
    <p:sldId id="402" r:id="rId20"/>
    <p:sldId id="269" r:id="rId21"/>
    <p:sldId id="295" r:id="rId22"/>
    <p:sldId id="317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87791" autoAdjust="0"/>
  </p:normalViewPr>
  <p:slideViewPr>
    <p:cSldViewPr snapToGrid="0" snapToObjects="1">
      <p:cViewPr varScale="1">
        <p:scale>
          <a:sx n="66" d="100"/>
          <a:sy n="66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2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32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1: FAMILY LIFE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3.2 – Writing &amp; Speaking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11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382770-1791-4B51-BEE9-66368D794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387" y="1353783"/>
            <a:ext cx="5272644" cy="15912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D75147-B895-4A74-AA1B-CFE3058A3A60}"/>
              </a:ext>
            </a:extLst>
          </p:cNvPr>
          <p:cNvSpPr txBox="1"/>
          <p:nvPr/>
        </p:nvSpPr>
        <p:spPr>
          <a:xfrm>
            <a:off x="736270" y="2825918"/>
            <a:ext cx="3883231" cy="3598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1. I don't know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for me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as soon as possible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4. please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5. today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6. favorite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endParaRPr lang="en-US" sz="3200" b="1" u="sng" spc="-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920C2-99CF-4B59-86CF-81DEF68A775B}"/>
              </a:ext>
            </a:extLst>
          </p:cNvPr>
          <p:cNvSpPr txBox="1"/>
          <p:nvPr/>
        </p:nvSpPr>
        <p:spPr>
          <a:xfrm>
            <a:off x="-23750" y="476585"/>
            <a:ext cx="7172695" cy="989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i="0" dirty="0">
                <a:solidFill>
                  <a:srgbClr val="002060"/>
                </a:solidFill>
                <a:effectLst/>
              </a:rPr>
              <a:t>a. Write the text language in the box </a:t>
            </a:r>
            <a:br>
              <a:rPr lang="en-US" sz="3600" b="1" i="0" dirty="0">
                <a:solidFill>
                  <a:srgbClr val="002060"/>
                </a:solidFill>
                <a:effectLst/>
              </a:rPr>
            </a:br>
            <a:r>
              <a:rPr lang="en-US" sz="3600" b="1" i="0" dirty="0">
                <a:solidFill>
                  <a:srgbClr val="002060"/>
                </a:solidFill>
                <a:effectLst/>
              </a:rPr>
              <a:t>next to its meaning.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0B385-A566-449A-AF21-5B768B9865F2}"/>
              </a:ext>
            </a:extLst>
          </p:cNvPr>
          <p:cNvSpPr txBox="1"/>
          <p:nvPr/>
        </p:nvSpPr>
        <p:spPr>
          <a:xfrm>
            <a:off x="7561" y="2550"/>
            <a:ext cx="2652513" cy="46166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Practice, WB </a:t>
            </a:r>
            <a:r>
              <a:rPr lang="en-US" sz="2400" b="1" dirty="0" err="1">
                <a:solidFill>
                  <a:schemeClr val="bg1"/>
                </a:solidFill>
              </a:rPr>
              <a:t>p.6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557FCA-5B36-492F-9805-D3CFE043C6C1}"/>
              </a:ext>
            </a:extLst>
          </p:cNvPr>
          <p:cNvSpPr txBox="1"/>
          <p:nvPr/>
        </p:nvSpPr>
        <p:spPr>
          <a:xfrm>
            <a:off x="676895" y="1603167"/>
            <a:ext cx="488075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2day</a:t>
            </a:r>
            <a:r>
              <a:rPr lang="en-US" sz="3600" dirty="0">
                <a:solidFill>
                  <a:srgbClr val="FF0000"/>
                </a:solidFill>
              </a:rPr>
              <a:t>		fav		</a:t>
            </a:r>
            <a:r>
              <a:rPr lang="en-US" sz="3600" dirty="0" err="1">
                <a:solidFill>
                  <a:srgbClr val="FF0000"/>
                </a:solidFill>
              </a:rPr>
              <a:t>plz</a:t>
            </a:r>
            <a:r>
              <a:rPr lang="en-US" sz="3600" dirty="0">
                <a:solidFill>
                  <a:srgbClr val="FF0000"/>
                </a:solidFill>
              </a:rPr>
              <a:t> 	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 err="1">
                <a:solidFill>
                  <a:srgbClr val="FF0000"/>
                </a:solidFill>
              </a:rPr>
              <a:t>4me</a:t>
            </a:r>
            <a:r>
              <a:rPr lang="en-US" sz="3600" dirty="0">
                <a:solidFill>
                  <a:srgbClr val="FF0000"/>
                </a:solidFill>
              </a:rPr>
              <a:t>		idk		asap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0B7D29-C3A6-477D-B890-CB6B97C0CA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663"/>
          <a:stretch/>
        </p:blipFill>
        <p:spPr>
          <a:xfrm>
            <a:off x="8100097" y="-10856"/>
            <a:ext cx="4067012" cy="68528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360F56-F94E-4B3E-8EFD-7A82A893C8B9}"/>
              </a:ext>
            </a:extLst>
          </p:cNvPr>
          <p:cNvSpPr txBox="1"/>
          <p:nvPr/>
        </p:nvSpPr>
        <p:spPr>
          <a:xfrm>
            <a:off x="4368137" y="2823941"/>
            <a:ext cx="3883231" cy="3598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31775">
              <a:lnSpc>
                <a:spcPct val="120000"/>
              </a:lnSpc>
              <a:buFont typeface="VNI-Univer" pitchFamily="2" charset="0"/>
              <a:buChar char=":"/>
            </a:pPr>
            <a:r>
              <a:rPr lang="en-US" sz="3200" i="0" dirty="0">
                <a:solidFill>
                  <a:srgbClr val="FF0000"/>
                </a:solidFill>
                <a:effectLst/>
              </a:rPr>
              <a:t>idk</a:t>
            </a:r>
          </a:p>
          <a:p>
            <a:pPr marL="457200" indent="-231775">
              <a:lnSpc>
                <a:spcPct val="120000"/>
              </a:lnSpc>
              <a:buFont typeface="VNI-Univer" pitchFamily="2" charset="0"/>
              <a:buChar char=":"/>
            </a:pPr>
            <a:r>
              <a:rPr lang="en-US" sz="3200" spc="-200" dirty="0" err="1">
                <a:solidFill>
                  <a:srgbClr val="FF0000"/>
                </a:solidFill>
              </a:rPr>
              <a:t>4me</a:t>
            </a:r>
            <a:endParaRPr lang="en-US" sz="3200" spc="-200" dirty="0">
              <a:solidFill>
                <a:srgbClr val="FF0000"/>
              </a:solidFill>
            </a:endParaRPr>
          </a:p>
          <a:p>
            <a:pPr marL="457200" indent="-231775">
              <a:lnSpc>
                <a:spcPct val="120000"/>
              </a:lnSpc>
              <a:buFont typeface="VNI-Univer" pitchFamily="2" charset="0"/>
              <a:buChar char=":"/>
            </a:pPr>
            <a:r>
              <a:rPr lang="en-US" sz="3200" spc="-200" dirty="0">
                <a:solidFill>
                  <a:srgbClr val="FF0000"/>
                </a:solidFill>
              </a:rPr>
              <a:t>asap</a:t>
            </a:r>
          </a:p>
          <a:p>
            <a:pPr marL="457200" indent="-231775">
              <a:lnSpc>
                <a:spcPct val="120000"/>
              </a:lnSpc>
              <a:buFont typeface="VNI-Univer" pitchFamily="2" charset="0"/>
              <a:buChar char=":"/>
            </a:pPr>
            <a:r>
              <a:rPr lang="en-US" sz="3200" spc="-200" dirty="0" err="1">
                <a:solidFill>
                  <a:srgbClr val="FF0000"/>
                </a:solidFill>
              </a:rPr>
              <a:t>plz</a:t>
            </a:r>
            <a:endParaRPr lang="en-US" sz="3200" spc="-200" dirty="0">
              <a:solidFill>
                <a:srgbClr val="FF0000"/>
              </a:solidFill>
            </a:endParaRPr>
          </a:p>
          <a:p>
            <a:pPr marL="457200" indent="-231775">
              <a:lnSpc>
                <a:spcPct val="120000"/>
              </a:lnSpc>
              <a:buFont typeface="VNI-Univer" pitchFamily="2" charset="0"/>
              <a:buChar char=":"/>
            </a:pPr>
            <a:r>
              <a:rPr lang="en-US" sz="3200" spc="-200" dirty="0" err="1">
                <a:solidFill>
                  <a:srgbClr val="FF0000"/>
                </a:solidFill>
              </a:rPr>
              <a:t>2day</a:t>
            </a:r>
            <a:endParaRPr lang="en-US" sz="3200" spc="-200" dirty="0">
              <a:solidFill>
                <a:srgbClr val="FF0000"/>
              </a:solidFill>
            </a:endParaRPr>
          </a:p>
          <a:p>
            <a:pPr marL="457200" indent="-231775">
              <a:lnSpc>
                <a:spcPct val="120000"/>
              </a:lnSpc>
              <a:buFont typeface="VNI-Univer" pitchFamily="2" charset="0"/>
              <a:buChar char=":"/>
            </a:pPr>
            <a:r>
              <a:rPr lang="en-US" sz="3200" spc="-200" dirty="0">
                <a:solidFill>
                  <a:srgbClr val="FF0000"/>
                </a:solidFill>
              </a:rPr>
              <a:t>fav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09DCA8-FFB4-4ABA-87B3-80578E63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5812" y="6382645"/>
            <a:ext cx="1910740" cy="47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9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D920C2-99CF-4B59-86CF-81DEF68A775B}"/>
              </a:ext>
            </a:extLst>
          </p:cNvPr>
          <p:cNvSpPr txBox="1"/>
          <p:nvPr/>
        </p:nvSpPr>
        <p:spPr>
          <a:xfrm>
            <a:off x="-23750" y="476585"/>
            <a:ext cx="7172695" cy="128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b. Read the text from Brian to his mom and circle </a:t>
            </a:r>
            <a:r>
              <a:rPr lang="en-US" sz="3200" b="1" i="1" dirty="0">
                <a:solidFill>
                  <a:srgbClr val="002060"/>
                </a:solidFill>
              </a:rPr>
              <a:t>True </a:t>
            </a:r>
            <a:r>
              <a:rPr lang="en-US" sz="3200" b="1" dirty="0">
                <a:solidFill>
                  <a:srgbClr val="002060"/>
                </a:solidFill>
              </a:rPr>
              <a:t>or </a:t>
            </a:r>
            <a:r>
              <a:rPr lang="en-US" sz="3200" b="1" i="1" dirty="0">
                <a:solidFill>
                  <a:srgbClr val="002060"/>
                </a:solidFill>
              </a:rPr>
              <a:t>False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br>
              <a:rPr lang="en-US" sz="3200" dirty="0">
                <a:solidFill>
                  <a:srgbClr val="002060"/>
                </a:solidFill>
              </a:rPr>
            </a:b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0B385-A566-449A-AF21-5B768B9865F2}"/>
              </a:ext>
            </a:extLst>
          </p:cNvPr>
          <p:cNvSpPr txBox="1"/>
          <p:nvPr/>
        </p:nvSpPr>
        <p:spPr>
          <a:xfrm>
            <a:off x="7561" y="2550"/>
            <a:ext cx="2652513" cy="46166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Practice, WB </a:t>
            </a:r>
            <a:r>
              <a:rPr lang="en-US" sz="2400" b="1" dirty="0" err="1">
                <a:solidFill>
                  <a:schemeClr val="bg1"/>
                </a:solidFill>
              </a:rPr>
              <a:t>p.6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0B7D29-C3A6-477D-B890-CB6B97C0CA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663"/>
          <a:stretch/>
        </p:blipFill>
        <p:spPr>
          <a:xfrm>
            <a:off x="7706032" y="23069"/>
            <a:ext cx="4314331" cy="6785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09DCA8-FFB4-4ABA-87B3-80578E63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1456" y="6382645"/>
            <a:ext cx="1990444" cy="49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6AACF5-60BC-4DF0-A33E-391E690F50FC}"/>
              </a:ext>
            </a:extLst>
          </p:cNvPr>
          <p:cNvSpPr txBox="1"/>
          <p:nvPr/>
        </p:nvSpPr>
        <p:spPr>
          <a:xfrm>
            <a:off x="249383" y="1294409"/>
            <a:ext cx="698269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0" i="0" spc="-150" dirty="0">
                <a:solidFill>
                  <a:srgbClr val="0070C0"/>
                </a:solidFill>
                <a:effectLst/>
              </a:rPr>
              <a:t>1. Brian's mom is busy today. </a:t>
            </a:r>
            <a:br>
              <a:rPr lang="en-US" sz="3200" b="0" i="0" spc="-150" dirty="0">
                <a:solidFill>
                  <a:srgbClr val="0070C0"/>
                </a:solidFill>
                <a:effectLst/>
              </a:rPr>
            </a:br>
            <a:r>
              <a:rPr lang="en-US" sz="3200" b="0" i="0" spc="-150" dirty="0">
                <a:solidFill>
                  <a:srgbClr val="0070C0"/>
                </a:solidFill>
                <a:effectLst/>
              </a:rPr>
              <a:t>					True/False</a:t>
            </a:r>
            <a:br>
              <a:rPr lang="en-US" sz="3200" b="0" i="0" spc="-150" dirty="0">
                <a:solidFill>
                  <a:srgbClr val="0070C0"/>
                </a:solidFill>
                <a:effectLst/>
              </a:rPr>
            </a:br>
            <a:r>
              <a:rPr lang="en-US" sz="3200" b="0" i="0" spc="-150" dirty="0">
                <a:solidFill>
                  <a:srgbClr val="0070C0"/>
                </a:solidFill>
                <a:effectLst/>
              </a:rPr>
              <a:t>2. Brian wants her to buy him a new shirt. </a:t>
            </a:r>
            <a:br>
              <a:rPr lang="en-US" sz="3200" b="0" i="0" spc="-150" dirty="0">
                <a:solidFill>
                  <a:srgbClr val="0070C0"/>
                </a:solidFill>
                <a:effectLst/>
              </a:rPr>
            </a:br>
            <a:r>
              <a:rPr lang="en-US" sz="3200" b="0" i="0" spc="-150" dirty="0">
                <a:solidFill>
                  <a:srgbClr val="0070C0"/>
                </a:solidFill>
                <a:effectLst/>
              </a:rPr>
              <a:t>					True/False</a:t>
            </a:r>
            <a:br>
              <a:rPr lang="en-US" sz="3200" b="0" i="0" spc="-150" dirty="0">
                <a:solidFill>
                  <a:srgbClr val="0070C0"/>
                </a:solidFill>
                <a:effectLst/>
              </a:rPr>
            </a:br>
            <a:r>
              <a:rPr lang="en-US" sz="3200" b="0" i="0" spc="-150" dirty="0">
                <a:solidFill>
                  <a:srgbClr val="0070C0"/>
                </a:solidFill>
                <a:effectLst/>
              </a:rPr>
              <a:t>3. He is going to a party tonight. </a:t>
            </a:r>
            <a:br>
              <a:rPr lang="en-US" sz="3200" b="0" i="0" spc="-150" dirty="0">
                <a:solidFill>
                  <a:srgbClr val="0070C0"/>
                </a:solidFill>
                <a:effectLst/>
              </a:rPr>
            </a:br>
            <a:r>
              <a:rPr lang="en-US" sz="3200" b="0" i="0" spc="-150" dirty="0">
                <a:solidFill>
                  <a:srgbClr val="0070C0"/>
                </a:solidFill>
                <a:effectLst/>
              </a:rPr>
              <a:t>					True/False</a:t>
            </a:r>
            <a:br>
              <a:rPr lang="en-US" sz="3200" b="0" i="0" spc="-150" dirty="0">
                <a:solidFill>
                  <a:srgbClr val="0070C0"/>
                </a:solidFill>
                <a:effectLst/>
              </a:rPr>
            </a:br>
            <a:r>
              <a:rPr lang="en-US" sz="3200" b="0" i="0" spc="-150" dirty="0">
                <a:solidFill>
                  <a:srgbClr val="0070C0"/>
                </a:solidFill>
                <a:effectLst/>
              </a:rPr>
              <a:t>4. Brian's mom isn't going to take him to the party. 					True/False</a:t>
            </a:r>
            <a:br>
              <a:rPr lang="en-US" sz="3200" b="0" i="0" spc="-150" dirty="0">
                <a:solidFill>
                  <a:srgbClr val="0070C0"/>
                </a:solidFill>
                <a:effectLst/>
              </a:rPr>
            </a:br>
            <a:r>
              <a:rPr lang="en-US" sz="3200" b="0" i="0" spc="-150" dirty="0">
                <a:solidFill>
                  <a:srgbClr val="0070C0"/>
                </a:solidFill>
                <a:effectLst/>
              </a:rPr>
              <a:t>5. Brian is going to text his mom later. </a:t>
            </a:r>
          </a:p>
          <a:p>
            <a:r>
              <a:rPr lang="en-US" sz="3200" spc="-150" dirty="0">
                <a:solidFill>
                  <a:srgbClr val="0070C0"/>
                </a:solidFill>
              </a:rPr>
              <a:t>					</a:t>
            </a:r>
            <a:r>
              <a:rPr lang="en-US" sz="3200" b="0" i="0" spc="-150" dirty="0">
                <a:solidFill>
                  <a:srgbClr val="0070C0"/>
                </a:solidFill>
                <a:effectLst/>
              </a:rPr>
              <a:t>True/False</a:t>
            </a:r>
            <a:r>
              <a:rPr lang="en-US" sz="3200" spc="-15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C226F4-A7D1-4260-8BE7-808566E0D3A2}"/>
              </a:ext>
            </a:extLst>
          </p:cNvPr>
          <p:cNvSpPr/>
          <p:nvPr/>
        </p:nvSpPr>
        <p:spPr>
          <a:xfrm>
            <a:off x="5695255" y="1721921"/>
            <a:ext cx="824299" cy="7006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9FA4B7-7954-4C17-BB37-79E514BBEDFB}"/>
              </a:ext>
            </a:extLst>
          </p:cNvPr>
          <p:cNvSpPr/>
          <p:nvPr/>
        </p:nvSpPr>
        <p:spPr>
          <a:xfrm>
            <a:off x="5693274" y="2729344"/>
            <a:ext cx="824299" cy="7006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BDB863-8BCF-49BA-886F-37C21BDF7E85}"/>
              </a:ext>
            </a:extLst>
          </p:cNvPr>
          <p:cNvSpPr/>
          <p:nvPr/>
        </p:nvSpPr>
        <p:spPr>
          <a:xfrm>
            <a:off x="4850128" y="3643743"/>
            <a:ext cx="824299" cy="7006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5943BE-DA4D-46B7-A7D5-B33A22416A26}"/>
              </a:ext>
            </a:extLst>
          </p:cNvPr>
          <p:cNvSpPr/>
          <p:nvPr/>
        </p:nvSpPr>
        <p:spPr>
          <a:xfrm>
            <a:off x="5738798" y="4627416"/>
            <a:ext cx="824299" cy="7006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702660-04A5-4A32-8EA9-27FFC49DDBFD}"/>
              </a:ext>
            </a:extLst>
          </p:cNvPr>
          <p:cNvSpPr/>
          <p:nvPr/>
        </p:nvSpPr>
        <p:spPr>
          <a:xfrm>
            <a:off x="4812522" y="5636816"/>
            <a:ext cx="824299" cy="7006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F98C74-8402-4393-A76D-F0E65CB64A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064" y="282841"/>
            <a:ext cx="7645374" cy="6031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1671C8-5826-442C-B6C4-2EA2337D2B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5650" y="705610"/>
            <a:ext cx="7202439" cy="14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1309F3-42C9-448D-A20E-F0451DE76326}"/>
              </a:ext>
            </a:extLst>
          </p:cNvPr>
          <p:cNvSpPr txBox="1"/>
          <p:nvPr/>
        </p:nvSpPr>
        <p:spPr>
          <a:xfrm>
            <a:off x="320633" y="872377"/>
            <a:ext cx="119703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</a:rPr>
              <a:t>a. In pairs: Talk about the last time you texted somebody to request something. What did you ask for? How did you make the messages shorter with text language?</a:t>
            </a:r>
            <a:r>
              <a:rPr lang="en-US" sz="3200" dirty="0"/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074CD-F804-4A6C-AC3C-EFC4CF30F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5" y="2720251"/>
            <a:ext cx="4904997" cy="1631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59586-E90B-4666-B614-F317F9B05C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181" y="4707808"/>
            <a:ext cx="3231505" cy="1367174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D1C848-702F-4F97-AA92-75A661573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063" y="2368992"/>
            <a:ext cx="4421247" cy="1597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C4B2B9-77A8-4ECE-BA41-64A5A60B9F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2549" y="4252169"/>
            <a:ext cx="3029325" cy="1631249"/>
          </a:xfrm>
          <a:prstGeom prst="round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7E6650-8662-40A1-AF73-0F142BF8A2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2396" y="4591073"/>
            <a:ext cx="3706171" cy="1593361"/>
          </a:xfrm>
          <a:prstGeom prst="round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FB6166-A896-444E-AA6F-06DBDBA621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7543" y="-77179"/>
            <a:ext cx="4919363" cy="10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8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1309F3-42C9-448D-A20E-F0451DE76326}"/>
              </a:ext>
            </a:extLst>
          </p:cNvPr>
          <p:cNvSpPr txBox="1"/>
          <p:nvPr/>
        </p:nvSpPr>
        <p:spPr>
          <a:xfrm>
            <a:off x="320633" y="955505"/>
            <a:ext cx="116259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b. You need to ask your friend for help. Choose your role and plan your messages to make and respond to a request. Think about the following questions: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11895E-4830-461A-8C0D-2A00FF60DA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7543" y="-77179"/>
            <a:ext cx="4919363" cy="1003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D794CC-8765-4074-A4E0-9152ED0937FE}"/>
              </a:ext>
            </a:extLst>
          </p:cNvPr>
          <p:cNvSpPr txBox="1"/>
          <p:nvPr/>
        </p:nvSpPr>
        <p:spPr>
          <a:xfrm>
            <a:off x="1235035" y="2731324"/>
            <a:ext cx="28382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0" i="0" spc="-150" dirty="0">
                <a:solidFill>
                  <a:srgbClr val="0070C0"/>
                </a:solidFill>
                <a:effectLst/>
              </a:rPr>
              <a:t>Who?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0" i="0" spc="-150" dirty="0">
                <a:solidFill>
                  <a:srgbClr val="0070C0"/>
                </a:solidFill>
                <a:effectLst/>
              </a:rPr>
              <a:t>What?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spc="-150" dirty="0">
                <a:solidFill>
                  <a:srgbClr val="0070C0"/>
                </a:solidFill>
              </a:rPr>
              <a:t>When?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spc="-150" dirty="0">
                <a:solidFill>
                  <a:srgbClr val="0070C0"/>
                </a:solidFill>
              </a:rPr>
              <a:t>Where?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spc="-150" dirty="0">
                <a:solidFill>
                  <a:srgbClr val="0070C0"/>
                </a:solidFill>
              </a:rPr>
              <a:t>Why?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81AA55-3010-4BA3-9090-99D2D03BB0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939" y="2165247"/>
            <a:ext cx="6084767" cy="402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CCE04-886B-46AE-8D33-3161275D2A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780" y="2373797"/>
            <a:ext cx="7202439" cy="14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7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96EA8-91C3-4978-9E58-6EDE63A78224}"/>
              </a:ext>
            </a:extLst>
          </p:cNvPr>
          <p:cNvSpPr txBox="1"/>
          <p:nvPr/>
        </p:nvSpPr>
        <p:spPr>
          <a:xfrm>
            <a:off x="32250" y="349421"/>
            <a:ext cx="227660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While-writing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B90BA9-67BF-49FE-9250-66F34442BE70}"/>
              </a:ext>
            </a:extLst>
          </p:cNvPr>
          <p:cNvSpPr txBox="1"/>
          <p:nvPr/>
        </p:nvSpPr>
        <p:spPr>
          <a:xfrm>
            <a:off x="672321" y="904328"/>
            <a:ext cx="111778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Now, with your partner, take turns to write messages making </a:t>
            </a:r>
            <a:br>
              <a:rPr lang="en-US" sz="3200" b="1" i="0" dirty="0">
                <a:solidFill>
                  <a:srgbClr val="002060"/>
                </a:solidFill>
                <a:effectLst/>
              </a:rPr>
            </a:br>
            <a:r>
              <a:rPr lang="en-US" sz="3200" b="1" i="0" dirty="0">
                <a:solidFill>
                  <a:srgbClr val="002060"/>
                </a:solidFill>
                <a:effectLst/>
              </a:rPr>
              <a:t>and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i="0" dirty="0">
                <a:solidFill>
                  <a:srgbClr val="002060"/>
                </a:solidFill>
                <a:effectLst/>
              </a:rPr>
              <a:t>responding to a request. Use the Feedback form to help you.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E533C3-5210-4D98-BCFE-BDF72A7D69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750" b="3090"/>
          <a:stretch/>
        </p:blipFill>
        <p:spPr>
          <a:xfrm>
            <a:off x="873460" y="2100650"/>
            <a:ext cx="10469788" cy="41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96EA8-91C3-4978-9E58-6EDE63A78224}"/>
              </a:ext>
            </a:extLst>
          </p:cNvPr>
          <p:cNvSpPr txBox="1"/>
          <p:nvPr/>
        </p:nvSpPr>
        <p:spPr>
          <a:xfrm>
            <a:off x="32250" y="349421"/>
            <a:ext cx="227660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Post-writing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A7961-056F-421A-9E06-1E112884D7FD}"/>
              </a:ext>
            </a:extLst>
          </p:cNvPr>
          <p:cNvSpPr txBox="1"/>
          <p:nvPr/>
        </p:nvSpPr>
        <p:spPr>
          <a:xfrm>
            <a:off x="672321" y="904328"/>
            <a:ext cx="111778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Do the same with 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A NEW PARTNER</a:t>
            </a:r>
            <a:r>
              <a:rPr lang="en-US" sz="3200" b="1" i="0" dirty="0">
                <a:solidFill>
                  <a:srgbClr val="002060"/>
                </a:solidFill>
                <a:effectLst/>
              </a:rPr>
              <a:t>. Remember to use the text language as much as possible!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F8CD4-6E21-41A1-9237-26EC4327A4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7" y="2165247"/>
            <a:ext cx="6084767" cy="402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3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245" y="11584"/>
            <a:ext cx="9556329" cy="6370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5" y="685800"/>
            <a:ext cx="4167868" cy="92333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75BEBC1-5706-40BC-B70A-314AEC2E7F37}"/>
              </a:ext>
            </a:extLst>
          </p:cNvPr>
          <p:cNvSpPr txBox="1"/>
          <p:nvPr/>
        </p:nvSpPr>
        <p:spPr>
          <a:xfrm>
            <a:off x="1037971" y="2483708"/>
            <a:ext cx="43495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</a:rPr>
              <a:t>You</a:t>
            </a:r>
          </a:p>
          <a:p>
            <a:r>
              <a:rPr lang="en-US" sz="3600" i="1" dirty="0" err="1">
                <a:solidFill>
                  <a:srgbClr val="FF0000"/>
                </a:solidFill>
              </a:rPr>
              <a:t>b4n</a:t>
            </a:r>
            <a:r>
              <a:rPr lang="en-US" sz="3600" i="1" dirty="0">
                <a:solidFill>
                  <a:srgbClr val="FF0000"/>
                </a:solidFill>
              </a:rPr>
              <a:t>: bye for now</a:t>
            </a:r>
          </a:p>
          <a:p>
            <a:r>
              <a:rPr lang="en-US" sz="3600" dirty="0">
                <a:solidFill>
                  <a:srgbClr val="FF0000"/>
                </a:solidFill>
              </a:rPr>
              <a:t>_________________</a:t>
            </a:r>
          </a:p>
          <a:p>
            <a:r>
              <a:rPr lang="en-US" sz="3600" dirty="0">
                <a:solidFill>
                  <a:srgbClr val="FF0000"/>
                </a:solidFill>
              </a:rPr>
              <a:t>_________________</a:t>
            </a:r>
          </a:p>
          <a:p>
            <a:r>
              <a:rPr lang="en-US" sz="3600" dirty="0">
                <a:solidFill>
                  <a:srgbClr val="FF0000"/>
                </a:solidFill>
              </a:rPr>
              <a:t>_________________</a:t>
            </a: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30735C-8A4C-416F-9F1E-7186311FD243}"/>
              </a:ext>
            </a:extLst>
          </p:cNvPr>
          <p:cNvSpPr txBox="1"/>
          <p:nvPr/>
        </p:nvSpPr>
        <p:spPr>
          <a:xfrm>
            <a:off x="313859" y="938561"/>
            <a:ext cx="119176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Take turns writing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 as many text language phrases as possible. Who has more phrases, you or your partner?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1E033DF-4478-4CC1-8F63-FC6DD5B7F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549" y="3571606"/>
            <a:ext cx="209672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0EBD2-B76F-4DF9-9E65-498A3A5AD0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6710" y="-87141"/>
            <a:ext cx="4919363" cy="1003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3ADA8D-3AC4-4947-BE4C-392F85300AAD}"/>
              </a:ext>
            </a:extLst>
          </p:cNvPr>
          <p:cNvSpPr txBox="1"/>
          <p:nvPr/>
        </p:nvSpPr>
        <p:spPr>
          <a:xfrm>
            <a:off x="5890161" y="2434442"/>
            <a:ext cx="4271225" cy="3457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</a:rPr>
              <a:t>Your partner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brb: be right back</a:t>
            </a:r>
          </a:p>
          <a:p>
            <a:r>
              <a:rPr lang="en-US" sz="3600" dirty="0">
                <a:solidFill>
                  <a:srgbClr val="0070C0"/>
                </a:solidFill>
              </a:rPr>
              <a:t>_________________</a:t>
            </a:r>
          </a:p>
          <a:p>
            <a:r>
              <a:rPr lang="en-US" sz="3600" dirty="0">
                <a:solidFill>
                  <a:srgbClr val="0070C0"/>
                </a:solidFill>
              </a:rPr>
              <a:t>_________________</a:t>
            </a:r>
          </a:p>
          <a:p>
            <a:r>
              <a:rPr lang="en-US" sz="3600" dirty="0">
                <a:solidFill>
                  <a:srgbClr val="0070C0"/>
                </a:solidFill>
              </a:rPr>
              <a:t>_________________</a:t>
            </a:r>
          </a:p>
          <a:p>
            <a:pPr algn="ctr"/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69367-AD7F-422C-820B-8649F4ABCFAE}"/>
              </a:ext>
            </a:extLst>
          </p:cNvPr>
          <p:cNvSpPr txBox="1"/>
          <p:nvPr/>
        </p:nvSpPr>
        <p:spPr>
          <a:xfrm>
            <a:off x="4372025" y="294905"/>
            <a:ext cx="6909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</a:rPr>
              <a:t>CHALLENGE YOUR PARTNER!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512" y="1475631"/>
            <a:ext cx="2112864" cy="627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133" y="2812319"/>
            <a:ext cx="3923094" cy="800225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855666" y="5697670"/>
            <a:ext cx="2616496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Franklin Gothic Demi Cond" panose="020B0706030402020204" pitchFamily="34" charset="0"/>
              </a:rPr>
              <a:t>Consolidation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7912" y="4141230"/>
            <a:ext cx="3959441" cy="80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285" y="450626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4577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Today’s lesson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888" y="2679912"/>
            <a:ext cx="130192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spc="-100" dirty="0">
                <a:solidFill>
                  <a:srgbClr val="FF0000"/>
                </a:solidFill>
              </a:rPr>
              <a:t>Speaking</a:t>
            </a:r>
            <a:r>
              <a:rPr lang="en-US" sz="3600" spc="-100" dirty="0">
                <a:solidFill>
                  <a:srgbClr val="0070C0"/>
                </a:solidFill>
              </a:rPr>
              <a:t>: making and responding to requests in text messages.</a:t>
            </a:r>
          </a:p>
          <a:p>
            <a:pPr marL="457200" indent="-45720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spc="-100" dirty="0">
                <a:solidFill>
                  <a:srgbClr val="FF0000"/>
                </a:solidFill>
              </a:rPr>
              <a:t>Writing</a:t>
            </a:r>
            <a:r>
              <a:rPr lang="en-US" sz="3600" spc="-100" dirty="0">
                <a:solidFill>
                  <a:srgbClr val="0070C0"/>
                </a:solidFill>
              </a:rPr>
              <a:t>: using the text language in text messages.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endParaRPr lang="en-US" sz="3600" spc="-100" dirty="0">
              <a:solidFill>
                <a:srgbClr val="0070C0"/>
              </a:solidFill>
            </a:endParaRPr>
          </a:p>
          <a:p>
            <a:pPr>
              <a:spcBef>
                <a:spcPts val="2400"/>
              </a:spcBef>
              <a:spcAft>
                <a:spcPts val="2400"/>
              </a:spcAft>
            </a:pPr>
            <a:endParaRPr lang="en-US" sz="3600" spc="-100" dirty="0">
              <a:solidFill>
                <a:srgbClr val="0098A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685800"/>
            <a:ext cx="208597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691" y="2346273"/>
            <a:ext cx="11719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Finish page 7,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WB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Complete the writing notes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i-Learn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7.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on page 12,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DHA App on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452" y="386370"/>
            <a:ext cx="10789914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369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9575" y="979072"/>
            <a:ext cx="4931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Have a nice day!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7500" y="3182587"/>
            <a:ext cx="13194359" cy="249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6075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understand and use the text language to write text messages.</a:t>
            </a:r>
          </a:p>
          <a:p>
            <a:pPr marL="571500" indent="-346075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make and respond to requests in writing text messages.</a:t>
            </a:r>
            <a:endParaRPr lang="en-US" sz="3600" i="0" dirty="0">
              <a:solidFill>
                <a:srgbClr val="0070C0"/>
              </a:solidFill>
              <a:effectLst/>
            </a:endParaRPr>
          </a:p>
          <a:p>
            <a:pPr marL="571500" indent="-346075">
              <a:lnSpc>
                <a:spcPct val="150000"/>
              </a:lnSpc>
              <a:buFontTx/>
              <a:buChar char="-"/>
            </a:pPr>
            <a:endParaRPr lang="en-US" sz="3600" i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28" y="314142"/>
            <a:ext cx="4666149" cy="25661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3C9F09-8607-4593-BEF3-04AE29D141CF}"/>
              </a:ext>
            </a:extLst>
          </p:cNvPr>
          <p:cNvSpPr txBox="1"/>
          <p:nvPr/>
        </p:nvSpPr>
        <p:spPr>
          <a:xfrm>
            <a:off x="2968833" y="926273"/>
            <a:ext cx="3372591" cy="536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2060"/>
                </a:solidFill>
              </a:rPr>
              <a:t>OMG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2060"/>
                </a:solidFill>
              </a:rPr>
              <a:t>ATM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err="1">
                <a:solidFill>
                  <a:srgbClr val="002060"/>
                </a:solidFill>
              </a:rPr>
              <a:t>YW</a:t>
            </a:r>
            <a:endParaRPr lang="en-US" sz="3600" dirty="0">
              <a:solidFill>
                <a:srgbClr val="002060"/>
              </a:solidFill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2060"/>
                </a:solidFill>
              </a:rPr>
              <a:t>NW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err="1">
                <a:solidFill>
                  <a:srgbClr val="002060"/>
                </a:solidFill>
              </a:rPr>
              <a:t>HTH</a:t>
            </a:r>
            <a:endParaRPr lang="en-US" sz="3600" dirty="0">
              <a:solidFill>
                <a:srgbClr val="002060"/>
              </a:solidFill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2060"/>
                </a:solidFill>
              </a:rPr>
              <a:t>KIT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2060"/>
                </a:solidFill>
              </a:rPr>
              <a:t>BFF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2060"/>
                </a:solidFill>
              </a:rPr>
              <a:t>TGIF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006BB-7BC7-4F35-AADD-52E55E374F77}"/>
              </a:ext>
            </a:extLst>
          </p:cNvPr>
          <p:cNvSpPr txBox="1"/>
          <p:nvPr/>
        </p:nvSpPr>
        <p:spPr>
          <a:xfrm>
            <a:off x="298962" y="310339"/>
            <a:ext cx="11723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i="0" dirty="0">
                <a:solidFill>
                  <a:srgbClr val="0070C0"/>
                </a:solidFill>
                <a:effectLst/>
              </a:rPr>
              <a:t>What does each text language phrase mean?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7255B-295C-4F53-AD3E-E1B59A846216}"/>
              </a:ext>
            </a:extLst>
          </p:cNvPr>
          <p:cNvSpPr txBox="1"/>
          <p:nvPr/>
        </p:nvSpPr>
        <p:spPr>
          <a:xfrm>
            <a:off x="4488876" y="926273"/>
            <a:ext cx="5296393" cy="536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168275">
              <a:lnSpc>
                <a:spcPct val="120000"/>
              </a:lnSpc>
              <a:buFont typeface="VNI-Univer" pitchFamily="2" charset="0"/>
              <a:buChar char=":"/>
            </a:pPr>
            <a:r>
              <a:rPr lang="en-US" sz="3600" i="1" dirty="0">
                <a:solidFill>
                  <a:srgbClr val="FF0000"/>
                </a:solidFill>
              </a:rPr>
              <a:t>Oh my God.</a:t>
            </a:r>
          </a:p>
          <a:p>
            <a:pPr marL="571500" indent="-168275">
              <a:lnSpc>
                <a:spcPct val="120000"/>
              </a:lnSpc>
              <a:buFont typeface="VNI-Univer" pitchFamily="2" charset="0"/>
              <a:buChar char=":"/>
            </a:pPr>
            <a:r>
              <a:rPr lang="en-US" sz="3600" i="1" dirty="0">
                <a:solidFill>
                  <a:srgbClr val="FF0000"/>
                </a:solidFill>
              </a:rPr>
              <a:t>At the moment.</a:t>
            </a:r>
          </a:p>
          <a:p>
            <a:pPr marL="571500" indent="-168275">
              <a:lnSpc>
                <a:spcPct val="120000"/>
              </a:lnSpc>
              <a:buFont typeface="VNI-Univer" pitchFamily="2" charset="0"/>
              <a:buChar char=":"/>
            </a:pPr>
            <a:r>
              <a:rPr lang="en-US" sz="3600" i="1" dirty="0">
                <a:solidFill>
                  <a:srgbClr val="FF0000"/>
                </a:solidFill>
              </a:rPr>
              <a:t>You’re welcome.</a:t>
            </a:r>
          </a:p>
          <a:p>
            <a:pPr marL="571500" indent="-168275">
              <a:lnSpc>
                <a:spcPct val="120000"/>
              </a:lnSpc>
              <a:buFont typeface="VNI-Univer" pitchFamily="2" charset="0"/>
              <a:buChar char=":"/>
            </a:pPr>
            <a:r>
              <a:rPr lang="en-US" sz="3600" i="1" dirty="0">
                <a:solidFill>
                  <a:srgbClr val="FF0000"/>
                </a:solidFill>
              </a:rPr>
              <a:t>No way!</a:t>
            </a:r>
          </a:p>
          <a:p>
            <a:pPr marL="571500" indent="-168275">
              <a:lnSpc>
                <a:spcPct val="120000"/>
              </a:lnSpc>
              <a:buFont typeface="VNI-Univer" pitchFamily="2" charset="0"/>
              <a:buChar char=":"/>
            </a:pPr>
            <a:r>
              <a:rPr lang="en-US" sz="3600" i="1" dirty="0">
                <a:solidFill>
                  <a:srgbClr val="FF0000"/>
                </a:solidFill>
              </a:rPr>
              <a:t>Hope this helps.</a:t>
            </a:r>
          </a:p>
          <a:p>
            <a:pPr marL="571500" indent="-168275">
              <a:lnSpc>
                <a:spcPct val="120000"/>
              </a:lnSpc>
              <a:buFont typeface="VNI-Univer" pitchFamily="2" charset="0"/>
              <a:buChar char=":"/>
            </a:pPr>
            <a:r>
              <a:rPr lang="en-US" sz="3600" i="1" dirty="0">
                <a:solidFill>
                  <a:srgbClr val="FF0000"/>
                </a:solidFill>
              </a:rPr>
              <a:t>Keep in touch.</a:t>
            </a:r>
          </a:p>
          <a:p>
            <a:pPr marL="571500" indent="-168275">
              <a:lnSpc>
                <a:spcPct val="120000"/>
              </a:lnSpc>
              <a:buFont typeface="VNI-Univer" pitchFamily="2" charset="0"/>
              <a:buChar char=":"/>
            </a:pPr>
            <a:r>
              <a:rPr lang="en-US" sz="3600" i="1" dirty="0">
                <a:solidFill>
                  <a:srgbClr val="FF0000"/>
                </a:solidFill>
              </a:rPr>
              <a:t>Best friends forever.</a:t>
            </a:r>
          </a:p>
          <a:p>
            <a:pPr marL="571500" indent="-168275">
              <a:lnSpc>
                <a:spcPct val="120000"/>
              </a:lnSpc>
              <a:buFont typeface="VNI-Univer" pitchFamily="2" charset="0"/>
              <a:buChar char=":"/>
            </a:pPr>
            <a:r>
              <a:rPr lang="en-US" sz="3600" i="1" dirty="0">
                <a:solidFill>
                  <a:srgbClr val="FF0000"/>
                </a:solidFill>
              </a:rPr>
              <a:t>Thanks God it’s Friday.</a:t>
            </a:r>
          </a:p>
        </p:txBody>
      </p:sp>
      <p:pic>
        <p:nvPicPr>
          <p:cNvPr id="7" name="Picture 6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6258C4DC-163C-4FF7-9AD6-68AA4D4DE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67918" y="5930940"/>
            <a:ext cx="1910740" cy="47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8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C08CEB-0DCB-4211-83FE-5E40354D82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43"/>
            <a:ext cx="12164203" cy="6061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045" y="230959"/>
            <a:ext cx="6712778" cy="136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BEFAC4-4AD9-49B5-AEDC-8A3F9C0115E7}"/>
              </a:ext>
            </a:extLst>
          </p:cNvPr>
          <p:cNvSpPr txBox="1"/>
          <p:nvPr/>
        </p:nvSpPr>
        <p:spPr>
          <a:xfrm>
            <a:off x="35624" y="832842"/>
            <a:ext cx="1183573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02060"/>
                </a:solidFill>
                <a:effectLst/>
                <a:latin typeface="HelveticaNeueLTStd-BdCn"/>
              </a:rPr>
              <a:t>	a. Read the Writing Skill about text language.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EC96B-FA53-4692-AE50-582E547FEE8A}"/>
              </a:ext>
            </a:extLst>
          </p:cNvPr>
          <p:cNvSpPr txBox="1"/>
          <p:nvPr/>
        </p:nvSpPr>
        <p:spPr>
          <a:xfrm>
            <a:off x="11885" y="346935"/>
            <a:ext cx="1959428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9628A-9AD1-49FB-853F-4D19D5A6A193}"/>
              </a:ext>
            </a:extLst>
          </p:cNvPr>
          <p:cNvSpPr txBox="1"/>
          <p:nvPr/>
        </p:nvSpPr>
        <p:spPr>
          <a:xfrm>
            <a:off x="384336" y="2255915"/>
            <a:ext cx="11443488" cy="3649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i="0" dirty="0">
                <a:solidFill>
                  <a:srgbClr val="002060"/>
                </a:solidFill>
                <a:effectLst/>
              </a:rPr>
              <a:t>Using text language to shorten messages</a:t>
            </a:r>
            <a:br>
              <a:rPr lang="en-US" sz="3600" b="1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0070C0"/>
                </a:solidFill>
                <a:effectLst/>
              </a:rPr>
              <a:t>Sometimes you can use symbols 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&gt;:( 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(angry), emojis (happy), and letters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b4n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(bye for now) to shorten your text</a:t>
            </a:r>
            <a:br>
              <a:rPr lang="en-US" sz="3600" b="0" i="0" dirty="0">
                <a:solidFill>
                  <a:srgbClr val="0070C0"/>
                </a:solidFill>
                <a:effectLst/>
              </a:rPr>
            </a:br>
            <a:r>
              <a:rPr lang="en-US" sz="3600" b="0" i="0" dirty="0">
                <a:solidFill>
                  <a:srgbClr val="0070C0"/>
                </a:solidFill>
                <a:effectLst/>
              </a:rPr>
              <a:t>messages. Text messages don't usually use </a:t>
            </a:r>
            <a:r>
              <a:rPr lang="en-US" sz="3600" b="0" i="0" dirty="0">
                <a:solidFill>
                  <a:srgbClr val="7030A0"/>
                </a:solidFill>
                <a:effectLst/>
              </a:rPr>
              <a:t>punctuation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 except for question marks 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? 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and </a:t>
            </a:r>
            <a:r>
              <a:rPr lang="en-US" sz="3600" b="0" i="0" dirty="0">
                <a:solidFill>
                  <a:srgbClr val="7030A0"/>
                </a:solidFill>
                <a:effectLst/>
              </a:rPr>
              <a:t>exclamation point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s 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!</a:t>
            </a:r>
            <a:br>
              <a:rPr lang="en-US" sz="3600" b="1" i="0" dirty="0">
                <a:solidFill>
                  <a:srgbClr val="0070C0"/>
                </a:solidFill>
                <a:effectLst/>
              </a:rPr>
            </a:br>
            <a:r>
              <a:rPr lang="en-US" sz="3600" b="0" i="0" dirty="0">
                <a:solidFill>
                  <a:srgbClr val="0070C0"/>
                </a:solidFill>
                <a:effectLst/>
              </a:rPr>
              <a:t>Sometimes the meaning of a message can have different examples of text language. For example, 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lol 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(laugh out loud)</a:t>
            </a:r>
            <a:br>
              <a:rPr lang="en-US" sz="3600" b="0" i="0" dirty="0">
                <a:solidFill>
                  <a:srgbClr val="0070C0"/>
                </a:solidFill>
                <a:effectLst/>
              </a:rPr>
            </a:br>
            <a:r>
              <a:rPr lang="en-US" sz="3600" b="0" i="0" dirty="0">
                <a:solidFill>
                  <a:srgbClr val="0070C0"/>
                </a:solidFill>
                <a:effectLst/>
              </a:rPr>
              <a:t>and 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:v 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can both mean laughing.</a:t>
            </a:r>
            <a:r>
              <a:rPr lang="en-US" sz="3600" dirty="0"/>
              <a:t> </a:t>
            </a:r>
            <a:endParaRPr lang="en-US" sz="3600" b="1" spc="-200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8EC8F-68A8-4F80-A57A-3826F095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117" y="1491800"/>
            <a:ext cx="3262497" cy="6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7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BEFAC4-4AD9-49B5-AEDC-8A3F9C0115E7}"/>
              </a:ext>
            </a:extLst>
          </p:cNvPr>
          <p:cNvSpPr txBox="1"/>
          <p:nvPr/>
        </p:nvSpPr>
        <p:spPr>
          <a:xfrm>
            <a:off x="178128" y="880344"/>
            <a:ext cx="1183573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  <a:latin typeface="HelveticaNeueLTStd-BdCn"/>
              </a:rPr>
              <a:t>a. Read Adam’s text message again </a:t>
            </a:r>
            <a:br>
              <a:rPr lang="en-US" sz="3200" b="1" i="0" dirty="0">
                <a:solidFill>
                  <a:srgbClr val="002060"/>
                </a:solidFill>
                <a:effectLst/>
                <a:latin typeface="HelveticaNeueLTStd-BdCn"/>
              </a:rPr>
            </a:br>
            <a:r>
              <a:rPr lang="en-US" sz="3200" b="1" i="0" dirty="0">
                <a:solidFill>
                  <a:srgbClr val="002060"/>
                </a:solidFill>
                <a:effectLst/>
                <a:latin typeface="HelveticaNeueLTStd-BdCn"/>
              </a:rPr>
              <a:t>    and underline all the text language.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EC96B-FA53-4692-AE50-582E547FEE8A}"/>
              </a:ext>
            </a:extLst>
          </p:cNvPr>
          <p:cNvSpPr txBox="1"/>
          <p:nvPr/>
        </p:nvSpPr>
        <p:spPr>
          <a:xfrm>
            <a:off x="47513" y="2550"/>
            <a:ext cx="1959428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Pre-writing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DE534-F380-400F-BBB2-0AB0A62D3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6885" y="-3258"/>
            <a:ext cx="4053432" cy="6886198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251818-21DB-49F1-85BF-8083F977C4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6315" y="880344"/>
            <a:ext cx="3657551" cy="5769837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895957-D3BC-47DF-812D-C492A47C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7" y="5931385"/>
            <a:ext cx="1910740" cy="47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0DD306-5B35-4C93-BABE-E261FC00131C}"/>
              </a:ext>
            </a:extLst>
          </p:cNvPr>
          <p:cNvCxnSpPr>
            <a:cxnSpLocks/>
          </p:cNvCxnSpPr>
          <p:nvPr/>
        </p:nvCxnSpPr>
        <p:spPr>
          <a:xfrm>
            <a:off x="11566568" y="1294409"/>
            <a:ext cx="312649" cy="11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3985EA-2C16-46EB-8D4C-9277CA07B930}"/>
              </a:ext>
            </a:extLst>
          </p:cNvPr>
          <p:cNvCxnSpPr>
            <a:cxnSpLocks/>
          </p:cNvCxnSpPr>
          <p:nvPr/>
        </p:nvCxnSpPr>
        <p:spPr>
          <a:xfrm>
            <a:off x="9983191" y="2479961"/>
            <a:ext cx="18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04A36B-1B69-467D-B650-EF0413AFB5DA}"/>
              </a:ext>
            </a:extLst>
          </p:cNvPr>
          <p:cNvCxnSpPr>
            <a:cxnSpLocks/>
          </p:cNvCxnSpPr>
          <p:nvPr/>
        </p:nvCxnSpPr>
        <p:spPr>
          <a:xfrm>
            <a:off x="10305804" y="2800595"/>
            <a:ext cx="13320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129552-230D-4FDB-8A94-06AE5878870E}"/>
              </a:ext>
            </a:extLst>
          </p:cNvPr>
          <p:cNvCxnSpPr>
            <a:cxnSpLocks/>
          </p:cNvCxnSpPr>
          <p:nvPr/>
        </p:nvCxnSpPr>
        <p:spPr>
          <a:xfrm>
            <a:off x="10066316" y="4508662"/>
            <a:ext cx="346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81ABCB-8E6D-4FCD-B24E-03EE782556F5}"/>
              </a:ext>
            </a:extLst>
          </p:cNvPr>
          <p:cNvCxnSpPr>
            <a:cxnSpLocks/>
          </p:cNvCxnSpPr>
          <p:nvPr/>
        </p:nvCxnSpPr>
        <p:spPr>
          <a:xfrm>
            <a:off x="11538858" y="4508664"/>
            <a:ext cx="346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5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8E3C251-0BD6-40AD-8C28-BAE56ED1FF49}"/>
              </a:ext>
            </a:extLst>
          </p:cNvPr>
          <p:cNvSpPr txBox="1"/>
          <p:nvPr/>
        </p:nvSpPr>
        <p:spPr>
          <a:xfrm>
            <a:off x="0" y="405335"/>
            <a:ext cx="12192000" cy="9898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i="0" dirty="0">
                <a:solidFill>
                  <a:srgbClr val="002060"/>
                </a:solidFill>
                <a:effectLst/>
              </a:rPr>
              <a:t>	b. Rewrite the text messages in full sentences with proper 	punctuation and spelling. Use the skill box to help you.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3BB32-87D1-443A-AD30-8034C0BA6F20}"/>
              </a:ext>
            </a:extLst>
          </p:cNvPr>
          <p:cNvSpPr txBox="1"/>
          <p:nvPr/>
        </p:nvSpPr>
        <p:spPr>
          <a:xfrm>
            <a:off x="261257" y="1460896"/>
            <a:ext cx="11673446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what time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2nite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? 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2. c u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l8r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@ the park 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3. u look </a:t>
            </a:r>
            <a:r>
              <a:rPr lang="en-US" sz="3200" b="0" i="0" dirty="0">
                <a:solidFill>
                  <a:srgbClr val="0070C0"/>
                </a:solidFill>
                <a:effectLst/>
                <a:sym typeface="Wingdings" panose="05000000000000000000" pitchFamily="2" charset="2"/>
              </a:rPr>
              <a:t> 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r u ok? 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4.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gotta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go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b4n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5. I feel </a:t>
            </a:r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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bcoz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my mom is &gt;:(_____________________________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6. that was a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gr8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party :v _________________________________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7F251-5F96-4B5E-BF12-F77536152B26}"/>
              </a:ext>
            </a:extLst>
          </p:cNvPr>
          <p:cNvSpPr txBox="1"/>
          <p:nvPr/>
        </p:nvSpPr>
        <p:spPr>
          <a:xfrm>
            <a:off x="5833753" y="1615047"/>
            <a:ext cx="3595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FF0000"/>
                </a:solidFill>
                <a:effectLst/>
              </a:rPr>
              <a:t>What time tonight?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BB312E-F7B8-4934-85EF-4956510117D7}"/>
              </a:ext>
            </a:extLst>
          </p:cNvPr>
          <p:cNvSpPr txBox="1"/>
          <p:nvPr/>
        </p:nvSpPr>
        <p:spPr>
          <a:xfrm>
            <a:off x="5843651" y="2337462"/>
            <a:ext cx="43810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FF0000"/>
                </a:solidFill>
                <a:effectLst/>
              </a:rPr>
              <a:t>See you later at the park.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B6E816-5024-4692-A6A7-3D58D404F7CF}"/>
              </a:ext>
            </a:extLst>
          </p:cNvPr>
          <p:cNvSpPr txBox="1"/>
          <p:nvPr/>
        </p:nvSpPr>
        <p:spPr>
          <a:xfrm>
            <a:off x="5843649" y="3061858"/>
            <a:ext cx="4832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FF0000"/>
                </a:solidFill>
                <a:effectLst/>
              </a:rPr>
              <a:t>You look sad. Are you OK?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E569F6-6B27-47F9-91F6-451C6E420D76}"/>
              </a:ext>
            </a:extLst>
          </p:cNvPr>
          <p:cNvSpPr txBox="1"/>
          <p:nvPr/>
        </p:nvSpPr>
        <p:spPr>
          <a:xfrm>
            <a:off x="5830783" y="3784272"/>
            <a:ext cx="4831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FF0000"/>
                </a:solidFill>
                <a:effectLst/>
              </a:rPr>
              <a:t>(I’ve) got to go. Bye for now.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66E667-58EF-49F2-A1B3-BB00AC4EDEBC}"/>
              </a:ext>
            </a:extLst>
          </p:cNvPr>
          <p:cNvSpPr txBox="1"/>
          <p:nvPr/>
        </p:nvSpPr>
        <p:spPr>
          <a:xfrm>
            <a:off x="5805053" y="4566064"/>
            <a:ext cx="6129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FF0000"/>
                </a:solidFill>
                <a:effectLst/>
              </a:rPr>
              <a:t>I feel sad because my mom is angry.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60BB86-1911-418A-B2F7-C0CECC31EACE}"/>
              </a:ext>
            </a:extLst>
          </p:cNvPr>
          <p:cNvSpPr txBox="1"/>
          <p:nvPr/>
        </p:nvSpPr>
        <p:spPr>
          <a:xfrm>
            <a:off x="5779321" y="5264729"/>
            <a:ext cx="6129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FF0000"/>
                </a:solidFill>
                <a:effectLst/>
              </a:rPr>
              <a:t>That was a great party. </a:t>
            </a:r>
            <a:r>
              <a:rPr lang="en-US" sz="3200" b="0" i="1" dirty="0" err="1">
                <a:solidFill>
                  <a:srgbClr val="FF0000"/>
                </a:solidFill>
                <a:effectLst/>
              </a:rPr>
              <a:t>Haha</a:t>
            </a:r>
            <a:r>
              <a:rPr lang="en-US" sz="3200" b="0" i="1" dirty="0">
                <a:solidFill>
                  <a:srgbClr val="FF0000"/>
                </a:solidFill>
                <a:effectLst/>
              </a:rPr>
              <a:t>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F9C3BD-CEB7-430E-BC1B-9D70D33EC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81574" y="5943262"/>
            <a:ext cx="1910740" cy="47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8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8616</TotalTime>
  <Words>784</Words>
  <Application>Microsoft Office PowerPoint</Application>
  <PresentationFormat>Màn hình rộng</PresentationFormat>
  <Paragraphs>93</Paragraphs>
  <Slides>22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9" baseType="lpstr">
      <vt:lpstr>Arial</vt:lpstr>
      <vt:lpstr>Calibri</vt:lpstr>
      <vt:lpstr>Franklin Gothic Demi Cond</vt:lpstr>
      <vt:lpstr>HelveticaNeueLTStd-BdCn</vt:lpstr>
      <vt:lpstr>VNI-Univer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462</cp:revision>
  <dcterms:created xsi:type="dcterms:W3CDTF">2022-02-12T14:14:43Z</dcterms:created>
  <dcterms:modified xsi:type="dcterms:W3CDTF">2022-07-26T03:42:45Z</dcterms:modified>
</cp:coreProperties>
</file>