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69" r:id="rId2"/>
    <p:sldId id="257" r:id="rId3"/>
    <p:sldId id="258" r:id="rId4"/>
    <p:sldId id="259" r:id="rId5"/>
    <p:sldId id="281" r:id="rId6"/>
    <p:sldId id="284" r:id="rId7"/>
    <p:sldId id="283" r:id="rId8"/>
    <p:sldId id="275" r:id="rId9"/>
    <p:sldId id="261" r:id="rId10"/>
    <p:sldId id="262" r:id="rId11"/>
    <p:sldId id="287" r:id="rId12"/>
    <p:sldId id="273" r:id="rId13"/>
    <p:sldId id="264" r:id="rId14"/>
    <p:sldId id="288" r:id="rId15"/>
    <p:sldId id="289" r:id="rId16"/>
    <p:sldId id="290" r:id="rId17"/>
    <p:sldId id="291" r:id="rId18"/>
    <p:sldId id="276" r:id="rId19"/>
    <p:sldId id="282" r:id="rId20"/>
    <p:sldId id="279" r:id="rId21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3" autoAdjust="0"/>
    <p:restoredTop sz="94660"/>
  </p:normalViewPr>
  <p:slideViewPr>
    <p:cSldViewPr>
      <p:cViewPr>
        <p:scale>
          <a:sx n="75" d="100"/>
          <a:sy n="75" d="100"/>
        </p:scale>
        <p:origin x="-120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46340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TRANG\Downloads\5cd869a2-1ea0-49de-8706-a4aae98403f3.mp4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37" t="5213" r="1864" b="47393"/>
          <a:stretch/>
        </p:blipFill>
        <p:spPr bwMode="auto">
          <a:xfrm>
            <a:off x="76201" y="1657350"/>
            <a:ext cx="2448718" cy="166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4" t="52766" r="69276"/>
          <a:stretch/>
        </p:blipFill>
        <p:spPr bwMode="auto">
          <a:xfrm>
            <a:off x="76200" y="3470672"/>
            <a:ext cx="244871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4" t="5532" r="69276" b="47234"/>
          <a:stretch/>
        </p:blipFill>
        <p:spPr bwMode="auto">
          <a:xfrm>
            <a:off x="4876800" y="1689100"/>
            <a:ext cx="2286000" cy="162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36" t="7660" r="35518" b="46170"/>
          <a:stretch/>
        </p:blipFill>
        <p:spPr bwMode="auto">
          <a:xfrm>
            <a:off x="4876800" y="3470672"/>
            <a:ext cx="2273300" cy="167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736" t="53831" r="35518" b="-1"/>
          <a:stretch/>
        </p:blipFill>
        <p:spPr bwMode="auto">
          <a:xfrm>
            <a:off x="7162800" y="1720850"/>
            <a:ext cx="1981200" cy="159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-12700" y="30163"/>
            <a:ext cx="3136900" cy="1627187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876800" y="-19050"/>
            <a:ext cx="3136900" cy="1627187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1963" y="-48569"/>
            <a:ext cx="2433637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ương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28896"/>
            <a:ext cx="1921669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0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ươc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037" t="52607" r="1864"/>
          <a:stretch/>
        </p:blipFill>
        <p:spPr bwMode="auto">
          <a:xfrm>
            <a:off x="2524919" y="1657350"/>
            <a:ext cx="2047081" cy="1660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70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2042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10"/>
          <a:stretch/>
        </p:blipFill>
        <p:spPr bwMode="auto">
          <a:xfrm>
            <a:off x="0" y="31750"/>
            <a:ext cx="91440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31750"/>
            <a:ext cx="24130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vi-V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Ëp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®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90600" y="660805"/>
            <a:ext cx="3200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được việc 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00" y="19050"/>
            <a:ext cx="4038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u="sng" dirty="0" smtClean="0">
                <a:solidFill>
                  <a:srgbClr val="0070C0"/>
                </a:solidFill>
                <a:latin typeface="HP222"/>
              </a:rPr>
              <a:t>Luyện đọc từ khó.</a:t>
            </a:r>
            <a:endParaRPr lang="en-US" sz="3400" b="1" u="sng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25160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rên đường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1575205"/>
            <a:ext cx="26670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m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uốn thử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41340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HP222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rí khôn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4166005"/>
            <a:ext cx="28194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HP222"/>
              </a:rPr>
              <a:t>thương</a:t>
            </a:r>
            <a:endParaRPr lang="en-US" sz="3400" b="1" dirty="0">
              <a:solidFill>
                <a:srgbClr val="FF0000"/>
              </a:solidFill>
              <a:latin typeface="HP2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5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2" grpId="0"/>
      <p:bldP spid="13" grpId="0"/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47650"/>
            <a:ext cx="3657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b="1" u="sng" dirty="0">
                <a:solidFill>
                  <a:srgbClr val="0070C0"/>
                </a:solidFill>
                <a:latin typeface="HP222"/>
              </a:rPr>
              <a:t>Luyện </a:t>
            </a:r>
            <a:r>
              <a:rPr lang="vi-VN" sz="3200" b="1" u="sng" dirty="0" smtClean="0">
                <a:solidFill>
                  <a:srgbClr val="0070C0"/>
                </a:solidFill>
                <a:latin typeface="HP222"/>
              </a:rPr>
              <a:t>đọc câu: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61950"/>
            <a:ext cx="3886200" cy="609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3600" dirty="0" smtClean="0">
                <a:solidFill>
                  <a:srgbClr val="FF0000"/>
                </a:solidFill>
              </a:rPr>
              <a:t>Lừa, thỏ và cọp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047750"/>
            <a:ext cx="8915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Lừa rất được việc nên ông chủ quý nó lắm.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47700"/>
            <a:ext cx="8001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Ông chủ</a:t>
            </a:r>
            <a:r>
              <a:rPr lang="vi-VN" sz="2800" dirty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nọ có một con lừa.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714500"/>
            <a:ext cx="9677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Nhưng muốn thử trí khôn của lừa, ông nhờ nó đi bắt về một </a:t>
            </a:r>
          </a:p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con cọp.</a:t>
            </a:r>
            <a:endParaRPr lang="en-US" sz="3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2276474"/>
            <a:ext cx="86868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Lừa nghĩ chủ đã chán nó nên nó rất buồn, bèn bỏ đi.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228600" y="3181350"/>
            <a:ext cx="57912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Thỏ thương lừa, hứa sẽ giúp</a:t>
            </a:r>
          </a:p>
        </p:txBody>
      </p:sp>
      <p:sp>
        <p:nvSpPr>
          <p:cNvPr id="9" name="Rectangle 8"/>
          <p:cNvSpPr/>
          <p:nvPr/>
        </p:nvSpPr>
        <p:spPr>
          <a:xfrm>
            <a:off x="-76200" y="2952750"/>
            <a:ext cx="441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70C0"/>
                </a:solidFill>
                <a:latin typeface="HP222"/>
              </a:rPr>
              <a:t> </a:t>
            </a:r>
            <a:r>
              <a:rPr lang="vi-VN" sz="2800" dirty="0" smtClean="0">
                <a:solidFill>
                  <a:srgbClr val="0070C0"/>
                </a:solidFill>
                <a:latin typeface="HP222"/>
              </a:rPr>
              <a:t>Trên đường, nó gặp thỏ.</a:t>
            </a:r>
            <a:endParaRPr lang="en-US" sz="2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4114800"/>
            <a:ext cx="9067800" cy="904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986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26831"/>
            <a:ext cx="8229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u="sng" dirty="0" smtClean="0">
                <a:solidFill>
                  <a:srgbClr val="0070C0"/>
                </a:solidFill>
                <a:latin typeface="HP222"/>
              </a:rPr>
              <a:t>Luyện đọc nối tiếp.</a:t>
            </a:r>
            <a:endParaRPr lang="en-US" sz="3400" b="1" u="sng" dirty="0">
              <a:solidFill>
                <a:srgbClr val="0070C0"/>
              </a:solidFill>
              <a:latin typeface="HP2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8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2971800" cy="685799"/>
          </a:xfrm>
        </p:spPr>
        <p:txBody>
          <a:bodyPr/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a. Nói tiếp.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57200" y="326831"/>
            <a:ext cx="8229600" cy="61554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400" b="1" u="sng" dirty="0" smtClean="0">
                <a:solidFill>
                  <a:srgbClr val="0070C0"/>
                </a:solidFill>
                <a:latin typeface="HP222"/>
              </a:rPr>
              <a:t>Tìm hiểu bài đọc.</a:t>
            </a:r>
            <a:endParaRPr lang="en-US" sz="3400" b="1" u="sng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1779716"/>
            <a:ext cx="8229600" cy="523212"/>
          </a:xfrm>
          <a:prstGeom prst="rect">
            <a:avLst/>
          </a:prstGeom>
          <a:noFill/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Ông chủ nhờ lừa...................</a:t>
            </a:r>
            <a:r>
              <a:rPr lang="vi-VN" sz="2800" b="1" dirty="0" smtClean="0">
                <a:solidFill>
                  <a:srgbClr val="0070C0"/>
                </a:solidFill>
                <a:latin typeface="HP222"/>
              </a:rPr>
              <a:t> </a:t>
            </a:r>
            <a:endParaRPr lang="en-US" sz="2800" b="1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319856"/>
            <a:ext cx="8839200" cy="523212"/>
          </a:xfrm>
          <a:prstGeom prst="rect">
            <a:avLst/>
          </a:prstGeom>
          <a:noFill/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dirty="0" smtClean="0">
                <a:solidFill>
                  <a:srgbClr val="0070C0"/>
                </a:solidFill>
                <a:latin typeface="HP222"/>
              </a:rPr>
              <a:t>Thỏ thương lừa, hứa.................</a:t>
            </a:r>
            <a:r>
              <a:rPr lang="vi-VN" sz="2800" b="1" dirty="0" smtClean="0">
                <a:solidFill>
                  <a:srgbClr val="0070C0"/>
                </a:solidFill>
                <a:latin typeface="HP222"/>
              </a:rPr>
              <a:t> </a:t>
            </a:r>
            <a:endParaRPr lang="en-US" sz="2800" b="1" dirty="0">
              <a:solidFill>
                <a:srgbClr val="0070C0"/>
              </a:solidFill>
              <a:latin typeface="HP222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2843068"/>
            <a:ext cx="7391400" cy="523212"/>
          </a:xfrm>
          <a:prstGeom prst="rect">
            <a:avLst/>
          </a:prstGeom>
          <a:noFill/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b="1" dirty="0" smtClean="0">
                <a:solidFill>
                  <a:srgbClr val="FF0000"/>
                </a:solidFill>
                <a:latin typeface="HP222"/>
              </a:rPr>
              <a:t>b.</a:t>
            </a:r>
            <a:r>
              <a:rPr lang="vi-VN" sz="2800" dirty="0" smtClean="0">
                <a:solidFill>
                  <a:srgbClr val="FF0000"/>
                </a:solidFill>
                <a:latin typeface="HP222"/>
              </a:rPr>
              <a:t>  Nói lời Thỏ chào và hỏi thăm khi gặp lừa.</a:t>
            </a:r>
            <a:endParaRPr lang="en-US" sz="2800" b="1" dirty="0">
              <a:solidFill>
                <a:srgbClr val="FF0000"/>
              </a:solidFill>
              <a:latin typeface="HP2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7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0" y="1"/>
            <a:ext cx="67818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vi-V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4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(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b¶ng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con)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05" t="26326" r="1952" b="14204"/>
          <a:stretch/>
        </p:blipFill>
        <p:spPr bwMode="auto">
          <a:xfrm>
            <a:off x="635000" y="742950"/>
            <a:ext cx="7886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5cd869a2-1ea0-49de-8706-a4aae98403f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038350"/>
            <a:ext cx="9144000" cy="327660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304800" y="219075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4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507206"/>
            <a:ext cx="86439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=""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=""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5105398" y="1513240"/>
            <a:ext cx="3276602" cy="15919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35072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8650" y="1420693"/>
            <a:ext cx="3257550" cy="1684457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9050" y="514350"/>
            <a:ext cx="9124950" cy="69909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1.GV đưa từ - HS đọc cá nhân. Cả lớp nhận xét. </a:t>
            </a:r>
            <a:endParaRPr lang="en-US" sz="3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5350" y="1461530"/>
            <a:ext cx="2457450" cy="1184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l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ực sĩ 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4500" y="1463275"/>
            <a:ext cx="3848100" cy="1184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c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á mực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685800" y="3173293"/>
            <a:ext cx="3276600" cy="1684457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5800" y="3292075"/>
            <a:ext cx="3848100" cy="118467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t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hức đêm</a:t>
            </a:r>
            <a:endParaRPr lang="en-US" sz="5400" b="1" dirty="0">
              <a:solidFill>
                <a:srgbClr val="FF0000"/>
              </a:solidFill>
              <a:latin typeface="HP222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105398" y="3333750"/>
            <a:ext cx="3276602" cy="1591910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295900" y="3368082"/>
            <a:ext cx="3848100" cy="118486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>
                <a:solidFill>
                  <a:srgbClr val="FF0000"/>
                </a:solidFill>
                <a:latin typeface="HP222"/>
                <a:cs typeface="Times New Roman" pitchFamily="18" charset="0"/>
              </a:rPr>
              <a:t>c</a:t>
            </a: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ủ gừng</a:t>
            </a:r>
            <a:endParaRPr lang="en-US" sz="5400" b="1" dirty="0">
              <a:solidFill>
                <a:srgbClr val="FF0000"/>
              </a:solidFill>
              <a:latin typeface="HP2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 animBg="1"/>
      <p:bldP spid="40" grpId="0"/>
      <p:bldP spid="41" grpId="0"/>
      <p:bldP spid="42" grpId="0"/>
      <p:bldP spid="43" grpId="0" animBg="1"/>
      <p:bldP spid="44" grpId="0"/>
      <p:bldP spid="45" grpId="0" animBg="1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0" r="12424" b="12157"/>
          <a:stretch/>
        </p:blipFill>
        <p:spPr>
          <a:xfrm>
            <a:off x="0" y="0"/>
            <a:ext cx="89916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04800" y="1200150"/>
            <a:ext cx="4038600" cy="3543301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6800" y="1200150"/>
            <a:ext cx="4038600" cy="361942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108295"/>
            <a:ext cx="20574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vi-VN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90</a:t>
            </a:r>
            <a:r>
              <a:rPr lang="en-US" sz="4000" b="1" u="sng" dirty="0" smtClean="0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: </a:t>
            </a:r>
            <a:endParaRPr lang="en-US" sz="4000" b="1" u="sng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-138670"/>
            <a:ext cx="4648200" cy="133882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ương - ươc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4900" y="1851966"/>
            <a:ext cx="3467100" cy="171052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80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ương</a:t>
            </a:r>
            <a:endParaRPr lang="en-US" sz="80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4350" y="1909975"/>
            <a:ext cx="2755900" cy="1872364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 </a:t>
            </a:r>
            <a:r>
              <a:rPr lang="vi-VN" sz="8800" b="1" dirty="0" smtClean="0">
                <a:solidFill>
                  <a:srgbClr val="FF0000"/>
                </a:solidFill>
                <a:latin typeface="HP222"/>
                <a:cs typeface="Times New Roman" pitchFamily="18" charset="0"/>
              </a:rPr>
              <a:t>ươc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1" grpId="0" animBg="1"/>
      <p:bldP spid="11" grpId="1" animBg="1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Lµm quen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4" t="10333" r="14401"/>
          <a:stretch/>
        </p:blipFill>
        <p:spPr>
          <a:xfrm>
            <a:off x="0" y="769433"/>
            <a:ext cx="9144000" cy="4374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3000" y="3628979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62600" y="3600451"/>
            <a:ext cx="1905000" cy="147731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9000">
                <a:solidFill>
                  <a:srgbClr val="008000"/>
                </a:solidFill>
                <a:latin typeface=".VnAvant" pitchFamily="34" charset="0"/>
              </a:rPr>
              <a:t>b</a:t>
            </a:r>
            <a:r>
              <a:rPr lang="en-US" sz="9000">
                <a:latin typeface=".VnAvant" pitchFamily="34" charset="0"/>
              </a:rPr>
              <a:t>Ô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0600" y="3717307"/>
            <a:ext cx="2895600" cy="1239705"/>
            <a:chOff x="3810000" y="1450935"/>
            <a:chExt cx="2544618" cy="1520865"/>
          </a:xfrm>
        </p:grpSpPr>
        <p:sp>
          <p:nvSpPr>
            <p:cNvPr id="17" name="Rectangle 16"/>
            <p:cNvSpPr/>
            <p:nvPr/>
          </p:nvSpPr>
          <p:spPr>
            <a:xfrm>
              <a:off x="3810000" y="1450935"/>
              <a:ext cx="2544618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 smtClean="0">
                  <a:solidFill>
                    <a:schemeClr val="tx1"/>
                  </a:solidFill>
                  <a:latin typeface="HP222"/>
                </a:rPr>
                <a:t>g</a:t>
              </a:r>
              <a:r>
                <a:rPr lang="vi-VN" sz="4800" dirty="0" smtClean="0">
                  <a:solidFill>
                    <a:srgbClr val="FF0000"/>
                  </a:solidFill>
                  <a:latin typeface="HP222"/>
                </a:rPr>
                <a:t>ương</a:t>
              </a:r>
              <a:endParaRPr lang="en-US" sz="4800" dirty="0">
                <a:solidFill>
                  <a:srgbClr val="FF0000"/>
                </a:solidFill>
                <a:latin typeface="HP22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solidFill>
                    <a:schemeClr val="tx1"/>
                  </a:solidFill>
                  <a:latin typeface=".VnAvant" pitchFamily="34" charset="0"/>
                </a:rPr>
                <a:t>g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14900" y="2286000"/>
              <a:ext cx="1439718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 smtClean="0">
                  <a:solidFill>
                    <a:srgbClr val="FF0000"/>
                  </a:solidFill>
                  <a:latin typeface="HP222"/>
                </a:rPr>
                <a:t>ương</a:t>
              </a:r>
              <a:endParaRPr lang="en-US" sz="3600" b="1" dirty="0">
                <a:solidFill>
                  <a:srgbClr val="FF0000"/>
                </a:solidFill>
                <a:latin typeface="HP222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16035" r="20172" b="73785"/>
          <a:stretch/>
        </p:blipFill>
        <p:spPr>
          <a:xfrm>
            <a:off x="6524135" y="3657602"/>
            <a:ext cx="867266" cy="18382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486400" y="3691690"/>
            <a:ext cx="2514600" cy="1242260"/>
            <a:chOff x="3810000" y="1447800"/>
            <a:chExt cx="2209800" cy="1524000"/>
          </a:xfrm>
        </p:grpSpPr>
        <p:sp>
          <p:nvSpPr>
            <p:cNvPr id="22" name="Rectangle 21"/>
            <p:cNvSpPr/>
            <p:nvPr/>
          </p:nvSpPr>
          <p:spPr>
            <a:xfrm>
              <a:off x="3810000" y="228600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 smtClean="0">
                  <a:solidFill>
                    <a:schemeClr val="tx1"/>
                  </a:solidFill>
                  <a:latin typeface=".VnAvant" pitchFamily="34" charset="0"/>
                </a:rPr>
                <a:t>th</a:t>
              </a:r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14900" y="2286000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600" dirty="0" smtClean="0">
                <a:solidFill>
                  <a:schemeClr val="tx1"/>
                </a:solidFill>
                <a:latin typeface="HP222"/>
              </a:endParaRPr>
            </a:p>
            <a:p>
              <a:pPr algn="ctr"/>
              <a:r>
                <a:rPr lang="vi-VN" sz="3600" dirty="0" smtClean="0">
                  <a:solidFill>
                    <a:srgbClr val="FF0000"/>
                  </a:solidFill>
                  <a:latin typeface="HP222"/>
                </a:rPr>
                <a:t>ước</a:t>
              </a:r>
              <a:endParaRPr lang="en-US" sz="3600" dirty="0">
                <a:solidFill>
                  <a:srgbClr val="FF0000"/>
                </a:solidFill>
                <a:latin typeface="HP222"/>
              </a:endParaRPr>
            </a:p>
            <a:p>
              <a:pPr algn="ctr"/>
              <a:endParaRPr lang="en-US" sz="3600" b="1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10000" y="1447800"/>
              <a:ext cx="2209800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dirty="0">
                  <a:solidFill>
                    <a:schemeClr val="tx1"/>
                  </a:solidFill>
                  <a:latin typeface="HP222"/>
                </a:rPr>
                <a:t>t</a:t>
              </a:r>
              <a:r>
                <a:rPr lang="vi-VN" sz="4800" dirty="0" smtClean="0">
                  <a:solidFill>
                    <a:schemeClr val="tx1"/>
                  </a:solidFill>
                  <a:latin typeface="HP222"/>
                </a:rPr>
                <a:t>h</a:t>
              </a:r>
              <a:r>
                <a:rPr lang="vi-VN" sz="4800" dirty="0" smtClean="0">
                  <a:solidFill>
                    <a:srgbClr val="FF0000"/>
                  </a:solidFill>
                  <a:latin typeface="HP222"/>
                </a:rPr>
                <a:t>ước</a:t>
              </a:r>
              <a:endParaRPr lang="en-US" sz="4800" dirty="0">
                <a:solidFill>
                  <a:srgbClr val="FF0000"/>
                </a:solidFill>
                <a:latin typeface="HP222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4" t="10333" r="61965" b="15950"/>
          <a:stretch/>
        </p:blipFill>
        <p:spPr>
          <a:xfrm>
            <a:off x="908050" y="209551"/>
            <a:ext cx="2978150" cy="34821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511" t="39158" r="14056" b="23983"/>
          <a:stretch/>
        </p:blipFill>
        <p:spPr>
          <a:xfrm>
            <a:off x="5257800" y="133351"/>
            <a:ext cx="3886200" cy="3524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5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4107700"/>
            <a:ext cx="4267200" cy="1035800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  <a:latin typeface="HP222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-</a:t>
            </a:r>
            <a:r>
              <a:rPr lang="vi-VN" sz="32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HP222"/>
              </a:rPr>
              <a:t>ương</a:t>
            </a:r>
            <a:r>
              <a:rPr lang="vi-VN" sz="3200" dirty="0" smtClean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vi-VN" sz="3200" dirty="0" smtClean="0">
                <a:solidFill>
                  <a:schemeClr val="tx1"/>
                </a:solidFill>
                <a:latin typeface="HP222"/>
              </a:rPr>
              <a:t>gương.</a:t>
            </a:r>
            <a:r>
              <a:rPr lang="en-US" sz="32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32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67200" y="4126750"/>
            <a:ext cx="4953000" cy="1035800"/>
          </a:xfrm>
          <a:prstGeom prst="roundRect">
            <a:avLst/>
          </a:prstGeom>
          <a:solidFill>
            <a:schemeClr val="bg1"/>
          </a:solidFill>
          <a:ln>
            <a:solidFill>
              <a:srgbClr val="DF3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chemeClr val="tx1"/>
                </a:solidFill>
                <a:latin typeface="HP222"/>
              </a:rPr>
              <a:t>th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-</a:t>
            </a:r>
            <a:r>
              <a:rPr lang="vi-VN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HP222"/>
              </a:rPr>
              <a:t>ươc</a:t>
            </a:r>
            <a:r>
              <a:rPr lang="vi-VN" sz="2800" dirty="0" smtClean="0">
                <a:solidFill>
                  <a:schemeClr val="tx1"/>
                </a:solidFill>
                <a:latin typeface=".VnAvant" pitchFamily="34" charset="0"/>
              </a:rPr>
              <a:t>- </a:t>
            </a:r>
            <a:r>
              <a:rPr lang="vi-VN" sz="2800" dirty="0" smtClean="0">
                <a:solidFill>
                  <a:schemeClr val="tx1"/>
                </a:solidFill>
                <a:latin typeface="HP222"/>
              </a:rPr>
              <a:t>thươc- sắc- thước.</a:t>
            </a:r>
            <a:r>
              <a:rPr lang="en-US" sz="2800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4" t="10333" r="14401"/>
          <a:stretch/>
        </p:blipFill>
        <p:spPr>
          <a:xfrm>
            <a:off x="76200" y="0"/>
            <a:ext cx="9067800" cy="410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86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7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1054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2.</a:t>
            </a:r>
            <a:r>
              <a:rPr lang="vi-V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Tiếng nào có vần ương?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P2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-11566"/>
            <a:ext cx="4495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r>
              <a:rPr lang="vi-V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Tiếng nào có vần ươc?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P222"/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HP2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8" t="7510" r="2118" b="3621"/>
          <a:stretch/>
        </p:blipFill>
        <p:spPr bwMode="auto">
          <a:xfrm>
            <a:off x="177800" y="584767"/>
            <a:ext cx="8623300" cy="43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4047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245</Words>
  <Application>Microsoft Office PowerPoint</Application>
  <PresentationFormat>On-screen Show (16:9)</PresentationFormat>
  <Paragraphs>61</Paragraphs>
  <Slides>20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Luyện đọc câu:</vt:lpstr>
      <vt:lpstr>Luyện đọc nối tiếp.</vt:lpstr>
      <vt:lpstr>Tìm hiểu bài đọc.</vt:lpstr>
      <vt:lpstr>Slide 17</vt:lpstr>
      <vt:lpstr>Slide 18</vt:lpstr>
      <vt:lpstr>Slide 19</vt:lpstr>
      <vt:lpstr>Slide 20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HATRANG</cp:lastModifiedBy>
  <cp:revision>71</cp:revision>
  <dcterms:created xsi:type="dcterms:W3CDTF">2020-05-18T12:48:51Z</dcterms:created>
  <dcterms:modified xsi:type="dcterms:W3CDTF">2020-08-23T08:26:41Z</dcterms:modified>
</cp:coreProperties>
</file>