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3"/>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p:scale>
          <a:sx n="92" d="100"/>
          <a:sy n="92" d="100"/>
        </p:scale>
        <p:origin x="-288" y="-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41F0AB-2FEF-4399-A980-5C871E3FAD70}" type="datetimeFigureOut">
              <a:rPr lang="en-US" smtClean="0"/>
              <a:t>8/17/2022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992E47-360B-4042-8AC3-4BE1AE371C92}" type="slidenum">
              <a:rPr lang="en-US" smtClean="0"/>
              <a:t>‹#›</a:t>
            </a:fld>
            <a:endParaRPr lang="en-US"/>
          </a:p>
        </p:txBody>
      </p:sp>
    </p:spTree>
    <p:extLst>
      <p:ext uri="{BB962C8B-B14F-4D97-AF65-F5344CB8AC3E}">
        <p14:creationId xmlns:p14="http://schemas.microsoft.com/office/powerpoint/2010/main" val="3950029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300507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1FA670-66A9-48C4-9A00-AB2035C77A57}"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AC0F8-A0BD-4D29-8D74-D898D08A05B5}" type="slidenum">
              <a:rPr lang="en-US" smtClean="0"/>
              <a:t>‹#›</a:t>
            </a:fld>
            <a:endParaRPr lang="en-US"/>
          </a:p>
        </p:txBody>
      </p:sp>
    </p:spTree>
    <p:extLst>
      <p:ext uri="{BB962C8B-B14F-4D97-AF65-F5344CB8AC3E}">
        <p14:creationId xmlns:p14="http://schemas.microsoft.com/office/powerpoint/2010/main" val="1807223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1FA670-66A9-48C4-9A00-AB2035C77A57}"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AC0F8-A0BD-4D29-8D74-D898D08A05B5}" type="slidenum">
              <a:rPr lang="en-US" smtClean="0"/>
              <a:t>‹#›</a:t>
            </a:fld>
            <a:endParaRPr lang="en-US"/>
          </a:p>
        </p:txBody>
      </p:sp>
    </p:spTree>
    <p:extLst>
      <p:ext uri="{BB962C8B-B14F-4D97-AF65-F5344CB8AC3E}">
        <p14:creationId xmlns:p14="http://schemas.microsoft.com/office/powerpoint/2010/main" val="983741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1FA670-66A9-48C4-9A00-AB2035C77A57}"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AC0F8-A0BD-4D29-8D74-D898D08A05B5}" type="slidenum">
              <a:rPr lang="en-US" smtClean="0"/>
              <a:t>‹#›</a:t>
            </a:fld>
            <a:endParaRPr lang="en-US"/>
          </a:p>
        </p:txBody>
      </p:sp>
    </p:spTree>
    <p:extLst>
      <p:ext uri="{BB962C8B-B14F-4D97-AF65-F5344CB8AC3E}">
        <p14:creationId xmlns:p14="http://schemas.microsoft.com/office/powerpoint/2010/main" val="1408186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2276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8051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6889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23409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18642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70298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34639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3182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1FA670-66A9-48C4-9A00-AB2035C77A57}"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AC0F8-A0BD-4D29-8D74-D898D08A05B5}" type="slidenum">
              <a:rPr lang="en-US" smtClean="0"/>
              <a:t>‹#›</a:t>
            </a:fld>
            <a:endParaRPr lang="en-US"/>
          </a:p>
        </p:txBody>
      </p:sp>
    </p:spTree>
    <p:extLst>
      <p:ext uri="{BB962C8B-B14F-4D97-AF65-F5344CB8AC3E}">
        <p14:creationId xmlns:p14="http://schemas.microsoft.com/office/powerpoint/2010/main" val="26350187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12697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61556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8705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1FA670-66A9-48C4-9A00-AB2035C77A57}"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AC0F8-A0BD-4D29-8D74-D898D08A05B5}" type="slidenum">
              <a:rPr lang="en-US" smtClean="0"/>
              <a:t>‹#›</a:t>
            </a:fld>
            <a:endParaRPr lang="en-US"/>
          </a:p>
        </p:txBody>
      </p:sp>
    </p:spTree>
    <p:extLst>
      <p:ext uri="{BB962C8B-B14F-4D97-AF65-F5344CB8AC3E}">
        <p14:creationId xmlns:p14="http://schemas.microsoft.com/office/powerpoint/2010/main" val="3097204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1FA670-66A9-48C4-9A00-AB2035C77A57}"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1AC0F8-A0BD-4D29-8D74-D898D08A05B5}" type="slidenum">
              <a:rPr lang="en-US" smtClean="0"/>
              <a:t>‹#›</a:t>
            </a:fld>
            <a:endParaRPr lang="en-US"/>
          </a:p>
        </p:txBody>
      </p:sp>
    </p:spTree>
    <p:extLst>
      <p:ext uri="{BB962C8B-B14F-4D97-AF65-F5344CB8AC3E}">
        <p14:creationId xmlns:p14="http://schemas.microsoft.com/office/powerpoint/2010/main" val="1476653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1FA670-66A9-48C4-9A00-AB2035C77A57}" type="datetimeFigureOut">
              <a:rPr lang="en-US" smtClean="0"/>
              <a:t>8/17/2022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1AC0F8-A0BD-4D29-8D74-D898D08A05B5}" type="slidenum">
              <a:rPr lang="en-US" smtClean="0"/>
              <a:t>‹#›</a:t>
            </a:fld>
            <a:endParaRPr lang="en-US"/>
          </a:p>
        </p:txBody>
      </p:sp>
    </p:spTree>
    <p:extLst>
      <p:ext uri="{BB962C8B-B14F-4D97-AF65-F5344CB8AC3E}">
        <p14:creationId xmlns:p14="http://schemas.microsoft.com/office/powerpoint/2010/main" val="3706421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1FA670-66A9-48C4-9A00-AB2035C77A57}" type="datetimeFigureOut">
              <a:rPr lang="en-US" smtClean="0"/>
              <a:t>8/17/2022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1AC0F8-A0BD-4D29-8D74-D898D08A05B5}" type="slidenum">
              <a:rPr lang="en-US" smtClean="0"/>
              <a:t>‹#›</a:t>
            </a:fld>
            <a:endParaRPr lang="en-US"/>
          </a:p>
        </p:txBody>
      </p:sp>
    </p:spTree>
    <p:extLst>
      <p:ext uri="{BB962C8B-B14F-4D97-AF65-F5344CB8AC3E}">
        <p14:creationId xmlns:p14="http://schemas.microsoft.com/office/powerpoint/2010/main" val="1391583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1FA670-66A9-48C4-9A00-AB2035C77A57}" type="datetimeFigureOut">
              <a:rPr lang="en-US" smtClean="0"/>
              <a:t>8/17/2022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1AC0F8-A0BD-4D29-8D74-D898D08A05B5}" type="slidenum">
              <a:rPr lang="en-US" smtClean="0"/>
              <a:t>‹#›</a:t>
            </a:fld>
            <a:endParaRPr lang="en-US"/>
          </a:p>
        </p:txBody>
      </p:sp>
    </p:spTree>
    <p:extLst>
      <p:ext uri="{BB962C8B-B14F-4D97-AF65-F5344CB8AC3E}">
        <p14:creationId xmlns:p14="http://schemas.microsoft.com/office/powerpoint/2010/main" val="3124827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1FA670-66A9-48C4-9A00-AB2035C77A57}"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1AC0F8-A0BD-4D29-8D74-D898D08A05B5}" type="slidenum">
              <a:rPr lang="en-US" smtClean="0"/>
              <a:t>‹#›</a:t>
            </a:fld>
            <a:endParaRPr lang="en-US"/>
          </a:p>
        </p:txBody>
      </p:sp>
    </p:spTree>
    <p:extLst>
      <p:ext uri="{BB962C8B-B14F-4D97-AF65-F5344CB8AC3E}">
        <p14:creationId xmlns:p14="http://schemas.microsoft.com/office/powerpoint/2010/main" val="2348717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1FA670-66A9-48C4-9A00-AB2035C77A57}"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1AC0F8-A0BD-4D29-8D74-D898D08A05B5}" type="slidenum">
              <a:rPr lang="en-US" smtClean="0"/>
              <a:t>‹#›</a:t>
            </a:fld>
            <a:endParaRPr lang="en-US"/>
          </a:p>
        </p:txBody>
      </p:sp>
    </p:spTree>
    <p:extLst>
      <p:ext uri="{BB962C8B-B14F-4D97-AF65-F5344CB8AC3E}">
        <p14:creationId xmlns:p14="http://schemas.microsoft.com/office/powerpoint/2010/main" val="3904409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1FA670-66A9-48C4-9A00-AB2035C77A57}" type="datetimeFigureOut">
              <a:rPr lang="en-US" smtClean="0"/>
              <a:t>8/17/2022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AC0F8-A0BD-4D29-8D74-D898D08A05B5}" type="slidenum">
              <a:rPr lang="en-US" smtClean="0"/>
              <a:t>‹#›</a:t>
            </a:fld>
            <a:endParaRPr lang="en-US"/>
          </a:p>
        </p:txBody>
      </p:sp>
    </p:spTree>
    <p:extLst>
      <p:ext uri="{BB962C8B-B14F-4D97-AF65-F5344CB8AC3E}">
        <p14:creationId xmlns:p14="http://schemas.microsoft.com/office/powerpoint/2010/main" val="1133536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8/17/2022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97859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2590800" y="1524000"/>
            <a:ext cx="1403350" cy="1266825"/>
          </a:xfrm>
          <a:prstGeom prst="rect">
            <a:avLst/>
          </a:prstGeom>
          <a:noFill/>
          <a:ln w="9525">
            <a:noFill/>
            <a:miter lim="800000"/>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pic>
        <p:nvPicPr>
          <p:cNvPr id="3" name="Picture 2">
            <a:extLst>
              <a:ext uri="{FF2B5EF4-FFF2-40B4-BE49-F238E27FC236}">
                <a16:creationId xmlns:a16="http://schemas.microsoft.com/office/drawing/2014/main" xmlns="" id="{6300C30E-83D6-4A86-9373-EC29C40EF9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 name="WordArt 40"/>
          <p:cNvSpPr>
            <a:spLocks noChangeArrowheads="1" noChangeShapeType="1" noTextEdit="1"/>
          </p:cNvSpPr>
          <p:nvPr/>
        </p:nvSpPr>
        <p:spPr bwMode="auto">
          <a:xfrm>
            <a:off x="0" y="1674056"/>
            <a:ext cx="12192000" cy="3251982"/>
          </a:xfrm>
          <a:prstGeom prst="rect">
            <a:avLst/>
          </a:prstGeom>
        </p:spPr>
        <p:txBody>
          <a:bodyPr wrap="none" fromWordArt="1">
            <a:prstTxWarp prst="textPlain">
              <a:avLst>
                <a:gd name="adj" fmla="val 50000"/>
              </a:avLst>
            </a:prstTxWarp>
            <a:scene3d>
              <a:camera prst="isometricOffAxis1Right"/>
              <a:lightRig rig="threePt" dir="t"/>
            </a:scene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smtClean="0">
                <a:ln w="19050">
                  <a:solidFill>
                    <a:srgbClr val="0000FF"/>
                  </a:solidFill>
                  <a:round/>
                  <a:headEnd/>
                  <a:tailEnd/>
                </a:ln>
                <a:solidFill>
                  <a:srgbClr val="FF0000"/>
                </a:solidFill>
                <a:effectLst/>
                <a:uLnTx/>
                <a:uFillTx/>
                <a:latin typeface="Times New Roman"/>
                <a:ea typeface="+mn-ea"/>
                <a:cs typeface="Times New Roman"/>
              </a:rPr>
              <a:t>VĂN LUYỆN ĐỌC HIỂU: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smtClean="0">
                <a:ln w="19050">
                  <a:solidFill>
                    <a:srgbClr val="0000FF"/>
                  </a:solidFill>
                  <a:round/>
                  <a:headEnd/>
                  <a:tailEnd/>
                </a:ln>
                <a:solidFill>
                  <a:srgbClr val="FF0000"/>
                </a:solidFill>
                <a:effectLst/>
                <a:uLnTx/>
                <a:uFillTx/>
                <a:latin typeface="Times New Roman"/>
                <a:ea typeface="+mn-ea"/>
                <a:cs typeface="Times New Roman"/>
              </a:rPr>
              <a:t>MỞ RỘNG VĂN BẢN TRUYỆN NGẮN</a:t>
            </a:r>
          </a:p>
        </p:txBody>
      </p:sp>
    </p:spTree>
    <p:extLst>
      <p:ext uri="{BB962C8B-B14F-4D97-AF65-F5344CB8AC3E}">
        <p14:creationId xmlns:p14="http://schemas.microsoft.com/office/powerpoint/2010/main" val="239803690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1000" fill="hold"/>
                                        <p:tgtEl>
                                          <p:spTgt spid="18"/>
                                        </p:tgtEl>
                                        <p:attrNameLst>
                                          <p:attrName>ppt_w</p:attrName>
                                        </p:attrNameLst>
                                      </p:cBhvr>
                                      <p:tavLst>
                                        <p:tav tm="0">
                                          <p:val>
                                            <p:fltVal val="0"/>
                                          </p:val>
                                        </p:tav>
                                        <p:tav tm="100000">
                                          <p:val>
                                            <p:strVal val="#ppt_w"/>
                                          </p:val>
                                        </p:tav>
                                      </p:tavLst>
                                    </p:anim>
                                    <p:anim calcmode="lin" valueType="num">
                                      <p:cBhvr>
                                        <p:cTn id="18" dur="1000" fill="hold"/>
                                        <p:tgtEl>
                                          <p:spTgt spid="18"/>
                                        </p:tgtEl>
                                        <p:attrNameLst>
                                          <p:attrName>ppt_h</p:attrName>
                                        </p:attrNameLst>
                                      </p:cBhvr>
                                      <p:tavLst>
                                        <p:tav tm="0">
                                          <p:val>
                                            <p:fltVal val="0"/>
                                          </p:val>
                                        </p:tav>
                                        <p:tav tm="100000">
                                          <p:val>
                                            <p:strVal val="#ppt_h"/>
                                          </p:val>
                                        </p:tav>
                                      </p:tavLst>
                                    </p:anim>
                                    <p:anim calcmode="lin" valueType="num">
                                      <p:cBhvr>
                                        <p:cTn id="19" dur="1000" fill="hold"/>
                                        <p:tgtEl>
                                          <p:spTgt spid="18"/>
                                        </p:tgtEl>
                                        <p:attrNameLst>
                                          <p:attrName>style.rotation</p:attrName>
                                        </p:attrNameLst>
                                      </p:cBhvr>
                                      <p:tavLst>
                                        <p:tav tm="0">
                                          <p:val>
                                            <p:fltVal val="90"/>
                                          </p:val>
                                        </p:tav>
                                        <p:tav tm="100000">
                                          <p:val>
                                            <p:fltVal val="0"/>
                                          </p:val>
                                        </p:tav>
                                      </p:tavLst>
                                    </p:anim>
                                    <p:animEffect transition="in" filter="fade">
                                      <p:cBhvr>
                                        <p:cTn id="20"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77421" y="850923"/>
            <a:ext cx="11739699" cy="560446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99249" y="1021666"/>
            <a:ext cx="11517871" cy="5262979"/>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smtClean="0">
                <a:ln>
                  <a:noFill/>
                </a:ln>
                <a:solidFill>
                  <a:srgbClr val="0D0D0D"/>
                </a:solidFill>
                <a:effectLst/>
                <a:uLnTx/>
                <a:uFillTx/>
                <a:latin typeface="Times New Roman" panose="02020603050405020304" pitchFamily="18" charset="0"/>
                <a:ea typeface="MS Mincho"/>
                <a:cs typeface="Times New Roman" panose="02020603050405020304" pitchFamily="18" charset="0"/>
              </a:rPr>
              <a:t>Câu</a:t>
            </a:r>
            <a:r>
              <a:rPr kumimoji="0" lang="en-US" sz="2800" b="1" i="0" u="none" strike="noStrike" kern="1200" cap="none" spc="0" normalizeH="0" baseline="0" noProof="0" dirty="0" smtClean="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1.</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Phương</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thức</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biểu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đạt</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Tự</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sự</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hợp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miêu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biểu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cảm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1"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Nội</a:t>
            </a:r>
            <a:r>
              <a:rPr kumimoji="0" lang="es-E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1"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dung</a:t>
            </a:r>
            <a:r>
              <a:rPr kumimoji="0" lang="es-E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1"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chính</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Kể</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sự</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việc</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Hạc</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sang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nhà</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ông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giáo</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báo</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tin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bán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chó</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và</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tâm</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trạng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đau</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khổ</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dằn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vặt</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của</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2.</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Chi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tiết</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thể</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hiện</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Hạc</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Miêu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dáng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vẻ</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bề</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ngoài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làm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bật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nội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tâm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vật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đau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đớn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dằn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vặt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vì</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phải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bán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con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vàng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cố</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làm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ra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vui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vẻ</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cười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như</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mếu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mắt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ầng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ậng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nước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Mặt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nhiên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co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rúm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Những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vết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nhăn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xô</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với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nhau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ép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nước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mắt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chảy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ra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đầu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ngoẹo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về</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miệng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móm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mém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của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mếu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như</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con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nít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khóc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-&gt;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Ẩn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sau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dáng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vẻ</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khổ</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đau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già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nua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khắc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khổ</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tấm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lòng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đôn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hậu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gợi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lòng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bạn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niềm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kính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trọng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biết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ơn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4861258" y="202282"/>
            <a:ext cx="2769733" cy="523220"/>
          </a:xfrm>
          <a:prstGeom prst="rect">
            <a:avLst/>
          </a:prstGeom>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GỢI Ý ĐÁP ÁN: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1912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25083" y="1083212"/>
            <a:ext cx="11633982" cy="4600136"/>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225083" y="1505470"/>
            <a:ext cx="11633982" cy="3970318"/>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3.</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Xác định ngôi kể của đoạn văn: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Đoạn văn trên được kể ở ngôi thứ nhất (ông giáo là người kể chuyện, xưng tôi).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Tác dụng của việc lựa chọn ngôi kể ở ngôi thứ nhất: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Ông giáo – người tham gia câu chuyện, chứng kiến sự việc diễn ra trực tiếp kể lại câu chuyện khiến cho câu chuyện trở nên chân thực, gần gũi hơn. Với cách kể này, câu chuyện được kể như những lời giãi bày tâm sự, cuốn hút độc giả dõi theo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kết hợp giữa kể với tả, hồi tưởng với bộc lộ cảm xúc trữ tình và triết lý sâu sắc.</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3509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25083" y="1252024"/>
            <a:ext cx="11633982" cy="531758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44658" y="1625809"/>
            <a:ext cx="11394831" cy="4401205"/>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Bằng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đoạn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đối</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thoại</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kết</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hợp</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tự</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sự</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miêu</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tả</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biểu</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cảm</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Nam</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Cao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đã</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thể</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hiện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sinh</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động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biểu</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hiện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tâm</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trạng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đau</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khổ</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của</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Hạc</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khi</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phải</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bán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chó</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vốn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là</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nông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dân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hiền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lành</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giàu</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tình</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thương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con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nhưng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vì</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nhà</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nghèo</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con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trai</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đã</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phẫn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chí</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đi</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làm</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đồn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điền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để</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phải</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sống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tuổi</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già</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cô</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đơn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chỉ</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có</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con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chó</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vàng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làm</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bạn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Giờ</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đây</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vì</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cuộc</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sống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khó</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khăn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quan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trọng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hơn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là</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từ</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tấm</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lòng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của</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người</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cha</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thương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con,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muốn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giữ</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cho</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con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mảnh</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vườn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phải</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bán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con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chó</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vàng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khiến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đau</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khổ</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dằn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vặt</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nhưng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cố</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giấu</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giếm</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s-E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cố</a:t>
            </a:r>
            <a:r>
              <a:rPr kumimoji="0" lang="es-E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làm</a:t>
            </a:r>
            <a:r>
              <a:rPr kumimoji="0" lang="es-E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ra</a:t>
            </a:r>
            <a:r>
              <a:rPr kumimoji="0" lang="es-E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vui</a:t>
            </a:r>
            <a:r>
              <a:rPr kumimoji="0" lang="es-E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vẻ</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Thế</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nhưng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với</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sự</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am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hiểu</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tâm</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lí</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nhân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vật</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nhà</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văn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đã</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nhận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ra</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miêu</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tả</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nỗi</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đau</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sau</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cái</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dáng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vẻ</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cố</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vui</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vẻ</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của</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với</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những</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biểu</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hiện</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bề</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ngoài</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s-E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như</a:t>
            </a:r>
            <a:r>
              <a:rPr kumimoji="0" lang="es-E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cười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như</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mếu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mắt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ầng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ậng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656491" y="271170"/>
            <a:ext cx="10921219" cy="523220"/>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Câu</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smtClean="0">
                <a:ln>
                  <a:noFill/>
                </a:ln>
                <a:solidFill>
                  <a:srgbClr val="0D0D0D"/>
                </a:solidFill>
                <a:effectLst/>
                <a:uLnTx/>
                <a:uFillTx/>
                <a:latin typeface="Times New Roman" panose="02020603050405020304" pitchFamily="18" charset="0"/>
                <a:ea typeface="MS Mincho"/>
                <a:cs typeface="Times New Roman" panose="02020603050405020304" pitchFamily="18" charset="0"/>
              </a:rPr>
              <a:t>4.</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smtClean="0">
                <a:ln>
                  <a:noFill/>
                </a:ln>
                <a:solidFill>
                  <a:srgbClr val="FF0000"/>
                </a:solidFill>
                <a:effectLst/>
                <a:uLnTx/>
                <a:uFillTx/>
                <a:latin typeface="Times New Roman" panose="02020603050405020304" pitchFamily="18" charset="0"/>
                <a:ea typeface="MS Mincho"/>
                <a:cs typeface="Times New Roman" panose="02020603050405020304" pitchFamily="18" charset="0"/>
              </a:rPr>
              <a:t>ĐOẠN </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VĂN THAM KHẢO</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8409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11015" y="492369"/>
            <a:ext cx="11648049" cy="5609541"/>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20504" y="838931"/>
            <a:ext cx="11043139" cy="5262979"/>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giọt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mắt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khổ</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đau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trên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gương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mặt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già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nua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khắc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khổ</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Rồi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chi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tiết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mặt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nhiên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co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rúm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những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vết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nhăn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xô</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với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nhau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ép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nước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mắt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chảy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ra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tô</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đậm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dấu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ấn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tuổi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dấu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ấn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khổ</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đau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hằn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rõ</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rệt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Dường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như</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cuộc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dài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khóc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quá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nhiều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cạn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khô</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mắt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cố</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ép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những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giọt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mắt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cuối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còn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sót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dáng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vẻ</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khổ</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đau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còn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hiện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qua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đầu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ngoẹo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về</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miệng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móm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mém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của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mếu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như</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con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nít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khóc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một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loạt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từ</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tượng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thủ</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pháp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liệt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kê</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sử</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dụng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từ</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láy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móm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mém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văn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khắc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họa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tận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nỗi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đau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khổ</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ẩn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đằng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sau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tấm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lòng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đôn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hậu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yêu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thương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thành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dành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con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trai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con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vàng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kỉ</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vật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đứa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con,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bạn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lúc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tuổi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già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5573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91907" y="300251"/>
            <a:ext cx="11695293" cy="6018663"/>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609528" y="462649"/>
            <a:ext cx="10860050" cy="5693866"/>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nb-NO" sz="2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BÀI TẬP 3:</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Đ</a:t>
            </a:r>
            <a:r>
              <a:rPr kumimoji="0" lang="vi-VN"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ọc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Times New Roman" panose="02020603050405020304" pitchFamily="18" charset="0"/>
              </a:rPr>
              <a:t>đoạn</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Times New Roman" panose="02020603050405020304" pitchFamily="18" charset="0"/>
              </a:rPr>
              <a:t>trích</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Times New Roman" panose="02020603050405020304" pitchFamily="18" charset="0"/>
              </a:rPr>
              <a:t>sau</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Times New Roman" panose="02020603050405020304" pitchFamily="18" charset="0"/>
              </a:rPr>
              <a:t>và</a:t>
            </a:r>
            <a:r>
              <a:rPr kumimoji="0" lang="vi-VN"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 trả lời câu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Times New Roman" panose="02020603050405020304" pitchFamily="18" charset="0"/>
              </a:rPr>
              <a:t>hỏi</a:t>
            </a:r>
            <a:r>
              <a:rPr kumimoji="0" lang="vi-VN"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"Nghe mẹ nó bảo gọi ba vào ăn cơm thì nó bảo lại: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Thì má cứ kêu đi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Mẹ nó đâm nổi giận quơ đũa bếp dọa đánh, nó phải gọi nhưng lại nói trổng: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Vô ăn cơm!</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Anh Sáu vẫn ngồi im,giả vờ không nghe, chờ nó gọi “Ba vô ăn cơm”. Con bé cứ đứng trong bếp nói vọng ra:</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Cơm chín rồi!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Anh cũng không quay lại. Con bé bực quá, quay lại mẹ và bảo:</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Con kêu rồi mà người ta không nghe.”</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(Nguyễn Quang Sáng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Chiếc lược ngà</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2737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25083" y="872196"/>
            <a:ext cx="11633982" cy="5233181"/>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225083" y="1242631"/>
            <a:ext cx="11633982" cy="4539191"/>
          </a:xfrm>
          <a:prstGeom prst="rect">
            <a:avLst/>
          </a:prstGeom>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Câu 1</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Đoạn truyện được kể theo ngôi thứ mấy? Ai là người kể? Chọn ngôi kể trên có tác dụng như thế nào?</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Câu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2.</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Em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hãy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nhận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xét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về</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những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Thu.</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Câu 3</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Vì sao “</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Anh Sáu vẫn ngồi im giả vờ không nghe, chờ nó gọi “Ba vô ăn cơm”</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Câu 4</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Cách</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bé Thu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gọi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Sáu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người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ta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hiện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độ</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gì</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Em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hãy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lí</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giải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độ</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5470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96947" y="984738"/>
            <a:ext cx="11662117" cy="526593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30240" y="1392071"/>
            <a:ext cx="11531519" cy="4539191"/>
          </a:xfrm>
          <a:prstGeom prst="rect">
            <a:avLst/>
          </a:prstGeom>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vi-VN" sz="2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Mincho"/>
                <a:cs typeface="Times New Roman" panose="02020603050405020304" pitchFamily="18" charset="0"/>
              </a:rPr>
              <a:t>Câu </a:t>
            </a: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1</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Đoạn trích "</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Chiếc lược ngà</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được kể theo ngôi thứ nhất. Người kể chuyện ở đây là bác Ba. Bác vừa là một người đồng đội, người bạn thân thiết của ông Sáu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vừa là người chứng kiến câu chuyện từ đầu đến cuối.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T</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ác dụng: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trực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tiếp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tham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gia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câu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chuyện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vừa miêu tả sâu sắc tâm lý nhân vật, vừa đảm bảo khách quan trong việc nhận xét, đánh giá tình cảm nhân vật.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Câu 2</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Thu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trống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ương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ngạnh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bướng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bỉnh</a:t>
            </a:r>
            <a:r>
              <a:rPr kumimoji="0" lang="en-US" sz="28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4756787" y="310066"/>
            <a:ext cx="2678426" cy="523220"/>
          </a:xfrm>
          <a:prstGeom prst="rect">
            <a:avLst/>
          </a:prstGeom>
        </p:spPr>
        <p:txBody>
          <a:bodyPr wrap="non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GỢI Ý ĐÁP ÁN: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335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54841" y="641445"/>
            <a:ext cx="11504223" cy="550004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54842" y="1083212"/>
            <a:ext cx="11504223" cy="4539191"/>
          </a:xfrm>
          <a:prstGeom prst="rect">
            <a:avLst/>
          </a:prstGeom>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Câu 3</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Ông Sáu ngồi im, giả vờ không nghe thấy con bé gọi vì ông muốn con bé sẽ dùng tiếng “ba” để gọi ông.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Câu 4</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Cách</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bé Thu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gọi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Sáu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ta"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hiện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độ</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lạnh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xa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cách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định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chịu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gọi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Sáu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Bé Thu không chịu gọi ông Sáu là “ba” vì: những tưởng tượng về người ba của bé Thu thông qua bức ảnh ngày xưa không hề giống với ông Sáu bây giờ. Ông có một vết thẹo dài trên mặt nên bé không nghĩ đó là ba của mình.</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028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WordArt 40"/>
          <p:cNvSpPr>
            <a:spLocks noChangeArrowheads="1" noChangeShapeType="1" noTextEdit="1"/>
          </p:cNvSpPr>
          <p:nvPr/>
        </p:nvSpPr>
        <p:spPr bwMode="auto">
          <a:xfrm>
            <a:off x="192311" y="1907291"/>
            <a:ext cx="11540564" cy="3873565"/>
          </a:xfrm>
          <a:prstGeom prst="rect">
            <a:avLst/>
          </a:prstGeom>
        </p:spPr>
        <p:txBody>
          <a:bodyPr wrap="none" fromWordArt="1">
            <a:prstTxWarp prst="textPlain">
              <a:avLst>
                <a:gd name="adj" fmla="val 50000"/>
              </a:avLst>
            </a:prstTxWarp>
            <a:scene3d>
              <a:camera prst="isometricOffAxis1Right"/>
              <a:lightRig rig="threePt" dir="t"/>
            </a:scene3d>
          </a:bodyPr>
          <a:lstStyle/>
          <a:p>
            <a:pPr marL="0" marR="0" lvl="0" indent="0" algn="ctr" defTabSz="457200" rtl="0" eaLnBrk="1" fontAlgn="auto" latinLnBrk="0" hangingPunct="1">
              <a:lnSpc>
                <a:spcPct val="115000"/>
              </a:lnSpc>
              <a:spcBef>
                <a:spcPts val="600"/>
              </a:spcBef>
              <a:spcAft>
                <a:spcPts val="600"/>
              </a:spcAft>
              <a:buClrTx/>
              <a:buSzTx/>
              <a:buFontTx/>
              <a:buNone/>
              <a:tabLst>
                <a:tab pos="400050" algn="l"/>
              </a:tabLst>
              <a:defRPr/>
            </a:pPr>
            <a:r>
              <a:rPr kumimoji="0" lang="en-US" sz="3600" b="1" i="0" u="none" strike="noStrike" kern="1200" cap="none" spc="0" normalizeH="0" baseline="0" noProof="0" dirty="0" err="1"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36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5: ĐỌC HIỂU VĂN BẢN TRUYỆN NGẮN</a:t>
            </a:r>
          </a:p>
          <a:p>
            <a:pPr marL="0" marR="0" lvl="0" indent="0" algn="ctr" defTabSz="457200" rtl="0" eaLnBrk="1" fontAlgn="auto" latinLnBrk="0" hangingPunct="1">
              <a:lnSpc>
                <a:spcPct val="115000"/>
              </a:lnSpc>
              <a:spcBef>
                <a:spcPts val="600"/>
              </a:spcBef>
              <a:spcAft>
                <a:spcPts val="600"/>
              </a:spcAft>
              <a:buClrTx/>
              <a:buSzTx/>
              <a:buFontTx/>
              <a:buNone/>
              <a:tabLst>
                <a:tab pos="400050" algn="l"/>
              </a:tabLst>
              <a:defRPr/>
            </a:pPr>
            <a:r>
              <a:rPr kumimoji="0" lang="en-US" sz="36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BUỔI HỌC CUỐI CÙNG ”</a:t>
            </a:r>
          </a:p>
          <a:p>
            <a:pPr marL="0" marR="0" lvl="0" indent="0" algn="ctr" defTabSz="457200" rtl="0" eaLnBrk="1" fontAlgn="auto" latinLnBrk="0" hangingPunct="1">
              <a:lnSpc>
                <a:spcPct val="115000"/>
              </a:lnSpc>
              <a:spcBef>
                <a:spcPts val="600"/>
              </a:spcBef>
              <a:spcAft>
                <a:spcPts val="600"/>
              </a:spcAft>
              <a:buClrTx/>
              <a:buSzTx/>
              <a:buFontTx/>
              <a:buNone/>
              <a:tabLst>
                <a:tab pos="400050" algn="l"/>
              </a:tabLst>
              <a:defRPr/>
            </a:pPr>
            <a:r>
              <a:rPr kumimoji="0" lang="en-US" sz="36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p>
        </p:txBody>
      </p:sp>
      <p:pic>
        <p:nvPicPr>
          <p:cNvPr id="9" name="Picture 4"/>
          <p:cNvPicPr>
            <a:picLocks noChangeAspect="1"/>
          </p:cNvPicPr>
          <p:nvPr/>
        </p:nvPicPr>
        <p:blipFill>
          <a:blip r:embed="rId2"/>
          <a:srcRect r="52890" b="57091"/>
          <a:stretch>
            <a:fillRect/>
          </a:stretch>
        </p:blipFill>
        <p:spPr bwMode="auto">
          <a:xfrm>
            <a:off x="332988" y="222563"/>
            <a:ext cx="2652713" cy="1811338"/>
          </a:xfrm>
          <a:prstGeom prst="rect">
            <a:avLst/>
          </a:prstGeom>
          <a:noFill/>
          <a:ln w="9525">
            <a:noFill/>
            <a:miter lim="800000"/>
            <a:headEnd/>
            <a:tailEnd/>
          </a:ln>
        </p:spPr>
      </p:pic>
      <p:sp>
        <p:nvSpPr>
          <p:cNvPr id="3" name="Rectangle 2"/>
          <p:cNvSpPr/>
          <p:nvPr/>
        </p:nvSpPr>
        <p:spPr>
          <a:xfrm>
            <a:off x="4526468" y="4527326"/>
            <a:ext cx="5840060" cy="729430"/>
          </a:xfrm>
          <a:prstGeom prst="rect">
            <a:avLst/>
          </a:prstGeom>
        </p:spPr>
        <p:txBody>
          <a:bodyPr wrap="none">
            <a:spAutoFit/>
          </a:bodyPr>
          <a:lstStyle/>
          <a:p>
            <a:pPr marL="0" marR="0" lvl="0" indent="0" algn="ctr" defTabSz="457200" rtl="0" eaLnBrk="1" fontAlgn="auto" latinLnBrk="0" hangingPunct="1">
              <a:lnSpc>
                <a:spcPct val="115000"/>
              </a:lnSpc>
              <a:spcBef>
                <a:spcPts val="600"/>
              </a:spcBef>
              <a:spcAft>
                <a:spcPts val="600"/>
              </a:spcAft>
              <a:buClrTx/>
              <a:buSzTx/>
              <a:buFontTx/>
              <a:buNone/>
              <a:tabLst>
                <a:tab pos="400050" algn="l"/>
              </a:tabLst>
              <a:defRPr/>
            </a:pPr>
            <a:r>
              <a:rPr kumimoji="0" lang="en-US" sz="36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 - PHÔNG - XƠ ĐÔ - ĐỀ</a:t>
            </a:r>
          </a:p>
        </p:txBody>
      </p:sp>
    </p:spTree>
    <p:extLst>
      <p:ext uri="{BB962C8B-B14F-4D97-AF65-F5344CB8AC3E}">
        <p14:creationId xmlns:p14="http://schemas.microsoft.com/office/powerpoint/2010/main" val="3517757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6000"/>
                                        <p:tgtEl>
                                          <p:spTgt spid="8"/>
                                        </p:tgtEl>
                                        <p:attrNameLst>
                                          <p:attrName>ppt_w</p:attrName>
                                        </p:attrNameLst>
                                      </p:cBhvr>
                                      <p:tavLst>
                                        <p:tav tm="0">
                                          <p:val>
                                            <p:strVal val="ppt_w"/>
                                          </p:val>
                                        </p:tav>
                                        <p:tav tm="100000">
                                          <p:val>
                                            <p:fltVal val="0"/>
                                          </p:val>
                                        </p:tav>
                                      </p:tavLst>
                                    </p:anim>
                                    <p:anim calcmode="lin" valueType="num">
                                      <p:cBhvr>
                                        <p:cTn id="7" dur="6000"/>
                                        <p:tgtEl>
                                          <p:spTgt spid="8"/>
                                        </p:tgtEl>
                                        <p:attrNameLst>
                                          <p:attrName>ppt_h</p:attrName>
                                        </p:attrNameLst>
                                      </p:cBhvr>
                                      <p:tavLst>
                                        <p:tav tm="0">
                                          <p:val>
                                            <p:strVal val="ppt_h"/>
                                          </p:val>
                                        </p:tav>
                                        <p:tav tm="100000">
                                          <p:val>
                                            <p:fltVal val="0"/>
                                          </p:val>
                                        </p:tav>
                                      </p:tavLst>
                                    </p:anim>
                                    <p:anim calcmode="lin" valueType="num">
                                      <p:cBhvr>
                                        <p:cTn id="8" dur="6000"/>
                                        <p:tgtEl>
                                          <p:spTgt spid="8"/>
                                        </p:tgtEl>
                                        <p:attrNameLst>
                                          <p:attrName>style.rotation</p:attrName>
                                        </p:attrNameLst>
                                      </p:cBhvr>
                                      <p:tavLst>
                                        <p:tav tm="0">
                                          <p:val>
                                            <p:fltVal val="0"/>
                                          </p:val>
                                        </p:tav>
                                        <p:tav tm="100000">
                                          <p:val>
                                            <p:fltVal val="90"/>
                                          </p:val>
                                        </p:tav>
                                      </p:tavLst>
                                    </p:anim>
                                    <p:animEffect transition="out" filter="fade">
                                      <p:cBhvr>
                                        <p:cTn id="9" dur="6000"/>
                                        <p:tgtEl>
                                          <p:spTgt spid="8"/>
                                        </p:tgtEl>
                                      </p:cBhvr>
                                    </p:animEffect>
                                    <p:set>
                                      <p:cBhvr>
                                        <p:cTn id="10" dur="1" fill="hold">
                                          <p:stCondLst>
                                            <p:cond delay="5999"/>
                                          </p:stCondLst>
                                        </p:cTn>
                                        <p:tgtEl>
                                          <p:spTgt spid="8"/>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6000"/>
                                        <p:tgtEl>
                                          <p:spTgt spid="9"/>
                                        </p:tgtEl>
                                        <p:attrNameLst>
                                          <p:attrName>ppt_w</p:attrName>
                                        </p:attrNameLst>
                                      </p:cBhvr>
                                      <p:tavLst>
                                        <p:tav tm="0">
                                          <p:val>
                                            <p:strVal val="ppt_w"/>
                                          </p:val>
                                        </p:tav>
                                        <p:tav tm="100000">
                                          <p:val>
                                            <p:fltVal val="0"/>
                                          </p:val>
                                        </p:tav>
                                      </p:tavLst>
                                    </p:anim>
                                    <p:anim calcmode="lin" valueType="num">
                                      <p:cBhvr>
                                        <p:cTn id="13" dur="6000"/>
                                        <p:tgtEl>
                                          <p:spTgt spid="9"/>
                                        </p:tgtEl>
                                        <p:attrNameLst>
                                          <p:attrName>ppt_h</p:attrName>
                                        </p:attrNameLst>
                                      </p:cBhvr>
                                      <p:tavLst>
                                        <p:tav tm="0">
                                          <p:val>
                                            <p:strVal val="ppt_h"/>
                                          </p:val>
                                        </p:tav>
                                        <p:tav tm="100000">
                                          <p:val>
                                            <p:fltVal val="0"/>
                                          </p:val>
                                        </p:tav>
                                      </p:tavLst>
                                    </p:anim>
                                    <p:anim calcmode="lin" valueType="num">
                                      <p:cBhvr>
                                        <p:cTn id="14" dur="6000"/>
                                        <p:tgtEl>
                                          <p:spTgt spid="9"/>
                                        </p:tgtEl>
                                        <p:attrNameLst>
                                          <p:attrName>style.rotation</p:attrName>
                                        </p:attrNameLst>
                                      </p:cBhvr>
                                      <p:tavLst>
                                        <p:tav tm="0">
                                          <p:val>
                                            <p:fltVal val="0"/>
                                          </p:val>
                                        </p:tav>
                                        <p:tav tm="100000">
                                          <p:val>
                                            <p:fltVal val="90"/>
                                          </p:val>
                                        </p:tav>
                                      </p:tavLst>
                                    </p:anim>
                                    <p:animEffect transition="out" filter="fade">
                                      <p:cBhvr>
                                        <p:cTn id="15" dur="6000"/>
                                        <p:tgtEl>
                                          <p:spTgt spid="9"/>
                                        </p:tgtEl>
                                      </p:cBhvr>
                                    </p:animEffect>
                                    <p:set>
                                      <p:cBhvr>
                                        <p:cTn id="16" dur="1" fill="hold">
                                          <p:stCondLst>
                                            <p:cond delay="5999"/>
                                          </p:stCondLst>
                                        </p:cTn>
                                        <p:tgtEl>
                                          <p:spTgt spid="9"/>
                                        </p:tgtEl>
                                        <p:attrNameLst>
                                          <p:attrName>style.visibility</p:attrName>
                                        </p:attrNameLst>
                                      </p:cBhvr>
                                      <p:to>
                                        <p:strVal val="hidden"/>
                                      </p:to>
                                    </p:set>
                                  </p:childTnLst>
                                </p:cTn>
                              </p:par>
                              <p:par>
                                <p:cTn id="17" presetID="31" presetClass="exit" presetSubtype="0" fill="hold" grpId="0" nodeType="withEffect">
                                  <p:stCondLst>
                                    <p:cond delay="0"/>
                                  </p:stCondLst>
                                  <p:childTnLst>
                                    <p:anim calcmode="lin" valueType="num">
                                      <p:cBhvr>
                                        <p:cTn id="18" dur="6000"/>
                                        <p:tgtEl>
                                          <p:spTgt spid="3"/>
                                        </p:tgtEl>
                                        <p:attrNameLst>
                                          <p:attrName>ppt_w</p:attrName>
                                        </p:attrNameLst>
                                      </p:cBhvr>
                                      <p:tavLst>
                                        <p:tav tm="0">
                                          <p:val>
                                            <p:strVal val="ppt_w"/>
                                          </p:val>
                                        </p:tav>
                                        <p:tav tm="100000">
                                          <p:val>
                                            <p:fltVal val="0"/>
                                          </p:val>
                                        </p:tav>
                                      </p:tavLst>
                                    </p:anim>
                                    <p:anim calcmode="lin" valueType="num">
                                      <p:cBhvr>
                                        <p:cTn id="19" dur="6000"/>
                                        <p:tgtEl>
                                          <p:spTgt spid="3"/>
                                        </p:tgtEl>
                                        <p:attrNameLst>
                                          <p:attrName>ppt_h</p:attrName>
                                        </p:attrNameLst>
                                      </p:cBhvr>
                                      <p:tavLst>
                                        <p:tav tm="0">
                                          <p:val>
                                            <p:strVal val="ppt_h"/>
                                          </p:val>
                                        </p:tav>
                                        <p:tav tm="100000">
                                          <p:val>
                                            <p:fltVal val="0"/>
                                          </p:val>
                                        </p:tav>
                                      </p:tavLst>
                                    </p:anim>
                                    <p:anim calcmode="lin" valueType="num">
                                      <p:cBhvr>
                                        <p:cTn id="20" dur="6000"/>
                                        <p:tgtEl>
                                          <p:spTgt spid="3"/>
                                        </p:tgtEl>
                                        <p:attrNameLst>
                                          <p:attrName>style.rotation</p:attrName>
                                        </p:attrNameLst>
                                      </p:cBhvr>
                                      <p:tavLst>
                                        <p:tav tm="0">
                                          <p:val>
                                            <p:fltVal val="0"/>
                                          </p:val>
                                        </p:tav>
                                        <p:tav tm="100000">
                                          <p:val>
                                            <p:fltVal val="90"/>
                                          </p:val>
                                        </p:tav>
                                      </p:tavLst>
                                    </p:anim>
                                    <p:animEffect transition="out" filter="fade">
                                      <p:cBhvr>
                                        <p:cTn id="21" dur="6000"/>
                                        <p:tgtEl>
                                          <p:spTgt spid="3"/>
                                        </p:tgtEl>
                                      </p:cBhvr>
                                    </p:animEffect>
                                    <p:set>
                                      <p:cBhvr>
                                        <p:cTn id="22" dur="1" fill="hold">
                                          <p:stCondLst>
                                            <p:cond delay="5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286604" y="1035411"/>
            <a:ext cx="11579495" cy="5393524"/>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06709" y="366510"/>
            <a:ext cx="6723123" cy="52322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A. KIẾN THỨC CHUNG VỀ TÁC PHẨM</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tangle 3"/>
          <p:cNvSpPr/>
          <p:nvPr/>
        </p:nvSpPr>
        <p:spPr>
          <a:xfrm>
            <a:off x="487068" y="2018413"/>
            <a:ext cx="11178565" cy="3955570"/>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a:t>
            </a: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Tác giả</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xơ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Đô</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đê</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(1840- 1897)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sinh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sinh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Nim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tỉnh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Lăng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đốc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miền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nam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Pháp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một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gia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kinh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doanh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lụa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văn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hiện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thực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đạo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chủ</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nghĩa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lớn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Pháp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cuối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thế</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kỉ</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19.</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Sáng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phông-xơ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Đô</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đê</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chủ</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yếu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truyện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ngắn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văn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sáng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nhẹ</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nhàng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giàu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thấm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đẫm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yêu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thương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con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yêu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quê</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hương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niềm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tin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phẩm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tốt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đẹp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con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người</a:t>
            </a:r>
            <a:r>
              <a:rPr kumimoji="0" lang="en-US" sz="2800" b="0" i="0" u="none" strike="noStrike" kern="1200" cap="none" spc="0" normalizeH="0" baseline="0" noProof="0" dirty="0" smtClean="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506709" y="1265302"/>
            <a:ext cx="4140749" cy="523220"/>
          </a:xfrm>
          <a:prstGeom prst="rect">
            <a:avLst/>
          </a:prstGeom>
        </p:spPr>
        <p:txBody>
          <a:bodyPr wrap="non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 TÁC GIẢ, TÁC PHẨM</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4287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597877" y="295422"/>
            <a:ext cx="10951697" cy="1659987"/>
          </a:xfrm>
          <a:prstGeom prst="roundRect">
            <a:avLst>
              <a:gd name="adj" fmla="val 16667"/>
            </a:avLst>
          </a:prstGeom>
          <a:solidFill>
            <a:schemeClr val="accent4">
              <a:lumMod val="20000"/>
              <a:lumOff val="80000"/>
            </a:schemeClr>
          </a:solidFill>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738557" y="384827"/>
            <a:ext cx="10621106" cy="1481175"/>
          </a:xfrm>
          <a:prstGeom prst="rect">
            <a:avLst/>
          </a:prstGeom>
        </p:spPr>
        <p:txBody>
          <a:bodyPr wrap="square">
            <a:spAutoFit/>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ĐỌC HIỂU TRUYỆN NGẮN </a:t>
            </a:r>
            <a:r>
              <a:rPr kumimoji="0" lang="en-US" sz="32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LÃO HẠC</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CỦA NAM CAO</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4572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VÀ </a:t>
            </a:r>
            <a:r>
              <a:rPr kumimoji="0" lang="en-US" sz="3200" b="1" i="1"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CHIẾC LƯỢC NGÀ</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CỦA NGUYỄN QUANG SÁNG</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aphicFrame>
        <p:nvGraphicFramePr>
          <p:cNvPr id="5" name="Table 4"/>
          <p:cNvGraphicFramePr>
            <a:graphicFrameLocks noGrp="1"/>
          </p:cNvGraphicFramePr>
          <p:nvPr>
            <p:extLst/>
          </p:nvPr>
        </p:nvGraphicFramePr>
        <p:xfrm>
          <a:off x="450164" y="3601329"/>
          <a:ext cx="11247121" cy="2461845"/>
        </p:xfrm>
        <a:graphic>
          <a:graphicData uri="http://schemas.openxmlformats.org/drawingml/2006/table">
            <a:tbl>
              <a:tblPr firstRow="1" firstCol="1" bandRow="1"/>
              <a:tblGrid>
                <a:gridCol w="2947183">
                  <a:extLst>
                    <a:ext uri="{9D8B030D-6E8A-4147-A177-3AD203B41FA5}">
                      <a16:colId xmlns:a16="http://schemas.microsoft.com/office/drawing/2014/main" xmlns="" val="4123849816"/>
                    </a:ext>
                  </a:extLst>
                </a:gridCol>
                <a:gridCol w="4183345">
                  <a:extLst>
                    <a:ext uri="{9D8B030D-6E8A-4147-A177-3AD203B41FA5}">
                      <a16:colId xmlns:a16="http://schemas.microsoft.com/office/drawing/2014/main" xmlns="" val="3696801430"/>
                    </a:ext>
                  </a:extLst>
                </a:gridCol>
                <a:gridCol w="4116593">
                  <a:extLst>
                    <a:ext uri="{9D8B030D-6E8A-4147-A177-3AD203B41FA5}">
                      <a16:colId xmlns:a16="http://schemas.microsoft.com/office/drawing/2014/main" xmlns="" val="3660890549"/>
                    </a:ext>
                  </a:extLst>
                </a:gridCol>
              </a:tblGrid>
              <a:tr h="615461">
                <a:tc>
                  <a:txBody>
                    <a:bodyPr/>
                    <a:lstStyle/>
                    <a:p>
                      <a:pPr>
                        <a:spcAft>
                          <a:spcPts val="0"/>
                        </a:spcAft>
                      </a:pP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ội dung đọc hiểu</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Lão Hạc</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ện “</a:t>
                      </a:r>
                      <a:r>
                        <a:rPr lang="vi-VN" sz="28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Chiếc lược ngà</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55058009"/>
                  </a:ext>
                </a:extLst>
              </a:tr>
              <a:tr h="1846384">
                <a:tc>
                  <a:txBody>
                    <a:bodyPr/>
                    <a:lstStyle/>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chính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err="1">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sự</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err="1">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sự</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34305669"/>
                  </a:ext>
                </a:extLst>
              </a:tr>
            </a:tbl>
          </a:graphicData>
        </a:graphic>
      </p:graphicFrame>
      <p:sp>
        <p:nvSpPr>
          <p:cNvPr id="6" name="Rectangle 5"/>
          <p:cNvSpPr/>
          <p:nvPr/>
        </p:nvSpPr>
        <p:spPr>
          <a:xfrm>
            <a:off x="450164" y="2457846"/>
            <a:ext cx="2252924" cy="584775"/>
          </a:xfrm>
          <a:prstGeom prst="rect">
            <a:avLst/>
          </a:prstGeom>
        </p:spPr>
        <p:txBody>
          <a:bodyPr wrap="non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BÀI TẬP 1:</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3597798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09433" y="1434905"/>
            <a:ext cx="11456665" cy="4706587"/>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78245" y="1922495"/>
            <a:ext cx="11456665" cy="3731406"/>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Tác</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phẩm</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chính</a:t>
            </a:r>
            <a:r>
              <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Chú</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nhóc</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”(1886), </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Những</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lá</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thư</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viết</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từ</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cối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xay</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gió</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”(1869), </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fr-FR"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fr-FR"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Tac-ta</a:t>
            </a:r>
            <a:r>
              <a:rPr kumimoji="0" lang="fr-FR"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fr-FR"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ranh</a:t>
            </a:r>
            <a:r>
              <a:rPr kumimoji="0" lang="fr-FR"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fr-FR"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xứ</a:t>
            </a:r>
            <a:r>
              <a:rPr kumimoji="0" lang="fr-FR"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Ta-</a:t>
            </a:r>
            <a:r>
              <a:rPr kumimoji="0" lang="fr-FR"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rax</a:t>
            </a:r>
            <a:r>
              <a:rPr kumimoji="0" lang="fr-FR"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fr-FR"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công</a:t>
            </a:r>
            <a:r>
              <a:rPr kumimoji="0" lang="fr-FR"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”(1972), </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fr-FR"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fr-FR"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Tác</a:t>
            </a:r>
            <a:r>
              <a:rPr kumimoji="0" lang="fr-FR"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-ta-</a:t>
            </a:r>
            <a:r>
              <a:rPr kumimoji="0" lang="fr-FR"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ranh</a:t>
            </a:r>
            <a:r>
              <a:rPr kumimoji="0" lang="fr-FR"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fr-FR"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trên</a:t>
            </a:r>
            <a:r>
              <a:rPr kumimoji="0" lang="fr-FR"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fr-FR"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núi</a:t>
            </a:r>
            <a:r>
              <a:rPr kumimoji="0" lang="fr-FR"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An- </a:t>
            </a:r>
            <a:r>
              <a:rPr kumimoji="0" lang="fr-FR"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pơ</a:t>
            </a:r>
            <a:r>
              <a:rPr kumimoji="0" lang="fr-FR"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(1885),    </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fr-FR"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fr-FR"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Cảnh</a:t>
            </a:r>
            <a:r>
              <a:rPr kumimoji="0" lang="fr-FR"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Ta-</a:t>
            </a:r>
            <a:r>
              <a:rPr kumimoji="0" lang="fr-FR"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rax</a:t>
            </a:r>
            <a:r>
              <a:rPr kumimoji="0" lang="fr-FR"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fr-FR"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công</a:t>
            </a:r>
            <a:r>
              <a:rPr kumimoji="0" lang="fr-FR"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(1890).</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7855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295423" y="407963"/>
            <a:ext cx="11725420" cy="6231988"/>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64177" y="700851"/>
            <a:ext cx="11456665" cy="5696111"/>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en-US" sz="2800" b="1" i="0" u="none" strike="noStrike" kern="1200" cap="none" spc="0" normalizeH="0" baseline="0" noProof="0" dirty="0">
                <a:ln>
                  <a:noFill/>
                </a:ln>
                <a:solidFill>
                  <a:srgbClr val="0033CC"/>
                </a:solidFill>
                <a:effectLst/>
                <a:uLnTx/>
                <a:uFillTx/>
                <a:latin typeface="Times New Roman" panose="02020603050405020304" pitchFamily="18" charset="0"/>
                <a:ea typeface="Calibri" panose="020F0502020204030204" pitchFamily="34" charset="0"/>
                <a:cs typeface="Times New Roman" panose="02020603050405020304" pitchFamily="18" charset="0"/>
              </a:rPr>
              <a:t>2. </a:t>
            </a:r>
            <a:r>
              <a:rPr kumimoji="0" lang="en-US" sz="2800" b="1" i="0" u="none" strike="noStrike" kern="1200" cap="none" spc="0" normalizeH="0" baseline="0" noProof="0" dirty="0" err="1">
                <a:ln>
                  <a:noFill/>
                </a:ln>
                <a:solidFill>
                  <a:srgbClr val="0033CC"/>
                </a:solidFill>
                <a:effectLst/>
                <a:uLnTx/>
                <a:uFillTx/>
                <a:latin typeface="Times New Roman" panose="02020603050405020304" pitchFamily="18" charset="0"/>
                <a:ea typeface="Calibri" panose="020F0502020204030204" pitchFamily="34" charset="0"/>
                <a:cs typeface="Times New Roman" panose="02020603050405020304" pitchFamily="18" charset="0"/>
              </a:rPr>
              <a:t>Tác</a:t>
            </a:r>
            <a:r>
              <a:rPr kumimoji="0" lang="en-US" sz="2800" b="1" i="0" u="none" strike="noStrike" kern="1200" cap="none" spc="0" normalizeH="0" baseline="0" noProof="0" dirty="0">
                <a:ln>
                  <a:noFill/>
                </a:ln>
                <a:solidFill>
                  <a:srgbClr val="0033CC"/>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33CC"/>
                </a:solidFill>
                <a:effectLst/>
                <a:uLnTx/>
                <a:uFillTx/>
                <a:latin typeface="Times New Roman" panose="02020603050405020304" pitchFamily="18" charset="0"/>
                <a:ea typeface="Calibri" panose="020F0502020204030204" pitchFamily="34" charset="0"/>
                <a:cs typeface="Times New Roman" panose="02020603050405020304" pitchFamily="18" charset="0"/>
              </a:rPr>
              <a:t>phẩm</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Tóm</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tắt</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Câu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chuyện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về</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một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buổi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sáng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Chú</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Phrăng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định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trốn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vì</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muộn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giờ</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lớp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thuộc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bài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Nhưng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chú</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cưỡng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được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Phchạy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vội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lớp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đường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Phrăng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thấy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những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điều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khác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hẳn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mọi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hôm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Phrăng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lớp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càng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thấy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ngạc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nhiên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hơn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Thầy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Ha-men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ăn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mặc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tề</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chỉnh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như</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ngày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lễ</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Thầy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quở</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mắng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còn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Phrăng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bằng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giọng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dịu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dàng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khí</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lớp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trang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trọng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Cuối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lớp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cụ</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già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Hô</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-de,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phát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thư</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nhiều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khác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Hoá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ra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buổi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tiếng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Pháp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cuối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Phrăng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hận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vì</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thuộc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bài.Thầy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Ha-men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giảng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bài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cuối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thật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xúc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động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Phrăng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thấy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chưa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giờ</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thầy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giảng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kiên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nhẫn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dễ</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hiểu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thế</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thúc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buổi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thầy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Ha-men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viết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bảng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dòng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chữ</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hiện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lòng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yêu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mọi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“NƯỚC PHÁP MUÔN NĂM!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273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281355" y="787791"/>
            <a:ext cx="11584744" cy="5339167"/>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20506" y="1059230"/>
            <a:ext cx="11345593" cy="4811574"/>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800"/>
              </a:spcAft>
              <a:buClrTx/>
              <a:buSzTx/>
              <a:buFontTx/>
              <a:buNone/>
              <a:tabLst>
                <a:tab pos="57150" algn="l"/>
              </a:tabLst>
              <a:defRPr/>
            </a:pPr>
            <a:r>
              <a:rPr kumimoji="0" lang="en-US" sz="2800" b="1" i="0" u="none" strike="noStrike" kern="1200" cap="none" spc="0" normalizeH="0" baseline="0" noProof="0" dirty="0" smtClean="0">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rPr>
              <a:t>3</a:t>
            </a: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rPr>
              <a:t>Nét</a:t>
            </a: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rPr>
              <a:t>chính</a:t>
            </a: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rPr>
              <a:t>về</a:t>
            </a: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rPr>
              <a:t>hình</a:t>
            </a: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rPr>
              <a:t>thức</a:t>
            </a: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rPr>
              <a:t>văn</a:t>
            </a: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rPr>
              <a:t>bản</a:t>
            </a: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"Buổi học cuối cùng"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8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Bối</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cảnh</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câu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chuyện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800"/>
              </a:spcAft>
              <a:buClrTx/>
              <a:buSzTx/>
              <a:buFontTx/>
              <a:buNone/>
              <a:tabLst/>
              <a:defRPr/>
            </a:pP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Bối</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cảnh chung: Sau cuộc chiến tranh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Pháp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Phổ</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( 1870-1871)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Pháp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thua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trận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dát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Lo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ren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giáp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biên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giới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ổ bị nhập vào nước Phổ</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trường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thuộc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này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bắt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bỏ</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tiếng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Pháp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chuyển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sang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tiếng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Đức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80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cảnh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riêng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Buổi học cuối cùng bằng tiếng Pháp ở một trường làng vùng An dát.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80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Qua câu chuyện cảm động này, nhà văn ngợi ca tình yêu đất nước, yêu ngôn ngữ dân tộc của người Pháp</a:t>
            </a:r>
            <a:r>
              <a:rPr kumimoji="0" lang="de-DE" sz="2800" b="0" i="0" u="none" strike="noStrike" kern="1200" cap="none" spc="0" normalizeH="0" baseline="0" noProof="0" dirty="0" smtClean="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1489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253218" y="506437"/>
            <a:ext cx="11612880" cy="6020972"/>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50110" y="918581"/>
            <a:ext cx="11456665" cy="5390578"/>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Ngôi kể, người kể chuyện: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Ngôi kể 1 theo lời Ph răng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+Tác dụng: diễn tả tâm lí chân thực, sinh động</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Nhân vật chính</a:t>
            </a:r>
            <a:r>
              <a:rPr kumimoji="0" lang="de-DE" sz="2800" b="1"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Cậu bé Phrăng và thầy Ha-men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Bố cục: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Phần 1</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T</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ừ đầu đến "</a:t>
            </a:r>
            <a:r>
              <a:rPr kumimoji="0" lang="de-DE"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mà vắng mặt con</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Quang cảnh trên đường đến trường và cảnh ở trường qua sự quan sát của Phrăng</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Phần 2</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iếp tới "</a:t>
            </a:r>
            <a:r>
              <a:rPr kumimoji="0" lang="de-DE"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Buổi học cuối cùng này</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Diễn biến của buổi học cuối cùng.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Phần 3</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(Còn lại): Cảnh kết thúc buổi học cuối cùng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7622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232013" y="259307"/>
            <a:ext cx="11634086" cy="6360952"/>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73206" y="536424"/>
            <a:ext cx="11292893" cy="5806718"/>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26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4. Giá trị nội dung, nghệ thuật của văn bản</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26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a:t>
            </a:r>
            <a:r>
              <a:rPr kumimoji="0" lang="en-US" sz="26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trị</a:t>
            </a:r>
            <a:r>
              <a:rPr kumimoji="0" lang="en-US" sz="26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sz="26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dung</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vùng</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dát</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quân</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Phổ</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chiếm</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đóng</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Phrăng</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hiếu</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thông</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minh,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nhạy</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sâu</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sắc</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800"/>
              </a:spcAft>
              <a:buClrTx/>
              <a:buSzTx/>
              <a:buFontTx/>
              <a:buNone/>
              <a:tabLst/>
              <a:defRPr/>
            </a:pPr>
            <a:r>
              <a:rPr kumimoji="0" lang="en-US" sz="2600" b="1"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a:t>
            </a:r>
            <a:r>
              <a:rPr kumimoji="0" lang="en-US" sz="26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1"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trị</a:t>
            </a:r>
            <a:r>
              <a:rPr kumimoji="0" lang="en-US" sz="26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1"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nghệ</a:t>
            </a:r>
            <a:r>
              <a:rPr kumimoji="0" lang="en-US" sz="26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1"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thuật</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800"/>
              </a:spcAft>
              <a:buClrTx/>
              <a:buSzTx/>
              <a:buFontTx/>
              <a:buNone/>
              <a:tabLst/>
              <a:defRPr/>
            </a:pP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Lựa</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chọn</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hợp</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lí</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cậu</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800"/>
              </a:spcAft>
              <a:buClrTx/>
              <a:buSzTx/>
              <a:buFontTx/>
              <a:buNone/>
              <a:tabLst/>
              <a:defRPr/>
            </a:pP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thực</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cậu</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cuộc</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chứng</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kiến</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đầy</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đủ</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800"/>
              </a:spcAft>
              <a:buClrTx/>
              <a:buSzTx/>
              <a:buFontTx/>
              <a:buNone/>
              <a:tabLst/>
              <a:defRPr/>
            </a:pP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Nghệ</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thuật</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khắc</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dung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ngoại</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lẫn</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đều</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chính</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xác</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tinh</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tế</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800"/>
              </a:spcAft>
              <a:buClrTx/>
              <a:buSzTx/>
              <a:buFontTx/>
              <a:buNone/>
              <a:tabLst/>
              <a:defRPr/>
            </a:pP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Miêu</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tả</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ý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trạng</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800"/>
              </a:spcAft>
              <a:buClrTx/>
              <a:buSzTx/>
              <a:buFontTx/>
              <a:buNone/>
              <a:tabLst/>
              <a:defRPr/>
            </a:pP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Giọng</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linh</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hoạt</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ngôn</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chính</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xác</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mang</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tính</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biểu</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cao</a:t>
            </a:r>
            <a:r>
              <a:rPr kumimoji="0" 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538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10">
            <a:extLst>
              <a:ext uri="{FF2B5EF4-FFF2-40B4-BE49-F238E27FC236}">
                <a16:creationId xmlns:a16="http://schemas.microsoft.com/office/drawing/2014/main" xmlns="" id="{0466190C-B3CF-477B-B7FA-69676A4FE98B}"/>
              </a:ext>
            </a:extLst>
          </p:cNvPr>
          <p:cNvSpPr>
            <a:spLocks noChangeArrowheads="1"/>
          </p:cNvSpPr>
          <p:nvPr/>
        </p:nvSpPr>
        <p:spPr bwMode="auto">
          <a:xfrm>
            <a:off x="393539" y="2169994"/>
            <a:ext cx="11398127" cy="363030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8" name="Rectangle 7"/>
          <p:cNvSpPr/>
          <p:nvPr/>
        </p:nvSpPr>
        <p:spPr>
          <a:xfrm>
            <a:off x="659641" y="2797299"/>
            <a:ext cx="10845421" cy="2366353"/>
          </a:xfrm>
          <a:prstGeom prst="rect">
            <a:avLst/>
          </a:prstGeom>
        </p:spPr>
        <p:txBody>
          <a:bodyPr wrap="square">
            <a:spAutoFit/>
          </a:bodyPr>
          <a:lstStyle/>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bản</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0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giấu</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endParaRPr kumimoji="0" lang="en-US" sz="20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xưng</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endParaRPr kumimoji="0" lang="en-US" sz="20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Ha-men</a:t>
            </a:r>
            <a:endParaRPr kumimoji="0" lang="en-US" sz="20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già</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de</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Rectangle 8"/>
          <p:cNvSpPr/>
          <p:nvPr/>
        </p:nvSpPr>
        <p:spPr>
          <a:xfrm>
            <a:off x="1108709" y="3718865"/>
            <a:ext cx="423514" cy="52322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
        <p:nvSpPr>
          <p:cNvPr id="10" name="Rectangle 9"/>
          <p:cNvSpPr/>
          <p:nvPr/>
        </p:nvSpPr>
        <p:spPr>
          <a:xfrm>
            <a:off x="659641" y="832049"/>
            <a:ext cx="6897016" cy="584775"/>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B. </a:t>
            </a:r>
            <a:r>
              <a:rPr kumimoji="0" lang="de-DE"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LUYỆN ĐỀ ĐỌC HIỂU VĂN BẢN</a:t>
            </a:r>
            <a:endPar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tangle 3"/>
          <p:cNvSpPr/>
          <p:nvPr/>
        </p:nvSpPr>
        <p:spPr>
          <a:xfrm>
            <a:off x="809967" y="1459354"/>
            <a:ext cx="1996059" cy="584775"/>
          </a:xfrm>
          <a:prstGeom prst="rect">
            <a:avLst/>
          </a:prstGeom>
        </p:spPr>
        <p:txBody>
          <a:bodyPr wrap="non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 </a:t>
            </a:r>
            <a:r>
              <a:rPr kumimoji="0" lang="de-DE" sz="32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tập 1:</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5432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par>
                                <p:cTn id="18" presetID="16" presetClass="entr" presetSubtype="21" fill="hold" nodeType="withEffect">
                                  <p:stCondLst>
                                    <p:cond delay="0"/>
                                  </p:stCondLst>
                                  <p:childTnLst>
                                    <p:set>
                                      <p:cBhvr>
                                        <p:cTn id="19" dur="1" fill="hold">
                                          <p:stCondLst>
                                            <p:cond delay="0"/>
                                          </p:stCondLst>
                                        </p:cTn>
                                        <p:tgtEl>
                                          <p:spTgt spid="8">
                                            <p:txEl>
                                              <p:pRg st="0" end="0"/>
                                            </p:txEl>
                                          </p:spTgt>
                                        </p:tgtEl>
                                        <p:attrNameLst>
                                          <p:attrName>style.visibility</p:attrName>
                                        </p:attrNameLst>
                                      </p:cBhvr>
                                      <p:to>
                                        <p:strVal val="visible"/>
                                      </p:to>
                                    </p:set>
                                    <p:animEffect transition="in" filter="barn(inVertical)">
                                      <p:cBhvr>
                                        <p:cTn id="20" dur="500"/>
                                        <p:tgtEl>
                                          <p:spTgt spid="8">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8">
                                            <p:txEl>
                                              <p:pRg st="1" end="1"/>
                                            </p:txEl>
                                          </p:spTgt>
                                        </p:tgtEl>
                                        <p:attrNameLst>
                                          <p:attrName>style.visibility</p:attrName>
                                        </p:attrNameLst>
                                      </p:cBhvr>
                                      <p:to>
                                        <p:strVal val="visible"/>
                                      </p:to>
                                    </p:set>
                                    <p:animEffect transition="in" filter="barn(inVertical)">
                                      <p:cBhvr>
                                        <p:cTn id="25" dur="500"/>
                                        <p:tgtEl>
                                          <p:spTgt spid="8">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8">
                                            <p:txEl>
                                              <p:pRg st="2" end="2"/>
                                            </p:txEl>
                                          </p:spTgt>
                                        </p:tgtEl>
                                        <p:attrNameLst>
                                          <p:attrName>style.visibility</p:attrName>
                                        </p:attrNameLst>
                                      </p:cBhvr>
                                      <p:to>
                                        <p:strVal val="visible"/>
                                      </p:to>
                                    </p:set>
                                    <p:animEffect transition="in" filter="barn(inVertical)">
                                      <p:cBhvr>
                                        <p:cTn id="30" dur="500"/>
                                        <p:tgtEl>
                                          <p:spTgt spid="8">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8">
                                            <p:txEl>
                                              <p:pRg st="3" end="3"/>
                                            </p:txEl>
                                          </p:spTgt>
                                        </p:tgtEl>
                                        <p:attrNameLst>
                                          <p:attrName>style.visibility</p:attrName>
                                        </p:attrNameLst>
                                      </p:cBhvr>
                                      <p:to>
                                        <p:strVal val="visible"/>
                                      </p:to>
                                    </p:set>
                                    <p:animEffect transition="in" filter="barn(inVertical)">
                                      <p:cBhvr>
                                        <p:cTn id="35" dur="500"/>
                                        <p:tgtEl>
                                          <p:spTgt spid="8">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8">
                                            <p:txEl>
                                              <p:pRg st="4" end="4"/>
                                            </p:txEl>
                                          </p:spTgt>
                                        </p:tgtEl>
                                        <p:attrNameLst>
                                          <p:attrName>style.visibility</p:attrName>
                                        </p:attrNameLst>
                                      </p:cBhvr>
                                      <p:to>
                                        <p:strVal val="visible"/>
                                      </p:to>
                                    </p:set>
                                    <p:animEffect transition="in" filter="barn(inVertical)">
                                      <p:cBhvr>
                                        <p:cTn id="40" dur="500"/>
                                        <p:tgtEl>
                                          <p:spTgt spid="8">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1000"/>
                                        <p:tgtEl>
                                          <p:spTgt spid="9"/>
                                        </p:tgtEl>
                                      </p:cBhvr>
                                    </p:animEffect>
                                    <p:anim calcmode="lin" valueType="num">
                                      <p:cBhvr>
                                        <p:cTn id="46" dur="1000" fill="hold"/>
                                        <p:tgtEl>
                                          <p:spTgt spid="9"/>
                                        </p:tgtEl>
                                        <p:attrNameLst>
                                          <p:attrName>ppt_x</p:attrName>
                                        </p:attrNameLst>
                                      </p:cBhvr>
                                      <p:tavLst>
                                        <p:tav tm="0">
                                          <p:val>
                                            <p:strVal val="#ppt_x"/>
                                          </p:val>
                                        </p:tav>
                                        <p:tav tm="100000">
                                          <p:val>
                                            <p:strVal val="#ppt_x"/>
                                          </p:val>
                                        </p:tav>
                                      </p:tavLst>
                                    </p:anim>
                                    <p:anim calcmode="lin" valueType="num">
                                      <p:cBhvr>
                                        <p:cTn id="4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P spid="10" grpId="0"/>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626012" y="1746913"/>
            <a:ext cx="11240086" cy="3807726"/>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685630" y="2251881"/>
            <a:ext cx="11240086" cy="2374689"/>
          </a:xfrm>
          <a:prstGeom prst="rect">
            <a:avLst/>
          </a:prstGeom>
        </p:spPr>
        <p:txBody>
          <a:bodyPr wrap="square">
            <a:spAutoFit/>
          </a:bodyPr>
          <a:lstStyle/>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phông-xơ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đê</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Đức</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Mĩ</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1136006" y="3609832"/>
            <a:ext cx="444352" cy="52322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C</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83853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inVertical)">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inVertic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arn(inVertical)">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arn(inVertical)">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626012" y="1746913"/>
            <a:ext cx="11240086" cy="3807726"/>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685630" y="2251881"/>
            <a:ext cx="11240086" cy="2827377"/>
          </a:xfrm>
          <a:prstGeom prst="rect">
            <a:avLst/>
          </a:prstGeom>
        </p:spPr>
        <p:txBody>
          <a:bodyPr wrap="square">
            <a:spAutoFit/>
          </a:bodyPr>
          <a:lstStyle/>
          <a:p>
            <a:pPr marL="457200" marR="0" lvl="0" indent="0" algn="l"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nhan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kì</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môn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cậu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Phrăng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chuyển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4" name="Rectangle 3"/>
          <p:cNvSpPr/>
          <p:nvPr/>
        </p:nvSpPr>
        <p:spPr>
          <a:xfrm>
            <a:off x="1136005" y="3154852"/>
            <a:ext cx="423514" cy="52322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B</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90142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inVertical)">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inVertic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arn(inVertical)">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arn(inVertical)">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626012" y="1746913"/>
            <a:ext cx="11240086" cy="3807726"/>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685630" y="2251881"/>
            <a:ext cx="11240086" cy="2374689"/>
          </a:xfrm>
          <a:prstGeom prst="rect">
            <a:avLst/>
          </a:prstGeom>
        </p:spPr>
        <p:txBody>
          <a:bodyPr wrap="square">
            <a:spAutoFit/>
          </a:bodyPr>
          <a:lstStyle/>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4.</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xảy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khoảng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(1914- 1918)</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(1939- 1945)</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Phổ</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kỉ</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XIX</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chống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quốc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kỉ</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XX</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1122357" y="3609832"/>
            <a:ext cx="444352" cy="52322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C</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82174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inVertical)">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inVertic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arn(inVertical)">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arn(inVertical)">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626012" y="1746913"/>
            <a:ext cx="11240086" cy="3807726"/>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685630" y="2251881"/>
            <a:ext cx="11240086" cy="2835713"/>
          </a:xfrm>
          <a:prstGeom prst="rect">
            <a:avLst/>
          </a:prstGeom>
        </p:spPr>
        <p:txBody>
          <a:bodyPr wrap="square">
            <a:spAutoFit/>
          </a:bodyPr>
          <a:lstStyle/>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5.</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Phrăng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diễn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hộp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chờ</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xúc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Vô</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thờ</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ơ</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ham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hận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xúc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thường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1122357" y="4081753"/>
            <a:ext cx="444352" cy="52322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C</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640061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inVertical)">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inVertic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arn(inVertical)">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arn(inVertical)">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239151" y="393894"/>
          <a:ext cx="11760590" cy="5889729"/>
        </p:xfrm>
        <a:graphic>
          <a:graphicData uri="http://schemas.openxmlformats.org/drawingml/2006/table">
            <a:tbl>
              <a:tblPr firstRow="1" firstCol="1" bandRow="1"/>
              <a:tblGrid>
                <a:gridCol w="3081070">
                  <a:extLst>
                    <a:ext uri="{9D8B030D-6E8A-4147-A177-3AD203B41FA5}">
                      <a16:colId xmlns:a16="http://schemas.microsoft.com/office/drawing/2014/main" xmlns="" val="3449053178"/>
                    </a:ext>
                  </a:extLst>
                </a:gridCol>
                <a:gridCol w="4374990">
                  <a:extLst>
                    <a:ext uri="{9D8B030D-6E8A-4147-A177-3AD203B41FA5}">
                      <a16:colId xmlns:a16="http://schemas.microsoft.com/office/drawing/2014/main" xmlns="" val="793162845"/>
                    </a:ext>
                  </a:extLst>
                </a:gridCol>
                <a:gridCol w="4304530">
                  <a:extLst>
                    <a:ext uri="{9D8B030D-6E8A-4147-A177-3AD203B41FA5}">
                      <a16:colId xmlns:a16="http://schemas.microsoft.com/office/drawing/2014/main" xmlns="" val="3901207634"/>
                    </a:ext>
                  </a:extLst>
                </a:gridCol>
              </a:tblGrid>
              <a:tr h="544005">
                <a:tc>
                  <a:txBody>
                    <a:bodyPr/>
                    <a:lstStyle/>
                    <a:p>
                      <a:pPr>
                        <a:spcAft>
                          <a:spcPts val="0"/>
                        </a:spcAft>
                      </a:pP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ội dung đọc hiểu</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spcAft>
                          <a:spcPts val="0"/>
                        </a:spcAf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Lão Hạc</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spcAft>
                          <a:spcPts val="0"/>
                        </a:spcAf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ện “</a:t>
                      </a:r>
                      <a:r>
                        <a:rPr lang="vi-VN" sz="28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Chiếc lược ngà</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xmlns="" val="819637054"/>
                  </a:ext>
                </a:extLst>
              </a:tr>
              <a:tr h="4801719">
                <a:tc>
                  <a:txBody>
                    <a:bodyPr/>
                    <a:lstStyle/>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Qua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phận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tỏ</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niềm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nghèo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hạnh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Qua</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câu chuyện tình 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con của ông Sáu và bé Thu, tác phẩm ngợi ca tình cha con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thiêng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liêng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nặng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trong cảnh ngộ éo le của chiến tran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52978512"/>
                  </a:ext>
                </a:extLst>
              </a:tr>
              <a:tr h="544005">
                <a:tc>
                  <a:txBody>
                    <a:bodyPr/>
                    <a:lstStyle/>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spcAft>
                          <a:spcPts val="0"/>
                        </a:spcAft>
                        <a:tabLst>
                          <a:tab pos="57150" algn="l"/>
                        </a:tabLst>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lão Hạc, ông Giáo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Ông Sáu, bé Thu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xmlns="" val="2056210245"/>
                  </a:ext>
                </a:extLst>
              </a:tr>
            </a:tbl>
          </a:graphicData>
        </a:graphic>
      </p:graphicFrame>
    </p:spTree>
    <p:extLst>
      <p:ext uri="{BB962C8B-B14F-4D97-AF65-F5344CB8AC3E}">
        <p14:creationId xmlns:p14="http://schemas.microsoft.com/office/powerpoint/2010/main" val="22548358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626012" y="1746913"/>
            <a:ext cx="11240086" cy="3807726"/>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685630" y="2251881"/>
            <a:ext cx="11240086" cy="2835713"/>
          </a:xfrm>
          <a:prstGeom prst="rect">
            <a:avLst/>
          </a:prstGeom>
        </p:spPr>
        <p:txBody>
          <a:bodyPr wrap="square">
            <a:spAutoFit/>
          </a:bodyPr>
          <a:lstStyle/>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6.</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Đúng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đúng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Ha-men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đớn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xúc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tĩnh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tin</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thường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Tức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căm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phẫn</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1136007" y="3160165"/>
            <a:ext cx="444352" cy="52322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A</a:t>
            </a:r>
          </a:p>
        </p:txBody>
      </p:sp>
    </p:spTree>
    <p:extLst>
      <p:ext uri="{BB962C8B-B14F-4D97-AF65-F5344CB8AC3E}">
        <p14:creationId xmlns:p14="http://schemas.microsoft.com/office/powerpoint/2010/main" val="3623402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inVertical)">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inVertic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arn(inVertical)">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arn(inVertical)">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626012" y="1746913"/>
            <a:ext cx="11240086" cy="3807726"/>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685630" y="2251881"/>
            <a:ext cx="11240086" cy="2835713"/>
          </a:xfrm>
          <a:prstGeom prst="rect">
            <a:avLst/>
          </a:prstGeom>
        </p:spPr>
        <p:txBody>
          <a:bodyPr wrap="square">
            <a:spAutoFit/>
          </a:bodyPr>
          <a:lstStyle/>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7.</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Ha-men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biểu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phẩm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quê</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dát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Căm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thù</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sục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sôi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kẻ</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thù</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xâm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quê</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hương</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gọi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mọi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đoàn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chống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thù</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tộc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1136006" y="4523430"/>
            <a:ext cx="444352" cy="52322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D</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233104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inVertical)">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inVertic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arn(inVertical)">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arn(inVertical)">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557773" y="1214650"/>
            <a:ext cx="11240086" cy="4312693"/>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439970" y="1676838"/>
            <a:ext cx="11240086" cy="3757760"/>
          </a:xfrm>
          <a:prstGeom prst="rect">
            <a:avLst/>
          </a:prstGeom>
        </p:spPr>
        <p:txBody>
          <a:bodyPr wrap="square">
            <a:spAutoFit/>
          </a:bodyPr>
          <a:lstStyle/>
          <a:p>
            <a:pPr marL="457200" marR="0" lvl="0" indent="0" algn="l"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8.</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hiểu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tộc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vòng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nô</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chừng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giữ</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vững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nắm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chìa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khóa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chốn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lao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tù</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tộc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hóa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bởi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giúp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tộc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sắc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tộc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biểu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tạo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sức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mạnh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mở</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cửa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nô</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Gồm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 ý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903993" y="3951503"/>
            <a:ext cx="423514" cy="52322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C</a:t>
            </a:r>
          </a:p>
        </p:txBody>
      </p:sp>
    </p:spTree>
    <p:extLst>
      <p:ext uri="{BB962C8B-B14F-4D97-AF65-F5344CB8AC3E}">
        <p14:creationId xmlns:p14="http://schemas.microsoft.com/office/powerpoint/2010/main" val="429522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inVertical)">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inVertic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arn(inVertical)">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arn(inVertical)">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685630" y="1692322"/>
            <a:ext cx="11240086" cy="3807726"/>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685630" y="2251881"/>
            <a:ext cx="11240086" cy="2374689"/>
          </a:xfrm>
          <a:prstGeom prst="rect">
            <a:avLst/>
          </a:prstGeom>
        </p:spPr>
        <p:txBody>
          <a:bodyPr wrap="square">
            <a:spAutoFit/>
          </a:bodyPr>
          <a:lstStyle/>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9.</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Truyện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xây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dựng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tượng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Ha-men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Phrăng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ngoại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cử</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đúng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hay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Đúng</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45720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Sai</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1149654" y="3609833"/>
            <a:ext cx="444352" cy="52322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A</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72512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inVertical)">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inVertic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626012" y="1269242"/>
            <a:ext cx="11240086" cy="4285397"/>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685630" y="1802717"/>
            <a:ext cx="11240086" cy="3218445"/>
          </a:xfrm>
          <a:prstGeom prst="rect">
            <a:avLst/>
          </a:prstGeom>
        </p:spPr>
        <p:txBody>
          <a:bodyPr wrap="square">
            <a:spAutoFit/>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10</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Ha-men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ngôn</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tab pos="5946140" algn="l"/>
              </a:tabLst>
              <a:defRPr/>
            </a:pP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khoa</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giới</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khúc</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triết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tuyệt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vời</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giới</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sâu</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sắc</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tinh</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tế</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Hay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vững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vàng</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giới</a:t>
            </a:r>
            <a:r>
              <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685630" y="4409525"/>
            <a:ext cx="481222" cy="584775"/>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a:t>
            </a:r>
            <a:endParaRPr kumimoji="0" lang="en-US" sz="32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90225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inVertical)">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inVertic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arn(inVertical)">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arn(inVertical)">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64024" y="1228299"/>
            <a:ext cx="11402074" cy="4913193"/>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4" name="Rectangle 3"/>
          <p:cNvSpPr/>
          <p:nvPr/>
        </p:nvSpPr>
        <p:spPr>
          <a:xfrm>
            <a:off x="676188" y="1744603"/>
            <a:ext cx="10977746" cy="4121000"/>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trễ</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quở</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Ha-men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dặn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rằng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hỏi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thuộc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chữ</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thoáng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hay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ngoài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trẻo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hót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ven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rừng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Ríp-pe</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xưởng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cưa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lính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Phổ</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dỗ</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tắc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cưỡng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cẳng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590915" y="310065"/>
            <a:ext cx="1893467" cy="584775"/>
          </a:xfrm>
          <a:prstGeom prst="rect">
            <a:avLst/>
          </a:prstGeom>
        </p:spPr>
        <p:txBody>
          <a:bodyPr wrap="non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 </a:t>
            </a:r>
            <a:r>
              <a:rPr kumimoji="0" lang="de-DE" sz="32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 2</a:t>
            </a:r>
            <a:r>
              <a:rPr kumimoji="0" lang="de-DE"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505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295423" y="1111348"/>
            <a:ext cx="11570676" cy="5030144"/>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4" name="Rectangle 3"/>
          <p:cNvSpPr/>
          <p:nvPr/>
        </p:nvSpPr>
        <p:spPr>
          <a:xfrm>
            <a:off x="409433" y="1640771"/>
            <a:ext cx="11337089" cy="4210448"/>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trụ</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sở</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che</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nay,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chỗ</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lan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mọi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tin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cuộc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trận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vụ</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mệnh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ban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huy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dừng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nữa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rèn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Oát-stơ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cậu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liền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Đừng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vội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sớm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tưởng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hổn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thở</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dốc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khoảng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Ha-men.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893045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65761" y="801857"/>
            <a:ext cx="11500338" cy="5339635"/>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6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6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365761" y="1144427"/>
            <a:ext cx="11500338" cy="4893647"/>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thường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bắt</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ồn</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ào</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vỡ</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chợ</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tận</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ngoài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phố</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ngăn</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bàn</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mở</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mọi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thanh</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nhắc</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rất</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to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bịt</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tai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dễ</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thuộc</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thước</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kẻ</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to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tướng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gõ</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bàn</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Yên</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chút</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ồn</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ào</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hỗn</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lẻn</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chỗ</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trông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đúng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hôm</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mọi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đều</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bình</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lặng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y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chủ</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nhật</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cửa</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sổ</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mở</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bạn</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chỗ</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Ha-men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thước</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sắt</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khủng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khiếp</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kẹp</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nách</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mở</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cửa</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giữa</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lặng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ngắt</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bạn</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tưởng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tượng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xem</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đỏ</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tai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sợ</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chừng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Ha-men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nhìn</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giận</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dữ</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bảo</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thật</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dịu</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Phrăng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chỗ</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nhanh</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lớp</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sắp</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bắt</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vắng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phông-xơ</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đê</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427240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37568" y="1332231"/>
            <a:ext cx="11456665" cy="4176214"/>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5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437567" y="1971140"/>
            <a:ext cx="11456665" cy="2600199"/>
          </a:xfrm>
          <a:prstGeom prst="rect">
            <a:avLst/>
          </a:prstGeom>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biểu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dung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truyện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2. Ai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3. </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Qua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nhìn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quan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sát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Phrăng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buổi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cuối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diễn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ra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cảnh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gian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gian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Tìm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chi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tiết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hiện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nhận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xét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em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1245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09433" y="1671144"/>
            <a:ext cx="11456665" cy="4176214"/>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409433" y="2345563"/>
            <a:ext cx="11456665" cy="2827377"/>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1.Phương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thức</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biểu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miêu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tả</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dung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Quang cảnh trên đường đến trường và cảnh ở trường qua sự quan sát của Phrăng</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2</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Ngôi kể, người kể chuyện: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Ngôi kể 1 theo lời Ph răng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+Tác dụng: diễn tả tâm lí chân thực, sinh động</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5381276" y="716509"/>
            <a:ext cx="1512978" cy="522259"/>
          </a:xfrm>
          <a:prstGeom prst="rect">
            <a:avLst/>
          </a:prstGeom>
        </p:spPr>
        <p:txBody>
          <a:bodyPr wrap="none">
            <a:spAutoFit/>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ĐÁP ÁN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7734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arn(inVertical)">
                                      <p:cBhvr>
                                        <p:cTn id="15" dur="500"/>
                                        <p:tgtEl>
                                          <p:spTgt spid="3">
                                            <p:txEl>
                                              <p:pRg st="0" end="0"/>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arn(inVertical)">
                                      <p:cBhvr>
                                        <p:cTn id="26" dur="500"/>
                                        <p:tgtEl>
                                          <p:spTgt spid="3">
                                            <p:txEl>
                                              <p:pRg st="3" end="3"/>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arn(inVertical)">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211016" y="339915"/>
          <a:ext cx="11760590" cy="6091365"/>
        </p:xfrm>
        <a:graphic>
          <a:graphicData uri="http://schemas.openxmlformats.org/drawingml/2006/table">
            <a:tbl>
              <a:tblPr firstRow="1" firstCol="1" bandRow="1"/>
              <a:tblGrid>
                <a:gridCol w="3081070">
                  <a:extLst>
                    <a:ext uri="{9D8B030D-6E8A-4147-A177-3AD203B41FA5}">
                      <a16:colId xmlns:a16="http://schemas.microsoft.com/office/drawing/2014/main" xmlns="" val="3449053178"/>
                    </a:ext>
                  </a:extLst>
                </a:gridCol>
                <a:gridCol w="3755828">
                  <a:extLst>
                    <a:ext uri="{9D8B030D-6E8A-4147-A177-3AD203B41FA5}">
                      <a16:colId xmlns:a16="http://schemas.microsoft.com/office/drawing/2014/main" xmlns="" val="793162845"/>
                    </a:ext>
                  </a:extLst>
                </a:gridCol>
                <a:gridCol w="4923692">
                  <a:extLst>
                    <a:ext uri="{9D8B030D-6E8A-4147-A177-3AD203B41FA5}">
                      <a16:colId xmlns:a16="http://schemas.microsoft.com/office/drawing/2014/main" xmlns="" val="3901207634"/>
                    </a:ext>
                  </a:extLst>
                </a:gridCol>
              </a:tblGrid>
              <a:tr h="544005">
                <a:tc>
                  <a:txBody>
                    <a:bodyPr/>
                    <a:lstStyle/>
                    <a:p>
                      <a:pPr>
                        <a:spcAft>
                          <a:spcPts val="0"/>
                        </a:spcAft>
                      </a:pP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ội dung đọc hiểu</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spcAft>
                          <a:spcPts val="0"/>
                        </a:spcAf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Lão Hạc</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spcAft>
                          <a:spcPts val="0"/>
                        </a:spcAf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ện “</a:t>
                      </a:r>
                      <a:r>
                        <a:rPr lang="vi-VN" sz="28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Chiếc lược ngà</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xmlns="" val="819637054"/>
                  </a:ext>
                </a:extLst>
              </a:tr>
              <a:tr h="4801719">
                <a:tc>
                  <a:txBody>
                    <a:bodyPr/>
                    <a:lstStyle/>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4.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 tình huống truyện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Tình huống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tự nhiên,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ngờ</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kịch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phẫn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đồn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điền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huống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éo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le,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ngờ</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Sáu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8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thăm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Thu, con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kiên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gọi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lúc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bộc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lộ</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mãnh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liệt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lúc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chia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dồn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nhớ</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tặng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hi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chưa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kịp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trao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cây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52978512"/>
                  </a:ext>
                </a:extLst>
              </a:tr>
            </a:tbl>
          </a:graphicData>
        </a:graphic>
      </p:graphicFrame>
    </p:spTree>
    <p:extLst>
      <p:ext uri="{BB962C8B-B14F-4D97-AF65-F5344CB8AC3E}">
        <p14:creationId xmlns:p14="http://schemas.microsoft.com/office/powerpoint/2010/main" val="13813309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122831" y="354842"/>
            <a:ext cx="11890978" cy="6277970"/>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409433" y="508058"/>
            <a:ext cx="11456665" cy="6124754"/>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Bối cảnh của buổi học cuối cùng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Bối</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cảnh chung: Sau cuộc chiến tranh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Pháp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Phổ</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( 1870-1871)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Pháp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thua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trận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dát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Lo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ren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giáp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biên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giới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ổ bị nhập vào nước Phổ</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trường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thuộc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vùng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này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bị</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bắt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bỏ</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tiếng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Pháp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chuyển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sang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tiếng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Đức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cảnh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riêng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Buổi học cuối cùng bằng tiếng Pháp ở một trường làng vùng An dát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de-DE" sz="2800" b="1"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Thời gian: Buổi sáng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Không gian: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Trên đường đến trường:</a:t>
            </a: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+Trên cánh đồng cỏ Ríp- pe, sau xưởng cưa lính phổ đang tập.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+Trước trụ sở xã: Nhiều người đứng trước bảng dán cáo thị</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Bác phó rèn Oát- stơ lớn tiếng bảo Ph-răng:" Đừng vội vã thế cháu ới, đến trường lúc nào cũng vẫn còn là sớm!"</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269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09433" y="1463040"/>
            <a:ext cx="11456665" cy="4678452"/>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409433" y="1927554"/>
            <a:ext cx="11456665" cy="3749424"/>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Ở trường</a:t>
            </a: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Yên tĩnh, trang nghiêm, khác thường “</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Mọi sự bình lặng y như một buổi sáng Chủ nhật</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Lớp học:</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Các bạn đã ngồi vào chỗ</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Thầy Ha- men đi lại với cây thước</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Lớp học trang trọng, thầy Ha-men dịu dàng, mặc đẹp hơn mọi ngày, mọi người trong làng đều đi học với vẻ buồn rầu.</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Báo hiệu môt một điều gì gì nghiêm trọng khác thường</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6049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67230" y="1430706"/>
            <a:ext cx="11456665" cy="4176214"/>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367229" y="2338999"/>
            <a:ext cx="11456665" cy="2366353"/>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3. Bối cảnh không gian, thời gian như báo hiệu điều bất thường đã xảy ra. Sự bất thường ấy chính là:</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Vùng An-dát của Pháp đang rơi vào tay quân Đức.</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Việc sinh hoạt, học tập của nhân dân không còn như trước  nữa.</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+Tiếng Pháp sẽ không còn được dạy ở đây nữa.</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39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211015" y="955343"/>
            <a:ext cx="11641016" cy="5670540"/>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468923" y="1109509"/>
            <a:ext cx="11125200" cy="5624617"/>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ngay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hoàn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rơ-đanh-gốt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xanh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lục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diềm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sen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gấp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nếp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mịn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lụa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đen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thêu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hoặc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phần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thưởng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Ngoài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trọng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phía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bỏ</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trống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lặng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lẽ</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giống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-de,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trưởng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sừng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nữa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Ai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vẻ</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buồn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rầu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-de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quyển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vần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sờn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mép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mở</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rộng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cặp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kính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đặt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de-DE" sz="2800" b="1" i="0" u="none" strike="noStrike" kern="1200" cap="none" spc="0" normalizeH="0" baseline="0" noProof="0" dirty="0" smtClean="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phông-xơ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đê</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358902" y="262325"/>
            <a:ext cx="1893467" cy="584775"/>
          </a:xfrm>
          <a:prstGeom prst="rect">
            <a:avLst/>
          </a:prstGeom>
        </p:spPr>
        <p:txBody>
          <a:bodyPr wrap="non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 tập </a:t>
            </a:r>
            <a:r>
              <a:rPr kumimoji="0" lang="de-DE" sz="32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3:</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290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12576" y="1078171"/>
            <a:ext cx="11535408" cy="4724225"/>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18733" y="1591700"/>
            <a:ext cx="11323093" cy="3697166"/>
          </a:xfrm>
          <a:prstGeom prst="rect">
            <a:avLst/>
          </a:prstGeom>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de-DE"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 Nêu nội dung chính của đoạn văn?</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de-DE"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2. Thầy Ha- men hiện lên qua hình ảnh nào?</a:t>
            </a:r>
            <a:r>
              <a:rPr kumimoji="0" lang="vi-VN"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đó tác giả muốn khẳng định điều gì?</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3. Việc </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cụ</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Hô</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de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và</a:t>
            </a:r>
            <a:r>
              <a:rPr kumimoji="0" lang="vi-VN"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dân làng đều tập trung đến lớp học của thầy Ha-men nói lên được điều gì?</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0209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57986" y="982639"/>
            <a:ext cx="11535408" cy="5472752"/>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57403" y="982639"/>
            <a:ext cx="11335991" cy="5262979"/>
          </a:xfrm>
          <a:prstGeom prst="rect">
            <a:avLst/>
          </a:prstGeom>
        </p:spPr>
        <p:txBody>
          <a:bodyPr wrap="square">
            <a:spAutoFit/>
          </a:bodyPr>
          <a:lstStyle/>
          <a:p>
            <a:pPr marL="53975" marR="0" lvl="0" indent="0" algn="l" defTabSz="4572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Câu</a:t>
            </a:r>
            <a:r>
              <a:rPr kumimoji="0" lang="en-US" sz="2800" b="0" i="0" u="none" strike="noStrike" kern="1200" cap="none" spc="0" normalizeH="0" baseline="0" noProof="0" dirty="0" smtClean="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1: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Nội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dung: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Khung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cảnh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buổi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cuối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cùng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 men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phục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trang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trọng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lịch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sự</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base"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Áo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mặc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chiếc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áo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rơ</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đanh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gốt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màu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xanh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diềm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lá</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sen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gấp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nếp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mịn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base"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Đội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mũ</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trong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bằng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lụa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đen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thêu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thầy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chỉ</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dùng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vào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những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hôm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thanh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hoặc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phát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phần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thưởng</a:t>
            </a:r>
            <a:r>
              <a:rPr kumimoji="0" lang="en-US" sz="2800" b="1"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base"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Buổi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ý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nghĩa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tầm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quan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trọng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thầy</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5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-de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trung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tỏ</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mọi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kính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trọng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 men,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5306675" y="250607"/>
            <a:ext cx="1512978" cy="522259"/>
          </a:xfrm>
          <a:prstGeom prst="rect">
            <a:avLst/>
          </a:prstGeom>
        </p:spPr>
        <p:txBody>
          <a:bodyPr wrap="none">
            <a:spAutoFit/>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ĐÁP ÁN</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5274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arn(inVertical)">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barn(inVertical)">
                                      <p:cBhvr>
                                        <p:cTn id="20" dur="500"/>
                                        <p:tgtEl>
                                          <p:spTgt spid="3">
                                            <p:txEl>
                                              <p:pRg st="1" end="1"/>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arn(inVertical)">
                                      <p:cBhvr>
                                        <p:cTn id="26" dur="500"/>
                                        <p:tgtEl>
                                          <p:spTgt spid="3">
                                            <p:txEl>
                                              <p:pRg st="3" end="3"/>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arn(inVertical)">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arn(inVertical)">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272955" y="1201003"/>
            <a:ext cx="11620439" cy="5131558"/>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357986" y="1481825"/>
            <a:ext cx="11535408" cy="4702569"/>
          </a:xfrm>
          <a:prstGeom prst="rect">
            <a:avLst/>
          </a:prstGeom>
        </p:spPr>
        <p:txBody>
          <a:bodyPr wrap="square">
            <a:spAutoFit/>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800" b="1"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liệu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hỏi</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Ha-men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bục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giọng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dịu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trọng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lần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Béc-lin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nay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Lo-</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ren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nay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niêm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trụ</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sở</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727391" y="352469"/>
            <a:ext cx="1893467" cy="584775"/>
          </a:xfrm>
          <a:prstGeom prst="rect">
            <a:avLst/>
          </a:prstGeom>
        </p:spPr>
        <p:txBody>
          <a:bodyPr wrap="non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 tập </a:t>
            </a:r>
            <a:r>
              <a:rPr kumimoji="0" lang="de-DE" sz="32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4:</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6864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00251" y="818866"/>
            <a:ext cx="11565847" cy="5158853"/>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494463" y="1070448"/>
            <a:ext cx="11535408" cy="4671472"/>
          </a:xfrm>
          <a:prstGeom prst="rect">
            <a:avLst/>
          </a:prstGeom>
        </p:spPr>
        <p:txBody>
          <a:bodyPr wrap="square">
            <a:spAutoFit/>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toạng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nữa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ư,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dừng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ư!...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giận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bỏ</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phí</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bắt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tổ</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hoặc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trượt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nãy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nặng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quyển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quyển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thánh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sử</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cố</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tri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giống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Ha-men.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sắp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gặp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nữa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kẻ</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Tội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nghiệp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500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163773" y="354842"/>
            <a:ext cx="11756916" cy="6172567"/>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385281" y="693669"/>
            <a:ext cx="11535408" cy="5564344"/>
          </a:xfrm>
          <a:prstGeom prst="rect">
            <a:avLst/>
          </a:prstGeom>
        </p:spPr>
        <p:txBody>
          <a:bodyPr wrap="square">
            <a:spAutoFit/>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y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phục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đẹp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chủ</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bây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hiểu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rằng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xuyên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phụng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trọn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Tổ</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quốc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mung lung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bỗng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gọi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lượt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trót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lọt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tắc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hay ho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to,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dõng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phạm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lỗi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dù</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đổi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cam;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ngay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rầu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dám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Ha-men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Phrăng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ạ,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trừng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đủ</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794393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239151" y="548640"/>
            <a:ext cx="11626947" cy="5922498"/>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72086" y="713129"/>
            <a:ext cx="11294012" cy="5593519"/>
          </a:xfrm>
          <a:prstGeom prst="rect">
            <a:avLst/>
          </a:prstGeom>
        </p:spPr>
        <p:txBody>
          <a:bodyPr wrap="square">
            <a:spAutoFit/>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nhủ</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xảy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Tai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hoãn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kẻ</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quyền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rằng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Dù</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Phrăng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tội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nghiệp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ạ,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chưa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tội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phần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chê</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trách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mẹ</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lắm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mẹ</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hoặc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kiếm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thêm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dăm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trách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ư?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vườn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nghỉ</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đâu</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0493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239151" y="393894"/>
          <a:ext cx="11760590" cy="5345724"/>
        </p:xfrm>
        <a:graphic>
          <a:graphicData uri="http://schemas.openxmlformats.org/drawingml/2006/table">
            <a:tbl>
              <a:tblPr firstRow="1" firstCol="1" bandRow="1"/>
              <a:tblGrid>
                <a:gridCol w="3081070">
                  <a:extLst>
                    <a:ext uri="{9D8B030D-6E8A-4147-A177-3AD203B41FA5}">
                      <a16:colId xmlns:a16="http://schemas.microsoft.com/office/drawing/2014/main" xmlns="" val="3449053178"/>
                    </a:ext>
                  </a:extLst>
                </a:gridCol>
                <a:gridCol w="4374990">
                  <a:extLst>
                    <a:ext uri="{9D8B030D-6E8A-4147-A177-3AD203B41FA5}">
                      <a16:colId xmlns:a16="http://schemas.microsoft.com/office/drawing/2014/main" xmlns="" val="793162845"/>
                    </a:ext>
                  </a:extLst>
                </a:gridCol>
                <a:gridCol w="4304530">
                  <a:extLst>
                    <a:ext uri="{9D8B030D-6E8A-4147-A177-3AD203B41FA5}">
                      <a16:colId xmlns:a16="http://schemas.microsoft.com/office/drawing/2014/main" xmlns="" val="3901207634"/>
                    </a:ext>
                  </a:extLst>
                </a:gridCol>
              </a:tblGrid>
              <a:tr h="544005">
                <a:tc>
                  <a:txBody>
                    <a:bodyPr/>
                    <a:lstStyle/>
                    <a:p>
                      <a:pPr>
                        <a:spcAft>
                          <a:spcPts val="0"/>
                        </a:spcAft>
                      </a:pP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ội dung đọc hiểu</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spcAft>
                          <a:spcPts val="0"/>
                        </a:spcAf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Lão Hạc</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spcAft>
                          <a:spcPts val="0"/>
                        </a:spcAf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ện “</a:t>
                      </a:r>
                      <a:r>
                        <a:rPr lang="vi-VN" sz="28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Chiếc lược ngà</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xmlns="" val="819637054"/>
                  </a:ext>
                </a:extLst>
              </a:tr>
              <a:tr h="4801719">
                <a:tc>
                  <a:txBody>
                    <a:bodyPr/>
                    <a:lstStyle/>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5.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Đặc điểm của nhân vật chính, cách nhà văn thể hiện nhân 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L</a:t>
                      </a: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ão Hạc: Lão nông nghèo khổ, bất hạnh, đáng thương có phẩm chất cao đẹp</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nhân hậu, vị tha, tự trọng.</a:t>
                      </a:r>
                    </a:p>
                    <a:p>
                      <a:pPr algn="just">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Ông </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G</a:t>
                      </a: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iáo: Người có tấm lòng đồng cảm, yêu thương, luôn trăn trở về con người</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và</a:t>
                      </a: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 cuộc sống.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 Thể hiện qua ngôn ngữ, cử chỉ, hành động, suy nghĩ</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B</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é Thu: Ngây thơ, hồn nhiên, có cá tính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bướng bỉnh đến ngang ngạnh. Khi trở thành cô giao liên thì thông minh, dũng cảm.</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Ông Sáu: Giàu lòng yêu nước, người cha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giàu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thương con.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52978512"/>
                  </a:ext>
                </a:extLst>
              </a:tr>
            </a:tbl>
          </a:graphicData>
        </a:graphic>
      </p:graphicFrame>
    </p:spTree>
    <p:extLst>
      <p:ext uri="{BB962C8B-B14F-4D97-AF65-F5344CB8AC3E}">
        <p14:creationId xmlns:p14="http://schemas.microsoft.com/office/powerpoint/2010/main" val="279025919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182880" y="675249"/>
            <a:ext cx="11795759" cy="5584874"/>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443231" y="950036"/>
            <a:ext cx="11535408" cy="5132495"/>
          </a:xfrm>
          <a:prstGeom prst="rect">
            <a:avLst/>
          </a:prstGeom>
        </p:spPr>
        <p:txBody>
          <a:bodyPr wrap="square">
            <a:spAutoFit/>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sang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Ha-men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rằng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hay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giữ</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đừng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lãng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bởi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tộc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vòng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nô</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chừng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giữ</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nắm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chìa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lao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tù</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cầm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quyển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hiểu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dễ</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dễ</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chưa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chăm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nữa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chưa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nhẫn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giảng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tội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nghiệp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truyền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thụ</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toàn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tri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ngay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tri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óc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5908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401028" y="661182"/>
            <a:ext cx="11535408" cy="5078435"/>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642425" y="864663"/>
            <a:ext cx="11294011" cy="4671472"/>
          </a:xfrm>
          <a:prstGeom prst="rect">
            <a:avLst/>
          </a:prstGeom>
        </p:spPr>
        <p:txBody>
          <a:bodyPr wrap="square">
            <a:spAutoFit/>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giảng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sang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Ha-men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chuẩn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mẫu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chữ</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đẹp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mẫu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treo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bay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phấp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khắp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Ai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chăm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phăng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phắc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ngòi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bút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soạt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bọ</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dừa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bay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ngay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cặm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vạch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nét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sổ</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bồ</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gù</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khẽ</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nhủ</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Liệu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bắt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hót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nhỉ</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7936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288487" y="787791"/>
            <a:ext cx="11535408" cy="5078435"/>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288487" y="991272"/>
            <a:ext cx="11535408" cy="4671472"/>
          </a:xfrm>
          <a:prstGeom prst="rect">
            <a:avLst/>
          </a:prstGeom>
        </p:spPr>
        <p:txBody>
          <a:bodyPr wrap="square">
            <a:spAutoFit/>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Chốc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chốc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khỏi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Ha-men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lặng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bục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đăm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đăm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nhìn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ánh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toàn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xem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nay,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chỗ</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khoảng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y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nguyên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đổi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chăng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nhẵn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bóng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ngoài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hu-blông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trồng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quấn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quýt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khung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cửa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sổ</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tội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nghiệp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hẳn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hòm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xiểng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phòng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khỏi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sở</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7490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30690" y="1214651"/>
            <a:ext cx="11535408" cy="4478564"/>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23164" y="1883483"/>
            <a:ext cx="11132024" cy="3288401"/>
          </a:xfrm>
          <a:prstGeom prst="rect">
            <a:avLst/>
          </a:prstGeom>
        </p:spPr>
        <p:txBody>
          <a:bodyPr wrap="square">
            <a:spAutoFit/>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đủ</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can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đảm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Lịch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sử</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nhỏ</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Ba Be Bi Bo Bu.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Đằng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phòng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-de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đeo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kính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nâng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vần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chữ</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bọn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trẻ</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chăm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giọng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run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run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xúc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nỗi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muốn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khóc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nhớ</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4618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71633" y="1091819"/>
            <a:ext cx="11535408" cy="4724225"/>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36812" y="1626118"/>
            <a:ext cx="11241206" cy="3288401"/>
          </a:xfrm>
          <a:prstGeom prst="rect">
            <a:avLst/>
          </a:prstGeom>
        </p:spPr>
        <p:txBody>
          <a:bodyPr wrap="square">
            <a:spAutoFit/>
          </a:bodyPr>
          <a:lstStyle/>
          <a:p>
            <a:pPr marL="0" marR="0" lvl="0" indent="0" algn="l" defTabSz="457200" rtl="0" eaLnBrk="1" fontAlgn="base"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biểu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chính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dung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b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Câu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2</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Tìm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chi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tiết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hiện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độ</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thầy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Ha- men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dành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sinh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Qua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cảm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thầy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dành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sinh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như</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thế</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base"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Câu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3</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 men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nhìn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khẳng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base"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4:</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sẻ</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tộc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7768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177421" y="786114"/>
            <a:ext cx="11784211" cy="5767362"/>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32263" y="928859"/>
            <a:ext cx="11429369" cy="5624617"/>
          </a:xfrm>
          <a:prstGeom prst="rect">
            <a:avLst/>
          </a:prstGeom>
        </p:spPr>
        <p:txBody>
          <a:bodyPr wrap="square">
            <a:spAutoFit/>
          </a:bodyPr>
          <a:lstStyle/>
          <a:p>
            <a:pPr marL="0" marR="0" lvl="0" indent="0" algn="l" defTabSz="457200" rtl="0" eaLnBrk="1" fontAlgn="base"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smtClean="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Câu</a:t>
            </a:r>
            <a:r>
              <a:rPr kumimoji="0" lang="en-US" sz="2800" b="1" i="0" u="none" strike="noStrike" kern="1200" cap="none" spc="0" normalizeH="0" baseline="0" noProof="0" dirty="0" smtClean="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1: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base"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Phương</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thức</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biểu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đạt</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chính</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Tự</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sự</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base"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Nội</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dung: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Khung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cảnh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buổi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cuối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cùng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base"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Câu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2: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base"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Chi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tiết</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thể</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hiện</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thái</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độ</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thầy</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Ha- men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dành</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cho</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sinh</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base"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Phrăng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muộn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thầy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giận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dữ</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nói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dịu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dàng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base"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Xưng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hô</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gần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gũi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thầy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con"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nhắc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sinh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chú</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ý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hành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giọng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dịu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dàng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trang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trọng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base"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Phrăng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được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bài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thầy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vẫn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ôn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tồn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Thầy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kiên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nhẫn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giảng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giải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sinh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những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hiểu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biết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thầy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ánh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mắt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xúc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động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nhìn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đồ</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vật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ngôi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trường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base"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Thái</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độ</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với</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sinh</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cho</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thấy</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tình</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yêu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thương</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quan</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tâm</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gần</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gũi</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5636692" y="232757"/>
            <a:ext cx="1633204" cy="553357"/>
          </a:xfrm>
          <a:prstGeom prst="rect">
            <a:avLst/>
          </a:prstGeom>
        </p:spPr>
        <p:txBody>
          <a:bodyPr wrap="none">
            <a:spAutoFit/>
          </a:bodyPr>
          <a:lstStyle/>
          <a:p>
            <a:pPr marL="0" marR="0" lvl="0" indent="0" algn="l" defTabSz="457200" rtl="0" eaLnBrk="1" fontAlgn="base"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ĐÁP ÁN:</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5099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168812" y="787791"/>
            <a:ext cx="11753556" cy="5275383"/>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386960" y="1345815"/>
            <a:ext cx="11535408" cy="4210448"/>
          </a:xfrm>
          <a:prstGeom prst="rect">
            <a:avLst/>
          </a:prstGeom>
        </p:spPr>
        <p:txBody>
          <a:bodyPr wrap="square">
            <a:spAutoFit/>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3. </a:t>
            </a: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Thầy Ha- men nhìn nhận về tiếng Pháp: Yêu tin, tự hào,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base"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Tự phê bình mình và mọi người có lúc đã sao nhãng việc học tập và dạy tiếng Pháp</a:t>
            </a:r>
            <a:r>
              <a:rPr kumimoji="0" lang="de-DE"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base"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Ca ngợi vẻ đẹp của tiếng Pháp bằng những  lời nói sâu sắc  thiết tha thầy ca ngợi về vẻ đẹp của tiếng Pháp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base"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Nhắc  học sinh phải yêu mến, giữ gìn</a:t>
            </a:r>
            <a:r>
              <a:rPr kumimoji="0" lang="de-DE"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base"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Thầy coi tiếng Pháp là vũ khí, là chìa khoá của chốn lao tù</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&gt;Thể hiện tình cảm yêu nước và lòng tự hào về tiếng nói dân tộc. Thầy muốn truyền cho học sinh  tình yêu và niềm tự hào ấy.</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7264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25083" y="0"/>
            <a:ext cx="11633982" cy="6858000"/>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4" name="Rectangle 3"/>
          <p:cNvSpPr/>
          <p:nvPr/>
        </p:nvSpPr>
        <p:spPr>
          <a:xfrm>
            <a:off x="1029644" y="143723"/>
            <a:ext cx="1213794" cy="522259"/>
          </a:xfrm>
          <a:prstGeom prst="rect">
            <a:avLst/>
          </a:prstGeom>
        </p:spPr>
        <p:txBody>
          <a:bodyPr wrap="none">
            <a:spAutoFit/>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4:</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ctangle 1"/>
          <p:cNvSpPr/>
          <p:nvPr/>
        </p:nvSpPr>
        <p:spPr>
          <a:xfrm>
            <a:off x="2743200" y="171858"/>
            <a:ext cx="7638757" cy="6514284"/>
          </a:xfrm>
          <a:prstGeom prst="rect">
            <a:avLst/>
          </a:prstGeom>
        </p:spPr>
        <p:txBody>
          <a:bodyPr wrap="square">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Chưa chữ viết đã vẹn tròn tiếng nói</a:t>
            </a:r>
            <a:b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Vầng trăng cao đêm cá lặn sao mờ</a:t>
            </a:r>
            <a:b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Ôi tiếng Việt như bùn và như lụa</a:t>
            </a:r>
            <a:b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Óng tre ngà và mềm mại như tơ</a:t>
            </a:r>
            <a:b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Tiếng tha thiết, nói thường nghe như hát</a:t>
            </a:r>
            <a:b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Kể mọi điều bằng ríu rít âm thanh</a:t>
            </a:r>
            <a:b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Như gió nước không thể nào nắm bắt</a:t>
            </a:r>
            <a:b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Dấu huyền trầm, dấu ngã chênh vênh</a:t>
            </a:r>
            <a:b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Dấu hỏi dựng suốt ngàn đời lửa cháy</a:t>
            </a:r>
            <a:b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Một tiếng vườn rợp bóng lá cành vươn</a:t>
            </a:r>
            <a:b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Nghe mát lịm ở đầu môi tiếng suối</a:t>
            </a:r>
            <a:b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Tiếng heo may gợi nhớ những con đường</a:t>
            </a:r>
            <a:b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Một đảo nhỏ xa xôi ngoài biển rộng</a:t>
            </a:r>
            <a:b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Vẫn tiếng làng tiếng nước của riêng ta</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de-DE" sz="26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 Lưu Quang Vũ)</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578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25083" y="703385"/>
            <a:ext cx="11633982" cy="5807743"/>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2391507" y="1139482"/>
            <a:ext cx="8609427" cy="5132495"/>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Mơ hồ thấm từng âm thanh tiếng mẹ</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Tôi bỗng tỉnh ra. Tới giây phút lạ lùng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Tôi chợt hiểu, người chữa tôi khỏi bệnh</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Chẳng thể là ai, ngoài tiếng mẹ thân thương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Những tiếng khác dành cho dân tộc khác</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Cũng sẽ khiến cho lành bệnh bao người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Tôi chỉ biết nếu tiếng tôi biến mất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Thì tôi sẵn sàng nhắm mắt buông xuôi.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R.Gam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-da-</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tốp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tab pos="57150" algn="l"/>
              </a:tabLst>
              <a:defRPr/>
            </a:pPr>
            <a:r>
              <a:rPr kumimoji="0" lang="de-DE" sz="2800" b="0" i="0" u="none" strike="noStrike" kern="1200" cap="none" spc="0" normalizeH="0" baseline="0" noProof="0" dirty="0">
                <a:ln>
                  <a:noFill/>
                </a:ln>
                <a:solidFill>
                  <a:srgbClr val="003366"/>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335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112542" y="1111348"/>
            <a:ext cx="11943470" cy="5359790"/>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253218" y="1456166"/>
            <a:ext cx="11938782" cy="483209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Bỗng</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đồng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điểm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cầu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nguyện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kèn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bọn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lính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Phổ</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ngoài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cửa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sổ</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Ha-men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bục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nhợt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Chưa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lớn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lao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nghẹn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bèn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quay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phía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cầm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hòn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phấn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dằn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mạnh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sức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cố</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to:</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“NƯỚC PHÁP MUÔN NĂM!”.</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dựa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chẳng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thúc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549130" y="406595"/>
            <a:ext cx="1893467" cy="584775"/>
          </a:xfrm>
          <a:prstGeom prst="rect">
            <a:avLst/>
          </a:prstGeom>
        </p:spPr>
        <p:txBody>
          <a:bodyPr wrap="non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 tập 5</a:t>
            </a:r>
            <a:r>
              <a:rPr kumimoji="0" lang="de-DE" sz="32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0032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239151" y="393894"/>
          <a:ext cx="11760590" cy="6091365"/>
        </p:xfrm>
        <a:graphic>
          <a:graphicData uri="http://schemas.openxmlformats.org/drawingml/2006/table">
            <a:tbl>
              <a:tblPr firstRow="1" firstCol="1" bandRow="1"/>
              <a:tblGrid>
                <a:gridCol w="3081070">
                  <a:extLst>
                    <a:ext uri="{9D8B030D-6E8A-4147-A177-3AD203B41FA5}">
                      <a16:colId xmlns:a16="http://schemas.microsoft.com/office/drawing/2014/main" xmlns="" val="3449053178"/>
                    </a:ext>
                  </a:extLst>
                </a:gridCol>
                <a:gridCol w="4374990">
                  <a:extLst>
                    <a:ext uri="{9D8B030D-6E8A-4147-A177-3AD203B41FA5}">
                      <a16:colId xmlns:a16="http://schemas.microsoft.com/office/drawing/2014/main" xmlns="" val="793162845"/>
                    </a:ext>
                  </a:extLst>
                </a:gridCol>
                <a:gridCol w="4304530">
                  <a:extLst>
                    <a:ext uri="{9D8B030D-6E8A-4147-A177-3AD203B41FA5}">
                      <a16:colId xmlns:a16="http://schemas.microsoft.com/office/drawing/2014/main" xmlns="" val="3901207634"/>
                    </a:ext>
                  </a:extLst>
                </a:gridCol>
              </a:tblGrid>
              <a:tr h="544005">
                <a:tc>
                  <a:txBody>
                    <a:bodyPr/>
                    <a:lstStyle/>
                    <a:p>
                      <a:pPr>
                        <a:spcAft>
                          <a:spcPts val="0"/>
                        </a:spcAft>
                      </a:pP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ội dung đọc hiểu</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spcAft>
                          <a:spcPts val="0"/>
                        </a:spcAf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Lão Hạc</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spcAft>
                          <a:spcPts val="0"/>
                        </a:spcAf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ện “</a:t>
                      </a:r>
                      <a:r>
                        <a:rPr lang="vi-VN" sz="28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Chiếc lược ngà</a:t>
                      </a:r>
                      <a:r>
                        <a:rPr lang="vi-VN"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xmlns="" val="819637054"/>
                  </a:ext>
                </a:extLst>
              </a:tr>
              <a:tr h="4801719">
                <a:tc>
                  <a:txBody>
                    <a:bodyPr/>
                    <a:lstStyle/>
                    <a:p>
                      <a:pPr algn="just">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6. Nêu ấn tượng về nhân vật chính được đề cập trong đoạn trích.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Ấn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tấm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đôn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hậu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giàu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phận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hạnh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huống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ngờ</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ngôn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miêu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Ấn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Thu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hồn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ngây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bướng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bỉnh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ngang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ngạnh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giàu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Ấn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Sáu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huống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éo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le,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miêu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ngôn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am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niềm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52978512"/>
                  </a:ext>
                </a:extLst>
              </a:tr>
            </a:tbl>
          </a:graphicData>
        </a:graphic>
      </p:graphicFrame>
    </p:spTree>
    <p:extLst>
      <p:ext uri="{BB962C8B-B14F-4D97-AF65-F5344CB8AC3E}">
        <p14:creationId xmlns:p14="http://schemas.microsoft.com/office/powerpoint/2010/main" val="80446554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16622" y="1223889"/>
            <a:ext cx="11535408" cy="4192173"/>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316622" y="2367086"/>
            <a:ext cx="11050172" cy="1936428"/>
          </a:xfrm>
          <a:prstGeom prst="rect">
            <a:avLst/>
          </a:prstGeom>
        </p:spPr>
        <p:txBody>
          <a:bodyPr wrap="square">
            <a:spAutoFit/>
          </a:bodyPr>
          <a:lstStyle/>
          <a:p>
            <a:pPr marL="457200" marR="0" lvl="0" indent="0" algn="l"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kiện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457200" marR="0" lvl="0" indent="0" algn="l"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 men? Qua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457200" marR="0" lvl="0" indent="0" algn="l"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 Qua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truyền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thông</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điệp</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0866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16622" y="1533379"/>
            <a:ext cx="11535408" cy="3671668"/>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425536" y="2413504"/>
            <a:ext cx="11333415" cy="1444306"/>
          </a:xfrm>
          <a:prstGeom prst="rect">
            <a:avLst/>
          </a:prstGeom>
        </p:spPr>
        <p:txBody>
          <a:bodyPr wrap="square">
            <a:spAutoFit/>
          </a:bodyPr>
          <a:lstStyle/>
          <a:p>
            <a:pPr marL="53975" marR="0" lvl="0" indent="0" algn="l"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nỗi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đớn,xúc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 men ở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giây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phút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thờ</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kèn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cấm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dứt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5091425" y="490999"/>
            <a:ext cx="1961884" cy="522259"/>
          </a:xfrm>
          <a:prstGeom prst="rect">
            <a:avLst/>
          </a:prstGeom>
        </p:spPr>
        <p:txBody>
          <a:bodyPr wrap="none">
            <a:spAutoFit/>
          </a:bodyPr>
          <a:lstStyle/>
          <a:p>
            <a:pPr marL="457200" marR="0" lvl="0" indent="0" algn="l" defTabSz="457200" rtl="0" eaLnBrk="1" fontAlgn="auto" latinLnBrk="0" hangingPunct="1">
              <a:lnSpc>
                <a:spcPct val="107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ĐÁP ÁN</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7429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140677" y="520505"/>
            <a:ext cx="11711353" cy="5767753"/>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316622" y="845000"/>
            <a:ext cx="11535408" cy="5132495"/>
          </a:xfrm>
          <a:prstGeom prst="rect">
            <a:avLst/>
          </a:prstGeom>
        </p:spPr>
        <p:txBody>
          <a:bodyPr wrap="square">
            <a:spAutoFit/>
          </a:bodyPr>
          <a:lstStyle/>
          <a:p>
            <a:pPr marL="53975" marR="0" lvl="0" indent="0" algn="l" defTabSz="4572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base"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Nỗi đau đớn, xúc động trong lòng thầy lên đến cực điểm khi tiếng chuông nhà thờ điểm 12 tiếng và tiếng kèn quân Phổ báo hiệu hết giờ học, báo hiệu việc chấm dứt học tiếng Pháp.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base"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Thầy Ha- men" người tái nhợt"," nghẹn ngào, không nói được hết câu", " cầm một hòn phấn và dằn mạnh hết sức, thầy cố viết thật to: " NƯỚC PHÁP MUÔN NĂM!" và " đầu dựa vào tường', " chẳng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base"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nói", chỉ "giơ tay ra hiệu"</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-&gt; Biểu hiện của thầy thể hiện nỗi đau đớn, thất vọng. Đó  là người yêu nghề dạy học, yêu tiếng mẹ đẻ, người yêu nước sâu sắc, là người truyền lửa cho các thế hệ học sinh.</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9430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16622" y="1294229"/>
            <a:ext cx="11535408" cy="4107766"/>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374016" y="2253016"/>
            <a:ext cx="11420620" cy="2164567"/>
          </a:xfrm>
          <a:prstGeom prst="rect">
            <a:avLst/>
          </a:prstGeom>
        </p:spPr>
        <p:txBody>
          <a:bodyPr wrap="square">
            <a:spAutoFit/>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kumimoji="0" lang="de-DE" sz="32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Câu 3: Bài học</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l" defTabSz="457200" rtl="0" eaLnBrk="1" fontAlgn="auto" latinLnBrk="0" hangingPunct="1">
              <a:lnSpc>
                <a:spcPct val="107000"/>
              </a:lnSpc>
              <a:spcBef>
                <a:spcPts val="0"/>
              </a:spcBef>
              <a:spcAft>
                <a:spcPts val="0"/>
              </a:spcAft>
              <a:buClrTx/>
              <a:buSzTx/>
              <a:buFont typeface="Times New Roman" panose="02020603050405020304" pitchFamily="18" charset="0"/>
              <a:buChar char="-"/>
              <a:tabLst/>
              <a:defRPr/>
            </a:pPr>
            <a:r>
              <a:rPr kumimoji="0" lang="de-DE"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 yêu tiếng mẹ đẻ, yêu tiếng nói ông cha</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07000"/>
              </a:lnSpc>
              <a:spcBef>
                <a:spcPts val="0"/>
              </a:spcBef>
              <a:spcAft>
                <a:spcPts val="0"/>
              </a:spcAft>
              <a:buClrTx/>
              <a:buSzTx/>
              <a:buFont typeface="Times New Roman" panose="02020603050405020304" pitchFamily="18" charset="0"/>
              <a:buChar char="-"/>
              <a:tabLst/>
              <a:defRPr/>
            </a:pPr>
            <a:r>
              <a:rPr kumimoji="0" lang="de-DE"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 yêu tiếng nói ông cha chính là tình yêu </a:t>
            </a:r>
            <a:r>
              <a:rPr kumimoji="0" lang="de-DE" sz="3200" b="0" i="0" u="none" strike="noStrike" kern="12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nước</a:t>
            </a:r>
            <a:endParaRPr kumimoji="0" lang="en-US" sz="32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07000"/>
              </a:lnSpc>
              <a:spcBef>
                <a:spcPts val="0"/>
              </a:spcBef>
              <a:spcAft>
                <a:spcPts val="0"/>
              </a:spcAft>
              <a:buClrTx/>
              <a:buSzTx/>
              <a:buFont typeface="Times New Roman" panose="02020603050405020304" pitchFamily="18" charset="0"/>
              <a:buChar char="-"/>
              <a:tabLst/>
              <a:defRPr/>
            </a:pPr>
            <a:r>
              <a:rPr kumimoji="0" lang="de-DE" sz="3200" b="0" i="0" u="none" strike="noStrike" kern="1200" cap="none" spc="0" normalizeH="0" baseline="0" noProof="0" dirty="0" smtClean="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Phải </a:t>
            </a:r>
            <a:r>
              <a:rPr kumimoji="0" lang="de-DE" sz="32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có trách nhiệm giữ gìn tiếng nói dân tộc</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604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163773" y="379828"/>
            <a:ext cx="11688257" cy="6203852"/>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316622" y="738133"/>
            <a:ext cx="11535408" cy="5693866"/>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 tập </a:t>
            </a:r>
            <a:r>
              <a:rPr kumimoji="0" lang="de-DE" sz="2800" b="1" i="0" u="none" strike="noStrike" kern="1200" cap="none" spc="0" normalizeH="0" baseline="0" noProof="0" dirty="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6:</a:t>
            </a:r>
            <a:r>
              <a:rPr kumimoji="0" lang="de-DE" sz="2800" b="1" i="0" u="none" strike="noStrike" kern="1200" cap="none" spc="0" normalizeH="0" baseline="0" noProof="0" dirty="0" smtClean="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Viết </a:t>
            </a: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đoạn văn cảm nhận cách Ph răng cảm nhận</a:t>
            </a:r>
            <a:r>
              <a:rPr kumimoji="0" lang="de-DE" sz="2800" b="1" i="0" u="none" strike="noStrike" kern="1200" cap="none" spc="0" normalizeH="0" baseline="0" noProof="0" dirty="0">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về thầy Ha men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Khi bản thân đi muộn và không thuộc bài cảm nhận: thầy dịu dàng, trang trọng: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+Thầy Ha- men nhìn tôi chẳng giận dữ và bảo tôi thật dịu dàng.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Thầy Ha- men bước lên bục rồi vẫn giọng dịu dàng và trang trọng như lúc tôi mới vào...</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Quên ngay cả những lúc thầy phạt, thầy vụt thước kẻ " và cậu cảm thấy " Tội nghiệp thầy"</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Hiểu được các cụ già trong làng lại đến ngồi dưới lớp học" là cách để tạ ơn thầy giáo chúng tôi về bối mươi năm phụng sự hết lòng và để trọng đọ với Tổ quốc đang ra đi"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Tuy nhiên, thầy vẫn can đảm dạy chúng tôi cho đến hết buổi.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Cảm nhận thầy hiện lên thật đẹp khi buổi học kết thúc" Thầy Ha- men đứng trên bục người tái nhợt. Chưa bao giờ tôi thấy thầy lớn lao đến thế".</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2510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16622" y="987256"/>
            <a:ext cx="11535408" cy="4724225"/>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06437" y="1345815"/>
            <a:ext cx="11345593" cy="4241546"/>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Từ sợ hãi thầy- thân thiết quý trọng thấy thầy thật lớn  lao nhờ thầy mà cậu hiểu ra quân Phổ là  quân khốn nạn.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Nghệ thuât kể,tả đặc biệt miêu tả tâm lí nhân vật sâu sắc làm bật thái độ của Ph răng với thầy Ha- men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Từ sợ hãi thầy- thân thiết quý trọng thấy thầy thật lớn lao nhờ thầy mà cậu hiểu ra quân Phổ là  quân khốn nạn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Phrăng là cậu bé hồn nhiên, chân thận biết lẽ phải, có tình yêu tiếng Pháp- tiếng mẹ đẻ của mình, quý trọng biết ơn người thầy, biết căm giận kẻ ngoại bang.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0813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92597" y="2634018"/>
            <a:ext cx="11535408" cy="3179928"/>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16622" y="477672"/>
            <a:ext cx="11535408" cy="1528549"/>
          </a:xfrm>
          <a:prstGeom prst="roundRect">
            <a:avLst>
              <a:gd name="adj" fmla="val 16667"/>
            </a:avLst>
          </a:prstGeom>
          <a:solidFill>
            <a:schemeClr val="accent2">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392597" y="750304"/>
            <a:ext cx="11009194" cy="1014380"/>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Bài </a:t>
            </a:r>
            <a:r>
              <a:rPr kumimoji="0" lang="de-DE" sz="2800" b="1" i="0" u="none" strike="noStrike" kern="1200" cap="none" spc="0" normalizeH="0" baseline="0" noProof="0" dirty="0" smtClean="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7: </a:t>
            </a: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Viết đoạn văn cảm nhận về thái độ, tâm trạng của Ph răng với việc học tiếng Pháp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468572" y="3040805"/>
            <a:ext cx="11383458" cy="2366353"/>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Yêu cầu các ý nội dung: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0033CC"/>
                </a:solidFill>
                <a:effectLst/>
                <a:uLnTx/>
                <a:uFillTx/>
                <a:latin typeface="Times New Roman" panose="02020603050405020304" pitchFamily="18" charset="0"/>
                <a:ea typeface="Calibri" panose="020F0502020204030204" pitchFamily="34" charset="0"/>
                <a:cs typeface="Times New Roman" panose="02020603050405020304" pitchFamily="18" charset="0"/>
              </a:rPr>
              <a:t>- Trước buổi học: </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Lười học, nhút nhát nhưng trung thực</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Định trốn học vì đã trễ giờ và không thuộc bài, sợ thầy trách nhưng đã cưỡng lại được và vội đến trường và nhận thấy quang cảnh trên đường đi, sân trường, lớp học có vẻ khác lạ khiến cậu "ngạc nhiên</a:t>
            </a:r>
            <a:r>
              <a:rPr kumimoji="0" lang="de-DE" sz="2800" b="0" i="0" u="none" strike="noStrike" kern="1200" cap="none" spc="0" normalizeH="0" baseline="0" noProof="0" dirty="0" smtClean="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3319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arn(inVertical)">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P spid="3" grpId="0"/>
      <p:bldP spid="4"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16622" y="382137"/>
            <a:ext cx="11535408" cy="5977719"/>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399421" y="760438"/>
            <a:ext cx="11369809" cy="5132495"/>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0033CC"/>
                </a:solidFill>
                <a:effectLst/>
                <a:uLnTx/>
                <a:uFillTx/>
                <a:latin typeface="Times New Roman" panose="02020603050405020304" pitchFamily="18" charset="0"/>
                <a:ea typeface="Calibri" panose="020F0502020204030204" pitchFamily="34" charset="0"/>
                <a:cs typeface="Times New Roman" panose="02020603050405020304" pitchFamily="18" charset="0"/>
              </a:rPr>
              <a:t>- Khi học viết Pháp văn</a:t>
            </a:r>
            <a:r>
              <a:rPr kumimoji="0" lang="de-DE" sz="2800" b="0" i="0" u="none" strike="noStrike" kern="1200" cap="none" spc="0" normalizeH="0" baseline="0" noProof="0" dirty="0">
                <a:ln>
                  <a:noFill/>
                </a:ln>
                <a:solidFill>
                  <a:srgbClr val="0033CC"/>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Từ lơ là đến thiết tha, lo lắng cho việc học viết Cậu" choáng váng, sững sờ" khi nghe thầy giáo thông báo đây là buổi học tiếng Pháp cuối cùng. Dấy lên tình cảm đặc biệt khác thường ngày với tiếng Pháp.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Lúc này trong cậu dấy lên tình cảm đặc biệt khác thường ngày với tiếng Pháp(Ân hận", tự giận mình" vì mình đã quá ham chơi " Tự giận mình  biết mấy về thời gian bỏ phi, về  thời gian bỏ phí, về những buổi trốn học đi  cắt tổ chim hoặc trượt trên hồ", rồi cậu thấy tiếc nuối vì "Sẽ chẳng bao giờ được học nữa ư", " phải dừng ở đó ư" Tâm trạng xấu hổ, buồn và tự giận mình không chịu tập đọc.+ Đau lòng khi " phải từ giã những cuốn sách, những bạn cố tri" mà trước đây cậu luôn thấy chán.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33252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27546" y="382137"/>
            <a:ext cx="11524484" cy="5663821"/>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01030" y="632250"/>
            <a:ext cx="11177516" cy="5163593"/>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0000CC"/>
                </a:solidFill>
                <a:effectLst/>
                <a:uLnTx/>
                <a:uFillTx/>
                <a:latin typeface="Times New Roman" panose="02020603050405020304" pitchFamily="18" charset="0"/>
                <a:ea typeface="Calibri" panose="020F0502020204030204" pitchFamily="34" charset="0"/>
                <a:cs typeface="Times New Roman" panose="02020603050405020304" pitchFamily="18" charset="0"/>
              </a:rPr>
              <a:t>- Khi học đọc:</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Tâm trạng xấu hổ, buồn và tự giận mình không chịu tập đọc.</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Ân hận lớn hơn khi không thuộc bài khiến cậu " lúng túng, rầu rĩ" không dáng ngẩng đầu lên, càng thấm thía khi thầy không la  mắng mà  dịu dàng khiến cậu  xấu hổ tự giận mình</a:t>
            </a:r>
            <a:r>
              <a:rPr kumimoji="0" lang="de-DE" sz="2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Tâm trạng xấu hổ, buồn và tự giận mình không chịu tập đọc.</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Thấy </a:t>
            </a:r>
            <a:r>
              <a:rPr kumimoji="0" lang="de-DE" sz="2800" b="0" i="1"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rõ ràng, dễ hiểu</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khi nghe thầy giảng ngữ pháp " kinh ngạc thấy sao mình hiểu đến thế" cậu cũng nhận ra " Chưa bao giờ mình chăm chú nghe đến thế "Ôi ! Tôi sẽ nhớ mãi buổi học cuối cùng này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=&gt; NT  miêu tả diễn biến tâm lí sâu sắc: Trong hoàn cảnh đặc biệt, cậu bé nhận ra sự thiêng liêng của tiếng nói dân tộc,lòng yêu nước. Cậu bé say sưa, hứng thú học tập tiếng dân </a:t>
            </a:r>
            <a:r>
              <a:rPr kumimoji="0" lang="de-DE" sz="2800" b="0" i="0" u="none" strike="noStrike" kern="1200" cap="none" spc="0" normalizeH="0" baseline="0" noProof="0" dirty="0" smtClean="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tộc</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2097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B09915F6-5DBD-4E09-AF7E-6562ADB39A8E}"/>
              </a:ext>
            </a:extLst>
          </p:cNvPr>
          <p:cNvSpPr>
            <a:spLocks noChangeArrowheads="1"/>
          </p:cNvSpPr>
          <p:nvPr/>
        </p:nvSpPr>
        <p:spPr bwMode="auto">
          <a:xfrm>
            <a:off x="316622" y="1310185"/>
            <a:ext cx="11535408" cy="3875964"/>
          </a:xfrm>
          <a:prstGeom prst="roundRect">
            <a:avLst>
              <a:gd name="adj" fmla="val 16667"/>
            </a:avLst>
          </a:prstGeom>
          <a:solidFill>
            <a:schemeClr val="accent4">
              <a:lumMod val="20000"/>
              <a:lumOff val="80000"/>
            </a:schemeClr>
          </a:solidFill>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316622" y="2129052"/>
            <a:ext cx="11535408" cy="1905330"/>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de-DE"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Có thể thấy qua nghệ thuât kể, tả đặc biệt miêu tả tâm lí nhân vật sâu sắc ta thấy thái độ của Ph răng với việc học tiếng Pháp qua diễn biến tâm trạng của cậu bé. Cho thấy phrăng là cậu bé hồn nhiên, chân thận biết lẽ phải, có tình yêu tiếng Pháp- tiếng mẹ đẻ của mình, biết căm giận kẻ ngoại bang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4197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10434" y="1651379"/>
            <a:ext cx="11633982" cy="4326339"/>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95785" y="1983418"/>
            <a:ext cx="11463280" cy="3539430"/>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Đ</a:t>
            </a:r>
            <a:r>
              <a:rPr kumimoji="0" lang="vi-VN"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ọc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Times New Roman" panose="02020603050405020304" pitchFamily="18" charset="0"/>
              </a:rPr>
              <a:t>đoạn</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Times New Roman" panose="02020603050405020304" pitchFamily="18" charset="0"/>
              </a:rPr>
              <a:t>trích</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Times New Roman" panose="02020603050405020304" pitchFamily="18" charset="0"/>
              </a:rPr>
              <a:t>sau</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Times New Roman" panose="02020603050405020304" pitchFamily="18" charset="0"/>
              </a:rPr>
              <a:t>và</a:t>
            </a:r>
            <a:r>
              <a:rPr kumimoji="0" lang="vi-VN"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 trả lời câu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MS Mincho"/>
                <a:cs typeface="Times New Roman" panose="02020603050405020304" pitchFamily="18" charset="0"/>
              </a:rPr>
              <a:t>hỏi</a:t>
            </a:r>
            <a:r>
              <a:rPr kumimoji="0" lang="vi-VN" sz="2800" b="0"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Hôm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sau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Hạc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sang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Vừa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thấy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báo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ngay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Cậu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Vàng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rồi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giáo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ạ!</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Cụ</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bán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rồi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Bán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rồi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Họ</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vừa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bắt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xong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cố</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làm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ra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vui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vẻ</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Nhưng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trông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cười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như</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mếu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mắt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ầng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ậng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nước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muốn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ôm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choàng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lấy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òa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khóc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Bây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giờ</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thì</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xót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xa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năm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quyển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sách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của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quá</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như</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trước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nữa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chỉ</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ngại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Hạc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395785" y="667954"/>
            <a:ext cx="1993816" cy="523220"/>
          </a:xfrm>
          <a:prstGeom prst="rect">
            <a:avLst/>
          </a:prstGeom>
        </p:spPr>
        <p:txBody>
          <a:bodyPr wrap="non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nb-NO" sz="2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BÀI TẬP 2:</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071698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4"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09684" y="1154661"/>
            <a:ext cx="10611904" cy="1815882"/>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Hoàn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thiện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các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bài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tập</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của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buổi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học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Chuẩn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bị</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cho</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buổi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học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đọc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hiểu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thể</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loại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tiểu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thuyết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Tìm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đọc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tiểu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mn-cs"/>
              </a:rPr>
              <a:t>thuyết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Tắt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đèn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Ngô</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Tố</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Điền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các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tin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vào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Phiếu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mn-cs"/>
              </a:rPr>
              <a:t>tập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6" name="Rectangle 5"/>
          <p:cNvSpPr/>
          <p:nvPr/>
        </p:nvSpPr>
        <p:spPr>
          <a:xfrm>
            <a:off x="3799249" y="343882"/>
            <a:ext cx="4593502" cy="613245"/>
          </a:xfrm>
          <a:prstGeom prst="rect">
            <a:avLst/>
          </a:prstGeom>
        </p:spPr>
        <p:txBody>
          <a:bodyPr wrap="none">
            <a:spAutoFit/>
          </a:bodyPr>
          <a:lstStyle/>
          <a:p>
            <a:pPr marL="0" marR="0" lvl="0" indent="0" algn="ctr" defTabSz="457200" rtl="0" eaLnBrk="1" fontAlgn="auto" latinLnBrk="0" hangingPunct="1">
              <a:lnSpc>
                <a:spcPct val="115000"/>
              </a:lnSpc>
              <a:spcBef>
                <a:spcPts val="0"/>
              </a:spcBef>
              <a:spcAft>
                <a:spcPts val="0"/>
              </a:spcAft>
              <a:buClrTx/>
              <a:buSzTx/>
              <a:buFontTx/>
              <a:buNone/>
              <a:tabLst>
                <a:tab pos="152400" algn="l"/>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 </a:t>
            </a:r>
            <a:r>
              <a:rPr kumimoji="0" lang="de-DE"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HƯỚNG DẪN TỰ HỌC</a:t>
            </a:r>
            <a:endParaRPr kumimoji="0" lang="en-US" sz="32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endParaRPr>
          </a:p>
        </p:txBody>
      </p:sp>
      <p:graphicFrame>
        <p:nvGraphicFramePr>
          <p:cNvPr id="7" name="Table 6"/>
          <p:cNvGraphicFramePr>
            <a:graphicFrameLocks noGrp="1"/>
          </p:cNvGraphicFramePr>
          <p:nvPr>
            <p:extLst/>
          </p:nvPr>
        </p:nvGraphicFramePr>
        <p:xfrm>
          <a:off x="709684" y="3168077"/>
          <a:ext cx="10604310" cy="3437441"/>
        </p:xfrm>
        <a:graphic>
          <a:graphicData uri="http://schemas.openxmlformats.org/drawingml/2006/table">
            <a:tbl>
              <a:tblPr firstRow="1" firstCol="1" bandRow="1"/>
              <a:tblGrid>
                <a:gridCol w="5710571">
                  <a:extLst>
                    <a:ext uri="{9D8B030D-6E8A-4147-A177-3AD203B41FA5}">
                      <a16:colId xmlns:a16="http://schemas.microsoft.com/office/drawing/2014/main" xmlns="" val="4082217241"/>
                    </a:ext>
                  </a:extLst>
                </a:gridCol>
                <a:gridCol w="4893739">
                  <a:extLst>
                    <a:ext uri="{9D8B030D-6E8A-4147-A177-3AD203B41FA5}">
                      <a16:colId xmlns:a16="http://schemas.microsoft.com/office/drawing/2014/main" xmlns="" val="1765155113"/>
                    </a:ext>
                  </a:extLst>
                </a:gridCol>
              </a:tblGrid>
              <a:tr h="491063">
                <a:tc gridSpan="2">
                  <a:txBody>
                    <a:bodyPr/>
                    <a:lstStyle/>
                    <a:p>
                      <a:pPr algn="ctr">
                        <a:spcAft>
                          <a:spcPts val="0"/>
                        </a:spcAft>
                        <a:tabLst>
                          <a:tab pos="57150" algn="l"/>
                        </a:tabLst>
                      </a:pPr>
                      <a:r>
                        <a:rPr lang="de-DE"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Tìm hiểu tiểu thuyết </a:t>
                      </a:r>
                      <a:r>
                        <a:rPr lang="de-DE" sz="28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Tắt đèn</a:t>
                      </a:r>
                      <a:r>
                        <a:rPr lang="de-DE"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của Ngô Tất Tố</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xmlns="" val="24805961"/>
                  </a:ext>
                </a:extLst>
              </a:tr>
              <a:tr h="491063">
                <a:tc>
                  <a:txBody>
                    <a:bodyPr/>
                    <a:lstStyle/>
                    <a:p>
                      <a:pPr algn="just">
                        <a:spcAft>
                          <a:spcPts val="0"/>
                        </a:spcAft>
                        <a:tabLst>
                          <a:tab pos="57150" algn="l"/>
                        </a:tabLst>
                      </a:pPr>
                      <a:r>
                        <a:rPr lang="de-DE"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Bối  cảnh</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57150" algn="l"/>
                        </a:tabLst>
                      </a:pPr>
                      <a:r>
                        <a:rPr lang="de-DE"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17860498"/>
                  </a:ext>
                </a:extLst>
              </a:tr>
              <a:tr h="491063">
                <a:tc>
                  <a:txBody>
                    <a:bodyPr/>
                    <a:lstStyle/>
                    <a:p>
                      <a:pPr algn="just">
                        <a:spcAft>
                          <a:spcPts val="0"/>
                        </a:spcAft>
                        <a:tabLst>
                          <a:tab pos="57150" algn="l"/>
                        </a:tabLst>
                      </a:pPr>
                      <a:r>
                        <a:rPr lang="de-DE"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Nhân vật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57150" algn="l"/>
                        </a:tabLs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12059479"/>
                  </a:ext>
                </a:extLst>
              </a:tr>
              <a:tr h="491063">
                <a:tc>
                  <a:txBody>
                    <a:bodyPr/>
                    <a:lstStyle/>
                    <a:p>
                      <a:pPr algn="just">
                        <a:spcAft>
                          <a:spcPts val="0"/>
                        </a:spcAft>
                        <a:tabLst>
                          <a:tab pos="57150" algn="l"/>
                        </a:tabLst>
                      </a:pPr>
                      <a:r>
                        <a:rPr lang="de-DE"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Tóm tắt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80134433"/>
                  </a:ext>
                </a:extLst>
              </a:tr>
              <a:tr h="491063">
                <a:tc>
                  <a:txBody>
                    <a:bodyPr/>
                    <a:lstStyle/>
                    <a:p>
                      <a:pPr algn="just">
                        <a:spcAft>
                          <a:spcPts val="0"/>
                        </a:spcAft>
                        <a:tabLst>
                          <a:tab pos="57150" algn="l"/>
                        </a:tabLst>
                      </a:pPr>
                      <a:r>
                        <a:rPr lang="de-DE"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Ngôi kể</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57150" algn="l"/>
                        </a:tabLst>
                      </a:pPr>
                      <a:r>
                        <a:rPr lang="de-DE"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22144850"/>
                  </a:ext>
                </a:extLst>
              </a:tr>
              <a:tr h="491063">
                <a:tc>
                  <a:txBody>
                    <a:bodyPr/>
                    <a:lstStyle/>
                    <a:p>
                      <a:pPr algn="just">
                        <a:spcAft>
                          <a:spcPts val="0"/>
                        </a:spcAft>
                        <a:tabLst>
                          <a:tab pos="57150" algn="l"/>
                        </a:tabLst>
                      </a:pPr>
                      <a:r>
                        <a:rPr lang="de-DE"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Đề tài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57150" algn="l"/>
                        </a:tabLst>
                      </a:pPr>
                      <a:r>
                        <a:rPr lang="de-DE"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87575422"/>
                  </a:ext>
                </a:extLst>
              </a:tr>
              <a:tr h="491063">
                <a:tc>
                  <a:txBody>
                    <a:bodyPr/>
                    <a:lstStyle/>
                    <a:p>
                      <a:pPr algn="just">
                        <a:spcAft>
                          <a:spcPts val="0"/>
                        </a:spcAft>
                        <a:tabLst>
                          <a:tab pos="57150" algn="l"/>
                        </a:tabLst>
                      </a:pPr>
                      <a:r>
                        <a:rPr lang="de-DE"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Chủ đề</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57150" algn="l"/>
                        </a:tabLst>
                      </a:pPr>
                      <a:r>
                        <a:rPr lang="de-DE"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41128642"/>
                  </a:ext>
                </a:extLst>
              </a:tr>
            </a:tbl>
          </a:graphicData>
        </a:graphic>
      </p:graphicFrame>
    </p:spTree>
    <p:extLst>
      <p:ext uri="{BB962C8B-B14F-4D97-AF65-F5344CB8AC3E}">
        <p14:creationId xmlns:p14="http://schemas.microsoft.com/office/powerpoint/2010/main" val="2959553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25083" y="1514900"/>
            <a:ext cx="11633982" cy="416844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54841" y="2413338"/>
            <a:ext cx="11504223" cy="2677656"/>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hỏi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chuyện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Thế</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bắt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à?</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Mặt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nhiên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co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rúm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Những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vết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nhăn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xô</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với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nhau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ép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nước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mắt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chảy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ra.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đầu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ngoẹo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về</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miệng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móm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mém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của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mếu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như</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con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nít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khóc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(Nam Cao,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2450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25083" y="1269242"/>
            <a:ext cx="11633982" cy="4414106"/>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27545" y="2060812"/>
            <a:ext cx="11531519" cy="3108543"/>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Câu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1.</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Xác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định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phương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thức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biểu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đạt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nội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dung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chính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đoạn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trích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Câu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2.</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Tìm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những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chi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tiết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thể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hiện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vật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Qua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cảm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nhận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em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về</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vật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Câu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3.</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Đoạn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văn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trên</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được kể ở ngôi nào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dụng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n</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gô</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ấy</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trong việc kể chuyện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Câu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4.</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Cảm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nhận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về</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nhân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vật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lão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Hạc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qua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đoạn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trích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trên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bằng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đoạn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văn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khoảng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 10-15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S Mincho"/>
                <a:cs typeface="Times New Roman" panose="02020603050405020304" pitchFamily="18" charset="0"/>
              </a:rPr>
              <a:t>câu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042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6741</Words>
  <PresentationFormat>Custom</PresentationFormat>
  <Paragraphs>377</Paragraphs>
  <Slides>70</Slides>
  <Notes>1</Notes>
  <HiddenSlides>0</HiddenSlides>
  <MMClips>0</MMClips>
  <ScaleCrop>false</ScaleCrop>
  <HeadingPairs>
    <vt:vector size="4" baseType="variant">
      <vt:variant>
        <vt:lpstr>Theme</vt:lpstr>
      </vt:variant>
      <vt:variant>
        <vt:i4>2</vt:i4>
      </vt:variant>
      <vt:variant>
        <vt:lpstr>Slide Titles</vt:lpstr>
      </vt:variant>
      <vt:variant>
        <vt:i4>70</vt:i4>
      </vt:variant>
    </vt:vector>
  </HeadingPairs>
  <TitlesOfParts>
    <vt:vector size="72"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2022-07-16T04:10:02Z</dcterms:created>
  <dcterms:modified xsi:type="dcterms:W3CDTF">2022-08-17T09:44:01Z</dcterms:modified>
</cp:coreProperties>
</file>