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69" r:id="rId2"/>
    <p:sldId id="301" r:id="rId3"/>
    <p:sldId id="302" r:id="rId4"/>
    <p:sldId id="303" r:id="rId5"/>
    <p:sldId id="271" r:id="rId6"/>
    <p:sldId id="258" r:id="rId7"/>
    <p:sldId id="289" r:id="rId8"/>
    <p:sldId id="272" r:id="rId9"/>
    <p:sldId id="295" r:id="rId10"/>
    <p:sldId id="298" r:id="rId11"/>
    <p:sldId id="299" r:id="rId12"/>
    <p:sldId id="300" r:id="rId13"/>
    <p:sldId id="306" r:id="rId14"/>
    <p:sldId id="261" r:id="rId15"/>
    <p:sldId id="304" r:id="rId16"/>
    <p:sldId id="305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7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6EA8DC"/>
    <a:srgbClr val="0084B1"/>
    <a:srgbClr val="D6EFF2"/>
    <a:srgbClr val="EF008D"/>
    <a:srgbClr val="FFD9F0"/>
    <a:srgbClr val="005AAB"/>
    <a:srgbClr val="BCE6DE"/>
    <a:srgbClr val="A1DBD0"/>
    <a:srgbClr val="73C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7" y="62"/>
      </p:cViewPr>
      <p:guideLst>
        <p:guide orient="horz" pos="2184"/>
        <p:guide pos="27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4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33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95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9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2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9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5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6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2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2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3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9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8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9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5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5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4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3363"/>
            <a:ext cx="12191999" cy="47399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146" y="1729008"/>
            <a:ext cx="3624550" cy="106124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428932" y="3196090"/>
            <a:ext cx="4123165" cy="1077218"/>
            <a:chOff x="1230086" y="1785257"/>
            <a:chExt cx="2386604" cy="1077218"/>
          </a:xfrm>
        </p:grpSpPr>
        <p:sp>
          <p:nvSpPr>
            <p:cNvPr id="17" name="TextBox 16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11085" y="1785257"/>
              <a:ext cx="20056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throw it away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40336" y="3174317"/>
            <a:ext cx="3399403" cy="1084120"/>
            <a:chOff x="1520606" y="1769822"/>
            <a:chExt cx="1967670" cy="1084120"/>
          </a:xfrm>
        </p:grpSpPr>
        <p:sp>
          <p:nvSpPr>
            <p:cNvPr id="20" name="TextBox 19"/>
            <p:cNvSpPr txBox="1"/>
            <p:nvPr/>
          </p:nvSpPr>
          <p:spPr>
            <a:xfrm>
              <a:off x="1520606" y="1769822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63671" y="1776724"/>
              <a:ext cx="16246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decorate it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654936" y="3197076"/>
            <a:ext cx="5232263" cy="1569660"/>
            <a:chOff x="1230086" y="1785257"/>
            <a:chExt cx="2747668" cy="1569660"/>
          </a:xfrm>
        </p:grpSpPr>
        <p:sp>
          <p:nvSpPr>
            <p:cNvPr id="23" name="TextBox 22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11086" y="1785257"/>
              <a:ext cx="23666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 use it to keep pencils in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7199" y="3769428"/>
            <a:ext cx="12721335" cy="1087164"/>
            <a:chOff x="-183979" y="2738639"/>
            <a:chExt cx="7363467" cy="1087164"/>
          </a:xfrm>
        </p:grpSpPr>
        <p:sp>
          <p:nvSpPr>
            <p:cNvPr id="26" name="TextBox 25"/>
            <p:cNvSpPr txBox="1"/>
            <p:nvPr/>
          </p:nvSpPr>
          <p:spPr>
            <a:xfrm>
              <a:off x="-183979" y="274858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436" y="2738639"/>
              <a:ext cx="712605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If you have a sheet of paper, how often will you write on both sides?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30342" y="4330061"/>
            <a:ext cx="3556743" cy="1077218"/>
            <a:chOff x="1230086" y="1785257"/>
            <a:chExt cx="2058743" cy="1077218"/>
          </a:xfrm>
        </p:grpSpPr>
        <p:sp>
          <p:nvSpPr>
            <p:cNvPr id="29" name="TextBox 28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11086" y="1785257"/>
              <a:ext cx="16777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Sometimes.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786028" y="4323723"/>
            <a:ext cx="3103067" cy="584775"/>
            <a:chOff x="1230086" y="1785257"/>
            <a:chExt cx="1796143" cy="584775"/>
          </a:xfrm>
        </p:grpSpPr>
        <p:sp>
          <p:nvSpPr>
            <p:cNvPr id="32" name="TextBox 31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11086" y="1785257"/>
              <a:ext cx="1415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Never.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96279" y="4343110"/>
            <a:ext cx="4908473" cy="584775"/>
            <a:chOff x="1230086" y="1785257"/>
            <a:chExt cx="2841162" cy="584775"/>
          </a:xfrm>
        </p:grpSpPr>
        <p:sp>
          <p:nvSpPr>
            <p:cNvPr id="35" name="TextBox 34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11086" y="1785257"/>
              <a:ext cx="2460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Always.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35367" y="4866919"/>
            <a:ext cx="13150527" cy="1085871"/>
            <a:chOff x="-195909" y="4026312"/>
            <a:chExt cx="7611895" cy="1085871"/>
          </a:xfrm>
        </p:grpSpPr>
        <p:sp>
          <p:nvSpPr>
            <p:cNvPr id="38" name="TextBox 37"/>
            <p:cNvSpPr txBox="1"/>
            <p:nvPr/>
          </p:nvSpPr>
          <p:spPr>
            <a:xfrm>
              <a:off x="-195909" y="403496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5872" y="4026312"/>
              <a:ext cx="71701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If you bring your lunch to school, you will ______.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433671" y="5411278"/>
            <a:ext cx="6777157" cy="1077218"/>
            <a:chOff x="1172394" y="1785257"/>
            <a:chExt cx="3922809" cy="1077218"/>
          </a:xfrm>
        </p:grpSpPr>
        <p:sp>
          <p:nvSpPr>
            <p:cNvPr id="41" name="TextBox 40"/>
            <p:cNvSpPr txBox="1"/>
            <p:nvPr/>
          </p:nvSpPr>
          <p:spPr>
            <a:xfrm>
              <a:off x="1172394" y="1788160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11086" y="1785257"/>
              <a:ext cx="348411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wrap the food in paper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920008" y="5394845"/>
            <a:ext cx="7893778" cy="1077218"/>
            <a:chOff x="1644674" y="1764428"/>
            <a:chExt cx="4569141" cy="1077218"/>
          </a:xfrm>
        </p:grpSpPr>
        <p:sp>
          <p:nvSpPr>
            <p:cNvPr id="47" name="TextBox 46"/>
            <p:cNvSpPr txBox="1"/>
            <p:nvPr/>
          </p:nvSpPr>
          <p:spPr>
            <a:xfrm>
              <a:off x="1644674" y="1783764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93736" y="1764428"/>
              <a:ext cx="42200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put the food in a reusable box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42397" y="2556253"/>
            <a:ext cx="13020825" cy="1202050"/>
            <a:chOff x="-160072" y="2127033"/>
            <a:chExt cx="7536819" cy="1095697"/>
          </a:xfrm>
        </p:grpSpPr>
        <p:sp>
          <p:nvSpPr>
            <p:cNvPr id="50" name="TextBox 49"/>
            <p:cNvSpPr txBox="1"/>
            <p:nvPr/>
          </p:nvSpPr>
          <p:spPr>
            <a:xfrm>
              <a:off x="-160072" y="2127033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9020" y="2145512"/>
              <a:ext cx="72577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If you find a beautiful old glass, you will______.</a:t>
              </a:r>
              <a:endParaRPr lang="en-US" sz="3200" i="1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417855" y="5846097"/>
            <a:ext cx="7948953" cy="1077218"/>
            <a:chOff x="1230086" y="1785257"/>
            <a:chExt cx="4601078" cy="1077218"/>
          </a:xfrm>
        </p:grpSpPr>
        <p:sp>
          <p:nvSpPr>
            <p:cNvPr id="53" name="TextBox 52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11085" y="1785257"/>
              <a:ext cx="42200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 wrap the food in a plastic bag</a:t>
              </a:r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97" y="1073466"/>
            <a:ext cx="587409" cy="621628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838506" y="1073466"/>
            <a:ext cx="113534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3Rs Club in your school is doing a survey. Answer the following questions by choosing A, B, or C.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62" name="Round Single Corner Rectangle 6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ound Single Corner Rectangle 6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ound Single Corner Rectangle 6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3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122"/>
            <a:ext cx="12192000" cy="49918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213" y="-85473"/>
            <a:ext cx="3624550" cy="106124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94969" y="3220947"/>
            <a:ext cx="7548135" cy="620794"/>
            <a:chOff x="-1246411" y="2134448"/>
            <a:chExt cx="7548135" cy="620794"/>
          </a:xfrm>
        </p:grpSpPr>
        <p:sp>
          <p:nvSpPr>
            <p:cNvPr id="26" name="TextBox 25"/>
            <p:cNvSpPr txBox="1"/>
            <p:nvPr/>
          </p:nvSpPr>
          <p:spPr>
            <a:xfrm>
              <a:off x="-1246411" y="2134448"/>
              <a:ext cx="1514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-824328" y="2170467"/>
              <a:ext cx="71260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If it’s hot in your room, you will _______.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49086" y="4905775"/>
            <a:ext cx="11912348" cy="594749"/>
            <a:chOff x="-551714" y="4217945"/>
            <a:chExt cx="11330744" cy="613874"/>
          </a:xfrm>
        </p:grpSpPr>
        <p:sp>
          <p:nvSpPr>
            <p:cNvPr id="38" name="TextBox 37"/>
            <p:cNvSpPr txBox="1"/>
            <p:nvPr/>
          </p:nvSpPr>
          <p:spPr>
            <a:xfrm>
              <a:off x="-551714" y="4217945"/>
              <a:ext cx="960254" cy="584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-133091" y="4228240"/>
              <a:ext cx="10912121" cy="603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If your school is one </a:t>
              </a:r>
              <a:r>
                <a:rPr lang="en-US" sz="3200" dirty="0" err="1"/>
                <a:t>kilometre</a:t>
              </a:r>
              <a:r>
                <a:rPr lang="en-US" sz="3200" dirty="0"/>
                <a:t> from your home, you will _____.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230884" y="5296228"/>
            <a:ext cx="1394053" cy="584775"/>
            <a:chOff x="1230086" y="1785257"/>
            <a:chExt cx="1394053" cy="584775"/>
          </a:xfrm>
        </p:grpSpPr>
        <p:sp>
          <p:nvSpPr>
            <p:cNvPr id="41" name="TextBox 40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11087" y="1785257"/>
              <a:ext cx="10130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walk 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567101" y="5497228"/>
            <a:ext cx="5727818" cy="591644"/>
            <a:chOff x="1168604" y="1981861"/>
            <a:chExt cx="5727818" cy="591644"/>
          </a:xfrm>
        </p:grpSpPr>
        <p:sp>
          <p:nvSpPr>
            <p:cNvPr id="47" name="TextBox 46"/>
            <p:cNvSpPr txBox="1"/>
            <p:nvPr/>
          </p:nvSpPr>
          <p:spPr>
            <a:xfrm>
              <a:off x="1168604" y="1981861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14339" y="1988730"/>
              <a:ext cx="52820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ask your parent to drive you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219792" y="5731047"/>
            <a:ext cx="2102492" cy="584775"/>
            <a:chOff x="1230086" y="1785257"/>
            <a:chExt cx="2102492" cy="584775"/>
          </a:xfrm>
        </p:grpSpPr>
        <p:sp>
          <p:nvSpPr>
            <p:cNvPr id="53" name="TextBox 52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11085" y="1785257"/>
              <a:ext cx="17214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cycle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90070" y="2027334"/>
            <a:ext cx="10997220" cy="1077218"/>
            <a:chOff x="-146049" y="2142097"/>
            <a:chExt cx="9579066" cy="1077218"/>
          </a:xfrm>
        </p:grpSpPr>
        <p:sp>
          <p:nvSpPr>
            <p:cNvPr id="44" name="TextBox 43"/>
            <p:cNvSpPr txBox="1"/>
            <p:nvPr/>
          </p:nvSpPr>
          <p:spPr>
            <a:xfrm>
              <a:off x="-146049" y="214209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7953" y="2142097"/>
              <a:ext cx="90950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If you have old clothes, how often will you give them to those in need?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624348" y="2816199"/>
            <a:ext cx="2995415" cy="606279"/>
            <a:chOff x="716098" y="1511499"/>
            <a:chExt cx="2995415" cy="606279"/>
          </a:xfrm>
        </p:grpSpPr>
        <p:sp>
          <p:nvSpPr>
            <p:cNvPr id="56" name="TextBox 55"/>
            <p:cNvSpPr txBox="1"/>
            <p:nvPr/>
          </p:nvSpPr>
          <p:spPr>
            <a:xfrm>
              <a:off x="716098" y="1511499"/>
              <a:ext cx="10812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390742" y="1533003"/>
              <a:ext cx="2320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Sometime.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456773" y="2785039"/>
            <a:ext cx="1796143" cy="584775"/>
            <a:chOff x="1230086" y="1785257"/>
            <a:chExt cx="1796143" cy="584775"/>
          </a:xfrm>
        </p:grpSpPr>
        <p:sp>
          <p:nvSpPr>
            <p:cNvPr id="59" name="TextBox 58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611086" y="1785257"/>
              <a:ext cx="1415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Never.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715257" y="2804426"/>
            <a:ext cx="2841162" cy="584775"/>
            <a:chOff x="1230086" y="1785257"/>
            <a:chExt cx="2841162" cy="584775"/>
          </a:xfrm>
        </p:grpSpPr>
        <p:sp>
          <p:nvSpPr>
            <p:cNvPr id="62" name="TextBox 61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611086" y="1785257"/>
              <a:ext cx="2460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Always.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321000" y="3661714"/>
            <a:ext cx="7653425" cy="584775"/>
            <a:chOff x="1230086" y="1785257"/>
            <a:chExt cx="7653425" cy="584775"/>
          </a:xfrm>
        </p:grpSpPr>
        <p:sp>
          <p:nvSpPr>
            <p:cNvPr id="65" name="TextBox 64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611086" y="1785257"/>
              <a:ext cx="7272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open the fridge and stand in front of it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309908" y="4096533"/>
            <a:ext cx="5927466" cy="589232"/>
            <a:chOff x="1230086" y="1785257"/>
            <a:chExt cx="5927466" cy="589232"/>
          </a:xfrm>
        </p:grpSpPr>
        <p:sp>
          <p:nvSpPr>
            <p:cNvPr id="71" name="TextBox 70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618858" y="1789714"/>
              <a:ext cx="55386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go outside and enjoy the breeze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309909" y="4503053"/>
            <a:ext cx="9334695" cy="584775"/>
            <a:chOff x="1230086" y="1785257"/>
            <a:chExt cx="9334695" cy="584775"/>
          </a:xfrm>
        </p:grpSpPr>
        <p:sp>
          <p:nvSpPr>
            <p:cNvPr id="74" name="TextBox 73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611084" y="1785257"/>
              <a:ext cx="89536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turn on both the fan and the air-conditioner. </a:t>
              </a: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97" y="1073466"/>
            <a:ext cx="587409" cy="621628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38506" y="1073466"/>
            <a:ext cx="113534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3Rs Club in your school is doing a survey. Answer the following questions by choosing A, B, or C.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67" name="Round Single Corner Rectangle 6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ound Single Corner Rectangle 6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ound Single Corner Rectangle 6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10" y="2463282"/>
            <a:ext cx="9408405" cy="42175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21" y="2028628"/>
            <a:ext cx="3624550" cy="1061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8312" y="4207682"/>
            <a:ext cx="7458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/>
              <a:t>Check your answers with the key on </a:t>
            </a:r>
            <a:r>
              <a:rPr lang="en-US" sz="3000" b="1" dirty="0">
                <a:solidFill>
                  <a:srgbClr val="FF0000"/>
                </a:solidFill>
              </a:rPr>
              <a:t>page 57</a:t>
            </a:r>
            <a:r>
              <a:rPr lang="en-US" sz="3000" b="1" dirty="0"/>
              <a:t>, count the points and see how green you are.</a:t>
            </a:r>
          </a:p>
        </p:txBody>
      </p:sp>
      <p:sp>
        <p:nvSpPr>
          <p:cNvPr id="5" name="Curved Right Arrow 4"/>
          <p:cNvSpPr/>
          <p:nvPr/>
        </p:nvSpPr>
        <p:spPr>
          <a:xfrm>
            <a:off x="2085861" y="4479707"/>
            <a:ext cx="517793" cy="1487277"/>
          </a:xfrm>
          <a:prstGeom prst="curvedRightArrow">
            <a:avLst>
              <a:gd name="adj1" fmla="val 50000"/>
              <a:gd name="adj2" fmla="val 143617"/>
              <a:gd name="adj3" fmla="val 6329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97" y="1073466"/>
            <a:ext cx="587409" cy="621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506" y="1073466"/>
            <a:ext cx="113534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3Rs Club in your school is doing a survey. Answer the following questions by choosing A, B, or C.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AC3C2"/>
            </a:solidFill>
            <a:ln>
              <a:solidFill>
                <a:srgbClr val="FAC3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solidFill>
              <a:srgbClr val="FAC3C2"/>
            </a:solidFill>
            <a:ln>
              <a:solidFill>
                <a:srgbClr val="FAC3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42" y="367789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060" y="30723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"/>
          <a:stretch/>
        </p:blipFill>
        <p:spPr>
          <a:xfrm>
            <a:off x="867746" y="2139526"/>
            <a:ext cx="10804850" cy="4661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69" y="984580"/>
            <a:ext cx="6305169" cy="13027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47060" y="2715256"/>
            <a:ext cx="2153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Answers: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2369" y="3467101"/>
            <a:ext cx="279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spc="-100" dirty="0"/>
              <a:t>Q1: </a:t>
            </a:r>
            <a:r>
              <a:rPr lang="pt-BR" sz="2800" spc="-100" dirty="0"/>
              <a:t>A (0) B (2) C (2)  </a:t>
            </a:r>
            <a:endParaRPr lang="en-US" sz="2800" spc="-100" dirty="0"/>
          </a:p>
        </p:txBody>
      </p:sp>
      <p:sp>
        <p:nvSpPr>
          <p:cNvPr id="13" name="TextBox 12"/>
          <p:cNvSpPr txBox="1"/>
          <p:nvPr/>
        </p:nvSpPr>
        <p:spPr>
          <a:xfrm>
            <a:off x="1252537" y="4157390"/>
            <a:ext cx="2831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spc="-100" dirty="0"/>
              <a:t>Q2: </a:t>
            </a:r>
            <a:r>
              <a:rPr lang="pt-BR" sz="2800" spc="-100" dirty="0"/>
              <a:t>A (1) B (0) C (2) </a:t>
            </a:r>
            <a:endParaRPr lang="en-US" sz="2800" spc="-1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2369" y="4849164"/>
            <a:ext cx="2792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spc="-100" dirty="0"/>
              <a:t>Q3: </a:t>
            </a:r>
            <a:r>
              <a:rPr lang="pt-BR" sz="2800" spc="-100" dirty="0"/>
              <a:t>A (0) B (2) C (0)</a:t>
            </a:r>
            <a:endParaRPr lang="en-US" sz="2800" spc="-100" dirty="0"/>
          </a:p>
        </p:txBody>
      </p:sp>
      <p:sp>
        <p:nvSpPr>
          <p:cNvPr id="15" name="TextBox 14"/>
          <p:cNvSpPr txBox="1"/>
          <p:nvPr/>
        </p:nvSpPr>
        <p:spPr>
          <a:xfrm>
            <a:off x="3997137" y="3465616"/>
            <a:ext cx="296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spc="-100" dirty="0"/>
              <a:t>Q4: </a:t>
            </a:r>
            <a:r>
              <a:rPr lang="pt-BR" sz="2800" spc="-100" dirty="0"/>
              <a:t>A (1) B (0) C (2)  </a:t>
            </a:r>
            <a:endParaRPr lang="en-US" sz="2800" spc="-100" dirty="0"/>
          </a:p>
        </p:txBody>
      </p:sp>
      <p:sp>
        <p:nvSpPr>
          <p:cNvPr id="16" name="TextBox 15"/>
          <p:cNvSpPr txBox="1"/>
          <p:nvPr/>
        </p:nvSpPr>
        <p:spPr>
          <a:xfrm>
            <a:off x="4021030" y="4138195"/>
            <a:ext cx="295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spc="-100" dirty="0"/>
              <a:t>Q5: </a:t>
            </a:r>
            <a:r>
              <a:rPr lang="pt-BR" sz="2800" spc="-100" dirty="0"/>
              <a:t>A (0) B (2) C (0) </a:t>
            </a:r>
            <a:endParaRPr lang="en-US" sz="2800" spc="-100" dirty="0"/>
          </a:p>
        </p:txBody>
      </p:sp>
      <p:sp>
        <p:nvSpPr>
          <p:cNvPr id="17" name="TextBox 16"/>
          <p:cNvSpPr txBox="1"/>
          <p:nvPr/>
        </p:nvSpPr>
        <p:spPr>
          <a:xfrm>
            <a:off x="3983313" y="4847679"/>
            <a:ext cx="3009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spc="-100" dirty="0"/>
              <a:t>Q6: </a:t>
            </a:r>
            <a:r>
              <a:rPr lang="pt-BR" sz="2800" spc="-100" dirty="0"/>
              <a:t>A (2) B (0) C (2)</a:t>
            </a:r>
            <a:endParaRPr lang="en-US" sz="2800" spc="-100" dirty="0"/>
          </a:p>
        </p:txBody>
      </p:sp>
      <p:sp>
        <p:nvSpPr>
          <p:cNvPr id="18" name="TextBox 17"/>
          <p:cNvSpPr txBox="1"/>
          <p:nvPr/>
        </p:nvSpPr>
        <p:spPr>
          <a:xfrm>
            <a:off x="6664876" y="3479164"/>
            <a:ext cx="4195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 9 - 12 points: </a:t>
            </a:r>
            <a:r>
              <a:rPr lang="pt-BR" sz="2800" dirty="0"/>
              <a:t>You’re green!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664875" y="4169453"/>
            <a:ext cx="4858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5 – 8 points: </a:t>
            </a:r>
            <a:r>
              <a:rPr lang="pt-BR" sz="2800" dirty="0"/>
              <a:t>Try to be greener!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664876" y="4861227"/>
            <a:ext cx="485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spc="-100" dirty="0"/>
              <a:t>1 – 4 points: </a:t>
            </a:r>
            <a:r>
              <a:rPr lang="pt-BR" sz="2800" spc="-100" dirty="0"/>
              <a:t>You aren’t green at all!</a:t>
            </a:r>
            <a:endParaRPr lang="en-US" sz="2800" spc="-100" dirty="0"/>
          </a:p>
        </p:txBody>
      </p:sp>
    </p:spTree>
    <p:extLst>
      <p:ext uri="{BB962C8B-B14F-4D97-AF65-F5344CB8AC3E}">
        <p14:creationId xmlns:p14="http://schemas.microsoft.com/office/powerpoint/2010/main" val="25100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2" y="1415257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5726" y="1308647"/>
            <a:ext cx="10301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Interview a classmate, using the questions in </a:t>
            </a:r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Compare your answers. How many different answers do you have?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449" y="3499426"/>
            <a:ext cx="7004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/>
              <a:t>A: </a:t>
            </a:r>
            <a:r>
              <a:rPr lang="en-US" sz="3200" dirty="0"/>
              <a:t>What’s your answer to Question 1?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B: </a:t>
            </a:r>
            <a:r>
              <a:rPr lang="en-US" sz="3200" dirty="0"/>
              <a:t>It’s A. What’s your answer?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6449" y="2939092"/>
            <a:ext cx="2389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87" y="2963533"/>
            <a:ext cx="4815252" cy="389446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3222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1488" y="2398591"/>
            <a:ext cx="10757055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Everyday English: Giving warnings</a:t>
            </a:r>
            <a:endParaRPr lang="en-US" sz="32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A survey on ways to go green</a:t>
            </a:r>
            <a:endParaRPr lang="en-US" sz="32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87067" y="160809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8803" y="2268523"/>
            <a:ext cx="5210029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- List 5 ways you often do to become greener.</a:t>
            </a:r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36" y="2078255"/>
            <a:ext cx="4360679" cy="436067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160809"/>
            <a:ext cx="4132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  <a:p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67" y="3490845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48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83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1182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5395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LESSON 4: COMMUNICATION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9642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OUR GREENER WORLD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07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PRESENTATION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PRACTICE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9956" y="1130068"/>
            <a:ext cx="6449683" cy="48275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Warm-up: Q and A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9956" y="3845644"/>
            <a:ext cx="6456839" cy="423847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 survey on ways to go green: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79956" y="2352550"/>
            <a:ext cx="6456839" cy="138913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short conversation below, paying attention to the highlighted sentences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Student A is watering flowers in the garden. Student B is giving some warnings. Act out the dialogue. Remember to use the highlighted language in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95037" y="4394626"/>
            <a:ext cx="6441758" cy="1359547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 The 3Rs Club in your school is doing a survey. Answer the following questions by choosing A, B, or C.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Interview a classmate, using the questions in 3. Compare your answers. How many different answers do you have?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895037" y="5926303"/>
            <a:ext cx="649792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LESSON 4: COMMUNICATION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4879956" y="1768210"/>
            <a:ext cx="6432053" cy="464328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Everyday English: Giving warnings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9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87923"/>
            <a:ext cx="12019084" cy="6770077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-360664" y="452893"/>
            <a:ext cx="55479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D9FA3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WARM-UP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D9FA3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0072" y="503890"/>
            <a:ext cx="7398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Q and 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0976" y="1541344"/>
            <a:ext cx="4878853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Look at the picture.</a:t>
            </a:r>
          </a:p>
        </p:txBody>
      </p:sp>
      <p:pic>
        <p:nvPicPr>
          <p:cNvPr id="1026" name="Picture 2" descr="VDCoder - Bài tậ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193" y="5768070"/>
            <a:ext cx="2043235" cy="102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eople Dumping Garbage into the River. Stock Vector - Illustration of  stink, chemical: 1157742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60" y="1456745"/>
            <a:ext cx="5907603" cy="44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937472" y="6002170"/>
            <a:ext cx="1274273" cy="54792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975" y="2130001"/>
            <a:ext cx="4878853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What are the people in the picture doing?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575" y="3449561"/>
            <a:ext cx="4878853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What will happen if they continue dumping rubbish into the river?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3546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01804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53420" y="2215065"/>
            <a:ext cx="7085160" cy="2510236"/>
            <a:chOff x="1418628" y="1811975"/>
            <a:chExt cx="7085160" cy="2510236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873158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8628" y="3737436"/>
              <a:ext cx="7085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Giving warnings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49485" y="4716299"/>
            <a:ext cx="7623724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ounded Rectangle 4"/>
          <p:cNvSpPr/>
          <p:nvPr/>
        </p:nvSpPr>
        <p:spPr>
          <a:xfrm>
            <a:off x="1848940" y="3261149"/>
            <a:ext cx="2651091" cy="34152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1" y="1064650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5110" y="1064650"/>
            <a:ext cx="109102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between </a:t>
            </a:r>
            <a:r>
              <a:rPr lang="en-US" sz="25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Mike. Pay attention to the highlighted sentences.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3716" y="2235202"/>
            <a:ext cx="99930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 err="1"/>
              <a:t>Mi</a:t>
            </a:r>
            <a:r>
              <a:rPr lang="en-US" sz="3200" b="1" i="1" dirty="0"/>
              <a:t>: </a:t>
            </a:r>
            <a:r>
              <a:rPr lang="en-US" sz="3200" dirty="0"/>
              <a:t>You are giving the goldfish too much food.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    Don’t do that. 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Mike: </a:t>
            </a:r>
            <a:r>
              <a:rPr lang="en-US" sz="3200" dirty="0"/>
              <a:t>Why?</a:t>
            </a:r>
          </a:p>
          <a:p>
            <a:pPr>
              <a:lnSpc>
                <a:spcPct val="150000"/>
              </a:lnSpc>
            </a:pPr>
            <a:r>
              <a:rPr lang="en-US" sz="3200" b="1" i="1" dirty="0" err="1"/>
              <a:t>Mi</a:t>
            </a:r>
            <a:r>
              <a:rPr lang="en-US" sz="3200" b="1" i="1" dirty="0"/>
              <a:t>: </a:t>
            </a:r>
            <a:r>
              <a:rPr lang="en-US" sz="3200" dirty="0"/>
              <a:t>If you give them too much food, they will die.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Mike: </a:t>
            </a:r>
            <a:r>
              <a:rPr lang="en-US" sz="3200" dirty="0"/>
              <a:t>I see. Thank you.</a:t>
            </a:r>
          </a:p>
        </p:txBody>
      </p:sp>
      <p:pic>
        <p:nvPicPr>
          <p:cNvPr id="3" name="B2_34">
            <a:hlinkClick r:id="" action="ppaction://media"/>
            <a:extLst>
              <a:ext uri="{FF2B5EF4-FFF2-40B4-BE49-F238E27FC236}">
                <a16:creationId xmlns:a16="http://schemas.microsoft.com/office/drawing/2014/main" id="{DFBBEDB2-8F73-419F-9604-5FFA0603F9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34262" y="1572350"/>
            <a:ext cx="662852" cy="66285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062" y="4369387"/>
            <a:ext cx="1667182" cy="24886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5" y="1352177"/>
            <a:ext cx="627229" cy="6216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03484" y="1242374"/>
            <a:ext cx="109183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 the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dialogue basing on the following situations.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Remember to use the highlighted language in 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6" name="Round Single Corner Rectangle 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ound Single Corner Rectangle 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1823" y="2135018"/>
            <a:ext cx="1990177" cy="2006663"/>
          </a:xfrm>
          <a:prstGeom prst="rect">
            <a:avLst/>
          </a:prstGeom>
        </p:spPr>
      </p:pic>
      <p:pic>
        <p:nvPicPr>
          <p:cNvPr id="2050" name="Picture 2" descr="Cartoon guy student standing in casual clothes Vector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87" y="2174034"/>
            <a:ext cx="1919910" cy="196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3602" y="2841962"/>
            <a:ext cx="84510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Situation 1</a:t>
            </a:r>
            <a:r>
              <a:rPr lang="en-US" sz="28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Student </a:t>
            </a:r>
            <a:r>
              <a:rPr lang="en-US" sz="28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is watering ﬂowers in the garden. Student B is giving some warnings</a:t>
            </a:r>
            <a:r>
              <a:rPr lang="en-US" sz="28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b="1" dirty="0" smtClean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Situation 2</a:t>
            </a:r>
            <a:r>
              <a:rPr lang="en-US" sz="28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Student </a:t>
            </a:r>
            <a:r>
              <a:rPr lang="en-US" sz="28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is staying up </a:t>
            </a:r>
            <a:r>
              <a:rPr lang="en-US" sz="280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too </a:t>
            </a:r>
            <a:r>
              <a:rPr lang="en-US" sz="28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late. Student B is giving some warnings.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4505" y="4690965"/>
            <a:ext cx="2497495" cy="216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9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7281" y="0"/>
            <a:ext cx="11943183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35603" y="2593828"/>
            <a:ext cx="5920797" cy="1670347"/>
            <a:chOff x="2094743" y="1811975"/>
            <a:chExt cx="5920797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116564" y="2835991"/>
              <a:ext cx="58989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FB7BD"/>
                  </a:solidFill>
                </a:rPr>
                <a:t>A survey on ways to go green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52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97" y="1073466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506" y="1073466"/>
            <a:ext cx="113534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3Rs Club in your school is doing a survey. Answer the following questions by choosing A, B, or 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30" y="2321706"/>
            <a:ext cx="9153071" cy="267995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4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2106</TotalTime>
  <Words>845</Words>
  <PresentationFormat>Widescreen</PresentationFormat>
  <Paragraphs>132</Paragraphs>
  <Slides>17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2023-09-18T15:41:05Z</dcterms:modified>
</cp:coreProperties>
</file>