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2" r:id="rId4"/>
    <p:sldId id="258" r:id="rId5"/>
    <p:sldId id="260" r:id="rId6"/>
    <p:sldId id="263" r:id="rId7"/>
    <p:sldId id="265" r:id="rId8"/>
    <p:sldId id="268" r:id="rId9"/>
    <p:sldId id="298" r:id="rId10"/>
    <p:sldId id="277" r:id="rId11"/>
    <p:sldId id="288" r:id="rId12"/>
    <p:sldId id="276" r:id="rId13"/>
    <p:sldId id="297" r:id="rId14"/>
    <p:sldId id="271" r:id="rId15"/>
    <p:sldId id="287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Gill Sans MT" panose="020B0502020104020203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D3A2A-8BAA-42BB-84E0-2A2FF5936D8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E087E-6B62-4BFE-B106-4017E0EC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1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6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8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6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5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2" Type="http://schemas.openxmlformats.org/officeDocument/2006/relationships/image" Target="../media/image1040.png"/><Relationship Id="rId16" Type="http://schemas.openxmlformats.org/officeDocument/2006/relationships/image" Target="../media/image106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1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png"/><Relationship Id="rId3" Type="http://schemas.openxmlformats.org/officeDocument/2006/relationships/image" Target="../media/image4.svg"/><Relationship Id="rId17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C6338CB-A32F-8AF9-4B53-980A7CF240D7}"/>
              </a:ext>
            </a:extLst>
          </p:cNvPr>
          <p:cNvSpPr txBox="1"/>
          <p:nvPr/>
        </p:nvSpPr>
        <p:spPr>
          <a:xfrm>
            <a:off x="3761900" y="3106979"/>
            <a:ext cx="112776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0F68DB-66EB-AE89-475B-3592FACA73A5}"/>
                  </a:ext>
                </a:extLst>
              </p:cNvPr>
              <p:cNvSpPr txBox="1"/>
              <p:nvPr/>
            </p:nvSpPr>
            <p:spPr>
              <a:xfrm>
                <a:off x="3371874" y="2206459"/>
                <a:ext cx="11087100" cy="5826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2: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 Cho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Tam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𝐴𝐶𝐷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𝐶𝐷𝐴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𝐴𝐷𝐶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</a:rPr>
                  <a:t>D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  <m:r>
                      <a:rPr lang="en-US" sz="40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𝐶𝐴𝐷</m:t>
                    </m:r>
                  </m:oMath>
                </a14:m>
                <a:endParaRPr lang="en-US" sz="4000" dirty="0">
                  <a:latin typeface="Arial (Body)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0F68DB-66EB-AE89-475B-3592FACA7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74" y="2206459"/>
                <a:ext cx="11087100" cy="5826018"/>
              </a:xfrm>
              <a:prstGeom prst="rect">
                <a:avLst/>
              </a:prstGeom>
              <a:blipFill>
                <a:blip r:embed="rId12"/>
                <a:stretch>
                  <a:fillRect l="-1924" r="-1979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40A8C45B-033D-BA61-B885-4138160A2BD2}"/>
              </a:ext>
            </a:extLst>
          </p:cNvPr>
          <p:cNvSpPr/>
          <p:nvPr/>
        </p:nvSpPr>
        <p:spPr>
          <a:xfrm>
            <a:off x="3212786" y="6283967"/>
            <a:ext cx="856651" cy="755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wire&#10;&#10;Description automatically generated">
            <a:extLst>
              <a:ext uri="{FF2B5EF4-FFF2-40B4-BE49-F238E27FC236}">
                <a16:creationId xmlns:a16="http://schemas.microsoft.com/office/drawing/2014/main" id="{3D59CEEE-26C2-284C-9265-4FEE8C37FE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31" y="3638147"/>
            <a:ext cx="5575274" cy="43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41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B81D7BD-0FED-71FF-807F-2E8CCB3F7E7B}"/>
              </a:ext>
            </a:extLst>
          </p:cNvPr>
          <p:cNvSpPr txBox="1"/>
          <p:nvPr/>
        </p:nvSpPr>
        <p:spPr>
          <a:xfrm>
            <a:off x="2061832" y="695743"/>
            <a:ext cx="15064534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ÁP</a:t>
            </a:r>
            <a:r>
              <a:rPr kumimoji="0" lang="nl-NL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DỤNG VÀO TRƯỜNG HỢP BẰNG NHAU VỀ CẠNH HUYỀN VÀ CẠNH GÓC VUÔNG CỦA TAM GIÁC VUÔNG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/>
              <p:nvPr/>
            </p:nvSpPr>
            <p:spPr>
              <a:xfrm>
                <a:off x="3885645" y="3221093"/>
                <a:ext cx="12992655" cy="2880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’=3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’=5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645" y="3221093"/>
                <a:ext cx="12992655" cy="2880789"/>
              </a:xfrm>
              <a:prstGeom prst="rect">
                <a:avLst/>
              </a:prstGeom>
              <a:blipFill>
                <a:blip r:embed="rId12"/>
                <a:stretch>
                  <a:fillRect l="-1642" r="-1642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2030839" y="4104242"/>
            <a:ext cx="1621025" cy="1065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A09F3C-830C-1C29-2F79-17B52F3EFB0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38899" r="23788" b="11576"/>
          <a:stretch/>
        </p:blipFill>
        <p:spPr>
          <a:xfrm>
            <a:off x="2841351" y="6191759"/>
            <a:ext cx="8497853" cy="3505998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6B568C3A-D5EF-0069-CC96-8AEB059607B6}"/>
              </a:ext>
            </a:extLst>
          </p:cNvPr>
          <p:cNvSpPr/>
          <p:nvPr/>
        </p:nvSpPr>
        <p:spPr>
          <a:xfrm>
            <a:off x="11715750" y="7715250"/>
            <a:ext cx="1009650" cy="55494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0A77AE-D9A7-65C6-6F49-FA08027B7A98}"/>
                  </a:ext>
                </a:extLst>
              </p:cNvPr>
              <p:cNvSpPr txBox="1"/>
              <p:nvPr/>
            </p:nvSpPr>
            <p:spPr>
              <a:xfrm>
                <a:off x="12841204" y="7638780"/>
                <a:ext cx="27651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𝐴𝐶</m:t>
                      </m:r>
                      <m:r>
                        <a:rPr kumimoji="0" lang="en-US" sz="40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kumimoji="0" lang="en-US" sz="40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0A77AE-D9A7-65C6-6F49-FA08027B7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204" y="7638780"/>
                <a:ext cx="2765151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427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" grpId="0" animBg="1"/>
      <p:bldP spid="20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C40A81-4B4D-C507-F4DF-A359BB1CE8EF}"/>
              </a:ext>
            </a:extLst>
          </p:cNvPr>
          <p:cNvSpPr txBox="1"/>
          <p:nvPr/>
        </p:nvSpPr>
        <p:spPr>
          <a:xfrm>
            <a:off x="6467473" y="2368959"/>
            <a:ext cx="5353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9AE07A-5435-FEC3-9E84-0AF0B81D2C1F}"/>
                  </a:ext>
                </a:extLst>
              </p:cNvPr>
              <p:cNvSpPr txBox="1"/>
              <p:nvPr/>
            </p:nvSpPr>
            <p:spPr>
              <a:xfrm>
                <a:off x="3460482" y="4487442"/>
                <a:ext cx="12008118" cy="2023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tr.83)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𝑀𝑁𝑃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𝑄𝑁𝑃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9AE07A-5435-FEC3-9E84-0AF0B81D2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82" y="4487442"/>
                <a:ext cx="12008118" cy="2023183"/>
              </a:xfrm>
              <a:prstGeom prst="rect">
                <a:avLst/>
              </a:prstGeom>
              <a:blipFill>
                <a:blip r:embed="rId14"/>
                <a:stretch>
                  <a:fillRect l="-2081" r="-2030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618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A9F948A-5F8B-F70C-6874-D741D9C8938E}"/>
              </a:ext>
            </a:extLst>
          </p:cNvPr>
          <p:cNvSpPr/>
          <p:nvPr/>
        </p:nvSpPr>
        <p:spPr>
          <a:xfrm>
            <a:off x="7905750" y="787492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EB3672-B075-C8C0-8C90-C1A3C3B80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7" t="9202" r="8076" b="10621"/>
          <a:stretch/>
        </p:blipFill>
        <p:spPr>
          <a:xfrm>
            <a:off x="1540221" y="3303653"/>
            <a:ext cx="5393980" cy="3679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0D2F1B-BA2A-59DA-BEA0-928F72CC87CF}"/>
                  </a:ext>
                </a:extLst>
              </p:cNvPr>
              <p:cNvSpPr txBox="1"/>
              <p:nvPr/>
            </p:nvSpPr>
            <p:spPr>
              <a:xfrm>
                <a:off x="6945140" y="2935840"/>
                <a:ext cx="9318278" cy="5056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hai tam giác vuông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𝐵𝐴𝐷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có: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(gt),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là cạnh chung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𝐵𝐴𝐷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(cạnh huyền – cạnh góc vuông)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0D2F1B-BA2A-59DA-BEA0-928F72CC8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140" y="2935840"/>
                <a:ext cx="9318278" cy="5056577"/>
              </a:xfrm>
              <a:prstGeom prst="rect">
                <a:avLst/>
              </a:prstGeom>
              <a:blipFill>
                <a:blip r:embed="rId13"/>
                <a:stretch>
                  <a:fillRect l="-2289" r="-2289" b="-4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815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EE1DD79-4051-BD7D-BAD4-9E5B65E1ECA9}"/>
              </a:ext>
            </a:extLst>
          </p:cNvPr>
          <p:cNvSpPr txBox="1"/>
          <p:nvPr/>
        </p:nvSpPr>
        <p:spPr>
          <a:xfrm>
            <a:off x="6467474" y="1667915"/>
            <a:ext cx="5353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F5568-1FE3-760B-E6D1-AF74C0A4302E}"/>
                  </a:ext>
                </a:extLst>
              </p:cNvPr>
              <p:cNvSpPr txBox="1"/>
              <p:nvPr/>
            </p:nvSpPr>
            <p:spPr>
              <a:xfrm>
                <a:off x="2535901" y="2879035"/>
                <a:ext cx="129921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b="1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vi-VN" sz="4000" b="1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hai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bất kì, sao 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những yêu cầu nào dưới đây là đúng/sai?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F5568-1FE3-760B-E6D1-AF74C0A43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901" y="2879035"/>
                <a:ext cx="12992100" cy="1824923"/>
              </a:xfrm>
              <a:prstGeom prst="rect">
                <a:avLst/>
              </a:prstGeom>
              <a:blipFill>
                <a:blip r:embed="rId13"/>
                <a:stretch>
                  <a:fillRect l="-1689" r="-164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60DD8B5F-130D-697A-601F-E77E48928E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330221"/>
                  </p:ext>
                </p:extLst>
              </p:nvPr>
            </p:nvGraphicFramePr>
            <p:xfrm>
              <a:off x="2734042" y="4978157"/>
              <a:ext cx="12595818" cy="40667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86558">
                      <a:extLst>
                        <a:ext uri="{9D8B030D-6E8A-4147-A177-3AD203B41FA5}">
                          <a16:colId xmlns:a16="http://schemas.microsoft.com/office/drawing/2014/main" val="104467702"/>
                        </a:ext>
                      </a:extLst>
                    </a:gridCol>
                    <a:gridCol w="1594634">
                      <a:extLst>
                        <a:ext uri="{9D8B030D-6E8A-4147-A177-3AD203B41FA5}">
                          <a16:colId xmlns:a16="http://schemas.microsoft.com/office/drawing/2014/main" val="3579911258"/>
                        </a:ext>
                      </a:extLst>
                    </a:gridCol>
                    <a:gridCol w="1314626">
                      <a:extLst>
                        <a:ext uri="{9D8B030D-6E8A-4147-A177-3AD203B41FA5}">
                          <a16:colId xmlns:a16="http://schemas.microsoft.com/office/drawing/2014/main" val="3104592768"/>
                        </a:ext>
                      </a:extLst>
                    </a:gridCol>
                  </a:tblGrid>
                  <a:tr h="71197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Nội dung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40957216"/>
                      </a:ext>
                    </a:extLst>
                  </a:tr>
                  <a:tr h="71197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𝑀𝑃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oMath>
                          </a14:m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84639839"/>
                      </a:ext>
                    </a:extLst>
                  </a:tr>
                  <a:tr h="732216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 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84825340"/>
                      </a:ext>
                    </a:extLst>
                  </a:tr>
                  <a:tr h="71197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𝑁𝑀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𝑃𝑁</m:t>
                              </m:r>
                            </m:oMath>
                          </a14:m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58488200"/>
                      </a:ext>
                    </a:extLst>
                  </a:tr>
                  <a:tr h="732216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 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 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7456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60DD8B5F-130D-697A-601F-E77E48928E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330221"/>
                  </p:ext>
                </p:extLst>
              </p:nvPr>
            </p:nvGraphicFramePr>
            <p:xfrm>
              <a:off x="2734042" y="4978157"/>
              <a:ext cx="12595818" cy="40667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86558">
                      <a:extLst>
                        <a:ext uri="{9D8B030D-6E8A-4147-A177-3AD203B41FA5}">
                          <a16:colId xmlns:a16="http://schemas.microsoft.com/office/drawing/2014/main" val="104467702"/>
                        </a:ext>
                      </a:extLst>
                    </a:gridCol>
                    <a:gridCol w="1594634">
                      <a:extLst>
                        <a:ext uri="{9D8B030D-6E8A-4147-A177-3AD203B41FA5}">
                          <a16:colId xmlns:a16="http://schemas.microsoft.com/office/drawing/2014/main" val="3579911258"/>
                        </a:ext>
                      </a:extLst>
                    </a:gridCol>
                    <a:gridCol w="1314626">
                      <a:extLst>
                        <a:ext uri="{9D8B030D-6E8A-4147-A177-3AD203B41FA5}">
                          <a16:colId xmlns:a16="http://schemas.microsoft.com/office/drawing/2014/main" val="3104592768"/>
                        </a:ext>
                      </a:extLst>
                    </a:gridCol>
                  </a:tblGrid>
                  <a:tr h="80422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Nội dung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40957216"/>
                      </a:ext>
                    </a:extLst>
                  </a:tr>
                  <a:tr h="804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100758" r="-30126" b="-34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84639839"/>
                      </a:ext>
                    </a:extLst>
                  </a:tr>
                  <a:tr h="827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194853" r="-30126" b="-233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84825340"/>
                      </a:ext>
                    </a:extLst>
                  </a:tr>
                  <a:tr h="804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303788" r="-30126" b="-1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58488200"/>
                      </a:ext>
                    </a:extLst>
                  </a:tr>
                  <a:tr h="827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391912" r="-30126" b="-36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 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74565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2B81705-B57B-B7A4-7327-7522DBA6F8E7}"/>
              </a:ext>
            </a:extLst>
          </p:cNvPr>
          <p:cNvSpPr txBox="1"/>
          <p:nvPr/>
        </p:nvSpPr>
        <p:spPr>
          <a:xfrm>
            <a:off x="12877800" y="5875593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2460B7-6EB7-EC42-9F83-69905B156569}"/>
              </a:ext>
            </a:extLst>
          </p:cNvPr>
          <p:cNvSpPr txBox="1"/>
          <p:nvPr/>
        </p:nvSpPr>
        <p:spPr>
          <a:xfrm>
            <a:off x="12924104" y="6657580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650689-C67D-D893-42BC-5CD6CEBA38A1}"/>
              </a:ext>
            </a:extLst>
          </p:cNvPr>
          <p:cNvSpPr txBox="1"/>
          <p:nvPr/>
        </p:nvSpPr>
        <p:spPr>
          <a:xfrm>
            <a:off x="12924104" y="7530809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819142-F096-D22A-8206-5C5B4AF485A8}"/>
              </a:ext>
            </a:extLst>
          </p:cNvPr>
          <p:cNvSpPr txBox="1"/>
          <p:nvPr/>
        </p:nvSpPr>
        <p:spPr>
          <a:xfrm>
            <a:off x="14348224" y="8265142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79C5874-461F-358F-261E-4E62451B583D}"/>
              </a:ext>
            </a:extLst>
          </p:cNvPr>
          <p:cNvSpPr txBox="1"/>
          <p:nvPr/>
        </p:nvSpPr>
        <p:spPr>
          <a:xfrm>
            <a:off x="5031905" y="3280526"/>
            <a:ext cx="712962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37167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D797B1F-8D9A-78DD-1154-AF2C623A5CC5}"/>
              </a:ext>
            </a:extLst>
          </p:cNvPr>
          <p:cNvSpPr txBox="1"/>
          <p:nvPr/>
        </p:nvSpPr>
        <p:spPr>
          <a:xfrm>
            <a:off x="1128504" y="2498995"/>
            <a:ext cx="16030991" cy="553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00" b="1" dirty="0">
                <a:latin typeface="Arial" panose="020B0604020202020204" pitchFamily="34" charset="0"/>
                <a:cs typeface="Arial" panose="020B0604020202020204" pitchFamily="34" charset="0"/>
              </a:rPr>
              <a:t>BÀI 4: TRƯỜNG HỢP BẰNG NHAU THỨ NHẤT CỦA TAM GIÁC: CẠNH – CẠNH – CẠNH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B81D7BD-0FED-71FF-807F-2E8CCB3F7E7B}"/>
              </a:ext>
            </a:extLst>
          </p:cNvPr>
          <p:cNvSpPr txBox="1"/>
          <p:nvPr/>
        </p:nvSpPr>
        <p:spPr>
          <a:xfrm>
            <a:off x="2338060" y="936549"/>
            <a:ext cx="147549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TRƯỜNG HỢP BẰNG NHAU CẠNH – CẠNH – CẠNH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/>
              <p:nvPr/>
            </p:nvSpPr>
            <p:spPr>
              <a:xfrm>
                <a:off x="2028495" y="3050137"/>
                <a:ext cx="14665588" cy="2823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34)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’=2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’=3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495" y="3050137"/>
                <a:ext cx="14665588" cy="2823722"/>
              </a:xfrm>
              <a:prstGeom prst="rect">
                <a:avLst/>
              </a:prstGeom>
              <a:blipFill>
                <a:blip r:embed="rId12"/>
                <a:stretch>
                  <a:fillRect l="-1496" r="-1455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8550776" y="1881507"/>
            <a:ext cx="1621025" cy="1065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DD6648-013D-40B6-8D96-9C0EDE5AE49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t="46599" r="17312" b="6626"/>
          <a:stretch/>
        </p:blipFill>
        <p:spPr>
          <a:xfrm>
            <a:off x="3630127" y="6049376"/>
            <a:ext cx="12170834" cy="32190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86628" y="603611"/>
            <a:ext cx="750119" cy="642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7C8A8E-08CE-D7A8-936A-2F967D573EF9}"/>
                  </a:ext>
                </a:extLst>
              </p:cNvPr>
              <p:cNvSpPr txBox="1"/>
              <p:nvPr/>
            </p:nvSpPr>
            <p:spPr>
              <a:xfrm>
                <a:off x="5333535" y="7490416"/>
                <a:ext cx="8553915" cy="191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(c.c.c)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7C8A8E-08CE-D7A8-936A-2F967D573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535" y="7490416"/>
                <a:ext cx="8553915" cy="1916550"/>
              </a:xfrm>
              <a:prstGeom prst="rect">
                <a:avLst/>
              </a:prstGeom>
              <a:blipFill>
                <a:blip r:embed="rId17"/>
                <a:stretch>
                  <a:fillRect l="-2566" b="-1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8F56BC38-59C3-EFE7-7680-4436DBA93BD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 t="29429" r="2818" b="17984"/>
          <a:stretch/>
        </p:blipFill>
        <p:spPr>
          <a:xfrm>
            <a:off x="4816022" y="4828945"/>
            <a:ext cx="9588940" cy="26264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3C9FAA-D3D6-B1AB-8EF2-66BFAE643E73}"/>
              </a:ext>
            </a:extLst>
          </p:cNvPr>
          <p:cNvSpPr txBox="1"/>
          <p:nvPr/>
        </p:nvSpPr>
        <p:spPr>
          <a:xfrm>
            <a:off x="3599969" y="1553460"/>
            <a:ext cx="12187238" cy="32441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400" b="1" i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 luận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Nếu ba cạnh của tam giác này bằng ba cạnh của tam giác kia thì hai tam giác đó bằng nhau.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3D68B468-CEF6-353E-C627-4D77440F40F4}"/>
              </a:ext>
            </a:extLst>
          </p:cNvPr>
          <p:cNvSpPr/>
          <p:nvPr/>
        </p:nvSpPr>
        <p:spPr>
          <a:xfrm>
            <a:off x="2350558" y="1955759"/>
            <a:ext cx="3141295" cy="151288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D675D-28FB-EFEF-DF16-350F79CE64B1}"/>
              </a:ext>
            </a:extLst>
          </p:cNvPr>
          <p:cNvSpPr txBox="1"/>
          <p:nvPr/>
        </p:nvSpPr>
        <p:spPr>
          <a:xfrm>
            <a:off x="5826727" y="1829019"/>
            <a:ext cx="1041891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56A950-D45A-44BD-AAA7-E2068C55F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10192" r="12995" b="53821"/>
          <a:stretch/>
        </p:blipFill>
        <p:spPr>
          <a:xfrm>
            <a:off x="2464248" y="4371975"/>
            <a:ext cx="13359503" cy="407329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A48E4F68-E3F1-A604-90B1-176ED8DA78D1}"/>
              </a:ext>
            </a:extLst>
          </p:cNvPr>
          <p:cNvSpPr/>
          <p:nvPr/>
        </p:nvSpPr>
        <p:spPr>
          <a:xfrm>
            <a:off x="8010396" y="946058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54D201-2B66-C9A4-C79E-8CB56DA61955}"/>
                  </a:ext>
                </a:extLst>
              </p:cNvPr>
              <p:cNvSpPr txBox="1"/>
              <p:nvPr/>
            </p:nvSpPr>
            <p:spPr>
              <a:xfrm>
                <a:off x="8010396" y="3298230"/>
                <a:ext cx="85344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𝐸𝐺𝐷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c.c.c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54D201-2B66-C9A4-C79E-8CB56DA61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396" y="3298230"/>
                <a:ext cx="8534400" cy="4594912"/>
              </a:xfrm>
              <a:prstGeom prst="rect">
                <a:avLst/>
              </a:prstGeom>
              <a:blipFill>
                <a:blip r:embed="rId11"/>
                <a:stretch>
                  <a:fillRect l="-2500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DB1DE54-C61A-37E5-901F-175B4420D1B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22394" r="65564" b="56736"/>
          <a:stretch/>
        </p:blipFill>
        <p:spPr>
          <a:xfrm>
            <a:off x="1964588" y="1842643"/>
            <a:ext cx="4751094" cy="3117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E1D934-2DAC-CB31-1DB1-E4E6204CB21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9" t="15229" r="34470" b="59197"/>
          <a:stretch/>
        </p:blipFill>
        <p:spPr>
          <a:xfrm>
            <a:off x="2972085" y="4770492"/>
            <a:ext cx="3319451" cy="402129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DC1DC14-5E0D-98E4-E4D8-EA2F218B7256}"/>
              </a:ext>
            </a:extLst>
          </p:cNvPr>
          <p:cNvSpPr/>
          <p:nvPr/>
        </p:nvSpPr>
        <p:spPr>
          <a:xfrm>
            <a:off x="2257438" y="1646172"/>
            <a:ext cx="3924300" cy="12129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B09E69-D620-FE52-DB35-BA29EBA6D579}"/>
              </a:ext>
            </a:extLst>
          </p:cNvPr>
          <p:cNvSpPr txBox="1"/>
          <p:nvPr/>
        </p:nvSpPr>
        <p:spPr>
          <a:xfrm>
            <a:off x="6472231" y="1513349"/>
            <a:ext cx="882966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7C22B8F-F823-7FA7-D26A-4D59AA870D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7" t="36958" r="30156" b="13770"/>
          <a:stretch/>
        </p:blipFill>
        <p:spPr>
          <a:xfrm>
            <a:off x="2842053" y="3793665"/>
            <a:ext cx="4685055" cy="4678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1BB8CE-8D4C-9A0D-5FB6-377DBCBA4F40}"/>
                  </a:ext>
                </a:extLst>
              </p:cNvPr>
              <p:cNvSpPr txBox="1"/>
              <p:nvPr/>
            </p:nvSpPr>
            <p:spPr>
              <a:xfrm>
                <a:off x="7985553" y="4957438"/>
                <a:ext cx="8572500" cy="2902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ta có: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(c.c.c)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1BB8CE-8D4C-9A0D-5FB6-377DBCBA4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553" y="4957438"/>
                <a:ext cx="8572500" cy="2902141"/>
              </a:xfrm>
              <a:prstGeom prst="rect">
                <a:avLst/>
              </a:prstGeom>
              <a:blipFill>
                <a:blip r:embed="rId18"/>
                <a:stretch>
                  <a:fillRect l="-2560" b="-8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56718BB-8979-1145-009E-D6BDFB8FB77D}"/>
              </a:ext>
            </a:extLst>
          </p:cNvPr>
          <p:cNvSpPr txBox="1"/>
          <p:nvPr/>
        </p:nvSpPr>
        <p:spPr>
          <a:xfrm>
            <a:off x="10607009" y="3967716"/>
            <a:ext cx="312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 (Body)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 (Body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A9A4C3-AC47-B450-ED27-00B91D066960}"/>
                  </a:ext>
                </a:extLst>
              </p:cNvPr>
              <p:cNvSpPr txBox="1"/>
              <p:nvPr/>
            </p:nvSpPr>
            <p:spPr>
              <a:xfrm>
                <a:off x="4057541" y="3771900"/>
                <a:ext cx="9944100" cy="301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 (Body)"/>
                  </a:rPr>
                  <a:t>b) </a:t>
                </a:r>
                <a:r>
                  <a:rPr lang="en-US" sz="4400" dirty="0" err="1">
                    <a:latin typeface="Arial (Body)"/>
                  </a:rPr>
                  <a:t>Chứng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minh</a:t>
                </a:r>
                <a:endParaRPr lang="en-US" sz="4400" dirty="0">
                  <a:latin typeface="Arial (Body)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𝑂𝐵𝐶</m:t>
                    </m:r>
                  </m:oMath>
                </a14:m>
                <a:r>
                  <a:rPr lang="en-US" sz="4400" dirty="0">
                    <a:latin typeface="Arial (Body)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 (Body)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là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tia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phân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giác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của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góc</a:t>
                </a:r>
                <a:r>
                  <a:rPr lang="en-US" sz="44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𝑥𝑂𝑦</m:t>
                    </m:r>
                  </m:oMath>
                </a14:m>
                <a:r>
                  <a:rPr lang="en-US" sz="4400" dirty="0">
                    <a:latin typeface="Arial (Body)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A9A4C3-AC47-B450-ED27-00B91D066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41" y="3771900"/>
                <a:ext cx="9944100" cy="3013838"/>
              </a:xfrm>
              <a:prstGeom prst="rect">
                <a:avLst/>
              </a:prstGeom>
              <a:blipFill>
                <a:blip r:embed="rId14"/>
                <a:stretch>
                  <a:fillRect l="-2575" b="-8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CAD1927-05D6-F11D-4F6B-DFB8B6185CF8}"/>
              </a:ext>
            </a:extLst>
          </p:cNvPr>
          <p:cNvSpPr txBox="1"/>
          <p:nvPr/>
        </p:nvSpPr>
        <p:spPr>
          <a:xfrm>
            <a:off x="6300253" y="1656186"/>
            <a:ext cx="5687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 (Body)"/>
              </a:rPr>
              <a:t>PHIẾU HỌC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856701-CB5C-94CB-45F0-77D024FFA76A}"/>
                  </a:ext>
                </a:extLst>
              </p:cNvPr>
              <p:cNvSpPr txBox="1"/>
              <p:nvPr/>
            </p:nvSpPr>
            <p:spPr>
              <a:xfrm>
                <a:off x="3418232" y="2645377"/>
                <a:ext cx="11068602" cy="6133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vẽ sau. Tam giác nào bằng với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𝐸𝐷𝐴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𝐸𝐴𝐷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𝐴𝐸𝐷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𝐴𝐷𝐸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856701-CB5C-94CB-45F0-77D024FFA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232" y="2645377"/>
                <a:ext cx="11068602" cy="6133795"/>
              </a:xfrm>
              <a:prstGeom prst="rect">
                <a:avLst/>
              </a:prstGeom>
              <a:blipFill>
                <a:blip r:embed="rId15"/>
                <a:stretch>
                  <a:fillRect l="-1983" r="-1983" b="-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8D8D58C9-2C37-2013-9F53-91A6472E20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28" y="4091780"/>
            <a:ext cx="5325110" cy="4212289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EFCA2AC-B0A7-D458-466C-F07A5A145A8A}"/>
              </a:ext>
            </a:extLst>
          </p:cNvPr>
          <p:cNvSpPr/>
          <p:nvPr/>
        </p:nvSpPr>
        <p:spPr>
          <a:xfrm>
            <a:off x="3281040" y="6959684"/>
            <a:ext cx="856651" cy="755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47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319</TotalTime>
  <Words>653</Words>
  <PresentationFormat>Custom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Gill Sans MT</vt:lpstr>
      <vt:lpstr>Times New Roman</vt:lpstr>
      <vt:lpstr>Symbol</vt:lpstr>
      <vt:lpstr>Arial</vt:lpstr>
      <vt:lpstr>Arial (Body)</vt:lpstr>
      <vt:lpstr>Cambria Math</vt:lpstr>
      <vt:lpstr>Calibri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2022-11-08T09:56:55Z</dcterms:modified>
  <dc:identifier>DAFPXz5jK6c</dc:identifier>
</cp:coreProperties>
</file>