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1186" r:id="rId2"/>
    <p:sldId id="1165" r:id="rId3"/>
    <p:sldId id="1167" r:id="rId4"/>
    <p:sldId id="948" r:id="rId5"/>
    <p:sldId id="1182" r:id="rId6"/>
    <p:sldId id="1187" r:id="rId7"/>
    <p:sldId id="260" r:id="rId8"/>
    <p:sldId id="945" r:id="rId9"/>
    <p:sldId id="1183" r:id="rId10"/>
    <p:sldId id="1184" r:id="rId11"/>
    <p:sldId id="1174" r:id="rId12"/>
    <p:sldId id="1189" r:id="rId13"/>
    <p:sldId id="1206" r:id="rId14"/>
    <p:sldId id="1208" r:id="rId15"/>
    <p:sldId id="1209" r:id="rId16"/>
    <p:sldId id="1156" r:id="rId17"/>
    <p:sldId id="11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65" d="100"/>
          <a:sy n="65" d="100"/>
        </p:scale>
        <p:origin x="8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295730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educationgirls.uomosul.edu.iq/" TargetMode="External"/><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presentermedia.com/index.php?target=category&amp;id=116&amp;maincat=clipart" TargetMode="External"/><Relationship Id="rId10" Type="http://schemas.openxmlformats.org/officeDocument/2006/relationships/image" Target="../media/image9.png"/><Relationship Id="rId4" Type="http://schemas.openxmlformats.org/officeDocument/2006/relationships/image" Target="../media/image23.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educationgirls.uomosul.edu.iq/" TargetMode="External"/><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8.png"/><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772834"/>
            <a:ext cx="12192000" cy="1113891"/>
          </a:xfrm>
          <a:prstGeom prst="rect">
            <a:avLst/>
          </a:prstGeom>
          <a:solidFill>
            <a:schemeClr val="bg1">
              <a:alpha val="53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9:</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1155700" y="743157"/>
            <a:ext cx="10274300" cy="1200329"/>
          </a:xfrm>
          <a:prstGeom prst="rect">
            <a:avLst/>
          </a:prstGeom>
          <a:noFill/>
        </p:spPr>
        <p:txBody>
          <a:bodyPr wrap="square">
            <a:spAutoFit/>
          </a:bodyPr>
          <a:lstStyle/>
          <a:p>
            <a:pPr marL="0"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kinh nghiệm trong đời sống và các phương trình chuyển động ném ngang, em hãy nêu những yếu tố ảnh hưởng đến tầm xa. Từ đó, phân tích cách thức tăng tầm xa khi ném ngang một vật.</a:t>
            </a:r>
            <a:endParaRPr lang="en-US" sz="24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FF954BD4-90BC-4035-9E6F-31BFACDB0E82}"/>
              </a:ext>
            </a:extLst>
          </p:cNvPr>
          <p:cNvSpPr/>
          <p:nvPr/>
        </p:nvSpPr>
        <p:spPr>
          <a:xfrm>
            <a:off x="567901" y="765377"/>
            <a:ext cx="11090699" cy="1198516"/>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a16="http://schemas.microsoft.com/office/drawing/2014/main" id="{CE79AAE7-A03D-4117-ADE0-B916D17B91D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117051" y="204782"/>
            <a:ext cx="901700" cy="798309"/>
          </a:xfrm>
          <a:prstGeom prst="rect">
            <a:avLst/>
          </a:prstGeom>
        </p:spPr>
      </p:pic>
      <p:grpSp>
        <p:nvGrpSpPr>
          <p:cNvPr id="13" name="Group 12">
            <a:extLst>
              <a:ext uri="{FF2B5EF4-FFF2-40B4-BE49-F238E27FC236}">
                <a16:creationId xmlns:a16="http://schemas.microsoft.com/office/drawing/2014/main" id="{50D61E3C-001C-4BE1-9A57-B4561D153064}"/>
              </a:ext>
            </a:extLst>
          </p:cNvPr>
          <p:cNvGrpSpPr/>
          <p:nvPr/>
        </p:nvGrpSpPr>
        <p:grpSpPr>
          <a:xfrm>
            <a:off x="2142482" y="5530328"/>
            <a:ext cx="4100234" cy="1203784"/>
            <a:chOff x="8043674" y="1337110"/>
            <a:chExt cx="2833986" cy="1425996"/>
          </a:xfrm>
        </p:grpSpPr>
        <p:pic>
          <p:nvPicPr>
            <p:cNvPr id="14" name="Picture 13" descr="empty-red-rectangle">
              <a:extLst>
                <a:ext uri="{FF2B5EF4-FFF2-40B4-BE49-F238E27FC236}">
                  <a16:creationId xmlns:a16="http://schemas.microsoft.com/office/drawing/2014/main" id="{0018580E-68FA-4129-8B64-D3D26A1B4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4" y="1342232"/>
              <a:ext cx="1325831"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Object 18">
                  <a:extLst>
                    <a:ext uri="{FF2B5EF4-FFF2-40B4-BE49-F238E27FC236}">
                      <a16:creationId xmlns:a16="http://schemas.microsoft.com/office/drawing/2014/main" id="{31A86B0B-E5BA-4FF6-A0AB-41ECECC7243B}"/>
                    </a:ext>
                  </a:extLst>
                </p:cNvPr>
                <p:cNvSpPr txBox="1"/>
                <p:nvPr/>
              </p:nvSpPr>
              <p:spPr bwMode="auto">
                <a:xfrm>
                  <a:off x="8155096" y="1337110"/>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L</m:t>
                        </m:r>
                        <m:r>
                          <a:rPr lang="vi-VN" sz="2400" i="1">
                            <a:latin typeface="Cambria Math" panose="02040503050406030204" pitchFamily="18" charset="0"/>
                          </a:rPr>
                          <m:t>=</m:t>
                        </m:r>
                        <m:sSub>
                          <m:sSubPr>
                            <m:ctrlPr>
                              <a:rPr lang="vi-VN" sz="2400" i="1" dirty="0">
                                <a:latin typeface="Cambria Math" panose="02040503050406030204" pitchFamily="18" charset="0"/>
                              </a:rPr>
                            </m:ctrlPr>
                          </m:sSubPr>
                          <m:e>
                            <m:r>
                              <m:rPr>
                                <m:sty m:val="p"/>
                              </m:rPr>
                              <a:rPr lang="vi-VN" sz="2400" i="1" dirty="0">
                                <a:latin typeface="Cambria Math" panose="02040503050406030204" pitchFamily="18" charset="0"/>
                              </a:rPr>
                              <m:t>v</m:t>
                            </m:r>
                          </m:e>
                          <m:sub>
                            <m:r>
                              <a:rPr lang="vi-VN" sz="2400" i="1" dirty="0">
                                <a:latin typeface="Cambria Math" panose="02040503050406030204" pitchFamily="18" charset="0"/>
                              </a:rPr>
                              <m:t>0</m:t>
                            </m:r>
                          </m:sub>
                        </m:sSub>
                        <m:rad>
                          <m:radPr>
                            <m:degHide m:val="on"/>
                            <m:ctrlPr>
                              <a:rPr lang="vi-VN" sz="2400" i="1" dirty="0">
                                <a:latin typeface="Cambria Math" panose="02040503050406030204" pitchFamily="18" charset="0"/>
                              </a:rPr>
                            </m:ctrlPr>
                          </m:radPr>
                          <m:deg/>
                          <m:e>
                            <m:f>
                              <m:fPr>
                                <m:ctrlPr>
                                  <a:rPr lang="vi-VN" sz="2400" i="1" dirty="0">
                                    <a:latin typeface="Cambria Math" panose="02040503050406030204" pitchFamily="18" charset="0"/>
                                  </a:rPr>
                                </m:ctrlPr>
                              </m:fPr>
                              <m:num>
                                <m:r>
                                  <a:rPr lang="vi-VN" sz="2400" i="1" dirty="0">
                                    <a:latin typeface="Cambria Math" panose="02040503050406030204" pitchFamily="18" charset="0"/>
                                  </a:rPr>
                                  <m:t>2</m:t>
                                </m:r>
                                <m:r>
                                  <m:rPr>
                                    <m:sty m:val="p"/>
                                  </m:rPr>
                                  <a:rPr lang="vi-VN" sz="2400" i="1" dirty="0">
                                    <a:latin typeface="Cambria Math" panose="02040503050406030204" pitchFamily="18" charset="0"/>
                                  </a:rPr>
                                  <m:t>h</m:t>
                                </m:r>
                              </m:num>
                              <m:den>
                                <m:r>
                                  <m:rPr>
                                    <m:sty m:val="p"/>
                                  </m:rPr>
                                  <a:rPr lang="vi-VN" sz="2400" i="1" dirty="0">
                                    <a:latin typeface="Cambria Math" panose="02040503050406030204" pitchFamily="18" charset="0"/>
                                  </a:rPr>
                                  <m:t>g</m:t>
                                </m:r>
                              </m:den>
                            </m:f>
                          </m:e>
                        </m:rad>
                      </m:oMath>
                    </m:oMathPara>
                  </a14:m>
                  <a:endParaRPr lang="en-US" sz="2400" dirty="0"/>
                </a:p>
                <a:p>
                  <a:endParaRPr lang="en-US" sz="2400" dirty="0">
                    <a:latin typeface="Arial" panose="020B0604020202020204" pitchFamily="34" charset="0"/>
                    <a:cs typeface="Arial" panose="020B0604020202020204" pitchFamily="34" charset="0"/>
                  </a:endParaRPr>
                </a:p>
              </p:txBody>
            </p:sp>
          </mc:Choice>
          <mc:Fallback xmlns="">
            <p:sp>
              <p:nvSpPr>
                <p:cNvPr id="15" name="Object 18">
                  <a:extLst>
                    <a:ext uri="{FF2B5EF4-FFF2-40B4-BE49-F238E27FC236}">
                      <a16:creationId xmlns:a16="http://schemas.microsoft.com/office/drawing/2014/main" id="{31A86B0B-E5BA-4FF6-A0AB-41ECECC7243B}"/>
                    </a:ext>
                  </a:extLst>
                </p:cNvPr>
                <p:cNvSpPr txBox="1">
                  <a:spLocks noRot="1" noChangeAspect="1" noMove="1" noResize="1" noEditPoints="1" noAdjustHandles="1" noChangeArrowheads="1" noChangeShapeType="1" noTextEdit="1"/>
                </p:cNvSpPr>
                <p:nvPr/>
              </p:nvSpPr>
              <p:spPr bwMode="auto">
                <a:xfrm>
                  <a:off x="8155096" y="1337110"/>
                  <a:ext cx="2722564" cy="1277938"/>
                </a:xfrm>
                <a:prstGeom prst="rect">
                  <a:avLst/>
                </a:prstGeom>
                <a:blipFill>
                  <a:blip r:embed="rId5"/>
                  <a:stretch>
                    <a:fillRect b="-4520"/>
                  </a:stretch>
                </a:blipFill>
                <a:ln>
                  <a:noFill/>
                </a:ln>
                <a:effectLst/>
              </p:spPr>
              <p:txBody>
                <a:bodyPr/>
                <a:lstStyle/>
                <a:p>
                  <a:r>
                    <a:rPr lang="en-US">
                      <a:noFill/>
                    </a:rPr>
                    <a:t> </a:t>
                  </a:r>
                </a:p>
              </p:txBody>
            </p:sp>
          </mc:Fallback>
        </mc:AlternateContent>
      </p:grpSp>
      <p:pic>
        <p:nvPicPr>
          <p:cNvPr id="3" name="Picture 2" descr="A group of people standing on a cliff above water&#10;&#10;Description automatically generated with low confidence">
            <a:extLst>
              <a:ext uri="{FF2B5EF4-FFF2-40B4-BE49-F238E27FC236}">
                <a16:creationId xmlns:a16="http://schemas.microsoft.com/office/drawing/2014/main" id="{9939D4EA-233D-4616-B545-CB2B20DC0923}"/>
              </a:ext>
            </a:extLst>
          </p:cNvPr>
          <p:cNvPicPr>
            <a:picLocks noChangeAspect="1"/>
          </p:cNvPicPr>
          <p:nvPr/>
        </p:nvPicPr>
        <p:blipFill rotWithShape="1">
          <a:blip r:embed="rId6">
            <a:extLst>
              <a:ext uri="{28A0092B-C50C-407E-A947-70E740481C1C}">
                <a14:useLocalDpi xmlns:a14="http://schemas.microsoft.com/office/drawing/2010/main" val="0"/>
              </a:ext>
            </a:extLst>
          </a:blip>
          <a:srcRect l="216" t="-106" r="851" b="-941"/>
          <a:stretch/>
        </p:blipFill>
        <p:spPr>
          <a:xfrm>
            <a:off x="567901" y="2217537"/>
            <a:ext cx="5157621" cy="3292384"/>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CBB2BA-0254-49C1-AA75-4F3DCECC2C72}"/>
                  </a:ext>
                </a:extLst>
              </p:cNvPr>
              <p:cNvSpPr txBox="1"/>
              <p:nvPr/>
            </p:nvSpPr>
            <p:spPr>
              <a:xfrm>
                <a:off x="4192599" y="5677789"/>
                <a:ext cx="6078308" cy="861774"/>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Để tăng L cần tăng </a:t>
                </a:r>
                <a14:m>
                  <m:oMath xmlns:m="http://schemas.openxmlformats.org/officeDocument/2006/math">
                    <m:sSub>
                      <m:sSubPr>
                        <m:ctrlPr>
                          <a:rPr lang="vi-VN" sz="2500" i="1" dirty="0" smtClean="0">
                            <a:latin typeface="Cambria Math" panose="02040503050406030204" pitchFamily="18" charset="0"/>
                          </a:rPr>
                        </m:ctrlPr>
                      </m:sSubPr>
                      <m:e>
                        <m:r>
                          <m:rPr>
                            <m:sty m:val="p"/>
                          </m:rPr>
                          <a:rPr lang="vi-VN" sz="2500" i="1" dirty="0">
                            <a:latin typeface="Cambria Math" panose="02040503050406030204" pitchFamily="18" charset="0"/>
                          </a:rPr>
                          <m:t>v</m:t>
                        </m:r>
                      </m:e>
                      <m:sub>
                        <m:r>
                          <a:rPr lang="vi-VN" sz="2500" i="1" dirty="0">
                            <a:latin typeface="Cambria Math" panose="02040503050406030204" pitchFamily="18" charset="0"/>
                          </a:rPr>
                          <m:t>0</m:t>
                        </m:r>
                      </m:sub>
                    </m:sSub>
                  </m:oMath>
                </a14:m>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16" name="TextBox 15">
                <a:extLst>
                  <a:ext uri="{FF2B5EF4-FFF2-40B4-BE49-F238E27FC236}">
                    <a16:creationId xmlns:a16="http://schemas.microsoft.com/office/drawing/2014/main" id="{97CBB2BA-0254-49C1-AA75-4F3DCECC2C72}"/>
                  </a:ext>
                </a:extLst>
              </p:cNvPr>
              <p:cNvSpPr txBox="1">
                <a:spLocks noRot="1" noChangeAspect="1" noMove="1" noResize="1" noEditPoints="1" noAdjustHandles="1" noChangeArrowheads="1" noChangeShapeType="1" noTextEdit="1"/>
              </p:cNvSpPr>
              <p:nvPr/>
            </p:nvSpPr>
            <p:spPr>
              <a:xfrm>
                <a:off x="4192599" y="5677789"/>
                <a:ext cx="6078308" cy="861774"/>
              </a:xfrm>
              <a:prstGeom prst="rect">
                <a:avLst/>
              </a:prstGeom>
              <a:blipFill>
                <a:blip r:embed="rId7"/>
                <a:stretch>
                  <a:fillRect l="-301" t="-4930" r="-201" b="-15493"/>
                </a:stretch>
              </a:blipFill>
            </p:spPr>
            <p:txBody>
              <a:bodyPr/>
              <a:lstStyle/>
              <a:p>
                <a:r>
                  <a:rPr lang="en-US">
                    <a:noFill/>
                  </a:rPr>
                  <a:t> </a:t>
                </a:r>
              </a:p>
            </p:txBody>
          </p:sp>
        </mc:Fallback>
      </mc:AlternateContent>
      <p:pic>
        <p:nvPicPr>
          <p:cNvPr id="19" name="Content Placeholder 4" descr="A group of people riding bikes over a bridge&#10;&#10;Description automatically generated with low confidence">
            <a:extLst>
              <a:ext uri="{FF2B5EF4-FFF2-40B4-BE49-F238E27FC236}">
                <a16:creationId xmlns:a16="http://schemas.microsoft.com/office/drawing/2014/main" id="{9F50848F-D845-49EF-8039-C784CEC3095D}"/>
              </a:ext>
            </a:extLst>
          </p:cNvPr>
          <p:cNvPicPr>
            <a:picLocks noGrp="1" noChangeAspect="1"/>
          </p:cNvPicPr>
          <p:nvPr>
            <p:ph idx="1"/>
          </p:nvPr>
        </p:nvPicPr>
        <p:blipFill rotWithShape="1">
          <a:blip r:embed="rId8"/>
          <a:srcRect l="-1845" t="-133" b="-1"/>
          <a:stretch/>
        </p:blipFill>
        <p:spPr>
          <a:xfrm>
            <a:off x="5943600" y="2197130"/>
            <a:ext cx="5085897" cy="3312791"/>
          </a:xfrm>
          <a:prstGeom prst="rect">
            <a:avLst/>
          </a:prstGeom>
          <a:ln>
            <a:noFill/>
          </a:ln>
          <a:effectLst>
            <a:softEdge rad="112500"/>
          </a:effectLst>
        </p:spPr>
      </p:pic>
    </p:spTree>
    <p:extLst>
      <p:ext uri="{BB962C8B-B14F-4D97-AF65-F5344CB8AC3E}">
        <p14:creationId xmlns:p14="http://schemas.microsoft.com/office/powerpoint/2010/main" val="17773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09830" y="1122118"/>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Vấn đề thực tiễn:</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8800"/>
            <a:ext cx="487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35" name="Content Placeholder 4" descr="A picture containing person, female&#10;&#10;Description automatically generated">
            <a:extLst>
              <a:ext uri="{FF2B5EF4-FFF2-40B4-BE49-F238E27FC236}">
                <a16:creationId xmlns:a16="http://schemas.microsoft.com/office/drawing/2014/main" id="{809C6853-ED6E-4E58-917D-CB1FA6DD2341}"/>
              </a:ext>
            </a:extLst>
          </p:cNvPr>
          <p:cNvPicPr>
            <a:picLocks noChangeAspect="1"/>
          </p:cNvPicPr>
          <p:nvPr/>
        </p:nvPicPr>
        <p:blipFill rotWithShape="1">
          <a:blip r:embed="rId5">
            <a:extLst>
              <a:ext uri="{28A0092B-C50C-407E-A947-70E740481C1C}">
                <a14:useLocalDpi xmlns:a14="http://schemas.microsoft.com/office/drawing/2010/main" val="0"/>
              </a:ext>
            </a:extLst>
          </a:blip>
          <a:srcRect t="12222" r="-317" b="16667"/>
          <a:stretch/>
        </p:blipFill>
        <p:spPr>
          <a:xfrm>
            <a:off x="533400" y="4787074"/>
            <a:ext cx="5666139" cy="2008252"/>
          </a:xfrm>
          <a:prstGeom prst="rect">
            <a:avLst/>
          </a:prstGeom>
        </p:spPr>
      </p:pic>
      <p:sp>
        <p:nvSpPr>
          <p:cNvPr id="36" name="TextBox 35">
            <a:extLst>
              <a:ext uri="{FF2B5EF4-FFF2-40B4-BE49-F238E27FC236}">
                <a16:creationId xmlns:a16="http://schemas.microsoft.com/office/drawing/2014/main" id="{063043BC-79A1-4BDE-851A-29A7B06E1561}"/>
              </a:ext>
            </a:extLst>
          </p:cNvPr>
          <p:cNvSpPr txBox="1"/>
          <p:nvPr/>
        </p:nvSpPr>
        <p:spPr>
          <a:xfrm>
            <a:off x="7048500" y="2087701"/>
            <a:ext cx="4343400" cy="3170099"/>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ác vận động viên phải dùng hết sức để đẩy một quả tại sao cho nó có tầm xa nhất. Đóng vai trò là một huấn luyện viên, em hãy thiết lập phương án ném để vận động viên của mình có thể đạt được thành tích tốt nhất.</a:t>
            </a:r>
            <a:endParaRPr lang="en-US" sz="2500"/>
          </a:p>
        </p:txBody>
      </p:sp>
      <p:pic>
        <p:nvPicPr>
          <p:cNvPr id="17" name="Picture 16" descr="A person jumping in the air&#10;&#10;Description automatically generated with low confidence">
            <a:extLst>
              <a:ext uri="{FF2B5EF4-FFF2-40B4-BE49-F238E27FC236}">
                <a16:creationId xmlns:a16="http://schemas.microsoft.com/office/drawing/2014/main" id="{E552E213-C1D9-4A33-9824-FE21BCCA9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75" y="1546445"/>
            <a:ext cx="5912105" cy="3326543"/>
          </a:xfrm>
          <a:prstGeom prst="rect">
            <a:avLst/>
          </a:prstGeom>
          <a:ln>
            <a:noFill/>
          </a:ln>
          <a:effectLst>
            <a:softEdge rad="112500"/>
          </a:effectLst>
        </p:spPr>
      </p:pic>
    </p:spTree>
    <p:extLst>
      <p:ext uri="{BB962C8B-B14F-4D97-AF65-F5344CB8AC3E}">
        <p14:creationId xmlns:p14="http://schemas.microsoft.com/office/powerpoint/2010/main" val="24362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Block Arc 87"/>
          <p:cNvSpPr/>
          <p:nvPr/>
        </p:nvSpPr>
        <p:spPr bwMode="auto">
          <a:xfrm rot="5400000">
            <a:off x="-274231" y="2194317"/>
            <a:ext cx="3632691" cy="3544457"/>
          </a:xfrm>
          <a:prstGeom prst="blockArc">
            <a:avLst>
              <a:gd name="adj1" fmla="val 9153412"/>
              <a:gd name="adj2" fmla="val 1942104"/>
              <a:gd name="adj3" fmla="val 11157"/>
            </a:avLst>
          </a:prstGeom>
          <a:solidFill>
            <a:srgbClr val="BDE3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grpSp>
        <p:nvGrpSpPr>
          <p:cNvPr id="112" name="Group 111"/>
          <p:cNvGrpSpPr/>
          <p:nvPr/>
        </p:nvGrpSpPr>
        <p:grpSpPr>
          <a:xfrm>
            <a:off x="2230251" y="3939658"/>
            <a:ext cx="4627894" cy="1580513"/>
            <a:chOff x="2540032" y="3148696"/>
            <a:chExt cx="4619972" cy="1580513"/>
          </a:xfrm>
        </p:grpSpPr>
        <p:sp>
          <p:nvSpPr>
            <p:cNvPr id="83" name="Rectangle 82"/>
            <p:cNvSpPr/>
            <p:nvPr/>
          </p:nvSpPr>
          <p:spPr bwMode="auto">
            <a:xfrm>
              <a:off x="3494884" y="3376103"/>
              <a:ext cx="3665120" cy="951633"/>
            </a:xfrm>
            <a:prstGeom prst="rect">
              <a:avLst/>
            </a:prstGeom>
            <a:solidFill>
              <a:schemeClr val="accent1">
                <a:lumMod val="20000"/>
                <a:lumOff val="80000"/>
                <a:alpha val="5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4" name="Rectangle 1026060"/>
            <p:cNvSpPr>
              <a:spLocks noChangeArrowheads="1"/>
            </p:cNvSpPr>
            <p:nvPr/>
          </p:nvSpPr>
          <p:spPr bwMode="auto">
            <a:xfrm>
              <a:off x="4085552" y="3435842"/>
              <a:ext cx="2666759" cy="726353"/>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effectLst/>
                  <a:latin typeface="Arial" panose="020B0604020202020204" pitchFamily="34" charset="0"/>
                  <a:ea typeface="Times New Roman" panose="02020603050405020304" pitchFamily="18" charset="0"/>
                  <a:cs typeface="Arial" panose="020B0604020202020204" pitchFamily="34" charset="0"/>
                </a:rPr>
                <a:t>Lập kế hoạch thực hiện dự án </a:t>
              </a:r>
              <a:endParaRPr lang="en-US" sz="2000" kern="0">
                <a:latin typeface="Arial" panose="020B0604020202020204" pitchFamily="34" charset="0"/>
                <a:cs typeface="Arial" panose="020B0604020202020204" pitchFamily="34" charset="0"/>
              </a:endParaRPr>
            </a:p>
          </p:txBody>
        </p:sp>
        <p:grpSp>
          <p:nvGrpSpPr>
            <p:cNvPr id="89" name="Group 35"/>
            <p:cNvGrpSpPr>
              <a:grpSpLocks/>
            </p:cNvGrpSpPr>
            <p:nvPr/>
          </p:nvGrpSpPr>
          <p:grpSpPr bwMode="auto">
            <a:xfrm>
              <a:off x="2540032" y="3148696"/>
              <a:ext cx="1478344" cy="1580513"/>
              <a:chOff x="3057529" y="3981450"/>
              <a:chExt cx="1764479" cy="1885950"/>
            </a:xfrm>
          </p:grpSpPr>
          <p:sp>
            <p:nvSpPr>
              <p:cNvPr id="90"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1"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2"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3" name="Oval 38"/>
              <p:cNvSpPr>
                <a:spLocks noChangeArrowheads="1"/>
              </p:cNvSpPr>
              <p:nvPr/>
            </p:nvSpPr>
            <p:spPr bwMode="gray">
              <a:xfrm>
                <a:off x="3133725" y="4006850"/>
                <a:ext cx="1584325" cy="1555750"/>
              </a:xfrm>
              <a:prstGeom prst="ellipse">
                <a:avLst/>
              </a:prstGeom>
              <a:solidFill>
                <a:schemeClr val="bg2">
                  <a:lumMod val="75000"/>
                </a:schemeClr>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4"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5" name="Text Box 40"/>
              <p:cNvSpPr txBox="1">
                <a:spLocks noChangeArrowheads="1"/>
              </p:cNvSpPr>
              <p:nvPr/>
            </p:nvSpPr>
            <p:spPr bwMode="gray">
              <a:xfrm>
                <a:off x="3057529" y="4332617"/>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Lập kế hoạch</a:t>
                </a:r>
              </a:p>
            </p:txBody>
          </p:sp>
        </p:grpSp>
      </p:grpSp>
      <p:grpSp>
        <p:nvGrpSpPr>
          <p:cNvPr id="111" name="Group 110"/>
          <p:cNvGrpSpPr/>
          <p:nvPr/>
        </p:nvGrpSpPr>
        <p:grpSpPr>
          <a:xfrm>
            <a:off x="765707" y="1201062"/>
            <a:ext cx="5975336" cy="1494855"/>
            <a:chOff x="1883248" y="5095198"/>
            <a:chExt cx="5975336" cy="1579562"/>
          </a:xfrm>
        </p:grpSpPr>
        <p:sp>
          <p:nvSpPr>
            <p:cNvPr id="85" name="Rectangle 84"/>
            <p:cNvSpPr/>
            <p:nvPr/>
          </p:nvSpPr>
          <p:spPr bwMode="auto">
            <a:xfrm>
              <a:off x="2864357" y="5367738"/>
              <a:ext cx="4994227"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6" name="Rectangle 1026060"/>
            <p:cNvSpPr>
              <a:spLocks noChangeArrowheads="1"/>
            </p:cNvSpPr>
            <p:nvPr/>
          </p:nvSpPr>
          <p:spPr bwMode="auto">
            <a:xfrm>
              <a:off x="3123684" y="5324915"/>
              <a:ext cx="4623257"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000" kern="0">
                <a:latin typeface="Arial" panose="020B0604020202020204" pitchFamily="34" charset="0"/>
                <a:cs typeface="Arial" panose="020B0604020202020204" pitchFamily="34" charset="0"/>
              </a:endParaRPr>
            </a:p>
          </p:txBody>
        </p:sp>
        <p:grpSp>
          <p:nvGrpSpPr>
            <p:cNvPr id="96" name="Group 35"/>
            <p:cNvGrpSpPr>
              <a:grpSpLocks/>
            </p:cNvGrpSpPr>
            <p:nvPr/>
          </p:nvGrpSpPr>
          <p:grpSpPr bwMode="auto">
            <a:xfrm>
              <a:off x="1883248" y="5095198"/>
              <a:ext cx="1403489" cy="1579562"/>
              <a:chOff x="3095625" y="3981450"/>
              <a:chExt cx="1704975" cy="1885950"/>
            </a:xfrm>
          </p:grpSpPr>
          <p:sp>
            <p:nvSpPr>
              <p:cNvPr id="97"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8"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9"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0" name="Oval 38"/>
              <p:cNvSpPr>
                <a:spLocks noChangeArrowheads="1"/>
              </p:cNvSpPr>
              <p:nvPr/>
            </p:nvSpPr>
            <p:spPr bwMode="gray">
              <a:xfrm>
                <a:off x="3133725" y="4006850"/>
                <a:ext cx="1584325" cy="1555750"/>
              </a:xfrm>
              <a:prstGeom prst="ellipse">
                <a:avLst/>
              </a:prstGeom>
              <a:solidFill>
                <a:srgbClr val="92D05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1"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2" name="Text Box 40"/>
              <p:cNvSpPr txBox="1">
                <a:spLocks noChangeArrowheads="1"/>
              </p:cNvSpPr>
              <p:nvPr/>
            </p:nvSpPr>
            <p:spPr bwMode="gray">
              <a:xfrm>
                <a:off x="3168802" y="4270991"/>
                <a:ext cx="1409700" cy="893088"/>
              </a:xfrm>
              <a:prstGeom prst="rect">
                <a:avLst/>
              </a:prstGeom>
              <a:noFill/>
              <a:ln w="9525" algn="ctr">
                <a:noFill/>
                <a:miter lim="800000"/>
                <a:headEnd/>
                <a:tailEnd/>
              </a:ln>
            </p:spPr>
            <p:txBody>
              <a:bodyPr wrap="square">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Mục đích</a:t>
                </a:r>
              </a:p>
            </p:txBody>
          </p:sp>
        </p:grpSp>
      </p:grpSp>
      <p:grpSp>
        <p:nvGrpSpPr>
          <p:cNvPr id="110" name="Group 109"/>
          <p:cNvGrpSpPr/>
          <p:nvPr/>
        </p:nvGrpSpPr>
        <p:grpSpPr>
          <a:xfrm>
            <a:off x="803683" y="5313865"/>
            <a:ext cx="6054462" cy="1580513"/>
            <a:chOff x="1704826" y="1220819"/>
            <a:chExt cx="6054462" cy="1580513"/>
          </a:xfrm>
        </p:grpSpPr>
        <p:sp>
          <p:nvSpPr>
            <p:cNvPr id="81" name="Rectangle 80"/>
            <p:cNvSpPr/>
            <p:nvPr/>
          </p:nvSpPr>
          <p:spPr bwMode="auto">
            <a:xfrm>
              <a:off x="2951969" y="1494272"/>
              <a:ext cx="4807319" cy="951633"/>
            </a:xfrm>
            <a:prstGeom prst="rect">
              <a:avLst/>
            </a:prstGeom>
            <a:solidFill>
              <a:srgbClr val="7030A0">
                <a:alpha val="7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2" name="Rectangle 1026060"/>
            <p:cNvSpPr>
              <a:spLocks noChangeArrowheads="1"/>
            </p:cNvSpPr>
            <p:nvPr/>
          </p:nvSpPr>
          <p:spPr bwMode="auto">
            <a:xfrm>
              <a:off x="3260311" y="1487819"/>
              <a:ext cx="4228963"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000" kern="0">
                <a:latin typeface="Arial" panose="020B0604020202020204" pitchFamily="34" charset="0"/>
                <a:cs typeface="Arial" panose="020B0604020202020204" pitchFamily="34" charset="0"/>
              </a:endParaRPr>
            </a:p>
            <a:p>
              <a:pPr marL="287338" indent="-287338" defTabSz="1095375">
                <a:buClr>
                  <a:schemeClr val="tx2"/>
                </a:buClr>
                <a:buSzPct val="95000"/>
                <a:buBlip>
                  <a:blip r:embed="rId2"/>
                </a:buBlip>
              </a:pPr>
              <a:endParaRPr lang="en-US" sz="2000" b="1" kern="0">
                <a:latin typeface="Arial" panose="020B0604020202020204" pitchFamily="34" charset="0"/>
                <a:cs typeface="Arial" panose="020B0604020202020204" pitchFamily="34" charset="0"/>
              </a:endParaRPr>
            </a:p>
          </p:txBody>
        </p:sp>
        <p:grpSp>
          <p:nvGrpSpPr>
            <p:cNvPr id="103" name="Group 35"/>
            <p:cNvGrpSpPr>
              <a:grpSpLocks/>
            </p:cNvGrpSpPr>
            <p:nvPr/>
          </p:nvGrpSpPr>
          <p:grpSpPr bwMode="auto">
            <a:xfrm>
              <a:off x="1704826" y="1220819"/>
              <a:ext cx="1478344" cy="1580513"/>
              <a:chOff x="3053291" y="3981450"/>
              <a:chExt cx="1764479" cy="1885950"/>
            </a:xfrm>
          </p:grpSpPr>
          <p:sp>
            <p:nvSpPr>
              <p:cNvPr id="104"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105"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6"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7" name="Oval 38"/>
              <p:cNvSpPr>
                <a:spLocks noChangeArrowheads="1"/>
              </p:cNvSpPr>
              <p:nvPr/>
            </p:nvSpPr>
            <p:spPr bwMode="gray">
              <a:xfrm>
                <a:off x="3133725" y="4006850"/>
                <a:ext cx="1584325" cy="1555750"/>
              </a:xfrm>
              <a:prstGeom prst="ellipse">
                <a:avLst/>
              </a:prstGeom>
              <a:solidFill>
                <a:srgbClr val="CC00FF"/>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8"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9" name="Text Box 40"/>
              <p:cNvSpPr txBox="1">
                <a:spLocks noChangeArrowheads="1"/>
              </p:cNvSpPr>
              <p:nvPr/>
            </p:nvSpPr>
            <p:spPr bwMode="gray">
              <a:xfrm>
                <a:off x="3053291" y="4307748"/>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Báo cáo kết quả</a:t>
                </a:r>
              </a:p>
            </p:txBody>
          </p:sp>
        </p:grpSp>
      </p:grpSp>
      <p:grpSp>
        <p:nvGrpSpPr>
          <p:cNvPr id="43" name="Group 42">
            <a:extLst>
              <a:ext uri="{FF2B5EF4-FFF2-40B4-BE49-F238E27FC236}">
                <a16:creationId xmlns:a16="http://schemas.microsoft.com/office/drawing/2014/main" id="{A84ADFE5-32A0-4643-B4EC-75D0AA285CFF}"/>
              </a:ext>
            </a:extLst>
          </p:cNvPr>
          <p:cNvGrpSpPr/>
          <p:nvPr/>
        </p:nvGrpSpPr>
        <p:grpSpPr>
          <a:xfrm>
            <a:off x="338942" y="731676"/>
            <a:ext cx="785094" cy="325264"/>
            <a:chOff x="5867400" y="402866"/>
            <a:chExt cx="785094" cy="406303"/>
          </a:xfrm>
        </p:grpSpPr>
        <p:sp>
          <p:nvSpPr>
            <p:cNvPr id="44" name="Arrow: Pentagon 43">
              <a:extLst>
                <a:ext uri="{FF2B5EF4-FFF2-40B4-BE49-F238E27FC236}">
                  <a16:creationId xmlns:a16="http://schemas.microsoft.com/office/drawing/2014/main" id="{EC95E3A5-7F99-4983-B2CE-10C23111B97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hevron 44">
              <a:extLst>
                <a:ext uri="{FF2B5EF4-FFF2-40B4-BE49-F238E27FC236}">
                  <a16:creationId xmlns:a16="http://schemas.microsoft.com/office/drawing/2014/main" id="{46B95BF2-DF15-43FB-B4CA-200BE7264C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Text Box 13">
            <a:extLst>
              <a:ext uri="{FF2B5EF4-FFF2-40B4-BE49-F238E27FC236}">
                <a16:creationId xmlns:a16="http://schemas.microsoft.com/office/drawing/2014/main" id="{EB7FDBCC-5E74-4245-8D18-6F5879C92731}"/>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pic>
        <p:nvPicPr>
          <p:cNvPr id="49" name="Picture 2" descr="http://educationgirls.uomosul.edu.iq/files/news/news_6238897.jpg">
            <a:hlinkClick r:id="rId3"/>
            <a:extLst>
              <a:ext uri="{FF2B5EF4-FFF2-40B4-BE49-F238E27FC236}">
                <a16:creationId xmlns:a16="http://schemas.microsoft.com/office/drawing/2014/main" id="{AC5DC769-B703-4D82-885F-A81C20166FE2}"/>
              </a:ext>
            </a:extLst>
          </p:cNvPr>
          <p:cNvPicPr>
            <a:picLocks noChangeAspect="1" noChangeArrowheads="1"/>
          </p:cNvPicPr>
          <p:nvPr/>
        </p:nvPicPr>
        <p:blipFill>
          <a:blip r:embed="rId4" cstate="print"/>
          <a:srcRect/>
          <a:stretch>
            <a:fillRect/>
          </a:stretch>
        </p:blipFill>
        <p:spPr bwMode="auto">
          <a:xfrm>
            <a:off x="7961319" y="4124566"/>
            <a:ext cx="1550212" cy="1550212"/>
          </a:xfrm>
          <a:prstGeom prst="rect">
            <a:avLst/>
          </a:prstGeom>
          <a:noFill/>
        </p:spPr>
      </p:pic>
      <p:pic>
        <p:nvPicPr>
          <p:cNvPr id="50" name="Picture 16" descr="http://content.presentermedia.com/files/clipart/00003000/3268/stick_figure_presenter_meeting_md_wm.jpg">
            <a:hlinkClick r:id="rId5"/>
            <a:extLst>
              <a:ext uri="{FF2B5EF4-FFF2-40B4-BE49-F238E27FC236}">
                <a16:creationId xmlns:a16="http://schemas.microsoft.com/office/drawing/2014/main" id="{5858C2C2-B76E-42D3-9C68-B491E0B6E07E}"/>
              </a:ext>
            </a:extLst>
          </p:cNvPr>
          <p:cNvPicPr>
            <a:picLocks noChangeAspect="1" noChangeArrowheads="1"/>
          </p:cNvPicPr>
          <p:nvPr/>
        </p:nvPicPr>
        <p:blipFill rotWithShape="1">
          <a:blip r:embed="rId6" cstate="print"/>
          <a:srcRect l="2737" t="9258" r="2056" b="14058"/>
          <a:stretch/>
        </p:blipFill>
        <p:spPr bwMode="auto">
          <a:xfrm>
            <a:off x="7998871" y="5486607"/>
            <a:ext cx="1550212" cy="1248603"/>
          </a:xfrm>
          <a:prstGeom prst="rect">
            <a:avLst/>
          </a:prstGeom>
          <a:noFill/>
        </p:spPr>
      </p:pic>
      <p:grpSp>
        <p:nvGrpSpPr>
          <p:cNvPr id="47" name="Group 46">
            <a:extLst>
              <a:ext uri="{FF2B5EF4-FFF2-40B4-BE49-F238E27FC236}">
                <a16:creationId xmlns:a16="http://schemas.microsoft.com/office/drawing/2014/main" id="{DBB349DF-9F75-4407-B076-789990F8C6E1}"/>
              </a:ext>
            </a:extLst>
          </p:cNvPr>
          <p:cNvGrpSpPr/>
          <p:nvPr/>
        </p:nvGrpSpPr>
        <p:grpSpPr>
          <a:xfrm>
            <a:off x="2590352" y="2545332"/>
            <a:ext cx="4394467" cy="1494855"/>
            <a:chOff x="1861329" y="5095198"/>
            <a:chExt cx="4394467" cy="1579562"/>
          </a:xfrm>
        </p:grpSpPr>
        <p:sp>
          <p:nvSpPr>
            <p:cNvPr id="48" name="Rectangle 47">
              <a:extLst>
                <a:ext uri="{FF2B5EF4-FFF2-40B4-BE49-F238E27FC236}">
                  <a16:creationId xmlns:a16="http://schemas.microsoft.com/office/drawing/2014/main" id="{1DBDCABE-B7C6-46F1-903A-C0FD21EEBF00}"/>
                </a:ext>
              </a:extLst>
            </p:cNvPr>
            <p:cNvSpPr/>
            <p:nvPr/>
          </p:nvSpPr>
          <p:spPr bwMode="auto">
            <a:xfrm>
              <a:off x="3009131" y="5498378"/>
              <a:ext cx="3119991"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3DE49877-12D1-43F8-ADD5-8314C0161F08}"/>
                </a:ext>
              </a:extLst>
            </p:cNvPr>
            <p:cNvSpPr>
              <a:spLocks noChangeArrowheads="1"/>
            </p:cNvSpPr>
            <p:nvPr/>
          </p:nvSpPr>
          <p:spPr bwMode="auto">
            <a:xfrm>
              <a:off x="3218784" y="5486208"/>
              <a:ext cx="3037012" cy="995164"/>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000" kern="0">
                <a:latin typeface="Arial" panose="020B0604020202020204" pitchFamily="34" charset="0"/>
                <a:cs typeface="Arial" panose="020B0604020202020204" pitchFamily="34" charset="0"/>
              </a:endParaRPr>
            </a:p>
          </p:txBody>
        </p:sp>
        <p:grpSp>
          <p:nvGrpSpPr>
            <p:cNvPr id="52" name="Group 35">
              <a:extLst>
                <a:ext uri="{FF2B5EF4-FFF2-40B4-BE49-F238E27FC236}">
                  <a16:creationId xmlns:a16="http://schemas.microsoft.com/office/drawing/2014/main" id="{758601E9-C697-47B4-AF45-8BB9A7642AB6}"/>
                </a:ext>
              </a:extLst>
            </p:cNvPr>
            <p:cNvGrpSpPr>
              <a:grpSpLocks/>
            </p:cNvGrpSpPr>
            <p:nvPr/>
          </p:nvGrpSpPr>
          <p:grpSpPr bwMode="auto">
            <a:xfrm>
              <a:off x="1861329" y="5095198"/>
              <a:ext cx="1452471" cy="1579562"/>
              <a:chOff x="3068998" y="3981450"/>
              <a:chExt cx="1764479" cy="1885950"/>
            </a:xfrm>
          </p:grpSpPr>
          <p:sp>
            <p:nvSpPr>
              <p:cNvPr id="53" name="Oval 35">
                <a:extLst>
                  <a:ext uri="{FF2B5EF4-FFF2-40B4-BE49-F238E27FC236}">
                    <a16:creationId xmlns:a16="http://schemas.microsoft.com/office/drawing/2014/main" id="{1B67FFFC-D583-4EE6-B932-B5CC1E218BF5}"/>
                  </a:ext>
                </a:extLst>
              </p:cNvPr>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54" name="Oval 36">
                <a:extLst>
                  <a:ext uri="{FF2B5EF4-FFF2-40B4-BE49-F238E27FC236}">
                    <a16:creationId xmlns:a16="http://schemas.microsoft.com/office/drawing/2014/main" id="{EA6228B0-52BE-40E0-9A7A-6213E46A6F9C}"/>
                  </a:ext>
                </a:extLst>
              </p:cNvPr>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5" name="Oval 37">
                <a:extLst>
                  <a:ext uri="{FF2B5EF4-FFF2-40B4-BE49-F238E27FC236}">
                    <a16:creationId xmlns:a16="http://schemas.microsoft.com/office/drawing/2014/main" id="{21590057-BF1C-4867-B2F0-0EEEC74C69B0}"/>
                  </a:ext>
                </a:extLst>
              </p:cNvPr>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6" name="Oval 38">
                <a:extLst>
                  <a:ext uri="{FF2B5EF4-FFF2-40B4-BE49-F238E27FC236}">
                    <a16:creationId xmlns:a16="http://schemas.microsoft.com/office/drawing/2014/main" id="{8FDFB612-936B-4FD1-A355-DA16A0F55882}"/>
                  </a:ext>
                </a:extLst>
              </p:cNvPr>
              <p:cNvSpPr>
                <a:spLocks noChangeArrowheads="1"/>
              </p:cNvSpPr>
              <p:nvPr/>
            </p:nvSpPr>
            <p:spPr bwMode="gray">
              <a:xfrm>
                <a:off x="3133725" y="4006850"/>
                <a:ext cx="1584325" cy="1555750"/>
              </a:xfrm>
              <a:prstGeom prst="ellipse">
                <a:avLst/>
              </a:prstGeom>
              <a:solidFill>
                <a:srgbClr val="0070C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7" name="Oval 39">
                <a:extLst>
                  <a:ext uri="{FF2B5EF4-FFF2-40B4-BE49-F238E27FC236}">
                    <a16:creationId xmlns:a16="http://schemas.microsoft.com/office/drawing/2014/main" id="{ACA41113-03EE-4E67-B405-706E910680DB}"/>
                  </a:ext>
                </a:extLst>
              </p:cNvPr>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8" name="Text Box 40">
                <a:extLst>
                  <a:ext uri="{FF2B5EF4-FFF2-40B4-BE49-F238E27FC236}">
                    <a16:creationId xmlns:a16="http://schemas.microsoft.com/office/drawing/2014/main" id="{AC774E20-F277-4CCF-8A62-257BB0844618}"/>
                  </a:ext>
                </a:extLst>
              </p:cNvPr>
              <p:cNvSpPr txBox="1">
                <a:spLocks noChangeArrowheads="1"/>
              </p:cNvSpPr>
              <p:nvPr/>
            </p:nvSpPr>
            <p:spPr bwMode="gray">
              <a:xfrm>
                <a:off x="3068998" y="4208096"/>
                <a:ext cx="1764479" cy="1281388"/>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Mô hình hóa bài toán</a:t>
                </a:r>
              </a:p>
            </p:txBody>
          </p:sp>
        </p:grpSp>
      </p:grpSp>
      <p:pic>
        <p:nvPicPr>
          <p:cNvPr id="4" name="Picture 3">
            <a:extLst>
              <a:ext uri="{FF2B5EF4-FFF2-40B4-BE49-F238E27FC236}">
                <a16:creationId xmlns:a16="http://schemas.microsoft.com/office/drawing/2014/main" id="{CDAD4221-3510-4DFE-A7E6-FF7EA5440E10}"/>
              </a:ext>
            </a:extLst>
          </p:cNvPr>
          <p:cNvPicPr>
            <a:picLocks noChangeAspect="1"/>
          </p:cNvPicPr>
          <p:nvPr/>
        </p:nvPicPr>
        <p:blipFill>
          <a:blip r:embed="rId7"/>
          <a:stretch>
            <a:fillRect/>
          </a:stretch>
        </p:blipFill>
        <p:spPr>
          <a:xfrm>
            <a:off x="7502812" y="2346744"/>
            <a:ext cx="2571750" cy="1866900"/>
          </a:xfrm>
          <a:prstGeom prst="rect">
            <a:avLst/>
          </a:prstGeom>
        </p:spPr>
      </p:pic>
      <p:pic>
        <p:nvPicPr>
          <p:cNvPr id="8" name="Picture 7" descr="A person jumping in the air&#10;&#10;Description automatically generated with low confidence">
            <a:extLst>
              <a:ext uri="{FF2B5EF4-FFF2-40B4-BE49-F238E27FC236}">
                <a16:creationId xmlns:a16="http://schemas.microsoft.com/office/drawing/2014/main" id="{A01F0B36-EE86-4F16-B3A9-A04F2BD99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9875" y="821367"/>
            <a:ext cx="2754594" cy="1549918"/>
          </a:xfrm>
          <a:prstGeom prst="rect">
            <a:avLst/>
          </a:prstGeom>
        </p:spPr>
      </p:pic>
      <p:grpSp>
        <p:nvGrpSpPr>
          <p:cNvPr id="59" name="Group 58">
            <a:extLst>
              <a:ext uri="{FF2B5EF4-FFF2-40B4-BE49-F238E27FC236}">
                <a16:creationId xmlns:a16="http://schemas.microsoft.com/office/drawing/2014/main" id="{F1F350CE-B24F-4947-1C56-D1CCDC615A4C}"/>
              </a:ext>
            </a:extLst>
          </p:cNvPr>
          <p:cNvGrpSpPr/>
          <p:nvPr/>
        </p:nvGrpSpPr>
        <p:grpSpPr>
          <a:xfrm>
            <a:off x="-29497" y="65600"/>
            <a:ext cx="8603569" cy="542538"/>
            <a:chOff x="74035" y="2231322"/>
            <a:chExt cx="8550261" cy="757342"/>
          </a:xfrm>
        </p:grpSpPr>
        <p:grpSp>
          <p:nvGrpSpPr>
            <p:cNvPr id="60" name="Group 70">
              <a:extLst>
                <a:ext uri="{FF2B5EF4-FFF2-40B4-BE49-F238E27FC236}">
                  <a16:creationId xmlns:a16="http://schemas.microsoft.com/office/drawing/2014/main" id="{9CA8981A-6A1A-E299-2494-E9C400E39AF1}"/>
                </a:ext>
              </a:extLst>
            </p:cNvPr>
            <p:cNvGrpSpPr>
              <a:grpSpLocks/>
            </p:cNvGrpSpPr>
            <p:nvPr/>
          </p:nvGrpSpPr>
          <p:grpSpPr bwMode="auto">
            <a:xfrm>
              <a:off x="286108" y="2280389"/>
              <a:ext cx="5875473" cy="708275"/>
              <a:chOff x="564747" y="3403331"/>
              <a:chExt cx="3025594" cy="1364238"/>
            </a:xfrm>
          </p:grpSpPr>
          <p:pic>
            <p:nvPicPr>
              <p:cNvPr id="63" name="Picture 8" descr="empty-green-rectangle">
                <a:extLst>
                  <a:ext uri="{FF2B5EF4-FFF2-40B4-BE49-F238E27FC236}">
                    <a16:creationId xmlns:a16="http://schemas.microsoft.com/office/drawing/2014/main" id="{CEF4D50C-DF70-7F51-6B05-5DF4E57B44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 descr="green-top-faded">
                <a:extLst>
                  <a:ext uri="{FF2B5EF4-FFF2-40B4-BE49-F238E27FC236}">
                    <a16:creationId xmlns:a16="http://schemas.microsoft.com/office/drawing/2014/main" id="{20E6B720-9B27-7BEE-39E3-A03A163A55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extBox 60">
              <a:extLst>
                <a:ext uri="{FF2B5EF4-FFF2-40B4-BE49-F238E27FC236}">
                  <a16:creationId xmlns:a16="http://schemas.microsoft.com/office/drawing/2014/main" id="{4F02B50B-FFD4-0475-9783-7C59CC52DD41}"/>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2" name="Rectangle 1026060">
              <a:extLst>
                <a:ext uri="{FF2B5EF4-FFF2-40B4-BE49-F238E27FC236}">
                  <a16:creationId xmlns:a16="http://schemas.microsoft.com/office/drawing/2014/main" id="{C8A64A0C-A0E9-CDE5-F369-C370FD2D65FF}"/>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Tree>
    <p:extLst>
      <p:ext uri="{BB962C8B-B14F-4D97-AF65-F5344CB8AC3E}">
        <p14:creationId xmlns:p14="http://schemas.microsoft.com/office/powerpoint/2010/main" val="1054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2175658"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Mục đích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A1869B55-A517-4D3B-9BC1-5407AF6BF930}"/>
              </a:ext>
            </a:extLst>
          </p:cNvPr>
          <p:cNvGrpSpPr/>
          <p:nvPr/>
        </p:nvGrpSpPr>
        <p:grpSpPr>
          <a:xfrm>
            <a:off x="183898" y="1681499"/>
            <a:ext cx="5835902" cy="1747502"/>
            <a:chOff x="338942" y="1558431"/>
            <a:chExt cx="4966318" cy="2022969"/>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558431"/>
              <a:ext cx="4966318" cy="20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063043BC-79A1-4BDE-851A-29A7B06E1561}"/>
                </a:ext>
              </a:extLst>
            </p:cNvPr>
            <p:cNvSpPr txBox="1"/>
            <p:nvPr/>
          </p:nvSpPr>
          <p:spPr>
            <a:xfrm>
              <a:off x="725846" y="1754307"/>
              <a:ext cx="4258796" cy="1631216"/>
            </a:xfrm>
            <a:prstGeom prst="rect">
              <a:avLst/>
            </a:prstGeom>
            <a:noFill/>
          </p:spPr>
          <p:txBody>
            <a:bodyPr wrap="square">
              <a:spAutoFit/>
            </a:bodyPr>
            <a:lstStyle/>
            <a:p>
              <a:pPr algn="just"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500" kern="0">
                <a:latin typeface="Arial" panose="020B0604020202020204" pitchFamily="34" charset="0"/>
                <a:cs typeface="Arial" panose="020B0604020202020204" pitchFamily="34" charset="0"/>
              </a:endParaRPr>
            </a:p>
          </p:txBody>
        </p:sp>
      </p:grpSp>
      <p:pic>
        <p:nvPicPr>
          <p:cNvPr id="18" name="Picture 17" descr="A person running in a race&#10;&#10;Description automatically generated with medium confidence">
            <a:extLst>
              <a:ext uri="{FF2B5EF4-FFF2-40B4-BE49-F238E27FC236}">
                <a16:creationId xmlns:a16="http://schemas.microsoft.com/office/drawing/2014/main" id="{AF7436D3-BC83-4AC6-9CF3-06A082B94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70" y="3629884"/>
            <a:ext cx="4258796" cy="2725629"/>
          </a:xfrm>
          <a:prstGeom prst="rect">
            <a:avLst/>
          </a:prstGeom>
          <a:ln>
            <a:noFill/>
          </a:ln>
          <a:effectLst>
            <a:softEdge rad="112500"/>
          </a:effec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grpSp>
        <p:nvGrpSpPr>
          <p:cNvPr id="3" name="Group 2">
            <a:extLst>
              <a:ext uri="{FF2B5EF4-FFF2-40B4-BE49-F238E27FC236}">
                <a16:creationId xmlns:a16="http://schemas.microsoft.com/office/drawing/2014/main" id="{2CAC4DA3-2221-48B6-866D-B7917B8805D6}"/>
              </a:ext>
            </a:extLst>
          </p:cNvPr>
          <p:cNvGrpSpPr/>
          <p:nvPr/>
        </p:nvGrpSpPr>
        <p:grpSpPr>
          <a:xfrm>
            <a:off x="6300005" y="1727430"/>
            <a:ext cx="5708097" cy="1701570"/>
            <a:chOff x="6552277" y="1727430"/>
            <a:chExt cx="4903231" cy="1890038"/>
          </a:xfrm>
        </p:grpSpPr>
        <p:pic>
          <p:nvPicPr>
            <p:cNvPr id="21" name="Picture 5" descr="empty-blue-rectangle">
              <a:extLst>
                <a:ext uri="{FF2B5EF4-FFF2-40B4-BE49-F238E27FC236}">
                  <a16:creationId xmlns:a16="http://schemas.microsoft.com/office/drawing/2014/main" id="{5C6BC702-F08A-4FC3-984B-837878C3E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77" y="1727430"/>
              <a:ext cx="4903231" cy="189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36952477-90F2-4A0A-B35C-4CE600544A49}"/>
                </a:ext>
              </a:extLst>
            </p:cNvPr>
            <p:cNvSpPr txBox="1"/>
            <p:nvPr/>
          </p:nvSpPr>
          <p:spPr>
            <a:xfrm>
              <a:off x="6735235" y="1979951"/>
              <a:ext cx="4258796" cy="1292662"/>
            </a:xfrm>
            <a:prstGeom prst="rect">
              <a:avLst/>
            </a:prstGeom>
            <a:noFill/>
          </p:spPr>
          <p:txBody>
            <a:bodyPr wrap="square">
              <a:spAutoFit/>
            </a:bodyPr>
            <a:lstStyle/>
            <a:p>
              <a:pPr marL="287338" indent="-287338" defTabSz="1095375">
                <a:buClr>
                  <a:schemeClr val="tx2"/>
                </a:buClr>
                <a:buSzPct val="95000"/>
                <a:buBlip>
                  <a:blip r:embed="rId6"/>
                </a:buBlip>
              </a:pPr>
              <a:r>
                <a:rPr lang="en-US" sz="26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600" kern="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03A991C0-8DDC-46C0-A00F-95A32B0BC4F3}"/>
              </a:ext>
            </a:extLst>
          </p:cNvPr>
          <p:cNvSpPr txBox="1"/>
          <p:nvPr/>
        </p:nvSpPr>
        <p:spPr>
          <a:xfrm>
            <a:off x="6300005" y="1163764"/>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Mô hình hóa bài toán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37" name="Picture 36">
            <a:extLst>
              <a:ext uri="{FF2B5EF4-FFF2-40B4-BE49-F238E27FC236}">
                <a16:creationId xmlns:a16="http://schemas.microsoft.com/office/drawing/2014/main" id="{ADB1DDD5-DFF1-427F-8AE3-4F99B7019BCD}"/>
              </a:ext>
            </a:extLst>
          </p:cNvPr>
          <p:cNvPicPr>
            <a:picLocks noChangeAspect="1"/>
          </p:cNvPicPr>
          <p:nvPr/>
        </p:nvPicPr>
        <p:blipFill>
          <a:blip r:embed="rId7"/>
          <a:stretch>
            <a:fillRect/>
          </a:stretch>
        </p:blipFill>
        <p:spPr>
          <a:xfrm>
            <a:off x="6769656" y="3615329"/>
            <a:ext cx="4550559" cy="2965771"/>
          </a:xfrm>
          <a:prstGeom prst="rect">
            <a:avLst/>
          </a:prstGeom>
        </p:spPr>
      </p:pic>
    </p:spTree>
    <p:extLst>
      <p:ext uri="{BB962C8B-B14F-4D97-AF65-F5344CB8AC3E}">
        <p14:creationId xmlns:p14="http://schemas.microsoft.com/office/powerpoint/2010/main" val="31946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Lập kế hoạch</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393"/>
            <a:ext cx="12268200" cy="191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494346" y="1664411"/>
            <a:ext cx="11203307" cy="11726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Thiết kế một dụng cụ có thể thay đổi góc bắn nhưng vẫn đảm bảo vận tốc ban đầu có độ lớn không đổi.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Lựa chọn một vật nặng có kích thước nhỏ để làm vật ném.</a:t>
            </a:r>
          </a:p>
        </p:txBody>
      </p:sp>
      <p:pic>
        <p:nvPicPr>
          <p:cNvPr id="38" name="Picture 2" descr="http://educationgirls.uomosul.edu.iq/files/news/news_6238897.jpg">
            <a:hlinkClick r:id="rId6"/>
            <a:extLst>
              <a:ext uri="{FF2B5EF4-FFF2-40B4-BE49-F238E27FC236}">
                <a16:creationId xmlns:a16="http://schemas.microsoft.com/office/drawing/2014/main" id="{0DB192D1-FF4F-4D01-94E0-598ACBC971D2}"/>
              </a:ext>
            </a:extLst>
          </p:cNvPr>
          <p:cNvPicPr>
            <a:picLocks noChangeAspect="1" noChangeArrowheads="1"/>
          </p:cNvPicPr>
          <p:nvPr/>
        </p:nvPicPr>
        <p:blipFill>
          <a:blip r:embed="rId7" cstate="print"/>
          <a:srcRect/>
          <a:stretch>
            <a:fillRect/>
          </a:stretch>
        </p:blipFill>
        <p:spPr bwMode="auto">
          <a:xfrm>
            <a:off x="1871610" y="3616906"/>
            <a:ext cx="2971800" cy="2971800"/>
          </a:xfrm>
          <a:prstGeom prst="rect">
            <a:avLst/>
          </a:prstGeom>
          <a:noFill/>
        </p:spPr>
      </p:pic>
      <p:pic>
        <p:nvPicPr>
          <p:cNvPr id="5" name="Picture 4">
            <a:extLst>
              <a:ext uri="{FF2B5EF4-FFF2-40B4-BE49-F238E27FC236}">
                <a16:creationId xmlns:a16="http://schemas.microsoft.com/office/drawing/2014/main" id="{87A9F6EC-DFDC-4CE1-8DD7-3FF88EB1DF5E}"/>
              </a:ext>
            </a:extLst>
          </p:cNvPr>
          <p:cNvPicPr>
            <a:picLocks noChangeAspect="1"/>
          </p:cNvPicPr>
          <p:nvPr/>
        </p:nvPicPr>
        <p:blipFill>
          <a:blip r:embed="rId8"/>
          <a:stretch>
            <a:fillRect/>
          </a:stretch>
        </p:blipFill>
        <p:spPr>
          <a:xfrm>
            <a:off x="5410200" y="3733800"/>
            <a:ext cx="3810000" cy="2597728"/>
          </a:xfrm>
          <a:prstGeom prst="rect">
            <a:avLst/>
          </a:prstGeom>
        </p:spPr>
      </p:pic>
      <p:sp>
        <p:nvSpPr>
          <p:cNvPr id="6" name="TextBox 5">
            <a:extLst>
              <a:ext uri="{FF2B5EF4-FFF2-40B4-BE49-F238E27FC236}">
                <a16:creationId xmlns:a16="http://schemas.microsoft.com/office/drawing/2014/main" id="{397B45C6-C1D9-447F-B66F-DE4318EE837D}"/>
              </a:ext>
            </a:extLst>
          </p:cNvPr>
          <p:cNvSpPr txBox="1"/>
          <p:nvPr/>
        </p:nvSpPr>
        <p:spPr>
          <a:xfrm>
            <a:off x="6019800" y="6242893"/>
            <a:ext cx="232567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Thiết bị gợi ý</a:t>
            </a:r>
          </a:p>
        </p:txBody>
      </p:sp>
      <p:sp>
        <p:nvSpPr>
          <p:cNvPr id="21" name="Rectangle 1026060">
            <a:extLst>
              <a:ext uri="{FF2B5EF4-FFF2-40B4-BE49-F238E27FC236}">
                <a16:creationId xmlns:a16="http://schemas.microsoft.com/office/drawing/2014/main" id="{BFB9A5E6-4FD0-A201-F321-8668A86DE752}"/>
              </a:ext>
            </a:extLst>
          </p:cNvPr>
          <p:cNvSpPr>
            <a:spLocks noChangeArrowheads="1"/>
          </p:cNvSpPr>
          <p:nvPr/>
        </p:nvSpPr>
        <p:spPr bwMode="auto">
          <a:xfrm>
            <a:off x="494346" y="2726241"/>
            <a:ext cx="11203307" cy="81868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Sử dụng dụng cụ đã thiết kế, thực hiện thí nghiệm ném vật khi thay đổi góc ném.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Đo tầm xa và đưa ra kết luận về điều kiện ném để vật có tầm xa đạt cực đại. </a:t>
            </a:r>
            <a:endParaRPr lang="en-US" sz="2300" ker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6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74104"/>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Báo cáo kết quả</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9" y="1646004"/>
            <a:ext cx="11550902" cy="61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803423" y="1708225"/>
            <a:ext cx="9788378" cy="480131"/>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4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400" kern="0">
              <a:latin typeface="Arial" panose="020B0604020202020204" pitchFamily="34" charset="0"/>
              <a:cs typeface="Arial" panose="020B0604020202020204" pitchFamily="34" charset="0"/>
            </a:endParaRPr>
          </a:p>
        </p:txBody>
      </p:sp>
      <p:pic>
        <p:nvPicPr>
          <p:cNvPr id="17" name="Content Placeholder 4">
            <a:extLst>
              <a:ext uri="{FF2B5EF4-FFF2-40B4-BE49-F238E27FC236}">
                <a16:creationId xmlns:a16="http://schemas.microsoft.com/office/drawing/2014/main" id="{9CF49D0A-C10E-4507-BE9F-D5D5B6B91E17}"/>
              </a:ext>
            </a:extLst>
          </p:cNvPr>
          <p:cNvPicPr>
            <a:picLocks noChangeAspect="1"/>
          </p:cNvPicPr>
          <p:nvPr/>
        </p:nvPicPr>
        <p:blipFill rotWithShape="1">
          <a:blip r:embed="rId6">
            <a:extLst>
              <a:ext uri="{28A0092B-C50C-407E-A947-70E740481C1C}">
                <a14:useLocalDpi xmlns:a14="http://schemas.microsoft.com/office/drawing/2010/main" val="0"/>
              </a:ext>
            </a:extLst>
          </a:blip>
          <a:srcRect l="20243" t="4087" r="22272" b="3946"/>
          <a:stretch/>
        </p:blipFill>
        <p:spPr>
          <a:xfrm>
            <a:off x="5867400" y="2359868"/>
            <a:ext cx="4495800" cy="3995790"/>
          </a:xfrm>
          <a:prstGeom prst="rect">
            <a:avLst/>
          </a:prstGeom>
        </p:spPr>
      </p:pic>
      <p:pic>
        <p:nvPicPr>
          <p:cNvPr id="18" name="Picture 17">
            <a:extLst>
              <a:ext uri="{FF2B5EF4-FFF2-40B4-BE49-F238E27FC236}">
                <a16:creationId xmlns:a16="http://schemas.microsoft.com/office/drawing/2014/main" id="{DFD49673-120D-4750-9FAF-A9A00E2BDF74}"/>
              </a:ext>
            </a:extLst>
          </p:cNvPr>
          <p:cNvPicPr>
            <a:picLocks noChangeAspect="1"/>
          </p:cNvPicPr>
          <p:nvPr/>
        </p:nvPicPr>
        <p:blipFill rotWithShape="1">
          <a:blip r:embed="rId7">
            <a:extLst>
              <a:ext uri="{28A0092B-C50C-407E-A947-70E740481C1C}">
                <a14:useLocalDpi xmlns:a14="http://schemas.microsoft.com/office/drawing/2010/main" val="0"/>
              </a:ext>
            </a:extLst>
          </a:blip>
          <a:srcRect l="9224" t="1254" r="7161" b="248"/>
          <a:stretch/>
        </p:blipFill>
        <p:spPr>
          <a:xfrm>
            <a:off x="1481189" y="2412950"/>
            <a:ext cx="3279297" cy="3863037"/>
          </a:xfrm>
          <a:prstGeom prst="rect">
            <a:avLst/>
          </a:prstGeom>
        </p:spPr>
      </p:pic>
      <p:sp>
        <p:nvSpPr>
          <p:cNvPr id="21" name="TextBox 20">
            <a:extLst>
              <a:ext uri="{FF2B5EF4-FFF2-40B4-BE49-F238E27FC236}">
                <a16:creationId xmlns:a16="http://schemas.microsoft.com/office/drawing/2014/main" id="{AD99ABCB-F40B-4C53-B959-8FF0D31D23A9}"/>
              </a:ext>
            </a:extLst>
          </p:cNvPr>
          <p:cNvSpPr txBox="1"/>
          <p:nvPr/>
        </p:nvSpPr>
        <p:spPr>
          <a:xfrm>
            <a:off x="1124036" y="6427250"/>
            <a:ext cx="3736497"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đơn giản</a:t>
            </a:r>
          </a:p>
        </p:txBody>
      </p:sp>
      <p:sp>
        <p:nvSpPr>
          <p:cNvPr id="22" name="TextBox 21">
            <a:extLst>
              <a:ext uri="{FF2B5EF4-FFF2-40B4-BE49-F238E27FC236}">
                <a16:creationId xmlns:a16="http://schemas.microsoft.com/office/drawing/2014/main" id="{55A2352C-4CE1-48D2-B968-958BE19FD32F}"/>
              </a:ext>
            </a:extLst>
          </p:cNvPr>
          <p:cNvSpPr txBox="1"/>
          <p:nvPr/>
        </p:nvSpPr>
        <p:spPr>
          <a:xfrm>
            <a:off x="5844577" y="6355963"/>
            <a:ext cx="507252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dung trong phòng thí nghiệm</a:t>
            </a:r>
          </a:p>
        </p:txBody>
      </p:sp>
    </p:spTree>
    <p:extLst>
      <p:ext uri="{BB962C8B-B14F-4D97-AF65-F5344CB8AC3E}">
        <p14:creationId xmlns:p14="http://schemas.microsoft.com/office/powerpoint/2010/main" val="2383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5145958" y="152400"/>
            <a:ext cx="2245442"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381001" y="663605"/>
            <a:ext cx="11887200" cy="1622395"/>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1110284" y="815365"/>
            <a:ext cx="10935327" cy="1297406"/>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máy bay đang bay ở độ cao 5 km với tốc độ 500 km/h theo phương ngang thì thả rơi một vật. Hỏi người lái máy bay phải thả vật cách mục tiêu bao xa theo phương ngang để vật rơi trúng mục tiêu? Lấy g = 9,8 m/s</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1" y="95343"/>
            <a:ext cx="573509"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B0F7A9B-9CA2-47E3-A1DB-E8548F5534ED}"/>
              </a:ext>
            </a:extLst>
          </p:cNvPr>
          <p:cNvPicPr>
            <a:picLocks noChangeAspect="1"/>
          </p:cNvPicPr>
          <p:nvPr/>
        </p:nvPicPr>
        <p:blipFill>
          <a:blip r:embed="rId5"/>
          <a:stretch>
            <a:fillRect/>
          </a:stretch>
        </p:blipFill>
        <p:spPr>
          <a:xfrm>
            <a:off x="5486400" y="2573261"/>
            <a:ext cx="5430911" cy="4093117"/>
          </a:xfrm>
          <a:prstGeom prst="rect">
            <a:avLst/>
          </a:prstGeom>
        </p:spPr>
      </p:pic>
      <p:pic>
        <p:nvPicPr>
          <p:cNvPr id="9" name="Picture 8">
            <a:extLst>
              <a:ext uri="{FF2B5EF4-FFF2-40B4-BE49-F238E27FC236}">
                <a16:creationId xmlns:a16="http://schemas.microsoft.com/office/drawing/2014/main" id="{1DF3D108-630B-4251-BB6C-214A7E15496B}"/>
              </a:ext>
            </a:extLst>
          </p:cNvPr>
          <p:cNvPicPr>
            <a:picLocks noChangeAspect="1"/>
          </p:cNvPicPr>
          <p:nvPr/>
        </p:nvPicPr>
        <p:blipFill>
          <a:blip r:embed="rId6"/>
          <a:stretch>
            <a:fillRect/>
          </a:stretch>
        </p:blipFill>
        <p:spPr>
          <a:xfrm>
            <a:off x="1110285" y="2573260"/>
            <a:ext cx="3764822" cy="3915415"/>
          </a:xfrm>
          <a:prstGeom prst="rect">
            <a:avLst/>
          </a:prstGeom>
        </p:spPr>
      </p:pic>
    </p:spTree>
    <p:extLst>
      <p:ext uri="{BB962C8B-B14F-4D97-AF65-F5344CB8AC3E}">
        <p14:creationId xmlns:p14="http://schemas.microsoft.com/office/powerpoint/2010/main" val="101631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38943"/>
            <a:ext cx="24003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457200" y="737423"/>
            <a:ext cx="11622508" cy="1700977"/>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845576" y="830940"/>
            <a:ext cx="11089109" cy="1513941"/>
          </a:xfrm>
          <a:prstGeom prst="rect">
            <a:avLst/>
          </a:prstGeom>
          <a:noFill/>
        </p:spPr>
        <p:txBody>
          <a:bodyPr wrap="square">
            <a:spAutoFit/>
          </a:bodyPr>
          <a:lstStyle/>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vận động viên ném một quả bóng chày với tốc độ 90 km/h từ độ cao 1,75 m. Giả sử quả bóng chày được ném ngang, lực cản của không khí là không đáng kể và lấy g = 9,8 m/s</a:t>
            </a:r>
            <a:r>
              <a:rPr lang="en-US" sz="2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Viết phương trình chuyển động của quả bóng chày theo hai trục Ox, Oy.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Quả bóng chày đạt tầm xa bao nhiêu? Tính tốc độ của nó ngay trước khi chạm đất.</a:t>
            </a:r>
            <a:endParaRPr lang="en-US" sz="2000">
              <a:effectLst/>
              <a:latin typeface="Arial" panose="020B0604020202020204" pitchFamily="34" charset="0"/>
              <a:ea typeface="游明朝" panose="02020400000000000000" pitchFamily="18" charset="-128"/>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2" y="95343"/>
            <a:ext cx="581412" cy="81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baseball player throwing a ball&#10;&#10;Description automatically generated">
            <a:extLst>
              <a:ext uri="{FF2B5EF4-FFF2-40B4-BE49-F238E27FC236}">
                <a16:creationId xmlns:a16="http://schemas.microsoft.com/office/drawing/2014/main" id="{A16A9727-F962-423E-9AC5-1CBD0F770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747" y="2566223"/>
            <a:ext cx="6047010" cy="4005825"/>
          </a:xfrm>
          <a:prstGeom prst="rect">
            <a:avLst/>
          </a:prstGeom>
        </p:spPr>
      </p:pic>
      <p:pic>
        <p:nvPicPr>
          <p:cNvPr id="18" name="Picture 17" descr="A baseball on a white background&#10;&#10;Description automatically generated with low confidence">
            <a:extLst>
              <a:ext uri="{FF2B5EF4-FFF2-40B4-BE49-F238E27FC236}">
                <a16:creationId xmlns:a16="http://schemas.microsoft.com/office/drawing/2014/main" id="{2DD75DCF-499E-4F8F-ABC5-7183A63E6D8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3505200" y="2531917"/>
            <a:ext cx="385968" cy="253177"/>
          </a:xfrm>
          <a:prstGeom prst="rect">
            <a:avLst/>
          </a:prstGeom>
        </p:spPr>
      </p:pic>
      <p:pic>
        <p:nvPicPr>
          <p:cNvPr id="19" name="Picture 18" descr="A baseball on a white background&#10;&#10;Description automatically generated with low confidence">
            <a:extLst>
              <a:ext uri="{FF2B5EF4-FFF2-40B4-BE49-F238E27FC236}">
                <a16:creationId xmlns:a16="http://schemas.microsoft.com/office/drawing/2014/main" id="{444851B8-16A9-4406-915B-E7BABAD86B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4262232" y="2556746"/>
            <a:ext cx="385968" cy="253177"/>
          </a:xfrm>
          <a:prstGeom prst="rect">
            <a:avLst/>
          </a:prstGeom>
        </p:spPr>
      </p:pic>
      <p:pic>
        <p:nvPicPr>
          <p:cNvPr id="20" name="Picture 19" descr="A baseball on a white background&#10;&#10;Description automatically generated with low confidence">
            <a:extLst>
              <a:ext uri="{FF2B5EF4-FFF2-40B4-BE49-F238E27FC236}">
                <a16:creationId xmlns:a16="http://schemas.microsoft.com/office/drawing/2014/main" id="{A73E6C93-35B9-423A-96A0-B0BF19A7D5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4953000" y="2566223"/>
            <a:ext cx="385968" cy="253177"/>
          </a:xfrm>
          <a:prstGeom prst="rect">
            <a:avLst/>
          </a:prstGeom>
        </p:spPr>
      </p:pic>
      <p:pic>
        <p:nvPicPr>
          <p:cNvPr id="21" name="Picture 20" descr="A baseball on a white background&#10;&#10;Description automatically generated with low confidence">
            <a:extLst>
              <a:ext uri="{FF2B5EF4-FFF2-40B4-BE49-F238E27FC236}">
                <a16:creationId xmlns:a16="http://schemas.microsoft.com/office/drawing/2014/main" id="{42982665-9F3B-48E0-BDED-99934A039E8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5715000" y="2642423"/>
            <a:ext cx="385968" cy="253177"/>
          </a:xfrm>
          <a:prstGeom prst="rect">
            <a:avLst/>
          </a:prstGeom>
        </p:spPr>
      </p:pic>
      <p:pic>
        <p:nvPicPr>
          <p:cNvPr id="15" name="Picture 14" descr="A baseball on a white background&#10;&#10;Description automatically generated with low confidence">
            <a:extLst>
              <a:ext uri="{FF2B5EF4-FFF2-40B4-BE49-F238E27FC236}">
                <a16:creationId xmlns:a16="http://schemas.microsoft.com/office/drawing/2014/main" id="{D564D840-E211-445B-BCFC-5F63F3C40A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6548232" y="2819400"/>
            <a:ext cx="385968" cy="253177"/>
          </a:xfrm>
          <a:prstGeom prst="rect">
            <a:avLst/>
          </a:prstGeom>
        </p:spPr>
      </p:pic>
    </p:spTree>
    <p:extLst>
      <p:ext uri="{BB962C8B-B14F-4D97-AF65-F5344CB8AC3E}">
        <p14:creationId xmlns:p14="http://schemas.microsoft.com/office/powerpoint/2010/main" val="385535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00600" y="89712"/>
            <a:ext cx="2590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9" name="Text Box 29">
            <a:extLst>
              <a:ext uri="{FF2B5EF4-FFF2-40B4-BE49-F238E27FC236}">
                <a16:creationId xmlns:a16="http://schemas.microsoft.com/office/drawing/2014/main" id="{8CB60E32-0F82-4FB9-BADF-49A2BF752022}"/>
              </a:ext>
            </a:extLst>
          </p:cNvPr>
          <p:cNvSpPr txBox="1">
            <a:spLocks noChangeArrowheads="1"/>
          </p:cNvSpPr>
          <p:nvPr/>
        </p:nvSpPr>
        <p:spPr bwMode="auto">
          <a:xfrm>
            <a:off x="474138" y="800583"/>
            <a:ext cx="11506201" cy="11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200" i="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Chuyển động ném là một chuyển động thường gặp trong cuộc sống như: máy bay trực thăng thả những thùng hàng cứu trợ, vận động viên đẩy tạ. Để thùng hàng rơi trúng vị trí cần thiết, quả tạ bay đi được quãng đường xa nhất, cần phải có những điều kiện gì?</a:t>
            </a:r>
            <a:endParaRPr lang="en-US" sz="2200" i="1">
              <a:solidFill>
                <a:srgbClr val="00206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65B09B5B-1597-4A71-834C-62B9D9FCBE4A}"/>
              </a:ext>
            </a:extLst>
          </p:cNvPr>
          <p:cNvSpPr txBox="1"/>
          <p:nvPr/>
        </p:nvSpPr>
        <p:spPr>
          <a:xfrm>
            <a:off x="1066800" y="6005777"/>
            <a:ext cx="9448800" cy="707886"/>
          </a:xfrm>
          <a:prstGeom prst="rect">
            <a:avLst/>
          </a:prstGeom>
          <a:noFill/>
        </p:spPr>
        <p:txBody>
          <a:bodyPr wrap="square">
            <a:spAutoFit/>
          </a:bodyPr>
          <a:lstStyle/>
          <a:p>
            <a:pPr algn="ctr"/>
            <a:r>
              <a:rPr lang="en-US" sz="2000">
                <a:effectLst/>
                <a:latin typeface="Arial" panose="020B0604020202020204" pitchFamily="34" charset="0"/>
                <a:ea typeface="Times New Roman" panose="02020603050405020304" pitchFamily="18" charset="0"/>
                <a:cs typeface="Times New Roman" panose="02020603050405020304" pitchFamily="18" charset="0"/>
              </a:rPr>
              <a:t>Trong cả hai trường hợp, vật đều được ném từ một độ cao h so với mặt đất và có vận tốc đầu hợp với phương ngang một góc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(0 &lt;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&lt; 90°). </a:t>
            </a:r>
            <a:endParaRPr lang="en-US" sz="2000"/>
          </a:p>
        </p:txBody>
      </p:sp>
      <p:pic>
        <p:nvPicPr>
          <p:cNvPr id="4" name="Picture 3" descr="A picture containing sky, outdoor, transport, flying&#10;&#10;Description automatically generated">
            <a:extLst>
              <a:ext uri="{FF2B5EF4-FFF2-40B4-BE49-F238E27FC236}">
                <a16:creationId xmlns:a16="http://schemas.microsoft.com/office/drawing/2014/main" id="{A1BF16F2-8BF4-4E61-AFA9-D4BC62379ECB}"/>
              </a:ext>
            </a:extLst>
          </p:cNvPr>
          <p:cNvPicPr>
            <a:picLocks noChangeAspect="1"/>
          </p:cNvPicPr>
          <p:nvPr/>
        </p:nvPicPr>
        <p:blipFill rotWithShape="1">
          <a:blip r:embed="rId2">
            <a:extLst>
              <a:ext uri="{28A0092B-C50C-407E-A947-70E740481C1C}">
                <a14:useLocalDpi xmlns:a14="http://schemas.microsoft.com/office/drawing/2010/main" val="0"/>
              </a:ext>
            </a:extLst>
          </a:blip>
          <a:srcRect l="14143" t="780" r="4533" b="14731"/>
          <a:stretch/>
        </p:blipFill>
        <p:spPr>
          <a:xfrm>
            <a:off x="685520" y="2063259"/>
            <a:ext cx="5698157" cy="3963935"/>
          </a:xfrm>
          <a:prstGeom prst="rect">
            <a:avLst/>
          </a:prstGeom>
          <a:ln>
            <a:noFill/>
          </a:ln>
          <a:effectLst>
            <a:softEdge rad="112500"/>
          </a:effectLst>
        </p:spPr>
      </p:pic>
      <p:pic>
        <p:nvPicPr>
          <p:cNvPr id="11" name="Picture 10" descr="A person running on a track&#10;&#10;Description automatically generated with medium confidence">
            <a:extLst>
              <a:ext uri="{FF2B5EF4-FFF2-40B4-BE49-F238E27FC236}">
                <a16:creationId xmlns:a16="http://schemas.microsoft.com/office/drawing/2014/main" id="{BA6FB8B6-C05D-424C-BE71-BB0B66E7588E}"/>
              </a:ext>
            </a:extLst>
          </p:cNvPr>
          <p:cNvPicPr>
            <a:picLocks noChangeAspect="1"/>
          </p:cNvPicPr>
          <p:nvPr/>
        </p:nvPicPr>
        <p:blipFill rotWithShape="1">
          <a:blip r:embed="rId3">
            <a:extLst>
              <a:ext uri="{28A0092B-C50C-407E-A947-70E740481C1C}">
                <a14:useLocalDpi xmlns:a14="http://schemas.microsoft.com/office/drawing/2010/main" val="0"/>
              </a:ext>
            </a:extLst>
          </a:blip>
          <a:srcRect l="24667" t="-1008"/>
          <a:stretch/>
        </p:blipFill>
        <p:spPr>
          <a:xfrm>
            <a:off x="6781800" y="2012787"/>
            <a:ext cx="4495800" cy="4018660"/>
          </a:xfrm>
          <a:prstGeom prst="rect">
            <a:avLst/>
          </a:prstGeom>
          <a:ln>
            <a:noFill/>
          </a:ln>
          <a:effectLst>
            <a:softEdge rad="112500"/>
          </a:effectLst>
        </p:spPr>
      </p:pic>
      <p:sp>
        <p:nvSpPr>
          <p:cNvPr id="12" name="Rectangle: Rounded Corners 11">
            <a:extLst>
              <a:ext uri="{FF2B5EF4-FFF2-40B4-BE49-F238E27FC236}">
                <a16:creationId xmlns:a16="http://schemas.microsoft.com/office/drawing/2014/main" id="{07D58207-1400-B96A-53E8-C698B4583E9B}"/>
              </a:ext>
            </a:extLst>
          </p:cNvPr>
          <p:cNvSpPr/>
          <p:nvPr/>
        </p:nvSpPr>
        <p:spPr>
          <a:xfrm>
            <a:off x="457200" y="800583"/>
            <a:ext cx="11468529" cy="1143398"/>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4" name="Picture 13" descr="Logo&#10;&#10;Description automatically generated with low confidence">
            <a:extLst>
              <a:ext uri="{FF2B5EF4-FFF2-40B4-BE49-F238E27FC236}">
                <a16:creationId xmlns:a16="http://schemas.microsoft.com/office/drawing/2014/main" id="{E24378BA-4E3C-CEC9-D665-0F67EE04BB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17125" y="324668"/>
            <a:ext cx="982525" cy="742352"/>
          </a:xfrm>
          <a:prstGeom prst="rect">
            <a:avLst/>
          </a:prstGeom>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27" name="Rectangle: Rounded Corners 26">
            <a:extLst>
              <a:ext uri="{FF2B5EF4-FFF2-40B4-BE49-F238E27FC236}">
                <a16:creationId xmlns:a16="http://schemas.microsoft.com/office/drawing/2014/main" id="{28EB5D71-93B6-47FD-ABD3-87613A88B5E4}"/>
              </a:ext>
            </a:extLst>
          </p:cNvPr>
          <p:cNvSpPr/>
          <p:nvPr/>
        </p:nvSpPr>
        <p:spPr>
          <a:xfrm>
            <a:off x="914400" y="819542"/>
            <a:ext cx="10515600" cy="93691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8" name="Text Box 29">
            <a:extLst>
              <a:ext uri="{FF2B5EF4-FFF2-40B4-BE49-F238E27FC236}">
                <a16:creationId xmlns:a16="http://schemas.microsoft.com/office/drawing/2014/main" id="{BA3F9814-B90B-404D-A9EB-2DCEB6665F6F}"/>
              </a:ext>
            </a:extLst>
          </p:cNvPr>
          <p:cNvSpPr txBox="1">
            <a:spLocks noChangeArrowheads="1"/>
          </p:cNvSpPr>
          <p:nvPr/>
        </p:nvSpPr>
        <p:spPr bwMode="auto">
          <a:xfrm>
            <a:off x="1463995" y="838923"/>
            <a:ext cx="9492610"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Quan sát kết quả thí nghiệm trong Hình và nhận xét về chuyển động của hai viên bi.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9" name="Picture 28" descr="A picture containing logo&#10;&#10;Description automatically generated">
            <a:extLst>
              <a:ext uri="{FF2B5EF4-FFF2-40B4-BE49-F238E27FC236}">
                <a16:creationId xmlns:a16="http://schemas.microsoft.com/office/drawing/2014/main" id="{24091F2F-3F27-48F3-9716-5EE7E425E14B}"/>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274809" y="444989"/>
            <a:ext cx="1126782" cy="1069488"/>
          </a:xfrm>
          <a:prstGeom prst="rect">
            <a:avLst/>
          </a:prstGeom>
        </p:spPr>
      </p:pic>
      <p:pic>
        <p:nvPicPr>
          <p:cNvPr id="13" name="Picture 12">
            <a:extLst>
              <a:ext uri="{FF2B5EF4-FFF2-40B4-BE49-F238E27FC236}">
                <a16:creationId xmlns:a16="http://schemas.microsoft.com/office/drawing/2014/main" id="{958AA48A-D25B-4DE5-AFE7-4A00368FF055}"/>
              </a:ext>
            </a:extLst>
          </p:cNvPr>
          <p:cNvPicPr>
            <a:picLocks noChangeAspect="1"/>
          </p:cNvPicPr>
          <p:nvPr/>
        </p:nvPicPr>
        <p:blipFill>
          <a:blip r:embed="rId3"/>
          <a:stretch>
            <a:fillRect/>
          </a:stretch>
        </p:blipFill>
        <p:spPr>
          <a:xfrm>
            <a:off x="609600" y="1889030"/>
            <a:ext cx="3733800" cy="4809464"/>
          </a:xfrm>
          <a:prstGeom prst="rect">
            <a:avLst/>
          </a:prstGeom>
          <a:ln>
            <a:noFill/>
          </a:ln>
          <a:effectLst>
            <a:softEdge rad="112500"/>
          </a:effectLst>
        </p:spPr>
      </p:pic>
      <p:sp>
        <p:nvSpPr>
          <p:cNvPr id="14" name="Rectangle 1026060">
            <a:extLst>
              <a:ext uri="{FF2B5EF4-FFF2-40B4-BE49-F238E27FC236}">
                <a16:creationId xmlns:a16="http://schemas.microsoft.com/office/drawing/2014/main" id="{E0C12A3A-F47C-4014-B791-871A20836946}"/>
              </a:ext>
            </a:extLst>
          </p:cNvPr>
          <p:cNvSpPr>
            <a:spLocks noChangeArrowheads="1"/>
          </p:cNvSpPr>
          <p:nvPr/>
        </p:nvSpPr>
        <p:spPr bwMode="auto">
          <a:xfrm>
            <a:off x="4708205" y="2209800"/>
            <a:ext cx="6248400" cy="1649682"/>
          </a:xfrm>
          <a:prstGeom prst="rect">
            <a:avLst/>
          </a:prstGeom>
          <a:noFill/>
          <a:ln w="9525" algn="ctr">
            <a:noFill/>
            <a:miter lim="800000"/>
            <a:headEnd/>
            <a:tailEnd/>
          </a:ln>
        </p:spPr>
        <p:txBody>
          <a:bodyPr wrap="square" lIns="109728" tIns="54864" rIns="109728" bIns="54864">
            <a:spAutoFit/>
          </a:bodyPr>
          <a:lstStyle/>
          <a:p>
            <a:pPr marL="0" lvl="1" algn="just" defTabSz="1095375">
              <a:buClr>
                <a:schemeClr val="tx2"/>
              </a:buClr>
              <a:buSzPct val="95000"/>
              <a:buBlip>
                <a:blip r:embed="rId4"/>
              </a:buBlip>
            </a:pP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thí</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nghiệm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khảo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sát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tính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chất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vật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ném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như</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Hình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đồng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thả</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bị</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đỏ</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rơi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tự</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do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bắn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bi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theo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từ</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cùng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a:t>
            </a:r>
            <a:endParaRPr lang="en-US" sz="2000" i="1" dirty="0">
              <a:latin typeface="Calibri" panose="020F0502020204030204" pitchFamily="34" charset="0"/>
              <a:ea typeface="游明朝" panose="02020400000000000000" pitchFamily="18" charset="-128"/>
              <a:cs typeface="Times New Roman" panose="02020603050405020304" pitchFamily="18" charset="0"/>
            </a:endParaRPr>
          </a:p>
          <a:p>
            <a:pPr marL="744538" lvl="1" indent="-287338" algn="just" defTabSz="1095375">
              <a:buClr>
                <a:schemeClr val="tx2"/>
              </a:buClr>
              <a:buSzPct val="95000"/>
              <a:buBlip>
                <a:blip r:embed="rId4"/>
              </a:buBlip>
            </a:pPr>
            <a:endParaRPr lang="en-US" sz="20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3E8699D-13EC-4EFE-82AE-BF24E921D5F6}"/>
              </a:ext>
            </a:extLst>
          </p:cNvPr>
          <p:cNvSpPr txBox="1"/>
          <p:nvPr/>
        </p:nvSpPr>
        <p:spPr>
          <a:xfrm>
            <a:off x="4495800" y="5715292"/>
            <a:ext cx="6781800" cy="646331"/>
          </a:xfrm>
          <a:prstGeom prst="rect">
            <a:avLst/>
          </a:prstGeom>
          <a:noFill/>
        </p:spPr>
        <p:txBody>
          <a:bodyPr wrap="square">
            <a:spAutoFit/>
          </a:bodyPr>
          <a:lstStyle/>
          <a:p>
            <a:pPr algn="just"/>
            <a:r>
              <a:rPr lang="en-US" sz="18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tại nhiều thời điểm khác nhau khi thả viên bi đỏ rơi tự do và bắn viên bi vàng theo phương ngang</a:t>
            </a:r>
            <a:endParaRPr lang="en-US" b="1" i="1"/>
          </a:p>
        </p:txBody>
      </p:sp>
    </p:spTree>
    <p:extLst>
      <p:ext uri="{BB962C8B-B14F-4D97-AF65-F5344CB8AC3E}">
        <p14:creationId xmlns:p14="http://schemas.microsoft.com/office/powerpoint/2010/main" val="27465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256" y="2045976"/>
            <a:ext cx="6079144" cy="464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a16="http://schemas.microsoft.com/office/drawing/2014/main" id="{CF0B435E-BC56-4BA6-A975-863D649ED566}"/>
              </a:ext>
            </a:extLst>
          </p:cNvPr>
          <p:cNvSpPr>
            <a:spLocks noChangeArrowheads="1"/>
          </p:cNvSpPr>
          <p:nvPr/>
        </p:nvSpPr>
        <p:spPr bwMode="auto">
          <a:xfrm>
            <a:off x="338942" y="1168582"/>
            <a:ext cx="9621135" cy="787908"/>
          </a:xfrm>
          <a:prstGeom prst="rect">
            <a:avLst/>
          </a:prstGeom>
          <a:noFill/>
          <a:ln w="9525" algn="ctr">
            <a:noFill/>
            <a:miter lim="800000"/>
            <a:headEnd/>
            <a:tailEnd/>
          </a:ln>
        </p:spPr>
        <p:txBody>
          <a:bodyPr wrap="square" lIns="109728" tIns="54864" rIns="109728" bIns="54864">
            <a:spAutoFit/>
          </a:bodyPr>
          <a:lstStyle/>
          <a:p>
            <a:pPr lvl="1" algn="ctr" defTabSz="1095375">
              <a:buClr>
                <a:schemeClr val="tx2"/>
              </a:buClr>
              <a:buSzPct val="95000"/>
            </a:pPr>
            <a:r>
              <a:rPr lang="en-US" sz="2200" i="1">
                <a:latin typeface="Arial" panose="020B0604020202020204" pitchFamily="34" charset="0"/>
                <a:cs typeface="Arial" panose="020B0604020202020204" pitchFamily="34" charset="0"/>
              </a:rPr>
              <a:t>Chuyển động ném ngang được phân tích thành hai thành phần vuông góc với nhau trên trục Ox nằm ngang và trục Oy thẳng đứng. </a:t>
            </a:r>
          </a:p>
        </p:txBody>
      </p:sp>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Mô tả chuyển động ném ngang</a:t>
            </a:r>
          </a:p>
        </p:txBody>
      </p:sp>
      <p:pic>
        <p:nvPicPr>
          <p:cNvPr id="27" name="Picture 26">
            <a:extLst>
              <a:ext uri="{FF2B5EF4-FFF2-40B4-BE49-F238E27FC236}">
                <a16:creationId xmlns:a16="http://schemas.microsoft.com/office/drawing/2014/main" id="{ADD9597C-4DED-4C1E-A9AD-70D5EC024A05}"/>
              </a:ext>
            </a:extLst>
          </p:cNvPr>
          <p:cNvPicPr>
            <a:picLocks noChangeAspect="1"/>
          </p:cNvPicPr>
          <p:nvPr/>
        </p:nvPicPr>
        <p:blipFill>
          <a:blip r:embed="rId5"/>
          <a:stretch>
            <a:fillRect/>
          </a:stretch>
        </p:blipFill>
        <p:spPr>
          <a:xfrm>
            <a:off x="453777" y="1981024"/>
            <a:ext cx="5075324" cy="4706209"/>
          </a:xfrm>
          <a:prstGeom prst="rect">
            <a:avLst/>
          </a:prstGeom>
        </p:spPr>
      </p:pic>
      <p:sp>
        <p:nvSpPr>
          <p:cNvPr id="29" name="TextBox 28">
            <a:extLst>
              <a:ext uri="{FF2B5EF4-FFF2-40B4-BE49-F238E27FC236}">
                <a16:creationId xmlns:a16="http://schemas.microsoft.com/office/drawing/2014/main" id="{2D08C9EB-1BEA-45D4-ADBC-95E07FE320B2}"/>
              </a:ext>
            </a:extLst>
          </p:cNvPr>
          <p:cNvSpPr txBox="1"/>
          <p:nvPr/>
        </p:nvSpPr>
        <p:spPr>
          <a:xfrm>
            <a:off x="5750677" y="4713967"/>
            <a:ext cx="5812605" cy="1862048"/>
          </a:xfrm>
          <a:prstGeom prst="rect">
            <a:avLst/>
          </a:prstGeom>
          <a:noFill/>
        </p:spPr>
        <p:txBody>
          <a:bodyPr wrap="square">
            <a:spAutoFit/>
          </a:bodyPr>
          <a:lstStyle/>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Oy: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trùng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với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đỏ</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dần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endParaRPr lang="en-US" sz="2300" dirty="0">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a16="http://schemas.microsoft.com/office/drawing/2014/main" id="{C4B204EE-A299-9E15-8244-D2D5DAD96D5E}"/>
              </a:ext>
            </a:extLst>
          </p:cNvPr>
          <p:cNvSpPr txBox="1"/>
          <p:nvPr/>
        </p:nvSpPr>
        <p:spPr>
          <a:xfrm>
            <a:off x="5750677" y="2144033"/>
            <a:ext cx="5812605" cy="2569934"/>
          </a:xfrm>
          <a:prstGeom prst="rect">
            <a:avLst/>
          </a:prstGeom>
          <a:noFill/>
        </p:spPr>
        <p:txBody>
          <a:bodyPr wrap="square">
            <a:spAutoFit/>
          </a:bodyPr>
          <a:lstStyle/>
          <a:p>
            <a:pPr lvl="1" defTabSz="1095375">
              <a:buClr>
                <a:schemeClr val="tx2"/>
              </a:buClr>
              <a:buSzPct val="95000"/>
            </a:pPr>
            <a:r>
              <a:rPr lang="en-US" sz="2300" dirty="0" err="1">
                <a:latin typeface="Arial" panose="020B0604020202020204" pitchFamily="34" charset="0"/>
                <a:cs typeface="Arial" panose="020B0604020202020204" pitchFamily="34" charset="0"/>
              </a:rPr>
              <a:t>Quỹ</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có</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dạng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cong. </a:t>
            </a:r>
          </a:p>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Ox: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di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như</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khoảng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thời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bằng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r>
              <a:rPr lang="en-US" sz="2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33646"/>
            <a:ext cx="6527800" cy="149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sp>
        <p:nvSpPr>
          <p:cNvPr id="29" name="TextBox 28">
            <a:extLst>
              <a:ext uri="{FF2B5EF4-FFF2-40B4-BE49-F238E27FC236}">
                <a16:creationId xmlns:a16="http://schemas.microsoft.com/office/drawing/2014/main" id="{2D08C9EB-1BEA-45D4-ADBC-95E07FE320B2}"/>
              </a:ext>
            </a:extLst>
          </p:cNvPr>
          <p:cNvSpPr txBox="1"/>
          <p:nvPr/>
        </p:nvSpPr>
        <p:spPr>
          <a:xfrm>
            <a:off x="340719" y="2321965"/>
            <a:ext cx="6527800"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0 nên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thẳng đều</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744538" lvl="1" indent="-287338" defTabSz="1095375">
              <a:buClr>
                <a:schemeClr val="tx2"/>
              </a:buClr>
              <a:buSzPct val="95000"/>
              <a:buBlip>
                <a:blip r:embed="rId5"/>
              </a:buBlip>
            </a:pP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x</a:t>
            </a:r>
            <a:r>
              <a:rPr lang="en-US" altLang="en-US" sz="2400">
                <a:latin typeface="Arial" panose="020B0604020202020204" pitchFamily="34" charset="0"/>
                <a:cs typeface="Arial" panose="020B0604020202020204" pitchFamily="34" charset="0"/>
              </a:rPr>
              <a:t> = v</a:t>
            </a:r>
            <a:r>
              <a:rPr lang="en-US" altLang="en-US" sz="2400" baseline="-25000">
                <a:latin typeface="Arial" panose="020B0604020202020204" pitchFamily="34" charset="0"/>
                <a:cs typeface="Arial" panose="020B0604020202020204" pitchFamily="34" charset="0"/>
              </a:rPr>
              <a:t>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x = v</a:t>
            </a:r>
            <a:r>
              <a:rPr lang="en-US" altLang="en-US" sz="2400" baseline="-25000">
                <a:latin typeface="Arial" panose="020B0604020202020204" pitchFamily="34" charset="0"/>
                <a:cs typeface="Arial" panose="020B0604020202020204" pitchFamily="34" charset="0"/>
              </a:rPr>
              <a:t>0</a:t>
            </a:r>
            <a:r>
              <a:rPr lang="en-US" altLang="en-US" sz="2400">
                <a:latin typeface="Arial" panose="020B0604020202020204" pitchFamily="34" charset="0"/>
                <a:cs typeface="Arial" panose="020B0604020202020204" pitchFamily="34" charset="0"/>
              </a:rPr>
              <a:t>t</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CB67770-2AA0-440A-A359-B4D552A98759}"/>
              </a:ext>
            </a:extLst>
          </p:cNvPr>
          <p:cNvSpPr txBox="1"/>
          <p:nvPr/>
        </p:nvSpPr>
        <p:spPr>
          <a:xfrm>
            <a:off x="1905000" y="1146121"/>
            <a:ext cx="8300282" cy="430887"/>
          </a:xfrm>
          <a:prstGeom prst="rect">
            <a:avLst/>
          </a:prstGeom>
          <a:noFill/>
        </p:spPr>
        <p:txBody>
          <a:bodyPr wrap="square">
            <a:spAutoFit/>
          </a:bodyPr>
          <a:lstStyle/>
          <a:p>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Chọn hệ trục toạ độ Oxy như hình và gốc thời gian lúc thả vật: </a:t>
            </a:r>
            <a:endParaRPr lang="en-US" sz="2200" i="1"/>
          </a:p>
        </p:txBody>
      </p:sp>
      <p:sp>
        <p:nvSpPr>
          <p:cNvPr id="21" name="TextBox 20">
            <a:extLst>
              <a:ext uri="{FF2B5EF4-FFF2-40B4-BE49-F238E27FC236}">
                <a16:creationId xmlns:a16="http://schemas.microsoft.com/office/drawing/2014/main" id="{2AEC0B0F-2D16-4F8F-BC97-6ADBA31AB590}"/>
              </a:ext>
            </a:extLst>
          </p:cNvPr>
          <p:cNvSpPr txBox="1"/>
          <p:nvPr/>
        </p:nvSpPr>
        <p:spPr>
          <a:xfrm>
            <a:off x="-56167" y="1666105"/>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Ox: </a:t>
            </a:r>
          </a:p>
        </p:txBody>
      </p:sp>
      <p:sp>
        <p:nvSpPr>
          <p:cNvPr id="22" name="TextBox 21">
            <a:extLst>
              <a:ext uri="{FF2B5EF4-FFF2-40B4-BE49-F238E27FC236}">
                <a16:creationId xmlns:a16="http://schemas.microsoft.com/office/drawing/2014/main" id="{1FC22CCC-A359-4406-BC0B-628B54408652}"/>
              </a:ext>
            </a:extLst>
          </p:cNvPr>
          <p:cNvSpPr txBox="1"/>
          <p:nvPr/>
        </p:nvSpPr>
        <p:spPr>
          <a:xfrm>
            <a:off x="-29497" y="3890838"/>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Oy: </a:t>
            </a:r>
          </a:p>
        </p:txBody>
      </p:sp>
      <p:pic>
        <p:nvPicPr>
          <p:cNvPr id="25" name="Picture 5" descr="empty-blue-rectangle">
            <a:extLst>
              <a:ext uri="{FF2B5EF4-FFF2-40B4-BE49-F238E27FC236}">
                <a16:creationId xmlns:a16="http://schemas.microsoft.com/office/drawing/2014/main" id="{248E0D48-1CFD-40E1-838D-7B54826F3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67" y="4351450"/>
            <a:ext cx="6613806" cy="147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9CFF2F4-B853-460C-8727-48DB3C59107E}"/>
              </a:ext>
            </a:extLst>
          </p:cNvPr>
          <p:cNvSpPr txBox="1"/>
          <p:nvPr/>
        </p:nvSpPr>
        <p:spPr>
          <a:xfrm>
            <a:off x="238733" y="4431127"/>
            <a:ext cx="6646058"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g :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nhanh dần đều</a:t>
            </a: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 tốc: </a:t>
            </a: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y</a:t>
            </a:r>
            <a:r>
              <a:rPr lang="en-US" altLang="en-US" sz="2400">
                <a:latin typeface="Arial" panose="020B0604020202020204" pitchFamily="34" charset="0"/>
                <a:cs typeface="Arial" panose="020B0604020202020204" pitchFamily="34" charset="0"/>
              </a:rPr>
              <a:t> = gt ;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y = ½ gt</a:t>
            </a:r>
            <a:r>
              <a:rPr lang="en-US" altLang="en-US" sz="2400" baseline="30000">
                <a:latin typeface="Arial" panose="020B0604020202020204" pitchFamily="34" charset="0"/>
                <a:cs typeface="Arial" panose="020B0604020202020204" pitchFamily="34" charset="0"/>
              </a:rPr>
              <a:t>2</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300">
              <a:latin typeface="Arial" panose="020B0604020202020204" pitchFamily="34" charset="0"/>
              <a:ea typeface="游明朝" panose="02020400000000000000" pitchFamily="18" charset="-128"/>
              <a:cs typeface="Arial" panose="020B0604020202020204" pitchFamily="34" charset="0"/>
            </a:endParaRPr>
          </a:p>
        </p:txBody>
      </p:sp>
      <p:pic>
        <p:nvPicPr>
          <p:cNvPr id="3" name="Picture 2">
            <a:extLst>
              <a:ext uri="{FF2B5EF4-FFF2-40B4-BE49-F238E27FC236}">
                <a16:creationId xmlns:a16="http://schemas.microsoft.com/office/drawing/2014/main" id="{5B247BBD-607C-4A8C-BC28-6B733BCD3B2B}"/>
              </a:ext>
            </a:extLst>
          </p:cNvPr>
          <p:cNvPicPr>
            <a:picLocks noChangeAspect="1"/>
          </p:cNvPicPr>
          <p:nvPr/>
        </p:nvPicPr>
        <p:blipFill>
          <a:blip r:embed="rId6"/>
          <a:stretch>
            <a:fillRect/>
          </a:stretch>
        </p:blipFill>
        <p:spPr>
          <a:xfrm>
            <a:off x="7400041" y="1634930"/>
            <a:ext cx="4578626" cy="4168068"/>
          </a:xfrm>
          <a:prstGeom prst="rect">
            <a:avLst/>
          </a:prstGeom>
        </p:spPr>
      </p:pic>
    </p:spTree>
    <p:extLst>
      <p:ext uri="{BB962C8B-B14F-4D97-AF65-F5344CB8AC3E}">
        <p14:creationId xmlns:p14="http://schemas.microsoft.com/office/powerpoint/2010/main" val="2106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1" grpId="0"/>
      <p:bldP spid="2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a:off x="10820390" y="16694"/>
            <a:ext cx="0" cy="68541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10434" y="5229721"/>
            <a:ext cx="2372633" cy="1650224"/>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256" y="5331558"/>
            <a:ext cx="2190720" cy="1446550"/>
          </a:xfrm>
          <a:prstGeom prst="rect">
            <a:avLst/>
          </a:prstGeom>
          <a:noFill/>
        </p:spPr>
        <p:txBody>
          <a:bodyPr wrap="square">
            <a:spAutoFit/>
          </a:bodyPr>
          <a:lstStyle/>
          <a:p>
            <a:pPr algn="ct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VD: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Cú</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phóng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đạp</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địa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hình</a:t>
            </a:r>
            <a:endParaRPr lang="en-US" sz="2200" i="1" dirty="0"/>
          </a:p>
        </p:txBody>
      </p:sp>
      <p:sp>
        <p:nvSpPr>
          <p:cNvPr id="25" name="Rectangle 8">
            <a:extLst>
              <a:ext uri="{FF2B5EF4-FFF2-40B4-BE49-F238E27FC236}">
                <a16:creationId xmlns:a16="http://schemas.microsoft.com/office/drawing/2014/main" id="{551D0A8D-CBBF-2075-2A80-44735AA9C2FE}"/>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TextBox 29">
            <a:extLst>
              <a:ext uri="{FF2B5EF4-FFF2-40B4-BE49-F238E27FC236}">
                <a16:creationId xmlns:a16="http://schemas.microsoft.com/office/drawing/2014/main" id="{50F2316D-6864-F80A-7350-FBA1F7763AC1}"/>
              </a:ext>
            </a:extLst>
          </p:cNvPr>
          <p:cNvSpPr txBox="1"/>
          <p:nvPr/>
        </p:nvSpPr>
        <p:spPr>
          <a:xfrm>
            <a:off x="44531" y="104680"/>
            <a:ext cx="2034475" cy="646331"/>
          </a:xfrm>
          <a:prstGeom prst="rect">
            <a:avLst/>
          </a:prstGeom>
          <a:noFill/>
        </p:spPr>
        <p:txBody>
          <a:bodyPr wrap="square">
            <a:spAutoFit/>
          </a:bodyPr>
          <a:lstStyle/>
          <a:p>
            <a:pPr algn="ct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ox </a:t>
            </a:r>
            <a:endParaRPr lang="en-US" i="1" dirty="0">
              <a:solidFill>
                <a:srgbClr val="7030A0"/>
              </a:solidFill>
            </a:endParaRPr>
          </a:p>
        </p:txBody>
      </p:sp>
      <p:sp>
        <p:nvSpPr>
          <p:cNvPr id="32" name="Rectangle 8">
            <a:extLst>
              <a:ext uri="{FF2B5EF4-FFF2-40B4-BE49-F238E27FC236}">
                <a16:creationId xmlns:a16="http://schemas.microsoft.com/office/drawing/2014/main" id="{D69B847A-3726-101C-EF5F-216BE0A3BC15}"/>
              </a:ext>
            </a:extLst>
          </p:cNvPr>
          <p:cNvSpPr>
            <a:spLocks noChangeArrowheads="1"/>
          </p:cNvSpPr>
          <p:nvPr/>
        </p:nvSpPr>
        <p:spPr bwMode="auto">
          <a:xfrm>
            <a:off x="11153765" y="4858233"/>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 name="TextBox 32">
            <a:extLst>
              <a:ext uri="{FF2B5EF4-FFF2-40B4-BE49-F238E27FC236}">
                <a16:creationId xmlns:a16="http://schemas.microsoft.com/office/drawing/2014/main" id="{24286CD1-12A1-8283-751A-F7B88F4977DE}"/>
              </a:ext>
            </a:extLst>
          </p:cNvPr>
          <p:cNvSpPr txBox="1"/>
          <p:nvPr/>
        </p:nvSpPr>
        <p:spPr>
          <a:xfrm>
            <a:off x="11133898" y="4868393"/>
            <a:ext cx="1106470" cy="2031325"/>
          </a:xfrm>
          <a:prstGeom prst="rect">
            <a:avLst/>
          </a:prstGeom>
          <a:noFill/>
        </p:spPr>
        <p:txBody>
          <a:bodyPr wrap="square">
            <a:spAutoFit/>
          </a:bodyPr>
          <a:lstStyle/>
          <a:p>
            <a:pPr algn="ctr"/>
            <a:r>
              <a:rPr lang="en-US" i="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dần</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oy</a:t>
            </a:r>
            <a:endParaRPr lang="en-US" i="1" dirty="0">
              <a:solidFill>
                <a:srgbClr val="7030A0"/>
              </a:solidFill>
            </a:endParaRPr>
          </a:p>
        </p:txBody>
      </p:sp>
    </p:spTree>
    <p:extLst>
      <p:ext uri="{BB962C8B-B14F-4D97-AF65-F5344CB8AC3E}">
        <p14:creationId xmlns:p14="http://schemas.microsoft.com/office/powerpoint/2010/main" val="14587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Text Box 20">
            <a:extLst>
              <a:ext uri="{FF2B5EF4-FFF2-40B4-BE49-F238E27FC236}">
                <a16:creationId xmlns:a16="http://schemas.microsoft.com/office/drawing/2014/main" id="{101C3443-4DD4-42E8-9A4F-9059D7879234}"/>
              </a:ext>
            </a:extLst>
          </p:cNvPr>
          <p:cNvSpPr txBox="1">
            <a:spLocks noChangeArrowheads="1"/>
          </p:cNvSpPr>
          <p:nvPr/>
        </p:nvSpPr>
        <p:spPr bwMode="auto">
          <a:xfrm>
            <a:off x="741639" y="1492202"/>
            <a:ext cx="96012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Từ</a:t>
            </a:r>
            <a:r>
              <a:rPr lang="en-US" altLang="en-US" sz="2400" dirty="0">
                <a:latin typeface="Arial" panose="020B0604020202020204" pitchFamily="34" charset="0"/>
                <a:cs typeface="Arial" panose="020B0604020202020204" pitchFamily="34" charset="0"/>
              </a:rPr>
              <a:t> x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y = ½ gt</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ta </a:t>
            </a:r>
            <a:r>
              <a:rPr lang="en-US" altLang="en-US" sz="2400" dirty="0" err="1">
                <a:latin typeface="Arial" panose="020B0604020202020204" pitchFamily="34" charset="0"/>
                <a:cs typeface="Arial" panose="020B0604020202020204" pitchFamily="34" charset="0"/>
              </a:rPr>
              <a:t>rút</a:t>
            </a:r>
            <a:r>
              <a:rPr lang="en-US" altLang="en-US" sz="2400" dirty="0">
                <a:latin typeface="Arial" panose="020B0604020202020204" pitchFamily="34" charset="0"/>
                <a:cs typeface="Arial" panose="020B0604020202020204" pitchFamily="34" charset="0"/>
              </a:rPr>
              <a:t> ra </a:t>
            </a:r>
            <a:r>
              <a:rPr lang="en-US" altLang="en-US" sz="2400" err="1">
                <a:latin typeface="Arial" panose="020B0604020202020204" pitchFamily="34" charset="0"/>
                <a:cs typeface="Arial" panose="020B0604020202020204" pitchFamily="34" charset="0"/>
              </a:rPr>
              <a:t>được</a:t>
            </a:r>
            <a:r>
              <a:rPr lang="en-US" altLang="en-US" sz="2400">
                <a:latin typeface="Arial" panose="020B0604020202020204" pitchFamily="34" charset="0"/>
                <a:cs typeface="Arial" panose="020B0604020202020204" pitchFamily="34" charset="0"/>
              </a:rPr>
              <a:t> PT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p>
        </p:txBody>
      </p:sp>
      <p:sp>
        <p:nvSpPr>
          <p:cNvPr id="7192" name="Text Box 24">
            <a:extLst>
              <a:ext uri="{FF2B5EF4-FFF2-40B4-BE49-F238E27FC236}">
                <a16:creationId xmlns:a16="http://schemas.microsoft.com/office/drawing/2014/main" id="{E47E1472-F8F7-45F7-AFF6-E446596876AB}"/>
              </a:ext>
            </a:extLst>
          </p:cNvPr>
          <p:cNvSpPr txBox="1">
            <a:spLocks noChangeArrowheads="1"/>
          </p:cNvSpPr>
          <p:nvPr/>
        </p:nvSpPr>
        <p:spPr bwMode="auto">
          <a:xfrm>
            <a:off x="2674939" y="1952640"/>
            <a:ext cx="74676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=&gt;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nửa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parabol</a:t>
            </a:r>
            <a:r>
              <a:rPr lang="en-US" altLang="en-US" sz="2400" dirty="0">
                <a:latin typeface="Arial" panose="020B0604020202020204" pitchFamily="34" charset="0"/>
                <a:cs typeface="Arial" panose="020B0604020202020204" pitchFamily="34" charset="0"/>
              </a:rPr>
              <a:t>.</a:t>
            </a:r>
          </a:p>
        </p:txBody>
      </p:sp>
      <p:sp>
        <p:nvSpPr>
          <p:cNvPr id="217" name="Rectangle 4">
            <a:extLst>
              <a:ext uri="{FF2B5EF4-FFF2-40B4-BE49-F238E27FC236}">
                <a16:creationId xmlns:a16="http://schemas.microsoft.com/office/drawing/2014/main" id="{AC686BD2-05C8-489D-9B6C-E757003C300C}"/>
              </a:ext>
            </a:extLst>
          </p:cNvPr>
          <p:cNvSpPr>
            <a:spLocks noChangeArrowheads="1"/>
          </p:cNvSpPr>
          <p:nvPr/>
        </p:nvSpPr>
        <p:spPr bwMode="auto">
          <a:xfrm>
            <a:off x="320678" y="1078491"/>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*Hình dạng quỹ đạo</a:t>
            </a:r>
          </a:p>
        </p:txBody>
      </p:sp>
      <p:pic>
        <p:nvPicPr>
          <p:cNvPr id="219" name="Content Placeholder 4" descr="Icon&#10;&#10;Description automatically generated">
            <a:extLst>
              <a:ext uri="{FF2B5EF4-FFF2-40B4-BE49-F238E27FC236}">
                <a16:creationId xmlns:a16="http://schemas.microsoft.com/office/drawing/2014/main" id="{3A1FAC97-2F2C-4B78-8946-679BEF79D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131" y="2646348"/>
            <a:ext cx="2345710" cy="3545154"/>
          </a:xfrm>
          <a:prstGeom prst="rect">
            <a:avLst/>
          </a:prstGeom>
          <a:ln>
            <a:noFill/>
          </a:ln>
          <a:effectLst>
            <a:softEdge rad="112500"/>
          </a:effectLst>
        </p:spPr>
      </p:pic>
      <p:sp>
        <p:nvSpPr>
          <p:cNvPr id="221" name="TextBox 220">
            <a:extLst>
              <a:ext uri="{FF2B5EF4-FFF2-40B4-BE49-F238E27FC236}">
                <a16:creationId xmlns:a16="http://schemas.microsoft.com/office/drawing/2014/main" id="{4E6988AD-D9C2-4DC6-ADDD-89D300E2C0CE}"/>
              </a:ext>
            </a:extLst>
          </p:cNvPr>
          <p:cNvSpPr txBox="1"/>
          <p:nvPr/>
        </p:nvSpPr>
        <p:spPr>
          <a:xfrm>
            <a:off x="834244" y="6212252"/>
            <a:ext cx="3109107"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quả bóng được ném ngang</a:t>
            </a:r>
            <a:endParaRPr lang="en-US"/>
          </a:p>
        </p:txBody>
      </p:sp>
      <p:grpSp>
        <p:nvGrpSpPr>
          <p:cNvPr id="209" name="Group 208">
            <a:extLst>
              <a:ext uri="{FF2B5EF4-FFF2-40B4-BE49-F238E27FC236}">
                <a16:creationId xmlns:a16="http://schemas.microsoft.com/office/drawing/2014/main" id="{1CE904D9-990F-4BBB-85AB-B8ABC9D36B7E}"/>
              </a:ext>
            </a:extLst>
          </p:cNvPr>
          <p:cNvGrpSpPr/>
          <p:nvPr/>
        </p:nvGrpSpPr>
        <p:grpSpPr>
          <a:xfrm>
            <a:off x="-29497" y="65600"/>
            <a:ext cx="8603569" cy="542538"/>
            <a:chOff x="74035" y="2231322"/>
            <a:chExt cx="8550261" cy="757342"/>
          </a:xfrm>
        </p:grpSpPr>
        <p:grpSp>
          <p:nvGrpSpPr>
            <p:cNvPr id="210" name="Group 70">
              <a:extLst>
                <a:ext uri="{FF2B5EF4-FFF2-40B4-BE49-F238E27FC236}">
                  <a16:creationId xmlns:a16="http://schemas.microsoft.com/office/drawing/2014/main" id="{FB4B936D-E0C5-446C-8E23-2514947C401B}"/>
                </a:ext>
              </a:extLst>
            </p:cNvPr>
            <p:cNvGrpSpPr>
              <a:grpSpLocks/>
            </p:cNvGrpSpPr>
            <p:nvPr/>
          </p:nvGrpSpPr>
          <p:grpSpPr bwMode="auto">
            <a:xfrm>
              <a:off x="286108" y="2280389"/>
              <a:ext cx="5875473" cy="708275"/>
              <a:chOff x="564747" y="3403331"/>
              <a:chExt cx="3025594" cy="1364238"/>
            </a:xfrm>
          </p:grpSpPr>
          <p:pic>
            <p:nvPicPr>
              <p:cNvPr id="222" name="Picture 8" descr="empty-green-rectangle">
                <a:extLst>
                  <a:ext uri="{FF2B5EF4-FFF2-40B4-BE49-F238E27FC236}">
                    <a16:creationId xmlns:a16="http://schemas.microsoft.com/office/drawing/2014/main" id="{2CDBE464-8D77-498D-A116-007B10C82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9" descr="green-top-faded">
                <a:extLst>
                  <a:ext uri="{FF2B5EF4-FFF2-40B4-BE49-F238E27FC236}">
                    <a16:creationId xmlns:a16="http://schemas.microsoft.com/office/drawing/2014/main" id="{DF1A23A3-5AD8-430B-BB77-E8D899884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 name="TextBox 217">
              <a:extLst>
                <a:ext uri="{FF2B5EF4-FFF2-40B4-BE49-F238E27FC236}">
                  <a16:creationId xmlns:a16="http://schemas.microsoft.com/office/drawing/2014/main" id="{050B41DE-9EC3-44C3-A7F6-B3DE19A009F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0" name="Rectangle 1026060">
              <a:extLst>
                <a:ext uri="{FF2B5EF4-FFF2-40B4-BE49-F238E27FC236}">
                  <a16:creationId xmlns:a16="http://schemas.microsoft.com/office/drawing/2014/main" id="{C0A49E9F-5A55-48FD-80BF-2538BD04007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grpSp>
        <p:nvGrpSpPr>
          <p:cNvPr id="224" name="Group 223">
            <a:extLst>
              <a:ext uri="{FF2B5EF4-FFF2-40B4-BE49-F238E27FC236}">
                <a16:creationId xmlns:a16="http://schemas.microsoft.com/office/drawing/2014/main" id="{56A26CEE-0DE4-46A2-A934-40861739F5BA}"/>
              </a:ext>
            </a:extLst>
          </p:cNvPr>
          <p:cNvGrpSpPr/>
          <p:nvPr/>
        </p:nvGrpSpPr>
        <p:grpSpPr>
          <a:xfrm>
            <a:off x="338942" y="731676"/>
            <a:ext cx="785094" cy="325264"/>
            <a:chOff x="5867400" y="402866"/>
            <a:chExt cx="785094" cy="406303"/>
          </a:xfrm>
        </p:grpSpPr>
        <p:sp>
          <p:nvSpPr>
            <p:cNvPr id="225" name="Arrow: Pentagon 224">
              <a:extLst>
                <a:ext uri="{FF2B5EF4-FFF2-40B4-BE49-F238E27FC236}">
                  <a16:creationId xmlns:a16="http://schemas.microsoft.com/office/drawing/2014/main" id="{5ED8A29E-C768-4FDE-A33E-C3AB3A8C9FA7}"/>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Arrow: Chevron 225">
              <a:extLst>
                <a:ext uri="{FF2B5EF4-FFF2-40B4-BE49-F238E27FC236}">
                  <a16:creationId xmlns:a16="http://schemas.microsoft.com/office/drawing/2014/main" id="{BEB7FD4B-89C3-432A-B0B7-440DCCDC5610}"/>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 Box 13">
            <a:extLst>
              <a:ext uri="{FF2B5EF4-FFF2-40B4-BE49-F238E27FC236}">
                <a16:creationId xmlns:a16="http://schemas.microsoft.com/office/drawing/2014/main" id="{8B6C2335-E1F1-403C-939D-A38F02FF595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 name="Group 1">
            <a:extLst>
              <a:ext uri="{FF2B5EF4-FFF2-40B4-BE49-F238E27FC236}">
                <a16:creationId xmlns:a16="http://schemas.microsoft.com/office/drawing/2014/main" id="{A50583E5-2C5B-48D6-B145-4C5E565AAF90}"/>
              </a:ext>
            </a:extLst>
          </p:cNvPr>
          <p:cNvGrpSpPr/>
          <p:nvPr/>
        </p:nvGrpSpPr>
        <p:grpSpPr>
          <a:xfrm>
            <a:off x="9044147" y="1227836"/>
            <a:ext cx="2642000" cy="990395"/>
            <a:chOff x="3623071" y="2124278"/>
            <a:chExt cx="2642000" cy="990395"/>
          </a:xfrm>
        </p:grpSpPr>
        <p:pic>
          <p:nvPicPr>
            <p:cNvPr id="228" name="Picture 227" descr="empty-red-rectangle">
              <a:extLst>
                <a:ext uri="{FF2B5EF4-FFF2-40B4-BE49-F238E27FC236}">
                  <a16:creationId xmlns:a16="http://schemas.microsoft.com/office/drawing/2014/main" id="{DB7C2CC6-89F2-4023-B291-258831E73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071" y="2124278"/>
              <a:ext cx="2455471" cy="9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9" name="Object 22">
                  <a:extLst>
                    <a:ext uri="{FF2B5EF4-FFF2-40B4-BE49-F238E27FC236}">
                      <a16:creationId xmlns:a16="http://schemas.microsoft.com/office/drawing/2014/main" id="{51A7082C-B610-4D73-B4DE-2BCEAE4ABBB0}"/>
                    </a:ext>
                  </a:extLst>
                </p:cNvPr>
                <p:cNvSpPr txBox="1"/>
                <p:nvPr/>
              </p:nvSpPr>
              <p:spPr bwMode="auto">
                <a:xfrm>
                  <a:off x="3979070" y="2129043"/>
                  <a:ext cx="2286001" cy="8810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600" b="0" i="1" smtClean="0">
                            <a:solidFill>
                              <a:schemeClr val="tx1"/>
                            </a:solidFill>
                            <a:latin typeface="Cambria Math" panose="02040503050406030204" pitchFamily="18" charset="0"/>
                          </a:rPr>
                          <m:t>𝑦</m:t>
                        </m:r>
                        <m:r>
                          <a:rPr lang="en-US" sz="2600" b="0" i="1" smtClean="0">
                            <a:solidFill>
                              <a:schemeClr val="tx1"/>
                            </a:solidFill>
                            <a:latin typeface="Cambria Math" panose="02040503050406030204" pitchFamily="18" charset="0"/>
                          </a:rPr>
                          <m:t>=</m:t>
                        </m:r>
                        <m:f>
                          <m:fPr>
                            <m:ctrlPr>
                              <a:rPr lang="en-US" sz="2600" i="1">
                                <a:solidFill>
                                  <a:schemeClr val="tx1"/>
                                </a:solidFill>
                                <a:latin typeface="Cambria Math" panose="02040503050406030204" pitchFamily="18" charset="0"/>
                              </a:rPr>
                            </m:ctrlPr>
                          </m:fPr>
                          <m:num>
                            <m:r>
                              <a:rPr lang="en-US" sz="2600" b="0" i="1">
                                <a:solidFill>
                                  <a:schemeClr val="tx1"/>
                                </a:solidFill>
                                <a:latin typeface="Cambria Math" panose="02040503050406030204" pitchFamily="18" charset="0"/>
                              </a:rPr>
                              <m:t>𝑔</m:t>
                            </m:r>
                          </m:num>
                          <m:den>
                            <m:r>
                              <a:rPr lang="en-US" sz="2600" b="0" i="1">
                                <a:solidFill>
                                  <a:schemeClr val="tx1"/>
                                </a:solidFill>
                                <a:latin typeface="Cambria Math" panose="02040503050406030204" pitchFamily="18" charset="0"/>
                              </a:rPr>
                              <m:t>2</m:t>
                            </m:r>
                            <m:sSubSup>
                              <m:sSubSupPr>
                                <m:ctrlPr>
                                  <a:rPr lang="en-US" sz="2600" i="1">
                                    <a:solidFill>
                                      <a:schemeClr val="tx1"/>
                                    </a:solidFill>
                                    <a:latin typeface="Cambria Math" panose="02040503050406030204" pitchFamily="18" charset="0"/>
                                  </a:rPr>
                                </m:ctrlPr>
                              </m:sSubSupPr>
                              <m:e>
                                <m:r>
                                  <a:rPr lang="en-US" sz="2600" b="0" i="1">
                                    <a:solidFill>
                                      <a:schemeClr val="tx1"/>
                                    </a:solidFill>
                                    <a:latin typeface="Cambria Math" panose="02040503050406030204" pitchFamily="18" charset="0"/>
                                  </a:rPr>
                                  <m:t>𝑣</m:t>
                                </m:r>
                              </m:e>
                              <m:sub>
                                <m:r>
                                  <a:rPr lang="en-US" sz="2600" b="0" i="1">
                                    <a:solidFill>
                                      <a:schemeClr val="tx1"/>
                                    </a:solidFill>
                                    <a:latin typeface="Cambria Math" panose="02040503050406030204" pitchFamily="18" charset="0"/>
                                  </a:rPr>
                                  <m:t>0</m:t>
                                </m:r>
                              </m:sub>
                              <m:sup>
                                <m:r>
                                  <a:rPr lang="en-US" sz="2600" b="0" i="1">
                                    <a:solidFill>
                                      <a:schemeClr val="tx1"/>
                                    </a:solidFill>
                                    <a:latin typeface="Cambria Math" panose="02040503050406030204" pitchFamily="18" charset="0"/>
                                  </a:rPr>
                                  <m:t>2</m:t>
                                </m:r>
                              </m:sup>
                            </m:sSubSup>
                          </m:den>
                        </m:f>
                        <m:sSup>
                          <m:sSupPr>
                            <m:ctrlPr>
                              <a:rPr lang="en-US" sz="2600" i="1">
                                <a:solidFill>
                                  <a:schemeClr val="tx1"/>
                                </a:solidFill>
                                <a:latin typeface="Cambria Math" panose="02040503050406030204" pitchFamily="18" charset="0"/>
                              </a:rPr>
                            </m:ctrlPr>
                          </m:sSupPr>
                          <m:e>
                            <m:r>
                              <a:rPr lang="en-US" sz="2600" b="0" i="1">
                                <a:solidFill>
                                  <a:schemeClr val="tx1"/>
                                </a:solidFill>
                                <a:latin typeface="Cambria Math" panose="02040503050406030204" pitchFamily="18" charset="0"/>
                              </a:rPr>
                              <m:t>𝑥</m:t>
                            </m:r>
                          </m:e>
                          <m:sup>
                            <m:r>
                              <a:rPr lang="en-US" sz="2600" b="0" i="1">
                                <a:solidFill>
                                  <a:schemeClr val="tx1"/>
                                </a:solidFill>
                                <a:latin typeface="Cambria Math" panose="02040503050406030204" pitchFamily="18" charset="0"/>
                              </a:rPr>
                              <m:t>2</m:t>
                            </m:r>
                          </m:sup>
                        </m:sSup>
                      </m:oMath>
                    </m:oMathPara>
                  </a14:m>
                  <a:endParaRPr lang="en-US" sz="2600" dirty="0">
                    <a:solidFill>
                      <a:schemeClr val="tx1"/>
                    </a:solidFill>
                    <a:latin typeface="Arial" panose="020B0604020202020204" pitchFamily="34" charset="0"/>
                    <a:cs typeface="Arial" panose="020B0604020202020204" pitchFamily="34" charset="0"/>
                  </a:endParaRPr>
                </a:p>
              </p:txBody>
            </p:sp>
          </mc:Choice>
          <mc:Fallback xmlns="">
            <p:sp>
              <p:nvSpPr>
                <p:cNvPr id="229" name="Object 22">
                  <a:extLst>
                    <a:ext uri="{FF2B5EF4-FFF2-40B4-BE49-F238E27FC236}">
                      <a16:creationId xmlns:a16="http://schemas.microsoft.com/office/drawing/2014/main" id="{51A7082C-B610-4D73-B4DE-2BCEAE4ABBB0}"/>
                    </a:ext>
                  </a:extLst>
                </p:cNvPr>
                <p:cNvSpPr txBox="1">
                  <a:spLocks noRot="1" noChangeAspect="1" noMove="1" noResize="1" noEditPoints="1" noAdjustHandles="1" noChangeArrowheads="1" noChangeShapeType="1" noTextEdit="1"/>
                </p:cNvSpPr>
                <p:nvPr/>
              </p:nvSpPr>
              <p:spPr bwMode="auto">
                <a:xfrm>
                  <a:off x="3979070" y="2129043"/>
                  <a:ext cx="2286001" cy="881062"/>
                </a:xfrm>
                <a:prstGeom prst="rect">
                  <a:avLst/>
                </a:prstGeom>
                <a:blipFill>
                  <a:blip r:embed="rId6"/>
                  <a:stretch>
                    <a:fillRect/>
                  </a:stretch>
                </a:blipFill>
                <a:ln>
                  <a:noFill/>
                </a:ln>
                <a:effectLst/>
              </p:spPr>
              <p:txBody>
                <a:bodyPr/>
                <a:lstStyle/>
                <a:p>
                  <a:r>
                    <a:rPr lang="en-US">
                      <a:noFill/>
                    </a:rPr>
                    <a:t> </a:t>
                  </a:r>
                </a:p>
              </p:txBody>
            </p:sp>
          </mc:Fallback>
        </mc:AlternateContent>
      </p:grpSp>
      <p:pic>
        <p:nvPicPr>
          <p:cNvPr id="230" name="Picture 229" descr="Chart, line chart&#10;&#10;Description automatically generated">
            <a:extLst>
              <a:ext uri="{FF2B5EF4-FFF2-40B4-BE49-F238E27FC236}">
                <a16:creationId xmlns:a16="http://schemas.microsoft.com/office/drawing/2014/main" id="{32D327EB-AFE2-405F-9240-9F80C62420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2454412"/>
            <a:ext cx="5800059" cy="3498317"/>
          </a:xfrm>
          <a:prstGeom prst="rect">
            <a:avLst/>
          </a:prstGeom>
        </p:spPr>
      </p:pic>
      <p:sp>
        <p:nvSpPr>
          <p:cNvPr id="233" name="TextBox 232">
            <a:extLst>
              <a:ext uri="{FF2B5EF4-FFF2-40B4-BE49-F238E27FC236}">
                <a16:creationId xmlns:a16="http://schemas.microsoft.com/office/drawing/2014/main" id="{53340A98-A87E-4A20-A2CD-92D0DF5B5DD9}"/>
              </a:ext>
            </a:extLst>
          </p:cNvPr>
          <p:cNvSpPr txBox="1"/>
          <p:nvPr/>
        </p:nvSpPr>
        <p:spPr>
          <a:xfrm>
            <a:off x="6299799" y="6162779"/>
            <a:ext cx="3897703"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viên đạn đại bác bắn theo phương ngang</a:t>
            </a:r>
            <a:endParaRPr lang="en-US"/>
          </a:p>
        </p:txBody>
      </p:sp>
    </p:spTree>
    <p:extLst>
      <p:ext uri="{BB962C8B-B14F-4D97-AF65-F5344CB8AC3E}">
        <p14:creationId xmlns:p14="http://schemas.microsoft.com/office/powerpoint/2010/main" val="32565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92" grpId="0"/>
      <p:bldP spid="221" grpId="0"/>
      <p:bldP spid="2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Text Box 21">
            <a:extLst>
              <a:ext uri="{FF2B5EF4-FFF2-40B4-BE49-F238E27FC236}">
                <a16:creationId xmlns:a16="http://schemas.microsoft.com/office/drawing/2014/main" id="{BABD5F56-1C60-4C74-B250-03DE291AF2D9}"/>
              </a:ext>
            </a:extLst>
          </p:cNvPr>
          <p:cNvSpPr txBox="1">
            <a:spLocks noChangeArrowheads="1"/>
          </p:cNvSpPr>
          <p:nvPr/>
        </p:nvSpPr>
        <p:spPr bwMode="auto">
          <a:xfrm>
            <a:off x="639762" y="1773580"/>
            <a:ext cx="6797676"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Thay</a:t>
            </a:r>
            <a:r>
              <a:rPr lang="en-US" altLang="en-US" sz="2400" dirty="0">
                <a:latin typeface="Arial" panose="020B0604020202020204" pitchFamily="34" charset="0"/>
                <a:cs typeface="Arial" panose="020B0604020202020204" pitchFamily="34" charset="0"/>
              </a:rPr>
              <a:t> y = h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phương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y = ½ </a:t>
            </a:r>
            <a:r>
              <a:rPr lang="en-US" altLang="en-US" sz="2400" dirty="0" err="1">
                <a:latin typeface="Arial" panose="020B0604020202020204" pitchFamily="34" charset="0"/>
                <a:cs typeface="Arial" panose="020B0604020202020204" pitchFamily="34" charset="0"/>
              </a:rPr>
              <a:t>gt</a:t>
            </a:r>
            <a:r>
              <a:rPr lang="en-US" altLang="en-US" sz="2400" dirty="0">
                <a:latin typeface="Arial" panose="020B0604020202020204" pitchFamily="34" charset="0"/>
                <a:cs typeface="Arial" panose="020B0604020202020204" pitchFamily="34" charset="0"/>
              </a:rPr>
              <a:t> </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ta được. Thời gian chuyển động của vật bị ném ngang bằng thời gian rơi tự do từ cùng một độ cao :</a:t>
            </a:r>
          </a:p>
        </p:txBody>
      </p:sp>
      <p:pic>
        <p:nvPicPr>
          <p:cNvPr id="223" name="Picture 222">
            <a:extLst>
              <a:ext uri="{FF2B5EF4-FFF2-40B4-BE49-F238E27FC236}">
                <a16:creationId xmlns:a16="http://schemas.microsoft.com/office/drawing/2014/main" id="{2921827F-2ABF-453E-BB4A-BC5D1B2B73B5}"/>
              </a:ext>
            </a:extLst>
          </p:cNvPr>
          <p:cNvPicPr>
            <a:picLocks noChangeAspect="1"/>
          </p:cNvPicPr>
          <p:nvPr/>
        </p:nvPicPr>
        <p:blipFill>
          <a:blip r:embed="rId2"/>
          <a:stretch>
            <a:fillRect/>
          </a:stretch>
        </p:blipFill>
        <p:spPr>
          <a:xfrm>
            <a:off x="7620000" y="1048331"/>
            <a:ext cx="4309856" cy="5551475"/>
          </a:xfrm>
          <a:prstGeom prst="rect">
            <a:avLst/>
          </a:prstGeom>
          <a:ln>
            <a:noFill/>
          </a:ln>
          <a:effectLst>
            <a:softEdge rad="112500"/>
          </a:effectLst>
        </p:spPr>
      </p:pic>
      <p:sp>
        <p:nvSpPr>
          <p:cNvPr id="224" name="TextBox 223">
            <a:extLst>
              <a:ext uri="{FF2B5EF4-FFF2-40B4-BE49-F238E27FC236}">
                <a16:creationId xmlns:a16="http://schemas.microsoft.com/office/drawing/2014/main" id="{5C81D859-9CE5-46A3-8AD5-D2EB602809AD}"/>
              </a:ext>
            </a:extLst>
          </p:cNvPr>
          <p:cNvSpPr txBox="1"/>
          <p:nvPr/>
        </p:nvSpPr>
        <p:spPr>
          <a:xfrm>
            <a:off x="2286000" y="5092924"/>
            <a:ext cx="3810000" cy="769441"/>
          </a:xfrm>
          <a:prstGeom prst="rect">
            <a:avLst/>
          </a:prstGeom>
          <a:noFill/>
        </p:spPr>
        <p:txBody>
          <a:bodyPr wrap="square">
            <a:spAutoFit/>
          </a:bodyPr>
          <a:lstStyle/>
          <a:p>
            <a:pPr algn="ctr"/>
            <a:r>
              <a:rPr lang="en-US" altLang="en-US" sz="2200" i="1">
                <a:latin typeface="Arial" panose="020B0604020202020204" pitchFamily="34" charset="0"/>
                <a:cs typeface="Arial" panose="020B0604020202020204" pitchFamily="34" charset="0"/>
              </a:rPr>
              <a:t>Thời gian rơi của vật ném ngang giống với vật rơi tự do</a:t>
            </a:r>
            <a:endParaRPr lang="en-US" sz="2200" i="1"/>
          </a:p>
        </p:txBody>
      </p:sp>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363523" y="1189087"/>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*Thời gian chuyển động</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2502598" y="3277553"/>
            <a:ext cx="3072004" cy="1420874"/>
            <a:chOff x="8043673" y="1342232"/>
            <a:chExt cx="3072004"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a:solidFill>
                              <a:srgbClr val="000000"/>
                            </a:solidFill>
                            <a:latin typeface="Cambria Math" panose="02040503050406030204" pitchFamily="18" charset="0"/>
                          </a:rPr>
                          <m:t>𝑡</m:t>
                        </m:r>
                        <m:r>
                          <a:rPr lang="en-US" sz="2800" b="0" i="1">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a:solidFill>
                                      <a:srgbClr val="000000"/>
                                    </a:solidFill>
                                    <a:latin typeface="Cambria Math" panose="02040503050406030204" pitchFamily="18" charset="0"/>
                                  </a:rPr>
                                  <m:t>h</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6960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224" grpId="0"/>
      <p:bldP spid="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280989" y="1295400"/>
            <a:ext cx="116300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i="1">
                <a:solidFill>
                  <a:srgbClr val="00B050"/>
                </a:solidFill>
                <a:cs typeface="Arial" panose="020B0604020202020204" pitchFamily="34" charset="0"/>
                <a:sym typeface="Symbol" panose="05050102010706020507" pitchFamily="18" charset="2"/>
              </a:rPr>
              <a:t>*Tầm xa: </a:t>
            </a:r>
            <a:r>
              <a:rPr lang="en-US" sz="2300">
                <a:solidFill>
                  <a:srgbClr val="000000"/>
                </a:solidFill>
                <a:ea typeface="Times New Roman" panose="02020603050405020304" pitchFamily="18" charset="0"/>
              </a:rPr>
              <a:t>K</a:t>
            </a:r>
            <a:r>
              <a:rPr lang="en-US" sz="2300">
                <a:solidFill>
                  <a:srgbClr val="000000"/>
                </a:solidFill>
                <a:effectLst/>
                <a:ea typeface="Times New Roman" panose="02020603050405020304" pitchFamily="18" charset="0"/>
              </a:rPr>
              <a:t>hoảng cách xa nhất (theo phương ngang) so với vị trí ném được xác định:</a:t>
            </a:r>
            <a:endParaRPr lang="en-US" sz="2300"/>
          </a:p>
          <a:p>
            <a:pPr eaLnBrk="1" hangingPunct="1"/>
            <a:r>
              <a:rPr lang="en-US" altLang="en-US" sz="2300" i="1">
                <a:solidFill>
                  <a:srgbClr val="00B050"/>
                </a:solidFill>
                <a:cs typeface="Arial" panose="020B0604020202020204" pitchFamily="34" charset="0"/>
                <a:sym typeface="Symbol" panose="05050102010706020507" pitchFamily="18" charset="2"/>
              </a:rPr>
              <a:t> </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3672624" y="1629697"/>
            <a:ext cx="5324170" cy="1338337"/>
            <a:chOff x="8043673" y="1342232"/>
            <a:chExt cx="2839456"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m:rPr>
                                <m:sty m:val="p"/>
                              </m:rPr>
                              <a:rPr lang="vi-VN" sz="2800" i="1">
                                <a:latin typeface="Cambria Math" panose="02040503050406030204" pitchFamily="18" charset="0"/>
                              </a:rPr>
                              <m:t>x</m:t>
                            </m:r>
                          </m:e>
                          <m:sub>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r>
                          <m:rPr>
                            <m:nor/>
                          </m:rPr>
                          <a:rPr lang="en-US" sz="2800" dirty="0"/>
                          <m:t>t</m:t>
                        </m:r>
                        <m:r>
                          <a:rPr lang="vi-VN" sz="2800" i="1" dirty="0">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m:rPr>
                                    <m:sty m:val="p"/>
                                  </m:rPr>
                                  <a:rPr lang="vi-VN" sz="2800" i="1" dirty="0">
                                    <a:latin typeface="Cambria Math" panose="02040503050406030204" pitchFamily="18" charset="0"/>
                                  </a:rPr>
                                  <m:t>h</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586"/>
                  </a:stretch>
                </a:blipFill>
                <a:ln>
                  <a:noFill/>
                </a:ln>
                <a:effectLst/>
              </p:spPr>
              <p:txBody>
                <a:bodyPr/>
                <a:lstStyle/>
                <a:p>
                  <a:r>
                    <a:rPr lang="en-US">
                      <a:noFill/>
                    </a:rPr>
                    <a:t> </a:t>
                  </a:r>
                </a:p>
              </p:txBody>
            </p:sp>
          </mc:Fallback>
        </mc:AlternateContent>
      </p:grpSp>
      <p:pic>
        <p:nvPicPr>
          <p:cNvPr id="24" name="Picture 23">
            <a:extLst>
              <a:ext uri="{FF2B5EF4-FFF2-40B4-BE49-F238E27FC236}">
                <a16:creationId xmlns:a16="http://schemas.microsoft.com/office/drawing/2014/main" id="{3360029A-7062-4301-947A-CD0772B309B8}"/>
              </a:ext>
            </a:extLst>
          </p:cNvPr>
          <p:cNvPicPr>
            <a:picLocks noChangeAspect="1"/>
          </p:cNvPicPr>
          <p:nvPr/>
        </p:nvPicPr>
        <p:blipFill rotWithShape="1">
          <a:blip r:embed="rId7"/>
          <a:srcRect l="2820" t="12019" r="-1537" b="2063"/>
          <a:stretch/>
        </p:blipFill>
        <p:spPr>
          <a:xfrm>
            <a:off x="7816772" y="3060161"/>
            <a:ext cx="3308428" cy="3024849"/>
          </a:xfrm>
          <a:prstGeom prst="rect">
            <a:avLst/>
          </a:prstGeom>
        </p:spPr>
      </p:pic>
      <p:sp>
        <p:nvSpPr>
          <p:cNvPr id="26" name="TextBox 25">
            <a:extLst>
              <a:ext uri="{FF2B5EF4-FFF2-40B4-BE49-F238E27FC236}">
                <a16:creationId xmlns:a16="http://schemas.microsoft.com/office/drawing/2014/main" id="{C4F8348A-660D-4C92-BEFC-BB1F5FC2DF33}"/>
              </a:ext>
            </a:extLst>
          </p:cNvPr>
          <p:cNvSpPr txBox="1"/>
          <p:nvPr/>
        </p:nvSpPr>
        <p:spPr>
          <a:xfrm>
            <a:off x="7162800" y="6085010"/>
            <a:ext cx="4355945"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a:t>
            </a:r>
            <a:r>
              <a:rPr lang="en-US" altLang="en-US">
                <a:latin typeface="Arial" panose="020B0604020202020204" pitchFamily="34" charset="0"/>
                <a:cs typeface="Arial" panose="020B0604020202020204" pitchFamily="34" charset="0"/>
              </a:rPr>
              <a:t>đủ để món hàng cứu hộ đến được người bị nạn</a:t>
            </a:r>
            <a:endParaRPr lang="en-US"/>
          </a:p>
        </p:txBody>
      </p:sp>
      <p:pic>
        <p:nvPicPr>
          <p:cNvPr id="27" name="Picture 26" descr="Diagram&#10;&#10;Description automatically generated">
            <a:extLst>
              <a:ext uri="{FF2B5EF4-FFF2-40B4-BE49-F238E27FC236}">
                <a16:creationId xmlns:a16="http://schemas.microsoft.com/office/drawing/2014/main" id="{9785CA2D-4CD5-469F-A996-0388555F588F}"/>
              </a:ext>
            </a:extLst>
          </p:cNvPr>
          <p:cNvPicPr>
            <a:picLocks noChangeAspect="1"/>
          </p:cNvPicPr>
          <p:nvPr/>
        </p:nvPicPr>
        <p:blipFill rotWithShape="1">
          <a:blip r:embed="rId8">
            <a:extLst>
              <a:ext uri="{28A0092B-C50C-407E-A947-70E740481C1C}">
                <a14:useLocalDpi xmlns:a14="http://schemas.microsoft.com/office/drawing/2010/main" val="0"/>
              </a:ext>
            </a:extLst>
          </a:blip>
          <a:srcRect l="14569" t="50629" r="9998" b="12054"/>
          <a:stretch/>
        </p:blipFill>
        <p:spPr>
          <a:xfrm>
            <a:off x="976896" y="3039613"/>
            <a:ext cx="3998554" cy="2989551"/>
          </a:xfrm>
          <a:prstGeom prst="rect">
            <a:avLst/>
          </a:prstGeom>
        </p:spPr>
      </p:pic>
      <p:sp>
        <p:nvSpPr>
          <p:cNvPr id="21" name="TextBox 20">
            <a:extLst>
              <a:ext uri="{FF2B5EF4-FFF2-40B4-BE49-F238E27FC236}">
                <a16:creationId xmlns:a16="http://schemas.microsoft.com/office/drawing/2014/main" id="{97B076AB-D71F-8599-11C3-688A65E87FCD}"/>
              </a:ext>
            </a:extLst>
          </p:cNvPr>
          <p:cNvSpPr txBox="1"/>
          <p:nvPr/>
        </p:nvSpPr>
        <p:spPr>
          <a:xfrm>
            <a:off x="834245" y="6085009"/>
            <a:ext cx="4283856"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phải đủ lớn để nhảy qua được khe đá</a:t>
            </a:r>
            <a:endParaRPr lang="en-US"/>
          </a:p>
        </p:txBody>
      </p:sp>
    </p:spTree>
    <p:extLst>
      <p:ext uri="{BB962C8B-B14F-4D97-AF65-F5344CB8AC3E}">
        <p14:creationId xmlns:p14="http://schemas.microsoft.com/office/powerpoint/2010/main" val="29535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5328</TotalTime>
  <Words>1232</Words>
  <PresentationFormat>Widescreen</PresentationFormat>
  <Paragraphs>110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2007-10-27T08:09:53Z</dcterms:created>
  <dcterms:modified xsi:type="dcterms:W3CDTF">2022-06-27T04:27:42Z</dcterms:modified>
</cp:coreProperties>
</file>