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58" r:id="rId2"/>
    <p:sldId id="256" r:id="rId3"/>
    <p:sldId id="361" r:id="rId4"/>
    <p:sldId id="364" r:id="rId5"/>
    <p:sldId id="279" r:id="rId6"/>
    <p:sldId id="363" r:id="rId7"/>
    <p:sldId id="353" r:id="rId8"/>
    <p:sldId id="354" r:id="rId9"/>
    <p:sldId id="365" r:id="rId10"/>
    <p:sldId id="276" r:id="rId11"/>
    <p:sldId id="355" r:id="rId12"/>
    <p:sldId id="366" r:id="rId13"/>
    <p:sldId id="367" r:id="rId14"/>
    <p:sldId id="298" r:id="rId15"/>
    <p:sldId id="314" r:id="rId16"/>
    <p:sldId id="330" r:id="rId17"/>
    <p:sldId id="3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F37D91"/>
    <a:srgbClr val="F26548"/>
    <a:srgbClr val="5DD2FF"/>
    <a:srgbClr val="F7941E"/>
    <a:srgbClr val="AD4F0F"/>
    <a:srgbClr val="3B87CD"/>
    <a:srgbClr val="E0702A"/>
    <a:srgbClr val="D3611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smtClean="0"/>
            <a:t>Pronunciation </a:t>
          </a:r>
          <a:endParaRPr lang="en-US" dirty="0"/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smtClean="0"/>
            <a:t>Grammar</a:t>
          </a:r>
          <a:endParaRPr lang="en-US" dirty="0"/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3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3"/>
      <dgm:spPr/>
    </dgm:pt>
    <dgm:pt modelId="{DDCB2650-5BE8-45C8-A558-4975F742B294}" type="pres">
      <dgm:prSet presAssocID="{342B5B60-3322-419E-ADF6-E231B311DD6E}" presName="dstNode" presStyleLbl="node1" presStyleIdx="0" presStyleCnt="3"/>
      <dgm:spPr/>
    </dgm:pt>
    <dgm:pt modelId="{7470CF36-9AF7-4915-90D4-CE62A3082661}" type="pres">
      <dgm:prSet presAssocID="{D17870DC-042F-4D7A-88A2-DA0B7FE22C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3"/>
      <dgm:spPr/>
    </dgm:pt>
    <dgm:pt modelId="{69C67B11-78C4-4EED-9EE9-2BE0F6E7061E}" type="pres">
      <dgm:prSet presAssocID="{2436911F-936F-49E3-A5D1-480A9E2AD4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3"/>
      <dgm:spPr/>
    </dgm:pt>
    <dgm:pt modelId="{A955E74C-829B-49E5-B9EB-A6222B0ACBDF}" type="pres">
      <dgm:prSet presAssocID="{27DE0956-5BEE-4238-AB6C-6EB8F4DD98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3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3729909" y="-572992"/>
          <a:ext cx="4445939" cy="4445939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60453" y="329995"/>
          <a:ext cx="5480130" cy="6599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Pronunciation </a:t>
          </a:r>
          <a:endParaRPr lang="en-US" sz="3400" kern="1200" dirty="0"/>
        </a:p>
      </dsp:txBody>
      <dsp:txXfrm>
        <a:off x="460453" y="329995"/>
        <a:ext cx="5480130" cy="659991"/>
      </dsp:txXfrm>
    </dsp:sp>
    <dsp:sp modelId="{B8F91917-40CF-417A-9C3E-309A17284DB6}">
      <dsp:nvSpPr>
        <dsp:cNvPr id="0" name=""/>
        <dsp:cNvSpPr/>
      </dsp:nvSpPr>
      <dsp:spPr>
        <a:xfrm>
          <a:off x="47959" y="247496"/>
          <a:ext cx="824988" cy="8249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00360" y="1319982"/>
          <a:ext cx="5240224" cy="659991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Vocabulary</a:t>
          </a:r>
        </a:p>
      </dsp:txBody>
      <dsp:txXfrm>
        <a:off x="700360" y="1319982"/>
        <a:ext cx="5240224" cy="659991"/>
      </dsp:txXfrm>
    </dsp:sp>
    <dsp:sp modelId="{09BD288A-4954-4FA7-9331-51106CCDD65F}">
      <dsp:nvSpPr>
        <dsp:cNvPr id="0" name=""/>
        <dsp:cNvSpPr/>
      </dsp:nvSpPr>
      <dsp:spPr>
        <a:xfrm>
          <a:off x="287866" y="1237483"/>
          <a:ext cx="824988" cy="8249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460453" y="2309968"/>
          <a:ext cx="5480130" cy="65999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Grammar</a:t>
          </a:r>
          <a:endParaRPr lang="en-US" sz="3400" kern="1200" dirty="0"/>
        </a:p>
      </dsp:txBody>
      <dsp:txXfrm>
        <a:off x="460453" y="2309968"/>
        <a:ext cx="5480130" cy="659991"/>
      </dsp:txXfrm>
    </dsp:sp>
    <dsp:sp modelId="{7DEFC3FB-574C-4779-8FD8-075FFF79726F}">
      <dsp:nvSpPr>
        <dsp:cNvPr id="0" name=""/>
        <dsp:cNvSpPr/>
      </dsp:nvSpPr>
      <dsp:spPr>
        <a:xfrm>
          <a:off x="47959" y="2227469"/>
          <a:ext cx="824988" cy="8249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4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3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3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23171" y="2479419"/>
            <a:ext cx="11583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1. People in my village are </a:t>
            </a:r>
            <a:r>
              <a:rPr lang="en-US" sz="2800"/>
              <a:t>very </a:t>
            </a:r>
            <a:r>
              <a:rPr lang="en-US" sz="2800" smtClean="0"/>
              <a:t>________________ </a:t>
            </a:r>
            <a:r>
              <a:rPr lang="en-US" sz="2800" dirty="0"/>
              <a:t>to all visitors.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2. Parents in our village don’t put </a:t>
            </a:r>
            <a:r>
              <a:rPr lang="en-US" sz="2800"/>
              <a:t>much </a:t>
            </a:r>
            <a:r>
              <a:rPr lang="en-US" sz="2800" smtClean="0"/>
              <a:t>___________ </a:t>
            </a:r>
            <a:r>
              <a:rPr lang="en-US" sz="2800" dirty="0"/>
              <a:t>on their children to do well at school.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3. In my school, we </a:t>
            </a:r>
            <a:r>
              <a:rPr lang="en-US" sz="2800"/>
              <a:t>can </a:t>
            </a:r>
            <a:r>
              <a:rPr lang="en-US" sz="2800" smtClean="0"/>
              <a:t>__________ </a:t>
            </a:r>
            <a:r>
              <a:rPr lang="en-US" sz="2800" dirty="0"/>
              <a:t>on study and play, and do not have to worry about bullies.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4. The </a:t>
            </a:r>
            <a:r>
              <a:rPr lang="en-US" sz="2800"/>
              <a:t>best </a:t>
            </a:r>
            <a:r>
              <a:rPr lang="en-US" sz="2800" smtClean="0"/>
              <a:t>__________ </a:t>
            </a:r>
            <a:r>
              <a:rPr lang="en-US" sz="2800" dirty="0"/>
              <a:t>player in our chess club will not be able to join the competition.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5. If a boy uses his strength to frighten weaker peers, he is </a:t>
            </a:r>
            <a:r>
              <a:rPr lang="en-US" sz="2800"/>
              <a:t>a </a:t>
            </a:r>
            <a:r>
              <a:rPr lang="en-US" sz="2800" smtClean="0"/>
              <a:t>_________.</a:t>
            </a:r>
            <a:endParaRPr lang="vi-VN" sz="28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5096227" y="2416514"/>
            <a:ext cx="192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hospitable 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6182946" y="3014970"/>
            <a:ext cx="192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pressure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3744894" y="3998512"/>
            <a:ext cx="1495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focus 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2016945" y="5024069"/>
            <a:ext cx="192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trained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9006712" y="6049628"/>
            <a:ext cx="1192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bully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7123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102" y="1823456"/>
            <a:ext cx="11254941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/>
              <a:t>bully </a:t>
            </a:r>
            <a:r>
              <a:rPr lang="en-US" sz="3000" smtClean="0"/>
              <a:t>		trained 		hospitable</a:t>
            </a:r>
            <a:r>
              <a:rPr lang="en-US" sz="3000"/>
              <a:t>	</a:t>
            </a:r>
            <a:r>
              <a:rPr lang="en-US" sz="3000" smtClean="0"/>
              <a:t>	pressure 		focus </a:t>
            </a:r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257878" y="2079218"/>
            <a:ext cx="118591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1. </a:t>
            </a:r>
            <a:r>
              <a:rPr lang="en-US" sz="2800" dirty="0"/>
              <a:t>Mai dislikes ______ her pictures </a:t>
            </a:r>
            <a:r>
              <a:rPr lang="en-US" sz="2800"/>
              <a:t>to </a:t>
            </a:r>
            <a:r>
              <a:rPr lang="en-US" sz="2800" smtClean="0"/>
              <a:t>Facebook</a:t>
            </a:r>
            <a:r>
              <a:rPr lang="en-US" sz="2800" dirty="0"/>
              <a:t>. She prefers not to show them to others.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 </a:t>
            </a:r>
            <a:r>
              <a:rPr lang="en-US" sz="2800" smtClean="0"/>
              <a:t>to </a:t>
            </a:r>
            <a:r>
              <a:rPr lang="en-US" sz="2800" dirty="0"/>
              <a:t>upload </a:t>
            </a:r>
            <a:r>
              <a:rPr lang="en-US" sz="2800"/>
              <a:t>		</a:t>
            </a:r>
            <a:r>
              <a:rPr lang="en-US" sz="2800" b="1" smtClean="0">
                <a:solidFill>
                  <a:srgbClr val="5DD2FF"/>
                </a:solidFill>
              </a:rPr>
              <a:t>B</a:t>
            </a:r>
            <a:r>
              <a:rPr lang="en-US" sz="2800" b="1" dirty="0">
                <a:solidFill>
                  <a:srgbClr val="5DD2FF"/>
                </a:solidFill>
              </a:rPr>
              <a:t>. </a:t>
            </a:r>
            <a:r>
              <a:rPr lang="en-US" sz="2800" dirty="0"/>
              <a:t>uploading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C</a:t>
            </a:r>
            <a:r>
              <a:rPr lang="en-US" sz="2800" b="1">
                <a:solidFill>
                  <a:srgbClr val="5DD2FF"/>
                </a:solidFill>
              </a:rPr>
              <a:t>.</a:t>
            </a:r>
            <a:r>
              <a:rPr lang="en-US" sz="2800"/>
              <a:t> </a:t>
            </a:r>
            <a:r>
              <a:rPr lang="en-US" sz="2800" smtClean="0"/>
              <a:t>upload</a:t>
            </a:r>
          </a:p>
          <a:p>
            <a:endParaRPr lang="en-US" sz="2800" smtClean="0"/>
          </a:p>
          <a:p>
            <a:endParaRPr lang="en-US" sz="2800" dirty="0"/>
          </a:p>
          <a:p>
            <a:r>
              <a:rPr lang="en-US" sz="2800" b="1" dirty="0">
                <a:solidFill>
                  <a:srgbClr val="F7941E"/>
                </a:solidFill>
              </a:rPr>
              <a:t>2. </a:t>
            </a:r>
            <a:r>
              <a:rPr lang="en-US" sz="2800" dirty="0"/>
              <a:t>We enjoy ______ photos of different types of scenery, so we took a camera with us.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</a:t>
            </a:r>
            <a:r>
              <a:rPr lang="en-US" sz="2800" smtClean="0"/>
              <a:t> taking </a:t>
            </a:r>
            <a:r>
              <a:rPr lang="en-US" sz="2800" dirty="0"/>
              <a:t>	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to take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C</a:t>
            </a:r>
            <a:r>
              <a:rPr lang="en-US" sz="2800" b="1">
                <a:solidFill>
                  <a:srgbClr val="5DD2FF"/>
                </a:solidFill>
              </a:rPr>
              <a:t>.</a:t>
            </a:r>
            <a:r>
              <a:rPr lang="en-US" sz="2800"/>
              <a:t> </a:t>
            </a:r>
            <a:r>
              <a:rPr lang="en-US" sz="2800" smtClean="0"/>
              <a:t>take</a:t>
            </a:r>
          </a:p>
          <a:p>
            <a:endParaRPr lang="en-US" sz="28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2590" y="2817566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24" y="4931501"/>
            <a:ext cx="798285" cy="929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7123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332808" y="1676387"/>
            <a:ext cx="1185919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700" dirty="0"/>
          </a:p>
          <a:p>
            <a:r>
              <a:rPr lang="en-US" sz="2800" b="1" dirty="0">
                <a:solidFill>
                  <a:srgbClr val="F7941E"/>
                </a:solidFill>
              </a:rPr>
              <a:t>3.</a:t>
            </a:r>
            <a:r>
              <a:rPr lang="en-US" sz="2800" dirty="0"/>
              <a:t> She did the puzzles ______ than I did, so I won the competition.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</a:t>
            </a:r>
            <a:r>
              <a:rPr lang="en-US" sz="2800" smtClean="0"/>
              <a:t> slowly </a:t>
            </a:r>
            <a:r>
              <a:rPr lang="en-US" sz="2800" dirty="0"/>
              <a:t>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B</a:t>
            </a:r>
            <a:r>
              <a:rPr lang="en-US" sz="2800" b="1" dirty="0">
                <a:solidFill>
                  <a:srgbClr val="5DD2FF"/>
                </a:solidFill>
              </a:rPr>
              <a:t>.</a:t>
            </a:r>
            <a:r>
              <a:rPr lang="en-US" sz="2800" dirty="0"/>
              <a:t> slower	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/>
              <a:t>more </a:t>
            </a:r>
            <a:r>
              <a:rPr lang="en-US" sz="2800" smtClean="0"/>
              <a:t>slowly</a:t>
            </a:r>
          </a:p>
          <a:p>
            <a:pPr marL="514350" indent="-514350">
              <a:buAutoNum type="alphaUcPeriod"/>
            </a:pPr>
            <a:endParaRPr lang="en-US" sz="2800" dirty="0"/>
          </a:p>
          <a:p>
            <a:r>
              <a:rPr lang="en-US" sz="2800" b="1" dirty="0">
                <a:solidFill>
                  <a:srgbClr val="F7941E"/>
                </a:solidFill>
              </a:rPr>
              <a:t>4.</a:t>
            </a:r>
            <a:r>
              <a:rPr lang="en-US" sz="2800" dirty="0"/>
              <a:t> Tom worked ______ than Mi; therefore, he got better results in the exams.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</a:t>
            </a:r>
            <a:r>
              <a:rPr lang="en-US" sz="2800" smtClean="0"/>
              <a:t> hardly </a:t>
            </a:r>
            <a:r>
              <a:rPr lang="en-US" sz="2800" dirty="0"/>
              <a:t>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B</a:t>
            </a:r>
            <a:r>
              <a:rPr lang="en-US" sz="2800" b="1" dirty="0">
                <a:solidFill>
                  <a:srgbClr val="5DD2FF"/>
                </a:solidFill>
              </a:rPr>
              <a:t>. </a:t>
            </a:r>
            <a:r>
              <a:rPr lang="en-US" sz="2800" dirty="0"/>
              <a:t>harder	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/>
              <a:t>more </a:t>
            </a:r>
            <a:r>
              <a:rPr lang="en-US" sz="2800" smtClean="0"/>
              <a:t>hard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7941E"/>
                </a:solidFill>
              </a:rPr>
              <a:t>5.</a:t>
            </a:r>
            <a:r>
              <a:rPr lang="en-US" sz="2800" dirty="0"/>
              <a:t> Now they all chat with each other ______ than before because they have smartphones.</a:t>
            </a:r>
          </a:p>
          <a:p>
            <a:r>
              <a:rPr lang="en-US" sz="2800" b="1" dirty="0">
                <a:solidFill>
                  <a:srgbClr val="5DD2FF"/>
                </a:solidFill>
              </a:rPr>
              <a:t>A.</a:t>
            </a:r>
            <a:r>
              <a:rPr lang="en-US" sz="2800" dirty="0"/>
              <a:t> more frequently 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frequent	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frequently</a:t>
            </a:r>
            <a:endParaRPr lang="vi-VN" sz="28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8855" y="2039815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44" y="3354834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5B2EEA2A-09AE-6002-9D58-3F31957B9F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31" y="5069334"/>
            <a:ext cx="798285" cy="92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5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189359" y="2242476"/>
            <a:ext cx="118285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26548"/>
                </a:solidFill>
              </a:rPr>
              <a:t>1.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is interested in painting,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so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but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yesterday he decided to join the arts and crafts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club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0" i="0">
                <a:solidFill>
                  <a:srgbClr val="242021"/>
                </a:solidFill>
                <a:effectLst/>
              </a:rPr>
              <a:t/>
            </a:r>
            <a:br>
              <a:rPr lang="en-US" sz="3600" b="0" i="0">
                <a:solidFill>
                  <a:srgbClr val="242021"/>
                </a:solidFill>
                <a:effectLst/>
              </a:rPr>
            </a:br>
            <a:r>
              <a:rPr lang="en-US" sz="3600" b="1" i="0" smtClean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Life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 the city seems to be more comfortable,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otherwise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but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prefer life in the countryside.</a:t>
            </a:r>
            <a:r>
              <a:rPr lang="en-US" sz="3600" b="0" i="0">
                <a:solidFill>
                  <a:srgbClr val="242021"/>
                </a:solidFill>
                <a:effectLst/>
              </a:rPr>
              <a:t/>
            </a:r>
            <a:br>
              <a:rPr lang="en-US" sz="3600" b="0" i="0">
                <a:solidFill>
                  <a:srgbClr val="242021"/>
                </a:solidFill>
                <a:effectLst/>
              </a:rPr>
            </a:br>
            <a:endParaRPr lang="vi-VN" sz="3600" dirty="0"/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5A227B29-5A7A-B5E4-0101-2499E233597B}"/>
              </a:ext>
            </a:extLst>
          </p:cNvPr>
          <p:cNvCxnSpPr/>
          <p:nvPr/>
        </p:nvCxnSpPr>
        <p:spPr>
          <a:xfrm>
            <a:off x="6372922" y="2758856"/>
            <a:ext cx="405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6C1703D-7CF1-66F9-BFC5-EEBFD80CA5FD}"/>
              </a:ext>
            </a:extLst>
          </p:cNvPr>
          <p:cNvCxnSpPr>
            <a:cxnSpLocks/>
          </p:cNvCxnSpPr>
          <p:nvPr/>
        </p:nvCxnSpPr>
        <p:spPr>
          <a:xfrm>
            <a:off x="270962" y="4950071"/>
            <a:ext cx="6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7123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bold word in each 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145398" y="1461560"/>
            <a:ext cx="119164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She tries to focus more on her studies;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therefore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otherwise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she won’t pass her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exams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During harvest time, farmers have to get up earlier,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and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so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they have to work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harder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Parents now have higher expectations of their children;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therefore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so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children are under more pressure than before.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613F09A-579C-841B-DAEF-E9B7F24350CE}"/>
              </a:ext>
            </a:extLst>
          </p:cNvPr>
          <p:cNvCxnSpPr>
            <a:cxnSpLocks/>
          </p:cNvCxnSpPr>
          <p:nvPr/>
        </p:nvCxnSpPr>
        <p:spPr>
          <a:xfrm flipV="1">
            <a:off x="227635" y="2540977"/>
            <a:ext cx="1908896" cy="17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04EBADE-4E1A-6CFD-36DF-0DF31E38C641}"/>
              </a:ext>
            </a:extLst>
          </p:cNvPr>
          <p:cNvCxnSpPr>
            <a:cxnSpLocks/>
          </p:cNvCxnSpPr>
          <p:nvPr/>
        </p:nvCxnSpPr>
        <p:spPr>
          <a:xfrm>
            <a:off x="10210025" y="3628698"/>
            <a:ext cx="7539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A8099825-D02C-2EC3-2C76-DCD04605B9A8}"/>
              </a:ext>
            </a:extLst>
          </p:cNvPr>
          <p:cNvCxnSpPr>
            <a:cxnSpLocks/>
          </p:cNvCxnSpPr>
          <p:nvPr/>
        </p:nvCxnSpPr>
        <p:spPr>
          <a:xfrm>
            <a:off x="227635" y="5851222"/>
            <a:ext cx="17770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68925" y="1689034"/>
            <a:ext cx="8500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Pronunciation </a:t>
            </a:r>
            <a:r>
              <a:rPr lang="en-US" sz="4000"/>
              <a:t>in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Vocabulary </a:t>
            </a:r>
            <a:r>
              <a:rPr lang="en-US" sz="4000"/>
              <a:t>of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Grammar </a:t>
            </a:r>
            <a:r>
              <a:rPr lang="en-US" sz="4000"/>
              <a:t>of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" y="2294242"/>
            <a:ext cx="2759459" cy="18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58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/>
              <a:t>Exercies in the </a:t>
            </a:r>
            <a:r>
              <a:rPr lang="en-US" sz="4000" smtClean="0"/>
              <a:t>workbook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47" y="349070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550" y="132929"/>
            <a:ext cx="209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3268" y="91004"/>
            <a:ext cx="349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</a:t>
            </a:r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1-2-3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08770" y="1745999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60858" y="1858140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1606635"/>
            <a:ext cx="964452" cy="9164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20035" y="5474571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42A3348D-DD57-4C80-8E44-4F4F19C3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144340"/>
              </p:ext>
            </p:extLst>
          </p:nvPr>
        </p:nvGraphicFramePr>
        <p:xfrm>
          <a:off x="4039493" y="2792732"/>
          <a:ext cx="5983704" cy="32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981D780-F110-4D27-AEFC-3A57E8C1AB4D}"/>
              </a:ext>
            </a:extLst>
          </p:cNvPr>
          <p:cNvSpPr txBox="1"/>
          <p:nvPr/>
        </p:nvSpPr>
        <p:spPr>
          <a:xfrm>
            <a:off x="1529153" y="3595760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3" y="2063216"/>
            <a:ext cx="1936065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6442" y="32829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84193" y="471019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858746" cy="590757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Keyword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5947" y="2201701"/>
            <a:ext cx="5861638" cy="74676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Circle the word whose underlined part </a:t>
            </a:r>
            <a:r>
              <a:rPr lang="en-US" smtClean="0">
                <a:solidFill>
                  <a:schemeClr val="tx1"/>
                </a:solidFill>
              </a:rPr>
              <a:t>is pronounced </a:t>
            </a:r>
            <a:r>
              <a:rPr lang="en-US">
                <a:solidFill>
                  <a:schemeClr val="tx1"/>
                </a:solidFill>
              </a:rPr>
              <a:t>differently from the </a:t>
            </a:r>
            <a:r>
              <a:rPr lang="en-US" smtClean="0">
                <a:solidFill>
                  <a:schemeClr val="tx1"/>
                </a:solidFill>
              </a:rPr>
              <a:t>others.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4575" y="3237809"/>
            <a:ext cx="5873058" cy="107547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Circle the correct answer A, B, or C to complete each sentence.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Complete the sentences with the words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6" y="4697315"/>
            <a:ext cx="5873059" cy="6741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4. Choose the correct answer A, B, or C.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Underline the correct bold word in each sentence.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4399" y="2372019"/>
            <a:ext cx="1246304" cy="9109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2356" y="3583651"/>
            <a:ext cx="1299794" cy="11265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5" y="492117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441" y="572898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4399" y="5010916"/>
            <a:ext cx="1299795" cy="7180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91125"/>
            <a:ext cx="5858746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719687" y="3646285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Teenagers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452933" y="251330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/>
              <a:t>SET </a:t>
            </a:r>
            <a:r>
              <a:rPr lang="en-US" sz="2800" b="1"/>
              <a:t>1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751" y="1396050"/>
            <a:ext cx="2721038" cy="2203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356" y="1155547"/>
            <a:ext cx="3168275" cy="239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419" r="1984" b="4186"/>
          <a:stretch/>
        </p:blipFill>
        <p:spPr>
          <a:xfrm>
            <a:off x="5844696" y="3623795"/>
            <a:ext cx="5314913" cy="35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-162812" y="3557237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Leisure </a:t>
            </a:r>
            <a:r>
              <a:rPr lang="en-US" sz="5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time activities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452933" y="251330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/>
              <a:t>SET </a:t>
            </a:r>
            <a:r>
              <a:rPr lang="en-US" sz="2800" b="1" smtClean="0"/>
              <a:t>2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89" t="3010" r="1808" b="584"/>
          <a:stretch/>
        </p:blipFill>
        <p:spPr>
          <a:xfrm rot="347930">
            <a:off x="5329384" y="1267033"/>
            <a:ext cx="3781441" cy="2855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392" y="2592698"/>
            <a:ext cx="2695807" cy="2067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40" y="4569457"/>
            <a:ext cx="35718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-162812" y="3557237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Life in the countryside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452933" y="251330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/>
              <a:t>SET </a:t>
            </a:r>
            <a:r>
              <a:rPr lang="en-US" sz="2800" b="1" smtClean="0"/>
              <a:t>3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74"/>
          <a:stretch/>
        </p:blipFill>
        <p:spPr>
          <a:xfrm>
            <a:off x="5442438" y="3802479"/>
            <a:ext cx="6708531" cy="3250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438" y="1244595"/>
            <a:ext cx="2805467" cy="240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892" y="1252045"/>
            <a:ext cx="2937854" cy="23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020"/>
          <a:stretch/>
        </p:blipFill>
        <p:spPr>
          <a:xfrm>
            <a:off x="152400" y="2147858"/>
            <a:ext cx="11796346" cy="39433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68163" y="1250523"/>
            <a:ext cx="106150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word whose underlined part is pronounced differently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others.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57713" y="121643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565557" y="1102142"/>
            <a:ext cx="35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B96E753-A12C-4845-EE47-9CE3BD49B5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111" y="2014477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2626B36E-B917-2BD2-D815-CF62462906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7172" y="2780412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B24D128-FD5D-B217-B2B8-DA15F2D569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110" y="3495422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5383174-0FD0-61AC-4EAF-649E0DAE32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0349" y="4263777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5383174-0FD0-61AC-4EAF-649E0DAE32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8694" y="4985808"/>
            <a:ext cx="986767" cy="115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82471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415006" y="2514600"/>
            <a:ext cx="117769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7941E"/>
                </a:solidFill>
              </a:rPr>
              <a:t>1.</a:t>
            </a:r>
            <a:r>
              <a:rPr lang="en-US" sz="3600" dirty="0"/>
              <a:t> Mi is ______ gardening in her free time.</a:t>
            </a:r>
          </a:p>
          <a:p>
            <a:r>
              <a:rPr lang="en-US" sz="3600" b="1" smtClean="0">
                <a:solidFill>
                  <a:srgbClr val="5DD2FF"/>
                </a:solidFill>
              </a:rPr>
              <a:t>A.</a:t>
            </a:r>
            <a:r>
              <a:rPr lang="en-US" sz="3600" smtClean="0"/>
              <a:t> in </a:t>
            </a:r>
            <a:r>
              <a:rPr lang="en-US" sz="3600" dirty="0"/>
              <a:t>	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B</a:t>
            </a:r>
            <a:r>
              <a:rPr lang="en-US" sz="3600" b="1" dirty="0">
                <a:solidFill>
                  <a:srgbClr val="5DD2FF"/>
                </a:solidFill>
              </a:rPr>
              <a:t>. </a:t>
            </a:r>
            <a:r>
              <a:rPr lang="en-US" sz="3600" dirty="0"/>
              <a:t>into 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C</a:t>
            </a:r>
            <a:r>
              <a:rPr lang="en-US" sz="3600" b="1">
                <a:solidFill>
                  <a:srgbClr val="5DD2F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to</a:t>
            </a:r>
          </a:p>
          <a:p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F7941E"/>
                </a:solidFill>
              </a:rPr>
              <a:t>2.</a:t>
            </a:r>
            <a:r>
              <a:rPr lang="en-US" sz="3600" dirty="0"/>
              <a:t> Mai is interested ______ building websites for her friends.</a:t>
            </a:r>
          </a:p>
          <a:p>
            <a:r>
              <a:rPr lang="en-US" sz="3600" b="1" smtClean="0">
                <a:solidFill>
                  <a:srgbClr val="5DD2FF"/>
                </a:solidFill>
              </a:rPr>
              <a:t>A.</a:t>
            </a:r>
            <a:r>
              <a:rPr lang="en-US" sz="3600" smtClean="0"/>
              <a:t> of </a:t>
            </a:r>
            <a:r>
              <a:rPr lang="en-US" sz="3600" dirty="0"/>
              <a:t>	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B</a:t>
            </a:r>
            <a:r>
              <a:rPr lang="en-US" sz="3600" b="1" dirty="0">
                <a:solidFill>
                  <a:srgbClr val="5DD2FF"/>
                </a:solidFill>
              </a:rPr>
              <a:t>.</a:t>
            </a:r>
            <a:r>
              <a:rPr lang="en-US" sz="3600" dirty="0"/>
              <a:t> with 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C</a:t>
            </a:r>
            <a:r>
              <a:rPr lang="en-US" sz="3600" b="1">
                <a:solidFill>
                  <a:srgbClr val="5DD2F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in</a:t>
            </a:r>
          </a:p>
          <a:p>
            <a:endParaRPr lang="en-US" sz="10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321" y="2954216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90" y="4755536"/>
            <a:ext cx="798285" cy="92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173848" y="1532889"/>
            <a:ext cx="1177699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en-US" sz="3200" b="1" dirty="0">
                <a:solidFill>
                  <a:srgbClr val="F7941E"/>
                </a:solidFill>
              </a:rPr>
              <a:t>3.</a:t>
            </a:r>
            <a:r>
              <a:rPr lang="en-US" sz="3200" dirty="0"/>
              <a:t> Minh is not fond of ______ puzzles because he thinks it takes a lot of time.</a:t>
            </a:r>
          </a:p>
          <a:p>
            <a:r>
              <a:rPr lang="en-US" sz="3200" b="1" smtClean="0">
                <a:solidFill>
                  <a:srgbClr val="5DD2FF"/>
                </a:solidFill>
              </a:rPr>
              <a:t>A.</a:t>
            </a:r>
            <a:r>
              <a:rPr lang="en-US" sz="3200" smtClean="0"/>
              <a:t> making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B</a:t>
            </a:r>
            <a:r>
              <a:rPr lang="en-US" sz="3200" b="1" dirty="0">
                <a:solidFill>
                  <a:srgbClr val="5DD2FF"/>
                </a:solidFill>
              </a:rPr>
              <a:t>.</a:t>
            </a:r>
            <a:r>
              <a:rPr lang="en-US" sz="3200" dirty="0"/>
              <a:t> doing 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C</a:t>
            </a:r>
            <a:r>
              <a:rPr lang="en-US" sz="3200" b="1">
                <a:solidFill>
                  <a:srgbClr val="5DD2FF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building</a:t>
            </a:r>
          </a:p>
          <a:p>
            <a:endParaRPr lang="en-US" sz="1400" dirty="0"/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/>
              <a:t> I’m not keen on ______ our class photos to the forum.</a:t>
            </a:r>
          </a:p>
          <a:p>
            <a:r>
              <a:rPr lang="en-US" sz="3200" b="1" smtClean="0">
                <a:solidFill>
                  <a:srgbClr val="5DD2FF"/>
                </a:solidFill>
              </a:rPr>
              <a:t>A.</a:t>
            </a:r>
            <a:r>
              <a:rPr lang="en-US" sz="3200" smtClean="0"/>
              <a:t> uploading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5DD2FF"/>
                </a:solidFill>
              </a:rPr>
              <a:t>B.</a:t>
            </a:r>
            <a:r>
              <a:rPr lang="en-US" sz="3200" dirty="0"/>
              <a:t> surfing 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C</a:t>
            </a:r>
            <a:r>
              <a:rPr lang="en-US" sz="3200" b="1">
                <a:solidFill>
                  <a:srgbClr val="5DD2FF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messaging</a:t>
            </a:r>
          </a:p>
          <a:p>
            <a:endParaRPr lang="en-US" sz="1400" dirty="0"/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/>
              <a:t> While I was ______ some websites, I saw an advertisement about a resort.</a:t>
            </a:r>
          </a:p>
          <a:p>
            <a:r>
              <a:rPr lang="en-US" sz="3200" b="1" dirty="0">
                <a:solidFill>
                  <a:srgbClr val="5DD2FF"/>
                </a:solidFill>
              </a:rPr>
              <a:t>A.</a:t>
            </a:r>
            <a:r>
              <a:rPr lang="en-US" sz="3200" dirty="0"/>
              <a:t> creating 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B</a:t>
            </a:r>
            <a:r>
              <a:rPr lang="en-US" sz="3200" b="1" dirty="0">
                <a:solidFill>
                  <a:srgbClr val="5DD2FF"/>
                </a:solidFill>
              </a:rPr>
              <a:t>.</a:t>
            </a:r>
            <a:r>
              <a:rPr lang="en-US" sz="3200" dirty="0"/>
              <a:t> browsing 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C</a:t>
            </a:r>
            <a:r>
              <a:rPr lang="en-US" sz="3200" b="1" dirty="0">
                <a:solidFill>
                  <a:srgbClr val="5DD2FF"/>
                </a:solidFill>
              </a:rPr>
              <a:t>.</a:t>
            </a:r>
            <a:r>
              <a:rPr lang="en-US" sz="3200" dirty="0"/>
              <a:t> uploading</a:t>
            </a:r>
            <a:endParaRPr lang="vi-VN" sz="32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925" y="2482458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" y="3720556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5B2EEA2A-09AE-6002-9D58-3F31957B9F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926" y="5357942"/>
            <a:ext cx="798285" cy="92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3900</TotalTime>
  <Words>459</Words>
  <PresentationFormat>Widescreen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2023-05-24T08:56:53Z</dcterms:modified>
</cp:coreProperties>
</file>