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7" r:id="rId3"/>
    <p:sldId id="256" r:id="rId4"/>
    <p:sldId id="258" r:id="rId5"/>
    <p:sldId id="259" r:id="rId6"/>
    <p:sldId id="262" r:id="rId7"/>
    <p:sldId id="274" r:id="rId8"/>
    <p:sldId id="275" r:id="rId9"/>
    <p:sldId id="272" r:id="rId10"/>
    <p:sldId id="263" r:id="rId11"/>
    <p:sldId id="277" r:id="rId12"/>
    <p:sldId id="276" r:id="rId13"/>
    <p:sldId id="278" r:id="rId14"/>
    <p:sldId id="279" r:id="rId15"/>
    <p:sldId id="280" r:id="rId16"/>
    <p:sldId id="281" r:id="rId17"/>
    <p:sldId id="282" r:id="rId18"/>
    <p:sldId id="283" r:id="rId19"/>
    <p:sldId id="285" r:id="rId20"/>
    <p:sldId id="284" r:id="rId21"/>
    <p:sldId id="286" r:id="rId22"/>
    <p:sldId id="287" r:id="rId23"/>
    <p:sldId id="273" r:id="rId24"/>
    <p:sldId id="261" r:id="rId25"/>
    <p:sldId id="288" r:id="rId26"/>
    <p:sldId id="264" r:id="rId27"/>
    <p:sldId id="289" r:id="rId28"/>
    <p:sldId id="290" r:id="rId29"/>
    <p:sldId id="267" r:id="rId30"/>
    <p:sldId id="271" r:id="rId31"/>
  </p:sldIdLst>
  <p:sldSz cx="18288000" cy="10287000"/>
  <p:notesSz cx="6858000" cy="9144000"/>
  <p:embeddedFontLs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svg"/><Relationship Id="rId7" Type="http://schemas.openxmlformats.org/officeDocument/2006/relationships/image" Target="../media/image1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2.svg"/><Relationship Id="rId4" Type="http://schemas.openxmlformats.org/officeDocument/2006/relationships/image" Target="../media/image2.png"/><Relationship Id="rId9"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png"/><Relationship Id="rId10" Type="http://schemas.openxmlformats.org/officeDocument/2006/relationships/image" Target="../media/image19.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svg"/><Relationship Id="rId5" Type="http://schemas.openxmlformats.org/officeDocument/2006/relationships/image" Target="../media/image37.sv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31.sv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0.svg"/><Relationship Id="rId3" Type="http://schemas.openxmlformats.org/officeDocument/2006/relationships/image" Target="../media/image54.svg"/><Relationship Id="rId7" Type="http://schemas.openxmlformats.org/officeDocument/2006/relationships/image" Target="../media/image37.svg"/><Relationship Id="rId12"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39.svg"/><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58.sv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0.svg"/><Relationship Id="rId3" Type="http://schemas.openxmlformats.org/officeDocument/2006/relationships/image" Target="../media/image54.svg"/><Relationship Id="rId7" Type="http://schemas.openxmlformats.org/officeDocument/2006/relationships/image" Target="../media/image37.svg"/><Relationship Id="rId12"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39.svg"/><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58.svg"/></Relationships>
</file>

<file path=ppt/slides/_rels/slide26.xml.rels><?xml version="1.0" encoding="UTF-8" standalone="yes"?>
<Relationships xmlns="http://schemas.openxmlformats.org/package/2006/relationships"><Relationship Id="rId13" Type="http://schemas.openxmlformats.org/officeDocument/2006/relationships/image" Target="../media/image80.svg"/><Relationship Id="rId3" Type="http://schemas.openxmlformats.org/officeDocument/2006/relationships/image" Target="../media/image31.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7.png"/><Relationship Id="rId14" Type="http://schemas.openxmlformats.org/officeDocument/2006/relationships/image" Target="../media/image28.png"/></Relationships>
</file>

<file path=ppt/slides/_rels/slide27.xml.rels><?xml version="1.0" encoding="UTF-8" standalone="yes"?>
<Relationships xmlns="http://schemas.openxmlformats.org/package/2006/relationships"><Relationship Id="rId13" Type="http://schemas.openxmlformats.org/officeDocument/2006/relationships/image" Target="../media/image80.svg"/><Relationship Id="rId3" Type="http://schemas.openxmlformats.org/officeDocument/2006/relationships/image" Target="../media/image31.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3" Type="http://schemas.openxmlformats.org/officeDocument/2006/relationships/image" Target="../media/image80.svg"/><Relationship Id="rId3" Type="http://schemas.openxmlformats.org/officeDocument/2006/relationships/image" Target="../media/image31.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7.png"/><Relationship Id="rId14" Type="http://schemas.openxmlformats.org/officeDocument/2006/relationships/image" Target="../media/image29.png"/></Relationships>
</file>

<file path=ppt/slides/_rels/slide29.xml.rels><?xml version="1.0" encoding="UTF-8" standalone="yes"?>
<Relationships xmlns="http://schemas.openxmlformats.org/package/2006/relationships"><Relationship Id="rId13" Type="http://schemas.openxmlformats.org/officeDocument/2006/relationships/image" Target="../media/image98.svg"/><Relationship Id="rId12"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96.svg"/><Relationship Id="rId15" Type="http://schemas.openxmlformats.org/officeDocument/2006/relationships/image" Target="../media/image49.svg"/><Relationship Id="rId10" Type="http://schemas.openxmlformats.org/officeDocument/2006/relationships/image" Target="../media/image30.png"/><Relationship Id="rId9" Type="http://schemas.openxmlformats.org/officeDocument/2006/relationships/image" Target="../media/image58.svg"/><Relationship Id="rId1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svg"/><Relationship Id="rId7" Type="http://schemas.openxmlformats.org/officeDocument/2006/relationships/image" Target="../media/image1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2.svg"/><Relationship Id="rId4" Type="http://schemas.openxmlformats.org/officeDocument/2006/relationships/image" Target="../media/image2.png"/><Relationship Id="rId9" Type="http://schemas.openxmlformats.org/officeDocument/2006/relationships/image" Target="../media/image2.svg"/></Relationships>
</file>

<file path=ppt/slides/_rels/slide4.xml.rels><?xml version="1.0" encoding="UTF-8" standalone="yes"?>
<Relationships xmlns="http://schemas.openxmlformats.org/package/2006/relationships"><Relationship Id="rId13" Type="http://schemas.openxmlformats.org/officeDocument/2006/relationships/image" Target="../media/image33.svg"/><Relationship Id="rId12"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31.svg"/><Relationship Id="rId10" Type="http://schemas.openxmlformats.org/officeDocument/2006/relationships/image" Target="../media/image13.pn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svg"/><Relationship Id="rId5" Type="http://schemas.openxmlformats.org/officeDocument/2006/relationships/image" Target="../media/image37.sv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13" Type="http://schemas.openxmlformats.org/officeDocument/2006/relationships/image" Target="../media/image68.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66.svg"/><Relationship Id="rId10" Type="http://schemas.openxmlformats.org/officeDocument/2006/relationships/image" Target="../media/image18.png"/><Relationship Id="rId9" Type="http://schemas.openxmlformats.org/officeDocument/2006/relationships/image" Target="../media/image4.svg"/><Relationship Id="rId14" Type="http://schemas.openxmlformats.org/officeDocument/2006/relationships/image" Target="../media/image20.jpg"/></Relationships>
</file>

<file path=ppt/slides/_rels/slide7.xml.rels><?xml version="1.0" encoding="UTF-8" standalone="yes"?>
<Relationships xmlns="http://schemas.openxmlformats.org/package/2006/relationships"><Relationship Id="rId13" Type="http://schemas.openxmlformats.org/officeDocument/2006/relationships/image" Target="../media/image68.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66.svg"/><Relationship Id="rId10" Type="http://schemas.openxmlformats.org/officeDocument/2006/relationships/image" Target="../media/image18.png"/><Relationship Id="rId9" Type="http://schemas.openxmlformats.org/officeDocument/2006/relationships/image" Target="../media/image4.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13" Type="http://schemas.openxmlformats.org/officeDocument/2006/relationships/image" Target="../media/image68.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66.svg"/><Relationship Id="rId10" Type="http://schemas.openxmlformats.org/officeDocument/2006/relationships/image" Target="../media/image18.pn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svg"/><Relationship Id="rId5" Type="http://schemas.openxmlformats.org/officeDocument/2006/relationships/image" Target="../media/image37.sv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2" name="TextBox 2"/>
          <p:cNvSpPr txBox="1"/>
          <p:nvPr/>
        </p:nvSpPr>
        <p:spPr>
          <a:xfrm>
            <a:off x="1965466" y="3557935"/>
            <a:ext cx="14357067" cy="3041795"/>
          </a:xfrm>
          <a:prstGeom prst="rect">
            <a:avLst/>
          </a:prstGeom>
        </p:spPr>
        <p:txBody>
          <a:bodyPr lIns="0" tIns="0" rIns="0" bIns="0" rtlCol="0" anchor="t">
            <a:spAutoFit/>
          </a:bodyPr>
          <a:lstStyle/>
          <a:p>
            <a:pPr algn="ctr">
              <a:lnSpc>
                <a:spcPts val="12500"/>
              </a:lnSpc>
            </a:pPr>
            <a:r>
              <a:rPr lang="vi-VN" sz="7200" b="1" dirty="0" smtClean="0">
                <a:solidFill>
                  <a:srgbClr val="9B532F"/>
                </a:solidFill>
              </a:rPr>
              <a:t>CHÀO MỪNG CÁC EM ĐẾN VỚI BÀI HỌC NGÀY HÔM NAY!</a:t>
            </a:r>
            <a:endParaRPr lang="en-US" sz="7200" b="1" dirty="0">
              <a:solidFill>
                <a:srgbClr val="9B532F"/>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590" r="40536" b="7692"/>
          <a:stretch>
            <a:fillRect/>
          </a:stretch>
        </p:blipFill>
        <p:spPr>
          <a:xfrm rot="5400000">
            <a:off x="8395869" y="379265"/>
            <a:ext cx="1496262" cy="1831920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30191"/>
          <a:stretch>
            <a:fillRect/>
          </a:stretch>
        </p:blipFill>
        <p:spPr>
          <a:xfrm>
            <a:off x="9119" y="5707965"/>
            <a:ext cx="3264162"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2484" r="26303" b="18174"/>
          <a:stretch>
            <a:fillRect/>
          </a:stretch>
        </p:blipFill>
        <p:spPr>
          <a:xfrm rot="-10800000" flipH="1">
            <a:off x="13677217" y="0"/>
            <a:ext cx="4610783" cy="484046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7707" r="25038"/>
          <a:stretch>
            <a:fillRect/>
          </a:stretch>
        </p:blipFill>
        <p:spPr>
          <a:xfrm flipH="1">
            <a:off x="9119" y="8140"/>
            <a:ext cx="3856701" cy="3442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95300"/>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786419" y="903935"/>
            <a:ext cx="14715160" cy="1004057"/>
          </a:xfrm>
          <a:prstGeom prst="rect">
            <a:avLst/>
          </a:prstGeom>
        </p:spPr>
        <p:txBody>
          <a:bodyPr wrap="square" lIns="0" tIns="0" rIns="0" bIns="0" rtlCol="0" anchor="t">
            <a:spAutoFit/>
          </a:bodyPr>
          <a:lstStyle/>
          <a:p>
            <a:pPr marL="0" lvl="0" indent="0" algn="just">
              <a:lnSpc>
                <a:spcPts val="8800"/>
              </a:lnSpc>
              <a:spcBef>
                <a:spcPct val="0"/>
              </a:spcBef>
            </a:pPr>
            <a:r>
              <a:rPr lang="vi-VN" sz="4800" b="1" dirty="0" smtClean="0">
                <a:solidFill>
                  <a:schemeClr val="accent6">
                    <a:lumMod val="50000"/>
                  </a:schemeClr>
                </a:solidFill>
              </a:rPr>
              <a:t>1. Cảm xúc trước mùa xuân thiên nhiên, đất nước</a:t>
            </a:r>
            <a:endParaRPr lang="en-US" sz="4800" b="1" dirty="0">
              <a:solidFill>
                <a:schemeClr val="accent6">
                  <a:lumMod val="50000"/>
                </a:schemeClr>
              </a:solidFill>
            </a:endParaRPr>
          </a:p>
        </p:txBody>
      </p:sp>
      <p:sp>
        <p:nvSpPr>
          <p:cNvPr id="22" name="Cloud Callout 21"/>
          <p:cNvSpPr/>
          <p:nvPr/>
        </p:nvSpPr>
        <p:spPr>
          <a:xfrm>
            <a:off x="7791906" y="2540968"/>
            <a:ext cx="9067800" cy="3528664"/>
          </a:xfrm>
          <a:prstGeom prst="cloudCallout">
            <a:avLst>
              <a:gd name="adj1" fmla="val -43560"/>
              <a:gd name="adj2" fmla="val 55925"/>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i="1" dirty="0" smtClean="0">
                <a:solidFill>
                  <a:schemeClr val="tx1"/>
                </a:solidFill>
              </a:rPr>
              <a:t>Bức tranh mùa xuân thiên nhiên được phác họa như thế nào?</a:t>
            </a:r>
            <a:endParaRPr lang="en-US" sz="3800" b="1" i="1" dirty="0">
              <a:solidFill>
                <a:schemeClr val="tx1"/>
              </a:solidFill>
            </a:endParaRPr>
          </a:p>
        </p:txBody>
      </p:sp>
      <p:sp>
        <p:nvSpPr>
          <p:cNvPr id="23" name="TextBox 22"/>
          <p:cNvSpPr txBox="1"/>
          <p:nvPr/>
        </p:nvSpPr>
        <p:spPr>
          <a:xfrm>
            <a:off x="2286000" y="4076700"/>
            <a:ext cx="5396029" cy="5355312"/>
          </a:xfrm>
          <a:prstGeom prst="rect">
            <a:avLst/>
          </a:prstGeom>
          <a:noFill/>
        </p:spPr>
        <p:txBody>
          <a:bodyPr wrap="none" rtlCol="0">
            <a:spAutoFit/>
          </a:bodyPr>
          <a:lstStyle/>
          <a:p>
            <a:pPr>
              <a:lnSpc>
                <a:spcPct val="150000"/>
              </a:lnSpc>
            </a:pPr>
            <a:r>
              <a:rPr lang="vi-VN" sz="3800" i="1" dirty="0" smtClean="0"/>
              <a:t>“Mọc giữa dòng sông</a:t>
            </a:r>
          </a:p>
          <a:p>
            <a:pPr>
              <a:lnSpc>
                <a:spcPct val="150000"/>
              </a:lnSpc>
            </a:pPr>
            <a:r>
              <a:rPr lang="vi-VN" sz="3800" i="1" dirty="0" smtClean="0"/>
              <a:t>Một bông hoa tím biếc</a:t>
            </a:r>
          </a:p>
          <a:p>
            <a:pPr>
              <a:lnSpc>
                <a:spcPct val="150000"/>
              </a:lnSpc>
            </a:pPr>
            <a:r>
              <a:rPr lang="vi-VN" sz="3800" i="1" dirty="0" smtClean="0"/>
              <a:t>Ơi con chim chiền chiện</a:t>
            </a:r>
          </a:p>
          <a:p>
            <a:pPr>
              <a:lnSpc>
                <a:spcPct val="150000"/>
              </a:lnSpc>
            </a:pPr>
            <a:r>
              <a:rPr lang="vi-VN" sz="3800" i="1" dirty="0" smtClean="0"/>
              <a:t>Hót chi mà vang trời</a:t>
            </a:r>
          </a:p>
          <a:p>
            <a:pPr>
              <a:lnSpc>
                <a:spcPct val="150000"/>
              </a:lnSpc>
            </a:pPr>
            <a:r>
              <a:rPr lang="vi-VN" sz="3800" i="1" dirty="0" smtClean="0"/>
              <a:t>Từng giọt long lanh rơi</a:t>
            </a:r>
          </a:p>
          <a:p>
            <a:pPr>
              <a:lnSpc>
                <a:spcPct val="150000"/>
              </a:lnSpc>
            </a:pPr>
            <a:r>
              <a:rPr lang="vi-VN" sz="3800" i="1" dirty="0" smtClean="0"/>
              <a:t>Tôi đưa tay tôi hứng.”</a:t>
            </a:r>
            <a:endParaRPr lang="en-US" sz="3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95300"/>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786419" y="903935"/>
            <a:ext cx="14715160" cy="1004057"/>
          </a:xfrm>
          <a:prstGeom prst="rect">
            <a:avLst/>
          </a:prstGeom>
        </p:spPr>
        <p:txBody>
          <a:bodyPr wrap="square" lIns="0" tIns="0" rIns="0" bIns="0" rtlCol="0" anchor="t">
            <a:spAutoFit/>
          </a:bodyPr>
          <a:lstStyle/>
          <a:p>
            <a:pPr marL="0" lvl="0" indent="0" algn="just">
              <a:lnSpc>
                <a:spcPts val="8800"/>
              </a:lnSpc>
              <a:spcBef>
                <a:spcPct val="0"/>
              </a:spcBef>
            </a:pPr>
            <a:r>
              <a:rPr lang="vi-VN" sz="4800" b="1" dirty="0" smtClean="0">
                <a:solidFill>
                  <a:schemeClr val="accent6">
                    <a:lumMod val="50000"/>
                  </a:schemeClr>
                </a:solidFill>
              </a:rPr>
              <a:t>1. Cảm xúc trước mùa xuân thiên nhiên, đất nước</a:t>
            </a:r>
            <a:endParaRPr lang="en-US" sz="4800" b="1" dirty="0">
              <a:solidFill>
                <a:schemeClr val="accent6">
                  <a:lumMod val="50000"/>
                </a:schemeClr>
              </a:solidFill>
            </a:endParaRPr>
          </a:p>
        </p:txBody>
      </p:sp>
      <p:sp>
        <p:nvSpPr>
          <p:cNvPr id="4" name="Rectangle 3"/>
          <p:cNvSpPr/>
          <p:nvPr/>
        </p:nvSpPr>
        <p:spPr>
          <a:xfrm>
            <a:off x="2095498" y="5473564"/>
            <a:ext cx="14820901" cy="3908762"/>
          </a:xfrm>
          <a:prstGeom prst="rect">
            <a:avLst/>
          </a:prstGeom>
        </p:spPr>
        <p:txBody>
          <a:bodyPr wrap="square">
            <a:spAutoFit/>
          </a:bodyPr>
          <a:lstStyle/>
          <a:p>
            <a:pPr marL="571500" indent="-571500" algn="just">
              <a:lnSpc>
                <a:spcPct val="150000"/>
              </a:lnSpc>
              <a:spcBef>
                <a:spcPts val="600"/>
              </a:spcBef>
              <a:spcAft>
                <a:spcPts val="600"/>
              </a:spcAft>
              <a:buFont typeface="Symbol" panose="05050102010706020507" pitchFamily="18" charset="2"/>
              <a:buChar char="Þ"/>
            </a:pPr>
            <a:r>
              <a:rPr lang="vi-VN" sz="3800" dirty="0" smtClean="0">
                <a:latin typeface="Arial" panose="020B0604020202020204" pitchFamily="34" charset="0"/>
                <a:ea typeface="Times New Roman" panose="02020603050405020304" pitchFamily="18" charset="0"/>
                <a:cs typeface="Arial" panose="020B0604020202020204" pitchFamily="34" charset="0"/>
              </a:rPr>
              <a:t>Từ “</a:t>
            </a:r>
            <a:r>
              <a:rPr lang="vi-VN" sz="3800" i="1" dirty="0" smtClean="0">
                <a:latin typeface="Arial" panose="020B0604020202020204" pitchFamily="34" charset="0"/>
                <a:ea typeface="Times New Roman" panose="02020603050405020304" pitchFamily="18" charset="0"/>
                <a:cs typeface="Arial" panose="020B0604020202020204" pitchFamily="34" charset="0"/>
              </a:rPr>
              <a:t>mọc</a:t>
            </a:r>
            <a:r>
              <a:rPr lang="vi-VN" sz="3800" dirty="0" smtClean="0">
                <a:latin typeface="Arial" panose="020B0604020202020204" pitchFamily="34" charset="0"/>
                <a:ea typeface="Times New Roman" panose="02020603050405020304" pitchFamily="18" charset="0"/>
                <a:cs typeface="Arial" panose="020B0604020202020204" pitchFamily="34" charset="0"/>
              </a:rPr>
              <a:t>” đảo ngữ có tác dụng nhấn mạnh sự khỏe khoắn một sức sống vươn lên. </a:t>
            </a:r>
            <a:endParaRPr lang="vi-VN" sz="38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Symbol" panose="05050102010706020507" pitchFamily="18" charset="2"/>
              <a:buChar char="Þ"/>
            </a:pPr>
            <a:r>
              <a:rPr lang="vi-VN" sz="3800" dirty="0" smtClean="0">
                <a:latin typeface="Arial" panose="020B0604020202020204" pitchFamily="34" charset="0"/>
                <a:ea typeface="Times New Roman" panose="02020603050405020304" pitchFamily="18" charset="0"/>
                <a:cs typeface="Arial" panose="020B0604020202020204" pitchFamily="34" charset="0"/>
              </a:rPr>
              <a:t>Màu sắc: </a:t>
            </a:r>
            <a:r>
              <a:rPr lang="vi-VN" sz="3800" i="1" dirty="0" smtClean="0">
                <a:latin typeface="Arial" panose="020B0604020202020204" pitchFamily="34" charset="0"/>
                <a:ea typeface="Times New Roman" panose="02020603050405020304" pitchFamily="18" charset="0"/>
                <a:cs typeface="Arial" panose="020B0604020202020204" pitchFamily="34" charset="0"/>
              </a:rPr>
              <a:t>sông xanh – tím biếc</a:t>
            </a:r>
            <a:r>
              <a:rPr lang="vi-VN" sz="3800" dirty="0" smtClean="0">
                <a:latin typeface="Arial" panose="020B0604020202020204" pitchFamily="34" charset="0"/>
                <a:ea typeface="Times New Roman" panose="02020603050405020304" pitchFamily="18" charset="0"/>
                <a:cs typeface="Arial" panose="020B0604020202020204" pitchFamily="34" charset="0"/>
              </a:rPr>
              <a:t>: màu đặc trưng của xứ Huế.</a:t>
            </a:r>
          </a:p>
          <a:p>
            <a:pPr marL="571500" indent="-571500" algn="just">
              <a:lnSpc>
                <a:spcPct val="150000"/>
              </a:lnSpc>
              <a:spcBef>
                <a:spcPts val="600"/>
              </a:spcBef>
              <a:spcAft>
                <a:spcPts val="600"/>
              </a:spcAft>
              <a:buFont typeface="Symbol" panose="05050102010706020507" pitchFamily="18" charset="2"/>
              <a:buChar char="Þ"/>
            </a:pPr>
            <a:r>
              <a:rPr lang="vi-VN" sz="3800" dirty="0" smtClean="0">
                <a:latin typeface="Arial" panose="020B0604020202020204" pitchFamily="34" charset="0"/>
                <a:ea typeface="Times New Roman" panose="02020603050405020304" pitchFamily="18" charset="0"/>
                <a:cs typeface="Arial" panose="020B0604020202020204" pitchFamily="34" charset="0"/>
              </a:rPr>
              <a:t>Âm thanh: tiếng </a:t>
            </a:r>
            <a:r>
              <a:rPr lang="vi-VN" sz="3800" i="1" dirty="0" smtClean="0">
                <a:latin typeface="Arial" panose="020B0604020202020204" pitchFamily="34" charset="0"/>
                <a:ea typeface="Times New Roman" panose="02020603050405020304" pitchFamily="18" charset="0"/>
                <a:cs typeface="Arial" panose="020B0604020202020204" pitchFamily="34" charset="0"/>
              </a:rPr>
              <a:t>chim chiền chiện </a:t>
            </a:r>
            <a:r>
              <a:rPr lang="vi-VN" sz="3800" dirty="0" smtClean="0">
                <a:latin typeface="Arial" panose="020B0604020202020204" pitchFamily="34" charset="0"/>
                <a:ea typeface="Times New Roman" panose="02020603050405020304" pitchFamily="18" charset="0"/>
                <a:cs typeface="Arial" panose="020B0604020202020204" pitchFamily="34" charset="0"/>
              </a:rPr>
              <a:t>hót vang trời.</a:t>
            </a:r>
          </a:p>
        </p:txBody>
      </p:sp>
      <p:sp>
        <p:nvSpPr>
          <p:cNvPr id="14" name="TextBox 13"/>
          <p:cNvSpPr txBox="1"/>
          <p:nvPr/>
        </p:nvSpPr>
        <p:spPr>
          <a:xfrm>
            <a:off x="2362200" y="2233566"/>
            <a:ext cx="10001456" cy="738664"/>
          </a:xfrm>
          <a:prstGeom prst="rect">
            <a:avLst/>
          </a:prstGeom>
          <a:noFill/>
        </p:spPr>
        <p:txBody>
          <a:bodyPr wrap="none" rtlCol="0">
            <a:spAutoFit/>
          </a:bodyPr>
          <a:lstStyle/>
          <a:p>
            <a:pPr marL="571500" indent="-571500">
              <a:buFont typeface="Wingdings" panose="05000000000000000000" pitchFamily="2" charset="2"/>
              <a:buChar char="§"/>
            </a:pPr>
            <a:r>
              <a:rPr lang="vi-VN" sz="4200" b="1" dirty="0" smtClean="0"/>
              <a:t>Hình ảnh mùa xuân của thiên nhiên:</a:t>
            </a:r>
            <a:endParaRPr lang="en-US" sz="4200" b="1" dirty="0"/>
          </a:p>
        </p:txBody>
      </p:sp>
      <p:sp>
        <p:nvSpPr>
          <p:cNvPr id="15" name="TextBox 14"/>
          <p:cNvSpPr txBox="1"/>
          <p:nvPr/>
        </p:nvSpPr>
        <p:spPr>
          <a:xfrm>
            <a:off x="6261639" y="2948792"/>
            <a:ext cx="5230919" cy="2629374"/>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vi-VN" sz="3800" i="1" dirty="0" smtClean="0"/>
              <a:t>Dòng sông xanh</a:t>
            </a:r>
          </a:p>
          <a:p>
            <a:pPr marL="285750" indent="-285750">
              <a:lnSpc>
                <a:spcPct val="150000"/>
              </a:lnSpc>
              <a:buFont typeface="Wingdings" panose="05000000000000000000" pitchFamily="2" charset="2"/>
              <a:buChar char="Ø"/>
            </a:pPr>
            <a:r>
              <a:rPr lang="vi-VN" sz="3800" i="1" dirty="0" smtClean="0"/>
              <a:t>Bông hoa tím biếc</a:t>
            </a:r>
          </a:p>
          <a:p>
            <a:pPr marL="285750" indent="-285750">
              <a:lnSpc>
                <a:spcPct val="150000"/>
              </a:lnSpc>
              <a:buFont typeface="Wingdings" panose="05000000000000000000" pitchFamily="2" charset="2"/>
              <a:buChar char="Ø"/>
            </a:pPr>
            <a:r>
              <a:rPr lang="vi-VN" sz="3800" i="1" dirty="0" smtClean="0"/>
              <a:t>Con chim chiền chiện</a:t>
            </a:r>
            <a:endParaRPr lang="en-US" sz="3800" i="1" dirty="0"/>
          </a:p>
        </p:txBody>
      </p:sp>
    </p:spTree>
    <p:extLst>
      <p:ext uri="{BB962C8B-B14F-4D97-AF65-F5344CB8AC3E}">
        <p14:creationId xmlns:p14="http://schemas.microsoft.com/office/powerpoint/2010/main" val="204152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95300"/>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786419" y="903935"/>
            <a:ext cx="14715160" cy="1004057"/>
          </a:xfrm>
          <a:prstGeom prst="rect">
            <a:avLst/>
          </a:prstGeom>
        </p:spPr>
        <p:txBody>
          <a:bodyPr wrap="square" lIns="0" tIns="0" rIns="0" bIns="0" rtlCol="0" anchor="t">
            <a:spAutoFit/>
          </a:bodyPr>
          <a:lstStyle/>
          <a:p>
            <a:pPr marL="0" lvl="0" indent="0" algn="just">
              <a:lnSpc>
                <a:spcPts val="8800"/>
              </a:lnSpc>
              <a:spcBef>
                <a:spcPct val="0"/>
              </a:spcBef>
            </a:pPr>
            <a:r>
              <a:rPr lang="vi-VN" sz="4800" b="1" dirty="0" smtClean="0">
                <a:solidFill>
                  <a:schemeClr val="accent6">
                    <a:lumMod val="50000"/>
                  </a:schemeClr>
                </a:solidFill>
              </a:rPr>
              <a:t>1. Cảm xúc trước mùa xuân thiên nhiên, đất nước</a:t>
            </a:r>
            <a:endParaRPr lang="en-US" sz="4800" b="1" dirty="0">
              <a:solidFill>
                <a:schemeClr val="accent6">
                  <a:lumMod val="50000"/>
                </a:schemeClr>
              </a:solidFill>
            </a:endParaRPr>
          </a:p>
        </p:txBody>
      </p:sp>
      <p:sp>
        <p:nvSpPr>
          <p:cNvPr id="4" name="Rectangle 3"/>
          <p:cNvSpPr/>
          <p:nvPr/>
        </p:nvSpPr>
        <p:spPr>
          <a:xfrm>
            <a:off x="1905000" y="2996170"/>
            <a:ext cx="14097000" cy="1911549"/>
          </a:xfrm>
          <a:prstGeom prst="rect">
            <a:avLst/>
          </a:prstGeom>
        </p:spPr>
        <p:txBody>
          <a:bodyPr wrap="square">
            <a:spAutoFit/>
          </a:bodyPr>
          <a:lstStyle/>
          <a:p>
            <a:pPr marL="571500" indent="-571500" algn="just">
              <a:lnSpc>
                <a:spcPct val="150000"/>
              </a:lnSpc>
              <a:spcBef>
                <a:spcPts val="600"/>
              </a:spcBef>
              <a:spcAft>
                <a:spcPts val="600"/>
              </a:spcAft>
              <a:buFont typeface="Symbol" panose="05050102010706020507" pitchFamily="18" charset="2"/>
              <a:buChar char="Þ"/>
            </a:pPr>
            <a:r>
              <a:rPr lang="vi-VN" sz="4200" dirty="0">
                <a:ea typeface="Times New Roman" panose="02020603050405020304" pitchFamily="18" charset="0"/>
                <a:cs typeface="Arial" panose="020B0604020202020204" pitchFamily="34" charset="0"/>
              </a:rPr>
              <a:t>Bức tranh xuân tươi đẹp có sự hài hòa về mầu sắc, rộn rã âm thanh, </a:t>
            </a:r>
            <a:r>
              <a:rPr lang="vi-VN" sz="4200" dirty="0" smtClean="0">
                <a:ea typeface="Times New Roman" panose="02020603050405020304" pitchFamily="18" charset="0"/>
                <a:cs typeface="Arial" panose="020B0604020202020204" pitchFamily="34" charset="0"/>
              </a:rPr>
              <a:t>khỏe </a:t>
            </a:r>
            <a:r>
              <a:rPr lang="vi-VN" sz="4200" dirty="0">
                <a:ea typeface="Times New Roman" panose="02020603050405020304" pitchFamily="18" charset="0"/>
                <a:cs typeface="Arial" panose="020B0604020202020204" pitchFamily="34" charset="0"/>
              </a:rPr>
              <a:t>khoắn căng tràn sức </a:t>
            </a:r>
            <a:r>
              <a:rPr lang="vi-VN" sz="4200" dirty="0" smtClean="0">
                <a:ea typeface="Times New Roman" panose="02020603050405020304" pitchFamily="18" charset="0"/>
                <a:cs typeface="Arial" panose="020B0604020202020204" pitchFamily="34" charset="0"/>
              </a:rPr>
              <a:t>sống.</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p:cNvSpPr txBox="1"/>
          <p:nvPr/>
        </p:nvSpPr>
        <p:spPr>
          <a:xfrm>
            <a:off x="2362200" y="2233566"/>
            <a:ext cx="10001456" cy="738664"/>
          </a:xfrm>
          <a:prstGeom prst="rect">
            <a:avLst/>
          </a:prstGeom>
          <a:noFill/>
        </p:spPr>
        <p:txBody>
          <a:bodyPr wrap="none" rtlCol="0">
            <a:spAutoFit/>
          </a:bodyPr>
          <a:lstStyle/>
          <a:p>
            <a:pPr marL="571500" indent="-571500">
              <a:buFont typeface="Wingdings" panose="05000000000000000000" pitchFamily="2" charset="2"/>
              <a:buChar char="§"/>
            </a:pPr>
            <a:r>
              <a:rPr lang="vi-VN" sz="4200" b="1" dirty="0" smtClean="0"/>
              <a:t>Hình ảnh mùa xuân của thiên nhiên</a:t>
            </a:r>
            <a:endParaRPr lang="en-US" sz="4200" b="1" dirty="0"/>
          </a:p>
        </p:txBody>
      </p:sp>
    </p:spTree>
    <p:extLst>
      <p:ext uri="{BB962C8B-B14F-4D97-AF65-F5344CB8AC3E}">
        <p14:creationId xmlns:p14="http://schemas.microsoft.com/office/powerpoint/2010/main" val="59613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95300"/>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786419" y="903935"/>
            <a:ext cx="14715160" cy="1004057"/>
          </a:xfrm>
          <a:prstGeom prst="rect">
            <a:avLst/>
          </a:prstGeom>
        </p:spPr>
        <p:txBody>
          <a:bodyPr wrap="square" lIns="0" tIns="0" rIns="0" bIns="0" rtlCol="0" anchor="t">
            <a:spAutoFit/>
          </a:bodyPr>
          <a:lstStyle/>
          <a:p>
            <a:pPr marL="0" lvl="0" indent="0" algn="just">
              <a:lnSpc>
                <a:spcPts val="8800"/>
              </a:lnSpc>
              <a:spcBef>
                <a:spcPct val="0"/>
              </a:spcBef>
            </a:pPr>
            <a:r>
              <a:rPr lang="vi-VN" sz="4800" b="1" dirty="0" smtClean="0">
                <a:solidFill>
                  <a:schemeClr val="accent6">
                    <a:lumMod val="50000"/>
                  </a:schemeClr>
                </a:solidFill>
              </a:rPr>
              <a:t>1. Cảm xúc trước mùa xuân thiên nhiên, đất nước</a:t>
            </a:r>
            <a:endParaRPr lang="en-US" sz="4800" b="1" dirty="0">
              <a:solidFill>
                <a:schemeClr val="accent6">
                  <a:lumMod val="50000"/>
                </a:schemeClr>
              </a:solidFill>
            </a:endParaRPr>
          </a:p>
        </p:txBody>
      </p:sp>
      <p:sp>
        <p:nvSpPr>
          <p:cNvPr id="4" name="Rectangle 3"/>
          <p:cNvSpPr/>
          <p:nvPr/>
        </p:nvSpPr>
        <p:spPr>
          <a:xfrm>
            <a:off x="1940809" y="4558616"/>
            <a:ext cx="14681797" cy="3154710"/>
          </a:xfrm>
          <a:prstGeom prst="rect">
            <a:avLst/>
          </a:prstGeom>
        </p:spPr>
        <p:txBody>
          <a:bodyPr wrap="square">
            <a:spAutoFit/>
          </a:bodyPr>
          <a:lstStyle/>
          <a:p>
            <a:pPr marL="571500" indent="-571500" algn="just">
              <a:lnSpc>
                <a:spcPct val="150000"/>
              </a:lnSpc>
              <a:spcBef>
                <a:spcPts val="600"/>
              </a:spcBef>
              <a:spcAft>
                <a:spcPts val="600"/>
              </a:spcAft>
              <a:buFont typeface="Symbol" panose="05050102010706020507" pitchFamily="18" charset="2"/>
              <a:buChar char="Þ"/>
            </a:pPr>
            <a:r>
              <a:rPr lang="vi-VN" sz="4200" dirty="0" smtClean="0">
                <a:ea typeface="Times New Roman" panose="02020603050405020304" pitchFamily="18" charset="0"/>
                <a:cs typeface="Arial" panose="020B0604020202020204" pitchFamily="34" charset="0"/>
              </a:rPr>
              <a:t>Giọt mưa mùa xuân, giọt âm thanh (chuyển đổi cảm giác)</a:t>
            </a:r>
          </a:p>
          <a:p>
            <a:pPr marL="571500" indent="-571500" algn="just">
              <a:lnSpc>
                <a:spcPct val="150000"/>
              </a:lnSpc>
              <a:spcBef>
                <a:spcPts val="600"/>
              </a:spcBef>
              <a:spcAft>
                <a:spcPts val="600"/>
              </a:spcAft>
              <a:buFont typeface="Symbol" panose="05050102010706020507" pitchFamily="18" charset="2"/>
              <a:buChar char="Þ"/>
            </a:pPr>
            <a:r>
              <a:rPr lang="vi-VN" sz="4200" dirty="0" smtClean="0">
                <a:latin typeface="Arial" panose="020B0604020202020204" pitchFamily="34" charset="0"/>
                <a:ea typeface="Times New Roman" panose="02020603050405020304" pitchFamily="18" charset="0"/>
                <a:cs typeface="Arial" panose="020B0604020202020204" pitchFamily="34" charset="0"/>
              </a:rPr>
              <a:t>Niềm say xưa, ngây ngất trước vẻ đẹp của đất trời vào xuân, sự trân trọng vẻ đẹp của thi nhân.</a:t>
            </a:r>
          </a:p>
        </p:txBody>
      </p:sp>
      <p:sp>
        <p:nvSpPr>
          <p:cNvPr id="20" name="TextBox 19"/>
          <p:cNvSpPr txBox="1"/>
          <p:nvPr/>
        </p:nvSpPr>
        <p:spPr>
          <a:xfrm>
            <a:off x="2057400" y="2157626"/>
            <a:ext cx="14565206" cy="738664"/>
          </a:xfrm>
          <a:prstGeom prst="rect">
            <a:avLst/>
          </a:prstGeom>
          <a:noFill/>
        </p:spPr>
        <p:txBody>
          <a:bodyPr wrap="none" rtlCol="0">
            <a:spAutoFit/>
          </a:bodyPr>
          <a:lstStyle/>
          <a:p>
            <a:pPr marL="571500" indent="-571500">
              <a:buFont typeface="Wingdings" panose="05000000000000000000" pitchFamily="2" charset="2"/>
              <a:buChar char="§"/>
            </a:pPr>
            <a:r>
              <a:rPr lang="vi-VN" sz="4200" b="1" dirty="0" smtClean="0"/>
              <a:t>Cảm xúc đó được diễn tả tập trung ở chi tiết tạo hình:</a:t>
            </a:r>
            <a:endParaRPr lang="en-US" sz="4200" b="1" dirty="0"/>
          </a:p>
        </p:txBody>
      </p:sp>
      <p:sp>
        <p:nvSpPr>
          <p:cNvPr id="21" name="TextBox 20"/>
          <p:cNvSpPr txBox="1"/>
          <p:nvPr/>
        </p:nvSpPr>
        <p:spPr>
          <a:xfrm>
            <a:off x="6261639" y="2948792"/>
            <a:ext cx="5455340" cy="1846659"/>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vi-VN" sz="3800" i="1" dirty="0" smtClean="0"/>
              <a:t>Từng giọt long lanh rơi</a:t>
            </a:r>
          </a:p>
          <a:p>
            <a:pPr>
              <a:lnSpc>
                <a:spcPct val="150000"/>
              </a:lnSpc>
            </a:pPr>
            <a:r>
              <a:rPr lang="vi-VN" sz="3800" i="1" dirty="0" smtClean="0"/>
              <a:t>   Tôi đưa tay tôi hứng</a:t>
            </a:r>
            <a:endParaRPr lang="en-US" sz="3800" i="1" dirty="0"/>
          </a:p>
        </p:txBody>
      </p:sp>
    </p:spTree>
    <p:extLst>
      <p:ext uri="{BB962C8B-B14F-4D97-AF65-F5344CB8AC3E}">
        <p14:creationId xmlns:p14="http://schemas.microsoft.com/office/powerpoint/2010/main" val="25306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95300"/>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219200" y="841707"/>
            <a:ext cx="15891981" cy="1128514"/>
          </a:xfrm>
          <a:prstGeom prst="rect">
            <a:avLst/>
          </a:prstGeom>
        </p:spPr>
        <p:txBody>
          <a:bodyPr wrap="square" lIns="0" tIns="0" rIns="0" bIns="0" rtlCol="0" anchor="t">
            <a:spAutoFit/>
          </a:bodyPr>
          <a:lstStyle/>
          <a:p>
            <a:pPr marL="0" lvl="0" indent="0" algn="just">
              <a:lnSpc>
                <a:spcPts val="8800"/>
              </a:lnSpc>
              <a:spcBef>
                <a:spcPct val="0"/>
              </a:spcBef>
            </a:pPr>
            <a:r>
              <a:rPr lang="vi-VN" sz="4800" b="1" dirty="0">
                <a:solidFill>
                  <a:schemeClr val="accent6">
                    <a:lumMod val="50000"/>
                  </a:schemeClr>
                </a:solidFill>
              </a:rPr>
              <a:t>2</a:t>
            </a:r>
            <a:r>
              <a:rPr lang="vi-VN" sz="4800" b="1" dirty="0" smtClean="0">
                <a:solidFill>
                  <a:schemeClr val="accent6">
                    <a:lumMod val="50000"/>
                  </a:schemeClr>
                </a:solidFill>
              </a:rPr>
              <a:t>. Cảm xúc trước mùa xuân của đất nước, Cách mạng</a:t>
            </a:r>
            <a:endParaRPr lang="en-US" sz="4800" b="1" dirty="0">
              <a:solidFill>
                <a:schemeClr val="accent6">
                  <a:lumMod val="50000"/>
                </a:schemeClr>
              </a:solidFill>
            </a:endParaRPr>
          </a:p>
        </p:txBody>
      </p:sp>
      <p:sp>
        <p:nvSpPr>
          <p:cNvPr id="4" name="TextBox 3"/>
          <p:cNvSpPr txBox="1"/>
          <p:nvPr/>
        </p:nvSpPr>
        <p:spPr>
          <a:xfrm>
            <a:off x="6011186" y="2317611"/>
            <a:ext cx="6265626" cy="784830"/>
          </a:xfrm>
          <a:prstGeom prst="rect">
            <a:avLst/>
          </a:prstGeom>
          <a:noFill/>
        </p:spPr>
        <p:txBody>
          <a:bodyPr wrap="none" rtlCol="0">
            <a:spAutoFit/>
          </a:bodyPr>
          <a:lstStyle/>
          <a:p>
            <a:r>
              <a:rPr lang="en-US" sz="4500" b="1" dirty="0" smtClean="0">
                <a:solidFill>
                  <a:srgbClr val="FF0000"/>
                </a:solidFill>
                <a:latin typeface="Arial" panose="020B0604020202020204" pitchFamily="34" charset="0"/>
                <a:cs typeface="Arial" panose="020B0604020202020204" pitchFamily="34" charset="0"/>
              </a:rPr>
              <a:t>HOẠT ĐỘNG CẶP ĐÔI</a:t>
            </a:r>
            <a:endParaRPr lang="en-US" sz="45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970603" y="3102441"/>
            <a:ext cx="14346792" cy="5663089"/>
          </a:xfrm>
          <a:prstGeom prst="rect">
            <a:avLst/>
          </a:prstGeom>
        </p:spPr>
        <p:txBody>
          <a:bodyPr wrap="square">
            <a:spAutoFit/>
          </a:bodyPr>
          <a:lstStyle/>
          <a:p>
            <a:pPr marL="742950" indent="-742950" algn="just">
              <a:lnSpc>
                <a:spcPct val="150000"/>
              </a:lnSpc>
              <a:spcBef>
                <a:spcPts val="600"/>
              </a:spcBef>
              <a:spcAft>
                <a:spcPts val="600"/>
              </a:spcAft>
              <a:buAutoNum type="arabicPeriod"/>
            </a:pPr>
            <a:r>
              <a:rPr lang="es-ES_tradnl" sz="3800" dirty="0" err="1" smtClean="0">
                <a:latin typeface="Arial" panose="020B0604020202020204" pitchFamily="34" charset="0"/>
                <a:ea typeface="Times New Roman" panose="02020603050405020304" pitchFamily="18" charset="0"/>
                <a:cs typeface="Arial" panose="020B0604020202020204" pitchFamily="34" charset="0"/>
              </a:rPr>
              <a:t>Hình</a:t>
            </a:r>
            <a:r>
              <a:rPr lang="es-ES_tradnl" sz="3800" dirty="0" smtClean="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ảnh</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mùa</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xuân</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đất</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nước</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được</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gợi</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lên</a:t>
            </a:r>
            <a:r>
              <a:rPr lang="es-ES_tradnl" sz="3800" dirty="0">
                <a:latin typeface="Arial" panose="020B0604020202020204" pitchFamily="34" charset="0"/>
                <a:ea typeface="Times New Roman" panose="02020603050405020304" pitchFamily="18" charset="0"/>
                <a:cs typeface="Arial" panose="020B0604020202020204" pitchFamily="34" charset="0"/>
              </a:rPr>
              <a:t> qua </a:t>
            </a:r>
            <a:r>
              <a:rPr lang="es-ES_tradnl" sz="3800" dirty="0" err="1">
                <a:latin typeface="Arial" panose="020B0604020202020204" pitchFamily="34" charset="0"/>
                <a:ea typeface="Times New Roman" panose="02020603050405020304" pitchFamily="18" charset="0"/>
                <a:cs typeface="Arial" panose="020B0604020202020204" pitchFamily="34" charset="0"/>
              </a:rPr>
              <a:t>hình</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ảnh</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thơ</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nào</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Em</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có</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nhận</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xét</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gì</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về</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hình</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ảnh</a:t>
            </a:r>
            <a:r>
              <a:rPr lang="es-ES_tradnl" sz="3800" dirty="0">
                <a:latin typeface="Arial" panose="020B0604020202020204" pitchFamily="34" charset="0"/>
                <a:ea typeface="Times New Roman" panose="02020603050405020304" pitchFamily="18" charset="0"/>
                <a:cs typeface="Arial" panose="020B0604020202020204" pitchFamily="34" charset="0"/>
              </a:rPr>
              <a:t> </a:t>
            </a:r>
            <a:r>
              <a:rPr lang="es-ES_tradnl" sz="3800" dirty="0" err="1">
                <a:latin typeface="Arial" panose="020B0604020202020204" pitchFamily="34" charset="0"/>
                <a:ea typeface="Times New Roman" panose="02020603050405020304" pitchFamily="18" charset="0"/>
                <a:cs typeface="Arial" panose="020B0604020202020204" pitchFamily="34" charset="0"/>
              </a:rPr>
              <a:t>ấy</a:t>
            </a:r>
            <a:r>
              <a:rPr lang="es-ES_tradnl" sz="3800" dirty="0">
                <a:latin typeface="Arial" panose="020B0604020202020204" pitchFamily="34" charset="0"/>
                <a:ea typeface="Times New Roman" panose="02020603050405020304" pitchFamily="18" charset="0"/>
                <a:cs typeface="Arial" panose="020B0604020202020204" pitchFamily="34" charset="0"/>
              </a:rPr>
              <a:t>? </a:t>
            </a:r>
            <a:endParaRPr lang="es-ES_tradnl" sz="3800" dirty="0" smtClean="0">
              <a:latin typeface="Arial" panose="020B0604020202020204" pitchFamily="34" charset="0"/>
              <a:ea typeface="Times New Roman" panose="02020603050405020304" pitchFamily="18" charset="0"/>
              <a:cs typeface="Arial" panose="020B0604020202020204" pitchFamily="34" charset="0"/>
            </a:endParaRPr>
          </a:p>
          <a:p>
            <a:pPr marL="742950" indent="-742950" algn="just">
              <a:lnSpc>
                <a:spcPct val="150000"/>
              </a:lnSpc>
              <a:spcBef>
                <a:spcPts val="600"/>
              </a:spcBef>
              <a:spcAft>
                <a:spcPts val="600"/>
              </a:spcAft>
              <a:buAutoNum type="arabicPeriod"/>
            </a:pPr>
            <a:r>
              <a:rPr lang="vi-VN" sz="3800" dirty="0">
                <a:ea typeface="Times New Roman" panose="02020603050405020304" pitchFamily="18" charset="0"/>
                <a:cs typeface="Arial" panose="020B0604020202020204" pitchFamily="34" charset="0"/>
              </a:rPr>
              <a:t>Xác định biện pháp nghệ thuật độc đáo trong đoạn thơ và nêu tác dụng của biện pháp nghệ thuật ấy</a:t>
            </a:r>
            <a:r>
              <a:rPr lang="vi-VN" sz="3800" dirty="0" smtClean="0">
                <a:ea typeface="Times New Roman" panose="02020603050405020304" pitchFamily="18" charset="0"/>
                <a:cs typeface="Arial" panose="020B0604020202020204" pitchFamily="34" charset="0"/>
              </a:rPr>
              <a:t>?</a:t>
            </a:r>
            <a:endParaRPr lang="en-US" sz="3800" dirty="0" smtClean="0">
              <a:ea typeface="Times New Roman" panose="02020603050405020304" pitchFamily="18" charset="0"/>
              <a:cs typeface="Arial" panose="020B0604020202020204" pitchFamily="34" charset="0"/>
            </a:endParaRPr>
          </a:p>
          <a:p>
            <a:pPr marL="742950" indent="-742950" algn="just">
              <a:lnSpc>
                <a:spcPct val="150000"/>
              </a:lnSpc>
              <a:spcBef>
                <a:spcPts val="600"/>
              </a:spcBef>
              <a:spcAft>
                <a:spcPts val="600"/>
              </a:spcAft>
              <a:buAutoNum type="arabicPeriod"/>
            </a:pPr>
            <a:r>
              <a:rPr lang="vi-VN" sz="3800" dirty="0">
                <a:ea typeface="Times New Roman" panose="02020603050405020304" pitchFamily="18" charset="0"/>
                <a:cs typeface="Arial" panose="020B0604020202020204" pitchFamily="34" charset="0"/>
              </a:rPr>
              <a:t>Qua những hình ảnh, nghệ thuật đó em cảm cảm nhận được gì về tâm trạng cảm xúc của nhà thơ?</a:t>
            </a:r>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044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95300"/>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219200" y="841707"/>
            <a:ext cx="15891981" cy="1128514"/>
          </a:xfrm>
          <a:prstGeom prst="rect">
            <a:avLst/>
          </a:prstGeom>
        </p:spPr>
        <p:txBody>
          <a:bodyPr wrap="square" lIns="0" tIns="0" rIns="0" bIns="0" rtlCol="0" anchor="t">
            <a:spAutoFit/>
          </a:bodyPr>
          <a:lstStyle/>
          <a:p>
            <a:pPr marL="0" lvl="0" indent="0" algn="just">
              <a:lnSpc>
                <a:spcPts val="8800"/>
              </a:lnSpc>
              <a:spcBef>
                <a:spcPct val="0"/>
              </a:spcBef>
            </a:pPr>
            <a:r>
              <a:rPr lang="vi-VN" sz="4800" b="1" dirty="0">
                <a:solidFill>
                  <a:schemeClr val="accent6">
                    <a:lumMod val="50000"/>
                  </a:schemeClr>
                </a:solidFill>
              </a:rPr>
              <a:t>2</a:t>
            </a:r>
            <a:r>
              <a:rPr lang="vi-VN" sz="4800" b="1" dirty="0" smtClean="0">
                <a:solidFill>
                  <a:schemeClr val="accent6">
                    <a:lumMod val="50000"/>
                  </a:schemeClr>
                </a:solidFill>
              </a:rPr>
              <a:t>. Cảm xúc trước mùa xuân của đất nước, Cách mạng</a:t>
            </a:r>
            <a:endParaRPr lang="en-US" sz="4800" b="1" dirty="0">
              <a:solidFill>
                <a:schemeClr val="accent6">
                  <a:lumMod val="50000"/>
                </a:schemeClr>
              </a:solidFill>
            </a:endParaRPr>
          </a:p>
        </p:txBody>
      </p:sp>
      <p:sp>
        <p:nvSpPr>
          <p:cNvPr id="6" name="TextBox 5"/>
          <p:cNvSpPr txBox="1"/>
          <p:nvPr/>
        </p:nvSpPr>
        <p:spPr>
          <a:xfrm>
            <a:off x="1676399" y="1938945"/>
            <a:ext cx="14935200" cy="4939814"/>
          </a:xfrm>
          <a:prstGeom prst="rect">
            <a:avLst/>
          </a:prstGeom>
          <a:noFill/>
        </p:spPr>
        <p:txBody>
          <a:bodyPr wrap="square" rtlCol="0">
            <a:spAutoFit/>
          </a:bodyPr>
          <a:lstStyle/>
          <a:p>
            <a:pPr marL="571500" indent="-571500" algn="just">
              <a:lnSpc>
                <a:spcPct val="150000"/>
              </a:lnSpc>
              <a:buFontTx/>
              <a:buChar char="-"/>
            </a:pPr>
            <a:r>
              <a:rPr lang="en-US" sz="4200" b="1" i="1" dirty="0" err="1" smtClean="0">
                <a:latin typeface="Arial" panose="020B0604020202020204" pitchFamily="34" charset="0"/>
                <a:cs typeface="Arial" panose="020B0604020202020204" pitchFamily="34" charset="0"/>
              </a:rPr>
              <a:t>Mùa</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xuân</a:t>
            </a:r>
            <a:r>
              <a:rPr lang="en-US" sz="4200" b="1" i="1" dirty="0" smtClean="0">
                <a:latin typeface="Arial" panose="020B0604020202020204" pitchFamily="34" charset="0"/>
                <a:cs typeface="Arial" panose="020B0604020202020204" pitchFamily="34" charset="0"/>
              </a:rPr>
              <a:t> của đất </a:t>
            </a:r>
            <a:r>
              <a:rPr lang="en-US" sz="4200" b="1" i="1" dirty="0" err="1" smtClean="0">
                <a:latin typeface="Arial" panose="020B0604020202020204" pitchFamily="34" charset="0"/>
                <a:cs typeface="Arial" panose="020B0604020202020204" pitchFamily="34" charset="0"/>
              </a:rPr>
              <a:t>nước</a:t>
            </a:r>
            <a:r>
              <a:rPr lang="en-US" sz="4200" b="1" i="1" dirty="0" smtClean="0">
                <a:latin typeface="Arial" panose="020B0604020202020204" pitchFamily="34" charset="0"/>
                <a:cs typeface="Arial" panose="020B0604020202020204" pitchFamily="34" charset="0"/>
              </a:rPr>
              <a:t>:</a:t>
            </a:r>
          </a:p>
          <a:p>
            <a:pPr marL="1028700" lvl="1" indent="-571500" algn="just">
              <a:lnSpc>
                <a:spcPct val="150000"/>
              </a:lnSpc>
              <a:buFont typeface="Wingdings" panose="05000000000000000000" pitchFamily="2" charset="2"/>
              <a:buChar char="q"/>
            </a:pPr>
            <a:r>
              <a:rPr lang="en-US" sz="4200" dirty="0" err="1" smtClean="0">
                <a:latin typeface="Arial" panose="020B0604020202020204" pitchFamily="34" charset="0"/>
                <a:cs typeface="Arial" panose="020B0604020202020204" pitchFamily="34" charset="0"/>
              </a:rPr>
              <a:t>Hình</a:t>
            </a:r>
            <a:r>
              <a:rPr lang="en-US" sz="4200" dirty="0" smtClean="0">
                <a:latin typeface="Arial" panose="020B0604020202020204" pitchFamily="34" charset="0"/>
                <a:cs typeface="Arial" panose="020B0604020202020204" pitchFamily="34" charset="0"/>
              </a:rPr>
              <a:t> ảnh </a:t>
            </a:r>
            <a:r>
              <a:rPr lang="en-US" sz="4200" i="1" dirty="0" smtClean="0">
                <a:latin typeface="Arial" panose="020B0604020202020204" pitchFamily="34" charset="0"/>
                <a:cs typeface="Arial" panose="020B0604020202020204" pitchFamily="34" charset="0"/>
              </a:rPr>
              <a:t>người </a:t>
            </a:r>
            <a:r>
              <a:rPr lang="en-US" sz="4200" i="1" dirty="0" err="1" smtClean="0">
                <a:latin typeface="Arial" panose="020B0604020202020204" pitchFamily="34" charset="0"/>
                <a:cs typeface="Arial" panose="020B0604020202020204" pitchFamily="34" charset="0"/>
              </a:rPr>
              <a:t>cầm</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súng</a:t>
            </a:r>
            <a:r>
              <a:rPr lang="en-US" sz="4200" i="1"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sym typeface="Wingdings" panose="05000000000000000000" pitchFamily="2" charset="2"/>
              </a:rPr>
              <a:t></a:t>
            </a:r>
            <a:r>
              <a:rPr lang="en-US" sz="4200" dirty="0" smtClean="0">
                <a:latin typeface="Arial" panose="020B0604020202020204" pitchFamily="34" charset="0"/>
                <a:cs typeface="Arial" panose="020B0604020202020204" pitchFamily="34" charset="0"/>
              </a:rPr>
              <a:t> nói đến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người </a:t>
            </a:r>
            <a:r>
              <a:rPr lang="en-US" sz="4200" dirty="0" err="1" smtClean="0">
                <a:latin typeface="Arial" panose="020B0604020202020204" pitchFamily="34" charset="0"/>
                <a:cs typeface="Arial" panose="020B0604020202020204" pitchFamily="34" charset="0"/>
              </a:rPr>
              <a:t>lính</a:t>
            </a:r>
            <a:r>
              <a:rPr lang="en-US" sz="4200" dirty="0" smtClean="0">
                <a:latin typeface="Arial" panose="020B0604020202020204" pitchFamily="34" charset="0"/>
                <a:cs typeface="Arial" panose="020B0604020202020204" pitchFamily="34" charset="0"/>
              </a:rPr>
              <a:t> bảo </a:t>
            </a:r>
            <a:r>
              <a:rPr lang="en-US" sz="4200" dirty="0" err="1" smtClean="0">
                <a:latin typeface="Arial" panose="020B0604020202020204" pitchFamily="34" charset="0"/>
                <a:cs typeface="Arial" panose="020B0604020202020204" pitchFamily="34" charset="0"/>
              </a:rPr>
              <a:t>vệ</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quê</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hương</a:t>
            </a:r>
            <a:r>
              <a:rPr lang="vi-VN" sz="4200" dirty="0" smtClean="0">
                <a:latin typeface="Arial" panose="020B0604020202020204" pitchFamily="34" charset="0"/>
                <a:cs typeface="Arial" panose="020B0604020202020204" pitchFamily="34" charset="0"/>
              </a:rPr>
              <a:t>.</a:t>
            </a:r>
          </a:p>
          <a:p>
            <a:pPr marL="1028700" lvl="1" indent="-571500" algn="just">
              <a:lnSpc>
                <a:spcPct val="150000"/>
              </a:lnSpc>
              <a:buFont typeface="Wingdings" panose="05000000000000000000" pitchFamily="2" charset="2"/>
              <a:buChar char="q"/>
            </a:pPr>
            <a:r>
              <a:rPr lang="vi-VN" sz="4200" dirty="0" smtClean="0">
                <a:latin typeface="Arial" panose="020B0604020202020204" pitchFamily="34" charset="0"/>
                <a:cs typeface="Arial" panose="020B0604020202020204" pitchFamily="34" charset="0"/>
              </a:rPr>
              <a:t>Hình ảnh người ra đồng </a:t>
            </a:r>
            <a:r>
              <a:rPr lang="en-US" sz="4200" dirty="0" smtClean="0">
                <a:latin typeface="Arial" panose="020B0604020202020204" pitchFamily="34" charset="0"/>
                <a:cs typeface="Arial" panose="020B0604020202020204" pitchFamily="34" charset="0"/>
                <a:sym typeface="Wingdings" panose="05000000000000000000" pitchFamily="2" charset="2"/>
              </a:rPr>
              <a:t></a:t>
            </a:r>
            <a:r>
              <a:rPr lang="vi-VN" sz="4200" dirty="0" smtClean="0">
                <a:latin typeface="Arial" panose="020B0604020202020204" pitchFamily="34" charset="0"/>
                <a:cs typeface="Arial" panose="020B0604020202020204" pitchFamily="34" charset="0"/>
                <a:sym typeface="Wingdings" panose="05000000000000000000" pitchFamily="2" charset="2"/>
              </a:rPr>
              <a:t> nói đến những người lao động xây dựng đất nước.</a:t>
            </a:r>
            <a:endParaRPr lang="en-US" sz="4200" dirty="0">
              <a:latin typeface="Arial" panose="020B0604020202020204" pitchFamily="34" charset="0"/>
              <a:cs typeface="Arial" panose="020B0604020202020204" pitchFamily="34" charset="0"/>
            </a:endParaRPr>
          </a:p>
        </p:txBody>
      </p:sp>
      <p:sp>
        <p:nvSpPr>
          <p:cNvPr id="8" name="TextBox 7"/>
          <p:cNvSpPr txBox="1"/>
          <p:nvPr/>
        </p:nvSpPr>
        <p:spPr>
          <a:xfrm>
            <a:off x="1926190" y="6864543"/>
            <a:ext cx="14478000" cy="1911549"/>
          </a:xfrm>
          <a:prstGeom prst="rect">
            <a:avLst/>
          </a:prstGeom>
          <a:noFill/>
        </p:spPr>
        <p:txBody>
          <a:bodyPr wrap="square" rtlCol="0">
            <a:spAutoFit/>
          </a:bodyPr>
          <a:lstStyle/>
          <a:p>
            <a:pPr marL="571500" indent="-571500" algn="just">
              <a:lnSpc>
                <a:spcPct val="150000"/>
              </a:lnSpc>
              <a:buFont typeface="Symbol" panose="05050102010706020507" pitchFamily="18" charset="2"/>
              <a:buChar char="Þ"/>
            </a:pPr>
            <a:r>
              <a:rPr lang="vi-VN" sz="4200" b="1" i="1" dirty="0" smtClean="0"/>
              <a:t>Đây là hai lực lượng chính của đất nước gắn liền với hai nhiệm vụ bảo vệ và xây dựng đất nước.</a:t>
            </a:r>
          </a:p>
        </p:txBody>
      </p:sp>
    </p:spTree>
    <p:extLst>
      <p:ext uri="{BB962C8B-B14F-4D97-AF65-F5344CB8AC3E}">
        <p14:creationId xmlns:p14="http://schemas.microsoft.com/office/powerpoint/2010/main" val="161247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down)">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95300"/>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219200" y="841707"/>
            <a:ext cx="15891981" cy="1128514"/>
          </a:xfrm>
          <a:prstGeom prst="rect">
            <a:avLst/>
          </a:prstGeom>
        </p:spPr>
        <p:txBody>
          <a:bodyPr wrap="square" lIns="0" tIns="0" rIns="0" bIns="0" rtlCol="0" anchor="t">
            <a:spAutoFit/>
          </a:bodyPr>
          <a:lstStyle/>
          <a:p>
            <a:pPr marL="0" lvl="0" indent="0" algn="just">
              <a:lnSpc>
                <a:spcPts val="8800"/>
              </a:lnSpc>
              <a:spcBef>
                <a:spcPct val="0"/>
              </a:spcBef>
            </a:pPr>
            <a:r>
              <a:rPr lang="vi-VN" sz="4800" b="1" dirty="0">
                <a:solidFill>
                  <a:schemeClr val="accent6">
                    <a:lumMod val="50000"/>
                  </a:schemeClr>
                </a:solidFill>
              </a:rPr>
              <a:t>2</a:t>
            </a:r>
            <a:r>
              <a:rPr lang="vi-VN" sz="4800" b="1" dirty="0" smtClean="0">
                <a:solidFill>
                  <a:schemeClr val="accent6">
                    <a:lumMod val="50000"/>
                  </a:schemeClr>
                </a:solidFill>
              </a:rPr>
              <a:t>. Cảm xúc trước mùa xuân của đất nước, Cách mạng</a:t>
            </a:r>
            <a:endParaRPr lang="en-US" sz="4800" b="1" dirty="0">
              <a:solidFill>
                <a:schemeClr val="accent6">
                  <a:lumMod val="50000"/>
                </a:schemeClr>
              </a:solidFill>
            </a:endParaRPr>
          </a:p>
        </p:txBody>
      </p:sp>
      <p:sp>
        <p:nvSpPr>
          <p:cNvPr id="6" name="TextBox 5"/>
          <p:cNvSpPr txBox="1"/>
          <p:nvPr/>
        </p:nvSpPr>
        <p:spPr>
          <a:xfrm>
            <a:off x="1676399" y="1938945"/>
            <a:ext cx="14935200" cy="3000821"/>
          </a:xfrm>
          <a:prstGeom prst="rect">
            <a:avLst/>
          </a:prstGeom>
          <a:noFill/>
        </p:spPr>
        <p:txBody>
          <a:bodyPr wrap="square" rtlCol="0">
            <a:spAutoFit/>
          </a:bodyPr>
          <a:lstStyle/>
          <a:p>
            <a:pPr marL="571500" indent="-571500" algn="just">
              <a:lnSpc>
                <a:spcPct val="150000"/>
              </a:lnSpc>
              <a:buFontTx/>
              <a:buChar char="-"/>
            </a:pPr>
            <a:r>
              <a:rPr lang="en-US" sz="4200" b="1" i="1" dirty="0" err="1" smtClean="0">
                <a:latin typeface="Arial" panose="020B0604020202020204" pitchFamily="34" charset="0"/>
                <a:cs typeface="Arial" panose="020B0604020202020204" pitchFamily="34" charset="0"/>
              </a:rPr>
              <a:t>Mùa</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xuân</a:t>
            </a:r>
            <a:r>
              <a:rPr lang="en-US" sz="4200" b="1" i="1" dirty="0" smtClean="0">
                <a:latin typeface="Arial" panose="020B0604020202020204" pitchFamily="34" charset="0"/>
                <a:cs typeface="Arial" panose="020B0604020202020204" pitchFamily="34" charset="0"/>
              </a:rPr>
              <a:t> của đất </a:t>
            </a:r>
            <a:r>
              <a:rPr lang="en-US" sz="4200" b="1" i="1" dirty="0" err="1" smtClean="0">
                <a:latin typeface="Arial" panose="020B0604020202020204" pitchFamily="34" charset="0"/>
                <a:cs typeface="Arial" panose="020B0604020202020204" pitchFamily="34" charset="0"/>
              </a:rPr>
              <a:t>nước</a:t>
            </a:r>
            <a:r>
              <a:rPr lang="en-US" sz="4200" b="1" i="1" dirty="0" smtClean="0">
                <a:latin typeface="Arial" panose="020B0604020202020204" pitchFamily="34" charset="0"/>
                <a:cs typeface="Arial" panose="020B0604020202020204" pitchFamily="34" charset="0"/>
              </a:rPr>
              <a:t>:</a:t>
            </a:r>
          </a:p>
          <a:p>
            <a:pPr marL="1028700" lvl="1" indent="-571500" algn="just">
              <a:lnSpc>
                <a:spcPct val="150000"/>
              </a:lnSpc>
              <a:buFont typeface="Wingdings" panose="05000000000000000000" pitchFamily="2" charset="2"/>
              <a:buChar char="q"/>
            </a:pPr>
            <a:r>
              <a:rPr lang="vi-VN" sz="4200" i="1" dirty="0" smtClean="0">
                <a:latin typeface="Arial" panose="020B0604020202020204" pitchFamily="34" charset="0"/>
                <a:cs typeface="Arial" panose="020B0604020202020204" pitchFamily="34" charset="0"/>
              </a:rPr>
              <a:t>Lộc non </a:t>
            </a:r>
            <a:r>
              <a:rPr lang="vi-VN" sz="4200" dirty="0" smtClean="0">
                <a:latin typeface="Arial" panose="020B0604020202020204" pitchFamily="34" charset="0"/>
                <a:cs typeface="Arial" panose="020B0604020202020204" pitchFamily="34" charset="0"/>
              </a:rPr>
              <a:t>là hình ảnh thực gắn với con người </a:t>
            </a:r>
            <a:r>
              <a:rPr lang="vi-VN" sz="4200" i="1" dirty="0" smtClean="0">
                <a:latin typeface="Arial" panose="020B0604020202020204" pitchFamily="34" charset="0"/>
                <a:cs typeface="Arial" panose="020B0604020202020204" pitchFamily="34" charset="0"/>
              </a:rPr>
              <a:t>Lộc dắt đầy trên lưng...Lộc trải dài nương mạ </a:t>
            </a:r>
            <a:endParaRPr lang="en-US" sz="4200" i="1" dirty="0">
              <a:latin typeface="Arial" panose="020B0604020202020204" pitchFamily="34" charset="0"/>
              <a:cs typeface="Arial" panose="020B0604020202020204" pitchFamily="34" charset="0"/>
            </a:endParaRPr>
          </a:p>
        </p:txBody>
      </p:sp>
      <p:sp>
        <p:nvSpPr>
          <p:cNvPr id="8" name="TextBox 7"/>
          <p:cNvSpPr txBox="1"/>
          <p:nvPr/>
        </p:nvSpPr>
        <p:spPr>
          <a:xfrm>
            <a:off x="1926190" y="4980913"/>
            <a:ext cx="14478000" cy="3000821"/>
          </a:xfrm>
          <a:prstGeom prst="rect">
            <a:avLst/>
          </a:prstGeom>
          <a:noFill/>
        </p:spPr>
        <p:txBody>
          <a:bodyPr wrap="square" rtlCol="0">
            <a:spAutoFit/>
          </a:bodyPr>
          <a:lstStyle/>
          <a:p>
            <a:pPr marL="571500" indent="-571500" algn="just">
              <a:lnSpc>
                <a:spcPct val="150000"/>
              </a:lnSpc>
              <a:buFont typeface="Symbol" panose="05050102010706020507" pitchFamily="18" charset="2"/>
              <a:buChar char="Þ"/>
            </a:pPr>
            <a:r>
              <a:rPr lang="vi-VN" sz="4200" b="1" i="1" dirty="0" smtClean="0"/>
              <a:t>Gợi lên sức sống tươi trẻ trong thiên nhiên tạo vật, gợi liên tưởng đến những điều tốt đẹp , thành quả lao động của con người.</a:t>
            </a:r>
          </a:p>
        </p:txBody>
      </p:sp>
    </p:spTree>
    <p:extLst>
      <p:ext uri="{BB962C8B-B14F-4D97-AF65-F5344CB8AC3E}">
        <p14:creationId xmlns:p14="http://schemas.microsoft.com/office/powerpoint/2010/main" val="336605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900" decel="100000" fill="hold"/>
                                        <p:tgtEl>
                                          <p:spTgt spid="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95300"/>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219200" y="841707"/>
            <a:ext cx="15891981" cy="1128514"/>
          </a:xfrm>
          <a:prstGeom prst="rect">
            <a:avLst/>
          </a:prstGeom>
        </p:spPr>
        <p:txBody>
          <a:bodyPr wrap="square" lIns="0" tIns="0" rIns="0" bIns="0" rtlCol="0" anchor="t">
            <a:spAutoFit/>
          </a:bodyPr>
          <a:lstStyle/>
          <a:p>
            <a:pPr marL="0" lvl="0" indent="0" algn="just">
              <a:lnSpc>
                <a:spcPts val="8800"/>
              </a:lnSpc>
              <a:spcBef>
                <a:spcPct val="0"/>
              </a:spcBef>
            </a:pPr>
            <a:r>
              <a:rPr lang="vi-VN" sz="4800" b="1" dirty="0">
                <a:solidFill>
                  <a:schemeClr val="accent6">
                    <a:lumMod val="50000"/>
                  </a:schemeClr>
                </a:solidFill>
              </a:rPr>
              <a:t>2</a:t>
            </a:r>
            <a:r>
              <a:rPr lang="vi-VN" sz="4800" b="1" dirty="0" smtClean="0">
                <a:solidFill>
                  <a:schemeClr val="accent6">
                    <a:lumMod val="50000"/>
                  </a:schemeClr>
                </a:solidFill>
              </a:rPr>
              <a:t>. Cảm xúc trước mùa xuân của đất nước, Cách mạng</a:t>
            </a:r>
            <a:endParaRPr lang="en-US" sz="4800" b="1" dirty="0">
              <a:solidFill>
                <a:schemeClr val="accent6">
                  <a:lumMod val="50000"/>
                </a:schemeClr>
              </a:solidFill>
            </a:endParaRPr>
          </a:p>
        </p:txBody>
      </p:sp>
      <p:sp>
        <p:nvSpPr>
          <p:cNvPr id="6" name="TextBox 5"/>
          <p:cNvSpPr txBox="1"/>
          <p:nvPr/>
        </p:nvSpPr>
        <p:spPr>
          <a:xfrm>
            <a:off x="1676399" y="1938945"/>
            <a:ext cx="14935200" cy="3970318"/>
          </a:xfrm>
          <a:prstGeom prst="rect">
            <a:avLst/>
          </a:prstGeom>
          <a:noFill/>
        </p:spPr>
        <p:txBody>
          <a:bodyPr wrap="square" rtlCol="0">
            <a:spAutoFit/>
          </a:bodyPr>
          <a:lstStyle/>
          <a:p>
            <a:pPr marL="571500" indent="-571500" algn="just">
              <a:lnSpc>
                <a:spcPct val="150000"/>
              </a:lnSpc>
              <a:buFontTx/>
              <a:buChar char="-"/>
            </a:pPr>
            <a:r>
              <a:rPr lang="vi-VN" sz="4200" b="1" i="1" dirty="0" smtClean="0">
                <a:latin typeface="Arial" panose="020B0604020202020204" pitchFamily="34" charset="0"/>
                <a:cs typeface="Arial" panose="020B0604020202020204" pitchFamily="34" charset="0"/>
              </a:rPr>
              <a:t>Các thủ pháp nghệ thuật:</a:t>
            </a:r>
            <a:r>
              <a:rPr lang="vi-VN" sz="4200" i="1"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liệt kê</a:t>
            </a:r>
            <a:r>
              <a:rPr lang="vi-VN" sz="4200" i="1"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điệp từ </a:t>
            </a:r>
            <a:r>
              <a:rPr lang="vi-VN" sz="4200" i="1" dirty="0" smtClean="0">
                <a:latin typeface="Arial" panose="020B0604020202020204" pitchFamily="34" charset="0"/>
                <a:cs typeface="Arial" panose="020B0604020202020204" pitchFamily="34" charset="0"/>
              </a:rPr>
              <a:t>mùa xuân, lộc, điệp cấu trúc (tất cả như), </a:t>
            </a:r>
            <a:r>
              <a:rPr lang="vi-VN" sz="4200" dirty="0" smtClean="0">
                <a:latin typeface="Arial" panose="020B0604020202020204" pitchFamily="34" charset="0"/>
                <a:cs typeface="Arial" panose="020B0604020202020204" pitchFamily="34" charset="0"/>
              </a:rPr>
              <a:t>từ láy. </a:t>
            </a:r>
          </a:p>
          <a:p>
            <a:pPr marL="571500" indent="-571500" algn="just">
              <a:lnSpc>
                <a:spcPct val="150000"/>
              </a:lnSpc>
              <a:buFont typeface="Symbol" panose="05050102010706020507" pitchFamily="18" charset="2"/>
              <a:buChar char="Þ"/>
            </a:pPr>
            <a:r>
              <a:rPr lang="vi-VN" sz="4200" b="1" i="1" dirty="0">
                <a:latin typeface="Arial" panose="020B0604020202020204" pitchFamily="34" charset="0"/>
                <a:cs typeface="Arial" panose="020B0604020202020204" pitchFamily="34" charset="0"/>
              </a:rPr>
              <a:t>T</a:t>
            </a:r>
            <a:r>
              <a:rPr lang="vi-VN" sz="4200" b="1" i="1" dirty="0" smtClean="0">
                <a:latin typeface="Arial" panose="020B0604020202020204" pitchFamily="34" charset="0"/>
                <a:cs typeface="Arial" panose="020B0604020202020204" pitchFamily="34" charset="0"/>
              </a:rPr>
              <a:t>hể hiện sức sống của mùa xuân qua nhịp điệu hối hả , âm thanh xôn xao.</a:t>
            </a:r>
          </a:p>
        </p:txBody>
      </p:sp>
      <p:sp>
        <p:nvSpPr>
          <p:cNvPr id="9" name="TextBox 8"/>
          <p:cNvSpPr txBox="1"/>
          <p:nvPr/>
        </p:nvSpPr>
        <p:spPr>
          <a:xfrm>
            <a:off x="1697590" y="5681119"/>
            <a:ext cx="14935200" cy="3000821"/>
          </a:xfrm>
          <a:prstGeom prst="rect">
            <a:avLst/>
          </a:prstGeom>
          <a:noFill/>
        </p:spPr>
        <p:txBody>
          <a:bodyPr wrap="square" rtlCol="0">
            <a:spAutoFit/>
          </a:bodyPr>
          <a:lstStyle/>
          <a:p>
            <a:pPr marL="571500" indent="-571500" algn="just">
              <a:lnSpc>
                <a:spcPct val="150000"/>
              </a:lnSpc>
              <a:buFontTx/>
              <a:buChar char="-"/>
            </a:pPr>
            <a:r>
              <a:rPr lang="vi-VN" sz="4200" dirty="0" smtClean="0">
                <a:latin typeface="Arial" panose="020B0604020202020204" pitchFamily="34" charset="0"/>
                <a:cs typeface="Arial" panose="020B0604020202020204" pitchFamily="34" charset="0"/>
              </a:rPr>
              <a:t>Hình ảnh so sánh đẹp </a:t>
            </a:r>
            <a:r>
              <a:rPr lang="vi-VN" sz="4200" i="1" dirty="0" smtClean="0">
                <a:latin typeface="Arial" panose="020B0604020202020204" pitchFamily="34" charset="0"/>
                <a:cs typeface="Arial" panose="020B0604020202020204" pitchFamily="34" charset="0"/>
              </a:rPr>
              <a:t>Đất nước như vì sao</a:t>
            </a:r>
            <a:r>
              <a:rPr lang="vi-VN" sz="4200" dirty="0" smtClean="0">
                <a:latin typeface="Arial" panose="020B0604020202020204" pitchFamily="34" charset="0"/>
                <a:cs typeface="Arial" panose="020B0604020202020204" pitchFamily="34" charset="0"/>
              </a:rPr>
              <a:t>: nhìn từ lịch sử hào hùng bốn ngàn năm đi qua bao vất vả gian lao.</a:t>
            </a:r>
          </a:p>
          <a:p>
            <a:pPr marL="571500" indent="-571500" algn="just">
              <a:lnSpc>
                <a:spcPct val="150000"/>
              </a:lnSpc>
              <a:buFont typeface="Symbol" panose="05050102010706020507" pitchFamily="18" charset="2"/>
              <a:buChar char="Þ"/>
            </a:pPr>
            <a:r>
              <a:rPr lang="vi-VN" sz="4200" b="1" i="1" dirty="0" smtClean="0">
                <a:latin typeface="Arial" panose="020B0604020202020204" pitchFamily="34" charset="0"/>
                <a:cs typeface="Arial" panose="020B0604020202020204" pitchFamily="34" charset="0"/>
              </a:rPr>
              <a:t>Niềm tự hào và tin vào tương lai của đất nước.</a:t>
            </a:r>
          </a:p>
        </p:txBody>
      </p:sp>
    </p:spTree>
    <p:extLst>
      <p:ext uri="{BB962C8B-B14F-4D97-AF65-F5344CB8AC3E}">
        <p14:creationId xmlns:p14="http://schemas.microsoft.com/office/powerpoint/2010/main" val="19412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p:cTn id="2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68005"/>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782169" y="842199"/>
            <a:ext cx="7391400" cy="1128514"/>
          </a:xfrm>
          <a:prstGeom prst="rect">
            <a:avLst/>
          </a:prstGeom>
        </p:spPr>
        <p:txBody>
          <a:bodyPr wrap="square" lIns="0" tIns="0" rIns="0" bIns="0" rtlCol="0" anchor="t">
            <a:spAutoFit/>
          </a:bodyPr>
          <a:lstStyle/>
          <a:p>
            <a:pPr marL="0" lvl="0" indent="0" algn="just">
              <a:lnSpc>
                <a:spcPts val="8800"/>
              </a:lnSpc>
              <a:spcBef>
                <a:spcPct val="0"/>
              </a:spcBef>
            </a:pPr>
            <a:r>
              <a:rPr lang="vi-VN" sz="4800" b="1" dirty="0" smtClean="0">
                <a:solidFill>
                  <a:schemeClr val="accent6">
                    <a:lumMod val="50000"/>
                  </a:schemeClr>
                </a:solidFill>
              </a:rPr>
              <a:t>3. Tâm niệm của nhà thơ</a:t>
            </a:r>
            <a:endParaRPr lang="en-US" sz="4800" b="1" dirty="0">
              <a:solidFill>
                <a:schemeClr val="accent6">
                  <a:lumMod val="50000"/>
                </a:schemeClr>
              </a:solidFill>
            </a:endParaRPr>
          </a:p>
        </p:txBody>
      </p:sp>
      <p:sp>
        <p:nvSpPr>
          <p:cNvPr id="6" name="Rectangle 5"/>
          <p:cNvSpPr/>
          <p:nvPr/>
        </p:nvSpPr>
        <p:spPr>
          <a:xfrm>
            <a:off x="2438399" y="1937162"/>
            <a:ext cx="13974169" cy="2031325"/>
          </a:xfrm>
          <a:prstGeom prst="rect">
            <a:avLst/>
          </a:prstGeom>
        </p:spPr>
        <p:txBody>
          <a:bodyPr wrap="square">
            <a:spAutoFit/>
          </a:bodyPr>
          <a:lstStyle/>
          <a:p>
            <a:pPr algn="just">
              <a:lnSpc>
                <a:spcPct val="150000"/>
              </a:lnSpc>
            </a:pPr>
            <a:r>
              <a:rPr lang="es-ES_tradnl" sz="4200" b="1" i="1" dirty="0" err="1">
                <a:latin typeface="Arial" panose="020B0604020202020204" pitchFamily="34" charset="0"/>
                <a:ea typeface="Times New Roman" panose="02020603050405020304" pitchFamily="18" charset="0"/>
                <a:cs typeface="Arial" panose="020B0604020202020204" pitchFamily="34" charset="0"/>
              </a:rPr>
              <a:t>Trước</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vẻ</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đẹp</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của</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mùa</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xuân</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đất</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smtClean="0">
                <a:latin typeface="Arial" panose="020B0604020202020204" pitchFamily="34" charset="0"/>
                <a:ea typeface="Times New Roman" panose="02020603050405020304" pitchFamily="18" charset="0"/>
                <a:cs typeface="Arial" panose="020B0604020202020204" pitchFamily="34" charset="0"/>
              </a:rPr>
              <a:t>nước</a:t>
            </a:r>
            <a:r>
              <a:rPr lang="vi-VN" sz="4200" b="1" i="1" dirty="0" smtClean="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smtClean="0">
                <a:latin typeface="Arial" panose="020B0604020202020204" pitchFamily="34" charset="0"/>
                <a:ea typeface="Times New Roman" panose="02020603050405020304" pitchFamily="18" charset="0"/>
                <a:cs typeface="Arial" panose="020B0604020202020204" pitchFamily="34" charset="0"/>
              </a:rPr>
              <a:t>mùa</a:t>
            </a:r>
            <a:r>
              <a:rPr lang="es-ES_tradnl" sz="4200" b="1" i="1" dirty="0" smtClean="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xuân</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cách</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smtClean="0">
                <a:latin typeface="Arial" panose="020B0604020202020204" pitchFamily="34" charset="0"/>
                <a:ea typeface="Times New Roman" panose="02020603050405020304" pitchFamily="18" charset="0"/>
                <a:cs typeface="Arial" panose="020B0604020202020204" pitchFamily="34" charset="0"/>
              </a:rPr>
              <a:t>mạng</a:t>
            </a:r>
            <a:r>
              <a:rPr lang="vi-VN" sz="4200" b="1" i="1" dirty="0" smtClean="0">
                <a:latin typeface="Arial" panose="020B0604020202020204" pitchFamily="34" charset="0"/>
                <a:ea typeface="Times New Roman" panose="02020603050405020304" pitchFamily="18" charset="0"/>
                <a:cs typeface="Arial" panose="020B0604020202020204" pitchFamily="34" charset="0"/>
              </a:rPr>
              <a:t>,</a:t>
            </a:r>
            <a:r>
              <a:rPr lang="es-ES_tradnl" sz="4200" b="1" i="1" dirty="0" smtClean="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nhà</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thơ</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đã</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bộc</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lộ</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nguyện</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ước</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r>
              <a:rPr lang="es-ES_tradnl" sz="4200" b="1" i="1" dirty="0" err="1">
                <a:latin typeface="Arial" panose="020B0604020202020204" pitchFamily="34" charset="0"/>
                <a:ea typeface="Times New Roman" panose="02020603050405020304" pitchFamily="18" charset="0"/>
                <a:cs typeface="Arial" panose="020B0604020202020204" pitchFamily="34" charset="0"/>
              </a:rPr>
              <a:t>gì</a:t>
            </a:r>
            <a:r>
              <a:rPr lang="es-ES_tradnl" sz="4200" b="1" i="1" dirty="0">
                <a:latin typeface="Arial" panose="020B0604020202020204" pitchFamily="34" charset="0"/>
                <a:ea typeface="Times New Roman" panose="02020603050405020304" pitchFamily="18" charset="0"/>
                <a:cs typeface="Arial" panose="020B0604020202020204" pitchFamily="34" charset="0"/>
              </a:rPr>
              <a:t>? </a:t>
            </a:r>
            <a:endParaRPr lang="en-US" sz="4200" b="1" i="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315" y="2429209"/>
            <a:ext cx="999708" cy="1111490"/>
          </a:xfrm>
          <a:prstGeom prst="rect">
            <a:avLst/>
          </a:prstGeom>
        </p:spPr>
      </p:pic>
      <p:sp>
        <p:nvSpPr>
          <p:cNvPr id="9" name="TextBox 8"/>
          <p:cNvSpPr txBox="1"/>
          <p:nvPr/>
        </p:nvSpPr>
        <p:spPr>
          <a:xfrm>
            <a:off x="1782169" y="3931917"/>
            <a:ext cx="7166777" cy="4570482"/>
          </a:xfrm>
          <a:prstGeom prst="rect">
            <a:avLst/>
          </a:prstGeom>
          <a:noFill/>
        </p:spPr>
        <p:txBody>
          <a:bodyPr wrap="square" rtlCol="0">
            <a:spAutoFit/>
          </a:bodyPr>
          <a:lstStyle/>
          <a:p>
            <a:pPr marL="571500" indent="-571500">
              <a:lnSpc>
                <a:spcPct val="150000"/>
              </a:lnSpc>
              <a:buFontTx/>
              <a:buChar char="-"/>
            </a:pPr>
            <a:r>
              <a:rPr lang="vi-VN" sz="3800" b="1" dirty="0" smtClean="0"/>
              <a:t>Tác giả ước:</a:t>
            </a:r>
          </a:p>
          <a:p>
            <a:pPr lvl="2">
              <a:lnSpc>
                <a:spcPct val="150000"/>
              </a:lnSpc>
            </a:pPr>
            <a:r>
              <a:rPr lang="vi-VN" sz="4200" dirty="0"/>
              <a:t>	</a:t>
            </a:r>
            <a:r>
              <a:rPr lang="vi-VN" sz="3800" i="1" dirty="0" smtClean="0"/>
              <a:t>Ta làm con chim hót</a:t>
            </a:r>
          </a:p>
          <a:p>
            <a:pPr lvl="2">
              <a:lnSpc>
                <a:spcPct val="150000"/>
              </a:lnSpc>
            </a:pPr>
            <a:r>
              <a:rPr lang="vi-VN" sz="3800" i="1" dirty="0"/>
              <a:t>	</a:t>
            </a:r>
            <a:r>
              <a:rPr lang="vi-VN" sz="3800" i="1" dirty="0" smtClean="0"/>
              <a:t>Ta làm một cành hoa</a:t>
            </a:r>
          </a:p>
          <a:p>
            <a:pPr lvl="2">
              <a:lnSpc>
                <a:spcPct val="150000"/>
              </a:lnSpc>
            </a:pPr>
            <a:r>
              <a:rPr lang="vi-VN" sz="3800" i="1" dirty="0"/>
              <a:t>	</a:t>
            </a:r>
            <a:r>
              <a:rPr lang="vi-VN" sz="3800" i="1" dirty="0" smtClean="0"/>
              <a:t>Ta nhập vào hòa ca </a:t>
            </a:r>
          </a:p>
          <a:p>
            <a:pPr lvl="2">
              <a:lnSpc>
                <a:spcPct val="150000"/>
              </a:lnSpc>
            </a:pPr>
            <a:r>
              <a:rPr lang="vi-VN" sz="3800" i="1" dirty="0"/>
              <a:t>	</a:t>
            </a:r>
            <a:r>
              <a:rPr lang="vi-VN" sz="3800" i="1" dirty="0" smtClean="0"/>
              <a:t>Một nốt trầm xao xuyến</a:t>
            </a:r>
            <a:endParaRPr lang="en-US" sz="3800" i="1" dirty="0"/>
          </a:p>
        </p:txBody>
      </p:sp>
      <p:sp>
        <p:nvSpPr>
          <p:cNvPr id="10" name="Rectangle 9"/>
          <p:cNvSpPr/>
          <p:nvPr/>
        </p:nvSpPr>
        <p:spPr>
          <a:xfrm>
            <a:off x="9498585" y="4024250"/>
            <a:ext cx="7305024" cy="4478149"/>
          </a:xfrm>
          <a:prstGeom prst="rect">
            <a:avLst/>
          </a:prstGeom>
        </p:spPr>
        <p:txBody>
          <a:bodyPr wrap="square">
            <a:spAutoFit/>
          </a:bodyPr>
          <a:lstStyle/>
          <a:p>
            <a:pPr marL="571500" indent="-571500" algn="just">
              <a:lnSpc>
                <a:spcPct val="150000"/>
              </a:lnSpc>
              <a:spcBef>
                <a:spcPts val="600"/>
              </a:spcBef>
              <a:spcAft>
                <a:spcPts val="600"/>
              </a:spcAft>
              <a:buFont typeface="Symbol" panose="05050102010706020507" pitchFamily="18" charset="2"/>
              <a:buChar char="Þ"/>
            </a:pPr>
            <a:r>
              <a:rPr lang="en-US" sz="3800" dirty="0" err="1" smtClean="0">
                <a:latin typeface="Arial" panose="020B0604020202020204" pitchFamily="34" charset="0"/>
                <a:ea typeface="Times New Roman" panose="02020603050405020304" pitchFamily="18" charset="0"/>
                <a:cs typeface="Arial" panose="020B0604020202020204" pitchFamily="34" charset="0"/>
              </a:rPr>
              <a:t>Ước</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nguyện</a:t>
            </a:r>
            <a:r>
              <a:rPr lang="en-US" sz="3800" dirty="0">
                <a:latin typeface="Arial" panose="020B0604020202020204" pitchFamily="34" charset="0"/>
                <a:ea typeface="Times New Roman" panose="02020603050405020304" pitchFamily="18" charset="0"/>
                <a:cs typeface="Arial" panose="020B0604020202020204" pitchFamily="34" charset="0"/>
              </a:rPr>
              <a:t> chân thành, muốn </a:t>
            </a:r>
            <a:r>
              <a:rPr lang="en-US" sz="3800" dirty="0" err="1">
                <a:latin typeface="Arial" panose="020B0604020202020204" pitchFamily="34" charset="0"/>
                <a:ea typeface="Times New Roman" panose="02020603050405020304" pitchFamily="18" charset="0"/>
                <a:cs typeface="Arial" panose="020B0604020202020204" pitchFamily="34" charset="0"/>
              </a:rPr>
              <a:t>được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cống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hiến</a:t>
            </a:r>
            <a:r>
              <a:rPr lang="en-US" sz="3800" dirty="0">
                <a:latin typeface="Arial" panose="020B0604020202020204" pitchFamily="34" charset="0"/>
                <a:ea typeface="Times New Roman" panose="02020603050405020304" pitchFamily="18" charset="0"/>
                <a:cs typeface="Arial" panose="020B0604020202020204" pitchFamily="34" charset="0"/>
              </a:rPr>
              <a:t> phần </a:t>
            </a:r>
            <a:r>
              <a:rPr lang="en-US" sz="3800" dirty="0" err="1">
                <a:latin typeface="Arial" panose="020B0604020202020204" pitchFamily="34" charset="0"/>
                <a:ea typeface="Times New Roman" panose="02020603050405020304" pitchFamily="18" charset="0"/>
                <a:cs typeface="Arial" panose="020B0604020202020204" pitchFamily="34" charset="0"/>
              </a:rPr>
              <a:t>nhỏ</a:t>
            </a:r>
            <a:r>
              <a:rPr lang="en-US" sz="3800" dirty="0">
                <a:latin typeface="Arial" panose="020B0604020202020204" pitchFamily="34" charset="0"/>
                <a:ea typeface="Times New Roman" panose="02020603050405020304" pitchFamily="18" charset="0"/>
                <a:cs typeface="Arial" panose="020B0604020202020204" pitchFamily="34" charset="0"/>
              </a:rPr>
              <a:t> bé nhưng có </a:t>
            </a:r>
            <a:r>
              <a:rPr lang="en-US" sz="3800" dirty="0" err="1">
                <a:latin typeface="Arial" panose="020B0604020202020204" pitchFamily="34" charset="0"/>
                <a:ea typeface="Times New Roman" panose="02020603050405020304" pitchFamily="18" charset="0"/>
                <a:cs typeface="Arial" panose="020B0604020202020204" pitchFamily="34" charset="0"/>
              </a:rPr>
              <a:t>ích</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cho</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cuộc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đời</a:t>
            </a:r>
            <a:r>
              <a:rPr lang="en-US" sz="3800" dirty="0">
                <a:latin typeface="Arial" panose="020B0604020202020204" pitchFamily="34" charset="0"/>
                <a:ea typeface="Times New Roman" panose="02020603050405020304" pitchFamily="18" charset="0"/>
                <a:cs typeface="Arial" panose="020B0604020202020204" pitchFamily="34" charset="0"/>
              </a:rPr>
              <a:t>, muốn </a:t>
            </a:r>
            <a:r>
              <a:rPr lang="en-US" sz="3800" dirty="0" err="1">
                <a:latin typeface="Arial" panose="020B0604020202020204" pitchFamily="34" charset="0"/>
                <a:ea typeface="Times New Roman" panose="02020603050405020304" pitchFamily="18" charset="0"/>
                <a:cs typeface="Arial" panose="020B0604020202020204" pitchFamily="34" charset="0"/>
              </a:rPr>
              <a:t>được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hoà</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nhập</a:t>
            </a:r>
            <a:r>
              <a:rPr lang="en-US" sz="3800" dirty="0">
                <a:latin typeface="Arial" panose="020B0604020202020204" pitchFamily="34" charset="0"/>
                <a:ea typeface="Times New Roman" panose="02020603050405020304" pitchFamily="18" charset="0"/>
                <a:cs typeface="Arial" panose="020B0604020202020204" pitchFamily="34" charset="0"/>
              </a:rPr>
              <a:t> vào </a:t>
            </a:r>
            <a:r>
              <a:rPr lang="en-US" sz="3800" dirty="0" err="1">
                <a:latin typeface="Arial" panose="020B0604020202020204" pitchFamily="34" charset="0"/>
                <a:ea typeface="Times New Roman" panose="02020603050405020304" pitchFamily="18" charset="0"/>
                <a:cs typeface="Arial" panose="020B0604020202020204" pitchFamily="34" charset="0"/>
              </a:rPr>
              <a:t>cuộc</a:t>
            </a:r>
            <a:r>
              <a:rPr lang="en-US" sz="3800" dirty="0">
                <a:latin typeface="Arial" panose="020B0604020202020204" pitchFamily="34" charset="0"/>
                <a:ea typeface="Times New Roman" panose="02020603050405020304" pitchFamily="18" charset="0"/>
                <a:cs typeface="Arial" panose="020B0604020202020204" pitchFamily="34" charset="0"/>
              </a:rPr>
              <a:t> sống của đất </a:t>
            </a:r>
            <a:r>
              <a:rPr lang="en-US" sz="3800" dirty="0" err="1">
                <a:latin typeface="Arial" panose="020B0604020202020204" pitchFamily="34" charset="0"/>
                <a:ea typeface="Times New Roman" panose="02020603050405020304" pitchFamily="18" charset="0"/>
                <a:cs typeface="Arial" panose="020B0604020202020204" pitchFamily="34" charset="0"/>
              </a:rPr>
              <a:t>nước</a:t>
            </a:r>
            <a:r>
              <a:rPr lang="en-US" sz="3800" dirty="0" smtClean="0">
                <a:latin typeface="Arial" panose="020B0604020202020204" pitchFamily="34" charset="0"/>
                <a:ea typeface="Times New Roman" panose="02020603050405020304" pitchFamily="18" charset="0"/>
                <a:cs typeface="Arial" panose="020B0604020202020204" pitchFamily="34" charset="0"/>
              </a:rPr>
              <a:t>.</a:t>
            </a:r>
            <a:endParaRPr lang="vi-VN" sz="3800" dirty="0" smtClean="0">
              <a:latin typeface="Arial" panose="020B0604020202020204" pitchFamily="34" charset="0"/>
              <a:ea typeface="Times New Roman" panose="02020603050405020304" pitchFamily="18" charset="0"/>
              <a:cs typeface="Arial" panose="020B0604020202020204" pitchFamily="34" charset="0"/>
            </a:endParaRPr>
          </a:p>
        </p:txBody>
      </p:sp>
      <p:cxnSp>
        <p:nvCxnSpPr>
          <p:cNvPr id="12" name="Straight Connector 11"/>
          <p:cNvCxnSpPr/>
          <p:nvPr/>
        </p:nvCxnSpPr>
        <p:spPr>
          <a:xfrm>
            <a:off x="9296400" y="4081004"/>
            <a:ext cx="0" cy="445426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814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68005"/>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782169" y="842199"/>
            <a:ext cx="7391400" cy="1128514"/>
          </a:xfrm>
          <a:prstGeom prst="rect">
            <a:avLst/>
          </a:prstGeom>
        </p:spPr>
        <p:txBody>
          <a:bodyPr wrap="square" lIns="0" tIns="0" rIns="0" bIns="0" rtlCol="0" anchor="t">
            <a:spAutoFit/>
          </a:bodyPr>
          <a:lstStyle/>
          <a:p>
            <a:pPr marL="0" lvl="0" indent="0" algn="just">
              <a:lnSpc>
                <a:spcPts val="8800"/>
              </a:lnSpc>
              <a:spcBef>
                <a:spcPct val="0"/>
              </a:spcBef>
            </a:pPr>
            <a:r>
              <a:rPr lang="vi-VN" sz="4800" b="1" dirty="0" smtClean="0">
                <a:solidFill>
                  <a:schemeClr val="accent6">
                    <a:lumMod val="50000"/>
                  </a:schemeClr>
                </a:solidFill>
              </a:rPr>
              <a:t>3. Tâm niệm của nhà thơ</a:t>
            </a:r>
            <a:endParaRPr lang="en-US" sz="4800" b="1" dirty="0">
              <a:solidFill>
                <a:schemeClr val="accent6">
                  <a:lumMod val="50000"/>
                </a:scheme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001" t="6800" r="14799" b="5200"/>
          <a:stretch/>
        </p:blipFill>
        <p:spPr>
          <a:xfrm>
            <a:off x="1782169" y="4214268"/>
            <a:ext cx="4302121" cy="5633729"/>
          </a:xfrm>
          <a:prstGeom prst="rect">
            <a:avLst/>
          </a:prstGeom>
        </p:spPr>
      </p:pic>
      <p:sp>
        <p:nvSpPr>
          <p:cNvPr id="11" name="Cloud Callout 10"/>
          <p:cNvSpPr/>
          <p:nvPr/>
        </p:nvSpPr>
        <p:spPr>
          <a:xfrm>
            <a:off x="5389622" y="2344907"/>
            <a:ext cx="10374679" cy="4665493"/>
          </a:xfrm>
          <a:prstGeom prst="cloudCallout">
            <a:avLst>
              <a:gd name="adj1" fmla="val -46359"/>
              <a:gd name="adj2" fmla="val 38513"/>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i="1" dirty="0" smtClean="0">
                <a:solidFill>
                  <a:schemeClr val="tx1"/>
                </a:solidFill>
                <a:latin typeface="Arial" panose="020B0604020202020204" pitchFamily="34" charset="0"/>
                <a:cs typeface="Arial" panose="020B0604020202020204" pitchFamily="34" charset="0"/>
              </a:rPr>
              <a:t>Em hãy c</a:t>
            </a:r>
            <a:r>
              <a:rPr lang="es-ES_tradnl" sz="3800" i="1" dirty="0" err="1" smtClean="0">
                <a:solidFill>
                  <a:schemeClr val="tx1"/>
                </a:solidFill>
                <a:latin typeface="Arial" panose="020B0604020202020204" pitchFamily="34" charset="0"/>
                <a:cs typeface="Arial" panose="020B0604020202020204" pitchFamily="34" charset="0"/>
              </a:rPr>
              <a:t>hỉ</a:t>
            </a:r>
            <a:r>
              <a:rPr lang="es-ES_tradnl" sz="3800" i="1" dirty="0" smtClean="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ra</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nghệ</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thuật</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độc</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đáo</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mà</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nhà</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thơ</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sử</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dụng</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trong</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đoạn</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smtClean="0">
                <a:solidFill>
                  <a:schemeClr val="tx1"/>
                </a:solidFill>
                <a:latin typeface="Arial" panose="020B0604020202020204" pitchFamily="34" charset="0"/>
                <a:cs typeface="Arial" panose="020B0604020202020204" pitchFamily="34" charset="0"/>
              </a:rPr>
              <a:t>thơ</a:t>
            </a:r>
            <a:r>
              <a:rPr lang="vi-VN" sz="3800" i="1" dirty="0" smtClean="0">
                <a:solidFill>
                  <a:schemeClr val="tx1"/>
                </a:solidFill>
                <a:latin typeface="Arial" panose="020B0604020202020204" pitchFamily="34" charset="0"/>
                <a:cs typeface="Arial" panose="020B0604020202020204" pitchFamily="34" charset="0"/>
              </a:rPr>
              <a:t> và </a:t>
            </a:r>
            <a:r>
              <a:rPr lang="vi-VN" sz="3800" i="1" dirty="0">
                <a:solidFill>
                  <a:schemeClr val="tx1"/>
                </a:solidFill>
                <a:latin typeface="Arial" panose="020B0604020202020204" pitchFamily="34" charset="0"/>
                <a:cs typeface="Arial" panose="020B0604020202020204" pitchFamily="34" charset="0"/>
              </a:rPr>
              <a:t>n</a:t>
            </a:r>
            <a:r>
              <a:rPr lang="es-ES_tradnl" sz="3800" i="1" dirty="0" err="1" smtClean="0">
                <a:solidFill>
                  <a:schemeClr val="tx1"/>
                </a:solidFill>
                <a:latin typeface="Arial" panose="020B0604020202020204" pitchFamily="34" charset="0"/>
                <a:cs typeface="Arial" panose="020B0604020202020204" pitchFamily="34" charset="0"/>
              </a:rPr>
              <a:t>êu</a:t>
            </a:r>
            <a:r>
              <a:rPr lang="es-ES_tradnl" sz="3800" i="1" dirty="0" smtClean="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tác</a:t>
            </a:r>
            <a:r>
              <a:rPr lang="es-ES_tradnl" sz="3800" i="1" dirty="0">
                <a:solidFill>
                  <a:schemeClr val="tx1"/>
                </a:solidFill>
                <a:latin typeface="Arial" panose="020B0604020202020204" pitchFamily="34" charset="0"/>
                <a:cs typeface="Arial" panose="020B0604020202020204" pitchFamily="34" charset="0"/>
              </a:rPr>
              <a:t> </a:t>
            </a:r>
            <a:r>
              <a:rPr lang="es-ES_tradnl" sz="3800" i="1" dirty="0" err="1">
                <a:solidFill>
                  <a:schemeClr val="tx1"/>
                </a:solidFill>
                <a:latin typeface="Arial" panose="020B0604020202020204" pitchFamily="34" charset="0"/>
                <a:cs typeface="Arial" panose="020B0604020202020204" pitchFamily="34" charset="0"/>
              </a:rPr>
              <a:t>dụng</a:t>
            </a:r>
            <a:r>
              <a:rPr lang="es-ES_tradnl" sz="3800" i="1" dirty="0">
                <a:solidFill>
                  <a:schemeClr val="tx1"/>
                </a:solidFill>
                <a:latin typeface="Arial" panose="020B0604020202020204" pitchFamily="34" charset="0"/>
                <a:cs typeface="Arial" panose="020B0604020202020204" pitchFamily="34" charset="0"/>
              </a:rPr>
              <a:t>?</a:t>
            </a:r>
            <a:endParaRPr lang="en-US" sz="3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4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3" name="Group 3"/>
          <p:cNvGrpSpPr>
            <a:grpSpLocks noChangeAspect="1"/>
          </p:cNvGrpSpPr>
          <p:nvPr/>
        </p:nvGrpSpPr>
        <p:grpSpPr>
          <a:xfrm>
            <a:off x="2538858" y="2363886"/>
            <a:ext cx="3881454" cy="5559229"/>
            <a:chOff x="0" y="0"/>
            <a:chExt cx="4433570" cy="6350000"/>
          </a:xfrm>
        </p:grpSpPr>
        <p:sp>
          <p:nvSpPr>
            <p:cNvPr id="4" name="Freeform 4"/>
            <p:cNvSpPr/>
            <p:nvPr/>
          </p:nvSpPr>
          <p:spPr>
            <a:xfrm>
              <a:off x="0" y="0"/>
              <a:ext cx="4433570" cy="6350000"/>
            </a:xfrm>
            <a:custGeom>
              <a:avLst/>
              <a:gdLst/>
              <a:ahLst/>
              <a:cxnLst/>
              <a:rect l="l" t="t" r="r" b="b"/>
              <a:pathLst>
                <a:path w="4433570" h="6350000">
                  <a:moveTo>
                    <a:pt x="2217420" y="0"/>
                  </a:moveTo>
                  <a:lnTo>
                    <a:pt x="2217420" y="0"/>
                  </a:lnTo>
                  <a:cubicBezTo>
                    <a:pt x="3441700" y="0"/>
                    <a:pt x="4433570" y="993140"/>
                    <a:pt x="4433570" y="2217420"/>
                  </a:cubicBezTo>
                  <a:lnTo>
                    <a:pt x="4433570" y="6350000"/>
                  </a:lnTo>
                  <a:lnTo>
                    <a:pt x="4433570" y="6350000"/>
                  </a:lnTo>
                  <a:lnTo>
                    <a:pt x="0" y="6350000"/>
                  </a:lnTo>
                  <a:lnTo>
                    <a:pt x="0" y="6350000"/>
                  </a:lnTo>
                  <a:lnTo>
                    <a:pt x="0" y="2217420"/>
                  </a:lnTo>
                  <a:cubicBezTo>
                    <a:pt x="0" y="993140"/>
                    <a:pt x="993140" y="0"/>
                    <a:pt x="2217420" y="0"/>
                  </a:cubicBezTo>
                  <a:close/>
                </a:path>
              </a:pathLst>
            </a:custGeom>
            <a:solidFill>
              <a:srgbClr val="FFF6E6"/>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14834" b="3482"/>
          <a:stretch>
            <a:fillRect/>
          </a:stretch>
        </p:blipFill>
        <p:spPr>
          <a:xfrm>
            <a:off x="12057980" y="-190500"/>
            <a:ext cx="6230020" cy="207401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t="12484" r="26303" b="18174"/>
          <a:stretch>
            <a:fillRect/>
          </a:stretch>
        </p:blipFill>
        <p:spPr>
          <a:xfrm rot="-10800000">
            <a:off x="0" y="0"/>
            <a:ext cx="4610783" cy="484046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59025"/>
          <a:stretch>
            <a:fillRect/>
          </a:stretch>
        </p:blipFill>
        <p:spPr>
          <a:xfrm>
            <a:off x="3232614" y="8052922"/>
            <a:ext cx="15055386" cy="2234078"/>
          </a:xfrm>
          <a:prstGeom prst="rect">
            <a:avLst/>
          </a:prstGeom>
        </p:spPr>
      </p:pic>
      <p:sp>
        <p:nvSpPr>
          <p:cNvPr id="10" name="TextBox 10"/>
          <p:cNvSpPr txBox="1"/>
          <p:nvPr/>
        </p:nvSpPr>
        <p:spPr>
          <a:xfrm>
            <a:off x="6934200" y="1638300"/>
            <a:ext cx="5275840" cy="1008845"/>
          </a:xfrm>
          <a:prstGeom prst="rect">
            <a:avLst/>
          </a:prstGeom>
        </p:spPr>
        <p:txBody>
          <a:bodyPr wrap="square" lIns="0" tIns="0" rIns="0" bIns="0" rtlCol="0" anchor="t">
            <a:spAutoFit/>
          </a:bodyPr>
          <a:lstStyle/>
          <a:p>
            <a:pPr marL="0" lvl="0" indent="0" algn="ctr">
              <a:lnSpc>
                <a:spcPts val="7560"/>
              </a:lnSpc>
              <a:spcBef>
                <a:spcPct val="0"/>
              </a:spcBef>
            </a:pPr>
            <a:r>
              <a:rPr lang="vi-VN" sz="6400" b="1" u="none" dirty="0" smtClean="0">
                <a:solidFill>
                  <a:srgbClr val="B6614E"/>
                </a:solidFill>
              </a:rPr>
              <a:t>KHỞI ĐỘNG</a:t>
            </a:r>
            <a:endParaRPr lang="en-US" sz="6400" b="1" u="none" dirty="0">
              <a:solidFill>
                <a:srgbClr val="B6614E"/>
              </a:solidFill>
            </a:endParaRPr>
          </a:p>
        </p:txBody>
      </p:sp>
      <p:sp>
        <p:nvSpPr>
          <p:cNvPr id="14" name="Rectangle 13"/>
          <p:cNvSpPr/>
          <p:nvPr/>
        </p:nvSpPr>
        <p:spPr>
          <a:xfrm>
            <a:off x="2895600" y="2767785"/>
            <a:ext cx="13792200" cy="3416320"/>
          </a:xfrm>
          <a:prstGeom prst="rect">
            <a:avLst/>
          </a:prstGeom>
        </p:spPr>
        <p:txBody>
          <a:bodyPr wrap="square">
            <a:spAutoFit/>
          </a:bodyPr>
          <a:lstStyle/>
          <a:p>
            <a:pPr algn="just">
              <a:lnSpc>
                <a:spcPct val="150000"/>
              </a:lnSpc>
              <a:spcBef>
                <a:spcPts val="600"/>
              </a:spcBef>
              <a:spcAft>
                <a:spcPts val="600"/>
              </a:spcAft>
            </a:pPr>
            <a:r>
              <a:rPr lang="es-ES_tradnl" sz="4800" b="1" i="1" dirty="0" err="1">
                <a:latin typeface="Arial" panose="020B0604020202020204" pitchFamily="34" charset="0"/>
                <a:ea typeface="Times New Roman" panose="02020603050405020304" pitchFamily="18" charset="0"/>
                <a:cs typeface="Arial" panose="020B0604020202020204" pitchFamily="34" charset="0"/>
              </a:rPr>
              <a:t>Em</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hãy</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kể</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tên</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những</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tác</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phẩm</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văn</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học</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viết</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về</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đề</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tài</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mùa</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xuâ</a:t>
            </a:r>
            <a:r>
              <a:rPr lang="fr-FR" sz="4800" b="1" i="1" dirty="0">
                <a:latin typeface="Arial" panose="020B0604020202020204" pitchFamily="34" charset="0"/>
                <a:ea typeface="Times New Roman" panose="02020603050405020304" pitchFamily="18" charset="0"/>
                <a:cs typeface="Arial" panose="020B0604020202020204" pitchFamily="34" charset="0"/>
              </a:rPr>
              <a:t>n</a:t>
            </a:r>
            <a:r>
              <a:rPr lang="es-ES_tradnl" sz="4800" b="1" i="1" dirty="0">
                <a:latin typeface="Arial" panose="020B0604020202020204" pitchFamily="34" charset="0"/>
                <a:ea typeface="Times New Roman" panose="02020603050405020304" pitchFamily="18" charset="0"/>
                <a:cs typeface="Arial" panose="020B0604020202020204" pitchFamily="34" charset="0"/>
              </a:rPr>
              <a:t>?</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Em</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thích</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nhất</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bài</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thơ</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nào</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Vì</a:t>
            </a:r>
            <a:r>
              <a:rPr lang="es-ES_tradnl" sz="4800" b="1" i="1" dirty="0">
                <a:latin typeface="Arial" panose="020B0604020202020204" pitchFamily="34" charset="0"/>
                <a:ea typeface="Times New Roman" panose="02020603050405020304" pitchFamily="18" charset="0"/>
                <a:cs typeface="Arial" panose="020B0604020202020204" pitchFamily="34" charset="0"/>
              </a:rPr>
              <a:t> sao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em</a:t>
            </a:r>
            <a:r>
              <a:rPr lang="es-ES_tradnl" sz="4800" b="1" i="1" dirty="0">
                <a:latin typeface="Arial" panose="020B0604020202020204" pitchFamily="34" charset="0"/>
                <a:ea typeface="Times New Roman" panose="02020603050405020304" pitchFamily="18" charset="0"/>
                <a:cs typeface="Arial" panose="020B0604020202020204" pitchFamily="34" charset="0"/>
              </a:rPr>
              <a:t> </a:t>
            </a:r>
            <a:r>
              <a:rPr lang="es-ES_tradnl" sz="4800" b="1" i="1" dirty="0" err="1">
                <a:latin typeface="Arial" panose="020B0604020202020204" pitchFamily="34" charset="0"/>
                <a:ea typeface="Times New Roman" panose="02020603050405020304" pitchFamily="18" charset="0"/>
                <a:cs typeface="Arial" panose="020B0604020202020204" pitchFamily="34" charset="0"/>
              </a:rPr>
              <a:t>thích</a:t>
            </a:r>
            <a:r>
              <a:rPr lang="es-ES_tradnl" sz="4800" b="1" i="1" dirty="0">
                <a:latin typeface="Arial" panose="020B0604020202020204" pitchFamily="34" charset="0"/>
                <a:ea typeface="Times New Roman" panose="02020603050405020304" pitchFamily="18" charset="0"/>
                <a:cs typeface="Arial" panose="020B0604020202020204" pitchFamily="34" charset="0"/>
              </a:rPr>
              <a:t>?</a:t>
            </a:r>
            <a:endParaRPr lang="en-US" sz="48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316" y="5572372"/>
            <a:ext cx="4961100" cy="496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68005"/>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782169" y="842199"/>
            <a:ext cx="7391400" cy="1128514"/>
          </a:xfrm>
          <a:prstGeom prst="rect">
            <a:avLst/>
          </a:prstGeom>
        </p:spPr>
        <p:txBody>
          <a:bodyPr wrap="square" lIns="0" tIns="0" rIns="0" bIns="0" rtlCol="0" anchor="t">
            <a:spAutoFit/>
          </a:bodyPr>
          <a:lstStyle/>
          <a:p>
            <a:pPr marL="0" lvl="0" indent="0" algn="just">
              <a:lnSpc>
                <a:spcPts val="8800"/>
              </a:lnSpc>
              <a:spcBef>
                <a:spcPct val="0"/>
              </a:spcBef>
            </a:pPr>
            <a:r>
              <a:rPr lang="vi-VN" sz="4800" b="1" dirty="0" smtClean="0">
                <a:solidFill>
                  <a:schemeClr val="accent6">
                    <a:lumMod val="50000"/>
                  </a:schemeClr>
                </a:solidFill>
              </a:rPr>
              <a:t>3. Tâm niệm của nhà thơ</a:t>
            </a:r>
            <a:endParaRPr lang="en-US" sz="4800" b="1" dirty="0">
              <a:solidFill>
                <a:schemeClr val="accent6">
                  <a:lumMod val="50000"/>
                </a:schemeClr>
              </a:solidFill>
            </a:endParaRPr>
          </a:p>
        </p:txBody>
      </p:sp>
      <p:sp>
        <p:nvSpPr>
          <p:cNvPr id="5" name="TextBox 4"/>
          <p:cNvSpPr txBox="1"/>
          <p:nvPr/>
        </p:nvSpPr>
        <p:spPr>
          <a:xfrm>
            <a:off x="2441832" y="2009911"/>
            <a:ext cx="3504486" cy="738664"/>
          </a:xfrm>
          <a:prstGeom prst="rect">
            <a:avLst/>
          </a:prstGeom>
          <a:noFill/>
        </p:spPr>
        <p:txBody>
          <a:bodyPr wrap="none" rtlCol="0">
            <a:spAutoFit/>
          </a:bodyPr>
          <a:lstStyle/>
          <a:p>
            <a:r>
              <a:rPr lang="vi-VN" sz="4200" b="1" dirty="0" smtClean="0"/>
              <a:t>- Nghệ thuật:</a:t>
            </a:r>
            <a:endParaRPr lang="en-US" sz="4200" b="1" dirty="0"/>
          </a:p>
        </p:txBody>
      </p:sp>
      <p:sp>
        <p:nvSpPr>
          <p:cNvPr id="10" name="Rectangle 9"/>
          <p:cNvSpPr/>
          <p:nvPr/>
        </p:nvSpPr>
        <p:spPr>
          <a:xfrm>
            <a:off x="3429000" y="2748006"/>
            <a:ext cx="9829800" cy="3004156"/>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en-US" sz="3800" dirty="0" err="1">
                <a:latin typeface="Arial" panose="020B0604020202020204" pitchFamily="34" charset="0"/>
                <a:ea typeface="Times New Roman" panose="02020603050405020304" pitchFamily="18" charset="0"/>
                <a:cs typeface="Arial" panose="020B0604020202020204" pitchFamily="34" charset="0"/>
              </a:rPr>
              <a:t>Điệp</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ngữ</a:t>
            </a:r>
            <a:r>
              <a:rPr lang="vi-VN" sz="3800" dirty="0" smtClean="0">
                <a:latin typeface="Arial" panose="020B0604020202020204" pitchFamily="34" charset="0"/>
                <a:ea typeface="Times New Roman" panose="02020603050405020304" pitchFamily="18" charset="0"/>
                <a:cs typeface="Arial" panose="020B0604020202020204" pitchFamily="34" charset="0"/>
              </a:rPr>
              <a: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i="1" dirty="0">
                <a:latin typeface="Arial" panose="020B0604020202020204" pitchFamily="34" charset="0"/>
                <a:ea typeface="Times New Roman" panose="02020603050405020304" pitchFamily="18" charset="0"/>
                <a:cs typeface="Arial" panose="020B0604020202020204" pitchFamily="34" charset="0"/>
              </a:rPr>
              <a:t>Ta làm,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Dù</a:t>
            </a:r>
            <a:r>
              <a:rPr lang="en-US" sz="3800" i="1" dirty="0">
                <a:latin typeface="Arial" panose="020B0604020202020204" pitchFamily="34" charset="0"/>
                <a:ea typeface="Times New Roman" panose="02020603050405020304" pitchFamily="18" charset="0"/>
                <a:cs typeface="Arial" panose="020B0604020202020204" pitchFamily="34" charset="0"/>
              </a:rPr>
              <a:t> là</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3800" dirty="0" err="1">
                <a:latin typeface="Arial" panose="020B0604020202020204" pitchFamily="34" charset="0"/>
                <a:ea typeface="Times New Roman" panose="02020603050405020304" pitchFamily="18" charset="0"/>
                <a:cs typeface="Arial" panose="020B0604020202020204" pitchFamily="34" charset="0"/>
              </a:rPr>
              <a:t>Ẩn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dụ</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mùa</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xuân</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nho</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nhỏ</a:t>
            </a:r>
            <a:r>
              <a:rPr lang="en-US" sz="3800" i="1" dirty="0">
                <a:latin typeface="Arial" panose="020B0604020202020204" pitchFamily="34" charset="0"/>
                <a:ea typeface="Times New Roman" panose="02020603050405020304" pitchFamily="18" charset="0"/>
                <a:cs typeface="Arial" panose="020B0604020202020204" pitchFamily="34" charset="0"/>
              </a:rPr>
              <a:t>  </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3800" dirty="0" err="1">
                <a:latin typeface="Arial" panose="020B0604020202020204" pitchFamily="34" charset="0"/>
                <a:ea typeface="Times New Roman" panose="02020603050405020304" pitchFamily="18" charset="0"/>
                <a:cs typeface="Arial" panose="020B0604020202020204" pitchFamily="34" charset="0"/>
              </a:rPr>
              <a:t>Hoán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dụ</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i="1" dirty="0">
                <a:latin typeface="Arial" panose="020B0604020202020204" pitchFamily="34" charset="0"/>
                <a:ea typeface="Times New Roman" panose="02020603050405020304" pitchFamily="18" charset="0"/>
                <a:cs typeface="Arial" panose="020B0604020202020204" pitchFamily="34" charset="0"/>
              </a:rPr>
              <a:t>“</a:t>
            </a:r>
            <a:r>
              <a:rPr lang="en-US" sz="3800" i="1" dirty="0" err="1">
                <a:latin typeface="Arial" panose="020B0604020202020204" pitchFamily="34" charset="0"/>
                <a:ea typeface="Times New Roman" panose="02020603050405020304" pitchFamily="18" charset="0"/>
                <a:cs typeface="Arial" panose="020B0604020202020204" pitchFamily="34" charset="0"/>
              </a:rPr>
              <a:t>tuổi</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hai</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mươi</a:t>
            </a:r>
            <a:r>
              <a:rPr lang="en-US" sz="3800" i="1" dirty="0">
                <a:latin typeface="Arial" panose="020B0604020202020204" pitchFamily="34" charset="0"/>
                <a:ea typeface="Times New Roman" panose="02020603050405020304" pitchFamily="18" charset="0"/>
                <a:cs typeface="Arial" panose="020B0604020202020204" pitchFamily="34" charset="0"/>
              </a:rPr>
              <a:t>”, “khi </a:t>
            </a:r>
            <a:r>
              <a:rPr lang="en-US" sz="3800" i="1" dirty="0" err="1">
                <a:latin typeface="Arial" panose="020B0604020202020204" pitchFamily="34" charset="0"/>
                <a:ea typeface="Times New Roman" panose="02020603050405020304" pitchFamily="18" charset="0"/>
                <a:cs typeface="Arial" panose="020B0604020202020204" pitchFamily="34" charset="0"/>
              </a:rPr>
              <a:t>tóc</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bạc</a:t>
            </a:r>
            <a:r>
              <a:rPr lang="en-US" sz="4200" i="1" dirty="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1837614" y="5741413"/>
            <a:ext cx="14612770" cy="3970318"/>
          </a:xfrm>
          <a:prstGeom prst="rect">
            <a:avLst/>
          </a:prstGeom>
        </p:spPr>
        <p:txBody>
          <a:bodyPr wrap="square">
            <a:spAutoFit/>
          </a:bodyPr>
          <a:lstStyle/>
          <a:p>
            <a:pPr marL="342900" marR="0" lvl="0" indent="-342900" algn="just">
              <a:lnSpc>
                <a:spcPct val="150000"/>
              </a:lnSpc>
              <a:spcBef>
                <a:spcPts val="600"/>
              </a:spcBef>
              <a:spcAft>
                <a:spcPts val="600"/>
              </a:spcAft>
              <a:buFont typeface="Wingdings" panose="05000000000000000000" pitchFamily="2" charset="2"/>
              <a:buChar char=""/>
            </a:pPr>
            <a:r>
              <a:rPr lang="en-US" sz="4200" b="1" dirty="0" err="1">
                <a:latin typeface="Arial" panose="020B0604020202020204" pitchFamily="34" charset="0"/>
                <a:ea typeface="Times New Roman" panose="02020603050405020304" pitchFamily="18" charset="0"/>
                <a:cs typeface="Arial" panose="020B0604020202020204" pitchFamily="34" charset="0"/>
              </a:rPr>
              <a:t>Ước</a:t>
            </a:r>
            <a:r>
              <a:rPr lang="en-US" sz="4200" b="1" dirty="0">
                <a:latin typeface="Arial" panose="020B0604020202020204" pitchFamily="34" charset="0"/>
                <a:ea typeface="Times New Roman" panose="02020603050405020304" pitchFamily="18" charset="0"/>
                <a:cs typeface="Arial" panose="020B0604020202020204" pitchFamily="34" charset="0"/>
              </a:rPr>
              <a:t> nguyên </a:t>
            </a:r>
            <a:r>
              <a:rPr lang="en-US" sz="4200" b="1" dirty="0" err="1">
                <a:latin typeface="Arial" panose="020B0604020202020204" pitchFamily="34" charset="0"/>
                <a:ea typeface="Times New Roman" panose="02020603050405020304" pitchFamily="18" charset="0"/>
                <a:cs typeface="Arial" panose="020B0604020202020204" pitchFamily="34" charset="0"/>
              </a:rPr>
              <a:t>cống</a:t>
            </a:r>
            <a:r>
              <a:rPr lang="en-US" sz="4200" b="1" dirty="0">
                <a:latin typeface="Arial" panose="020B0604020202020204" pitchFamily="34" charset="0"/>
                <a:ea typeface="Times New Roman" panose="02020603050405020304" pitchFamily="18" charset="0"/>
                <a:cs typeface="Arial" panose="020B0604020202020204" pitchFamily="34" charset="0"/>
              </a:rPr>
              <a:t> </a:t>
            </a:r>
            <a:r>
              <a:rPr lang="en-US" sz="4200" b="1" dirty="0" err="1">
                <a:latin typeface="Arial" panose="020B0604020202020204" pitchFamily="34" charset="0"/>
                <a:ea typeface="Times New Roman" panose="02020603050405020304" pitchFamily="18" charset="0"/>
                <a:cs typeface="Arial" panose="020B0604020202020204" pitchFamily="34" charset="0"/>
              </a:rPr>
              <a:t>hiến</a:t>
            </a:r>
            <a:r>
              <a:rPr lang="en-US" sz="4200" b="1" dirty="0">
                <a:latin typeface="Arial" panose="020B0604020202020204" pitchFamily="34" charset="0"/>
                <a:ea typeface="Times New Roman" panose="02020603050405020304" pitchFamily="18" charset="0"/>
                <a:cs typeface="Arial" panose="020B0604020202020204" pitchFamily="34" charset="0"/>
              </a:rPr>
              <a:t>, </a:t>
            </a:r>
            <a:r>
              <a:rPr lang="en-US" sz="4200" b="1" dirty="0" err="1">
                <a:latin typeface="Arial" panose="020B0604020202020204" pitchFamily="34" charset="0"/>
                <a:ea typeface="Times New Roman" panose="02020603050405020304" pitchFamily="18" charset="0"/>
                <a:cs typeface="Arial" panose="020B0604020202020204" pitchFamily="34" charset="0"/>
              </a:rPr>
              <a:t>hòa</a:t>
            </a:r>
            <a:r>
              <a:rPr lang="en-US" sz="4200" b="1" dirty="0">
                <a:latin typeface="Arial" panose="020B0604020202020204" pitchFamily="34" charset="0"/>
                <a:ea typeface="Times New Roman" panose="02020603050405020304" pitchFamily="18" charset="0"/>
                <a:cs typeface="Arial" panose="020B0604020202020204" pitchFamily="34" charset="0"/>
              </a:rPr>
              <a:t> </a:t>
            </a:r>
            <a:r>
              <a:rPr lang="en-US" sz="4200" b="1" dirty="0" err="1">
                <a:latin typeface="Arial" panose="020B0604020202020204" pitchFamily="34" charset="0"/>
                <a:ea typeface="Times New Roman" panose="02020603050405020304" pitchFamily="18" charset="0"/>
                <a:cs typeface="Arial" panose="020B0604020202020204" pitchFamily="34" charset="0"/>
              </a:rPr>
              <a:t>nhập</a:t>
            </a:r>
            <a:r>
              <a:rPr lang="en-US" sz="4200" b="1" dirty="0">
                <a:latin typeface="Arial" panose="020B0604020202020204" pitchFamily="34" charset="0"/>
                <a:ea typeface="Times New Roman" panose="02020603050405020304" pitchFamily="18" charset="0"/>
                <a:cs typeface="Arial" panose="020B0604020202020204" pitchFamily="34" charset="0"/>
              </a:rPr>
              <a:t> của nhà </a:t>
            </a:r>
            <a:r>
              <a:rPr lang="en-US" sz="4200" b="1" dirty="0" err="1">
                <a:latin typeface="Arial" panose="020B0604020202020204" pitchFamily="34" charset="0"/>
                <a:ea typeface="Times New Roman" panose="02020603050405020304" pitchFamily="18" charset="0"/>
                <a:cs typeface="Arial" panose="020B0604020202020204" pitchFamily="34" charset="0"/>
              </a:rPr>
              <a:t>thơ</a:t>
            </a:r>
            <a:r>
              <a:rPr lang="en-US" sz="4200" b="1" dirty="0">
                <a:latin typeface="Arial" panose="020B0604020202020204" pitchFamily="34" charset="0"/>
                <a:ea typeface="Times New Roman" panose="02020603050405020304" pitchFamily="18" charset="0"/>
                <a:cs typeface="Arial" panose="020B0604020202020204" pitchFamily="34" charset="0"/>
              </a:rPr>
              <a:t>: </a:t>
            </a:r>
            <a:r>
              <a:rPr lang="en-US" sz="4200" dirty="0">
                <a:latin typeface="Arial" panose="020B0604020202020204" pitchFamily="34" charset="0"/>
                <a:ea typeface="Times New Roman" panose="02020603050405020304" pitchFamily="18" charset="0"/>
                <a:cs typeface="Arial" panose="020B0604020202020204" pitchFamily="34" charset="0"/>
              </a:rPr>
              <a:t>Muốn </a:t>
            </a:r>
            <a:r>
              <a:rPr lang="en-US" sz="4200" dirty="0" err="1">
                <a:latin typeface="Arial" panose="020B0604020202020204" pitchFamily="34" charset="0"/>
                <a:ea typeface="Times New Roman" panose="02020603050405020304" pitchFamily="18" charset="0"/>
                <a:cs typeface="Arial" panose="020B0604020202020204" pitchFamily="34" charset="0"/>
              </a:rPr>
              <a:t>được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cống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hiến</a:t>
            </a:r>
            <a:r>
              <a:rPr lang="en-US" sz="4200" dirty="0">
                <a:latin typeface="Arial" panose="020B0604020202020204" pitchFamily="34" charset="0"/>
                <a:ea typeface="Times New Roman" panose="02020603050405020304" pitchFamily="18" charset="0"/>
                <a:cs typeface="Arial" panose="020B0604020202020204" pitchFamily="34" charset="0"/>
              </a:rPr>
              <a:t> phần </a:t>
            </a:r>
            <a:r>
              <a:rPr lang="en-US" sz="4200" dirty="0" err="1">
                <a:latin typeface="Arial" panose="020B0604020202020204" pitchFamily="34" charset="0"/>
                <a:ea typeface="Times New Roman" panose="02020603050405020304" pitchFamily="18" charset="0"/>
                <a:cs typeface="Arial" panose="020B0604020202020204" pitchFamily="34" charset="0"/>
              </a:rPr>
              <a:t>nhỏ</a:t>
            </a:r>
            <a:r>
              <a:rPr lang="en-US" sz="4200" dirty="0">
                <a:latin typeface="Arial" panose="020B0604020202020204" pitchFamily="34" charset="0"/>
                <a:ea typeface="Times New Roman" panose="02020603050405020304" pitchFamily="18" charset="0"/>
                <a:cs typeface="Arial" panose="020B0604020202020204" pitchFamily="34" charset="0"/>
              </a:rPr>
              <a:t> bé, tốt </a:t>
            </a:r>
            <a:r>
              <a:rPr lang="en-US" sz="4200" dirty="0" err="1">
                <a:latin typeface="Arial" panose="020B0604020202020204" pitchFamily="34" charset="0"/>
                <a:ea typeface="Times New Roman" panose="02020603050405020304" pitchFamily="18" charset="0"/>
                <a:cs typeface="Arial" panose="020B0604020202020204" pitchFamily="34" charset="0"/>
              </a:rPr>
              <a:t>đẹp</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hữu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ích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cho</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cuộc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đời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cho</a:t>
            </a:r>
            <a:r>
              <a:rPr lang="en-US" sz="4200" dirty="0">
                <a:latin typeface="Arial" panose="020B0604020202020204" pitchFamily="34" charset="0"/>
                <a:ea typeface="Times New Roman" panose="02020603050405020304" pitchFamily="18" charset="0"/>
                <a:cs typeface="Arial" panose="020B0604020202020204" pitchFamily="34" charset="0"/>
              </a:rPr>
              <a:t> đất </a:t>
            </a:r>
            <a:r>
              <a:rPr lang="en-US" sz="4200" dirty="0" err="1">
                <a:latin typeface="Arial" panose="020B0604020202020204" pitchFamily="34" charset="0"/>
                <a:ea typeface="Times New Roman" panose="02020603050405020304" pitchFamily="18" charset="0"/>
                <a:cs typeface="Arial" panose="020B0604020202020204" pitchFamily="34" charset="0"/>
              </a:rPr>
              <a:t>nước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Nguyện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ước</a:t>
            </a:r>
            <a:r>
              <a:rPr lang="en-US" sz="4200" dirty="0">
                <a:latin typeface="Arial" panose="020B0604020202020204" pitchFamily="34" charset="0"/>
                <a:ea typeface="Times New Roman" panose="02020603050405020304" pitchFamily="18" charset="0"/>
                <a:cs typeface="Arial" panose="020B0604020202020204" pitchFamily="34" charset="0"/>
              </a:rPr>
              <a:t> của nhà </a:t>
            </a:r>
            <a:r>
              <a:rPr lang="en-US" sz="4200" dirty="0" err="1">
                <a:latin typeface="Arial" panose="020B0604020202020204" pitchFamily="34" charset="0"/>
                <a:ea typeface="Times New Roman" panose="02020603050405020304" pitchFamily="18" charset="0"/>
                <a:cs typeface="Arial" panose="020B0604020202020204" pitchFamily="34" charset="0"/>
              </a:rPr>
              <a:t>thơ</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thật</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đáng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trân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trọng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bởi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diễn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ra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bền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bỉ</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cống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hiến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trọn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smtClean="0">
                <a:latin typeface="Arial" panose="020B0604020202020204" pitchFamily="34" charset="0"/>
                <a:ea typeface="Times New Roman" panose="02020603050405020304" pitchFamily="18" charset="0"/>
                <a:cs typeface="Arial" panose="020B0604020202020204" pitchFamily="34" charset="0"/>
              </a:rPr>
              <a:t>đời</a:t>
            </a:r>
            <a:r>
              <a:rPr lang="vi-VN" sz="4200" dirty="0" smtClean="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622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68005"/>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782168" y="842199"/>
            <a:ext cx="10486031" cy="1128514"/>
          </a:xfrm>
          <a:prstGeom prst="rect">
            <a:avLst/>
          </a:prstGeom>
        </p:spPr>
        <p:txBody>
          <a:bodyPr wrap="square" lIns="0" tIns="0" rIns="0" bIns="0" rtlCol="0" anchor="t">
            <a:spAutoFit/>
          </a:bodyPr>
          <a:lstStyle/>
          <a:p>
            <a:pPr marL="0" lvl="0" indent="0" algn="just">
              <a:lnSpc>
                <a:spcPts val="8800"/>
              </a:lnSpc>
              <a:spcBef>
                <a:spcPct val="0"/>
              </a:spcBef>
            </a:pPr>
            <a:r>
              <a:rPr lang="vi-VN" sz="4800" b="1" dirty="0" smtClean="0">
                <a:solidFill>
                  <a:schemeClr val="accent6">
                    <a:lumMod val="50000"/>
                  </a:schemeClr>
                </a:solidFill>
              </a:rPr>
              <a:t>4. Lời ngợi ca quê hương đất nước</a:t>
            </a:r>
            <a:endParaRPr lang="en-US" sz="4800" b="1" dirty="0">
              <a:solidFill>
                <a:schemeClr val="accent6">
                  <a:lumMod val="50000"/>
                </a:schemeClr>
              </a:solidFill>
            </a:endParaRPr>
          </a:p>
        </p:txBody>
      </p:sp>
      <p:sp>
        <p:nvSpPr>
          <p:cNvPr id="4" name="TextBox 3"/>
          <p:cNvSpPr txBox="1"/>
          <p:nvPr/>
        </p:nvSpPr>
        <p:spPr>
          <a:xfrm>
            <a:off x="7352483" y="2307944"/>
            <a:ext cx="3583032" cy="784830"/>
          </a:xfrm>
          <a:prstGeom prst="rect">
            <a:avLst/>
          </a:prstGeom>
          <a:noFill/>
        </p:spPr>
        <p:txBody>
          <a:bodyPr wrap="none" rtlCol="0">
            <a:spAutoFit/>
          </a:bodyPr>
          <a:lstStyle/>
          <a:p>
            <a:r>
              <a:rPr lang="vi-VN" sz="4500" b="1" dirty="0" smtClean="0">
                <a:solidFill>
                  <a:srgbClr val="FF0000"/>
                </a:solidFill>
              </a:rPr>
              <a:t>THẢO LUẬN</a:t>
            </a:r>
            <a:endParaRPr lang="en-US" sz="4500" b="1" dirty="0">
              <a:solidFill>
                <a:srgbClr val="FF0000"/>
              </a:solidFill>
            </a:endParaRPr>
          </a:p>
        </p:txBody>
      </p:sp>
      <p:sp>
        <p:nvSpPr>
          <p:cNvPr id="6" name="Rectangle 5"/>
          <p:cNvSpPr/>
          <p:nvPr/>
        </p:nvSpPr>
        <p:spPr>
          <a:xfrm>
            <a:off x="2019299" y="3189150"/>
            <a:ext cx="14249400" cy="393030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
            </a:pPr>
            <a:r>
              <a:rPr lang="en-US" sz="4200" dirty="0" err="1">
                <a:latin typeface="Arial" panose="020B0604020202020204" pitchFamily="34" charset="0"/>
                <a:ea typeface="Times New Roman" panose="02020603050405020304" pitchFamily="18" charset="0"/>
                <a:cs typeface="Arial" panose="020B0604020202020204" pitchFamily="34" charset="0"/>
              </a:rPr>
              <a:t>Nhận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xét</a:t>
            </a:r>
            <a:r>
              <a:rPr lang="en-US" sz="4200" dirty="0">
                <a:latin typeface="Arial" panose="020B0604020202020204" pitchFamily="34" charset="0"/>
                <a:ea typeface="Times New Roman" panose="02020603050405020304" pitchFamily="18" charset="0"/>
                <a:cs typeface="Arial" panose="020B0604020202020204" pitchFamily="34" charset="0"/>
              </a:rPr>
              <a:t> về </a:t>
            </a:r>
            <a:r>
              <a:rPr lang="en-US" sz="4200" dirty="0" err="1">
                <a:latin typeface="Arial" panose="020B0604020202020204" pitchFamily="34" charset="0"/>
                <a:ea typeface="Times New Roman" panose="02020603050405020304" pitchFamily="18" charset="0"/>
                <a:cs typeface="Arial" panose="020B0604020202020204" pitchFamily="34" charset="0"/>
              </a:rPr>
              <a:t>âm</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hưởng</a:t>
            </a:r>
            <a:r>
              <a:rPr lang="en-US" sz="4200" dirty="0">
                <a:latin typeface="Arial" panose="020B0604020202020204" pitchFamily="34" charset="0"/>
                <a:ea typeface="Times New Roman" panose="02020603050405020304" pitchFamily="18" charset="0"/>
                <a:cs typeface="Arial" panose="020B0604020202020204" pitchFamily="34" charset="0"/>
              </a:rPr>
              <a:t> của </a:t>
            </a:r>
            <a:r>
              <a:rPr lang="en-US" sz="4200" dirty="0" err="1">
                <a:latin typeface="Arial" panose="020B0604020202020204" pitchFamily="34" charset="0"/>
                <a:ea typeface="Times New Roman" panose="02020603050405020304" pitchFamily="18" charset="0"/>
                <a:cs typeface="Arial" panose="020B0604020202020204" pitchFamily="34" charset="0"/>
              </a:rPr>
              <a:t>đoạn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thơ</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smtClean="0">
                <a:latin typeface="Arial" panose="020B0604020202020204" pitchFamily="34" charset="0"/>
                <a:ea typeface="Times New Roman" panose="02020603050405020304" pitchFamily="18" charset="0"/>
                <a:cs typeface="Arial" panose="020B0604020202020204" pitchFamily="34" charset="0"/>
              </a:rPr>
              <a:t>Tình</a:t>
            </a:r>
            <a:r>
              <a:rPr lang="en-US" sz="4200" dirty="0" smtClean="0">
                <a:latin typeface="Arial" panose="020B0604020202020204" pitchFamily="34" charset="0"/>
                <a:ea typeface="Times New Roman" panose="02020603050405020304" pitchFamily="18" charset="0"/>
                <a:cs typeface="Arial" panose="020B0604020202020204" pitchFamily="34" charset="0"/>
              </a:rPr>
              <a:t> </a:t>
            </a:r>
            <a:r>
              <a:rPr lang="en-US" sz="4200" dirty="0">
                <a:latin typeface="Arial" panose="020B0604020202020204" pitchFamily="34" charset="0"/>
                <a:ea typeface="Times New Roman" panose="02020603050405020304" pitchFamily="18" charset="0"/>
                <a:cs typeface="Arial" panose="020B0604020202020204" pitchFamily="34" charset="0"/>
              </a:rPr>
              <a:t>cảm mà </a:t>
            </a:r>
            <a:r>
              <a:rPr lang="en-US" sz="4200" dirty="0" err="1">
                <a:latin typeface="Arial" panose="020B0604020202020204" pitchFamily="34" charset="0"/>
                <a:ea typeface="Times New Roman" panose="02020603050405020304" pitchFamily="18" charset="0"/>
                <a:cs typeface="Arial" panose="020B0604020202020204" pitchFamily="34" charset="0"/>
              </a:rPr>
              <a:t>tác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giả</a:t>
            </a:r>
            <a:r>
              <a:rPr lang="en-US" sz="4200" dirty="0">
                <a:latin typeface="Arial" panose="020B0604020202020204" pitchFamily="34" charset="0"/>
                <a:ea typeface="Times New Roman" panose="02020603050405020304" pitchFamily="18" charset="0"/>
                <a:cs typeface="Arial" panose="020B0604020202020204" pitchFamily="34" charset="0"/>
              </a:rPr>
              <a:t> gửi </a:t>
            </a:r>
            <a:r>
              <a:rPr lang="en-US" sz="4200" dirty="0" err="1">
                <a:latin typeface="Arial" panose="020B0604020202020204" pitchFamily="34" charset="0"/>
                <a:ea typeface="Times New Roman" panose="02020603050405020304" pitchFamily="18" charset="0"/>
                <a:cs typeface="Arial" panose="020B0604020202020204" pitchFamily="34" charset="0"/>
              </a:rPr>
              <a:t>gắm</a:t>
            </a:r>
            <a:r>
              <a:rPr lang="en-US" sz="4200" dirty="0">
                <a:latin typeface="Arial" panose="020B0604020202020204" pitchFamily="34" charset="0"/>
                <a:ea typeface="Times New Roman" panose="02020603050405020304" pitchFamily="18" charset="0"/>
                <a:cs typeface="Arial" panose="020B0604020202020204" pitchFamily="34" charset="0"/>
              </a:rPr>
              <a:t> ở đây là gì? </a:t>
            </a:r>
          </a:p>
          <a:p>
            <a:pPr marL="571500" indent="-571500" algn="just">
              <a:lnSpc>
                <a:spcPct val="150000"/>
              </a:lnSpc>
              <a:spcBef>
                <a:spcPts val="600"/>
              </a:spcBef>
              <a:spcAft>
                <a:spcPts val="600"/>
              </a:spcAft>
              <a:buFont typeface="Wingdings" panose="05000000000000000000" pitchFamily="2" charset="2"/>
              <a:buChar char="§"/>
            </a:pPr>
            <a:r>
              <a:rPr lang="en-US" sz="4200" dirty="0" smtClean="0">
                <a:latin typeface="Arial" panose="020B0604020202020204" pitchFamily="34" charset="0"/>
                <a:ea typeface="Times New Roman" panose="02020603050405020304" pitchFamily="18" charset="0"/>
                <a:cs typeface="Arial" panose="020B0604020202020204" pitchFamily="34" charset="0"/>
              </a:rPr>
              <a:t>Đặt </a:t>
            </a:r>
            <a:r>
              <a:rPr lang="en-US" sz="4200" dirty="0">
                <a:latin typeface="Arial" panose="020B0604020202020204" pitchFamily="34" charset="0"/>
                <a:ea typeface="Times New Roman" panose="02020603050405020304" pitchFamily="18" charset="0"/>
                <a:cs typeface="Arial" panose="020B0604020202020204" pitchFamily="34" charset="0"/>
              </a:rPr>
              <a:t>bài </a:t>
            </a:r>
            <a:r>
              <a:rPr lang="en-US" sz="4200" dirty="0" err="1">
                <a:latin typeface="Arial" panose="020B0604020202020204" pitchFamily="34" charset="0"/>
                <a:ea typeface="Times New Roman" panose="02020603050405020304" pitchFamily="18" charset="0"/>
                <a:cs typeface="Arial" panose="020B0604020202020204" pitchFamily="34" charset="0"/>
              </a:rPr>
              <a:t>thơ</a:t>
            </a:r>
            <a:r>
              <a:rPr lang="en-US" sz="4200" dirty="0">
                <a:latin typeface="Arial" panose="020B0604020202020204" pitchFamily="34" charset="0"/>
                <a:ea typeface="Times New Roman" panose="02020603050405020304" pitchFamily="18" charset="0"/>
                <a:cs typeface="Arial" panose="020B0604020202020204" pitchFamily="34" charset="0"/>
              </a:rPr>
              <a:t> trong </a:t>
            </a:r>
            <a:r>
              <a:rPr lang="en-US" sz="4200" dirty="0" err="1">
                <a:latin typeface="Arial" panose="020B0604020202020204" pitchFamily="34" charset="0"/>
                <a:ea typeface="Times New Roman" panose="02020603050405020304" pitchFamily="18" charset="0"/>
                <a:cs typeface="Arial" panose="020B0604020202020204" pitchFamily="34" charset="0"/>
              </a:rPr>
              <a:t>hoàn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cảnh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ra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đời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em</a:t>
            </a:r>
            <a:r>
              <a:rPr lang="en-US" sz="4200" dirty="0">
                <a:latin typeface="Arial" panose="020B0604020202020204" pitchFamily="34" charset="0"/>
                <a:ea typeface="Times New Roman" panose="02020603050405020304" pitchFamily="18" charset="0"/>
                <a:cs typeface="Arial" panose="020B0604020202020204" pitchFamily="34" charset="0"/>
              </a:rPr>
              <a:t> có </a:t>
            </a:r>
            <a:r>
              <a:rPr lang="en-US" sz="4200" dirty="0" err="1">
                <a:latin typeface="Arial" panose="020B0604020202020204" pitchFamily="34" charset="0"/>
                <a:ea typeface="Times New Roman" panose="02020603050405020304" pitchFamily="18" charset="0"/>
                <a:cs typeface="Arial" panose="020B0604020202020204" pitchFamily="34" charset="0"/>
              </a:rPr>
              <a:t>suy</a:t>
            </a:r>
            <a:r>
              <a:rPr lang="en-US" sz="4200" dirty="0">
                <a:latin typeface="Arial" panose="020B0604020202020204" pitchFamily="34" charset="0"/>
                <a:ea typeface="Times New Roman" panose="02020603050405020304" pitchFamily="18" charset="0"/>
                <a:cs typeface="Arial" panose="020B0604020202020204" pitchFamily="34" charset="0"/>
              </a:rPr>
              <a:t> nghĩ gì về </a:t>
            </a:r>
            <a:r>
              <a:rPr lang="en-US" sz="4200" dirty="0" err="1">
                <a:latin typeface="Arial" panose="020B0604020202020204" pitchFamily="34" charset="0"/>
                <a:ea typeface="Times New Roman" panose="02020603050405020304" pitchFamily="18" charset="0"/>
                <a:cs typeface="Arial" panose="020B0604020202020204" pitchFamily="34" charset="0"/>
              </a:rPr>
              <a:t>lí</a:t>
            </a:r>
            <a:r>
              <a:rPr lang="en-US" sz="4200" dirty="0">
                <a:latin typeface="Arial" panose="020B0604020202020204" pitchFamily="34" charset="0"/>
                <a:ea typeface="Times New Roman" panose="02020603050405020304" pitchFamily="18" charset="0"/>
                <a:cs typeface="Arial" panose="020B0604020202020204" pitchFamily="34" charset="0"/>
              </a:rPr>
              <a:t> tưởng sống của </a:t>
            </a:r>
            <a:r>
              <a:rPr lang="en-US" sz="4200" dirty="0" err="1">
                <a:latin typeface="Arial" panose="020B0604020202020204" pitchFamily="34" charset="0"/>
                <a:ea typeface="Times New Roman" panose="02020603050405020304" pitchFamily="18" charset="0"/>
                <a:cs typeface="Arial" panose="020B0604020202020204" pitchFamily="34" charset="0"/>
              </a:rPr>
              <a:t>tác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giả</a:t>
            </a:r>
            <a:r>
              <a:rPr lang="en-US" sz="4200" dirty="0">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416482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68005"/>
            <a:ext cx="16418497" cy="93725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sp>
        <p:nvSpPr>
          <p:cNvPr id="7" name="TextBox 7"/>
          <p:cNvSpPr txBox="1"/>
          <p:nvPr/>
        </p:nvSpPr>
        <p:spPr>
          <a:xfrm>
            <a:off x="2989430" y="5428572"/>
            <a:ext cx="2409291" cy="416719"/>
          </a:xfrm>
          <a:prstGeom prst="rect">
            <a:avLst/>
          </a:prstGeom>
        </p:spPr>
        <p:txBody>
          <a:bodyPr lIns="0" tIns="0" rIns="0" bIns="0" rtlCol="0" anchor="t">
            <a:spAutoFit/>
          </a:bodyPr>
          <a:lstStyle/>
          <a:p>
            <a:pPr algn="ctr">
              <a:lnSpc>
                <a:spcPts val="3360"/>
              </a:lnSpc>
            </a:pPr>
            <a:r>
              <a:rPr lang="en-US" sz="2800">
                <a:solidFill>
                  <a:srgbClr val="FFFFFF"/>
                </a:solidFill>
                <a:latin typeface="Comic Relief Bold"/>
              </a:rPr>
              <a:t>Answer</a:t>
            </a:r>
          </a:p>
        </p:txBody>
      </p:sp>
      <p:sp>
        <p:nvSpPr>
          <p:cNvPr id="19" name="TextBox 19"/>
          <p:cNvSpPr txBox="1"/>
          <p:nvPr/>
        </p:nvSpPr>
        <p:spPr>
          <a:xfrm>
            <a:off x="1782168" y="842199"/>
            <a:ext cx="10486031" cy="1128514"/>
          </a:xfrm>
          <a:prstGeom prst="rect">
            <a:avLst/>
          </a:prstGeom>
        </p:spPr>
        <p:txBody>
          <a:bodyPr wrap="square" lIns="0" tIns="0" rIns="0" bIns="0" rtlCol="0" anchor="t">
            <a:spAutoFit/>
          </a:bodyPr>
          <a:lstStyle/>
          <a:p>
            <a:pPr marL="0" lvl="0" indent="0" algn="just">
              <a:lnSpc>
                <a:spcPts val="8800"/>
              </a:lnSpc>
              <a:spcBef>
                <a:spcPct val="0"/>
              </a:spcBef>
            </a:pPr>
            <a:r>
              <a:rPr lang="vi-VN" sz="4800" b="1" dirty="0" smtClean="0">
                <a:solidFill>
                  <a:schemeClr val="accent6">
                    <a:lumMod val="50000"/>
                  </a:schemeClr>
                </a:solidFill>
              </a:rPr>
              <a:t>4. Lời ngợi ca quê hương đất nước</a:t>
            </a:r>
            <a:endParaRPr lang="en-US" sz="4800" b="1" dirty="0">
              <a:solidFill>
                <a:schemeClr val="accent6">
                  <a:lumMod val="50000"/>
                </a:schemeClr>
              </a:solidFill>
            </a:endParaRPr>
          </a:p>
        </p:txBody>
      </p:sp>
      <p:sp>
        <p:nvSpPr>
          <p:cNvPr id="5" name="Rectangle 4"/>
          <p:cNvSpPr/>
          <p:nvPr/>
        </p:nvSpPr>
        <p:spPr>
          <a:xfrm>
            <a:off x="2286000" y="1950302"/>
            <a:ext cx="14173200" cy="3154710"/>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en-US" sz="4200" b="1" dirty="0" err="1" smtClean="0">
                <a:latin typeface="Arial" panose="020B0604020202020204" pitchFamily="34" charset="0"/>
                <a:ea typeface="Times New Roman" panose="02020603050405020304" pitchFamily="18" charset="0"/>
                <a:cs typeface="Arial" panose="020B0604020202020204" pitchFamily="34" charset="0"/>
              </a:rPr>
              <a:t>Âm</a:t>
            </a:r>
            <a:r>
              <a:rPr lang="en-US" sz="4200" b="1" dirty="0" smtClean="0">
                <a:latin typeface="Arial" panose="020B0604020202020204" pitchFamily="34" charset="0"/>
                <a:ea typeface="Times New Roman" panose="02020603050405020304" pitchFamily="18" charset="0"/>
                <a:cs typeface="Arial" panose="020B0604020202020204" pitchFamily="34" charset="0"/>
              </a:rPr>
              <a:t> </a:t>
            </a:r>
            <a:r>
              <a:rPr lang="en-US" sz="4200" b="1" dirty="0" err="1">
                <a:latin typeface="Arial" panose="020B0604020202020204" pitchFamily="34" charset="0"/>
                <a:ea typeface="Times New Roman" panose="02020603050405020304" pitchFamily="18" charset="0"/>
                <a:cs typeface="Arial" panose="020B0604020202020204" pitchFamily="34" charset="0"/>
              </a:rPr>
              <a:t>hưởng</a:t>
            </a:r>
            <a:r>
              <a:rPr lang="en-US" sz="4200" b="1" dirty="0">
                <a:latin typeface="Arial" panose="020B0604020202020204" pitchFamily="34" charset="0"/>
                <a:ea typeface="Times New Roman" panose="02020603050405020304" pitchFamily="18" charset="0"/>
                <a:cs typeface="Arial" panose="020B0604020202020204" pitchFamily="34" charset="0"/>
              </a:rPr>
              <a:t> của </a:t>
            </a:r>
            <a:r>
              <a:rPr lang="en-US" sz="4200" b="1" dirty="0" err="1">
                <a:latin typeface="Arial" panose="020B0604020202020204" pitchFamily="34" charset="0"/>
                <a:ea typeface="Times New Roman" panose="02020603050405020304" pitchFamily="18" charset="0"/>
                <a:cs typeface="Arial" panose="020B0604020202020204" pitchFamily="34" charset="0"/>
              </a:rPr>
              <a:t>khúc</a:t>
            </a:r>
            <a:r>
              <a:rPr lang="en-US" sz="4200" b="1" dirty="0">
                <a:latin typeface="Arial" panose="020B0604020202020204" pitchFamily="34" charset="0"/>
                <a:ea typeface="Times New Roman" panose="02020603050405020304" pitchFamily="18" charset="0"/>
                <a:cs typeface="Arial" panose="020B0604020202020204" pitchFamily="34" charset="0"/>
              </a:rPr>
              <a:t> </a:t>
            </a:r>
            <a:r>
              <a:rPr lang="en-US" sz="4200" b="1" dirty="0" err="1">
                <a:latin typeface="Arial" panose="020B0604020202020204" pitchFamily="34" charset="0"/>
                <a:ea typeface="Times New Roman" panose="02020603050405020304" pitchFamily="18" charset="0"/>
                <a:cs typeface="Arial" panose="020B0604020202020204" pitchFamily="34" charset="0"/>
              </a:rPr>
              <a:t>dân</a:t>
            </a:r>
            <a:r>
              <a:rPr lang="en-US" sz="4200" b="1" dirty="0">
                <a:latin typeface="Arial" panose="020B0604020202020204" pitchFamily="34" charset="0"/>
                <a:ea typeface="Times New Roman" panose="02020603050405020304" pitchFamily="18" charset="0"/>
                <a:cs typeface="Arial" panose="020B0604020202020204" pitchFamily="34" charset="0"/>
              </a:rPr>
              <a:t> ca </a:t>
            </a:r>
            <a:r>
              <a:rPr lang="en-US" sz="4200" b="1" dirty="0" err="1">
                <a:latin typeface="Arial" panose="020B0604020202020204" pitchFamily="34" charset="0"/>
                <a:ea typeface="Times New Roman" panose="02020603050405020304" pitchFamily="18" charset="0"/>
                <a:cs typeface="Arial" panose="020B0604020202020204" pitchFamily="34" charset="0"/>
              </a:rPr>
              <a:t>xứ</a:t>
            </a:r>
            <a:r>
              <a:rPr lang="en-US" sz="4200" b="1" dirty="0">
                <a:latin typeface="Arial" panose="020B0604020202020204" pitchFamily="34" charset="0"/>
                <a:ea typeface="Times New Roman" panose="02020603050405020304" pitchFamily="18" charset="0"/>
                <a:cs typeface="Arial" panose="020B0604020202020204" pitchFamily="34" charset="0"/>
              </a:rPr>
              <a:t> </a:t>
            </a:r>
            <a:r>
              <a:rPr lang="en-US" sz="4200" b="1" dirty="0" err="1">
                <a:latin typeface="Arial" panose="020B0604020202020204" pitchFamily="34" charset="0"/>
                <a:ea typeface="Times New Roman" panose="02020603050405020304" pitchFamily="18" charset="0"/>
                <a:cs typeface="Arial" panose="020B0604020202020204" pitchFamily="34" charset="0"/>
              </a:rPr>
              <a:t>Huế</a:t>
            </a:r>
            <a:r>
              <a:rPr lang="en-US" sz="4200" b="1"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Làn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điệu</a:t>
            </a:r>
            <a:r>
              <a:rPr lang="en-US" sz="4200" dirty="0">
                <a:latin typeface="Arial" panose="020B0604020202020204" pitchFamily="34" charset="0"/>
                <a:ea typeface="Times New Roman" panose="02020603050405020304" pitchFamily="18" charset="0"/>
                <a:cs typeface="Arial" panose="020B0604020202020204" pitchFamily="34" charset="0"/>
              </a:rPr>
              <a:t> Nam </a:t>
            </a:r>
            <a:r>
              <a:rPr lang="en-US" sz="4200" dirty="0" err="1">
                <a:latin typeface="Arial" panose="020B0604020202020204" pitchFamily="34" charset="0"/>
                <a:ea typeface="Times New Roman" panose="02020603050405020304" pitchFamily="18" charset="0"/>
                <a:cs typeface="Arial" panose="020B0604020202020204" pitchFamily="34" charset="0"/>
              </a:rPr>
              <a:t>ai</a:t>
            </a:r>
            <a:r>
              <a:rPr lang="en-US" sz="4200" dirty="0">
                <a:latin typeface="Arial" panose="020B0604020202020204" pitchFamily="34" charset="0"/>
                <a:ea typeface="Times New Roman" panose="02020603050405020304" pitchFamily="18" charset="0"/>
                <a:cs typeface="Arial" panose="020B0604020202020204" pitchFamily="34" charset="0"/>
              </a:rPr>
              <a:t>, Nam </a:t>
            </a:r>
            <a:r>
              <a:rPr lang="en-US" sz="4200" dirty="0" err="1">
                <a:latin typeface="Arial" panose="020B0604020202020204" pitchFamily="34" charset="0"/>
                <a:ea typeface="Times New Roman" panose="02020603050405020304" pitchFamily="18" charset="0"/>
                <a:cs typeface="Arial" panose="020B0604020202020204" pitchFamily="34" charset="0"/>
              </a:rPr>
              <a:t>bình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ngọt</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ngào</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sâu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smtClean="0">
                <a:latin typeface="Arial" panose="020B0604020202020204" pitchFamily="34" charset="0"/>
                <a:ea typeface="Times New Roman" panose="02020603050405020304" pitchFamily="18" charset="0"/>
                <a:cs typeface="Arial" panose="020B0604020202020204" pitchFamily="34" charset="0"/>
              </a:rPr>
              <a:t>lắng</a:t>
            </a:r>
            <a:r>
              <a:rPr lang="vi-VN" sz="4200" dirty="0" smtClean="0">
                <a:latin typeface="Arial" panose="020B0604020202020204" pitchFamily="34" charset="0"/>
                <a:ea typeface="Times New Roman" panose="02020603050405020304" pitchFamily="18" charset="0"/>
                <a:cs typeface="Arial" panose="020B0604020202020204" pitchFamily="34" charset="0"/>
              </a:rPr>
              <a:t>, đ</a:t>
            </a:r>
            <a:r>
              <a:rPr lang="en-US" sz="4200" dirty="0" err="1" smtClean="0">
                <a:latin typeface="Arial" panose="020B0604020202020204" pitchFamily="34" charset="0"/>
                <a:ea typeface="Times New Roman" panose="02020603050405020304" pitchFamily="18" charset="0"/>
                <a:cs typeface="Arial" panose="020B0604020202020204" pitchFamily="34" charset="0"/>
              </a:rPr>
              <a:t>iệp</a:t>
            </a:r>
            <a:r>
              <a:rPr lang="en-US" sz="4200" dirty="0" smtClean="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khúc</a:t>
            </a:r>
            <a:r>
              <a:rPr lang="en-US" sz="4200" dirty="0">
                <a:latin typeface="Arial" panose="020B0604020202020204" pitchFamily="34" charset="0"/>
                <a:ea typeface="Times New Roman" panose="02020603050405020304" pitchFamily="18" charset="0"/>
                <a:cs typeface="Arial" panose="020B0604020202020204" pitchFamily="34" charset="0"/>
              </a:rPr>
              <a:t> như </a:t>
            </a:r>
            <a:r>
              <a:rPr lang="en-US" sz="4200" dirty="0" err="1">
                <a:latin typeface="Arial" panose="020B0604020202020204" pitchFamily="34" charset="0"/>
                <a:ea typeface="Times New Roman" panose="02020603050405020304" pitchFamily="18" charset="0"/>
                <a:cs typeface="Arial" panose="020B0604020202020204" pitchFamily="34" charset="0"/>
              </a:rPr>
              <a:t>lời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hát</a:t>
            </a:r>
            <a:r>
              <a:rPr lang="en-US" sz="4200" dirty="0" smtClean="0">
                <a:latin typeface="Arial" panose="020B0604020202020204" pitchFamily="34" charset="0"/>
                <a:ea typeface="Times New Roman" panose="02020603050405020304" pitchFamily="18" charset="0"/>
                <a:cs typeface="Arial" panose="020B0604020202020204" pitchFamily="34" charset="0"/>
              </a:rPr>
              <a:t>.</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Symbol" panose="05050102010706020507" pitchFamily="18" charset="2"/>
              <a:buChar char="Þ"/>
            </a:pPr>
            <a:r>
              <a:rPr lang="vi-VN" sz="4200" dirty="0" smtClean="0">
                <a:ea typeface="Times New Roman" panose="02020603050405020304" pitchFamily="18" charset="0"/>
                <a:cs typeface="Arial" panose="020B0604020202020204" pitchFamily="34" charset="0"/>
              </a:rPr>
              <a:t>Lòng </a:t>
            </a:r>
            <a:r>
              <a:rPr lang="vi-VN" sz="4200" dirty="0">
                <a:ea typeface="Times New Roman" panose="02020603050405020304" pitchFamily="18" charset="0"/>
                <a:cs typeface="Arial" panose="020B0604020202020204" pitchFamily="34" charset="0"/>
              </a:rPr>
              <a:t>tự hào, thiết tha yêu quê hương, đất nước</a:t>
            </a:r>
            <a:r>
              <a:rPr lang="vi-VN" sz="4200" dirty="0" smtClean="0">
                <a:ea typeface="Times New Roman" panose="02020603050405020304" pitchFamily="18" charset="0"/>
                <a:cs typeface="Arial" panose="020B0604020202020204" pitchFamily="34" charset="0"/>
              </a:rPr>
              <a:t>.</a:t>
            </a:r>
          </a:p>
        </p:txBody>
      </p:sp>
      <p:sp>
        <p:nvSpPr>
          <p:cNvPr id="8" name="Rectangle 7"/>
          <p:cNvSpPr/>
          <p:nvPr/>
        </p:nvSpPr>
        <p:spPr>
          <a:xfrm>
            <a:off x="2286000" y="5070324"/>
            <a:ext cx="14343230" cy="4124206"/>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en-US" sz="4200" dirty="0" smtClean="0">
                <a:latin typeface="Arial" panose="020B0604020202020204" pitchFamily="34" charset="0"/>
                <a:ea typeface="Times New Roman" panose="02020603050405020304" pitchFamily="18" charset="0"/>
                <a:cs typeface="Arial" panose="020B0604020202020204" pitchFamily="34" charset="0"/>
              </a:rPr>
              <a:t>Đặt </a:t>
            </a:r>
            <a:r>
              <a:rPr lang="en-US" sz="4200" dirty="0">
                <a:latin typeface="Arial" panose="020B0604020202020204" pitchFamily="34" charset="0"/>
                <a:ea typeface="Times New Roman" panose="02020603050405020304" pitchFamily="18" charset="0"/>
                <a:cs typeface="Arial" panose="020B0604020202020204" pitchFamily="34" charset="0"/>
              </a:rPr>
              <a:t>trong </a:t>
            </a:r>
            <a:r>
              <a:rPr lang="en-US" sz="4200" dirty="0" err="1">
                <a:latin typeface="Arial" panose="020B0604020202020204" pitchFamily="34" charset="0"/>
                <a:ea typeface="Times New Roman" panose="02020603050405020304" pitchFamily="18" charset="0"/>
                <a:cs typeface="Arial" panose="020B0604020202020204" pitchFamily="34" charset="0"/>
              </a:rPr>
              <a:t>hoàn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cảnh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ra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đời</a:t>
            </a:r>
            <a:r>
              <a:rPr lang="en-US" sz="4200" dirty="0">
                <a:latin typeface="Arial" panose="020B0604020202020204" pitchFamily="34" charset="0"/>
                <a:ea typeface="Times New Roman" panose="02020603050405020304" pitchFamily="18" charset="0"/>
                <a:cs typeface="Arial" panose="020B0604020202020204" pitchFamily="34" charset="0"/>
              </a:rPr>
              <a:t> khi nhà </a:t>
            </a:r>
            <a:r>
              <a:rPr lang="en-US" sz="4200" dirty="0" err="1">
                <a:latin typeface="Arial" panose="020B0604020202020204" pitchFamily="34" charset="0"/>
                <a:ea typeface="Times New Roman" panose="02020603050405020304" pitchFamily="18" charset="0"/>
                <a:cs typeface="Arial" panose="020B0604020202020204" pitchFamily="34" charset="0"/>
              </a:rPr>
              <a:t>thơ</a:t>
            </a:r>
            <a:r>
              <a:rPr lang="en-US" sz="4200" dirty="0">
                <a:latin typeface="Arial" panose="020B0604020202020204" pitchFamily="34" charset="0"/>
                <a:ea typeface="Times New Roman" panose="02020603050405020304" pitchFamily="18" charset="0"/>
                <a:cs typeface="Arial" panose="020B0604020202020204" pitchFamily="34" charset="0"/>
              </a:rPr>
              <a:t> đang nằm trên </a:t>
            </a:r>
            <a:r>
              <a:rPr lang="en-US" sz="4200" dirty="0" err="1">
                <a:latin typeface="Arial" panose="020B0604020202020204" pitchFamily="34" charset="0"/>
                <a:ea typeface="Times New Roman" panose="02020603050405020304" pitchFamily="18" charset="0"/>
                <a:cs typeface="Arial" panose="020B0604020202020204" pitchFamily="34" charset="0"/>
              </a:rPr>
              <a:t>giường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bệnh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và</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không</a:t>
            </a:r>
            <a:r>
              <a:rPr lang="en-US" sz="4200" dirty="0">
                <a:latin typeface="Arial" panose="020B0604020202020204" pitchFamily="34" charset="0"/>
                <a:ea typeface="Times New Roman" panose="02020603050405020304" pitchFamily="18" charset="0"/>
                <a:cs typeface="Arial" panose="020B0604020202020204" pitchFamily="34" charset="0"/>
              </a:rPr>
              <a:t> lâu </a:t>
            </a:r>
            <a:r>
              <a:rPr lang="en-US" sz="4200" dirty="0" err="1">
                <a:latin typeface="Arial" panose="020B0604020202020204" pitchFamily="34" charset="0"/>
                <a:ea typeface="Times New Roman" panose="02020603050405020304" pitchFamily="18" charset="0"/>
                <a:cs typeface="Arial" panose="020B0604020202020204" pitchFamily="34" charset="0"/>
              </a:rPr>
              <a:t>sau</a:t>
            </a:r>
            <a:r>
              <a:rPr lang="en-US" sz="4200" dirty="0">
                <a:latin typeface="Arial" panose="020B0604020202020204" pitchFamily="34" charset="0"/>
                <a:ea typeface="Times New Roman" panose="02020603050405020304" pitchFamily="18" charset="0"/>
                <a:cs typeface="Arial" panose="020B0604020202020204" pitchFamily="34" charset="0"/>
              </a:rPr>
              <a:t> thì qua </a:t>
            </a:r>
            <a:r>
              <a:rPr lang="en-US" sz="4200" dirty="0" err="1">
                <a:latin typeface="Arial" panose="020B0604020202020204" pitchFamily="34" charset="0"/>
                <a:ea typeface="Times New Roman" panose="02020603050405020304" pitchFamily="18" charset="0"/>
                <a:cs typeface="Arial" panose="020B0604020202020204" pitchFamily="34" charset="0"/>
              </a:rPr>
              <a:t>đời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vi-VN" sz="4200" dirty="0" smtClean="0">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 typeface="Symbol" panose="05050102010706020507" pitchFamily="18" charset="2"/>
              <a:buChar char="Þ"/>
            </a:pPr>
            <a:r>
              <a:rPr lang="en-US" sz="4200" dirty="0" err="1" smtClean="0">
                <a:latin typeface="Arial" panose="020B0604020202020204" pitchFamily="34" charset="0"/>
                <a:ea typeface="Times New Roman" panose="02020603050405020304" pitchFamily="18" charset="0"/>
                <a:cs typeface="Arial" panose="020B0604020202020204" pitchFamily="34" charset="0"/>
              </a:rPr>
              <a:t>Lí</a:t>
            </a:r>
            <a:r>
              <a:rPr lang="en-US" sz="4200" dirty="0" smtClean="0">
                <a:latin typeface="Arial" panose="020B0604020202020204" pitchFamily="34" charset="0"/>
                <a:ea typeface="Times New Roman" panose="02020603050405020304" pitchFamily="18" charset="0"/>
                <a:cs typeface="Arial" panose="020B0604020202020204" pitchFamily="34" charset="0"/>
              </a:rPr>
              <a:t> </a:t>
            </a:r>
            <a:r>
              <a:rPr lang="en-US" sz="4200" dirty="0">
                <a:latin typeface="Arial" panose="020B0604020202020204" pitchFamily="34" charset="0"/>
                <a:ea typeface="Times New Roman" panose="02020603050405020304" pitchFamily="18" charset="0"/>
                <a:cs typeface="Arial" panose="020B0604020202020204" pitchFamily="34" charset="0"/>
              </a:rPr>
              <a:t>tưởng sống </a:t>
            </a:r>
            <a:r>
              <a:rPr lang="en-US" sz="4200" dirty="0" err="1">
                <a:latin typeface="Arial" panose="020B0604020202020204" pitchFamily="34" charset="0"/>
                <a:ea typeface="Times New Roman" panose="02020603050405020304" pitchFamily="18" charset="0"/>
                <a:cs typeface="Arial" panose="020B0604020202020204" pitchFamily="34" charset="0"/>
              </a:rPr>
              <a:t>cao</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đẹp</a:t>
            </a:r>
            <a:r>
              <a:rPr lang="en-US" sz="4200" dirty="0">
                <a:latin typeface="Arial" panose="020B0604020202020204" pitchFamily="34" charset="0"/>
                <a:ea typeface="Times New Roman" panose="02020603050405020304" pitchFamily="18" charset="0"/>
                <a:cs typeface="Arial" panose="020B0604020202020204" pitchFamily="34" charset="0"/>
              </a:rPr>
              <a:t> của nhà </a:t>
            </a:r>
            <a:r>
              <a:rPr lang="en-US" sz="4200" dirty="0" err="1">
                <a:latin typeface="Arial" panose="020B0604020202020204" pitchFamily="34" charset="0"/>
                <a:ea typeface="Times New Roman" panose="02020603050405020304" pitchFamily="18" charset="0"/>
                <a:cs typeface="Arial" panose="020B0604020202020204" pitchFamily="34" charset="0"/>
              </a:rPr>
              <a:t>thơ</a:t>
            </a:r>
            <a:r>
              <a:rPr lang="en-US" sz="4200" dirty="0">
                <a:latin typeface="Arial" panose="020B0604020202020204" pitchFamily="34" charset="0"/>
                <a:ea typeface="Times New Roman" panose="02020603050405020304" pitchFamily="18" charset="0"/>
                <a:cs typeface="Arial" panose="020B0604020202020204" pitchFamily="34" charset="0"/>
              </a:rPr>
              <a:t> của một con người </a:t>
            </a:r>
            <a:r>
              <a:rPr lang="en-US" sz="4200" dirty="0" err="1">
                <a:latin typeface="Arial" panose="020B0604020202020204" pitchFamily="34" charset="0"/>
                <a:ea typeface="Times New Roman" panose="02020603050405020304" pitchFamily="18" charset="0"/>
                <a:cs typeface="Arial" panose="020B0604020202020204" pitchFamily="34" charset="0"/>
              </a:rPr>
              <a:t>trọn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đời</a:t>
            </a:r>
            <a:r>
              <a:rPr lang="en-US" sz="4200" dirty="0">
                <a:latin typeface="Arial" panose="020B0604020202020204" pitchFamily="34" charset="0"/>
                <a:ea typeface="Times New Roman" panose="02020603050405020304" pitchFamily="18" charset="0"/>
                <a:cs typeface="Arial" panose="020B0604020202020204" pitchFamily="34" charset="0"/>
              </a:rPr>
              <a:t> đi </a:t>
            </a:r>
            <a:r>
              <a:rPr lang="en-US" sz="4200" dirty="0" err="1">
                <a:latin typeface="Arial" panose="020B0604020202020204" pitchFamily="34" charset="0"/>
                <a:ea typeface="Times New Roman" panose="02020603050405020304" pitchFamily="18" charset="0"/>
                <a:cs typeface="Arial" panose="020B0604020202020204" pitchFamily="34" charset="0"/>
              </a:rPr>
              <a:t>theo</a:t>
            </a:r>
            <a:r>
              <a:rPr lang="en-US" sz="4200" dirty="0">
                <a:latin typeface="Arial" panose="020B0604020202020204" pitchFamily="34" charset="0"/>
                <a:ea typeface="Times New Roman" panose="02020603050405020304" pitchFamily="18" charset="0"/>
                <a:cs typeface="Arial" panose="020B0604020202020204" pitchFamily="34" charset="0"/>
              </a:rPr>
              <a:t> cách </a:t>
            </a:r>
            <a:r>
              <a:rPr lang="en-US" sz="4200" dirty="0" err="1">
                <a:latin typeface="Arial" panose="020B0604020202020204" pitchFamily="34" charset="0"/>
                <a:ea typeface="Times New Roman" panose="02020603050405020304" pitchFamily="18" charset="0"/>
                <a:cs typeface="Arial" panose="020B0604020202020204" pitchFamily="34" charset="0"/>
              </a:rPr>
              <a:t>mạng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trọn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đời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cống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hiến</a:t>
            </a:r>
            <a:r>
              <a:rPr lang="en-US" sz="4200" dirty="0" smtClean="0">
                <a:latin typeface="Arial" panose="020B0604020202020204" pitchFamily="34" charset="0"/>
                <a:ea typeface="Times New Roman" panose="02020603050405020304" pitchFamily="18" charset="0"/>
                <a:cs typeface="Arial" panose="020B0604020202020204" pitchFamily="34" charset="0"/>
              </a:rPr>
              <a:t>...</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873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18319" y="2601691"/>
            <a:ext cx="14651362" cy="62085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199859" y="6525917"/>
            <a:ext cx="2770304" cy="63717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32849" r="290" b="27111"/>
          <a:stretch>
            <a:fillRect/>
          </a:stretch>
        </p:blipFill>
        <p:spPr>
          <a:xfrm flipV="1">
            <a:off x="0" y="0"/>
            <a:ext cx="4802914" cy="414114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97870" flipH="1">
            <a:off x="15066534" y="7052939"/>
            <a:ext cx="4196459" cy="3514534"/>
          </a:xfrm>
          <a:prstGeom prst="rect">
            <a:avLst/>
          </a:prstGeom>
        </p:spPr>
      </p:pic>
      <p:sp>
        <p:nvSpPr>
          <p:cNvPr id="6" name="TextBox 6"/>
          <p:cNvSpPr txBox="1"/>
          <p:nvPr/>
        </p:nvSpPr>
        <p:spPr>
          <a:xfrm>
            <a:off x="2971800" y="4626107"/>
            <a:ext cx="12670162" cy="1333698"/>
          </a:xfrm>
          <a:prstGeom prst="rect">
            <a:avLst/>
          </a:prstGeom>
        </p:spPr>
        <p:txBody>
          <a:bodyPr wrap="square" lIns="0" tIns="0" rIns="0" bIns="0" rtlCol="0" anchor="t">
            <a:spAutoFit/>
          </a:bodyPr>
          <a:lstStyle/>
          <a:p>
            <a:pPr algn="ctr">
              <a:lnSpc>
                <a:spcPts val="10400"/>
              </a:lnSpc>
            </a:pPr>
            <a:r>
              <a:rPr lang="vi-VN" sz="9000" b="1" dirty="0" smtClean="0">
                <a:solidFill>
                  <a:srgbClr val="C96B4F"/>
                </a:solidFill>
              </a:rPr>
              <a:t>III. TỔNG KẾT</a:t>
            </a:r>
            <a:endParaRPr lang="en-US" sz="9000" b="1" dirty="0">
              <a:solidFill>
                <a:srgbClr val="C96B4F"/>
              </a:solidFill>
            </a:endParaRPr>
          </a:p>
        </p:txBody>
      </p:sp>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7707" r="25038"/>
          <a:stretch>
            <a:fillRect/>
          </a:stretch>
        </p:blipFill>
        <p:spPr>
          <a:xfrm flipH="1">
            <a:off x="0" y="7388708"/>
            <a:ext cx="3246957" cy="2898292"/>
          </a:xfrm>
          <a:prstGeom prst="rect">
            <a:avLst/>
          </a:prstGeom>
        </p:spPr>
      </p:pic>
    </p:spTree>
    <p:extLst>
      <p:ext uri="{BB962C8B-B14F-4D97-AF65-F5344CB8AC3E}">
        <p14:creationId xmlns:p14="http://schemas.microsoft.com/office/powerpoint/2010/main" val="4149613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595358" y="1943100"/>
            <a:ext cx="14482841" cy="777239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19410" y="9233899"/>
            <a:ext cx="2594939" cy="59683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26477" t="33207"/>
          <a:stretch>
            <a:fillRect/>
          </a:stretch>
        </p:blipFill>
        <p:spPr>
          <a:xfrm rot="-10800000" flipH="1" flipV="1">
            <a:off x="0" y="44675"/>
            <a:ext cx="3007303" cy="2250196"/>
          </a:xfrm>
          <a:prstGeom prst="rect">
            <a:avLst/>
          </a:prstGeom>
        </p:spPr>
      </p:pic>
      <p:sp>
        <p:nvSpPr>
          <p:cNvPr id="8" name="TextBox 8"/>
          <p:cNvSpPr txBox="1"/>
          <p:nvPr/>
        </p:nvSpPr>
        <p:spPr>
          <a:xfrm>
            <a:off x="6388692" y="2813446"/>
            <a:ext cx="4896171" cy="737702"/>
          </a:xfrm>
          <a:prstGeom prst="rect">
            <a:avLst/>
          </a:prstGeom>
        </p:spPr>
        <p:txBody>
          <a:bodyPr lIns="0" tIns="0" rIns="0" bIns="0" rtlCol="0" anchor="t">
            <a:spAutoFit/>
          </a:bodyPr>
          <a:lstStyle/>
          <a:p>
            <a:pPr marL="0" lvl="0" indent="0" algn="ctr">
              <a:lnSpc>
                <a:spcPts val="5499"/>
              </a:lnSpc>
              <a:spcBef>
                <a:spcPct val="0"/>
              </a:spcBef>
            </a:pPr>
            <a:r>
              <a:rPr lang="vi-VN" sz="6400" b="1" dirty="0" smtClean="0">
                <a:solidFill>
                  <a:srgbClr val="4A3933"/>
                </a:solidFill>
              </a:rPr>
              <a:t>NỘI DUNG</a:t>
            </a:r>
            <a:endParaRPr lang="en-US" sz="6400" b="1" u="none" dirty="0">
              <a:solidFill>
                <a:srgbClr val="4A3933"/>
              </a:solidFill>
            </a:endParaRPr>
          </a:p>
        </p:txBody>
      </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33139" b="27111"/>
          <a:stretch>
            <a:fillRect/>
          </a:stretch>
        </p:blipFill>
        <p:spPr>
          <a:xfrm flipH="1" flipV="1">
            <a:off x="13485086" y="0"/>
            <a:ext cx="4802914" cy="4141145"/>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9901" y="1827864"/>
            <a:ext cx="1509014" cy="1452927"/>
          </a:xfrm>
          <a:prstGeom prst="rect">
            <a:avLst/>
          </a:prstGeom>
        </p:spPr>
      </p:pic>
      <p:sp>
        <p:nvSpPr>
          <p:cNvPr id="20" name="Rectangle 19"/>
          <p:cNvSpPr/>
          <p:nvPr/>
        </p:nvSpPr>
        <p:spPr>
          <a:xfrm>
            <a:off x="2588377" y="3666384"/>
            <a:ext cx="12496800" cy="5093702"/>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Bài </a:t>
            </a:r>
            <a:r>
              <a:rPr lang="en-US" sz="4200" dirty="0" err="1">
                <a:latin typeface="Arial" panose="020B0604020202020204" pitchFamily="34" charset="0"/>
                <a:ea typeface="Times New Roman" panose="02020603050405020304" pitchFamily="18" charset="0"/>
                <a:cs typeface="Arial" panose="020B0604020202020204" pitchFamily="34" charset="0"/>
              </a:rPr>
              <a:t>thơ</a:t>
            </a:r>
            <a:r>
              <a:rPr lang="en-US" sz="4200" dirty="0">
                <a:latin typeface="Arial" panose="020B0604020202020204" pitchFamily="34" charset="0"/>
                <a:ea typeface="Times New Roman" panose="02020603050405020304" pitchFamily="18" charset="0"/>
                <a:cs typeface="Arial" panose="020B0604020202020204" pitchFamily="34" charset="0"/>
              </a:rPr>
              <a:t> thể </a:t>
            </a:r>
            <a:r>
              <a:rPr lang="en-US" sz="4200" dirty="0" err="1">
                <a:latin typeface="Arial" panose="020B0604020202020204" pitchFamily="34" charset="0"/>
                <a:ea typeface="Times New Roman" panose="02020603050405020304" pitchFamily="18" charset="0"/>
                <a:cs typeface="Arial" panose="020B0604020202020204" pitchFamily="34" charset="0"/>
              </a:rPr>
              <a:t>hiện</a:t>
            </a:r>
            <a:r>
              <a:rPr lang="en-US" sz="4200" dirty="0">
                <a:latin typeface="Arial" panose="020B0604020202020204" pitchFamily="34" charset="0"/>
                <a:ea typeface="Times New Roman" panose="02020603050405020304" pitchFamily="18" charset="0"/>
                <a:cs typeface="Arial" panose="020B0604020202020204" pitchFamily="34" charset="0"/>
              </a:rPr>
              <a:t> tâm </a:t>
            </a:r>
            <a:r>
              <a:rPr lang="en-US" sz="4200" dirty="0" err="1">
                <a:latin typeface="Arial" panose="020B0604020202020204" pitchFamily="34" charset="0"/>
                <a:ea typeface="Times New Roman" panose="02020603050405020304" pitchFamily="18" charset="0"/>
                <a:cs typeface="Arial" panose="020B0604020202020204" pitchFamily="34" charset="0"/>
              </a:rPr>
              <a:t>niệm</a:t>
            </a:r>
            <a:r>
              <a:rPr lang="en-US" sz="4200" dirty="0">
                <a:latin typeface="Arial" panose="020B0604020202020204" pitchFamily="34" charset="0"/>
                <a:ea typeface="Times New Roman" panose="02020603050405020304" pitchFamily="18" charset="0"/>
                <a:cs typeface="Arial" panose="020B0604020202020204" pitchFamily="34" charset="0"/>
              </a:rPr>
              <a:t> chân thành, </a:t>
            </a:r>
            <a:r>
              <a:rPr lang="en-US" sz="4200" dirty="0" err="1">
                <a:latin typeface="Arial" panose="020B0604020202020204" pitchFamily="34" charset="0"/>
                <a:ea typeface="Times New Roman" panose="02020603050405020304" pitchFamily="18" charset="0"/>
                <a:cs typeface="Arial" panose="020B0604020202020204" pitchFamily="34" charset="0"/>
              </a:rPr>
              <a:t>tha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thiết</a:t>
            </a:r>
            <a:r>
              <a:rPr lang="en-US" sz="4200" dirty="0">
                <a:latin typeface="Arial" panose="020B0604020202020204" pitchFamily="34" charset="0"/>
                <a:ea typeface="Times New Roman" panose="02020603050405020304" pitchFamily="18" charset="0"/>
                <a:cs typeface="Arial" panose="020B0604020202020204" pitchFamily="34" charset="0"/>
              </a:rPr>
              <a:t> mà hết </a:t>
            </a:r>
            <a:r>
              <a:rPr lang="en-US" sz="4200" dirty="0" err="1">
                <a:latin typeface="Arial" panose="020B0604020202020204" pitchFamily="34" charset="0"/>
                <a:ea typeface="Times New Roman" panose="02020603050405020304" pitchFamily="18" charset="0"/>
                <a:cs typeface="Arial" panose="020B0604020202020204" pitchFamily="34" charset="0"/>
              </a:rPr>
              <a:t>sức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khiêm</a:t>
            </a:r>
            <a:r>
              <a:rPr lang="en-US" sz="4200" dirty="0">
                <a:latin typeface="Arial" panose="020B0604020202020204" pitchFamily="34" charset="0"/>
                <a:ea typeface="Times New Roman" panose="02020603050405020304" pitchFamily="18" charset="0"/>
                <a:cs typeface="Arial" panose="020B0604020202020204" pitchFamily="34" charset="0"/>
              </a:rPr>
              <a:t> tốn của nhà </a:t>
            </a:r>
            <a:r>
              <a:rPr lang="en-US" sz="4200" dirty="0" err="1">
                <a:latin typeface="Arial" panose="020B0604020202020204" pitchFamily="34" charset="0"/>
                <a:ea typeface="Times New Roman" panose="02020603050405020304" pitchFamily="18" charset="0"/>
                <a:cs typeface="Arial" panose="020B0604020202020204" pitchFamily="34" charset="0"/>
              </a:rPr>
              <a:t>thơ</a:t>
            </a:r>
            <a:r>
              <a:rPr lang="en-US" sz="4200" dirty="0">
                <a:latin typeface="Arial" panose="020B0604020202020204" pitchFamily="34" charset="0"/>
                <a:ea typeface="Times New Roman" panose="02020603050405020304" pitchFamily="18" charset="0"/>
                <a:cs typeface="Arial" panose="020B0604020202020204" pitchFamily="34" charset="0"/>
              </a:rPr>
              <a:t> muốn </a:t>
            </a:r>
            <a:r>
              <a:rPr lang="en-US" sz="4200" dirty="0" err="1">
                <a:latin typeface="Arial" panose="020B0604020202020204" pitchFamily="34" charset="0"/>
                <a:ea typeface="Times New Roman" panose="02020603050405020304" pitchFamily="18" charset="0"/>
                <a:cs typeface="Arial" panose="020B0604020202020204" pitchFamily="34" charset="0"/>
              </a:rPr>
              <a:t>cống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hiến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trọn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đời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cho</a:t>
            </a:r>
            <a:r>
              <a:rPr lang="en-US" sz="4200" dirty="0">
                <a:latin typeface="Arial" panose="020B0604020202020204" pitchFamily="34" charset="0"/>
                <a:ea typeface="Times New Roman" panose="02020603050405020304" pitchFamily="18" charset="0"/>
                <a:cs typeface="Arial" panose="020B0604020202020204" pitchFamily="34" charset="0"/>
              </a:rPr>
              <a:t> đất </a:t>
            </a:r>
            <a:r>
              <a:rPr lang="en-US" sz="4200" dirty="0" err="1">
                <a:latin typeface="Arial" panose="020B0604020202020204" pitchFamily="34" charset="0"/>
                <a:ea typeface="Times New Roman" panose="02020603050405020304" pitchFamily="18" charset="0"/>
                <a:cs typeface="Arial" panose="020B0604020202020204" pitchFamily="34" charset="0"/>
              </a:rPr>
              <a:t>nước</a:t>
            </a:r>
            <a:r>
              <a:rPr lang="en-US" sz="4200" dirty="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Bài </a:t>
            </a:r>
            <a:r>
              <a:rPr lang="en-US" sz="4200" dirty="0" err="1">
                <a:latin typeface="Arial" panose="020B0604020202020204" pitchFamily="34" charset="0"/>
                <a:ea typeface="Times New Roman" panose="02020603050405020304" pitchFamily="18" charset="0"/>
                <a:cs typeface="Arial" panose="020B0604020202020204" pitchFamily="34" charset="0"/>
              </a:rPr>
              <a:t>thơ</a:t>
            </a:r>
            <a:r>
              <a:rPr lang="en-US" sz="4200" dirty="0">
                <a:latin typeface="Arial" panose="020B0604020202020204" pitchFamily="34" charset="0"/>
                <a:ea typeface="Times New Roman" panose="02020603050405020304" pitchFamily="18" charset="0"/>
                <a:cs typeface="Arial" panose="020B0604020202020204" pitchFamily="34" charset="0"/>
              </a:rPr>
              <a:t> là </a:t>
            </a:r>
            <a:r>
              <a:rPr lang="en-US" sz="4200" dirty="0" err="1">
                <a:latin typeface="Arial" panose="020B0604020202020204" pitchFamily="34" charset="0"/>
                <a:ea typeface="Times New Roman" panose="02020603050405020304" pitchFamily="18" charset="0"/>
                <a:cs typeface="Arial" panose="020B0604020202020204" pitchFamily="34" charset="0"/>
              </a:rPr>
              <a:t>lời</a:t>
            </a:r>
            <a:r>
              <a:rPr lang="en-US" sz="4200" dirty="0">
                <a:latin typeface="Arial" panose="020B0604020202020204" pitchFamily="34" charset="0"/>
                <a:ea typeface="Times New Roman" panose="02020603050405020304" pitchFamily="18" charset="0"/>
                <a:cs typeface="Arial" panose="020B0604020202020204" pitchFamily="34" charset="0"/>
              </a:rPr>
              <a:t> kêu gọi, </a:t>
            </a:r>
            <a:r>
              <a:rPr lang="en-US" sz="4200" dirty="0" err="1">
                <a:latin typeface="Arial" panose="020B0604020202020204" pitchFamily="34" charset="0"/>
                <a:ea typeface="Times New Roman" panose="02020603050405020304" pitchFamily="18" charset="0"/>
                <a:cs typeface="Arial" panose="020B0604020202020204" pitchFamily="34" charset="0"/>
              </a:rPr>
              <a:t>thúc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giục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mọi</a:t>
            </a:r>
            <a:r>
              <a:rPr lang="en-US" sz="4200" dirty="0">
                <a:latin typeface="Arial" panose="020B0604020202020204" pitchFamily="34" charset="0"/>
                <a:ea typeface="Times New Roman" panose="02020603050405020304" pitchFamily="18" charset="0"/>
                <a:cs typeface="Arial" panose="020B0604020202020204" pitchFamily="34" charset="0"/>
              </a:rPr>
              <a:t> thế hệ </a:t>
            </a:r>
            <a:r>
              <a:rPr lang="en-US" sz="4200" dirty="0" err="1">
                <a:latin typeface="Arial" panose="020B0604020202020204" pitchFamily="34" charset="0"/>
                <a:ea typeface="Times New Roman" panose="02020603050405020304" pitchFamily="18" charset="0"/>
                <a:cs typeface="Arial" panose="020B0604020202020204" pitchFamily="34" charset="0"/>
              </a:rPr>
              <a:t>hãy</a:t>
            </a:r>
            <a:r>
              <a:rPr lang="en-US" sz="4200" dirty="0">
                <a:latin typeface="Arial" panose="020B0604020202020204" pitchFamily="34" charset="0"/>
                <a:ea typeface="Times New Roman" panose="02020603050405020304" pitchFamily="18" charset="0"/>
                <a:cs typeface="Arial" panose="020B0604020202020204" pitchFamily="34" charset="0"/>
              </a:rPr>
              <a:t> sống </a:t>
            </a:r>
            <a:r>
              <a:rPr lang="en-US" sz="4200" dirty="0" err="1">
                <a:latin typeface="Arial" panose="020B0604020202020204" pitchFamily="34" charset="0"/>
                <a:ea typeface="Times New Roman" panose="02020603050405020304" pitchFamily="18" charset="0"/>
                <a:cs typeface="Arial" panose="020B0604020202020204" pitchFamily="34" charset="0"/>
              </a:rPr>
              <a:t>đẹp</a:t>
            </a:r>
            <a:r>
              <a:rPr lang="en-US" sz="4200" dirty="0">
                <a:latin typeface="Arial" panose="020B0604020202020204" pitchFamily="34" charset="0"/>
                <a:ea typeface="Times New Roman" panose="02020603050405020304" pitchFamily="18" charset="0"/>
                <a:cs typeface="Arial" panose="020B0604020202020204" pitchFamily="34" charset="0"/>
              </a:rPr>
              <a:t>, có </a:t>
            </a:r>
            <a:r>
              <a:rPr lang="en-US" sz="4200" dirty="0" err="1">
                <a:latin typeface="Arial" panose="020B0604020202020204" pitchFamily="34" charset="0"/>
                <a:ea typeface="Times New Roman" panose="02020603050405020304" pitchFamily="18" charset="0"/>
                <a:cs typeface="Arial" panose="020B0604020202020204" pitchFamily="34" charset="0"/>
              </a:rPr>
              <a:t>ích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cho</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cuộc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đời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cho</a:t>
            </a:r>
            <a:r>
              <a:rPr lang="en-US" sz="4200" dirty="0">
                <a:latin typeface="Arial" panose="020B0604020202020204" pitchFamily="34" charset="0"/>
                <a:ea typeface="Times New Roman" panose="02020603050405020304" pitchFamily="18" charset="0"/>
                <a:cs typeface="Arial" panose="020B0604020202020204" pitchFamily="34" charset="0"/>
              </a:rPr>
              <a:t> đất </a:t>
            </a:r>
            <a:r>
              <a:rPr lang="en-US" sz="4200" dirty="0" err="1">
                <a:latin typeface="Arial" panose="020B0604020202020204" pitchFamily="34" charset="0"/>
                <a:ea typeface="Times New Roman" panose="02020603050405020304" pitchFamily="18" charset="0"/>
                <a:cs typeface="Arial" panose="020B0604020202020204" pitchFamily="34" charset="0"/>
              </a:rPr>
              <a:t>nước</a:t>
            </a:r>
            <a:r>
              <a:rPr lang="en-US" sz="4200" dirty="0">
                <a:latin typeface="Arial" panose="020B0604020202020204" pitchFamily="34" charset="0"/>
                <a:ea typeface="Times New Roman" panose="02020603050405020304" pitchFamily="18"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60801" y="1091903"/>
            <a:ext cx="14482841" cy="814199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79590" y="9009202"/>
            <a:ext cx="2594939" cy="59683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26477" t="33207"/>
          <a:stretch>
            <a:fillRect/>
          </a:stretch>
        </p:blipFill>
        <p:spPr>
          <a:xfrm rot="-10800000" flipH="1" flipV="1">
            <a:off x="0" y="44675"/>
            <a:ext cx="3007303" cy="2250196"/>
          </a:xfrm>
          <a:prstGeom prst="rect">
            <a:avLst/>
          </a:prstGeom>
        </p:spPr>
      </p:pic>
      <p:sp>
        <p:nvSpPr>
          <p:cNvPr id="8" name="TextBox 8"/>
          <p:cNvSpPr txBox="1"/>
          <p:nvPr/>
        </p:nvSpPr>
        <p:spPr>
          <a:xfrm>
            <a:off x="6191067" y="1900879"/>
            <a:ext cx="5422308" cy="705321"/>
          </a:xfrm>
          <a:prstGeom prst="rect">
            <a:avLst/>
          </a:prstGeom>
        </p:spPr>
        <p:txBody>
          <a:bodyPr wrap="square" lIns="0" tIns="0" rIns="0" bIns="0" rtlCol="0" anchor="t">
            <a:spAutoFit/>
          </a:bodyPr>
          <a:lstStyle/>
          <a:p>
            <a:pPr marL="0" lvl="0" indent="0" algn="ctr">
              <a:lnSpc>
                <a:spcPts val="5499"/>
              </a:lnSpc>
              <a:spcBef>
                <a:spcPct val="0"/>
              </a:spcBef>
            </a:pPr>
            <a:r>
              <a:rPr lang="vi-VN" sz="6400" b="1" dirty="0" smtClean="0">
                <a:solidFill>
                  <a:srgbClr val="4A3933"/>
                </a:solidFill>
              </a:rPr>
              <a:t>NGHỆ THUẬT</a:t>
            </a:r>
            <a:endParaRPr lang="en-US" sz="6400" b="1" u="none" dirty="0">
              <a:solidFill>
                <a:srgbClr val="4A3933"/>
              </a:solidFill>
            </a:endParaRPr>
          </a:p>
        </p:txBody>
      </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33139" b="27111"/>
          <a:stretch>
            <a:fillRect/>
          </a:stretch>
        </p:blipFill>
        <p:spPr>
          <a:xfrm flipH="1" flipV="1">
            <a:off x="13485086" y="0"/>
            <a:ext cx="4802914" cy="4141145"/>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93948" y="1091903"/>
            <a:ext cx="1509014" cy="1452927"/>
          </a:xfrm>
          <a:prstGeom prst="rect">
            <a:avLst/>
          </a:prstGeom>
        </p:spPr>
      </p:pic>
      <p:sp>
        <p:nvSpPr>
          <p:cNvPr id="20" name="Rectangle 19"/>
          <p:cNvSpPr/>
          <p:nvPr/>
        </p:nvSpPr>
        <p:spPr>
          <a:xfrm>
            <a:off x="2653821" y="2667570"/>
            <a:ext cx="12496800" cy="6251198"/>
          </a:xfrm>
          <a:prstGeom prst="rect">
            <a:avLst/>
          </a:prstGeom>
        </p:spPr>
        <p:txBody>
          <a:bodyPr wrap="square">
            <a:spAutoFit/>
          </a:bodyPr>
          <a:lstStyle/>
          <a:p>
            <a:pPr algn="just">
              <a:lnSpc>
                <a:spcPct val="150000"/>
              </a:lnSpc>
              <a:spcBef>
                <a:spcPts val="600"/>
              </a:spcBef>
              <a:spcAft>
                <a:spcPts val="600"/>
              </a:spcAft>
            </a:pPr>
            <a:r>
              <a:rPr lang="vi-VN" sz="4200" dirty="0">
                <a:ea typeface="Times New Roman" panose="02020603050405020304" pitchFamily="18" charset="0"/>
                <a:cs typeface="Arial" panose="020B0604020202020204" pitchFamily="34" charset="0"/>
              </a:rPr>
              <a:t>- Thể thơ năm chữ, làn điệu dân ca miền Trung, âm hưởng nhẹ nhàng tha thiết.</a:t>
            </a:r>
          </a:p>
          <a:p>
            <a:pPr algn="just">
              <a:lnSpc>
                <a:spcPct val="150000"/>
              </a:lnSpc>
              <a:spcBef>
                <a:spcPts val="600"/>
              </a:spcBef>
              <a:spcAft>
                <a:spcPts val="600"/>
              </a:spcAft>
            </a:pPr>
            <a:r>
              <a:rPr lang="vi-VN" sz="4200" dirty="0">
                <a:ea typeface="Times New Roman" panose="02020603050405020304" pitchFamily="18" charset="0"/>
                <a:cs typeface="Arial" panose="020B0604020202020204" pitchFamily="34" charset="0"/>
              </a:rPr>
              <a:t>- Hình ảnh thơ tự nhiên, giản dị.</a:t>
            </a:r>
          </a:p>
          <a:p>
            <a:pPr algn="just">
              <a:lnSpc>
                <a:spcPct val="150000"/>
              </a:lnSpc>
              <a:spcBef>
                <a:spcPts val="600"/>
              </a:spcBef>
              <a:spcAft>
                <a:spcPts val="600"/>
              </a:spcAft>
            </a:pPr>
            <a:r>
              <a:rPr lang="vi-VN" sz="4200" dirty="0">
                <a:ea typeface="Times New Roman" panose="02020603050405020304" pitchFamily="18" charset="0"/>
                <a:cs typeface="Arial" panose="020B0604020202020204" pitchFamily="34" charset="0"/>
              </a:rPr>
              <a:t>- Cấu tứ bài thơ chặt chẽ.</a:t>
            </a:r>
          </a:p>
          <a:p>
            <a:pPr algn="just">
              <a:lnSpc>
                <a:spcPct val="150000"/>
              </a:lnSpc>
              <a:spcBef>
                <a:spcPts val="600"/>
              </a:spcBef>
              <a:spcAft>
                <a:spcPts val="600"/>
              </a:spcAft>
            </a:pPr>
            <a:r>
              <a:rPr lang="vi-VN" sz="4200" dirty="0">
                <a:ea typeface="Times New Roman" panose="02020603050405020304" pitchFamily="18" charset="0"/>
                <a:cs typeface="Arial" panose="020B0604020202020204" pitchFamily="34" charset="0"/>
              </a:rPr>
              <a:t>- Giọng điệu bài thơ thể hiện tâm trạng, cảm xúc của tác giả.</a:t>
            </a:r>
          </a:p>
        </p:txBody>
      </p:sp>
    </p:spTree>
    <p:extLst>
      <p:ext uri="{BB962C8B-B14F-4D97-AF65-F5344CB8AC3E}">
        <p14:creationId xmlns:p14="http://schemas.microsoft.com/office/powerpoint/2010/main" val="142759909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957257"/>
            <a:ext cx="16418497"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727079" flipH="1">
            <a:off x="-393932" y="-844759"/>
            <a:ext cx="3731076" cy="3124776"/>
          </a:xfrm>
          <a:prstGeom prst="rect">
            <a:avLst/>
          </a:prstGeom>
        </p:spPr>
      </p:pic>
      <p:sp>
        <p:nvSpPr>
          <p:cNvPr id="5" name="TextBox 5"/>
          <p:cNvSpPr txBox="1"/>
          <p:nvPr/>
        </p:nvSpPr>
        <p:spPr>
          <a:xfrm>
            <a:off x="6528787" y="1960653"/>
            <a:ext cx="5230422" cy="1128514"/>
          </a:xfrm>
          <a:prstGeom prst="rect">
            <a:avLst/>
          </a:prstGeom>
        </p:spPr>
        <p:txBody>
          <a:bodyPr wrap="square" lIns="0" tIns="0" rIns="0" bIns="0" rtlCol="0" anchor="t">
            <a:spAutoFit/>
          </a:bodyPr>
          <a:lstStyle/>
          <a:p>
            <a:pPr marL="0" lvl="0" indent="0" algn="ctr">
              <a:lnSpc>
                <a:spcPts val="8800"/>
              </a:lnSpc>
              <a:spcBef>
                <a:spcPct val="0"/>
              </a:spcBef>
            </a:pPr>
            <a:r>
              <a:rPr lang="vi-VN" sz="6400" b="1" dirty="0" smtClean="0">
                <a:solidFill>
                  <a:srgbClr val="B6614E"/>
                </a:solidFill>
              </a:rPr>
              <a:t>LUYỆN TẬP</a:t>
            </a:r>
            <a:endParaRPr lang="en-US" sz="6400" b="1" dirty="0">
              <a:solidFill>
                <a:srgbClr val="B6614E"/>
              </a:solidFill>
            </a:endParaRPr>
          </a:p>
        </p:txBody>
      </p:sp>
      <p:grpSp>
        <p:nvGrpSpPr>
          <p:cNvPr id="7" name="Group 7"/>
          <p:cNvGrpSpPr>
            <a:grpSpLocks noChangeAspect="1"/>
          </p:cNvGrpSpPr>
          <p:nvPr/>
        </p:nvGrpSpPr>
        <p:grpSpPr>
          <a:xfrm rot="511215">
            <a:off x="1617051" y="3214484"/>
            <a:ext cx="2210951" cy="2128060"/>
            <a:chOff x="30480" y="591820"/>
            <a:chExt cx="12736830" cy="12259310"/>
          </a:xfrm>
        </p:grpSpPr>
        <p:sp>
          <p:nvSpPr>
            <p:cNvPr id="8" name="Freeform 8"/>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grpSp>
        <p:nvGrpSpPr>
          <p:cNvPr id="13" name="Group 13"/>
          <p:cNvGrpSpPr>
            <a:grpSpLocks noChangeAspect="1"/>
          </p:cNvGrpSpPr>
          <p:nvPr/>
        </p:nvGrpSpPr>
        <p:grpSpPr>
          <a:xfrm rot="511215">
            <a:off x="1617051" y="5997659"/>
            <a:ext cx="2210951" cy="2128060"/>
            <a:chOff x="30480" y="591820"/>
            <a:chExt cx="12736830" cy="12259310"/>
          </a:xfrm>
        </p:grpSpPr>
        <p:sp>
          <p:nvSpPr>
            <p:cNvPr id="14" name="Freeform 14"/>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grpSp>
        <p:nvGrpSpPr>
          <p:cNvPr id="19" name="Group 19"/>
          <p:cNvGrpSpPr>
            <a:grpSpLocks noChangeAspect="1"/>
          </p:cNvGrpSpPr>
          <p:nvPr/>
        </p:nvGrpSpPr>
        <p:grpSpPr>
          <a:xfrm rot="511215">
            <a:off x="9347217" y="3214484"/>
            <a:ext cx="2210951" cy="2128060"/>
            <a:chOff x="30480" y="591820"/>
            <a:chExt cx="12736830" cy="12259310"/>
          </a:xfrm>
        </p:grpSpPr>
        <p:sp>
          <p:nvSpPr>
            <p:cNvPr id="20" name="Freeform 20"/>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grpSp>
        <p:nvGrpSpPr>
          <p:cNvPr id="25" name="Group 25"/>
          <p:cNvGrpSpPr>
            <a:grpSpLocks noChangeAspect="1"/>
          </p:cNvGrpSpPr>
          <p:nvPr/>
        </p:nvGrpSpPr>
        <p:grpSpPr>
          <a:xfrm rot="511215">
            <a:off x="9347217" y="5997659"/>
            <a:ext cx="2210951" cy="2128060"/>
            <a:chOff x="30480" y="591820"/>
            <a:chExt cx="12736830" cy="12259310"/>
          </a:xfrm>
        </p:grpSpPr>
        <p:sp>
          <p:nvSpPr>
            <p:cNvPr id="26" name="Freeform 26"/>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pic>
        <p:nvPicPr>
          <p:cNvPr id="30"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239" r="239"/>
          <a:stretch>
            <a:fillRect/>
          </a:stretch>
        </p:blipFill>
        <p:spPr>
          <a:xfrm>
            <a:off x="16655532" y="8471344"/>
            <a:ext cx="1207536" cy="1168240"/>
          </a:xfrm>
          <a:prstGeom prst="rect">
            <a:avLst/>
          </a:prstGeom>
        </p:spPr>
      </p:pic>
      <p:sp>
        <p:nvSpPr>
          <p:cNvPr id="32" name="Rectangle 31"/>
          <p:cNvSpPr/>
          <p:nvPr/>
        </p:nvSpPr>
        <p:spPr>
          <a:xfrm>
            <a:off x="2250925" y="3340821"/>
            <a:ext cx="13786146" cy="1063433"/>
          </a:xfrm>
          <a:prstGeom prst="rect">
            <a:avLst/>
          </a:prstGeom>
        </p:spPr>
        <p:txBody>
          <a:bodyPr wrap="none">
            <a:spAutoFit/>
          </a:bodyPr>
          <a:lstStyle/>
          <a:p>
            <a:pPr>
              <a:lnSpc>
                <a:spcPct val="150000"/>
              </a:lnSpc>
              <a:spcBef>
                <a:spcPts val="600"/>
              </a:spcBef>
              <a:spcAft>
                <a:spcPts val="600"/>
              </a:spcAft>
            </a:pPr>
            <a:r>
              <a:rPr lang="vi-VN" sz="4800" b="1" i="1" dirty="0" smtClean="0">
                <a:latin typeface="Arial" panose="020B0604020202020204" pitchFamily="34" charset="0"/>
                <a:ea typeface="Times New Roman" panose="02020603050405020304" pitchFamily="18" charset="0"/>
                <a:cs typeface="Arial" panose="020B0604020202020204" pitchFamily="34" charset="0"/>
              </a:rPr>
              <a:t>Em hãy </a:t>
            </a:r>
            <a:r>
              <a:rPr lang="vi-VN" sz="4800" b="1" i="1" dirty="0">
                <a:latin typeface="Arial" panose="020B0604020202020204" pitchFamily="34" charset="0"/>
                <a:ea typeface="Times New Roman" panose="02020603050405020304" pitchFamily="18" charset="0"/>
                <a:cs typeface="Arial" panose="020B0604020202020204" pitchFamily="34" charset="0"/>
              </a:rPr>
              <a:t>g</a:t>
            </a:r>
            <a:r>
              <a:rPr lang="pt-BR" sz="4800" b="1" i="1" dirty="0" smtClean="0">
                <a:latin typeface="Arial" panose="020B0604020202020204" pitchFamily="34" charset="0"/>
                <a:ea typeface="Times New Roman" panose="02020603050405020304" pitchFamily="18" charset="0"/>
                <a:cs typeface="Arial" panose="020B0604020202020204" pitchFamily="34" charset="0"/>
              </a:rPr>
              <a:t>iải </a:t>
            </a:r>
            <a:r>
              <a:rPr lang="pt-BR" sz="4800" b="1" i="1" dirty="0">
                <a:latin typeface="Arial" panose="020B0604020202020204" pitchFamily="34" charset="0"/>
                <a:ea typeface="Times New Roman" panose="02020603050405020304" pitchFamily="18" charset="0"/>
                <a:cs typeface="Arial" panose="020B0604020202020204" pitchFamily="34" charset="0"/>
              </a:rPr>
              <a:t>thích nhan đề Mùa xuân nho </a:t>
            </a:r>
            <a:r>
              <a:rPr lang="pt-BR" sz="4800" b="1" i="1" dirty="0" smtClean="0">
                <a:latin typeface="Arial" panose="020B0604020202020204" pitchFamily="34" charset="0"/>
                <a:ea typeface="Times New Roman" panose="02020603050405020304" pitchFamily="18" charset="0"/>
                <a:cs typeface="Arial" panose="020B0604020202020204" pitchFamily="34" charset="0"/>
              </a:rPr>
              <a:t>nhỏ</a:t>
            </a:r>
            <a:r>
              <a:rPr lang="vi-VN" sz="4800" b="1" i="1" dirty="0" smtClean="0">
                <a:latin typeface="Arial" panose="020B0604020202020204" pitchFamily="34" charset="0"/>
                <a:ea typeface="Times New Roman" panose="02020603050405020304" pitchFamily="18" charset="0"/>
                <a:cs typeface="Arial" panose="020B0604020202020204" pitchFamily="34" charset="0"/>
              </a:rPr>
              <a:t>?</a:t>
            </a:r>
            <a:endParaRPr lang="en-US" sz="48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518" y="5624245"/>
            <a:ext cx="4404815" cy="4662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957257"/>
            <a:ext cx="16418497"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727079" flipH="1">
            <a:off x="-393932" y="-844759"/>
            <a:ext cx="3731076" cy="3124776"/>
          </a:xfrm>
          <a:prstGeom prst="rect">
            <a:avLst/>
          </a:prstGeom>
        </p:spPr>
      </p:pic>
      <p:sp>
        <p:nvSpPr>
          <p:cNvPr id="5" name="TextBox 5"/>
          <p:cNvSpPr txBox="1"/>
          <p:nvPr/>
        </p:nvSpPr>
        <p:spPr>
          <a:xfrm>
            <a:off x="6528788" y="1194156"/>
            <a:ext cx="5230422" cy="1128514"/>
          </a:xfrm>
          <a:prstGeom prst="rect">
            <a:avLst/>
          </a:prstGeom>
        </p:spPr>
        <p:txBody>
          <a:bodyPr wrap="square" lIns="0" tIns="0" rIns="0" bIns="0" rtlCol="0" anchor="t">
            <a:spAutoFit/>
          </a:bodyPr>
          <a:lstStyle/>
          <a:p>
            <a:pPr marL="0" lvl="0" indent="0" algn="ctr">
              <a:lnSpc>
                <a:spcPts val="8800"/>
              </a:lnSpc>
              <a:spcBef>
                <a:spcPct val="0"/>
              </a:spcBef>
            </a:pPr>
            <a:r>
              <a:rPr lang="vi-VN" sz="6400" b="1" dirty="0" smtClean="0">
                <a:solidFill>
                  <a:srgbClr val="B6614E"/>
                </a:solidFill>
              </a:rPr>
              <a:t>LUYỆN TẬP</a:t>
            </a:r>
            <a:endParaRPr lang="en-US" sz="6400" b="1" dirty="0">
              <a:solidFill>
                <a:srgbClr val="B6614E"/>
              </a:solidFill>
            </a:endParaRPr>
          </a:p>
        </p:txBody>
      </p:sp>
      <p:grpSp>
        <p:nvGrpSpPr>
          <p:cNvPr id="7" name="Group 7"/>
          <p:cNvGrpSpPr>
            <a:grpSpLocks noChangeAspect="1"/>
          </p:cNvGrpSpPr>
          <p:nvPr/>
        </p:nvGrpSpPr>
        <p:grpSpPr>
          <a:xfrm rot="511215">
            <a:off x="1617051" y="3214484"/>
            <a:ext cx="2210951" cy="2128060"/>
            <a:chOff x="30480" y="591820"/>
            <a:chExt cx="12736830" cy="12259310"/>
          </a:xfrm>
        </p:grpSpPr>
        <p:sp>
          <p:nvSpPr>
            <p:cNvPr id="8" name="Freeform 8"/>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grpSp>
        <p:nvGrpSpPr>
          <p:cNvPr id="13" name="Group 13"/>
          <p:cNvGrpSpPr>
            <a:grpSpLocks noChangeAspect="1"/>
          </p:cNvGrpSpPr>
          <p:nvPr/>
        </p:nvGrpSpPr>
        <p:grpSpPr>
          <a:xfrm rot="511215">
            <a:off x="1617051" y="5997659"/>
            <a:ext cx="2210951" cy="2128060"/>
            <a:chOff x="30480" y="591820"/>
            <a:chExt cx="12736830" cy="12259310"/>
          </a:xfrm>
        </p:grpSpPr>
        <p:sp>
          <p:nvSpPr>
            <p:cNvPr id="14" name="Freeform 14"/>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grpSp>
        <p:nvGrpSpPr>
          <p:cNvPr id="19" name="Group 19"/>
          <p:cNvGrpSpPr>
            <a:grpSpLocks noChangeAspect="1"/>
          </p:cNvGrpSpPr>
          <p:nvPr/>
        </p:nvGrpSpPr>
        <p:grpSpPr>
          <a:xfrm rot="511215">
            <a:off x="9347217" y="3214484"/>
            <a:ext cx="2210951" cy="2128060"/>
            <a:chOff x="30480" y="591820"/>
            <a:chExt cx="12736830" cy="12259310"/>
          </a:xfrm>
        </p:grpSpPr>
        <p:sp>
          <p:nvSpPr>
            <p:cNvPr id="20" name="Freeform 20"/>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grpSp>
        <p:nvGrpSpPr>
          <p:cNvPr id="25" name="Group 25"/>
          <p:cNvGrpSpPr>
            <a:grpSpLocks noChangeAspect="1"/>
          </p:cNvGrpSpPr>
          <p:nvPr/>
        </p:nvGrpSpPr>
        <p:grpSpPr>
          <a:xfrm rot="511215">
            <a:off x="9347217" y="5997659"/>
            <a:ext cx="2210951" cy="2128060"/>
            <a:chOff x="30480" y="591820"/>
            <a:chExt cx="12736830" cy="12259310"/>
          </a:xfrm>
        </p:grpSpPr>
        <p:sp>
          <p:nvSpPr>
            <p:cNvPr id="26" name="Freeform 26"/>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pic>
        <p:nvPicPr>
          <p:cNvPr id="30"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239" r="239"/>
          <a:stretch>
            <a:fillRect/>
          </a:stretch>
        </p:blipFill>
        <p:spPr>
          <a:xfrm>
            <a:off x="16655532" y="8471344"/>
            <a:ext cx="1207536" cy="1168240"/>
          </a:xfrm>
          <a:prstGeom prst="rect">
            <a:avLst/>
          </a:prstGeom>
        </p:spPr>
      </p:pic>
      <p:sp>
        <p:nvSpPr>
          <p:cNvPr id="33" name="Rectangle 32"/>
          <p:cNvSpPr/>
          <p:nvPr/>
        </p:nvSpPr>
        <p:spPr>
          <a:xfrm>
            <a:off x="1752599" y="2291881"/>
            <a:ext cx="14782800" cy="6763583"/>
          </a:xfrm>
          <a:prstGeom prst="rect">
            <a:avLst/>
          </a:prstGeom>
        </p:spPr>
        <p:txBody>
          <a:bodyPr wrap="square">
            <a:spAutoFit/>
          </a:bodyPr>
          <a:lstStyle/>
          <a:p>
            <a:pPr marL="571500" indent="-571500" algn="just" fontAlgn="base">
              <a:lnSpc>
                <a:spcPct val="150000"/>
              </a:lnSpc>
              <a:spcBef>
                <a:spcPts val="600"/>
              </a:spcBef>
              <a:spcAft>
                <a:spcPts val="600"/>
              </a:spcAft>
              <a:buFont typeface="Symbol" panose="05050102010706020507" pitchFamily="18" charset="2"/>
              <a:buChar char="Þ"/>
            </a:pPr>
            <a:r>
              <a:rPr lang="pt-BR" sz="3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Hình </a:t>
            </a:r>
            <a:r>
              <a:rPr lang="pt-BR"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ảnh mùa xuân nho nhỏ là biếu tương cho những gì tinh túy nhất, đẹp đẽ nhất của sự sống và của cuộc đời mỗi con người</a:t>
            </a:r>
            <a:r>
              <a:rPr lang="pt-BR" sz="3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vi-VN" sz="3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lnSpc>
                <a:spcPct val="150000"/>
              </a:lnSpc>
              <a:spcBef>
                <a:spcPts val="600"/>
              </a:spcBef>
              <a:spcAft>
                <a:spcPts val="600"/>
              </a:spcAft>
              <a:buFont typeface="Symbol" panose="05050102010706020507" pitchFamily="18" charset="2"/>
              <a:buChar char="Þ"/>
            </a:pPr>
            <a:r>
              <a:rPr lang="vi-VN" sz="3500" dirty="0">
                <a:solidFill>
                  <a:srgbClr val="000000"/>
                </a:solidFill>
                <a:ea typeface="Times New Roman" panose="02020603050405020304" pitchFamily="18" charset="0"/>
                <a:cs typeface="Arial" panose="020B0604020202020204" pitchFamily="34" charset="0"/>
              </a:rPr>
              <a:t>Thể hiện nguyện ước của nhà thơ muốn làm một mùa xuân, nghĩa là sống đẹp, sống với tất cả sức sống tươi trẻ của mình nhưng rất khiêm nhường là một mùa xuân nhỏ góp vào mùa xuân lớn của đất nước của cuộc đời</a:t>
            </a:r>
            <a:r>
              <a:rPr lang="vi-VN" sz="3500" dirty="0" smtClean="0">
                <a:solidFill>
                  <a:srgbClr val="000000"/>
                </a:solidFill>
                <a:ea typeface="Times New Roman" panose="02020603050405020304" pitchFamily="18" charset="0"/>
                <a:cs typeface="Arial" panose="020B0604020202020204" pitchFamily="34" charset="0"/>
              </a:rPr>
              <a:t>.</a:t>
            </a:r>
          </a:p>
          <a:p>
            <a:pPr marL="571500" indent="-571500" algn="just" fontAlgn="base">
              <a:lnSpc>
                <a:spcPct val="150000"/>
              </a:lnSpc>
              <a:spcBef>
                <a:spcPts val="600"/>
              </a:spcBef>
              <a:spcAft>
                <a:spcPts val="600"/>
              </a:spcAft>
              <a:buFont typeface="Symbol" panose="05050102010706020507" pitchFamily="18" charset="2"/>
              <a:buChar char="Þ"/>
            </a:pPr>
            <a:r>
              <a:rPr lang="vi-VN" sz="3500" dirty="0">
                <a:solidFill>
                  <a:srgbClr val="000000"/>
                </a:solidFill>
                <a:ea typeface="Times New Roman" panose="02020603050405020304" pitchFamily="18" charset="0"/>
                <a:cs typeface="Arial" panose="020B0604020202020204" pitchFamily="34" charset="0"/>
              </a:rPr>
              <a:t>Thể hiện quan điểm về sự thống nhất giữa cái riêng và cái chung, giữa cá nhân và cộng đồng.</a:t>
            </a:r>
            <a:endParaRPr lang="vi-VN" sz="3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664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arn(inVertic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barn(inVertical)">
                                      <p:cBhvr>
                                        <p:cTn id="17"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957257"/>
            <a:ext cx="16418497" cy="8372487"/>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727079" flipH="1">
            <a:off x="-393932" y="-844759"/>
            <a:ext cx="3731076" cy="3124776"/>
          </a:xfrm>
          <a:prstGeom prst="rect">
            <a:avLst/>
          </a:prstGeom>
        </p:spPr>
      </p:pic>
      <p:sp>
        <p:nvSpPr>
          <p:cNvPr id="5" name="TextBox 5"/>
          <p:cNvSpPr txBox="1"/>
          <p:nvPr/>
        </p:nvSpPr>
        <p:spPr>
          <a:xfrm>
            <a:off x="6528788" y="1758413"/>
            <a:ext cx="5230422" cy="1056700"/>
          </a:xfrm>
          <a:prstGeom prst="rect">
            <a:avLst/>
          </a:prstGeom>
        </p:spPr>
        <p:txBody>
          <a:bodyPr wrap="square" lIns="0" tIns="0" rIns="0" bIns="0" rtlCol="0" anchor="t">
            <a:spAutoFit/>
          </a:bodyPr>
          <a:lstStyle/>
          <a:p>
            <a:pPr marL="0" lvl="0" indent="0" algn="ctr">
              <a:lnSpc>
                <a:spcPts val="8800"/>
              </a:lnSpc>
              <a:spcBef>
                <a:spcPct val="0"/>
              </a:spcBef>
            </a:pPr>
            <a:r>
              <a:rPr lang="vi-VN" sz="6400" b="1" dirty="0" smtClean="0">
                <a:solidFill>
                  <a:srgbClr val="B6614E"/>
                </a:solidFill>
              </a:rPr>
              <a:t>VẬN DỤNG</a:t>
            </a:r>
            <a:endParaRPr lang="en-US" sz="6400" b="1" dirty="0">
              <a:solidFill>
                <a:srgbClr val="B6614E"/>
              </a:solidFill>
            </a:endParaRPr>
          </a:p>
        </p:txBody>
      </p:sp>
      <p:grpSp>
        <p:nvGrpSpPr>
          <p:cNvPr id="7" name="Group 7"/>
          <p:cNvGrpSpPr>
            <a:grpSpLocks noChangeAspect="1"/>
          </p:cNvGrpSpPr>
          <p:nvPr/>
        </p:nvGrpSpPr>
        <p:grpSpPr>
          <a:xfrm rot="511215">
            <a:off x="1617051" y="3214484"/>
            <a:ext cx="2210951" cy="2128060"/>
            <a:chOff x="30480" y="591820"/>
            <a:chExt cx="12736830" cy="12259310"/>
          </a:xfrm>
        </p:grpSpPr>
        <p:sp>
          <p:nvSpPr>
            <p:cNvPr id="8" name="Freeform 8"/>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grpSp>
        <p:nvGrpSpPr>
          <p:cNvPr id="13" name="Group 13"/>
          <p:cNvGrpSpPr>
            <a:grpSpLocks noChangeAspect="1"/>
          </p:cNvGrpSpPr>
          <p:nvPr/>
        </p:nvGrpSpPr>
        <p:grpSpPr>
          <a:xfrm rot="511215">
            <a:off x="1617051" y="5997659"/>
            <a:ext cx="2210951" cy="2128060"/>
            <a:chOff x="30480" y="591820"/>
            <a:chExt cx="12736830" cy="12259310"/>
          </a:xfrm>
        </p:grpSpPr>
        <p:sp>
          <p:nvSpPr>
            <p:cNvPr id="14" name="Freeform 14"/>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grpSp>
        <p:nvGrpSpPr>
          <p:cNvPr id="19" name="Group 19"/>
          <p:cNvGrpSpPr>
            <a:grpSpLocks noChangeAspect="1"/>
          </p:cNvGrpSpPr>
          <p:nvPr/>
        </p:nvGrpSpPr>
        <p:grpSpPr>
          <a:xfrm rot="511215">
            <a:off x="9347217" y="3214484"/>
            <a:ext cx="2210951" cy="2128060"/>
            <a:chOff x="30480" y="591820"/>
            <a:chExt cx="12736830" cy="12259310"/>
          </a:xfrm>
        </p:grpSpPr>
        <p:sp>
          <p:nvSpPr>
            <p:cNvPr id="20" name="Freeform 20"/>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grpSp>
        <p:nvGrpSpPr>
          <p:cNvPr id="25" name="Group 25"/>
          <p:cNvGrpSpPr>
            <a:grpSpLocks noChangeAspect="1"/>
          </p:cNvGrpSpPr>
          <p:nvPr/>
        </p:nvGrpSpPr>
        <p:grpSpPr>
          <a:xfrm rot="511215">
            <a:off x="9347217" y="5997659"/>
            <a:ext cx="2210951" cy="2128060"/>
            <a:chOff x="30480" y="591820"/>
            <a:chExt cx="12736830" cy="12259310"/>
          </a:xfrm>
        </p:grpSpPr>
        <p:sp>
          <p:nvSpPr>
            <p:cNvPr id="26" name="Freeform 26"/>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pic>
        <p:nvPicPr>
          <p:cNvPr id="30"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239" r="239"/>
          <a:stretch>
            <a:fillRect/>
          </a:stretch>
        </p:blipFill>
        <p:spPr>
          <a:xfrm>
            <a:off x="16655532" y="8471344"/>
            <a:ext cx="1207536" cy="1168240"/>
          </a:xfrm>
          <a:prstGeom prst="rect">
            <a:avLst/>
          </a:prstGeom>
        </p:spPr>
      </p:pic>
      <p:sp>
        <p:nvSpPr>
          <p:cNvPr id="32" name="Rectangle 31"/>
          <p:cNvSpPr/>
          <p:nvPr/>
        </p:nvSpPr>
        <p:spPr>
          <a:xfrm>
            <a:off x="2250926" y="3060696"/>
            <a:ext cx="13674874" cy="2171428"/>
          </a:xfrm>
          <a:prstGeom prst="rect">
            <a:avLst/>
          </a:prstGeom>
        </p:spPr>
        <p:txBody>
          <a:bodyPr wrap="square">
            <a:spAutoFit/>
          </a:bodyPr>
          <a:lstStyle/>
          <a:p>
            <a:pPr algn="just">
              <a:lnSpc>
                <a:spcPct val="150000"/>
              </a:lnSpc>
              <a:spcBef>
                <a:spcPts val="600"/>
              </a:spcBef>
              <a:spcAft>
                <a:spcPts val="600"/>
              </a:spcAft>
            </a:pPr>
            <a:r>
              <a:rPr lang="vi-VN" sz="4800" b="1" i="1" dirty="0" smtClean="0">
                <a:ea typeface="Times New Roman" panose="02020603050405020304" pitchFamily="18" charset="0"/>
                <a:cs typeface="Arial" panose="020B0604020202020204" pitchFamily="34" charset="0"/>
              </a:rPr>
              <a:t>	Sau </a:t>
            </a:r>
            <a:r>
              <a:rPr lang="vi-VN" sz="4800" b="1" i="1" dirty="0">
                <a:ea typeface="Times New Roman" panose="02020603050405020304" pitchFamily="18" charset="0"/>
                <a:cs typeface="Arial" panose="020B0604020202020204" pitchFamily="34" charset="0"/>
              </a:rPr>
              <a:t>khi học xong văn bản này em có suy nghĩ gì về lẽ sống của tuổi trẻ hiện nay? </a:t>
            </a:r>
            <a:endParaRPr lang="en-US" sz="48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36252" y="5505571"/>
            <a:ext cx="5415493" cy="4470243"/>
          </a:xfrm>
          <a:prstGeom prst="rect">
            <a:avLst/>
          </a:prstGeom>
        </p:spPr>
      </p:pic>
    </p:spTree>
    <p:extLst>
      <p:ext uri="{BB962C8B-B14F-4D97-AF65-F5344CB8AC3E}">
        <p14:creationId xmlns:p14="http://schemas.microsoft.com/office/powerpoint/2010/main" val="271104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14" name="Group 14"/>
          <p:cNvGrpSpPr>
            <a:grpSpLocks noChangeAspect="1"/>
          </p:cNvGrpSpPr>
          <p:nvPr/>
        </p:nvGrpSpPr>
        <p:grpSpPr>
          <a:xfrm>
            <a:off x="3303359" y="2821400"/>
            <a:ext cx="12649200" cy="6147827"/>
            <a:chOff x="30480" y="591820"/>
            <a:chExt cx="12736830" cy="12259310"/>
          </a:xfrm>
        </p:grpSpPr>
        <p:sp>
          <p:nvSpPr>
            <p:cNvPr id="15" name="Freeform 1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FFFF"/>
            </a:solidFill>
          </p:spPr>
        </p:sp>
      </p:grpSp>
      <p:sp>
        <p:nvSpPr>
          <p:cNvPr id="20" name="TextBox 20"/>
          <p:cNvSpPr txBox="1"/>
          <p:nvPr/>
        </p:nvSpPr>
        <p:spPr>
          <a:xfrm>
            <a:off x="5126351" y="1310879"/>
            <a:ext cx="9035061" cy="1128514"/>
          </a:xfrm>
          <a:prstGeom prst="rect">
            <a:avLst/>
          </a:prstGeom>
        </p:spPr>
        <p:txBody>
          <a:bodyPr wrap="square" lIns="0" tIns="0" rIns="0" bIns="0" rtlCol="0" anchor="t">
            <a:spAutoFit/>
          </a:bodyPr>
          <a:lstStyle/>
          <a:p>
            <a:pPr marL="0" lvl="0" indent="0" algn="ctr">
              <a:lnSpc>
                <a:spcPts val="8800"/>
              </a:lnSpc>
              <a:spcBef>
                <a:spcPct val="0"/>
              </a:spcBef>
            </a:pPr>
            <a:r>
              <a:rPr lang="vi-VN" sz="6400" b="1" dirty="0" smtClean="0">
                <a:solidFill>
                  <a:srgbClr val="B6614E"/>
                </a:solidFill>
              </a:rPr>
              <a:t>HƯỚNG DẪN VỀ NHÀ</a:t>
            </a:r>
            <a:endParaRPr lang="en-US" sz="6400" b="1" dirty="0">
              <a:solidFill>
                <a:srgbClr val="B6614E"/>
              </a:solidFill>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26477" t="33207"/>
          <a:stretch>
            <a:fillRect/>
          </a:stretch>
        </p:blipFill>
        <p:spPr>
          <a:xfrm rot="-10800000" flipV="1">
            <a:off x="15280697" y="0"/>
            <a:ext cx="3007303" cy="2250196"/>
          </a:xfrm>
          <a:prstGeom prst="rect">
            <a:avLst/>
          </a:prstGeom>
        </p:spPr>
      </p:pic>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r="10730" b="32401"/>
          <a:stretch>
            <a:fillRect/>
          </a:stretch>
        </p:blipFill>
        <p:spPr>
          <a:xfrm>
            <a:off x="9151961" y="7561587"/>
            <a:ext cx="9144000" cy="2735080"/>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21812" y="7579943"/>
            <a:ext cx="2594939" cy="596836"/>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26303" b="18174"/>
          <a:stretch>
            <a:fillRect/>
          </a:stretch>
        </p:blipFill>
        <p:spPr>
          <a:xfrm rot="-10800000">
            <a:off x="-286968" y="-1570689"/>
            <a:ext cx="4610783" cy="5711997"/>
          </a:xfrm>
          <a:prstGeom prst="rect">
            <a:avLst/>
          </a:prstGeom>
        </p:spPr>
      </p:pic>
      <p:sp>
        <p:nvSpPr>
          <p:cNvPr id="27" name="Rectangle 26"/>
          <p:cNvSpPr/>
          <p:nvPr/>
        </p:nvSpPr>
        <p:spPr>
          <a:xfrm>
            <a:off x="4572000" y="4382523"/>
            <a:ext cx="9144000" cy="3017749"/>
          </a:xfrm>
          <a:prstGeom prst="rect">
            <a:avLst/>
          </a:prstGeom>
        </p:spPr>
        <p:txBody>
          <a:bodyPr>
            <a:spAutoFit/>
          </a:bodyPr>
          <a:lstStyle/>
          <a:p>
            <a:pPr algn="just">
              <a:lnSpc>
                <a:spcPct val="135000"/>
              </a:lnSpc>
              <a:spcBef>
                <a:spcPts val="600"/>
              </a:spcBef>
              <a:spcAft>
                <a:spcPts val="600"/>
              </a:spcAft>
            </a:pP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Học bài cũ, trả lời câu hỏi SGK.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 Hoàn thành câu hỏi phần vận dụng.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 Chuẩn bị bài </a:t>
            </a: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707" r="25038"/>
          <a:stretch>
            <a:fillRect/>
          </a:stretch>
        </p:blipFill>
        <p:spPr>
          <a:xfrm>
            <a:off x="14827170" y="0"/>
            <a:ext cx="3460830" cy="308919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7590" r="40536" b="7692"/>
          <a:stretch>
            <a:fillRect/>
          </a:stretch>
        </p:blipFill>
        <p:spPr>
          <a:xfrm rot="5400000">
            <a:off x="8395869" y="379265"/>
            <a:ext cx="1496262" cy="1831920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32849" r="290" b="27111"/>
          <a:stretch>
            <a:fillRect/>
          </a:stretch>
        </p:blipFill>
        <p:spPr>
          <a:xfrm>
            <a:off x="0" y="6145855"/>
            <a:ext cx="4802914" cy="414114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41945" b="17569"/>
          <a:stretch>
            <a:fillRect/>
          </a:stretch>
        </p:blipFill>
        <p:spPr>
          <a:xfrm>
            <a:off x="14827170" y="4781117"/>
            <a:ext cx="3460830" cy="550588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1028700"/>
            <a:ext cx="5623067" cy="1293305"/>
          </a:xfrm>
          <a:prstGeom prst="rect">
            <a:avLst/>
          </a:prstGeom>
        </p:spPr>
      </p:pic>
      <p:sp>
        <p:nvSpPr>
          <p:cNvPr id="7" name="TextBox 7"/>
          <p:cNvSpPr txBox="1"/>
          <p:nvPr/>
        </p:nvSpPr>
        <p:spPr>
          <a:xfrm>
            <a:off x="1978882" y="4285243"/>
            <a:ext cx="14646133" cy="1667123"/>
          </a:xfrm>
          <a:prstGeom prst="rect">
            <a:avLst/>
          </a:prstGeom>
        </p:spPr>
        <p:txBody>
          <a:bodyPr wrap="square" lIns="0" tIns="0" rIns="0" bIns="0" rtlCol="0" anchor="t">
            <a:spAutoFit/>
          </a:bodyPr>
          <a:lstStyle/>
          <a:p>
            <a:pPr algn="ctr">
              <a:lnSpc>
                <a:spcPts val="13000"/>
              </a:lnSpc>
            </a:pPr>
            <a:r>
              <a:rPr lang="vi-VN" sz="11000" b="1" dirty="0" smtClean="0">
                <a:solidFill>
                  <a:srgbClr val="4A3933"/>
                </a:solidFill>
              </a:rPr>
              <a:t>MÙA XUÂN NHO NHỎ</a:t>
            </a:r>
            <a:endParaRPr lang="en-US" sz="11000" b="1" dirty="0">
              <a:solidFill>
                <a:srgbClr val="4A3933"/>
              </a:solidFill>
            </a:endParaRPr>
          </a:p>
        </p:txBody>
      </p:sp>
      <p:sp>
        <p:nvSpPr>
          <p:cNvPr id="8" name="TextBox 8"/>
          <p:cNvSpPr txBox="1"/>
          <p:nvPr/>
        </p:nvSpPr>
        <p:spPr>
          <a:xfrm>
            <a:off x="4648200" y="2701371"/>
            <a:ext cx="9307499" cy="880947"/>
          </a:xfrm>
          <a:prstGeom prst="rect">
            <a:avLst/>
          </a:prstGeom>
        </p:spPr>
        <p:txBody>
          <a:bodyPr lIns="0" tIns="0" rIns="0" bIns="0" rtlCol="0" anchor="t">
            <a:spAutoFit/>
          </a:bodyPr>
          <a:lstStyle/>
          <a:p>
            <a:pPr algn="ctr">
              <a:lnSpc>
                <a:spcPts val="6720"/>
              </a:lnSpc>
            </a:pPr>
            <a:r>
              <a:rPr lang="vi-VN" sz="7200" dirty="0" smtClean="0">
                <a:solidFill>
                  <a:srgbClr val="C3844F"/>
                </a:solidFill>
              </a:rPr>
              <a:t>Tiết...</a:t>
            </a:r>
            <a:endParaRPr lang="en-US" sz="7200" dirty="0">
              <a:solidFill>
                <a:srgbClr val="C3844F"/>
              </a:solidFill>
            </a:endParaRPr>
          </a:p>
        </p:txBody>
      </p:sp>
      <p:sp>
        <p:nvSpPr>
          <p:cNvPr id="9" name="TextBox 8"/>
          <p:cNvSpPr txBox="1"/>
          <p:nvPr/>
        </p:nvSpPr>
        <p:spPr>
          <a:xfrm>
            <a:off x="10125242" y="6609801"/>
            <a:ext cx="4701928" cy="1077218"/>
          </a:xfrm>
          <a:prstGeom prst="rect">
            <a:avLst/>
          </a:prstGeom>
          <a:noFill/>
        </p:spPr>
        <p:txBody>
          <a:bodyPr wrap="none" rtlCol="0">
            <a:spAutoFit/>
          </a:bodyPr>
          <a:lstStyle/>
          <a:p>
            <a:r>
              <a:rPr lang="vi-VN" sz="6400" b="1" i="1" dirty="0" smtClean="0"/>
              <a:t>(Thanh Hải)</a:t>
            </a:r>
            <a:endParaRPr lang="en-US" sz="6400" b="1" i="1"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2" name="TextBox 2"/>
          <p:cNvSpPr txBox="1"/>
          <p:nvPr/>
        </p:nvSpPr>
        <p:spPr>
          <a:xfrm>
            <a:off x="1965466" y="3557935"/>
            <a:ext cx="14357067" cy="3041795"/>
          </a:xfrm>
          <a:prstGeom prst="rect">
            <a:avLst/>
          </a:prstGeom>
        </p:spPr>
        <p:txBody>
          <a:bodyPr lIns="0" tIns="0" rIns="0" bIns="0" rtlCol="0" anchor="t">
            <a:spAutoFit/>
          </a:bodyPr>
          <a:lstStyle/>
          <a:p>
            <a:pPr algn="ctr">
              <a:lnSpc>
                <a:spcPts val="12500"/>
              </a:lnSpc>
            </a:pPr>
            <a:r>
              <a:rPr lang="vi-VN" sz="7200" b="1" dirty="0" smtClean="0">
                <a:solidFill>
                  <a:srgbClr val="9B532F"/>
                </a:solidFill>
              </a:rPr>
              <a:t>CẢM ƠN CÁC EM ĐÃ </a:t>
            </a:r>
          </a:p>
          <a:p>
            <a:pPr algn="ctr">
              <a:lnSpc>
                <a:spcPts val="12500"/>
              </a:lnSpc>
            </a:pPr>
            <a:r>
              <a:rPr lang="vi-VN" sz="7200" b="1" dirty="0" smtClean="0">
                <a:solidFill>
                  <a:srgbClr val="9B532F"/>
                </a:solidFill>
              </a:rPr>
              <a:t>LẮNG NGHE BÀI GIẢNG!</a:t>
            </a:r>
            <a:endParaRPr lang="en-US" sz="7200" b="1" dirty="0">
              <a:solidFill>
                <a:srgbClr val="9B532F"/>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590" r="40536" b="7692"/>
          <a:stretch>
            <a:fillRect/>
          </a:stretch>
        </p:blipFill>
        <p:spPr>
          <a:xfrm rot="5400000">
            <a:off x="8395869" y="379265"/>
            <a:ext cx="1496262" cy="1831920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30191"/>
          <a:stretch>
            <a:fillRect/>
          </a:stretch>
        </p:blipFill>
        <p:spPr>
          <a:xfrm>
            <a:off x="9119" y="5707965"/>
            <a:ext cx="3264162"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2484" r="26303" b="18174"/>
          <a:stretch>
            <a:fillRect/>
          </a:stretch>
        </p:blipFill>
        <p:spPr>
          <a:xfrm rot="-10800000" flipH="1">
            <a:off x="13677217" y="0"/>
            <a:ext cx="4610783" cy="484046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7707" r="25038"/>
          <a:stretch>
            <a:fillRect/>
          </a:stretch>
        </p:blipFill>
        <p:spPr>
          <a:xfrm flipH="1">
            <a:off x="9119" y="8140"/>
            <a:ext cx="3856701" cy="3442560"/>
          </a:xfrm>
          <a:prstGeom prst="rect">
            <a:avLst/>
          </a:prstGeom>
        </p:spPr>
      </p:pic>
    </p:spTree>
    <p:extLst>
      <p:ext uri="{BB962C8B-B14F-4D97-AF65-F5344CB8AC3E}">
        <p14:creationId xmlns:p14="http://schemas.microsoft.com/office/powerpoint/2010/main" val="9618833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grpSp>
        <p:nvGrpSpPr>
          <p:cNvPr id="2" name="Group 2"/>
          <p:cNvGrpSpPr/>
          <p:nvPr/>
        </p:nvGrpSpPr>
        <p:grpSpPr>
          <a:xfrm>
            <a:off x="934751" y="419100"/>
            <a:ext cx="16418497" cy="9296399"/>
            <a:chOff x="0" y="0"/>
            <a:chExt cx="5648696" cy="2880509"/>
          </a:xfrm>
        </p:grpSpPr>
        <p:sp>
          <p:nvSpPr>
            <p:cNvPr id="3" name="Freeform 3"/>
            <p:cNvSpPr/>
            <p:nvPr/>
          </p:nvSpPr>
          <p:spPr>
            <a:xfrm>
              <a:off x="0" y="0"/>
              <a:ext cx="5648696" cy="2880509"/>
            </a:xfrm>
            <a:custGeom>
              <a:avLst/>
              <a:gdLst/>
              <a:ahLst/>
              <a:cxnLst/>
              <a:rect l="l" t="t" r="r" b="b"/>
              <a:pathLst>
                <a:path w="5648696" h="2880509">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31552" y="929396"/>
            <a:ext cx="1276187" cy="34573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342292" flipH="1">
            <a:off x="-455541" y="7755986"/>
            <a:ext cx="3587616" cy="3004629"/>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flipV="1">
            <a:off x="14372199" y="-2728219"/>
            <a:ext cx="4571409" cy="6349180"/>
          </a:xfrm>
          <a:prstGeom prst="rect">
            <a:avLst/>
          </a:prstGeom>
        </p:spPr>
      </p:pic>
      <p:sp>
        <p:nvSpPr>
          <p:cNvPr id="11" name="TextBox 11"/>
          <p:cNvSpPr txBox="1"/>
          <p:nvPr/>
        </p:nvSpPr>
        <p:spPr>
          <a:xfrm>
            <a:off x="4953000" y="612385"/>
            <a:ext cx="8272701" cy="979755"/>
          </a:xfrm>
          <a:prstGeom prst="rect">
            <a:avLst/>
          </a:prstGeom>
        </p:spPr>
        <p:txBody>
          <a:bodyPr lIns="0" tIns="0" rIns="0" bIns="0" rtlCol="0" anchor="t">
            <a:spAutoFit/>
          </a:bodyPr>
          <a:lstStyle/>
          <a:p>
            <a:pPr marL="0" lvl="0" indent="0" algn="ctr">
              <a:lnSpc>
                <a:spcPts val="8000"/>
              </a:lnSpc>
              <a:spcBef>
                <a:spcPct val="0"/>
              </a:spcBef>
            </a:pPr>
            <a:r>
              <a:rPr lang="vi-VN" sz="6400" b="1" dirty="0" smtClean="0">
                <a:solidFill>
                  <a:srgbClr val="B6614E"/>
                </a:solidFill>
              </a:rPr>
              <a:t>NỘI DUNG BÀI HỌC</a:t>
            </a:r>
            <a:endParaRPr lang="en-US" sz="6400" b="1" dirty="0">
              <a:solidFill>
                <a:srgbClr val="B6614E"/>
              </a:solidFill>
            </a:endParaRPr>
          </a:p>
        </p:txBody>
      </p:sp>
      <p:sp>
        <p:nvSpPr>
          <p:cNvPr id="21" name="TextBox 20"/>
          <p:cNvSpPr txBox="1"/>
          <p:nvPr/>
        </p:nvSpPr>
        <p:spPr>
          <a:xfrm>
            <a:off x="2971800" y="1617000"/>
            <a:ext cx="12950981" cy="7986802"/>
          </a:xfrm>
          <a:prstGeom prst="rect">
            <a:avLst/>
          </a:prstGeom>
          <a:noFill/>
        </p:spPr>
        <p:txBody>
          <a:bodyPr wrap="none" rtlCol="0">
            <a:spAutoFit/>
          </a:bodyPr>
          <a:lstStyle/>
          <a:p>
            <a:pPr marL="400050" indent="-400050">
              <a:lnSpc>
                <a:spcPct val="150000"/>
              </a:lnSpc>
              <a:buAutoNum type="romanUcPeriod"/>
            </a:pPr>
            <a:r>
              <a:rPr lang="vi-VN" sz="3800" b="1" dirty="0" smtClean="0"/>
              <a:t>TÌM HIỂU CHUNG</a:t>
            </a:r>
          </a:p>
          <a:p>
            <a:pPr>
              <a:lnSpc>
                <a:spcPct val="150000"/>
              </a:lnSpc>
            </a:pPr>
            <a:r>
              <a:rPr lang="vi-VN" sz="3800" dirty="0"/>
              <a:t>	</a:t>
            </a:r>
            <a:r>
              <a:rPr lang="vi-VN" sz="3800" dirty="0" smtClean="0"/>
              <a:t>1. Tác giả</a:t>
            </a:r>
          </a:p>
          <a:p>
            <a:pPr>
              <a:lnSpc>
                <a:spcPct val="150000"/>
              </a:lnSpc>
            </a:pPr>
            <a:r>
              <a:rPr lang="vi-VN" sz="3800" dirty="0"/>
              <a:t>	</a:t>
            </a:r>
            <a:r>
              <a:rPr lang="vi-VN" sz="3800" dirty="0" smtClean="0"/>
              <a:t>2. Tác phẩm</a:t>
            </a:r>
          </a:p>
          <a:p>
            <a:pPr>
              <a:lnSpc>
                <a:spcPct val="150000"/>
              </a:lnSpc>
            </a:pPr>
            <a:r>
              <a:rPr lang="vi-VN" sz="3800" b="1" dirty="0" smtClean="0"/>
              <a:t>II. ĐỌC HIỂU VĂN BẢN</a:t>
            </a:r>
          </a:p>
          <a:p>
            <a:pPr>
              <a:lnSpc>
                <a:spcPct val="150000"/>
              </a:lnSpc>
            </a:pPr>
            <a:r>
              <a:rPr lang="vi-VN" sz="3800" dirty="0"/>
              <a:t>	</a:t>
            </a:r>
            <a:r>
              <a:rPr lang="vi-VN" sz="3800" dirty="0" smtClean="0"/>
              <a:t>1. Cảm xúc trước mùa xuân thiên nhiên, đất trời</a:t>
            </a:r>
          </a:p>
          <a:p>
            <a:pPr>
              <a:lnSpc>
                <a:spcPct val="150000"/>
              </a:lnSpc>
            </a:pPr>
            <a:r>
              <a:rPr lang="vi-VN" sz="3800" dirty="0"/>
              <a:t>	</a:t>
            </a:r>
            <a:r>
              <a:rPr lang="vi-VN" sz="3800" dirty="0" smtClean="0"/>
              <a:t>2. Cảm xúc trước mùa xuân của đất nước, Cách Mạng</a:t>
            </a:r>
          </a:p>
          <a:p>
            <a:pPr>
              <a:lnSpc>
                <a:spcPct val="150000"/>
              </a:lnSpc>
            </a:pPr>
            <a:r>
              <a:rPr lang="vi-VN" sz="3800" dirty="0"/>
              <a:t>	</a:t>
            </a:r>
            <a:r>
              <a:rPr lang="vi-VN" sz="3800" dirty="0" smtClean="0"/>
              <a:t>3. Tâm niệm nhà thơ</a:t>
            </a:r>
          </a:p>
          <a:p>
            <a:pPr>
              <a:lnSpc>
                <a:spcPct val="150000"/>
              </a:lnSpc>
            </a:pPr>
            <a:r>
              <a:rPr lang="vi-VN" sz="3800" dirty="0" smtClean="0"/>
              <a:t>	4. Lời ngợi ca quê hương, đất nước</a:t>
            </a:r>
          </a:p>
          <a:p>
            <a:pPr>
              <a:lnSpc>
                <a:spcPct val="150000"/>
              </a:lnSpc>
            </a:pPr>
            <a:r>
              <a:rPr lang="vi-VN" sz="3800" b="1" dirty="0" smtClean="0"/>
              <a:t>III. TỔNG KẾT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18319" y="2601691"/>
            <a:ext cx="14651362" cy="62085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199859" y="6525917"/>
            <a:ext cx="2770304" cy="63717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32849" r="290" b="27111"/>
          <a:stretch>
            <a:fillRect/>
          </a:stretch>
        </p:blipFill>
        <p:spPr>
          <a:xfrm flipV="1">
            <a:off x="0" y="0"/>
            <a:ext cx="4802914" cy="414114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97870" flipH="1">
            <a:off x="15066534" y="7052939"/>
            <a:ext cx="4196459" cy="3514534"/>
          </a:xfrm>
          <a:prstGeom prst="rect">
            <a:avLst/>
          </a:prstGeom>
        </p:spPr>
      </p:pic>
      <p:sp>
        <p:nvSpPr>
          <p:cNvPr id="6" name="TextBox 6"/>
          <p:cNvSpPr txBox="1"/>
          <p:nvPr/>
        </p:nvSpPr>
        <p:spPr>
          <a:xfrm>
            <a:off x="3505200" y="4626107"/>
            <a:ext cx="12136762" cy="1333698"/>
          </a:xfrm>
          <a:prstGeom prst="rect">
            <a:avLst/>
          </a:prstGeom>
        </p:spPr>
        <p:txBody>
          <a:bodyPr wrap="square" lIns="0" tIns="0" rIns="0" bIns="0" rtlCol="0" anchor="t">
            <a:spAutoFit/>
          </a:bodyPr>
          <a:lstStyle/>
          <a:p>
            <a:pPr algn="ctr">
              <a:lnSpc>
                <a:spcPts val="10400"/>
              </a:lnSpc>
            </a:pPr>
            <a:r>
              <a:rPr lang="vi-VN" sz="9000" b="1" dirty="0" smtClean="0">
                <a:solidFill>
                  <a:srgbClr val="C96B4F"/>
                </a:solidFill>
              </a:rPr>
              <a:t>I. TÌM HIỂU CHUNG</a:t>
            </a:r>
            <a:endParaRPr lang="en-US" sz="9000" b="1" dirty="0">
              <a:solidFill>
                <a:srgbClr val="C96B4F"/>
              </a:solidFill>
            </a:endParaRPr>
          </a:p>
        </p:txBody>
      </p:sp>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7707" r="25038"/>
          <a:stretch>
            <a:fillRect/>
          </a:stretch>
        </p:blipFill>
        <p:spPr>
          <a:xfrm flipH="1">
            <a:off x="0" y="7388708"/>
            <a:ext cx="3246957" cy="289829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10" name="TextBox 10"/>
          <p:cNvSpPr txBox="1"/>
          <p:nvPr/>
        </p:nvSpPr>
        <p:spPr>
          <a:xfrm>
            <a:off x="1828800" y="800100"/>
            <a:ext cx="7086600" cy="1025922"/>
          </a:xfrm>
          <a:prstGeom prst="rect">
            <a:avLst/>
          </a:prstGeom>
        </p:spPr>
        <p:txBody>
          <a:bodyPr wrap="square" lIns="0" tIns="0" rIns="0" bIns="0" rtlCol="0" anchor="t">
            <a:spAutoFit/>
          </a:bodyPr>
          <a:lstStyle/>
          <a:p>
            <a:pPr marL="0" lvl="0" indent="0">
              <a:lnSpc>
                <a:spcPts val="8000"/>
              </a:lnSpc>
              <a:spcBef>
                <a:spcPct val="0"/>
              </a:spcBef>
            </a:pPr>
            <a:r>
              <a:rPr lang="vi-VN" sz="5600" b="1" u="none" dirty="0" smtClean="0">
                <a:solidFill>
                  <a:srgbClr val="B6614E"/>
                </a:solidFill>
              </a:rPr>
              <a:t>1. Tác giả Thanh Hải </a:t>
            </a:r>
            <a:endParaRPr lang="en-US" sz="5600" b="1" u="none" dirty="0">
              <a:solidFill>
                <a:srgbClr val="B6614E"/>
              </a:solidFill>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7590" r="40536" b="7692"/>
          <a:stretch>
            <a:fillRect/>
          </a:stretch>
        </p:blipFill>
        <p:spPr>
          <a:xfrm rot="-10800000" flipV="1">
            <a:off x="420107" y="0"/>
            <a:ext cx="840214" cy="102870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7590" r="40536" b="7692"/>
          <a:stretch>
            <a:fillRect/>
          </a:stretch>
        </p:blipFill>
        <p:spPr>
          <a:xfrm rot="-10800000">
            <a:off x="0" y="0"/>
            <a:ext cx="840214" cy="10287000"/>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78200" y="9029700"/>
            <a:ext cx="2365758" cy="544124"/>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38125" y="2476500"/>
            <a:ext cx="4480768" cy="5867400"/>
          </a:xfrm>
          <a:prstGeom prst="rect">
            <a:avLst/>
          </a:prstGeom>
        </p:spPr>
      </p:pic>
      <p:sp>
        <p:nvSpPr>
          <p:cNvPr id="19" name="TextBox 18"/>
          <p:cNvSpPr txBox="1"/>
          <p:nvPr/>
        </p:nvSpPr>
        <p:spPr>
          <a:xfrm>
            <a:off x="7239000" y="2324100"/>
            <a:ext cx="9601200" cy="5909310"/>
          </a:xfrm>
          <a:prstGeom prst="rect">
            <a:avLst/>
          </a:prstGeom>
          <a:noFill/>
        </p:spPr>
        <p:txBody>
          <a:bodyPr wrap="square" rtlCol="0">
            <a:spAutoFit/>
          </a:bodyPr>
          <a:lstStyle/>
          <a:p>
            <a:pPr marL="571500" indent="-571500" algn="just">
              <a:lnSpc>
                <a:spcPct val="150000"/>
              </a:lnSpc>
              <a:buFontTx/>
              <a:buChar char="-"/>
            </a:pPr>
            <a:r>
              <a:rPr lang="vi-VN" sz="4200" b="1" dirty="0" smtClean="0"/>
              <a:t>Tên khai sinh: </a:t>
            </a:r>
            <a:r>
              <a:rPr lang="vi-VN" sz="4200" dirty="0" smtClean="0"/>
              <a:t>Phạm Bá Ngoãn (1930-1980).</a:t>
            </a:r>
          </a:p>
          <a:p>
            <a:pPr marL="571500" indent="-571500" algn="just">
              <a:lnSpc>
                <a:spcPct val="150000"/>
              </a:lnSpc>
              <a:buFontTx/>
              <a:buChar char="-"/>
            </a:pPr>
            <a:r>
              <a:rPr lang="vi-VN" sz="4200" b="1" dirty="0" smtClean="0"/>
              <a:t>Quê: </a:t>
            </a:r>
            <a:r>
              <a:rPr lang="vi-VN" sz="4200" dirty="0" smtClean="0"/>
              <a:t>Thừa Thiên Huế.</a:t>
            </a:r>
          </a:p>
          <a:p>
            <a:pPr marL="571500" indent="-571500" algn="just">
              <a:lnSpc>
                <a:spcPct val="150000"/>
              </a:lnSpc>
              <a:buFontTx/>
              <a:buChar char="-"/>
            </a:pPr>
            <a:r>
              <a:rPr lang="vi-VN" sz="4200" dirty="0" smtClean="0"/>
              <a:t>Ông đã có công trong việc xây dựng nền văn hóa cách mạng ở miền Nam từ những ngày đầu chống Mĩ.</a:t>
            </a: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10" name="TextBox 10"/>
          <p:cNvSpPr txBox="1"/>
          <p:nvPr/>
        </p:nvSpPr>
        <p:spPr>
          <a:xfrm>
            <a:off x="1828800" y="800100"/>
            <a:ext cx="7086600" cy="953466"/>
          </a:xfrm>
          <a:prstGeom prst="rect">
            <a:avLst/>
          </a:prstGeom>
        </p:spPr>
        <p:txBody>
          <a:bodyPr wrap="square" lIns="0" tIns="0" rIns="0" bIns="0" rtlCol="0" anchor="t">
            <a:spAutoFit/>
          </a:bodyPr>
          <a:lstStyle/>
          <a:p>
            <a:pPr marL="0" lvl="0" indent="0">
              <a:lnSpc>
                <a:spcPts val="8000"/>
              </a:lnSpc>
              <a:spcBef>
                <a:spcPct val="0"/>
              </a:spcBef>
            </a:pPr>
            <a:r>
              <a:rPr lang="vi-VN" sz="5600" b="1" u="none" dirty="0" smtClean="0">
                <a:solidFill>
                  <a:srgbClr val="B6614E"/>
                </a:solidFill>
              </a:rPr>
              <a:t>2. Tác phẩm</a:t>
            </a:r>
            <a:endParaRPr lang="en-US" sz="5600" b="1" u="none" dirty="0">
              <a:solidFill>
                <a:srgbClr val="B6614E"/>
              </a:solidFill>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7590" r="40536" b="7692"/>
          <a:stretch>
            <a:fillRect/>
          </a:stretch>
        </p:blipFill>
        <p:spPr>
          <a:xfrm rot="-10800000" flipV="1">
            <a:off x="420107" y="0"/>
            <a:ext cx="840214" cy="102870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7590" r="40536" b="7692"/>
          <a:stretch>
            <a:fillRect/>
          </a:stretch>
        </p:blipFill>
        <p:spPr>
          <a:xfrm rot="-10800000">
            <a:off x="0" y="0"/>
            <a:ext cx="840214" cy="10287000"/>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78200" y="9029700"/>
            <a:ext cx="2365758" cy="544124"/>
          </a:xfrm>
          <a:prstGeom prst="rect">
            <a:avLst/>
          </a:prstGeom>
        </p:spPr>
      </p:pic>
      <p:sp>
        <p:nvSpPr>
          <p:cNvPr id="8" name="TextBox 7"/>
          <p:cNvSpPr txBox="1"/>
          <p:nvPr/>
        </p:nvSpPr>
        <p:spPr>
          <a:xfrm>
            <a:off x="2438400" y="1943100"/>
            <a:ext cx="9601200" cy="5909310"/>
          </a:xfrm>
          <a:prstGeom prst="rect">
            <a:avLst/>
          </a:prstGeom>
          <a:noFill/>
        </p:spPr>
        <p:txBody>
          <a:bodyPr wrap="square" rtlCol="0">
            <a:spAutoFit/>
          </a:bodyPr>
          <a:lstStyle/>
          <a:p>
            <a:pPr marL="571500" indent="-571500" algn="just">
              <a:lnSpc>
                <a:spcPct val="150000"/>
              </a:lnSpc>
              <a:buFontTx/>
              <a:buChar char="-"/>
            </a:pPr>
            <a:r>
              <a:rPr lang="vi-VN" sz="4200" dirty="0" smtClean="0"/>
              <a:t>Bài </a:t>
            </a:r>
            <a:r>
              <a:rPr lang="vi-VN" sz="4200" b="1" i="1" dirty="0" smtClean="0"/>
              <a:t>“Mùa xuân nho nhỏ”</a:t>
            </a:r>
            <a:r>
              <a:rPr lang="vi-VN" sz="4200" dirty="0" smtClean="0"/>
              <a:t> được sáng tác vào tháng 11/1980, khi nhà thơ đang nằm trên giường bệnh, thể hiện niềm yêu thiết tha cuộc sống, đất nước và ước nguyện của tác giả.</a:t>
            </a:r>
          </a:p>
          <a:p>
            <a:pPr marL="571500" indent="-571500" algn="just">
              <a:lnSpc>
                <a:spcPct val="150000"/>
              </a:lnSpc>
              <a:buFontTx/>
              <a:buChar char="-"/>
            </a:pPr>
            <a:r>
              <a:rPr lang="vi-VN" sz="4200" b="1" dirty="0" smtClean="0"/>
              <a:t>Bố cục: </a:t>
            </a:r>
            <a:r>
              <a:rPr lang="vi-VN" sz="4200" dirty="0" smtClean="0"/>
              <a:t>4 phần</a:t>
            </a:r>
            <a:endParaRPr lang="en-US" sz="4200" dirty="0"/>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573000" y="1727976"/>
            <a:ext cx="5105400" cy="6720358"/>
          </a:xfrm>
          <a:prstGeom prst="rect">
            <a:avLst/>
          </a:prstGeom>
        </p:spPr>
      </p:pic>
    </p:spTree>
    <p:extLst>
      <p:ext uri="{BB962C8B-B14F-4D97-AF65-F5344CB8AC3E}">
        <p14:creationId xmlns:p14="http://schemas.microsoft.com/office/powerpoint/2010/main" val="310799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sp>
        <p:nvSpPr>
          <p:cNvPr id="10" name="TextBox 10"/>
          <p:cNvSpPr txBox="1"/>
          <p:nvPr/>
        </p:nvSpPr>
        <p:spPr>
          <a:xfrm>
            <a:off x="1848354" y="419100"/>
            <a:ext cx="4267200" cy="1025922"/>
          </a:xfrm>
          <a:prstGeom prst="rect">
            <a:avLst/>
          </a:prstGeom>
        </p:spPr>
        <p:txBody>
          <a:bodyPr wrap="square" lIns="0" tIns="0" rIns="0" bIns="0" rtlCol="0" anchor="t">
            <a:spAutoFit/>
          </a:bodyPr>
          <a:lstStyle/>
          <a:p>
            <a:pPr marL="0" lvl="0" indent="0">
              <a:lnSpc>
                <a:spcPts val="8000"/>
              </a:lnSpc>
              <a:spcBef>
                <a:spcPct val="0"/>
              </a:spcBef>
            </a:pPr>
            <a:r>
              <a:rPr lang="vi-VN" sz="5600" b="1" u="none" dirty="0" smtClean="0">
                <a:solidFill>
                  <a:srgbClr val="B6614E"/>
                </a:solidFill>
              </a:rPr>
              <a:t>2. Tác phẩm</a:t>
            </a:r>
            <a:endParaRPr lang="en-US" sz="5600" b="1" u="none" dirty="0">
              <a:solidFill>
                <a:srgbClr val="B6614E"/>
              </a:solidFill>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7590" r="40536" b="7692"/>
          <a:stretch>
            <a:fillRect/>
          </a:stretch>
        </p:blipFill>
        <p:spPr>
          <a:xfrm rot="-10800000" flipV="1">
            <a:off x="420107" y="0"/>
            <a:ext cx="840214" cy="102870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7590" r="40536" b="7692"/>
          <a:stretch>
            <a:fillRect/>
          </a:stretch>
        </p:blipFill>
        <p:spPr>
          <a:xfrm rot="-10800000">
            <a:off x="0" y="0"/>
            <a:ext cx="840214" cy="10287000"/>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67964" y="9605503"/>
            <a:ext cx="2365758" cy="544124"/>
          </a:xfrm>
          <a:prstGeom prst="rect">
            <a:avLst/>
          </a:prstGeom>
        </p:spPr>
      </p:pic>
      <p:sp>
        <p:nvSpPr>
          <p:cNvPr id="3" name="Rectangle 2"/>
          <p:cNvSpPr/>
          <p:nvPr/>
        </p:nvSpPr>
        <p:spPr>
          <a:xfrm>
            <a:off x="7196443" y="1445022"/>
            <a:ext cx="4572000" cy="914400"/>
          </a:xfrm>
          <a:prstGeom prst="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rgbClr val="FF0000"/>
                </a:solidFill>
              </a:rPr>
              <a:t>BỐ CỤC 4 PHẦN</a:t>
            </a:r>
            <a:endParaRPr lang="en-US" sz="3800" b="1" dirty="0">
              <a:solidFill>
                <a:srgbClr val="FF0000"/>
              </a:solidFill>
            </a:endParaRPr>
          </a:p>
        </p:txBody>
      </p:sp>
      <p:sp>
        <p:nvSpPr>
          <p:cNvPr id="4" name="Rectangle 3"/>
          <p:cNvSpPr/>
          <p:nvPr/>
        </p:nvSpPr>
        <p:spPr>
          <a:xfrm>
            <a:off x="1671330" y="4686300"/>
            <a:ext cx="3276600" cy="4701329"/>
          </a:xfrm>
          <a:prstGeom prst="rect">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smtClean="0">
                <a:solidFill>
                  <a:schemeClr val="tx1"/>
                </a:solidFill>
              </a:rPr>
              <a:t>Cảm xúc trước mùa xuân của thiên nhiên, đất trời</a:t>
            </a:r>
            <a:endParaRPr lang="en-US" sz="3500" dirty="0">
              <a:solidFill>
                <a:schemeClr val="tx1"/>
              </a:solidFill>
            </a:endParaRPr>
          </a:p>
        </p:txBody>
      </p:sp>
      <p:sp>
        <p:nvSpPr>
          <p:cNvPr id="5" name="Rectangle 4"/>
          <p:cNvSpPr/>
          <p:nvPr/>
        </p:nvSpPr>
        <p:spPr>
          <a:xfrm>
            <a:off x="1671330" y="3009900"/>
            <a:ext cx="3276600" cy="914400"/>
          </a:xfrm>
          <a:prstGeom prst="rect">
            <a:avLst/>
          </a:prstGeom>
          <a:solidFill>
            <a:srgbClr val="FFFF8B"/>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chemeClr val="tx1"/>
                </a:solidFill>
              </a:rPr>
              <a:t>Khổ 1</a:t>
            </a:r>
            <a:endParaRPr lang="en-US" sz="4200" b="1" dirty="0">
              <a:solidFill>
                <a:schemeClr val="tx1"/>
              </a:solidFill>
            </a:endParaRPr>
          </a:p>
        </p:txBody>
      </p:sp>
      <p:sp>
        <p:nvSpPr>
          <p:cNvPr id="11" name="Rectangle 10"/>
          <p:cNvSpPr/>
          <p:nvPr/>
        </p:nvSpPr>
        <p:spPr>
          <a:xfrm>
            <a:off x="5948287" y="3009900"/>
            <a:ext cx="3276600" cy="914400"/>
          </a:xfrm>
          <a:prstGeom prst="rect">
            <a:avLst/>
          </a:prstGeom>
          <a:solidFill>
            <a:srgbClr val="FFFF8B"/>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chemeClr val="tx1"/>
                </a:solidFill>
              </a:rPr>
              <a:t>Khổ 2, 3</a:t>
            </a:r>
            <a:endParaRPr lang="en-US" sz="4200" b="1" dirty="0">
              <a:solidFill>
                <a:schemeClr val="tx1"/>
              </a:solidFill>
            </a:endParaRPr>
          </a:p>
        </p:txBody>
      </p:sp>
      <p:sp>
        <p:nvSpPr>
          <p:cNvPr id="12" name="Rectangle 11"/>
          <p:cNvSpPr/>
          <p:nvPr/>
        </p:nvSpPr>
        <p:spPr>
          <a:xfrm>
            <a:off x="10129006" y="3009900"/>
            <a:ext cx="3276600" cy="914400"/>
          </a:xfrm>
          <a:prstGeom prst="rect">
            <a:avLst/>
          </a:prstGeom>
          <a:solidFill>
            <a:srgbClr val="FFFF8B"/>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chemeClr val="tx1"/>
                </a:solidFill>
              </a:rPr>
              <a:t>Khổ 4, 5</a:t>
            </a:r>
            <a:endParaRPr lang="en-US" sz="4200" b="1" dirty="0">
              <a:solidFill>
                <a:schemeClr val="tx1"/>
              </a:solidFill>
            </a:endParaRPr>
          </a:p>
        </p:txBody>
      </p:sp>
      <p:sp>
        <p:nvSpPr>
          <p:cNvPr id="13" name="Rectangle 12"/>
          <p:cNvSpPr/>
          <p:nvPr/>
        </p:nvSpPr>
        <p:spPr>
          <a:xfrm>
            <a:off x="14309726" y="3009900"/>
            <a:ext cx="3276600" cy="914400"/>
          </a:xfrm>
          <a:prstGeom prst="rect">
            <a:avLst/>
          </a:prstGeom>
          <a:solidFill>
            <a:srgbClr val="FFFF8B"/>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chemeClr val="tx1"/>
                </a:solidFill>
              </a:rPr>
              <a:t>Khổ 6</a:t>
            </a:r>
            <a:endParaRPr lang="en-US" sz="4200" b="1" dirty="0">
              <a:solidFill>
                <a:schemeClr val="tx1"/>
              </a:solidFill>
            </a:endParaRPr>
          </a:p>
        </p:txBody>
      </p:sp>
      <p:sp>
        <p:nvSpPr>
          <p:cNvPr id="14" name="Rectangle 13"/>
          <p:cNvSpPr/>
          <p:nvPr/>
        </p:nvSpPr>
        <p:spPr>
          <a:xfrm>
            <a:off x="5948287" y="4686299"/>
            <a:ext cx="3276600" cy="4701329"/>
          </a:xfrm>
          <a:prstGeom prst="rect">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smtClean="0">
                <a:solidFill>
                  <a:schemeClr val="tx1"/>
                </a:solidFill>
              </a:rPr>
              <a:t>Cảm xúc về mùa xuân đất nước, con người</a:t>
            </a:r>
            <a:endParaRPr lang="en-US" sz="3500" dirty="0">
              <a:solidFill>
                <a:schemeClr val="tx1"/>
              </a:solidFill>
            </a:endParaRPr>
          </a:p>
        </p:txBody>
      </p:sp>
      <p:sp>
        <p:nvSpPr>
          <p:cNvPr id="18" name="Rectangle 17"/>
          <p:cNvSpPr/>
          <p:nvPr/>
        </p:nvSpPr>
        <p:spPr>
          <a:xfrm>
            <a:off x="10162943" y="4686299"/>
            <a:ext cx="3276600" cy="4701329"/>
          </a:xfrm>
          <a:prstGeom prst="rect">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smtClean="0">
                <a:solidFill>
                  <a:schemeClr val="tx1"/>
                </a:solidFill>
              </a:rPr>
              <a:t>Suy nghĩ và ước nguyện của nhà thơ trước mùa xuân của đất nước</a:t>
            </a:r>
            <a:endParaRPr lang="en-US" sz="3500" dirty="0">
              <a:solidFill>
                <a:schemeClr val="tx1"/>
              </a:solidFill>
            </a:endParaRPr>
          </a:p>
        </p:txBody>
      </p:sp>
      <p:sp>
        <p:nvSpPr>
          <p:cNvPr id="19" name="Rectangle 18"/>
          <p:cNvSpPr/>
          <p:nvPr/>
        </p:nvSpPr>
        <p:spPr>
          <a:xfrm>
            <a:off x="14439900" y="4686299"/>
            <a:ext cx="3276600" cy="4701329"/>
          </a:xfrm>
          <a:prstGeom prst="rect">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smtClean="0">
                <a:solidFill>
                  <a:schemeClr val="tx1"/>
                </a:solidFill>
              </a:rPr>
              <a:t>Lời ngợi ca quê hương, đất nước qua điệu dân ca xứ Huế</a:t>
            </a:r>
            <a:endParaRPr lang="en-US" sz="3500" dirty="0">
              <a:solidFill>
                <a:schemeClr val="tx1"/>
              </a:solidFill>
            </a:endParaRPr>
          </a:p>
        </p:txBody>
      </p:sp>
      <p:cxnSp>
        <p:nvCxnSpPr>
          <p:cNvPr id="7" name="Straight Arrow Connector 6"/>
          <p:cNvCxnSpPr>
            <a:stCxn id="3" idx="2"/>
            <a:endCxn id="5" idx="0"/>
          </p:cNvCxnSpPr>
          <p:nvPr/>
        </p:nvCxnSpPr>
        <p:spPr>
          <a:xfrm flipH="1">
            <a:off x="3309630" y="2359422"/>
            <a:ext cx="6172813" cy="6504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3" idx="2"/>
            <a:endCxn id="11" idx="0"/>
          </p:cNvCxnSpPr>
          <p:nvPr/>
        </p:nvCxnSpPr>
        <p:spPr>
          <a:xfrm flipH="1">
            <a:off x="7586587" y="2359422"/>
            <a:ext cx="1895856" cy="6504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3" idx="2"/>
            <a:endCxn id="12" idx="0"/>
          </p:cNvCxnSpPr>
          <p:nvPr/>
        </p:nvCxnSpPr>
        <p:spPr>
          <a:xfrm>
            <a:off x="9482443" y="2359422"/>
            <a:ext cx="2284863" cy="6504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3" idx="2"/>
            <a:endCxn id="13" idx="0"/>
          </p:cNvCxnSpPr>
          <p:nvPr/>
        </p:nvCxnSpPr>
        <p:spPr>
          <a:xfrm>
            <a:off x="9482443" y="2359422"/>
            <a:ext cx="6465583" cy="6504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Down Arrow 24"/>
          <p:cNvSpPr/>
          <p:nvPr/>
        </p:nvSpPr>
        <p:spPr>
          <a:xfrm>
            <a:off x="3119130" y="3924300"/>
            <a:ext cx="309870" cy="76199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Down Arrow 25"/>
          <p:cNvSpPr/>
          <p:nvPr/>
        </p:nvSpPr>
        <p:spPr>
          <a:xfrm>
            <a:off x="7431652" y="3927078"/>
            <a:ext cx="309870" cy="76199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Down Arrow 26"/>
          <p:cNvSpPr/>
          <p:nvPr/>
        </p:nvSpPr>
        <p:spPr>
          <a:xfrm>
            <a:off x="11612371" y="3924300"/>
            <a:ext cx="309870" cy="76199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Down Arrow 27"/>
          <p:cNvSpPr/>
          <p:nvPr/>
        </p:nvSpPr>
        <p:spPr>
          <a:xfrm>
            <a:off x="15923265" y="3924299"/>
            <a:ext cx="309870" cy="76199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3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randombar(horizont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randombar(horizontal)">
                                      <p:cBhvr>
                                        <p:cTn id="63" dur="500"/>
                                        <p:tgtEl>
                                          <p:spTgt spid="2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randombar(horizontal)">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P spid="12" grpId="0" animBg="1"/>
      <p:bldP spid="13" grpId="0" animBg="1"/>
      <p:bldP spid="14" grpId="0" animBg="1"/>
      <p:bldP spid="18" grpId="0" animBg="1"/>
      <p:bldP spid="19" grpId="0" animBg="1"/>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18319" y="2601691"/>
            <a:ext cx="14651362" cy="62085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199859" y="6525917"/>
            <a:ext cx="2770304" cy="63717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32849" r="290" b="27111"/>
          <a:stretch>
            <a:fillRect/>
          </a:stretch>
        </p:blipFill>
        <p:spPr>
          <a:xfrm flipV="1">
            <a:off x="0" y="0"/>
            <a:ext cx="4802914" cy="414114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97870" flipH="1">
            <a:off x="15066534" y="7052939"/>
            <a:ext cx="4196459" cy="3514534"/>
          </a:xfrm>
          <a:prstGeom prst="rect">
            <a:avLst/>
          </a:prstGeom>
        </p:spPr>
      </p:pic>
      <p:sp>
        <p:nvSpPr>
          <p:cNvPr id="6" name="TextBox 6"/>
          <p:cNvSpPr txBox="1"/>
          <p:nvPr/>
        </p:nvSpPr>
        <p:spPr>
          <a:xfrm>
            <a:off x="2971800" y="4626107"/>
            <a:ext cx="12670162" cy="1333698"/>
          </a:xfrm>
          <a:prstGeom prst="rect">
            <a:avLst/>
          </a:prstGeom>
        </p:spPr>
        <p:txBody>
          <a:bodyPr wrap="square" lIns="0" tIns="0" rIns="0" bIns="0" rtlCol="0" anchor="t">
            <a:spAutoFit/>
          </a:bodyPr>
          <a:lstStyle/>
          <a:p>
            <a:pPr algn="ctr">
              <a:lnSpc>
                <a:spcPts val="10400"/>
              </a:lnSpc>
            </a:pPr>
            <a:r>
              <a:rPr lang="vi-VN" sz="9000" b="1" dirty="0" smtClean="0">
                <a:solidFill>
                  <a:srgbClr val="C96B4F"/>
                </a:solidFill>
              </a:rPr>
              <a:t>II. ĐỌC HIỂU VĂN BẢN</a:t>
            </a:r>
            <a:endParaRPr lang="en-US" sz="9000" b="1" dirty="0">
              <a:solidFill>
                <a:srgbClr val="C96B4F"/>
              </a:solidFill>
            </a:endParaRPr>
          </a:p>
        </p:txBody>
      </p:sp>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7707" r="25038"/>
          <a:stretch>
            <a:fillRect/>
          </a:stretch>
        </p:blipFill>
        <p:spPr>
          <a:xfrm flipH="1">
            <a:off x="0" y="7388708"/>
            <a:ext cx="3246957" cy="2898292"/>
          </a:xfrm>
          <a:prstGeom prst="rect">
            <a:avLst/>
          </a:prstGeom>
        </p:spPr>
      </p:pic>
    </p:spTree>
    <p:extLst>
      <p:ext uri="{BB962C8B-B14F-4D97-AF65-F5344CB8AC3E}">
        <p14:creationId xmlns:p14="http://schemas.microsoft.com/office/powerpoint/2010/main" val="25900997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1441</Words>
  <PresentationFormat>Custom</PresentationFormat>
  <Paragraphs>140</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Times New Roman</vt:lpstr>
      <vt:lpstr>Symbol</vt:lpstr>
      <vt:lpstr>Comic Relief Bold</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2021-12-09T15:36:18Z</dcterms:modified>
  <dc:identifier>DAEtUBLhDZE</dc:identifier>
</cp:coreProperties>
</file>