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76" r:id="rId3"/>
    <p:sldId id="278" r:id="rId4"/>
    <p:sldId id="279" r:id="rId5"/>
    <p:sldId id="330" r:id="rId6"/>
    <p:sldId id="274" r:id="rId7"/>
    <p:sldId id="332" r:id="rId8"/>
    <p:sldId id="334" r:id="rId9"/>
    <p:sldId id="333" r:id="rId10"/>
    <p:sldId id="328" r:id="rId11"/>
    <p:sldId id="327" r:id="rId12"/>
    <p:sldId id="335" r:id="rId13"/>
    <p:sldId id="326" r:id="rId14"/>
    <p:sldId id="29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E2B"/>
    <a:srgbClr val="E2606C"/>
    <a:srgbClr val="FF0066"/>
    <a:srgbClr val="006673"/>
    <a:srgbClr val="A3DBE1"/>
    <a:srgbClr val="F26532"/>
    <a:srgbClr val="E26714"/>
    <a:srgbClr val="EE8640"/>
    <a:srgbClr val="048DA4"/>
    <a:srgbClr val="057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187" autoAdjust="0"/>
  </p:normalViewPr>
  <p:slideViewPr>
    <p:cSldViewPr snapToGrid="0" showGuides="1">
      <p:cViewPr varScale="1">
        <p:scale>
          <a:sx n="72" d="100"/>
          <a:sy n="72" d="100"/>
        </p:scale>
        <p:origin x="62" y="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1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3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1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3Aweo-74k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pencolleges.edu.au/careers/career-quiz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6360" y="1017463"/>
            <a:ext cx="1035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</a:rPr>
              <a:t>Work in pairs. Discuss why the jobs in Task 1 are traditionally done by men or women. Use the ideas below to help you.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93767"/>
              </p:ext>
            </p:extLst>
          </p:nvPr>
        </p:nvGraphicFramePr>
        <p:xfrm>
          <a:off x="2401799" y="2252227"/>
          <a:ext cx="7772402" cy="37969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6201">
                  <a:extLst>
                    <a:ext uri="{9D8B030D-6E8A-4147-A177-3AD203B41FA5}">
                      <a16:colId xmlns:a16="http://schemas.microsoft.com/office/drawing/2014/main" val="2608511882"/>
                    </a:ext>
                  </a:extLst>
                </a:gridCol>
                <a:gridCol w="3886201">
                  <a:extLst>
                    <a:ext uri="{9D8B030D-6E8A-4147-A177-3AD203B41FA5}">
                      <a16:colId xmlns:a16="http://schemas.microsoft.com/office/drawing/2014/main" val="1254053565"/>
                    </a:ext>
                  </a:extLst>
                </a:gridCol>
              </a:tblGrid>
              <a:tr h="7536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SUGGESTED</a:t>
                      </a:r>
                      <a:r>
                        <a:rPr lang="en-US" sz="2400" baseline="0" dirty="0"/>
                        <a:t> IDEAS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002524"/>
                  </a:ext>
                </a:extLst>
              </a:tr>
              <a:tr h="304330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Good physical strength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Good communication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Ability to work well under pressure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Being kind, gentle and caring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Ability to work long hours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Good persuasion skills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Flexible working schedule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More time to take care of their families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3894149"/>
                  </a:ext>
                </a:extLst>
              </a:tr>
            </a:tbl>
          </a:graphicData>
        </a:graphic>
      </p:graphicFrame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F84F62C1-A9AC-4E51-A6CC-016FC6F2D0A8}"/>
              </a:ext>
            </a:extLst>
          </p:cNvPr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00D9F4-98D2-4DBE-AB2C-731AC25676D9}"/>
              </a:ext>
            </a:extLst>
          </p:cNvPr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45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45737" y="1113110"/>
            <a:ext cx="913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FB7BD"/>
                </a:solidFill>
              </a:rPr>
              <a:t>Work in groups of three. Talk about your career choice(s).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626A4-5EC0-4CA5-9235-300D6120E68B}"/>
              </a:ext>
            </a:extLst>
          </p:cNvPr>
          <p:cNvSpPr txBox="1"/>
          <p:nvPr/>
        </p:nvSpPr>
        <p:spPr>
          <a:xfrm>
            <a:off x="807719" y="1937033"/>
            <a:ext cx="10210800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Example: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A:</a:t>
            </a:r>
            <a:r>
              <a:rPr lang="en-US" sz="2800" dirty="0"/>
              <a:t> I think I'll work as a shop assistant because people often say that I have good persuasion skills.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B:</a:t>
            </a:r>
            <a:r>
              <a:rPr lang="en-US" sz="2800" dirty="0"/>
              <a:t> Good for you. I'd like to be a nurse because I enjoy helping people.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C:</a:t>
            </a:r>
            <a:r>
              <a:rPr lang="en-US" sz="2800" dirty="0"/>
              <a:t> Sounds great. I'd like to be a surgeon. I believe I can work well under pressure and don't mind working long hours. 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EF3808FE-1602-492C-A122-E69EB9C0BD5E}"/>
              </a:ext>
            </a:extLst>
          </p:cNvPr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1025A-FC7E-4F0B-AE87-A37124E423C2}"/>
              </a:ext>
            </a:extLst>
          </p:cNvPr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575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452186" y="396854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29" name="Curved Connector 28"/>
          <p:cNvCxnSpPr/>
          <p:nvPr/>
        </p:nvCxnSpPr>
        <p:spPr>
          <a:xfrm rot="10800000" flipV="1">
            <a:off x="3100893" y="2976411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37570" y="14967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15676" y="253208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502168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Personality quiz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4" y="3310376"/>
            <a:ext cx="4903830" cy="14095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 Work in pairs. Discuss why the jobs in 1 are traditionally done by men or women.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Work in groups of three. Talk about your career choice(s)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033847" y="191950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906363" y="49085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12315" y="4924767"/>
            <a:ext cx="49038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cxnSp>
        <p:nvCxnSpPr>
          <p:cNvPr id="42" name="Curved Connector 41"/>
          <p:cNvCxnSpPr/>
          <p:nvPr/>
        </p:nvCxnSpPr>
        <p:spPr>
          <a:xfrm>
            <a:off x="3370550" y="4286280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836C5-8AAF-44CC-A53B-DADFCF4495D4}"/>
              </a:ext>
            </a:extLst>
          </p:cNvPr>
          <p:cNvSpPr/>
          <p:nvPr/>
        </p:nvSpPr>
        <p:spPr>
          <a:xfrm>
            <a:off x="6512314" y="2406272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Work in pairs. Decide which jobs are traditionally considered male or female. </a:t>
            </a:r>
          </a:p>
        </p:txBody>
      </p:sp>
    </p:spTree>
    <p:extLst>
      <p:ext uri="{BB962C8B-B14F-4D97-AF65-F5344CB8AC3E}">
        <p14:creationId xmlns:p14="http://schemas.microsoft.com/office/powerpoint/2010/main" val="19310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58390" y="2317712"/>
            <a:ext cx="93825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A21E2B"/>
                </a:solidFill>
              </a:rPr>
              <a:t>Video:</a:t>
            </a:r>
          </a:p>
          <a:p>
            <a:pPr marL="127000"/>
            <a:r>
              <a:rPr lang="en-US" sz="3200" dirty="0">
                <a:solidFill>
                  <a:srgbClr val="A21E2B"/>
                </a:solidFill>
                <a:hlinkClick r:id="rId3"/>
              </a:rPr>
              <a:t>https://www.youtube.com/watch?v=G3Aweo-74kY</a:t>
            </a:r>
            <a:endParaRPr lang="en-US" sz="3200" dirty="0">
              <a:solidFill>
                <a:srgbClr val="A21E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5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A21E2B"/>
                </a:solidFill>
              </a:rPr>
              <a:t>Do exercises in the workbook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A21E2B"/>
                </a:solidFill>
              </a:rPr>
              <a:t>Prepare the presentation for the Project lesson.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362498" y="3695897"/>
            <a:ext cx="546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Career choices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GENDER EQUALITY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860670" y="2798481"/>
            <a:ext cx="339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2552988" y="4820657"/>
            <a:ext cx="4173162" cy="15624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Rounded Rectangle 63"/>
          <p:cNvSpPr/>
          <p:nvPr/>
        </p:nvSpPr>
        <p:spPr>
          <a:xfrm>
            <a:off x="1920834" y="1918220"/>
            <a:ext cx="3941147" cy="16109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67" name="Curved Connector 66"/>
          <p:cNvCxnSpPr>
            <a:cxnSpLocks/>
          </p:cNvCxnSpPr>
          <p:nvPr/>
        </p:nvCxnSpPr>
        <p:spPr>
          <a:xfrm>
            <a:off x="5869548" y="2152206"/>
            <a:ext cx="844528" cy="618004"/>
          </a:xfrm>
          <a:prstGeom prst="curvedConnector3">
            <a:avLst>
              <a:gd name="adj1" fmla="val 50000"/>
            </a:avLst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cxnSpLocks/>
          </p:cNvCxnSpPr>
          <p:nvPr/>
        </p:nvCxnSpPr>
        <p:spPr>
          <a:xfrm rot="5400000">
            <a:off x="5875256" y="4023473"/>
            <a:ext cx="990313" cy="604052"/>
          </a:xfrm>
          <a:prstGeom prst="curvedConnector3">
            <a:avLst>
              <a:gd name="adj1" fmla="val 50000"/>
            </a:avLst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2" name="Subtitle 71"/>
          <p:cNvSpPr>
            <a:spLocks noGrp="1"/>
          </p:cNvSpPr>
          <p:nvPr>
            <p:ph type="subTitle" idx="1"/>
          </p:nvPr>
        </p:nvSpPr>
        <p:spPr>
          <a:xfrm>
            <a:off x="2093408" y="2016058"/>
            <a:ext cx="3624371" cy="10974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6673"/>
                </a:solidFill>
                <a:cs typeface="Times New Roman" panose="02020603050405020304" pitchFamily="18" charset="0"/>
              </a:rPr>
              <a:t>Knowledge</a:t>
            </a:r>
          </a:p>
          <a:p>
            <a:pPr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21E2B"/>
                </a:solidFill>
                <a:cs typeface="Times New Roman" panose="02020603050405020304" pitchFamily="18" charset="0"/>
              </a:rPr>
              <a:t>Understand how to express opinions</a:t>
            </a:r>
          </a:p>
          <a:p>
            <a:pPr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21E2B"/>
                </a:solidFill>
                <a:cs typeface="Times New Roman" panose="02020603050405020304" pitchFamily="18" charset="0"/>
              </a:rPr>
              <a:t>Apply useful expressions to talk about career choices</a:t>
            </a:r>
          </a:p>
        </p:txBody>
      </p:sp>
      <p:sp>
        <p:nvSpPr>
          <p:cNvPr id="73" name="Subtitle 71"/>
          <p:cNvSpPr txBox="1">
            <a:spLocks/>
          </p:cNvSpPr>
          <p:nvPr/>
        </p:nvSpPr>
        <p:spPr>
          <a:xfrm>
            <a:off x="2812982" y="5000257"/>
            <a:ext cx="3610348" cy="1268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6673"/>
                </a:solidFill>
                <a:cs typeface="Times New Roman" panose="02020603050405020304" pitchFamily="18" charset="0"/>
              </a:rPr>
              <a:t>Personal qualities</a:t>
            </a:r>
          </a:p>
          <a:p>
            <a:pPr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21E2B"/>
                </a:solidFill>
                <a:cs typeface="Times New Roman" panose="02020603050405020304" pitchFamily="18" charset="0"/>
              </a:rPr>
              <a:t>Understand more about their preference of career </a:t>
            </a:r>
          </a:p>
          <a:p>
            <a:pPr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21E2B"/>
                </a:solidFill>
                <a:cs typeface="Times New Roman" panose="02020603050405020304" pitchFamily="18" charset="0"/>
              </a:rPr>
              <a:t>Develop self-study skills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n-US" sz="1800" dirty="0">
                <a:solidFill>
                  <a:srgbClr val="A21E2B"/>
                </a:solidFill>
                <a:cs typeface="Times New Roman" panose="02020603050405020304" pitchFamily="18" charset="0"/>
              </a:rPr>
            </a:br>
            <a:endParaRPr lang="en-US" sz="1800" dirty="0">
              <a:solidFill>
                <a:srgbClr val="A21E2B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cs typeface="Times New Roman" panose="02020603050405020304" pitchFamily="18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626822" y="2630180"/>
            <a:ext cx="4394739" cy="19125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6" name="Subtitle 71"/>
          <p:cNvSpPr txBox="1">
            <a:spLocks/>
          </p:cNvSpPr>
          <p:nvPr/>
        </p:nvSpPr>
        <p:spPr>
          <a:xfrm>
            <a:off x="6758782" y="2682025"/>
            <a:ext cx="4414547" cy="1744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6673"/>
                </a:solidFill>
                <a:cs typeface="Times New Roman" panose="02020603050405020304" pitchFamily="18" charset="0"/>
              </a:rPr>
              <a:t>Core competence</a:t>
            </a:r>
          </a:p>
          <a:p>
            <a:pPr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21E2B"/>
                </a:solidFill>
                <a:cs typeface="Times New Roman" panose="02020603050405020304" pitchFamily="18" charset="0"/>
              </a:rPr>
              <a:t>Develop communication skills and creativity</a:t>
            </a:r>
          </a:p>
          <a:p>
            <a:pPr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21E2B"/>
                </a:solidFill>
                <a:cs typeface="Times New Roman" panose="02020603050405020304" pitchFamily="18" charset="0"/>
              </a:rPr>
              <a:t>Be collaborative and supportive in pair work and teamwork</a:t>
            </a:r>
          </a:p>
          <a:p>
            <a:pPr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21E2B"/>
                </a:solidFill>
                <a:cs typeface="Times New Roman" panose="02020603050405020304" pitchFamily="18" charset="0"/>
              </a:rPr>
              <a:t>Develop presentation skill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452186" y="396854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29" name="Curved Connector 28"/>
          <p:cNvCxnSpPr/>
          <p:nvPr/>
        </p:nvCxnSpPr>
        <p:spPr>
          <a:xfrm rot="10800000" flipV="1">
            <a:off x="3100893" y="2976411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37570" y="14967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15676" y="253208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502168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Personality quiz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4" y="3310376"/>
            <a:ext cx="4903830" cy="14095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 Work in pairs. Discuss why the jobs in 1 are traditionally done by men or women.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Work in groups of three. Talk about your career choice(s)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033847" y="191950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906363" y="49085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12315" y="4924767"/>
            <a:ext cx="49038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cxnSp>
        <p:nvCxnSpPr>
          <p:cNvPr id="42" name="Curved Connector 41"/>
          <p:cNvCxnSpPr/>
          <p:nvPr/>
        </p:nvCxnSpPr>
        <p:spPr>
          <a:xfrm>
            <a:off x="3370550" y="4286280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836C5-8AAF-44CC-A53B-DADFCF4495D4}"/>
              </a:ext>
            </a:extLst>
          </p:cNvPr>
          <p:cNvSpPr/>
          <p:nvPr/>
        </p:nvSpPr>
        <p:spPr>
          <a:xfrm>
            <a:off x="6512314" y="2406272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Work in pairs. Decide which jobs are traditionally considered male or female. 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37570" y="14967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502168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Personality quiz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7104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0" y="4019502"/>
            <a:ext cx="12192001" cy="1815882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PERSONALITY QUIZ: Find your suitable career!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https://www.opencolleges.edu.au/careers/career-quiz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37570" y="14967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15676" y="253208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502168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Personality quiz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033847" y="191950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836C5-8AAF-44CC-A53B-DADFCF4495D4}"/>
              </a:ext>
            </a:extLst>
          </p:cNvPr>
          <p:cNvSpPr/>
          <p:nvPr/>
        </p:nvSpPr>
        <p:spPr>
          <a:xfrm>
            <a:off x="6512314" y="2406272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Work in pairs. Decide which jobs are traditionally considered male or female. </a:t>
            </a:r>
          </a:p>
        </p:txBody>
      </p:sp>
    </p:spTree>
    <p:extLst>
      <p:ext uri="{BB962C8B-B14F-4D97-AF65-F5344CB8AC3E}">
        <p14:creationId xmlns:p14="http://schemas.microsoft.com/office/powerpoint/2010/main" val="31876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897983" y="1024842"/>
            <a:ext cx="10396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Work in pairs. Decide which jobs are traditionally considered male or female. Use the expressions given to help you.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55211" y="2354579"/>
          <a:ext cx="4337562" cy="34785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8078">
                  <a:extLst>
                    <a:ext uri="{9D8B030D-6E8A-4147-A177-3AD203B41FA5}">
                      <a16:colId xmlns:a16="http://schemas.microsoft.com/office/drawing/2014/main" val="3434643002"/>
                    </a:ext>
                  </a:extLst>
                </a:gridCol>
                <a:gridCol w="1149742">
                  <a:extLst>
                    <a:ext uri="{9D8B030D-6E8A-4147-A177-3AD203B41FA5}">
                      <a16:colId xmlns:a16="http://schemas.microsoft.com/office/drawing/2014/main" val="300812979"/>
                    </a:ext>
                  </a:extLst>
                </a:gridCol>
                <a:gridCol w="1149742">
                  <a:extLst>
                    <a:ext uri="{9D8B030D-6E8A-4147-A177-3AD203B41FA5}">
                      <a16:colId xmlns:a16="http://schemas.microsoft.com/office/drawing/2014/main" val="4003805514"/>
                    </a:ext>
                  </a:extLst>
                </a:gridCol>
              </a:tblGrid>
              <a:tr h="35651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Jobs</a:t>
                      </a:r>
                    </a:p>
                  </a:txBody>
                  <a:tcPr marL="88755" marR="88755" marT="44377" marB="443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Men</a:t>
                      </a:r>
                    </a:p>
                  </a:txBody>
                  <a:tcPr marL="88755" marR="88755" marT="44377" marB="443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Women</a:t>
                      </a:r>
                    </a:p>
                  </a:txBody>
                  <a:tcPr marL="88755" marR="88755" marT="44377" marB="44377" anchor="ctr"/>
                </a:tc>
                <a:extLst>
                  <a:ext uri="{0D108BD9-81ED-4DB2-BD59-A6C34878D82A}">
                    <a16:rowId xmlns:a16="http://schemas.microsoft.com/office/drawing/2014/main" val="4109978900"/>
                  </a:ext>
                </a:extLst>
              </a:tr>
              <a:tr h="35725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Surgeons</a:t>
                      </a:r>
                    </a:p>
                  </a:txBody>
                  <a:tcPr marL="88755" marR="88755" marT="44377" marB="44377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8755" marR="88755" marT="44377" marB="44377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8755" marR="88755" marT="44377" marB="44377"/>
                </a:tc>
                <a:extLst>
                  <a:ext uri="{0D108BD9-81ED-4DB2-BD59-A6C34878D82A}">
                    <a16:rowId xmlns:a16="http://schemas.microsoft.com/office/drawing/2014/main" val="3643350240"/>
                  </a:ext>
                </a:extLst>
              </a:tr>
              <a:tr h="357255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</a:t>
                      </a:r>
                      <a:r>
                        <a:rPr lang="en-US" sz="17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Shop assistants</a:t>
                      </a:r>
                      <a:endParaRPr lang="en-US" sz="17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88755" marR="88755" marT="44377" marB="44377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8755" marR="88755" marT="44377" marB="44377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8755" marR="88755" marT="44377" marB="44377"/>
                </a:tc>
                <a:extLst>
                  <a:ext uri="{0D108BD9-81ED-4DB2-BD59-A6C34878D82A}">
                    <a16:rowId xmlns:a16="http://schemas.microsoft.com/office/drawing/2014/main" val="792107836"/>
                  </a:ext>
                </a:extLst>
              </a:tr>
              <a:tr h="357255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 Nurses</a:t>
                      </a:r>
                    </a:p>
                  </a:txBody>
                  <a:tcPr marL="88755" marR="88755" marT="44377" marB="44377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8755" marR="88755" marT="44377" marB="44377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8755" marR="88755" marT="44377" marB="44377"/>
                </a:tc>
                <a:extLst>
                  <a:ext uri="{0D108BD9-81ED-4DB2-BD59-A6C34878D82A}">
                    <a16:rowId xmlns:a16="http://schemas.microsoft.com/office/drawing/2014/main" val="149124832"/>
                  </a:ext>
                </a:extLst>
              </a:tr>
              <a:tr h="357255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4. Airplane</a:t>
                      </a:r>
                      <a:r>
                        <a:rPr lang="en-US" sz="17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pilots</a:t>
                      </a:r>
                      <a:endParaRPr lang="en-US" sz="17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88755" marR="88755" marT="44377" marB="44377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8755" marR="88755" marT="44377" marB="44377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8755" marR="88755" marT="44377" marB="44377"/>
                </a:tc>
                <a:extLst>
                  <a:ext uri="{0D108BD9-81ED-4DB2-BD59-A6C34878D82A}">
                    <a16:rowId xmlns:a16="http://schemas.microsoft.com/office/drawing/2014/main" val="1347592216"/>
                  </a:ext>
                </a:extLst>
              </a:tr>
              <a:tr h="357255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5. Firefighters </a:t>
                      </a:r>
                    </a:p>
                  </a:txBody>
                  <a:tcPr marL="88755" marR="88755" marT="44377" marB="44377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8755" marR="88755" marT="44377" marB="44377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8755" marR="88755" marT="44377" marB="44377"/>
                </a:tc>
                <a:extLst>
                  <a:ext uri="{0D108BD9-81ED-4DB2-BD59-A6C34878D82A}">
                    <a16:rowId xmlns:a16="http://schemas.microsoft.com/office/drawing/2014/main" val="1554991529"/>
                  </a:ext>
                </a:extLst>
              </a:tr>
              <a:tr h="621285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6. Kindergarten</a:t>
                      </a:r>
                      <a:r>
                        <a:rPr lang="en-US" sz="17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teachers</a:t>
                      </a:r>
                      <a:endParaRPr lang="en-US" sz="17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88755" marR="88755" marT="44377" marB="44377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8755" marR="88755" marT="44377" marB="44377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8755" marR="88755" marT="44377" marB="44377"/>
                </a:tc>
                <a:extLst>
                  <a:ext uri="{0D108BD9-81ED-4DB2-BD59-A6C34878D82A}">
                    <a16:rowId xmlns:a16="http://schemas.microsoft.com/office/drawing/2014/main" val="2902401225"/>
                  </a:ext>
                </a:extLst>
              </a:tr>
              <a:tr h="357255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7. Engineers</a:t>
                      </a:r>
                    </a:p>
                  </a:txBody>
                  <a:tcPr marL="88755" marR="88755" marT="44377" marB="44377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8755" marR="88755" marT="44377" marB="44377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8755" marR="88755" marT="44377" marB="44377"/>
                </a:tc>
                <a:extLst>
                  <a:ext uri="{0D108BD9-81ED-4DB2-BD59-A6C34878D82A}">
                    <a16:rowId xmlns:a16="http://schemas.microsoft.com/office/drawing/2014/main" val="822980245"/>
                  </a:ext>
                </a:extLst>
              </a:tr>
              <a:tr h="357255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8.</a:t>
                      </a:r>
                      <a:r>
                        <a:rPr lang="en-US" sz="17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Secretaries </a:t>
                      </a:r>
                      <a:endParaRPr lang="en-US" sz="17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88755" marR="88755" marT="44377" marB="44377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8755" marR="88755" marT="44377" marB="44377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8755" marR="88755" marT="44377" marB="44377"/>
                </a:tc>
                <a:extLst>
                  <a:ext uri="{0D108BD9-81ED-4DB2-BD59-A6C34878D82A}">
                    <a16:rowId xmlns:a16="http://schemas.microsoft.com/office/drawing/2014/main" val="2552485178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951220" y="2127978"/>
            <a:ext cx="5240482" cy="41584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Useful expressions: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 think / I believe (that)…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There are many more male (surgeons)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than female (surgeons)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Men / Women traditionally work as</a:t>
            </a:r>
          </a:p>
          <a:p>
            <a:r>
              <a:rPr lang="en-US" sz="2200" dirty="0">
                <a:solidFill>
                  <a:schemeClr val="tx1"/>
                </a:solidFill>
              </a:rPr>
              <a:t>(firefighters)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(Nursing) jobs are done by men /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(nurse's) job is traditionally done</a:t>
            </a:r>
          </a:p>
          <a:p>
            <a:r>
              <a:rPr lang="en-US" sz="2200" dirty="0">
                <a:solidFill>
                  <a:schemeClr val="tx1"/>
                </a:solidFill>
              </a:rPr>
              <a:t>by men / women.</a:t>
            </a:r>
          </a:p>
          <a:p>
            <a:pPr algn="ctr"/>
            <a:endParaRPr lang="en-US" sz="2200" dirty="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581E0F31-3014-45DC-86BE-D4E6CB45BADC}"/>
              </a:ext>
            </a:extLst>
          </p:cNvPr>
          <p:cNvSpPr/>
          <p:nvPr/>
        </p:nvSpPr>
        <p:spPr>
          <a:xfrm>
            <a:off x="395377" y="121648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E0C87-C77F-494B-AA4B-AFD4322D1981}"/>
              </a:ext>
            </a:extLst>
          </p:cNvPr>
          <p:cNvSpPr txBox="1"/>
          <p:nvPr/>
        </p:nvSpPr>
        <p:spPr>
          <a:xfrm>
            <a:off x="425549" y="114813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452186" y="396854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29" name="Curved Connector 28"/>
          <p:cNvCxnSpPr/>
          <p:nvPr/>
        </p:nvCxnSpPr>
        <p:spPr>
          <a:xfrm rot="10800000" flipV="1">
            <a:off x="3100893" y="2976411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37570" y="14967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15676" y="253208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502168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Personality quiz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4" y="3310376"/>
            <a:ext cx="4903830" cy="14095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 Work in pairs. Discuss why the jobs in 1 are traditionally done by men or women.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Work in groups of three. Talk about your career choice(s)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033847" y="191950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836C5-8AAF-44CC-A53B-DADFCF4495D4}"/>
              </a:ext>
            </a:extLst>
          </p:cNvPr>
          <p:cNvSpPr/>
          <p:nvPr/>
        </p:nvSpPr>
        <p:spPr>
          <a:xfrm>
            <a:off x="6512314" y="2406272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Work in pairs. Decide which jobs are traditionally considered male or female. </a:t>
            </a:r>
          </a:p>
        </p:txBody>
      </p:sp>
    </p:spTree>
    <p:extLst>
      <p:ext uri="{BB962C8B-B14F-4D97-AF65-F5344CB8AC3E}">
        <p14:creationId xmlns:p14="http://schemas.microsoft.com/office/powerpoint/2010/main" val="13781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2454</TotalTime>
  <Words>625</Words>
  <PresentationFormat>Widescreen</PresentationFormat>
  <Paragraphs>136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2022-01-11T19:08:07Z</dcterms:modified>
</cp:coreProperties>
</file>