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84" r:id="rId5"/>
    <p:sldId id="257" r:id="rId6"/>
    <p:sldId id="258" r:id="rId7"/>
    <p:sldId id="285" r:id="rId8"/>
    <p:sldId id="356" r:id="rId9"/>
    <p:sldId id="288" r:id="rId10"/>
    <p:sldId id="289" r:id="rId11"/>
    <p:sldId id="291" r:id="rId12"/>
    <p:sldId id="319" r:id="rId13"/>
    <p:sldId id="259" r:id="rId14"/>
    <p:sldId id="292" r:id="rId15"/>
    <p:sldId id="318" r:id="rId16"/>
    <p:sldId id="321" r:id="rId17"/>
    <p:sldId id="320" r:id="rId18"/>
    <p:sldId id="322" r:id="rId19"/>
    <p:sldId id="323" r:id="rId20"/>
    <p:sldId id="324" r:id="rId21"/>
    <p:sldId id="325" r:id="rId22"/>
    <p:sldId id="326" r:id="rId23"/>
    <p:sldId id="327" r:id="rId24"/>
    <p:sldId id="328" r:id="rId25"/>
    <p:sldId id="329" r:id="rId26"/>
    <p:sldId id="355" r:id="rId27"/>
    <p:sldId id="376" r:id="rId28"/>
    <p:sldId id="282" r:id="rId2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147" name="Rectangle 2"/>
          <p:cNvSpPr>
            <a:spLocks noRo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jpe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jpe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1"/>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p>
            <a:pPr algn="ctr"/>
            <a:r>
              <a:rPr lang="en-US" sz="5400" b="1">
                <a:solidFill>
                  <a:schemeClr val="accent2">
                    <a:lumMod val="75000"/>
                  </a:schemeClr>
                </a:solidFill>
                <a:latin typeface="+mj-lt"/>
                <a:cs typeface="+mj-lt"/>
              </a:rPr>
              <a:t>Bài 24 : CƯỜNG ĐỘ DÒNG ĐIỆN VÀ HIỆU ĐIỆN THẾ</a:t>
            </a:r>
            <a:endParaRPr lang="en-US" sz="5400" b="1">
              <a:solidFill>
                <a:schemeClr val="accent2">
                  <a:lumMod val="75000"/>
                </a:schemeClr>
              </a:solidFill>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sz="half" idx="1"/>
          </p:nvPr>
        </p:nvPicPr>
        <p:blipFill>
          <a:blip r:embed="rId1"/>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3200" b="1">
                <a:solidFill>
                  <a:schemeClr val="tx1"/>
                </a:solidFill>
              </a:rPr>
              <a:t>2 . Cường độ dòng điện:</a:t>
            </a:r>
            <a:endParaRPr lang="zh-CN" altLang="en-US" sz="3200" b="1">
              <a:solidFill>
                <a:schemeClr val="tx1"/>
              </a:solidFill>
            </a:endParaRPr>
          </a:p>
          <a:p>
            <a:pPr algn="l"/>
            <a:r>
              <a:rPr lang="zh-CN" altLang="en-US" sz="3200" b="1">
                <a:solidFill>
                  <a:schemeClr val="tx1"/>
                </a:solidFill>
              </a:rPr>
              <a:t>- Số chỉ của ampe kế  là giá trị của cường độ dòng điện, cho biết mức độ mạnh, yếu của dòng điện</a:t>
            </a:r>
            <a:endParaRPr lang="zh-CN" altLang="en-US" sz="3200" b="1">
              <a:solidFill>
                <a:schemeClr val="tx1"/>
              </a:solidFill>
            </a:endParaRPr>
          </a:p>
          <a:p>
            <a:pPr algn="l"/>
            <a:r>
              <a:rPr lang="zh-CN" altLang="en-US" sz="3200" b="1">
                <a:solidFill>
                  <a:schemeClr val="tx1"/>
                </a:solidFill>
              </a:rPr>
              <a:t>- Dòng điện càng mạnh thì cường độ dòng điện càng lớn.</a:t>
            </a:r>
            <a:endParaRPr lang="zh-CN" altLang="en-US" sz="3200" b="1">
              <a:solidFill>
                <a:schemeClr val="tx1"/>
              </a:solidFill>
            </a:endParaRPr>
          </a:p>
          <a:p>
            <a:pPr algn="l"/>
            <a:r>
              <a:rPr lang="zh-CN" altLang="en-US" sz="3200" b="1">
                <a:solidFill>
                  <a:schemeClr val="tx1"/>
                </a:solidFill>
              </a:rPr>
              <a:t>- Kí hiệu cường độ dòng điện: chữ I</a:t>
            </a:r>
            <a:endParaRPr lang="zh-CN" altLang="en-US" sz="3200" b="1">
              <a:solidFill>
                <a:schemeClr val="tx1"/>
              </a:solidFill>
            </a:endParaRPr>
          </a:p>
          <a:p>
            <a:pPr algn="l"/>
            <a:r>
              <a:rPr lang="zh-CN" altLang="en-US" sz="3200" b="1">
                <a:solidFill>
                  <a:schemeClr val="tx1"/>
                </a:solidFill>
              </a:rPr>
              <a:t>- Đơn vị: A (ampe), mA (mili ampe): 1 A = 1000 mA</a:t>
            </a:r>
            <a:endParaRPr lang="zh-CN" altLang="en-US" sz="3200" b="1">
              <a:solidFill>
                <a:schemeClr val="tx1"/>
              </a:solidFill>
            </a:endParaRPr>
          </a:p>
          <a:p>
            <a:pPr algn="l"/>
            <a:r>
              <a:rPr lang="zh-CN" altLang="en-US" sz="3200" b="1">
                <a:solidFill>
                  <a:schemeClr val="tx1"/>
                </a:solidFill>
              </a:rPr>
              <a:t>- Ampe kế là dụng cụ dùng để đo cường độ dòng điện. Kí hiệu:</a:t>
            </a:r>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18" name="Picture 3"/>
          <p:cNvPicPr>
            <a:picLocks noChangeAspect="1"/>
          </p:cNvPicPr>
          <p:nvPr>
            <p:ph sz="half" idx="2"/>
          </p:nvPr>
        </p:nvPicPr>
        <p:blipFill>
          <a:blip r:embed="rId2">
            <a:lum bright="-6000" contrast="12000"/>
          </a:blip>
          <a:stretch>
            <a:fillRect/>
          </a:stretch>
        </p:blipFill>
        <p:spPr>
          <a:xfrm>
            <a:off x="3923665" y="5039995"/>
            <a:ext cx="1333500" cy="590550"/>
          </a:xfrm>
          <a:prstGeom prst="rect">
            <a:avLst/>
          </a:prstGeom>
          <a:noFill/>
          <a:ln>
            <a:noFill/>
          </a:ln>
        </p:spPr>
      </p:pic>
      <p:pic>
        <p:nvPicPr>
          <p:cNvPr id="3" name="Picture 6" descr="7"/>
          <p:cNvPicPr>
            <a:picLocks noChangeAspect="1"/>
          </p:cNvPicPr>
          <p:nvPr/>
        </p:nvPicPr>
        <p:blipFill>
          <a:blip r:embed="rId1"/>
          <a:stretch>
            <a:fillRect/>
          </a:stretch>
        </p:blipFill>
        <p:spPr>
          <a:xfrm>
            <a:off x="142875" y="0"/>
            <a:ext cx="1607820" cy="13722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5" grpId="0" bldLvl="0" animBg="1"/>
      <p:bldP spid="15" grpId="1" animBg="1"/>
      <p:bldP spid="12" grpId="0" bldLvl="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1"/>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p>
            <a:pPr indent="412750"/>
            <a:r>
              <a:rPr lang="en-US" sz="1300" b="0">
                <a:latin typeface="Times New Roman" panose="02020603050405020304" pitchFamily="18" charset="0"/>
              </a:rPr>
              <a:t> </a:t>
            </a:r>
            <a:r>
              <a:rPr lang="en-US" sz="2800" b="0">
                <a:solidFill>
                  <a:schemeClr val="accent4">
                    <a:lumMod val="50000"/>
                  </a:schemeClr>
                </a:solidFill>
                <a:latin typeface="Arial" panose="020B0604020202020204" pitchFamily="34" charset="0"/>
                <a:cs typeface="Arial" panose="020B0604020202020204" pitchFamily="34" charset="0"/>
              </a:rPr>
              <a:t>Khi sử dụng ampe kế để đo cường độ dòng điện, cần mắc ampe kế vào mạch điện như thế nào?</a:t>
            </a:r>
            <a:endParaRPr lang="en-US" sz="2800" b="0">
              <a:solidFill>
                <a:schemeClr val="accent4">
                  <a:lumMod val="50000"/>
                </a:schemeClr>
              </a:solidFill>
              <a:latin typeface="Arial" panose="020B0604020202020204" pitchFamily="34" charset="0"/>
              <a:cs typeface="Arial" panose="020B0604020202020204" pitchFamily="34" charset="0"/>
            </a:endParaRPr>
          </a:p>
        </p:txBody>
      </p:sp>
      <p:pic>
        <p:nvPicPr>
          <p:cNvPr id="15" name="Picture 2"/>
          <p:cNvPicPr>
            <a:picLocks noChangeAspect="1"/>
          </p:cNvPicPr>
          <p:nvPr/>
        </p:nvPicPr>
        <p:blipFill>
          <a:blip r:embed="rId2">
            <a:lum contrast="60000"/>
          </a:blip>
          <a:stretch>
            <a:fillRect/>
          </a:stretch>
        </p:blipFill>
        <p:spPr>
          <a:xfrm>
            <a:off x="6711315" y="647065"/>
            <a:ext cx="4584700" cy="4417060"/>
          </a:xfrm>
          <a:prstGeom prst="rect">
            <a:avLst/>
          </a:prstGeom>
          <a:noFill/>
          <a:ln>
            <a:noFill/>
          </a:ln>
        </p:spPr>
      </p:pic>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p:nvPr>
        </p:nvPicPr>
        <p:blipFill>
          <a:blip r:embed="rId1"/>
          <a:stretch>
            <a:fillRect/>
          </a:stretch>
        </p:blipFill>
        <p:spPr>
          <a:xfrm>
            <a:off x="4848225" y="635"/>
            <a:ext cx="7252335" cy="6857365"/>
          </a:xfrm>
          <a:prstGeom prst="rect">
            <a:avLst/>
          </a:prstGeom>
        </p:spPr>
      </p:pic>
      <p:sp>
        <p:nvSpPr>
          <p:cNvPr id="100" name="Text Box 99"/>
          <p:cNvSpPr txBox="1"/>
          <p:nvPr/>
        </p:nvSpPr>
        <p:spPr>
          <a:xfrm>
            <a:off x="82550" y="420370"/>
            <a:ext cx="5080000" cy="5262245"/>
          </a:xfrm>
          <a:prstGeom prst="rect">
            <a:avLst/>
          </a:prstGeom>
          <a:noFill/>
          <a:ln w="9525">
            <a:noFill/>
          </a:ln>
        </p:spPr>
        <p:txBody>
          <a:bodyPr wrap="square">
            <a:spAutoFit/>
          </a:bodyPr>
          <a:p>
            <a:pPr indent="412750"/>
            <a:r>
              <a:rPr lang="en-US" sz="2800" b="0">
                <a:solidFill>
                  <a:schemeClr val="accent5">
                    <a:lumMod val="50000"/>
                  </a:schemeClr>
                </a:solidFill>
                <a:latin typeface="Arial" panose="020B0604020202020204" pitchFamily="34" charset="0"/>
                <a:cs typeface="Arial" panose="020B0604020202020204" pitchFamily="34" charset="0"/>
              </a:rPr>
              <a:t>- Mắc Ampe kế vào mạch điện sao cho ampe kế nối tiếp với dụng cụ muốn đo cường độ dòng điện. </a:t>
            </a:r>
            <a:endParaRPr lang="en-US" sz="2800" b="0">
              <a:solidFill>
                <a:schemeClr val="accent5">
                  <a:lumMod val="50000"/>
                </a:schemeClr>
              </a:solidFill>
              <a:latin typeface="Arial" panose="020B0604020202020204" pitchFamily="34" charset="0"/>
              <a:cs typeface="Arial" panose="020B0604020202020204" pitchFamily="34" charset="0"/>
            </a:endParaRPr>
          </a:p>
          <a:p>
            <a:pPr indent="412750"/>
            <a:r>
              <a:rPr lang="en-US" sz="2800" b="0">
                <a:solidFill>
                  <a:schemeClr val="accent5">
                    <a:lumMod val="50000"/>
                  </a:schemeClr>
                </a:solidFill>
                <a:latin typeface="Arial" panose="020B0604020202020204" pitchFamily="34" charset="0"/>
                <a:cs typeface="Arial" panose="020B0604020202020204" pitchFamily="34" charset="0"/>
              </a:rPr>
              <a:t>- Chốt dương (+) của ampe kế nối với cực dương của nguồn điện. </a:t>
            </a:r>
            <a:endParaRPr lang="en-US" sz="2800" b="0">
              <a:solidFill>
                <a:schemeClr val="accent5">
                  <a:lumMod val="50000"/>
                </a:schemeClr>
              </a:solidFill>
              <a:latin typeface="Arial" panose="020B0604020202020204" pitchFamily="34" charset="0"/>
              <a:cs typeface="Arial" panose="020B0604020202020204" pitchFamily="34" charset="0"/>
            </a:endParaRPr>
          </a:p>
          <a:p>
            <a:pPr indent="412750"/>
            <a:r>
              <a:rPr lang="en-US" sz="2800" b="0" i="1">
                <a:solidFill>
                  <a:schemeClr val="accent5">
                    <a:lumMod val="50000"/>
                  </a:schemeClr>
                </a:solidFill>
                <a:latin typeface="Arial" panose="020B0604020202020204" pitchFamily="34" charset="0"/>
                <a:cs typeface="Arial" panose="020B0604020202020204" pitchFamily="34" charset="0"/>
              </a:rPr>
              <a:t>- Không được mắc 2 chốt của Ampe kế trực tiếp vào 2 cực của nguồn điện để tránh làm hỏng Ampe kế và nguồn điện</a:t>
            </a:r>
            <a:endParaRPr lang="en-US" sz="2800" b="0" i="1">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p>
            <a:pPr algn="ctr"/>
            <a:r>
              <a:rPr lang="en-US" altLang="zh-CN" sz="3600" b="1" dirty="0">
                <a:solidFill>
                  <a:srgbClr val="F77A08"/>
                </a:solidFill>
                <a:latin typeface="Microsoft YaHei" panose="020B0503020204020204" charset="-122"/>
                <a:ea typeface="Microsoft YaHei" panose="020B0503020204020204" charset="-122"/>
              </a:rPr>
              <a:t>II.</a:t>
            </a:r>
            <a:endParaRPr lang="en-US" altLang="zh-CN" sz="36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45" grpId="0" bldLvl="0" animBg="1"/>
      <p:bldP spid="26" grpId="0" bldLvl="0" animBg="1"/>
      <p:bldP spid="45"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Content Placeholder 99"/>
          <p:cNvPicPr>
            <a:picLocks noChangeAspect="1"/>
          </p:cNvPicPr>
          <p:nvPr>
            <p:ph sz="half" idx="1"/>
          </p:nvPr>
        </p:nvPicPr>
        <p:blipFill>
          <a:blip r:embed="rId1"/>
          <a:stretch>
            <a:fillRect/>
          </a:stretch>
        </p:blipFill>
        <p:spPr>
          <a:xfrm>
            <a:off x="229235" y="86995"/>
            <a:ext cx="5941695" cy="4796155"/>
          </a:xfrm>
          <a:prstGeom prst="rect">
            <a:avLst/>
          </a:prstGeom>
          <a:noFill/>
          <a:ln w="9525">
            <a:noFill/>
          </a:ln>
        </p:spPr>
      </p:pic>
      <p:pic>
        <p:nvPicPr>
          <p:cNvPr id="101" name="Content Placeholder 100"/>
          <p:cNvPicPr/>
          <p:nvPr>
            <p:ph sz="half" idx="2"/>
          </p:nvPr>
        </p:nvPicPr>
        <p:blipFill>
          <a:blip r:embed="rId2"/>
          <a:stretch>
            <a:fillRect/>
          </a:stretch>
        </p:blipFill>
        <p:spPr>
          <a:xfrm>
            <a:off x="6364605" y="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endParaRPr lang="en-US" altLang="zh-CN" sz="2400" dirty="0">
              <a:solidFill>
                <a:schemeClr val="bg1"/>
              </a:solidFill>
              <a:latin typeface="Impact" panose="020B0806030902050204" charset="0"/>
              <a:ea typeface="Microsoft YaHei" panose="020B0503020204020204" charset="-122"/>
            </a:endParaRP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0"/>
            <a:ext cx="3643630" cy="48025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94360" y="2258060"/>
            <a:ext cx="2932430" cy="2676525"/>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 ghi kết quả vào phiếu học tập:</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2" name="Picture 1" descr="Screenshot 2023-07-12 213031"/>
          <p:cNvPicPr>
            <a:picLocks noChangeAspect="1"/>
          </p:cNvPicPr>
          <p:nvPr/>
        </p:nvPicPr>
        <p:blipFill>
          <a:blip r:embed="rId2"/>
          <a:stretch>
            <a:fillRect/>
          </a:stretch>
        </p:blipFill>
        <p:spPr>
          <a:xfrm>
            <a:off x="8230235" y="0"/>
            <a:ext cx="3961765" cy="4411345"/>
          </a:xfrm>
          <a:prstGeom prst="rect">
            <a:avLst/>
          </a:prstGeom>
        </p:spPr>
      </p:pic>
      <p:sp>
        <p:nvSpPr>
          <p:cNvPr id="4" name="Text Box 3"/>
          <p:cNvSpPr txBox="1"/>
          <p:nvPr/>
        </p:nvSpPr>
        <p:spPr>
          <a:xfrm>
            <a:off x="3812540" y="80645"/>
            <a:ext cx="4476115" cy="6369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sz="2400"/>
              <a:t>Tiến hành: </a:t>
            </a:r>
            <a:endParaRPr lang="en-US" sz="2400"/>
          </a:p>
          <a:p>
            <a:r>
              <a:rPr lang="en-US" sz="2400"/>
              <a:t>-Lắp mạch điện như hình 24.2 , đóng công tắc, giữ nguyên vị trí con chạy của biến trở</a:t>
            </a:r>
            <a:endParaRPr lang="en-US" sz="2400"/>
          </a:p>
          <a:p>
            <a:r>
              <a:rPr lang="en-US" sz="2400"/>
              <a:t>-</a:t>
            </a:r>
            <a:r>
              <a:rPr lang="en-US" sz="2400">
                <a:solidFill>
                  <a:srgbClr val="000000"/>
                </a:solidFill>
                <a:latin typeface="Arial" panose="020B0604020202020204" pitchFamily="34" charset="0"/>
                <a:cs typeface="Arial" panose="020B0604020202020204" pitchFamily="34" charset="0"/>
                <a:sym typeface="+mn-ea"/>
              </a:rPr>
              <a:t>Lần lượt thay các nguồn điện có ghi các giá trị hiệu điện thế 1,5 V; 3V; 4,5V </a:t>
            </a:r>
            <a:endParaRPr lang="en-US" sz="2400">
              <a:solidFill>
                <a:srgbClr val="000000"/>
              </a:solidFill>
              <a:latin typeface="Arial" panose="020B0604020202020204" pitchFamily="34" charset="0"/>
              <a:cs typeface="Arial" panose="020B0604020202020204" pitchFamily="34" charset="0"/>
              <a:sym typeface="+mn-ea"/>
            </a:endParaRPr>
          </a:p>
          <a:p>
            <a:r>
              <a:rPr lang="en-US" sz="2400">
                <a:solidFill>
                  <a:srgbClr val="000000"/>
                </a:solidFill>
                <a:latin typeface="Arial" panose="020B0604020202020204" pitchFamily="34" charset="0"/>
                <a:cs typeface="Arial" panose="020B0604020202020204" pitchFamily="34" charset="0"/>
                <a:sym typeface="+mn-ea"/>
              </a:rPr>
              <a:t>- Đọc giá trị hiệu điện thế trên vôn kế</a:t>
            </a:r>
            <a:endParaRPr lang="en-US" sz="2400">
              <a:solidFill>
                <a:srgbClr val="000000"/>
              </a:solidFill>
              <a:latin typeface="Arial" panose="020B0604020202020204" pitchFamily="34" charset="0"/>
              <a:cs typeface="Arial" panose="020B0604020202020204" pitchFamily="34" charset="0"/>
              <a:sym typeface="+mn-ea"/>
            </a:endParaRPr>
          </a:p>
          <a:p>
            <a:r>
              <a:rPr lang="en-US" sz="2400">
                <a:solidFill>
                  <a:srgbClr val="000000"/>
                </a:solidFill>
                <a:latin typeface="Arial" panose="020B0604020202020204" pitchFamily="34" charset="0"/>
                <a:cs typeface="Arial" panose="020B0604020202020204" pitchFamily="34" charset="0"/>
                <a:sym typeface="+mn-ea"/>
              </a:rPr>
              <a:t>- Quan sát và ghi số chỉ trên ampe kế</a:t>
            </a:r>
            <a:endParaRPr lang="en-US" sz="2400">
              <a:solidFill>
                <a:srgbClr val="000000"/>
              </a:solidFill>
              <a:latin typeface="Arial" panose="020B0604020202020204" pitchFamily="34" charset="0"/>
              <a:cs typeface="Arial" panose="020B0604020202020204" pitchFamily="34" charset="0"/>
              <a:sym typeface="+mn-ea"/>
            </a:endParaRPr>
          </a:p>
          <a:p>
            <a:r>
              <a:rPr lang="en-US" sz="2400">
                <a:solidFill>
                  <a:srgbClr val="000000"/>
                </a:solidFill>
                <a:latin typeface="Arial" panose="020B0604020202020204" pitchFamily="34" charset="0"/>
                <a:cs typeface="Arial" panose="020B0604020202020204" pitchFamily="34" charset="0"/>
                <a:sym typeface="+mn-ea"/>
              </a:rPr>
              <a:t>- So sánh số chỉ trên Ampe kế khi lần lượt lắp các nguồn điện </a:t>
            </a:r>
            <a:r>
              <a:rPr lang="en-US" sz="2400">
                <a:solidFill>
                  <a:srgbClr val="000000"/>
                </a:solidFill>
                <a:latin typeface="Arial" panose="020B0604020202020204" pitchFamily="34" charset="0"/>
                <a:cs typeface="Arial" panose="020B0604020202020204" pitchFamily="34" charset="0"/>
                <a:sym typeface="+mn-ea"/>
              </a:rPr>
              <a:t>1,5 V; 3V; 4,5V vào mạch điện. Từ đó r</a:t>
            </a:r>
            <a:r>
              <a:rPr lang="en-US" sz="2400">
                <a:solidFill>
                  <a:srgbClr val="000000"/>
                </a:solidFill>
                <a:latin typeface="Arial" panose="020B0604020202020204" pitchFamily="34" charset="0"/>
                <a:cs typeface="Arial" panose="020B0604020202020204" pitchFamily="34" charset="0"/>
                <a:sym typeface="+mn-ea"/>
              </a:rPr>
              <a:t>út ra nhận xét về khả năng sinh ra dòng điện của từng nguồn điện trên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133350" y="52070"/>
          <a:ext cx="12098655" cy="6831965"/>
        </p:xfrm>
        <a:graphic>
          <a:graphicData uri="http://schemas.openxmlformats.org/drawingml/2006/table">
            <a:tbl>
              <a:tblPr firstRow="1" bandRow="1">
                <a:tableStyleId>{5940675A-B579-460E-94D1-54222C63F5DA}</a:tableStyleId>
              </a:tblPr>
              <a:tblGrid>
                <a:gridCol w="12098655"/>
              </a:tblGrid>
              <a:tr h="6831965">
                <a:tc>
                  <a:txBody>
                    <a:bodyPr/>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endParaRPr lang="en-US" sz="2400" b="1">
                        <a:solidFill>
                          <a:schemeClr val="bg2">
                            <a:lumMod val="25000"/>
                          </a:schemeClr>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4:</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76974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00685">
                <a:tc>
                  <a:txBody>
                    <a:bodyPr/>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0050">
                <a:tc>
                  <a:txBody>
                    <a:bodyPr/>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tblGrid>
              <a:tr h="6831965">
                <a:tc>
                  <a:txBody>
                    <a:bodyPr/>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endParaRPr lang="en-US" sz="2400" b="1">
                        <a:solidFill>
                          <a:schemeClr val="bg2">
                            <a:lumMod val="25000"/>
                          </a:schemeClr>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B050"/>
                          </a:solidFill>
                          <a:latin typeface="Arial" panose="020B0604020202020204" pitchFamily="34" charset="0"/>
                          <a:cs typeface="Arial" panose="020B0604020202020204" pitchFamily="34" charset="0"/>
                        </a:rPr>
                        <a:t>   </a:t>
                      </a:r>
                      <a:endParaRPr lang="en-US" sz="2400" b="1">
                        <a:solidFill>
                          <a:srgbClr val="00B05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4: </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26390" y="1667510"/>
          <a:ext cx="11865610" cy="1932305"/>
        </p:xfrm>
        <a:graphic>
          <a:graphicData uri="http://schemas.openxmlformats.org/drawingml/2006/table">
            <a:tbl>
              <a:tblPr firstRow="1" bandRow="1">
                <a:tableStyleId>{5940675A-B579-460E-94D1-54222C63F5DA}</a:tableStyleId>
              </a:tblPr>
              <a:tblGrid>
                <a:gridCol w="1968500"/>
                <a:gridCol w="3495040"/>
                <a:gridCol w="3201670"/>
                <a:gridCol w="3200400"/>
              </a:tblGrid>
              <a:tr h="400050">
                <a:tc>
                  <a:txBody>
                    <a:bodyPr/>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r>
              <a:tr h="481965">
                <a:tc>
                  <a:txBody>
                    <a:bodyPr/>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330">
                <a:tc>
                  <a:txBody>
                    <a:bodyPr/>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960">
                <a:tc>
                  <a:txBody>
                    <a:bodyPr/>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2" name="Text Box 101"/>
          <p:cNvSpPr txBox="1"/>
          <p:nvPr/>
        </p:nvSpPr>
        <p:spPr>
          <a:xfrm>
            <a:off x="326390" y="3990340"/>
            <a:ext cx="11390630" cy="829945"/>
          </a:xfrm>
          <a:prstGeom prst="rect">
            <a:avLst/>
          </a:prstGeom>
          <a:noFill/>
          <a:ln w="9525">
            <a:noFill/>
          </a:ln>
        </p:spPr>
        <p:txBody>
          <a:bodyPr wrap="square">
            <a:spAutoFit/>
          </a:bodyPr>
          <a:p>
            <a:pPr indent="0"/>
            <a:r>
              <a:rPr lang="en-US" sz="2400" b="1">
                <a:solidFill>
                  <a:srgbClr val="00B050"/>
                </a:solidFill>
                <a:latin typeface="Arial" panose="020B0604020202020204" pitchFamily="34" charset="0"/>
                <a:cs typeface="Arial" panose="020B0604020202020204" pitchFamily="34" charset="0"/>
              </a:rPr>
              <a:t>Số chỉ ampe kế khi mắc nguồn điện 1,5 V nhỏ hơn số chỉ ampe kế khi mắc nguồn điện 3 V nhỏ hơn số chỉ ampe kế khi mắc nguồn điện 4,5 </a:t>
            </a:r>
            <a:r>
              <a:rPr lang="en-US" sz="2000" b="1">
                <a:solidFill>
                  <a:srgbClr val="00B050"/>
                </a:solidFill>
                <a:latin typeface="Arial" panose="020B0604020202020204" pitchFamily="34" charset="0"/>
                <a:cs typeface="Arial" panose="020B0604020202020204" pitchFamily="34" charset="0"/>
              </a:rPr>
              <a:t>V.</a:t>
            </a:r>
            <a:endParaRPr lang="en-US" sz="2000" b="1">
              <a:solidFill>
                <a:srgbClr val="00B050"/>
              </a:solidFill>
              <a:latin typeface="Arial" panose="020B0604020202020204" pitchFamily="34" charset="0"/>
              <a:cs typeface="Arial" panose="020B0604020202020204" pitchFamily="34" charset="0"/>
            </a:endParaRPr>
          </a:p>
        </p:txBody>
      </p:sp>
      <p:sp>
        <p:nvSpPr>
          <p:cNvPr id="4" name="Text Box 3"/>
          <p:cNvSpPr txBox="1"/>
          <p:nvPr/>
        </p:nvSpPr>
        <p:spPr>
          <a:xfrm>
            <a:off x="621030" y="5930900"/>
            <a:ext cx="10297160" cy="829945"/>
          </a:xfrm>
          <a:prstGeom prst="rect">
            <a:avLst/>
          </a:prstGeom>
          <a:noFill/>
        </p:spPr>
        <p:txBody>
          <a:bodyPr wrap="square" rtlCol="0" anchor="t">
            <a:spAutoFit/>
          </a:bodyPr>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mới: số chỉ vôn kế đo được bằng giá trị ghi trên pin</a:t>
            </a: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cũ: số chỉ vôn kế đo được nhỏ hơn giá trị ghi trên pin</a:t>
            </a:r>
            <a:endParaRPr lang="en-US" sz="2400"/>
          </a:p>
        </p:txBody>
      </p:sp>
      <p:sp>
        <p:nvSpPr>
          <p:cNvPr id="11" name="Text Box 10"/>
          <p:cNvSpPr txBox="1"/>
          <p:nvPr/>
        </p:nvSpPr>
        <p:spPr>
          <a:xfrm>
            <a:off x="469900" y="5092065"/>
            <a:ext cx="10599420" cy="460375"/>
          </a:xfrm>
          <a:prstGeom prst="rect">
            <a:avLst/>
          </a:prstGeom>
          <a:noFill/>
        </p:spPr>
        <p:txBody>
          <a:bodyPr wrap="none" rtlCol="0" anchor="t">
            <a:spAutoFit/>
          </a:bodyPr>
          <a:p>
            <a:r>
              <a:rPr lang="en-US" sz="2400" b="1">
                <a:solidFill>
                  <a:srgbClr val="00B050"/>
                </a:solidFill>
                <a:latin typeface="Arial" panose="020B0604020202020204" pitchFamily="34" charset="0"/>
                <a:cs typeface="Arial" panose="020B0604020202020204" pitchFamily="34" charset="0"/>
                <a:sym typeface="+mn-ea"/>
              </a:rPr>
              <a:t>Nguồn điện có số vôn càng lớn thì khả năng sinh ra dòng điện càng lớn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11" grpId="0"/>
      <p:bldP spid="11"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sz="half" idx="1"/>
          </p:nvPr>
        </p:nvPicPr>
        <p:blipFill>
          <a:blip r:embed="rId1"/>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3200" b="1">
                <a:solidFill>
                  <a:schemeClr val="tx1"/>
                </a:solidFill>
              </a:rPr>
              <a:t>2 . Hiệu điện thế:</a:t>
            </a:r>
            <a:endParaRPr lang="en-US" altLang="zh-CN" sz="3200" b="1">
              <a:solidFill>
                <a:schemeClr val="tx1"/>
              </a:solidFill>
            </a:endParaRPr>
          </a:p>
          <a:p>
            <a:pPr algn="l"/>
            <a:r>
              <a:rPr lang="zh-CN" altLang="en-US" sz="3200" b="1">
                <a:solidFill>
                  <a:schemeClr val="tx1"/>
                </a:solidFill>
              </a:rPr>
              <a:t>- Khả năng sinh ra dòng điện của pin (hay acquy) được đo bằng hiệu điện thế giữa hai cực của nó</a:t>
            </a:r>
            <a:endParaRPr lang="zh-CN" altLang="en-US" sz="3200" b="1">
              <a:solidFill>
                <a:schemeClr val="tx1"/>
              </a:solidFill>
            </a:endParaRPr>
          </a:p>
          <a:p>
            <a:pPr algn="l"/>
            <a:r>
              <a:rPr lang="zh-CN" altLang="en-US" sz="3200" b="1">
                <a:solidFill>
                  <a:schemeClr val="tx1"/>
                </a:solidFill>
              </a:rPr>
              <a:t>- Kí hiệu : U</a:t>
            </a:r>
            <a:endParaRPr lang="zh-CN" altLang="en-US" sz="3200" b="1">
              <a:solidFill>
                <a:schemeClr val="tx1"/>
              </a:solidFill>
            </a:endParaRPr>
          </a:p>
          <a:p>
            <a:pPr algn="l"/>
            <a:r>
              <a:rPr lang="zh-CN" altLang="en-US" sz="3200" b="1">
                <a:solidFill>
                  <a:schemeClr val="tx1"/>
                </a:solidFill>
              </a:rPr>
              <a:t>- Đơn vị đo: Vôn ( V )</a:t>
            </a:r>
            <a:endParaRPr lang="zh-CN" altLang="en-US" sz="3200" b="1">
              <a:solidFill>
                <a:schemeClr val="tx1"/>
              </a:solidFill>
            </a:endParaRPr>
          </a:p>
          <a:p>
            <a:pPr algn="l"/>
            <a:r>
              <a:rPr lang="en-US" altLang="zh-CN" sz="3200" b="1">
                <a:solidFill>
                  <a:schemeClr val="tx1"/>
                </a:solidFill>
              </a:rPr>
              <a:t>  </a:t>
            </a:r>
            <a:r>
              <a:rPr lang="zh-CN" altLang="en-US" sz="3200" b="1">
                <a:solidFill>
                  <a:schemeClr val="tx1"/>
                </a:solidFill>
              </a:rPr>
              <a:t>Ngoài ra còn dùng: Milivôn: mV, Kilôvôn: kV</a:t>
            </a:r>
            <a:endParaRPr lang="zh-CN" altLang="en-US" sz="3200" b="1">
              <a:solidFill>
                <a:schemeClr val="tx1"/>
              </a:solidFill>
            </a:endParaRPr>
          </a:p>
          <a:p>
            <a:pPr algn="l"/>
            <a:r>
              <a:rPr lang="en-US" altLang="zh-CN" sz="3200" b="1">
                <a:solidFill>
                  <a:schemeClr val="tx1"/>
                </a:solidFill>
              </a:rPr>
              <a:t>  </a:t>
            </a:r>
            <a:r>
              <a:rPr lang="zh-CN" altLang="en-US" sz="3200" b="1">
                <a:solidFill>
                  <a:schemeClr val="tx1"/>
                </a:solidFill>
              </a:rPr>
              <a:t>1mV = 0,001V   		       1kV = 1000V</a:t>
            </a:r>
            <a:endParaRPr lang="zh-CN" altLang="en-US" sz="3200" b="1">
              <a:solidFill>
                <a:schemeClr val="tx1"/>
              </a:solidFill>
            </a:endParaRPr>
          </a:p>
          <a:p>
            <a:pPr algn="l"/>
            <a:r>
              <a:rPr lang="zh-CN" altLang="en-US" sz="3200" b="1">
                <a:solidFill>
                  <a:schemeClr val="tx1"/>
                </a:solidFill>
              </a:rPr>
              <a:t>- Vôn kế: Là dụng cụ để đo hiệu điện thế. Kí hiệu: </a:t>
            </a:r>
            <a:endParaRPr lang="zh-CN" altLang="en-US" sz="3200" b="1">
              <a:solidFill>
                <a:schemeClr val="tx1"/>
              </a:solidFill>
            </a:endParaRPr>
          </a:p>
          <a:p>
            <a:pPr algn="l"/>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3" name="Picture 6" descr="7"/>
          <p:cNvPicPr>
            <a:picLocks noChangeAspect="1"/>
          </p:cNvPicPr>
          <p:nvPr/>
        </p:nvPicPr>
        <p:blipFill>
          <a:blip r:embed="rId1"/>
          <a:stretch>
            <a:fillRect/>
          </a:stretch>
        </p:blipFill>
        <p:spPr>
          <a:xfrm>
            <a:off x="142875" y="0"/>
            <a:ext cx="1607820" cy="1372235"/>
          </a:xfrm>
          <a:prstGeom prst="rect">
            <a:avLst/>
          </a:prstGeom>
          <a:noFill/>
          <a:ln w="9525">
            <a:noFill/>
          </a:ln>
        </p:spPr>
      </p:pic>
      <p:pic>
        <p:nvPicPr>
          <p:cNvPr id="439" name="image297.jpeg"/>
          <p:cNvPicPr>
            <a:picLocks noChangeAspect="1"/>
          </p:cNvPicPr>
          <p:nvPr>
            <p:ph sz="half" idx="2"/>
          </p:nvPr>
        </p:nvPicPr>
        <p:blipFill>
          <a:blip r:embed="rId2" cstate="print"/>
          <a:stretch>
            <a:fillRect/>
          </a:stretch>
        </p:blipFill>
        <p:spPr>
          <a:xfrm>
            <a:off x="8811895" y="4858385"/>
            <a:ext cx="2046605" cy="6407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5" grpId="0" bldLvl="0" animBg="1"/>
      <p:bldP spid="15" grpId="1" animBg="1"/>
      <p:bldP spid="12" grpId="0" bldLvl="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grpSp>
        <p:nvGrpSpPr>
          <p:cNvPr id="1073742974" name="docshapegroup87"/>
          <p:cNvGrpSpPr/>
          <p:nvPr/>
        </p:nvGrpSpPr>
        <p:grpSpPr>
          <a:xfrm>
            <a:off x="2162175" y="1186180"/>
            <a:ext cx="7164070" cy="3434715"/>
            <a:chOff x="1134" y="1089"/>
            <a:chExt cx="5790" cy="3019"/>
          </a:xfrm>
        </p:grpSpPr>
        <p:pic>
          <p:nvPicPr>
            <p:cNvPr id="1073742975" name="docshape88"/>
            <p:cNvPicPr>
              <a:picLocks noChangeAspect="1"/>
            </p:cNvPicPr>
            <p:nvPr/>
          </p:nvPicPr>
          <p:blipFill>
            <a:blip r:embed="rId2"/>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3" cstate="print"/>
          <a:stretch>
            <a:fillRect/>
          </a:stretch>
        </p:blipFill>
        <p:spPr>
          <a:xfrm>
            <a:off x="6015990" y="1184275"/>
            <a:ext cx="2983865" cy="3085465"/>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p>
            <a:r>
              <a:rPr lang="en-US"/>
              <a:t>             </a:t>
            </a:r>
            <a:r>
              <a:rPr lang="en-US" sz="2400" b="1">
                <a:solidFill>
                  <a:schemeClr val="accent5">
                    <a:lumMod val="50000"/>
                  </a:schemeClr>
                </a:solidFill>
              </a:rPr>
              <a:t> Ampe kế</a:t>
            </a:r>
            <a:endParaRPr lang="en-US" sz="2400" b="1">
              <a:solidFill>
                <a:schemeClr val="accent5">
                  <a:lumMod val="50000"/>
                </a:schemeClr>
              </a:solidFill>
            </a:endParaRPr>
          </a:p>
          <a:p>
            <a:r>
              <a:rPr lang="en-US" sz="2400" b="1">
                <a:solidFill>
                  <a:schemeClr val="accent5">
                    <a:lumMod val="50000"/>
                  </a:schemeClr>
                </a:solidFill>
              </a:rPr>
              <a:t>(Đo cường độ dòng điện)</a:t>
            </a:r>
            <a:endParaRPr lang="en-US" sz="2400" b="1">
              <a:solidFill>
                <a:schemeClr val="accent5">
                  <a:lumMod val="50000"/>
                </a:schemeClr>
              </a:solidFill>
            </a:endParaRPr>
          </a:p>
        </p:txBody>
      </p:sp>
      <p:sp>
        <p:nvSpPr>
          <p:cNvPr id="10" name="Text Box 9"/>
          <p:cNvSpPr txBox="1"/>
          <p:nvPr/>
        </p:nvSpPr>
        <p:spPr>
          <a:xfrm>
            <a:off x="6606540" y="4807585"/>
            <a:ext cx="3074670" cy="829945"/>
          </a:xfrm>
          <a:prstGeom prst="rect">
            <a:avLst/>
          </a:prstGeom>
          <a:noFill/>
        </p:spPr>
        <p:txBody>
          <a:bodyPr wrap="square" rtlCol="0">
            <a:spAutoFit/>
          </a:bodyPr>
          <a:p>
            <a:r>
              <a:rPr lang="en-US"/>
              <a:t>      </a:t>
            </a:r>
            <a:r>
              <a:rPr lang="en-US" sz="2400" b="1">
                <a:solidFill>
                  <a:schemeClr val="accent5">
                    <a:lumMod val="50000"/>
                  </a:schemeClr>
                </a:solidFill>
              </a:rPr>
              <a:t>  Vôn kế</a:t>
            </a:r>
            <a:endParaRPr lang="en-US" sz="2400" b="1">
              <a:solidFill>
                <a:schemeClr val="accent5">
                  <a:lumMod val="50000"/>
                </a:schemeClr>
              </a:solidFill>
            </a:endParaRPr>
          </a:p>
          <a:p>
            <a:r>
              <a:rPr lang="en-US" sz="2400" b="1">
                <a:solidFill>
                  <a:schemeClr val="accent5">
                    <a:lumMod val="50000"/>
                  </a:schemeClr>
                </a:solidFill>
              </a:rPr>
              <a:t>(Đo hiệu điện thế) </a:t>
            </a:r>
            <a:endParaRPr lang="en-US" sz="2400" b="1">
              <a:solidFill>
                <a:schemeClr val="accent5">
                  <a:lumMod val="50000"/>
                </a:schemeClr>
              </a:solidFill>
            </a:endParaRPr>
          </a:p>
        </p:txBody>
      </p:sp>
      <p:pic>
        <p:nvPicPr>
          <p:cNvPr id="71688" name="图片 71687" descr="8"/>
          <p:cNvPicPr>
            <a:picLocks noChangeAspect="1"/>
          </p:cNvPicPr>
          <p:nvPr/>
        </p:nvPicPr>
        <p:blipFill>
          <a:blip r:embed="rId4"/>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endParaRPr lang="en-US" sz="2800" b="0">
              <a:solidFill>
                <a:srgbClr val="21252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Content Placeholder 102"/>
          <p:cNvPicPr/>
          <p:nvPr>
            <p:ph/>
          </p:nvPr>
        </p:nvPicPr>
        <p:blipFill>
          <a:blip r:embed="rId1"/>
          <a:stretch>
            <a:fillRect/>
          </a:stretch>
        </p:blipFill>
        <p:spPr>
          <a:xfrm>
            <a:off x="0" y="0"/>
            <a:ext cx="12192635" cy="68580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p>
            <a:r>
              <a:rPr lang="en-US" sz="4000" b="1">
                <a:solidFill>
                  <a:srgbClr val="00B050"/>
                </a:solidFill>
                <a:latin typeface="Arial" panose="020B0604020202020204" pitchFamily="34" charset="0"/>
                <a:cs typeface="Arial" panose="020B0604020202020204" pitchFamily="34" charset="0"/>
              </a:rPr>
              <a:t>Hoạt động: LUYỆN TẬP</a:t>
            </a:r>
            <a:endParaRPr lang="en-US" sz="4000" b="1">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tblGrid>
              <a:tr h="6520815">
                <a:tc>
                  <a:txBody>
                    <a:bodyPr/>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4" name="Picture 3"/>
          <p:cNvPicPr/>
          <p:nvPr/>
        </p:nvPicPr>
        <p:blipFill>
          <a:blip r:embed="rId1"/>
          <a:stretch>
            <a:fillRect/>
          </a:stretch>
        </p:blipFill>
        <p:spPr>
          <a:xfrm>
            <a:off x="105410" y="431165"/>
            <a:ext cx="11662410" cy="608901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tblGrid>
              <a:tr h="5890260">
                <a:tc>
                  <a:txBody>
                    <a:bodyPr/>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6" name="Content Placeholder 5"/>
          <p:cNvPicPr>
            <a:picLocks noChangeAspect="1"/>
          </p:cNvPicPr>
          <p:nvPr>
            <p:ph sz="half" idx="2"/>
          </p:nvPr>
        </p:nvPicPr>
        <p:blipFill>
          <a:blip r:embed="rId1"/>
          <a:stretch>
            <a:fillRect/>
          </a:stretch>
        </p:blipFill>
        <p:spPr>
          <a:xfrm>
            <a:off x="838200" y="1537970"/>
            <a:ext cx="11088370" cy="516826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p:txBody>
      </p:sp>
      <p:sp>
        <p:nvSpPr>
          <p:cNvPr id="2" name="Text Box 1"/>
          <p:cNvSpPr txBox="1"/>
          <p:nvPr/>
        </p:nvSpPr>
        <p:spPr>
          <a:xfrm>
            <a:off x="2204720" y="2194560"/>
            <a:ext cx="8335010" cy="1938020"/>
          </a:xfrm>
          <a:prstGeom prst="rect">
            <a:avLst/>
          </a:prstGeom>
          <a:noFill/>
          <a:ln w="9525">
            <a:noFill/>
          </a:ln>
        </p:spPr>
        <p:txBody>
          <a:bodyPr wrap="square">
            <a:spAutoFit/>
          </a:bodyPr>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endParaRPr lang="en-US" sz="2400" b="1">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012141" y="15656"/>
            <a:ext cx="6167718" cy="749935"/>
          </a:xfrm>
          <a:prstGeom prst="rect">
            <a:avLst/>
          </a:prstGeom>
          <a:solidFill>
            <a:schemeClr val="bg1"/>
          </a:solidFill>
        </p:spPr>
        <p:txBody>
          <a:bodyPr wrap="square">
            <a:spAutoFit/>
          </a:bodyPr>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endParaRPr lang="vi-VN" sz="4000" b="1">
              <a:solidFill>
                <a:srgbClr val="C00000"/>
              </a:solidFill>
              <a:latin typeface="Arial" panose="020B0604020202020204" pitchFamily="34" charset="0"/>
              <a:ea typeface="Cambria" panose="02040503050406030204" pitchFamily="18" charset="0"/>
              <a:cs typeface="Arial" panose="020B0604020202020204" pitchFamily="34" charset="0"/>
            </a:endParaRPr>
          </a:p>
        </p:txBody>
      </p:sp>
      <p:sp>
        <p:nvSpPr>
          <p:cNvPr id="2" name="Text Box 1"/>
          <p:cNvSpPr txBox="1"/>
          <p:nvPr/>
        </p:nvSpPr>
        <p:spPr>
          <a:xfrm>
            <a:off x="150495" y="765810"/>
            <a:ext cx="12306300" cy="460375"/>
          </a:xfrm>
          <a:prstGeom prst="rect">
            <a:avLst/>
          </a:prstGeom>
          <a:noFill/>
        </p:spPr>
        <p:txBody>
          <a:bodyPr wrap="none" rtlCol="0" anchor="t">
            <a:spAutoFit/>
          </a:bodyPr>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gridCol w="2600325"/>
                <a:gridCol w="2600325"/>
                <a:gridCol w="2600325"/>
              </a:tblGrid>
              <a:tr h="580390">
                <a:tc gridSpan="4">
                  <a:txBody>
                    <a:bodyPr/>
                    <a:p>
                      <a:pPr algn="ctr">
                        <a:buNone/>
                      </a:pPr>
                      <a:r>
                        <a:rPr lang="en-US"/>
                        <a:t>TIÊU CHÍ ĐÁNH GIÁ </a:t>
                      </a:r>
                      <a:endParaRPr lang="en-US"/>
                    </a:p>
                  </a:txBody>
                  <a:tcPr/>
                </a:tc>
                <a:tc hMerge="1">
                  <a:tcPr/>
                </a:tc>
                <a:tc hMerge="1">
                  <a:tcPr/>
                </a:tc>
                <a:tc hMerge="1">
                  <a:tcPr/>
                </a:tc>
              </a:tr>
              <a:tr h="1393190">
                <a:tc>
                  <a:txBody>
                    <a:bodyPr/>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endParaRPr lang="en-US" sz="2000" b="1">
                        <a:solidFill>
                          <a:schemeClr val="accent6">
                            <a:lumMod val="50000"/>
                          </a:schemeClr>
                        </a:solidFill>
                        <a:latin typeface="Arial" panose="020B0604020202020204" pitchFamily="34" charset="0"/>
                        <a:cs typeface="Arial" panose="020B0604020202020204" pitchFamily="34" charset="0"/>
                        <a:sym typeface="+mn-ea"/>
                      </a:endParaRPr>
                    </a:p>
                  </a:txBody>
                  <a:tcPr/>
                </a:tc>
                <a:tc>
                  <a:txBody>
                    <a:bodyPr/>
                    <a:p>
                      <a:pPr>
                        <a:buNone/>
                      </a:pPr>
                      <a:r>
                        <a:rPr lang="en-US" sz="2000"/>
                        <a:t>Tìm hiểu 3-5 dụng cụ, mỗi hiệu điện thế  đúng được 1 đ</a:t>
                      </a:r>
                      <a:endParaRPr lang="en-US" sz="2000"/>
                    </a:p>
                  </a:txBody>
                  <a:tcPr/>
                </a:tc>
                <a:tc>
                  <a:txBody>
                    <a:bodyPr/>
                    <a:p>
                      <a:pPr>
                        <a:buNone/>
                      </a:pPr>
                      <a:r>
                        <a:rPr lang="en-US" sz="2000"/>
                        <a:t>1-2 dụng cụ: 2đ</a:t>
                      </a:r>
                      <a:endParaRPr lang="en-US" sz="2000"/>
                    </a:p>
                  </a:txBody>
                  <a:tcPr/>
                </a:tc>
                <a:tc>
                  <a:txBody>
                    <a:bodyPr/>
                    <a:p>
                      <a:pPr>
                        <a:buNone/>
                      </a:pPr>
                      <a:endParaRPr lang="en-US" sz="2000"/>
                    </a:p>
                  </a:txBody>
                  <a:tcPr/>
                </a:tc>
              </a:tr>
              <a:tr h="2228215">
                <a:tc>
                  <a:txBody>
                    <a:bodyPr/>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endParaRPr lang="en-US" sz="2000" b="1">
                        <a:solidFill>
                          <a:schemeClr val="accent6">
                            <a:lumMod val="50000"/>
                          </a:schemeClr>
                        </a:solidFill>
                        <a:latin typeface="Arial" panose="020B0604020202020204" pitchFamily="34" charset="0"/>
                        <a:cs typeface="Arial" panose="020B0604020202020204" pitchFamily="34" charset="0"/>
                        <a:sym typeface="+mn-ea"/>
                      </a:endParaRPr>
                    </a:p>
                  </a:txBody>
                  <a:tcPr/>
                </a:tc>
                <a:tc>
                  <a:txBody>
                    <a:bodyPr/>
                    <a:p>
                      <a:pPr>
                        <a:buNone/>
                      </a:pPr>
                      <a:r>
                        <a:rPr lang="en-US" sz="2000"/>
                        <a:t>Giải thích đúng, đầy đủ: 5đ</a:t>
                      </a:r>
                      <a:endParaRPr lang="en-US" sz="2000"/>
                    </a:p>
                  </a:txBody>
                  <a:tcPr/>
                </a:tc>
                <a:tc>
                  <a:txBody>
                    <a:bodyPr/>
                    <a:p>
                      <a:pPr>
                        <a:buNone/>
                      </a:pPr>
                      <a:r>
                        <a:rPr lang="en-US" sz="2000">
                          <a:sym typeface="+mn-ea"/>
                        </a:rPr>
                        <a:t>Giải thích đúng, chưa đầy đủ: 4đ</a:t>
                      </a:r>
                      <a:endParaRPr lang="en-US" sz="2000"/>
                    </a:p>
                    <a:p>
                      <a:pPr>
                        <a:buNone/>
                      </a:pPr>
                      <a:endParaRPr lang="en-US" sz="2000"/>
                    </a:p>
                  </a:txBody>
                  <a:tcPr/>
                </a:tc>
                <a:tc>
                  <a:txBody>
                    <a:bodyPr/>
                    <a:p>
                      <a:pPr>
                        <a:buNone/>
                      </a:pPr>
                      <a:r>
                        <a:rPr lang="en-US" sz="2000">
                          <a:sym typeface="+mn-ea"/>
                        </a:rPr>
                        <a:t>Giải thích chưa đúng, chưa đầy đủ: 3đ</a:t>
                      </a:r>
                      <a:endParaRPr lang="en-US" sz="2000"/>
                    </a:p>
                    <a:p>
                      <a:pPr>
                        <a:buNone/>
                      </a:pPr>
                      <a:endParaRPr lang="en-US" sz="2000"/>
                    </a:p>
                  </a:txBody>
                  <a:tcPr/>
                </a:tc>
              </a:tr>
              <a:tr h="580390">
                <a:tc>
                  <a:txBody>
                    <a:bodyPr/>
                    <a:p>
                      <a:pPr>
                        <a:buNone/>
                      </a:pPr>
                      <a:r>
                        <a:rPr lang="en-US" sz="2000"/>
                        <a:t>Tổng điểm </a:t>
                      </a:r>
                      <a:endParaRPr lang="en-US" sz="2000"/>
                    </a:p>
                  </a:txBody>
                  <a:tcPr/>
                </a:tc>
                <a:tc>
                  <a:txBody>
                    <a:bodyPr/>
                    <a:p>
                      <a:pPr>
                        <a:buNone/>
                      </a:pPr>
                      <a:endParaRPr lang="en-US" sz="2000"/>
                    </a:p>
                  </a:txBody>
                  <a:tcPr/>
                </a:tc>
                <a:tc>
                  <a:txBody>
                    <a:bodyPr/>
                    <a:p>
                      <a:pPr>
                        <a:buNone/>
                      </a:pPr>
                      <a:endParaRPr lang="en-US" sz="2000"/>
                    </a:p>
                  </a:txBody>
                  <a:tcPr/>
                </a:tc>
                <a:tc>
                  <a:txBody>
                    <a:bodyPr/>
                    <a:p>
                      <a:pPr>
                        <a:buNone/>
                      </a:pPr>
                      <a:endParaRPr lang="en-US" sz="200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2"/>
          <a:stretch>
            <a:fillRect/>
          </a:stretch>
        </p:blipFill>
        <p:spPr>
          <a:xfrm flipH="1">
            <a:off x="-1287145" y="1108075"/>
            <a:ext cx="5812790" cy="6280150"/>
          </a:xfrm>
          <a:prstGeom prst="rect">
            <a:avLst/>
          </a:prstGeom>
        </p:spPr>
      </p:pic>
      <p:grpSp>
        <p:nvGrpSpPr>
          <p:cNvPr id="19" name="组合 10"/>
          <p:cNvGrpSpPr/>
          <p:nvPr/>
        </p:nvGrpSpPr>
        <p:grpSpPr>
          <a:xfrm>
            <a:off x="4202299" y="2043430"/>
            <a:ext cx="6463665" cy="810895"/>
            <a:chOff x="4795028" y="1914545"/>
            <a:chExt cx="6463665" cy="810895"/>
          </a:xfrm>
        </p:grpSpPr>
        <p:sp>
          <p:nvSpPr>
            <p:cNvPr id="20" name="圆角矩形 25"/>
            <p:cNvSpPr/>
            <p:nvPr/>
          </p:nvSpPr>
          <p:spPr>
            <a:xfrm>
              <a:off x="4874403" y="2221250"/>
              <a:ext cx="638429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Cường độ dòng điện</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795028" y="191454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endParaRPr lang="en-US" altLang="zh-CN" sz="2400" dirty="0">
                <a:solidFill>
                  <a:schemeClr val="bg1"/>
                </a:solidFill>
                <a:latin typeface="Impact" panose="020B0806030902050204" charset="0"/>
                <a:ea typeface="Microsoft YaHei" panose="020B0503020204020204" charset="-122"/>
              </a:endParaRPr>
            </a:p>
          </p:txBody>
        </p:sp>
      </p:grpSp>
      <p:grpSp>
        <p:nvGrpSpPr>
          <p:cNvPr id="46" name="组合 10"/>
          <p:cNvGrpSpPr/>
          <p:nvPr/>
        </p:nvGrpSpPr>
        <p:grpSpPr>
          <a:xfrm>
            <a:off x="4202430" y="3055620"/>
            <a:ext cx="6384290" cy="736600"/>
            <a:chOff x="4874403" y="1988840"/>
            <a:chExt cx="721364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Hiệu điện thế </a:t>
              </a:r>
              <a:endParaRPr lang="en-US" altLang="zh-CN"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8" name="圆角矩形 5"/>
            <p:cNvSpPr/>
            <p:nvPr/>
          </p:nvSpPr>
          <p:spPr>
            <a:xfrm>
              <a:off x="4874403" y="1988840"/>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grpSp>
      <p:sp>
        <p:nvSpPr>
          <p:cNvPr id="3" name="Text Box 2"/>
          <p:cNvSpPr txBox="1"/>
          <p:nvPr/>
        </p:nvSpPr>
        <p:spPr>
          <a:xfrm>
            <a:off x="2023110" y="102235"/>
            <a:ext cx="879475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spTree>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b="1" dirty="0">
                <a:solidFill>
                  <a:srgbClr val="F77A08"/>
                </a:solidFill>
                <a:ea typeface="Microsoft YaHei" panose="020B0503020204020204" charset="-122"/>
              </a:rPr>
              <a:t> </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p>
            <a:pPr algn="ctr"/>
            <a:r>
              <a:rPr lang="en-US" altLang="zh-CN" sz="3600" b="1" dirty="0">
                <a:solidFill>
                  <a:srgbClr val="F77A08"/>
                </a:solidFill>
                <a:latin typeface="Microsoft YaHei" panose="020B0503020204020204" charset="-122"/>
                <a:ea typeface="Microsoft YaHei" panose="020B0503020204020204" charset="-122"/>
              </a:rPr>
              <a:t>I.</a:t>
            </a:r>
            <a:endParaRPr lang="en-US" altLang="zh-CN" sz="3600" b="1" dirty="0">
              <a:solidFill>
                <a:srgbClr val="F77A08"/>
              </a:solidFill>
              <a:latin typeface="Microsoft YaHei" panose="020B0503020204020204" charset="-122"/>
              <a:ea typeface="Microsoft YaHei" panose="020B0503020204020204" charset="-122"/>
            </a:endParaRP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endParaRPr lang="en-US" altLang="zh-CN" sz="28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45" grpId="0" animBg="1"/>
      <p:bldP spid="26" grpId="0" animBg="1"/>
      <p:bldP spid="4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2">
            <a:extLst>
              <a:ext uri="{BEBA8EAE-BF5A-486C-A8C5-ECC9F3942E4B}">
                <a14:imgProps xmlns:a14="http://schemas.microsoft.com/office/drawing/2010/main">
                  <a14:imgLayer r:embed="rId3">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4"/>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p>
            <a:r>
              <a:rPr lang="en-US" sz="2800">
                <a:ln w="12700">
                  <a:solidFill>
                    <a:schemeClr val="accent1"/>
                  </a:solidFill>
                  <a:prstDash val="solid"/>
                </a:ln>
                <a:solidFill>
                  <a:srgbClr val="FF0000"/>
                </a:solidFill>
                <a:effectLst>
                  <a:outerShdw dist="38100" dir="2640000" algn="bl" rotWithShape="0">
                    <a:schemeClr val="accent1"/>
                  </a:outerShdw>
                </a:effectLst>
              </a:rPr>
              <a:t>biến trở là dụng cụ dùng để thay đổi dòng điện chạy trong mạch</a:t>
            </a:r>
            <a:endParaRPr lang="en-US" sz="2800">
              <a:ln w="12700">
                <a:solidFill>
                  <a:schemeClr val="accent1"/>
                </a:solidFill>
                <a:prstDash val="solid"/>
              </a:ln>
              <a:solidFill>
                <a:srgbClr val="FF0000"/>
              </a:solidFill>
              <a:effectLst>
                <a:outerShdw dist="38100" dir="2640000" algn="bl" rotWithShape="0">
                  <a:schemeClr val="accent1"/>
                </a:outerShdw>
              </a:effectLst>
            </a:endParaRPr>
          </a:p>
        </p:txBody>
      </p:sp>
      <p:pic>
        <p:nvPicPr>
          <p:cNvPr id="57" name="image47.jpeg"/>
          <p:cNvPicPr>
            <a:picLocks noChangeAspect="1"/>
          </p:cNvPicPr>
          <p:nvPr/>
        </p:nvPicPr>
        <p:blipFill>
          <a:blip r:embed="rId5" cstate="print"/>
          <a:stretch>
            <a:fillRect/>
          </a:stretch>
        </p:blipFill>
        <p:spPr>
          <a:xfrm>
            <a:off x="3694430" y="159385"/>
            <a:ext cx="6035040" cy="2272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0"/>
            <a:ext cx="3075305"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84200" y="1973580"/>
            <a:ext cx="2771140" cy="224536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3" name="Picture 2" descr="Screenshot 2023-07-12 163634"/>
          <p:cNvPicPr>
            <a:picLocks noChangeAspect="1"/>
          </p:cNvPicPr>
          <p:nvPr/>
        </p:nvPicPr>
        <p:blipFill>
          <a:blip r:embed="rId2"/>
          <a:stretch>
            <a:fillRect/>
          </a:stretch>
        </p:blipFill>
        <p:spPr>
          <a:xfrm>
            <a:off x="7725410" y="0"/>
            <a:ext cx="4697730" cy="5348605"/>
          </a:xfrm>
          <a:prstGeom prst="rect">
            <a:avLst/>
          </a:prstGeom>
        </p:spPr>
      </p:pic>
      <p:sp>
        <p:nvSpPr>
          <p:cNvPr id="4" name="Text Box 3"/>
          <p:cNvSpPr txBox="1"/>
          <p:nvPr/>
        </p:nvSpPr>
        <p:spPr>
          <a:xfrm>
            <a:off x="3184525" y="0"/>
            <a:ext cx="4540250" cy="6954520"/>
          </a:xfrm>
          <a:prstGeom prst="rect">
            <a:avLst/>
          </a:prstGeom>
          <a:noFill/>
        </p:spPr>
        <p:txBody>
          <a:bodyPr wrap="square" rtlCol="0">
            <a:spAutoFit/>
          </a:bodyPr>
          <a:p>
            <a:endParaRPr lang="en-US" sz="2600"/>
          </a:p>
          <a:p>
            <a:r>
              <a:rPr lang="en-US" sz="2600"/>
              <a:t>Tiến hành: </a:t>
            </a:r>
            <a:endParaRPr lang="en-US" sz="2600"/>
          </a:p>
          <a:p>
            <a:r>
              <a:rPr lang="en-US" sz="2600"/>
              <a:t>- Lắp mạch điện như sơ đồ Hình 24.1</a:t>
            </a:r>
            <a:endParaRPr lang="en-US" sz="2600"/>
          </a:p>
          <a:p>
            <a:r>
              <a:rPr lang="en-US" sz="2600"/>
              <a:t>- </a:t>
            </a:r>
            <a:r>
              <a:rPr lang="en-US" sz="2600">
                <a:solidFill>
                  <a:srgbClr val="202124"/>
                </a:solidFill>
                <a:latin typeface="Arial" panose="020B0604020202020204" pitchFamily="34" charset="0"/>
                <a:cs typeface="Arial" panose="020B0604020202020204" pitchFamily="34" charset="0"/>
                <a:sym typeface="+mn-ea"/>
              </a:rPr>
              <a:t>Đóng công tắc và dịch chuyển con chạy trên biến trở đến ba vị trí khác nhau, quan sát độ sáng của bóng đèn và đọc số chỉ trên ampe kế ở từng vị trí của con chạy. </a:t>
            </a:r>
            <a:endParaRPr lang="en-US" sz="2600">
              <a:solidFill>
                <a:srgbClr val="202124"/>
              </a:solidFill>
              <a:latin typeface="Arial" panose="020B0604020202020204" pitchFamily="34" charset="0"/>
              <a:cs typeface="Arial" panose="020B0604020202020204" pitchFamily="34" charset="0"/>
              <a:sym typeface="+mn-ea"/>
            </a:endParaRPr>
          </a:p>
          <a:p>
            <a:r>
              <a:rPr lang="en-US" sz="2600">
                <a:solidFill>
                  <a:srgbClr val="202124"/>
                </a:solidFill>
                <a:latin typeface="Arial" panose="020B0604020202020204" pitchFamily="34" charset="0"/>
                <a:cs typeface="Arial" panose="020B0604020202020204" pitchFamily="34" charset="0"/>
                <a:sym typeface="+mn-ea"/>
              </a:rPr>
              <a:t>- Rút ra nhận xét về mối quan hệ giữa độ sáng của bóng đèn, số chỉ trên ampe kế và mức độ mạnh yếu của dòng điện.</a:t>
            </a:r>
            <a:endParaRPr lang="en-US" sz="26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3076" name="Picture 4" descr="5"/>
          <p:cNvPicPr>
            <a:picLocks noChangeAspect="1"/>
          </p:cNvPicPr>
          <p:nvPr/>
        </p:nvPicPr>
        <p:blipFill>
          <a:blip r:embed="rId1"/>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2"/>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3"/>
          <a:stretch>
            <a:fillRect/>
          </a:stretch>
        </p:blipFill>
        <p:spPr>
          <a:xfrm>
            <a:off x="2740025" y="3199130"/>
            <a:ext cx="9175750" cy="3121025"/>
          </a:xfrm>
          <a:prstGeom prst="rect">
            <a:avLst/>
          </a:prstGeom>
          <a:noFill/>
          <a:ln w="9525">
            <a:noFill/>
          </a:ln>
        </p:spPr>
      </p:pic>
      <p:sp>
        <p:nvSpPr>
          <p:cNvPr id="3084" name="Text Box 12"/>
          <p:cNvSpPr txBox="1"/>
          <p:nvPr/>
        </p:nvSpPr>
        <p:spPr>
          <a:xfrm>
            <a:off x="1097280" y="3198495"/>
            <a:ext cx="1330960" cy="2799715"/>
          </a:xfrm>
          <a:prstGeom prst="rect">
            <a:avLst/>
          </a:prstGeom>
          <a:noFill/>
          <a:ln w="9525">
            <a:noFill/>
          </a:ln>
        </p:spPr>
        <p:txBody>
          <a:bodyPr wrap="square">
            <a:spAutoFit/>
          </a:bodyPr>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5460" y="181610"/>
            <a:ext cx="2110105" cy="55695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73095" y="849630"/>
            <a:ext cx="7555230" cy="1814830"/>
          </a:xfrm>
          <a:prstGeom prst="rect">
            <a:avLst/>
          </a:prstGeom>
          <a:noFill/>
          <a:ln w="9525">
            <a:noFill/>
          </a:ln>
        </p:spPr>
        <p:txBody>
          <a:bodyPr wrap="square">
            <a:spAutoFit/>
          </a:bodyPr>
          <a:p>
            <a:pPr indent="266700"/>
            <a:r>
              <a:rPr lang="en-US" sz="2800" b="0">
                <a:solidFill>
                  <a:srgbClr val="202124"/>
                </a:solidFill>
                <a:latin typeface="Arial" panose="020B0604020202020204" pitchFamily="34" charset="0"/>
                <a:cs typeface="Arial" panose="020B0604020202020204" pitchFamily="34" charset="0"/>
              </a:rPr>
              <a:t>- Đóng công tắc và dịch chuyển con chạy trên biến trở đến ba vị trí khác nhau, quan sát độ sáng của bóng đèn và đọc số chỉ trên ampe kế ở từng vị trí của con chạy. </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3264535" y="3741420"/>
            <a:ext cx="7218680" cy="1383665"/>
          </a:xfrm>
          <a:prstGeom prst="rect">
            <a:avLst/>
          </a:prstGeom>
          <a:noFill/>
          <a:ln w="9525">
            <a:noFill/>
          </a:ln>
        </p:spPr>
        <p:txBody>
          <a:bodyPr wrap="square">
            <a:spAutoFit/>
          </a:bodyPr>
          <a:p>
            <a:pPr indent="266700"/>
            <a:r>
              <a:rPr lang="en-US" sz="2800" b="0">
                <a:solidFill>
                  <a:srgbClr val="202124"/>
                </a:solidFill>
                <a:latin typeface="Arial" panose="020B0604020202020204" pitchFamily="34" charset="0"/>
                <a:cs typeface="Arial" panose="020B0604020202020204" pitchFamily="34" charset="0"/>
              </a:rPr>
              <a:t>- Rút ra nhận xét về mối quan hệ giữa độ sáng của bóng đèn, số chỉ trên ampe kế và mức độ mạnh yếu của dòng điện.</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87395" y="768350"/>
            <a:ext cx="7172325" cy="1814830"/>
          </a:xfrm>
          <a:prstGeom prst="rect">
            <a:avLst/>
          </a:prstGeom>
          <a:noFill/>
          <a:ln w="9525">
            <a:noFill/>
          </a:ln>
        </p:spPr>
        <p:txBody>
          <a:bodyPr wrap="square">
            <a:spAutoFit/>
          </a:bodyPr>
          <a:p>
            <a:pPr indent="266700"/>
            <a:r>
              <a:rPr lang="en-US" sz="2800" b="0">
                <a:solidFill>
                  <a:schemeClr val="accent4">
                    <a:lumMod val="50000"/>
                  </a:schemeClr>
                </a:solidFill>
                <a:latin typeface="Arial" panose="020B0604020202020204" pitchFamily="34" charset="0"/>
                <a:cs typeface="Arial" panose="020B0604020202020204" pitchFamily="34" charset="0"/>
              </a:rPr>
              <a:t> Ở ba vị trí khác nhau, độ sáng của bóng đèn khác nhau, số chỉ trên ampe kế ở từng vị trí của con chạy là khác nhau (đèn càng sáng thì số chỉ Ampe kế càng lớn)</a:t>
            </a:r>
            <a:endParaRPr lang="en-US" sz="2800" b="0">
              <a:solidFill>
                <a:schemeClr val="accent4">
                  <a:lumMod val="50000"/>
                </a:schemeClr>
              </a:solidFill>
              <a:latin typeface="Arial" panose="020B0604020202020204" pitchFamily="34" charset="0"/>
              <a:cs typeface="Arial" panose="020B0604020202020204" pitchFamily="34" charset="0"/>
            </a:endParaRPr>
          </a:p>
        </p:txBody>
      </p:sp>
      <p:sp>
        <p:nvSpPr>
          <p:cNvPr id="11" name="Text Box 10"/>
          <p:cNvSpPr txBox="1"/>
          <p:nvPr/>
        </p:nvSpPr>
        <p:spPr>
          <a:xfrm>
            <a:off x="3558540" y="5474335"/>
            <a:ext cx="5080000" cy="1383665"/>
          </a:xfrm>
          <a:prstGeom prst="rect">
            <a:avLst/>
          </a:prstGeom>
          <a:noFill/>
          <a:ln w="9525">
            <a:noFill/>
          </a:ln>
        </p:spPr>
        <p:txBody>
          <a:bodyPr>
            <a:spAutoFit/>
          </a:bodyPr>
          <a:p>
            <a:pPr indent="0"/>
            <a:r>
              <a:rPr lang="en-US" sz="2800" b="0">
                <a:solidFill>
                  <a:schemeClr val="accent4">
                    <a:lumMod val="50000"/>
                  </a:schemeClr>
                </a:solidFill>
                <a:latin typeface="Arial" panose="020B0604020202020204" pitchFamily="34" charset="0"/>
                <a:cs typeface="Arial" panose="020B0604020202020204" pitchFamily="34" charset="0"/>
              </a:rPr>
              <a:t>Đèn càng sáng → số chỉ ampe kế càng lớn→dòng điện càng mạnh và ngược lại. </a:t>
            </a:r>
            <a:endParaRPr lang="en-US" sz="2800" b="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10" grpId="0"/>
      <p:bldP spid="9" grpId="0"/>
      <p:bldP spid="11"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5364</Words>
  <PresentationFormat>宽屏</PresentationFormat>
  <Paragraphs>262</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SimSun</vt:lpstr>
      <vt:lpstr>Wingdings</vt:lpstr>
      <vt:lpstr>Times New Roman</vt:lpstr>
      <vt:lpstr>Microsoft YaHei</vt:lpstr>
      <vt:lpstr>Impact</vt:lpstr>
      <vt:lpstr>黑体</vt:lpstr>
      <vt:lpstr>Calibri Light</vt:lpstr>
      <vt:lpstr>Arial Unicode MS</vt:lpstr>
      <vt:lpstr>Calibri</vt:lpstr>
      <vt:lpstr>Impact MT Std</vt:lpstr>
      <vt:lpstr>Cambria</vt:lpstr>
      <vt:lpstr>Bodoni MT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2017-05-28T12:28:00Z</dcterms:created>
  <dcterms:modified xsi:type="dcterms:W3CDTF">2023-07-18T11:10:26Z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