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8"/>
  </p:notesMasterIdLst>
  <p:sldIdLst>
    <p:sldId id="347" r:id="rId2"/>
    <p:sldId id="295" r:id="rId3"/>
    <p:sldId id="296" r:id="rId4"/>
    <p:sldId id="297" r:id="rId5"/>
    <p:sldId id="298" r:id="rId6"/>
    <p:sldId id="299" r:id="rId7"/>
    <p:sldId id="300" r:id="rId8"/>
    <p:sldId id="257" r:id="rId9"/>
    <p:sldId id="304" r:id="rId10"/>
    <p:sldId id="377" r:id="rId11"/>
    <p:sldId id="327" r:id="rId12"/>
    <p:sldId id="373" r:id="rId13"/>
    <p:sldId id="313" r:id="rId14"/>
    <p:sldId id="314" r:id="rId15"/>
    <p:sldId id="375" r:id="rId16"/>
    <p:sldId id="315" r:id="rId17"/>
    <p:sldId id="326" r:id="rId18"/>
    <p:sldId id="376" r:id="rId19"/>
    <p:sldId id="349" r:id="rId20"/>
    <p:sldId id="318" r:id="rId21"/>
    <p:sldId id="378" r:id="rId22"/>
    <p:sldId id="306" r:id="rId23"/>
    <p:sldId id="307" r:id="rId24"/>
    <p:sldId id="308" r:id="rId25"/>
    <p:sldId id="309" r:id="rId26"/>
    <p:sldId id="3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00CC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10"/>
      </p:cViewPr>
      <p:guideLst>
        <p:guide orient="horz" pos="2160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DE32D-0DD5-44F6-824E-9B24E8757E4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095D7-3076-4426-90F3-AD51F5A3F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77043"/>
      </p:ext>
    </p:extLst>
  </p:cSld>
  <p:clrMapOvr>
    <a:masterClrMapping/>
  </p:clrMapOvr>
  <p:transition spd="slow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0139"/>
      </p:ext>
    </p:extLst>
  </p:cSld>
  <p:clrMapOvr>
    <a:masterClrMapping/>
  </p:clrMapOvr>
  <p:transition spd="slow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4803"/>
      </p:ext>
    </p:extLst>
  </p:cSld>
  <p:clrMapOvr>
    <a:masterClrMapping/>
  </p:clrMapOvr>
  <p:transition spd="slow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6853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5391"/>
      </p:ext>
    </p:extLst>
  </p:cSld>
  <p:clrMapOvr>
    <a:masterClrMapping/>
  </p:clrMapOvr>
  <p:transition spd="slow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35708"/>
      </p:ext>
    </p:extLst>
  </p:cSld>
  <p:clrMapOvr>
    <a:masterClrMapping/>
  </p:clrMapOvr>
  <p:transition spd="slow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37653"/>
      </p:ext>
    </p:extLst>
  </p:cSld>
  <p:clrMapOvr>
    <a:masterClrMapping/>
  </p:clrMapOvr>
  <p:transition spd="slow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75179"/>
      </p:ext>
    </p:extLst>
  </p:cSld>
  <p:clrMapOvr>
    <a:masterClrMapping/>
  </p:clrMapOvr>
  <p:transition spd="slow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32494"/>
      </p:ext>
    </p:extLst>
  </p:cSld>
  <p:clrMapOvr>
    <a:masterClrMapping/>
  </p:clrMapOvr>
  <p:transition spd="slow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8239"/>
      </p:ext>
    </p:extLst>
  </p:cSld>
  <p:clrMapOvr>
    <a:masterClrMapping/>
  </p:clrMapOvr>
  <p:transition spd="slow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86953"/>
      </p:ext>
    </p:extLst>
  </p:cSld>
  <p:clrMapOvr>
    <a:masterClrMapping/>
  </p:clrMapOvr>
  <p:transition spd="slow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96B8-BC8D-47FD-8CE3-453D8AEE78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5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../ClipArt/Anhdong/Nguoi_vat/ag00355_.gif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ClipArt/Anhdong/Nguoi_vat/ag00355_.gif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vn/imgres?imgurl=http://upload.wikimedia.org/wikipedia/commons/thumb/f/fe/Flag_of_Algeria_(bordered).svg/800px-Flag_of_Algeria_(bordered).svg.png&amp;imgrefurl=http://vi.wikipedia.org/wiki/T%E1%BA%ADp_tin:Flag_of_Algeria_(bordered).svg&amp;usg=__OHYfpON1fKkyZbBwabiOrLAaRdo=&amp;h=542&amp;w=800&amp;sz=16&amp;hl=vi&amp;start=4&amp;um=1&amp;tbnid=c-qeHrhLqiH-nM:&amp;tbnh=97&amp;tbnw=143&amp;prev=/images?q=c%E1%BB%9D++angeria&amp;hl=vi&amp;sa=G&amp;um=1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namchauphi.ppt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ClipArt/Anhdong/Nguoi_vat/ag00355_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2420" y="0"/>
            <a:ext cx="11531600" cy="27927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9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  <a:br>
              <a:rPr lang="en-US" altLang="en-US" sz="489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9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9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Á, PHI, MĨ-LA-TINH TỪ NĂM 1945 ĐẾN NAY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9260" y="2493645"/>
            <a:ext cx="11590655" cy="40411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4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Custom 5">
            <a:hlinkClick r:id="rId2" action="ppaction://hlinksldjump"/>
          </p:cNvPr>
          <p:cNvSpPr/>
          <p:nvPr/>
        </p:nvSpPr>
        <p:spPr>
          <a:xfrm>
            <a:off x="5205095" y="5826125"/>
            <a:ext cx="2446020" cy="1031875"/>
          </a:xfrm>
          <a:prstGeom prst="actionButtonBlank">
            <a:avLst/>
          </a:prstGeom>
          <a:gradFill rotWithShape="0">
            <a:gsLst>
              <a:gs pos="0">
                <a:srgbClr val="FF0000"/>
              </a:gs>
              <a:gs pos="100000">
                <a:schemeClr val="accent2"/>
              </a:gs>
            </a:gsLst>
            <a:lin ang="5400000" scaled="1"/>
          </a:gradFill>
          <a:ln w="47625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strike="noStrike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97265876"/>
              </p:ext>
            </p:extLst>
          </p:nvPr>
        </p:nvGraphicFramePr>
        <p:xfrm>
          <a:off x="115570" y="45720"/>
          <a:ext cx="12076430" cy="522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5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điểm-ý nghĩa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 đoạn 1: Từ năm 1945 đến giữa những năm 60 của thế kỉ 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* Ở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Châu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Á: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</a:p>
                    <a:p>
                      <a:pPr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endParaRPr lang="en-US" sz="2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2313940" y="1818005"/>
            <a:ext cx="65411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218690" y="2771140"/>
            <a:ext cx="64827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Đông Nam Á:  In-đô-nê-xi-a (17/8/1945), Việt Nam (2/9/1945), Lào (12/10/1945)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313940" y="3724275"/>
            <a:ext cx="44380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Nam Á: Ấn Độ (1946-1950)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sia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228601"/>
            <a:ext cx="9550400" cy="642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650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35052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7200" y="38100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2672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400" y="54864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120px-Flag_of_La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048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120px-Flag_of_Vietn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562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0" name="Picture 14" descr="120px-Flag_of_Ind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419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6" descr="120px-Flag_of_Indones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56800" y="3581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Line 17"/>
          <p:cNvSpPr>
            <a:spLocks noChangeShapeType="1"/>
          </p:cNvSpPr>
          <p:nvPr/>
        </p:nvSpPr>
        <p:spPr bwMode="auto">
          <a:xfrm flipH="1">
            <a:off x="8636000" y="4419600"/>
            <a:ext cx="19304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8"/>
          <p:cNvSpPr>
            <a:spLocks noChangeShapeType="1"/>
          </p:cNvSpPr>
          <p:nvPr/>
        </p:nvSpPr>
        <p:spPr bwMode="auto">
          <a:xfrm flipV="1">
            <a:off x="5486400" y="4648200"/>
            <a:ext cx="1930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 flipH="1">
            <a:off x="7010400" y="1219200"/>
            <a:ext cx="6096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 flipV="1">
            <a:off x="1930400" y="4038600"/>
            <a:ext cx="25400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8128000" y="1143000"/>
            <a:ext cx="152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</a:p>
        </p:txBody>
      </p:sp>
      <p:sp>
        <p:nvSpPr>
          <p:cNvPr id="16400" name="TextBox 15"/>
          <p:cNvSpPr txBox="1">
            <a:spLocks noChangeArrowheads="1"/>
          </p:cNvSpPr>
          <p:nvPr/>
        </p:nvSpPr>
        <p:spPr bwMode="auto">
          <a:xfrm>
            <a:off x="9042400" y="3124200"/>
            <a:ext cx="2641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IN-ĐÔ-NÊ-XI-A</a:t>
            </a:r>
          </a:p>
        </p:txBody>
      </p:sp>
      <p:sp>
        <p:nvSpPr>
          <p:cNvPr id="16401" name="TextBox 16"/>
          <p:cNvSpPr txBox="1">
            <a:spLocks noChangeArrowheads="1"/>
          </p:cNvSpPr>
          <p:nvPr/>
        </p:nvSpPr>
        <p:spPr bwMode="auto">
          <a:xfrm>
            <a:off x="4775200" y="6324600"/>
            <a:ext cx="345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5334001"/>
            <a:ext cx="2235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(1946-1950)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304324345"/>
              </p:ext>
            </p:extLst>
          </p:nvPr>
        </p:nvGraphicFramePr>
        <p:xfrm>
          <a:off x="115570" y="45720"/>
          <a:ext cx="12076430" cy="617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3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nổi bật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điểm-ý nghĩa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725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 đoạn 1: Từ năm 1945 đến giữa những năm 60 của thế kỉ 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* Ở </a:t>
                      </a:r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Châu</a:t>
                      </a: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Á: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Á:  In-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 (17/8/1945),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(2/9/1945),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(12/10/1945)</a:t>
                      </a:r>
                    </a:p>
                    <a:p>
                      <a:pPr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Nam A: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(1946-1950)</a:t>
                      </a: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endParaRPr lang="en-US" sz="2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Ở Châu Phi: </a:t>
                      </a:r>
                    </a:p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2409190" y="4780915"/>
            <a:ext cx="62395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Bắc Phi: Ai Cập (1952); An-giê-ri (1954-1962)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409190" y="5594985"/>
            <a:ext cx="63328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- 1960: 17 quốc gia ở Châu Phi tuyên bố độc lập =&gt; “Năm Châu Phi”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bandochauphi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8000" y="304800"/>
            <a:ext cx="6604000" cy="6248400"/>
          </a:xfrm>
          <a:noFill/>
        </p:spPr>
      </p:pic>
      <p:pic>
        <p:nvPicPr>
          <p:cNvPr id="10342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7600" y="16764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7200" y="1524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 descr="ANd9GcSt62md8ueFplvdvMcYOQwmevC8UX-lr6jxE_Y7u-LD2uSerAo&amp;t=1&amp;usg=__d0pe0-C79NPApJfKo13U12uTfWA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1" y="4648201"/>
            <a:ext cx="3492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 descr="800px-Flag_of_Algeria_(bordered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828800"/>
            <a:ext cx="3352800" cy="1676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103433" name="Line 9"/>
          <p:cNvSpPr>
            <a:spLocks noChangeShapeType="1"/>
          </p:cNvSpPr>
          <p:nvPr/>
        </p:nvSpPr>
        <p:spPr bwMode="auto">
          <a:xfrm flipV="1">
            <a:off x="6400800" y="2209800"/>
            <a:ext cx="243840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V="1">
            <a:off x="4165600" y="1981200"/>
            <a:ext cx="24384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12800" y="3581400"/>
            <a:ext cx="39624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AN-GIÊ-RI  (1954-1960)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64000" y="6400801"/>
            <a:ext cx="3556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CẬP  (1952)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10400" y="6396038"/>
            <a:ext cx="3759200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  <p:bldP spid="103434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3200" y="360363"/>
            <a:ext cx="314960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1960, 17 nước châu Phi tuyên bố độc lập  </a:t>
            </a:r>
          </a:p>
          <a:p>
            <a:pPr eaLnBrk="0" hangingPunct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“ năm châu Phi”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 descr="bandochauphi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4000" y="0"/>
            <a:ext cx="8128000" cy="6553200"/>
          </a:xfrm>
          <a:noFill/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096000" y="6396038"/>
            <a:ext cx="3759200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304800" y="2438400"/>
            <a:ext cx="812800" cy="1588"/>
          </a:xfrm>
          <a:prstGeom prst="straightConnector1">
            <a:avLst/>
          </a:prstGeom>
          <a:noFill/>
          <a:ln w="38100" algn="ctr">
            <a:solidFill>
              <a:srgbClr val="FF6903"/>
            </a:solidFill>
            <a:round/>
            <a:tailEnd type="arrow" w="med" len="med"/>
          </a:ln>
        </p:spPr>
      </p:cxn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721605010"/>
              </p:ext>
            </p:extLst>
          </p:nvPr>
        </p:nvGraphicFramePr>
        <p:xfrm>
          <a:off x="115570" y="45720"/>
          <a:ext cx="1207643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5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nổi bật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điểm-ý nghĩa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76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1945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* Ở </a:t>
                      </a:r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Châu</a:t>
                      </a: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Á: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Á:  In-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 (17/8/1945),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(2/9/1945),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(12/10/1945)</a:t>
                      </a:r>
                    </a:p>
                    <a:p>
                      <a:pPr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Nam A: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(1946-1950)</a:t>
                      </a: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endParaRPr lang="en-US" sz="2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Ở Châu Phi: </a:t>
                      </a: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Bắc Phi: Ai Cập (1952); An-giê-ri (1954-1962)</a:t>
                      </a: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- 1960: 17 quốc gia ở Châu Phi tuyên bố độc lập =&gt; “Năm Châu Phi”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Ở Châu Mĩ La-tinh: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5726430" y="6290310"/>
            <a:ext cx="26422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Cu-ba (1/1/1959)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uoc_do_khu_vuc_mi_la_tinh_dau_the_ki_xix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0"/>
            <a:ext cx="812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609600"/>
            <a:ext cx="50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8" descr="Cờ Cu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2209801"/>
            <a:ext cx="3149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9" name="Line 9"/>
          <p:cNvSpPr>
            <a:spLocks noChangeShapeType="1"/>
          </p:cNvSpPr>
          <p:nvPr/>
        </p:nvSpPr>
        <p:spPr bwMode="auto">
          <a:xfrm flipV="1">
            <a:off x="3556000" y="990600"/>
            <a:ext cx="3657600" cy="2057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203200" y="381001"/>
            <a:ext cx="35560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Lược đồ các nước Mĩ La - tinh</a:t>
            </a:r>
            <a:endParaRPr lang="en-US" sz="2400" b="1"/>
          </a:p>
        </p:txBody>
      </p:sp>
      <p:pic>
        <p:nvPicPr>
          <p:cNvPr id="125967" name="Picture 15" descr="Cuba xuất bản từ điển thuật ngữ Fidel Cast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352800" y="3048000"/>
            <a:ext cx="193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CU BA</a:t>
            </a:r>
          </a:p>
        </p:txBody>
      </p:sp>
      <p:pic>
        <p:nvPicPr>
          <p:cNvPr id="2" name="Picture 8" descr="Cờ Cu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2209801"/>
            <a:ext cx="3149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352800" y="3048000"/>
            <a:ext cx="193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CU BA</a:t>
            </a:r>
          </a:p>
        </p:txBody>
      </p:sp>
      <p:pic>
        <p:nvPicPr>
          <p:cNvPr id="4" name="Picture 15" descr="Cuba xuất bản từ điển thuật ngữ Fidel Cast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ờ Cu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2209801"/>
            <a:ext cx="3149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52800" y="3048000"/>
            <a:ext cx="193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CU BA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bandochauph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tretch>
            <a:fillRect/>
          </a:stretch>
        </p:blipFill>
        <p:spPr>
          <a:xfrm>
            <a:off x="5371108" y="3886200"/>
            <a:ext cx="1449783" cy="1752600"/>
          </a:xfrm>
          <a:noFill/>
        </p:spPr>
      </p:pic>
      <p:sp>
        <p:nvSpPr>
          <p:cNvPr id="100357" name="Oval 5"/>
          <p:cNvSpPr>
            <a:spLocks noChangeArrowheads="1"/>
          </p:cNvSpPr>
          <p:nvPr/>
        </p:nvSpPr>
        <p:spPr bwMode="auto">
          <a:xfrm>
            <a:off x="7213600" y="4114800"/>
            <a:ext cx="3759200" cy="1752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 triệu km2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35 triệu dân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016000" y="381000"/>
            <a:ext cx="21336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thuộc địa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chỉ còn</a:t>
            </a:r>
          </a:p>
        </p:txBody>
      </p:sp>
      <p:sp>
        <p:nvSpPr>
          <p:cNvPr id="100361" name="Oval 9"/>
          <p:cNvSpPr>
            <a:spLocks noChangeArrowheads="1"/>
          </p:cNvSpPr>
          <p:nvPr/>
        </p:nvSpPr>
        <p:spPr bwMode="auto">
          <a:xfrm>
            <a:off x="4876800" y="3733800"/>
            <a:ext cx="1524000" cy="609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sp>
        <p:nvSpPr>
          <p:cNvPr id="100362" name="Oval 10"/>
          <p:cNvSpPr>
            <a:spLocks noChangeArrowheads="1"/>
          </p:cNvSpPr>
          <p:nvPr/>
        </p:nvSpPr>
        <p:spPr bwMode="auto">
          <a:xfrm>
            <a:off x="3556000" y="3352800"/>
            <a:ext cx="812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sp>
        <p:nvSpPr>
          <p:cNvPr id="100363" name="Oval 11"/>
          <p:cNvSpPr>
            <a:spLocks noChangeArrowheads="1"/>
          </p:cNvSpPr>
          <p:nvPr/>
        </p:nvSpPr>
        <p:spPr bwMode="auto">
          <a:xfrm>
            <a:off x="2743200" y="3048000"/>
            <a:ext cx="6096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6400" y="3537857"/>
            <a:ext cx="21336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1914.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33tr  km2,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9" grpId="0" animBg="1"/>
      <p:bldP spid="100361" grpId="0" animBg="1"/>
      <p:bldP spid="100362" grpId="0" animBg="1"/>
      <p:bldP spid="10036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796919122"/>
              </p:ext>
            </p:extLst>
          </p:nvPr>
        </p:nvGraphicFramePr>
        <p:xfrm>
          <a:off x="115570" y="45720"/>
          <a:ext cx="1207643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5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nổi bật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điểm-ý nghĩa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76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1945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* Ở </a:t>
                      </a:r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Châu</a:t>
                      </a: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Á: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Á:  In-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 (17/8/1945),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(2/9/1945),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(12/10/1945)</a:t>
                      </a:r>
                    </a:p>
                    <a:p>
                      <a:pPr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Nam A: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(1946-1950)</a:t>
                      </a: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endParaRPr lang="en-US" sz="2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Ở Châu Phi: </a:t>
                      </a: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Bắc Phi: Ai Cập (1952); An-giê-ri (1954-1962)</a:t>
                      </a: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- 1960: 17 quốc gia ở Châu Phi tuyên bố độc lập =&gt; “Năm Châu Phi”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Ở Châu Mĩ La-tinh: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Cu-ba (1/1/1959)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8860790" y="2120900"/>
            <a:ext cx="312547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Hệ thống thuộc địa của chủ nghĩa đế quốc thực dân về cơ bản đã bị sụp đổ.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188382944"/>
              </p:ext>
            </p:extLst>
          </p:nvPr>
        </p:nvGraphicFramePr>
        <p:xfrm>
          <a:off x="115570" y="45720"/>
          <a:ext cx="12076430" cy="6311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1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nổi bật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điểm-ý nghĩa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3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XX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endParaRPr lang="en-US" sz="2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9065895" y="1903095"/>
            <a:ext cx="3126105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 tan rã các thuộc địa của Bồ Đào Nha là thắng lợi quan trọng của phong trào giải phóng dân tộc ở Châu Phi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299335" y="1748790"/>
            <a:ext cx="64135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trào đấu tranh giành độc lập của nhân dân 3 nước: Mô-dăm-bích; Ăng-gô-la và Ghi-nê Bít-xao chống lại ách thống trị của Bồ Đào Nha.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10" y="482600"/>
            <a:ext cx="12086590" cy="589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1973,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Á.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1973,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</a:p>
        </p:txBody>
      </p:sp>
      <p:sp>
        <p:nvSpPr>
          <p:cNvPr id="2" name="Oval 1"/>
          <p:cNvSpPr/>
          <p:nvPr/>
        </p:nvSpPr>
        <p:spPr>
          <a:xfrm>
            <a:off x="0" y="1440815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5083175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D Chau P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" y="0"/>
            <a:ext cx="12191365" cy="6172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743200" y="6248400"/>
            <a:ext cx="508000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</p:txBody>
      </p:sp>
      <p:sp>
        <p:nvSpPr>
          <p:cNvPr id="26628" name="Freeform 4"/>
          <p:cNvSpPr/>
          <p:nvPr/>
        </p:nvSpPr>
        <p:spPr bwMode="auto">
          <a:xfrm rot="6603676" flipH="1">
            <a:off x="3325568" y="2290889"/>
            <a:ext cx="593867" cy="767935"/>
          </a:xfrm>
          <a:custGeom>
            <a:avLst/>
            <a:gdLst>
              <a:gd name="T0" fmla="*/ 195263 w 130"/>
              <a:gd name="T1" fmla="*/ 14287 h 75"/>
              <a:gd name="T2" fmla="*/ 119063 w 130"/>
              <a:gd name="T3" fmla="*/ 0 h 75"/>
              <a:gd name="T4" fmla="*/ 23813 w 130"/>
              <a:gd name="T5" fmla="*/ 14287 h 75"/>
              <a:gd name="T6" fmla="*/ 76200 w 130"/>
              <a:gd name="T7" fmla="*/ 66675 h 75"/>
              <a:gd name="T8" fmla="*/ 95250 w 130"/>
              <a:gd name="T9" fmla="*/ 104775 h 75"/>
              <a:gd name="T10" fmla="*/ 100013 w 130"/>
              <a:gd name="T11" fmla="*/ 119062 h 75"/>
              <a:gd name="T12" fmla="*/ 104775 w 130"/>
              <a:gd name="T13" fmla="*/ 104775 h 75"/>
              <a:gd name="T14" fmla="*/ 161925 w 130"/>
              <a:gd name="T15" fmla="*/ 76200 h 75"/>
              <a:gd name="T16" fmla="*/ 195263 w 130"/>
              <a:gd name="T17" fmla="*/ 14287 h 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0"/>
              <a:gd name="T28" fmla="*/ 0 h 75"/>
              <a:gd name="T29" fmla="*/ 130 w 130"/>
              <a:gd name="T30" fmla="*/ 75 h 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0" h="75">
                <a:moveTo>
                  <a:pt x="123" y="9"/>
                </a:moveTo>
                <a:cubicBezTo>
                  <a:pt x="107" y="4"/>
                  <a:pt x="91" y="5"/>
                  <a:pt x="75" y="0"/>
                </a:cubicBezTo>
                <a:cubicBezTo>
                  <a:pt x="54" y="4"/>
                  <a:pt x="37" y="7"/>
                  <a:pt x="15" y="9"/>
                </a:cubicBezTo>
                <a:cubicBezTo>
                  <a:pt x="0" y="31"/>
                  <a:pt x="31" y="36"/>
                  <a:pt x="48" y="42"/>
                </a:cubicBezTo>
                <a:cubicBezTo>
                  <a:pt x="43" y="56"/>
                  <a:pt x="49" y="59"/>
                  <a:pt x="60" y="66"/>
                </a:cubicBezTo>
                <a:cubicBezTo>
                  <a:pt x="61" y="69"/>
                  <a:pt x="60" y="75"/>
                  <a:pt x="63" y="75"/>
                </a:cubicBezTo>
                <a:cubicBezTo>
                  <a:pt x="66" y="75"/>
                  <a:pt x="64" y="68"/>
                  <a:pt x="66" y="66"/>
                </a:cubicBezTo>
                <a:cubicBezTo>
                  <a:pt x="74" y="58"/>
                  <a:pt x="92" y="54"/>
                  <a:pt x="102" y="48"/>
                </a:cubicBezTo>
                <a:cubicBezTo>
                  <a:pt x="111" y="34"/>
                  <a:pt x="130" y="29"/>
                  <a:pt x="123" y="9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Freeform 5"/>
          <p:cNvSpPr/>
          <p:nvPr/>
        </p:nvSpPr>
        <p:spPr bwMode="auto">
          <a:xfrm>
            <a:off x="5640917" y="3810000"/>
            <a:ext cx="1126067" cy="819150"/>
          </a:xfrm>
          <a:custGeom>
            <a:avLst/>
            <a:gdLst>
              <a:gd name="T0" fmla="*/ 712788 w 532"/>
              <a:gd name="T1" fmla="*/ 490538 h 516"/>
              <a:gd name="T2" fmla="*/ 703263 w 532"/>
              <a:gd name="T3" fmla="*/ 681038 h 516"/>
              <a:gd name="T4" fmla="*/ 712788 w 532"/>
              <a:gd name="T5" fmla="*/ 695325 h 516"/>
              <a:gd name="T6" fmla="*/ 727075 w 532"/>
              <a:gd name="T7" fmla="*/ 704850 h 516"/>
              <a:gd name="T8" fmla="*/ 750888 w 532"/>
              <a:gd name="T9" fmla="*/ 742950 h 516"/>
              <a:gd name="T10" fmla="*/ 765175 w 532"/>
              <a:gd name="T11" fmla="*/ 771525 h 516"/>
              <a:gd name="T12" fmla="*/ 750888 w 532"/>
              <a:gd name="T13" fmla="*/ 781050 h 516"/>
              <a:gd name="T14" fmla="*/ 655638 w 532"/>
              <a:gd name="T15" fmla="*/ 819150 h 516"/>
              <a:gd name="T16" fmla="*/ 469900 w 532"/>
              <a:gd name="T17" fmla="*/ 781050 h 516"/>
              <a:gd name="T18" fmla="*/ 184150 w 532"/>
              <a:gd name="T19" fmla="*/ 766763 h 516"/>
              <a:gd name="T20" fmla="*/ 79375 w 532"/>
              <a:gd name="T21" fmla="*/ 738188 h 516"/>
              <a:gd name="T22" fmla="*/ 12700 w 532"/>
              <a:gd name="T23" fmla="*/ 738188 h 516"/>
              <a:gd name="T24" fmla="*/ 31750 w 532"/>
              <a:gd name="T25" fmla="*/ 614363 h 516"/>
              <a:gd name="T26" fmla="*/ 36513 w 532"/>
              <a:gd name="T27" fmla="*/ 585788 h 516"/>
              <a:gd name="T28" fmla="*/ 46038 w 532"/>
              <a:gd name="T29" fmla="*/ 571500 h 516"/>
              <a:gd name="T30" fmla="*/ 65088 w 532"/>
              <a:gd name="T31" fmla="*/ 490538 h 516"/>
              <a:gd name="T32" fmla="*/ 117475 w 532"/>
              <a:gd name="T33" fmla="*/ 423863 h 516"/>
              <a:gd name="T34" fmla="*/ 146050 w 532"/>
              <a:gd name="T35" fmla="*/ 414338 h 516"/>
              <a:gd name="T36" fmla="*/ 141288 w 532"/>
              <a:gd name="T37" fmla="*/ 285750 h 516"/>
              <a:gd name="T38" fmla="*/ 127000 w 532"/>
              <a:gd name="T39" fmla="*/ 280988 h 516"/>
              <a:gd name="T40" fmla="*/ 112713 w 532"/>
              <a:gd name="T41" fmla="*/ 252413 h 516"/>
              <a:gd name="T42" fmla="*/ 84138 w 532"/>
              <a:gd name="T43" fmla="*/ 90488 h 516"/>
              <a:gd name="T44" fmla="*/ 65088 w 532"/>
              <a:gd name="T45" fmla="*/ 42863 h 516"/>
              <a:gd name="T46" fmla="*/ 69850 w 532"/>
              <a:gd name="T47" fmla="*/ 0 h 516"/>
              <a:gd name="T48" fmla="*/ 336550 w 532"/>
              <a:gd name="T49" fmla="*/ 23813 h 516"/>
              <a:gd name="T50" fmla="*/ 379413 w 532"/>
              <a:gd name="T51" fmla="*/ 100013 h 516"/>
              <a:gd name="T52" fmla="*/ 412750 w 532"/>
              <a:gd name="T53" fmla="*/ 138113 h 516"/>
              <a:gd name="T54" fmla="*/ 460375 w 532"/>
              <a:gd name="T55" fmla="*/ 157163 h 516"/>
              <a:gd name="T56" fmla="*/ 493713 w 532"/>
              <a:gd name="T57" fmla="*/ 138113 h 516"/>
              <a:gd name="T58" fmla="*/ 531813 w 532"/>
              <a:gd name="T59" fmla="*/ 109538 h 516"/>
              <a:gd name="T60" fmla="*/ 574675 w 532"/>
              <a:gd name="T61" fmla="*/ 66675 h 516"/>
              <a:gd name="T62" fmla="*/ 684213 w 532"/>
              <a:gd name="T63" fmla="*/ 95250 h 516"/>
              <a:gd name="T64" fmla="*/ 674688 w 532"/>
              <a:gd name="T65" fmla="*/ 214313 h 516"/>
              <a:gd name="T66" fmla="*/ 712788 w 532"/>
              <a:gd name="T67" fmla="*/ 261938 h 516"/>
              <a:gd name="T68" fmla="*/ 731838 w 532"/>
              <a:gd name="T69" fmla="*/ 333375 h 516"/>
              <a:gd name="T70" fmla="*/ 788988 w 532"/>
              <a:gd name="T71" fmla="*/ 347663 h 516"/>
              <a:gd name="T72" fmla="*/ 817563 w 532"/>
              <a:gd name="T73" fmla="*/ 357188 h 516"/>
              <a:gd name="T74" fmla="*/ 836613 w 532"/>
              <a:gd name="T75" fmla="*/ 371475 h 516"/>
              <a:gd name="T76" fmla="*/ 827088 w 532"/>
              <a:gd name="T77" fmla="*/ 490538 h 516"/>
              <a:gd name="T78" fmla="*/ 788988 w 532"/>
              <a:gd name="T79" fmla="*/ 485775 h 516"/>
              <a:gd name="T80" fmla="*/ 712788 w 532"/>
              <a:gd name="T81" fmla="*/ 490538 h 516"/>
              <a:gd name="T82" fmla="*/ 712788 w 532"/>
              <a:gd name="T83" fmla="*/ 590550 h 5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2"/>
              <a:gd name="T127" fmla="*/ 0 h 516"/>
              <a:gd name="T128" fmla="*/ 532 w 532"/>
              <a:gd name="T129" fmla="*/ 516 h 5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2" h="516">
                <a:moveTo>
                  <a:pt x="449" y="309"/>
                </a:moveTo>
                <a:cubicBezTo>
                  <a:pt x="439" y="348"/>
                  <a:pt x="456" y="389"/>
                  <a:pt x="443" y="429"/>
                </a:cubicBezTo>
                <a:cubicBezTo>
                  <a:pt x="445" y="432"/>
                  <a:pt x="446" y="435"/>
                  <a:pt x="449" y="438"/>
                </a:cubicBezTo>
                <a:cubicBezTo>
                  <a:pt x="452" y="441"/>
                  <a:pt x="456" y="441"/>
                  <a:pt x="458" y="444"/>
                </a:cubicBezTo>
                <a:cubicBezTo>
                  <a:pt x="467" y="455"/>
                  <a:pt x="457" y="463"/>
                  <a:pt x="473" y="468"/>
                </a:cubicBezTo>
                <a:cubicBezTo>
                  <a:pt x="475" y="474"/>
                  <a:pt x="483" y="479"/>
                  <a:pt x="482" y="486"/>
                </a:cubicBezTo>
                <a:cubicBezTo>
                  <a:pt x="481" y="490"/>
                  <a:pt x="476" y="491"/>
                  <a:pt x="473" y="492"/>
                </a:cubicBezTo>
                <a:cubicBezTo>
                  <a:pt x="453" y="501"/>
                  <a:pt x="434" y="511"/>
                  <a:pt x="413" y="516"/>
                </a:cubicBezTo>
                <a:cubicBezTo>
                  <a:pt x="383" y="496"/>
                  <a:pt x="330" y="495"/>
                  <a:pt x="296" y="492"/>
                </a:cubicBezTo>
                <a:cubicBezTo>
                  <a:pt x="255" y="478"/>
                  <a:pt x="137" y="484"/>
                  <a:pt x="116" y="483"/>
                </a:cubicBezTo>
                <a:cubicBezTo>
                  <a:pt x="93" y="477"/>
                  <a:pt x="74" y="468"/>
                  <a:pt x="50" y="465"/>
                </a:cubicBezTo>
                <a:cubicBezTo>
                  <a:pt x="28" y="467"/>
                  <a:pt x="17" y="478"/>
                  <a:pt x="8" y="465"/>
                </a:cubicBezTo>
                <a:cubicBezTo>
                  <a:pt x="1" y="439"/>
                  <a:pt x="0" y="407"/>
                  <a:pt x="20" y="387"/>
                </a:cubicBezTo>
                <a:cubicBezTo>
                  <a:pt x="21" y="381"/>
                  <a:pt x="21" y="375"/>
                  <a:pt x="23" y="369"/>
                </a:cubicBezTo>
                <a:cubicBezTo>
                  <a:pt x="24" y="366"/>
                  <a:pt x="28" y="364"/>
                  <a:pt x="29" y="360"/>
                </a:cubicBezTo>
                <a:cubicBezTo>
                  <a:pt x="38" y="308"/>
                  <a:pt x="20" y="330"/>
                  <a:pt x="41" y="309"/>
                </a:cubicBezTo>
                <a:cubicBezTo>
                  <a:pt x="46" y="293"/>
                  <a:pt x="59" y="276"/>
                  <a:pt x="74" y="267"/>
                </a:cubicBezTo>
                <a:cubicBezTo>
                  <a:pt x="80" y="264"/>
                  <a:pt x="92" y="261"/>
                  <a:pt x="92" y="261"/>
                </a:cubicBezTo>
                <a:cubicBezTo>
                  <a:pt x="91" y="234"/>
                  <a:pt x="93" y="207"/>
                  <a:pt x="89" y="180"/>
                </a:cubicBezTo>
                <a:cubicBezTo>
                  <a:pt x="89" y="177"/>
                  <a:pt x="82" y="179"/>
                  <a:pt x="80" y="177"/>
                </a:cubicBezTo>
                <a:cubicBezTo>
                  <a:pt x="75" y="173"/>
                  <a:pt x="73" y="165"/>
                  <a:pt x="71" y="159"/>
                </a:cubicBezTo>
                <a:cubicBezTo>
                  <a:pt x="66" y="124"/>
                  <a:pt x="73" y="87"/>
                  <a:pt x="53" y="57"/>
                </a:cubicBezTo>
                <a:cubicBezTo>
                  <a:pt x="50" y="45"/>
                  <a:pt x="48" y="37"/>
                  <a:pt x="41" y="27"/>
                </a:cubicBezTo>
                <a:cubicBezTo>
                  <a:pt x="37" y="12"/>
                  <a:pt x="31" y="9"/>
                  <a:pt x="44" y="0"/>
                </a:cubicBezTo>
                <a:cubicBezTo>
                  <a:pt x="100" y="4"/>
                  <a:pt x="156" y="8"/>
                  <a:pt x="212" y="15"/>
                </a:cubicBezTo>
                <a:cubicBezTo>
                  <a:pt x="223" y="31"/>
                  <a:pt x="226" y="50"/>
                  <a:pt x="239" y="63"/>
                </a:cubicBezTo>
                <a:cubicBezTo>
                  <a:pt x="243" y="79"/>
                  <a:pt x="244" y="83"/>
                  <a:pt x="260" y="87"/>
                </a:cubicBezTo>
                <a:cubicBezTo>
                  <a:pt x="270" y="94"/>
                  <a:pt x="279" y="95"/>
                  <a:pt x="290" y="99"/>
                </a:cubicBezTo>
                <a:cubicBezTo>
                  <a:pt x="295" y="85"/>
                  <a:pt x="297" y="78"/>
                  <a:pt x="311" y="87"/>
                </a:cubicBezTo>
                <a:cubicBezTo>
                  <a:pt x="327" y="83"/>
                  <a:pt x="322" y="78"/>
                  <a:pt x="335" y="69"/>
                </a:cubicBezTo>
                <a:cubicBezTo>
                  <a:pt x="343" y="57"/>
                  <a:pt x="354" y="54"/>
                  <a:pt x="362" y="42"/>
                </a:cubicBezTo>
                <a:cubicBezTo>
                  <a:pt x="389" y="45"/>
                  <a:pt x="406" y="52"/>
                  <a:pt x="431" y="60"/>
                </a:cubicBezTo>
                <a:cubicBezTo>
                  <a:pt x="439" y="83"/>
                  <a:pt x="431" y="112"/>
                  <a:pt x="425" y="135"/>
                </a:cubicBezTo>
                <a:cubicBezTo>
                  <a:pt x="429" y="151"/>
                  <a:pt x="438" y="154"/>
                  <a:pt x="449" y="165"/>
                </a:cubicBezTo>
                <a:cubicBezTo>
                  <a:pt x="456" y="186"/>
                  <a:pt x="451" y="171"/>
                  <a:pt x="461" y="210"/>
                </a:cubicBezTo>
                <a:cubicBezTo>
                  <a:pt x="461" y="210"/>
                  <a:pt x="491" y="217"/>
                  <a:pt x="497" y="219"/>
                </a:cubicBezTo>
                <a:cubicBezTo>
                  <a:pt x="503" y="221"/>
                  <a:pt x="515" y="225"/>
                  <a:pt x="515" y="225"/>
                </a:cubicBezTo>
                <a:cubicBezTo>
                  <a:pt x="532" y="213"/>
                  <a:pt x="532" y="218"/>
                  <a:pt x="527" y="234"/>
                </a:cubicBezTo>
                <a:cubicBezTo>
                  <a:pt x="525" y="259"/>
                  <a:pt x="531" y="286"/>
                  <a:pt x="521" y="309"/>
                </a:cubicBezTo>
                <a:cubicBezTo>
                  <a:pt x="518" y="316"/>
                  <a:pt x="505" y="306"/>
                  <a:pt x="497" y="306"/>
                </a:cubicBezTo>
                <a:cubicBezTo>
                  <a:pt x="481" y="306"/>
                  <a:pt x="458" y="296"/>
                  <a:pt x="449" y="309"/>
                </a:cubicBezTo>
                <a:cubicBezTo>
                  <a:pt x="437" y="326"/>
                  <a:pt x="449" y="351"/>
                  <a:pt x="449" y="37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/>
          <p:nvPr/>
        </p:nvGrpSpPr>
        <p:grpSpPr bwMode="auto">
          <a:xfrm>
            <a:off x="7313085" y="4143376"/>
            <a:ext cx="927100" cy="1114425"/>
            <a:chOff x="3455" y="2610"/>
            <a:chExt cx="438" cy="702"/>
          </a:xfrm>
        </p:grpSpPr>
        <p:sp>
          <p:nvSpPr>
            <p:cNvPr id="25607" name="Freeform 7"/>
            <p:cNvSpPr/>
            <p:nvPr/>
          </p:nvSpPr>
          <p:spPr bwMode="auto">
            <a:xfrm>
              <a:off x="3648" y="2622"/>
              <a:ext cx="245" cy="378"/>
            </a:xfrm>
            <a:custGeom>
              <a:avLst/>
              <a:gdLst>
                <a:gd name="T0" fmla="*/ 237 w 245"/>
                <a:gd name="T1" fmla="*/ 0 h 378"/>
                <a:gd name="T2" fmla="*/ 237 w 245"/>
                <a:gd name="T3" fmla="*/ 63 h 378"/>
                <a:gd name="T4" fmla="*/ 234 w 245"/>
                <a:gd name="T5" fmla="*/ 93 h 378"/>
                <a:gd name="T6" fmla="*/ 228 w 245"/>
                <a:gd name="T7" fmla="*/ 111 h 378"/>
                <a:gd name="T8" fmla="*/ 237 w 245"/>
                <a:gd name="T9" fmla="*/ 153 h 378"/>
                <a:gd name="T10" fmla="*/ 243 w 245"/>
                <a:gd name="T11" fmla="*/ 171 h 378"/>
                <a:gd name="T12" fmla="*/ 231 w 245"/>
                <a:gd name="T13" fmla="*/ 201 h 378"/>
                <a:gd name="T14" fmla="*/ 213 w 245"/>
                <a:gd name="T15" fmla="*/ 228 h 378"/>
                <a:gd name="T16" fmla="*/ 210 w 245"/>
                <a:gd name="T17" fmla="*/ 237 h 378"/>
                <a:gd name="T18" fmla="*/ 171 w 245"/>
                <a:gd name="T19" fmla="*/ 252 h 378"/>
                <a:gd name="T20" fmla="*/ 120 w 245"/>
                <a:gd name="T21" fmla="*/ 279 h 378"/>
                <a:gd name="T22" fmla="*/ 90 w 245"/>
                <a:gd name="T23" fmla="*/ 300 h 378"/>
                <a:gd name="T24" fmla="*/ 72 w 245"/>
                <a:gd name="T25" fmla="*/ 309 h 378"/>
                <a:gd name="T26" fmla="*/ 60 w 245"/>
                <a:gd name="T27" fmla="*/ 321 h 378"/>
                <a:gd name="T28" fmla="*/ 33 w 245"/>
                <a:gd name="T29" fmla="*/ 339 h 378"/>
                <a:gd name="T30" fmla="*/ 12 w 245"/>
                <a:gd name="T31" fmla="*/ 360 h 378"/>
                <a:gd name="T32" fmla="*/ 0 w 245"/>
                <a:gd name="T33" fmla="*/ 378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5"/>
                <a:gd name="T52" fmla="*/ 0 h 378"/>
                <a:gd name="T53" fmla="*/ 245 w 245"/>
                <a:gd name="T54" fmla="*/ 378 h 3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5" h="378">
                  <a:moveTo>
                    <a:pt x="237" y="0"/>
                  </a:moveTo>
                  <a:cubicBezTo>
                    <a:pt x="240" y="25"/>
                    <a:pt x="245" y="40"/>
                    <a:pt x="237" y="63"/>
                  </a:cubicBezTo>
                  <a:cubicBezTo>
                    <a:pt x="236" y="73"/>
                    <a:pt x="236" y="83"/>
                    <a:pt x="234" y="93"/>
                  </a:cubicBezTo>
                  <a:cubicBezTo>
                    <a:pt x="233" y="99"/>
                    <a:pt x="228" y="111"/>
                    <a:pt x="228" y="111"/>
                  </a:cubicBezTo>
                  <a:cubicBezTo>
                    <a:pt x="230" y="125"/>
                    <a:pt x="233" y="139"/>
                    <a:pt x="237" y="153"/>
                  </a:cubicBezTo>
                  <a:cubicBezTo>
                    <a:pt x="239" y="159"/>
                    <a:pt x="243" y="171"/>
                    <a:pt x="243" y="171"/>
                  </a:cubicBezTo>
                  <a:cubicBezTo>
                    <a:pt x="236" y="181"/>
                    <a:pt x="237" y="191"/>
                    <a:pt x="231" y="201"/>
                  </a:cubicBezTo>
                  <a:cubicBezTo>
                    <a:pt x="226" y="210"/>
                    <a:pt x="216" y="218"/>
                    <a:pt x="213" y="228"/>
                  </a:cubicBezTo>
                  <a:cubicBezTo>
                    <a:pt x="212" y="231"/>
                    <a:pt x="212" y="235"/>
                    <a:pt x="210" y="237"/>
                  </a:cubicBezTo>
                  <a:cubicBezTo>
                    <a:pt x="202" y="245"/>
                    <a:pt x="182" y="248"/>
                    <a:pt x="171" y="252"/>
                  </a:cubicBezTo>
                  <a:cubicBezTo>
                    <a:pt x="165" y="269"/>
                    <a:pt x="136" y="268"/>
                    <a:pt x="120" y="279"/>
                  </a:cubicBezTo>
                  <a:cubicBezTo>
                    <a:pt x="111" y="293"/>
                    <a:pt x="107" y="297"/>
                    <a:pt x="90" y="300"/>
                  </a:cubicBezTo>
                  <a:cubicBezTo>
                    <a:pt x="84" y="304"/>
                    <a:pt x="77" y="304"/>
                    <a:pt x="72" y="309"/>
                  </a:cubicBezTo>
                  <a:cubicBezTo>
                    <a:pt x="56" y="325"/>
                    <a:pt x="84" y="313"/>
                    <a:pt x="60" y="321"/>
                  </a:cubicBezTo>
                  <a:cubicBezTo>
                    <a:pt x="52" y="333"/>
                    <a:pt x="47" y="336"/>
                    <a:pt x="33" y="339"/>
                  </a:cubicBezTo>
                  <a:cubicBezTo>
                    <a:pt x="30" y="348"/>
                    <a:pt x="12" y="360"/>
                    <a:pt x="12" y="360"/>
                  </a:cubicBezTo>
                  <a:cubicBezTo>
                    <a:pt x="10" y="367"/>
                    <a:pt x="0" y="378"/>
                    <a:pt x="0" y="37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8"/>
            <p:cNvSpPr/>
            <p:nvPr/>
          </p:nvSpPr>
          <p:spPr bwMode="auto">
            <a:xfrm>
              <a:off x="3471" y="2961"/>
              <a:ext cx="177" cy="351"/>
            </a:xfrm>
            <a:custGeom>
              <a:avLst/>
              <a:gdLst>
                <a:gd name="T0" fmla="*/ 72 w 177"/>
                <a:gd name="T1" fmla="*/ 0 h 351"/>
                <a:gd name="T2" fmla="*/ 63 w 177"/>
                <a:gd name="T3" fmla="*/ 48 h 351"/>
                <a:gd name="T4" fmla="*/ 45 w 177"/>
                <a:gd name="T5" fmla="*/ 114 h 351"/>
                <a:gd name="T6" fmla="*/ 39 w 177"/>
                <a:gd name="T7" fmla="*/ 123 h 351"/>
                <a:gd name="T8" fmla="*/ 21 w 177"/>
                <a:gd name="T9" fmla="*/ 129 h 351"/>
                <a:gd name="T10" fmla="*/ 0 w 177"/>
                <a:gd name="T11" fmla="*/ 156 h 351"/>
                <a:gd name="T12" fmla="*/ 3 w 177"/>
                <a:gd name="T13" fmla="*/ 198 h 351"/>
                <a:gd name="T14" fmla="*/ 15 w 177"/>
                <a:gd name="T15" fmla="*/ 216 h 351"/>
                <a:gd name="T16" fmla="*/ 18 w 177"/>
                <a:gd name="T17" fmla="*/ 258 h 351"/>
                <a:gd name="T18" fmla="*/ 15 w 177"/>
                <a:gd name="T19" fmla="*/ 285 h 351"/>
                <a:gd name="T20" fmla="*/ 21 w 177"/>
                <a:gd name="T21" fmla="*/ 336 h 351"/>
                <a:gd name="T22" fmla="*/ 42 w 177"/>
                <a:gd name="T23" fmla="*/ 351 h 351"/>
                <a:gd name="T24" fmla="*/ 63 w 177"/>
                <a:gd name="T25" fmla="*/ 279 h 351"/>
                <a:gd name="T26" fmla="*/ 102 w 177"/>
                <a:gd name="T27" fmla="*/ 270 h 351"/>
                <a:gd name="T28" fmla="*/ 108 w 177"/>
                <a:gd name="T29" fmla="*/ 261 h 351"/>
                <a:gd name="T30" fmla="*/ 126 w 177"/>
                <a:gd name="T31" fmla="*/ 255 h 351"/>
                <a:gd name="T32" fmla="*/ 144 w 177"/>
                <a:gd name="T33" fmla="*/ 243 h 351"/>
                <a:gd name="T34" fmla="*/ 156 w 177"/>
                <a:gd name="T35" fmla="*/ 225 h 351"/>
                <a:gd name="T36" fmla="*/ 150 w 177"/>
                <a:gd name="T37" fmla="*/ 114 h 351"/>
                <a:gd name="T38" fmla="*/ 135 w 177"/>
                <a:gd name="T39" fmla="*/ 60 h 351"/>
                <a:gd name="T40" fmla="*/ 138 w 177"/>
                <a:gd name="T41" fmla="*/ 42 h 351"/>
                <a:gd name="T42" fmla="*/ 177 w 177"/>
                <a:gd name="T43" fmla="*/ 36 h 3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351"/>
                <a:gd name="T68" fmla="*/ 177 w 177"/>
                <a:gd name="T69" fmla="*/ 351 h 3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351">
                  <a:moveTo>
                    <a:pt x="72" y="0"/>
                  </a:moveTo>
                  <a:cubicBezTo>
                    <a:pt x="67" y="16"/>
                    <a:pt x="66" y="32"/>
                    <a:pt x="63" y="48"/>
                  </a:cubicBezTo>
                  <a:cubicBezTo>
                    <a:pt x="61" y="85"/>
                    <a:pt x="70" y="97"/>
                    <a:pt x="45" y="114"/>
                  </a:cubicBezTo>
                  <a:cubicBezTo>
                    <a:pt x="43" y="117"/>
                    <a:pt x="42" y="121"/>
                    <a:pt x="39" y="123"/>
                  </a:cubicBezTo>
                  <a:cubicBezTo>
                    <a:pt x="34" y="126"/>
                    <a:pt x="21" y="129"/>
                    <a:pt x="21" y="129"/>
                  </a:cubicBezTo>
                  <a:cubicBezTo>
                    <a:pt x="13" y="137"/>
                    <a:pt x="0" y="156"/>
                    <a:pt x="0" y="156"/>
                  </a:cubicBezTo>
                  <a:cubicBezTo>
                    <a:pt x="1" y="170"/>
                    <a:pt x="0" y="184"/>
                    <a:pt x="3" y="198"/>
                  </a:cubicBezTo>
                  <a:cubicBezTo>
                    <a:pt x="5" y="205"/>
                    <a:pt x="15" y="216"/>
                    <a:pt x="15" y="216"/>
                  </a:cubicBezTo>
                  <a:cubicBezTo>
                    <a:pt x="17" y="231"/>
                    <a:pt x="14" y="245"/>
                    <a:pt x="18" y="258"/>
                  </a:cubicBezTo>
                  <a:cubicBezTo>
                    <a:pt x="14" y="269"/>
                    <a:pt x="19" y="274"/>
                    <a:pt x="15" y="285"/>
                  </a:cubicBezTo>
                  <a:cubicBezTo>
                    <a:pt x="26" y="302"/>
                    <a:pt x="12" y="317"/>
                    <a:pt x="21" y="336"/>
                  </a:cubicBezTo>
                  <a:cubicBezTo>
                    <a:pt x="24" y="344"/>
                    <a:pt x="35" y="346"/>
                    <a:pt x="42" y="351"/>
                  </a:cubicBezTo>
                  <a:cubicBezTo>
                    <a:pt x="59" y="326"/>
                    <a:pt x="29" y="287"/>
                    <a:pt x="63" y="279"/>
                  </a:cubicBezTo>
                  <a:cubicBezTo>
                    <a:pt x="89" y="262"/>
                    <a:pt x="45" y="289"/>
                    <a:pt x="102" y="270"/>
                  </a:cubicBezTo>
                  <a:cubicBezTo>
                    <a:pt x="105" y="269"/>
                    <a:pt x="105" y="263"/>
                    <a:pt x="108" y="261"/>
                  </a:cubicBezTo>
                  <a:cubicBezTo>
                    <a:pt x="113" y="258"/>
                    <a:pt x="126" y="255"/>
                    <a:pt x="126" y="255"/>
                  </a:cubicBezTo>
                  <a:cubicBezTo>
                    <a:pt x="131" y="250"/>
                    <a:pt x="139" y="248"/>
                    <a:pt x="144" y="243"/>
                  </a:cubicBezTo>
                  <a:cubicBezTo>
                    <a:pt x="149" y="238"/>
                    <a:pt x="156" y="225"/>
                    <a:pt x="156" y="225"/>
                  </a:cubicBezTo>
                  <a:cubicBezTo>
                    <a:pt x="163" y="189"/>
                    <a:pt x="171" y="146"/>
                    <a:pt x="150" y="114"/>
                  </a:cubicBezTo>
                  <a:cubicBezTo>
                    <a:pt x="146" y="91"/>
                    <a:pt x="142" y="80"/>
                    <a:pt x="135" y="60"/>
                  </a:cubicBezTo>
                  <a:cubicBezTo>
                    <a:pt x="136" y="54"/>
                    <a:pt x="135" y="47"/>
                    <a:pt x="138" y="42"/>
                  </a:cubicBezTo>
                  <a:cubicBezTo>
                    <a:pt x="145" y="31"/>
                    <a:pt x="177" y="36"/>
                    <a:pt x="177" y="3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9"/>
            <p:cNvSpPr/>
            <p:nvPr/>
          </p:nvSpPr>
          <p:spPr bwMode="auto">
            <a:xfrm>
              <a:off x="3455" y="2610"/>
              <a:ext cx="433" cy="357"/>
            </a:xfrm>
            <a:custGeom>
              <a:avLst/>
              <a:gdLst>
                <a:gd name="T0" fmla="*/ 433 w 433"/>
                <a:gd name="T1" fmla="*/ 0 h 357"/>
                <a:gd name="T2" fmla="*/ 373 w 433"/>
                <a:gd name="T3" fmla="*/ 24 h 357"/>
                <a:gd name="T4" fmla="*/ 328 w 433"/>
                <a:gd name="T5" fmla="*/ 33 h 357"/>
                <a:gd name="T6" fmla="*/ 292 w 433"/>
                <a:gd name="T7" fmla="*/ 45 h 357"/>
                <a:gd name="T8" fmla="*/ 196 w 433"/>
                <a:gd name="T9" fmla="*/ 39 h 357"/>
                <a:gd name="T10" fmla="*/ 205 w 433"/>
                <a:gd name="T11" fmla="*/ 141 h 357"/>
                <a:gd name="T12" fmla="*/ 223 w 433"/>
                <a:gd name="T13" fmla="*/ 162 h 357"/>
                <a:gd name="T14" fmla="*/ 250 w 433"/>
                <a:gd name="T15" fmla="*/ 198 h 357"/>
                <a:gd name="T16" fmla="*/ 196 w 433"/>
                <a:gd name="T17" fmla="*/ 258 h 357"/>
                <a:gd name="T18" fmla="*/ 163 w 433"/>
                <a:gd name="T19" fmla="*/ 240 h 357"/>
                <a:gd name="T20" fmla="*/ 181 w 433"/>
                <a:gd name="T21" fmla="*/ 189 h 357"/>
                <a:gd name="T22" fmla="*/ 169 w 433"/>
                <a:gd name="T23" fmla="*/ 162 h 357"/>
                <a:gd name="T24" fmla="*/ 151 w 433"/>
                <a:gd name="T25" fmla="*/ 168 h 357"/>
                <a:gd name="T26" fmla="*/ 139 w 433"/>
                <a:gd name="T27" fmla="*/ 165 h 357"/>
                <a:gd name="T28" fmla="*/ 133 w 433"/>
                <a:gd name="T29" fmla="*/ 156 h 357"/>
                <a:gd name="T30" fmla="*/ 115 w 433"/>
                <a:gd name="T31" fmla="*/ 150 h 357"/>
                <a:gd name="T32" fmla="*/ 100 w 433"/>
                <a:gd name="T33" fmla="*/ 162 h 357"/>
                <a:gd name="T34" fmla="*/ 43 w 433"/>
                <a:gd name="T35" fmla="*/ 171 h 357"/>
                <a:gd name="T36" fmla="*/ 19 w 433"/>
                <a:gd name="T37" fmla="*/ 198 h 357"/>
                <a:gd name="T38" fmla="*/ 7 w 433"/>
                <a:gd name="T39" fmla="*/ 201 h 357"/>
                <a:gd name="T40" fmla="*/ 16 w 433"/>
                <a:gd name="T41" fmla="*/ 195 h 357"/>
                <a:gd name="T42" fmla="*/ 52 w 433"/>
                <a:gd name="T43" fmla="*/ 228 h 357"/>
                <a:gd name="T44" fmla="*/ 100 w 433"/>
                <a:gd name="T45" fmla="*/ 243 h 357"/>
                <a:gd name="T46" fmla="*/ 112 w 433"/>
                <a:gd name="T47" fmla="*/ 294 h 357"/>
                <a:gd name="T48" fmla="*/ 100 w 433"/>
                <a:gd name="T49" fmla="*/ 357 h 3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3"/>
                <a:gd name="T76" fmla="*/ 0 h 357"/>
                <a:gd name="T77" fmla="*/ 433 w 433"/>
                <a:gd name="T78" fmla="*/ 357 h 3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3" h="357">
                  <a:moveTo>
                    <a:pt x="433" y="0"/>
                  </a:moveTo>
                  <a:cubicBezTo>
                    <a:pt x="415" y="13"/>
                    <a:pt x="394" y="19"/>
                    <a:pt x="373" y="24"/>
                  </a:cubicBezTo>
                  <a:cubicBezTo>
                    <a:pt x="351" y="39"/>
                    <a:pt x="377" y="23"/>
                    <a:pt x="328" y="33"/>
                  </a:cubicBezTo>
                  <a:cubicBezTo>
                    <a:pt x="316" y="35"/>
                    <a:pt x="305" y="43"/>
                    <a:pt x="292" y="45"/>
                  </a:cubicBezTo>
                  <a:cubicBezTo>
                    <a:pt x="245" y="41"/>
                    <a:pt x="247" y="36"/>
                    <a:pt x="196" y="39"/>
                  </a:cubicBezTo>
                  <a:cubicBezTo>
                    <a:pt x="185" y="73"/>
                    <a:pt x="173" y="120"/>
                    <a:pt x="205" y="141"/>
                  </a:cubicBezTo>
                  <a:cubicBezTo>
                    <a:pt x="212" y="152"/>
                    <a:pt x="211" y="158"/>
                    <a:pt x="223" y="162"/>
                  </a:cubicBezTo>
                  <a:cubicBezTo>
                    <a:pt x="241" y="180"/>
                    <a:pt x="238" y="180"/>
                    <a:pt x="250" y="198"/>
                  </a:cubicBezTo>
                  <a:cubicBezTo>
                    <a:pt x="240" y="229"/>
                    <a:pt x="222" y="240"/>
                    <a:pt x="196" y="258"/>
                  </a:cubicBezTo>
                  <a:cubicBezTo>
                    <a:pt x="176" y="255"/>
                    <a:pt x="168" y="259"/>
                    <a:pt x="163" y="240"/>
                  </a:cubicBezTo>
                  <a:cubicBezTo>
                    <a:pt x="178" y="225"/>
                    <a:pt x="169" y="206"/>
                    <a:pt x="181" y="189"/>
                  </a:cubicBezTo>
                  <a:cubicBezTo>
                    <a:pt x="180" y="184"/>
                    <a:pt x="182" y="162"/>
                    <a:pt x="169" y="162"/>
                  </a:cubicBezTo>
                  <a:cubicBezTo>
                    <a:pt x="163" y="162"/>
                    <a:pt x="151" y="168"/>
                    <a:pt x="151" y="168"/>
                  </a:cubicBezTo>
                  <a:cubicBezTo>
                    <a:pt x="147" y="167"/>
                    <a:pt x="142" y="167"/>
                    <a:pt x="139" y="165"/>
                  </a:cubicBezTo>
                  <a:cubicBezTo>
                    <a:pt x="136" y="163"/>
                    <a:pt x="136" y="158"/>
                    <a:pt x="133" y="156"/>
                  </a:cubicBezTo>
                  <a:cubicBezTo>
                    <a:pt x="128" y="153"/>
                    <a:pt x="115" y="150"/>
                    <a:pt x="115" y="150"/>
                  </a:cubicBezTo>
                  <a:cubicBezTo>
                    <a:pt x="82" y="161"/>
                    <a:pt x="131" y="143"/>
                    <a:pt x="100" y="162"/>
                  </a:cubicBezTo>
                  <a:cubicBezTo>
                    <a:pt x="86" y="171"/>
                    <a:pt x="55" y="170"/>
                    <a:pt x="43" y="171"/>
                  </a:cubicBezTo>
                  <a:cubicBezTo>
                    <a:pt x="14" y="178"/>
                    <a:pt x="8" y="166"/>
                    <a:pt x="19" y="198"/>
                  </a:cubicBezTo>
                  <a:cubicBezTo>
                    <a:pt x="0" y="204"/>
                    <a:pt x="20" y="221"/>
                    <a:pt x="7" y="201"/>
                  </a:cubicBezTo>
                  <a:cubicBezTo>
                    <a:pt x="9" y="188"/>
                    <a:pt x="23" y="158"/>
                    <a:pt x="16" y="195"/>
                  </a:cubicBezTo>
                  <a:cubicBezTo>
                    <a:pt x="20" y="230"/>
                    <a:pt x="20" y="223"/>
                    <a:pt x="52" y="228"/>
                  </a:cubicBezTo>
                  <a:cubicBezTo>
                    <a:pt x="67" y="238"/>
                    <a:pt x="82" y="240"/>
                    <a:pt x="100" y="243"/>
                  </a:cubicBezTo>
                  <a:cubicBezTo>
                    <a:pt x="128" y="262"/>
                    <a:pt x="121" y="257"/>
                    <a:pt x="112" y="294"/>
                  </a:cubicBezTo>
                  <a:cubicBezTo>
                    <a:pt x="110" y="316"/>
                    <a:pt x="100" y="336"/>
                    <a:pt x="100" y="35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406400" y="4114800"/>
            <a:ext cx="2743200" cy="762000"/>
          </a:xfrm>
          <a:prstGeom prst="wedgeRoundRectCallout">
            <a:avLst>
              <a:gd name="adj1" fmla="val 157176"/>
              <a:gd name="adj2" fmla="val -362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ot"/>
            <a:miter lim="800000"/>
          </a:ln>
          <a:effectLst/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ĂNG-GÔ-LA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11/1975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.VnTimeH" panose="020B7200000000000000" pitchFamily="34" charset="0"/>
              <a:cs typeface="+mn-cs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8636000" y="4800600"/>
            <a:ext cx="3048000" cy="838200"/>
          </a:xfrm>
          <a:prstGeom prst="wedgeRoundRectCallout">
            <a:avLst>
              <a:gd name="adj1" fmla="val -74653"/>
              <a:gd name="adj2" fmla="val -88069"/>
              <a:gd name="adj3" fmla="val 16667"/>
            </a:avLst>
          </a:prstGeom>
          <a:solidFill>
            <a:srgbClr val="C9CBCE"/>
          </a:solidFill>
          <a:ln w="9525">
            <a:solidFill>
              <a:schemeClr val="tx1"/>
            </a:solidFill>
            <a:prstDash val="sysDot"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MÔ-DĂM-BÍCH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6/1975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.VnTimeH" panose="020B7200000000000000" pitchFamily="34" charset="0"/>
              <a:cs typeface="+mn-cs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304800" y="381000"/>
            <a:ext cx="3860800" cy="990600"/>
          </a:xfrm>
          <a:prstGeom prst="wedgeRoundRectCallout">
            <a:avLst>
              <a:gd name="adj1" fmla="val 28671"/>
              <a:gd name="adj2" fmla="val 169870"/>
              <a:gd name="adj3" fmla="val 16667"/>
            </a:avLst>
          </a:prstGeom>
          <a:solidFill>
            <a:srgbClr val="C9CBCE"/>
          </a:solidFill>
          <a:ln w="3175">
            <a:solidFill>
              <a:srgbClr val="FF0066"/>
            </a:solidFill>
            <a:prstDash val="sysDot"/>
            <a:miter lim="800000"/>
          </a:ln>
        </p:spPr>
        <p:txBody>
          <a:bodyPr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GHI-NÊ BÍT-XAO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9/1974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5" grpId="0" animBg="1"/>
      <p:bldP spid="26636" grpId="0" animBg="1"/>
      <p:bldP spid="266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03776412"/>
              </p:ext>
            </p:extLst>
          </p:nvPr>
        </p:nvGraphicFramePr>
        <p:xfrm>
          <a:off x="115570" y="45720"/>
          <a:ext cx="12076430" cy="689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2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8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nổi bật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điểm-ý nghĩa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14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XX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endParaRPr lang="en-US" sz="2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2299970" y="1546860"/>
            <a:ext cx="622554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Rô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-di-a,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Phi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Phi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chống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(A-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927465" y="1950720"/>
            <a:ext cx="3141345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Hệ thống thuộc địa của chủ ĩa đế quốc bị sụp đổ hoàn toàn. Mở ra một thời kì mới cho lịch sử các dân tộc Á-Phi-Mĩ La-tinh.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457200"/>
            <a:ext cx="12192000" cy="6000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đáp án đúng nhất.</a:t>
            </a:r>
          </a:p>
          <a:p>
            <a:pPr marL="342900" indent="-342900"/>
            <a:endParaRPr lang="en-US" sz="3200" b="1" u="sng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vi-VN" sz="32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Sự kiện phát xít Nhật đầu hàng Đồng minh đã tạo thời cơ cho các dân tộc ở khu vực nào đứng lên đấu tranh giành độc lập?</a:t>
            </a:r>
          </a:p>
          <a:p>
            <a:pPr marL="342900" indent="-342900">
              <a:buFontTx/>
              <a:buAutoNum type="alphaUcPeriod"/>
            </a:pP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Á.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Nam Phi.		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Đông Bắc Á.		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Mĩ La tinh.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vi-VN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vi-VN" sz="32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đến năm 1967, hệ thống thuộc địa của chủ nghĩa thực dân chỉ còn tập trung chủ yếu ở khu vực nào?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vi-V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lphaUcPeriod"/>
            </a:pP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Á.		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	 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Nam Mĩ.		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Nam châu Phi.		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Mĩ La tinh.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0" y="2455545"/>
            <a:ext cx="470535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0" y="5837555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 animBg="1"/>
      <p:bldP spid="3482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8115" y="0"/>
            <a:ext cx="12033250" cy="6730365"/>
          </a:xfrm>
          <a:noFill/>
        </p:spPr>
        <p:txBody>
          <a:bodyPr>
            <a:noAutofit/>
          </a:bodyPr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vi-VN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sau khi Chiến tranh thế giới thứ hai kết thúc phong trào giải phóng dân tộc đã nổ ra mạnh mẽ nhất ở các nước nào?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</a:pP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AutoNum type="alphaU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In-đô-nê-xi-a, Việt Nam, Lào.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81000" indent="-381000">
              <a:lnSpc>
                <a:spcPct val="80000"/>
              </a:lnSpc>
              <a:buFontTx/>
              <a:buAutoNum type="alphaUcPeriod"/>
            </a:pP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B. Việt Nam, Mi-an-ma, Lào.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C. In-đô-nê-xi-a, Xin-ga-po, Thái Lan.	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D. Phi-lip-pin, Việt Nam, Ma-lai-xi-a.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it-IT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Năm 1960 đã đi vào lịch sử với tên gọi là "Năm châu Phi", vì sao?</a:t>
            </a:r>
          </a:p>
          <a:p>
            <a:pPr marL="381000" indent="-381000">
              <a:lnSpc>
                <a:spcPct val="80000"/>
              </a:lnSpc>
            </a:pPr>
            <a:endParaRPr lang="it-IT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A. Có nhiều nước ở châu Phi được trao trả độc lập.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B. Có phong trào giải phóng dân tộc phát triển sớm nhất, mạnh nhất.</a:t>
            </a:r>
            <a:endParaRPr lang="it-IT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C. Có 17 nước ở châu Phi tuyên bố độc lập.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D. Châu Phi là "Lục địa mới trỗi dậy".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172720" y="1337945"/>
            <a:ext cx="44577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40005" y="5657850"/>
            <a:ext cx="57785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nimBg="1"/>
      <p:bldP spid="3584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8275"/>
            <a:ext cx="12192635" cy="6621780"/>
          </a:xfrm>
          <a:noFill/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it-IT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it-IT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Phong trào đấu tranh giành độc lập của Ăng-gô-la, Mô-dăm-bich, Ghi-nê Bit-Xao nhằm đánh đổ ách thống trị của:</a:t>
            </a:r>
            <a:endParaRPr lang="fr-FR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A. phát xít Nhật.		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B. phát xít l-ta-li-a.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C. thực dân Tây Ban Nha.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D. thực dân Bồ Đào Nha.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fr-FR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r>
              <a:rPr lang="fr-FR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Từ cuối những năm 70 của thế kỉ XX, chủ nghĩa thực dân chỉ còn tồn tại dưới hình thức nào?</a:t>
            </a:r>
          </a:p>
          <a:p>
            <a:pPr marL="457200" indent="-457200">
              <a:lnSpc>
                <a:spcPct val="80000"/>
              </a:lnSpc>
              <a:buFontTx/>
              <a:buAutoNum type="alphaUcPeriod"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thực dân kiểu cũ.			</a:t>
            </a:r>
          </a:p>
          <a:p>
            <a:pPr marL="457200" indent="-457200">
              <a:lnSpc>
                <a:spcPct val="80000"/>
              </a:lnSpc>
              <a:buFontTx/>
              <a:buAutoNum type="alphaUcPeriod"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B. Chủ nghĩa thực dân kiểu mới.</a:t>
            </a:r>
            <a:endParaRPr lang="fr-F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C. Chế độ phân biệt chủng tộc.</a:t>
            </a:r>
            <a:r>
              <a:rPr 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D. Chế độ thực dân.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0" y="2552700"/>
            <a:ext cx="50736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D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0" y="5330190"/>
            <a:ext cx="50673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ldLvl="0" animBg="1"/>
      <p:bldP spid="3686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28905" y="96520"/>
            <a:ext cx="11933555" cy="6527165"/>
          </a:xfrm>
          <a:noFill/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it-IT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it-IT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Phong trào đấu tranh giành độc lập của Ăng-gô-la, Mô-dăm-bich, Ghi-nê Bit-Xao nhằm đánh đổ ách thống trị của:</a:t>
            </a:r>
            <a:endParaRPr lang="fr-FR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A. phát xít Nhật.		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B. phát xít l-ta-li-a.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C. thực dân Tây Ban Nha.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D. thực dân Bồ Đào Nha.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fr-FR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r>
              <a:rPr lang="fr-FR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Từ cuối những năm 70 của thế kỉ XX, chủ nghĩa thực dân chỉ còn tồn tại dưới hình thức nào?</a:t>
            </a:r>
          </a:p>
          <a:p>
            <a:pPr marL="457200" indent="-457200">
              <a:lnSpc>
                <a:spcPct val="80000"/>
              </a:lnSpc>
              <a:buFontTx/>
              <a:buAutoNum type="alphaUcPeriod"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thực dân kiểu cũ.			</a:t>
            </a:r>
          </a:p>
          <a:p>
            <a:pPr marL="457200" indent="-457200">
              <a:lnSpc>
                <a:spcPct val="80000"/>
              </a:lnSpc>
              <a:buFontTx/>
              <a:buAutoNum type="alphaUcPeriod"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B. Chủ nghĩa thực dân kiểu mới.</a:t>
            </a:r>
            <a:endParaRPr lang="fr-F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C. Chế độ phân biệt chủng tộc.</a:t>
            </a:r>
            <a:r>
              <a:rPr lang="fr-FR" b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D. Chế độ thực dân.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128905" y="2459355"/>
            <a:ext cx="532765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D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52070" y="529971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ldLvl="0" animBg="1"/>
      <p:bldP spid="3686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30722"/>
          <p:cNvSpPr txBox="1">
            <a:spLocks noChangeArrowheads="1"/>
          </p:cNvSpPr>
          <p:nvPr/>
        </p:nvSpPr>
        <p:spPr bwMode="auto">
          <a:xfrm>
            <a:off x="392430" y="116840"/>
            <a:ext cx="11176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0" algn="ctr">
              <a:spcBef>
                <a:spcPct val="50000"/>
              </a:spcBef>
              <a:buFontTx/>
              <a:buNone/>
            </a:pPr>
            <a:r>
              <a:rPr lang="en-US" altLang="zh-CN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 động mở rộng</a:t>
            </a:r>
          </a:p>
        </p:txBody>
      </p:sp>
      <p:sp>
        <p:nvSpPr>
          <p:cNvPr id="2" name="Text Box 30722"/>
          <p:cNvSpPr txBox="1">
            <a:spLocks noChangeArrowheads="1"/>
          </p:cNvSpPr>
          <p:nvPr/>
        </p:nvSpPr>
        <p:spPr bwMode="auto">
          <a:xfrm>
            <a:off x="392430" y="762000"/>
            <a:ext cx="11176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0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 Xác định trên lược đồ vị trí các quốc gia đã nêu trong bài. </a:t>
            </a:r>
          </a:p>
        </p:txBody>
      </p:sp>
      <p:sp>
        <p:nvSpPr>
          <p:cNvPr id="3" name="Text Box 30722"/>
          <p:cNvSpPr txBox="1">
            <a:spLocks noChangeArrowheads="1"/>
          </p:cNvSpPr>
          <p:nvPr/>
        </p:nvSpPr>
        <p:spPr bwMode="auto">
          <a:xfrm>
            <a:off x="392430" y="1382395"/>
            <a:ext cx="11176000" cy="5477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0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quát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châu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Á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giới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indent="0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ý:</a:t>
            </a:r>
          </a:p>
          <a:p>
            <a:pPr indent="0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indent="0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đặc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indent="0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Sau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indent="0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Trung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Quốc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indent="0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Ý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lịch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CHND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Trung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mở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cửa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Trung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Quốc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0"/>
            <a:ext cx="12064365" cy="3566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80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XX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trệ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900"/>
              </a:lnSpc>
            </a:pP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" y="3429000"/>
            <a:ext cx="11643360" cy="386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 đổ của chế độ XHCN ở các nước Đông Âu và Liên Xô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8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dứt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" name="Oval 2"/>
          <p:cNvSpPr/>
          <p:nvPr/>
        </p:nvSpPr>
        <p:spPr>
          <a:xfrm>
            <a:off x="0" y="6050280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91565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" y="161791"/>
            <a:ext cx="11633200" cy="679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		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900"/>
              </a:lnSpc>
            </a:pP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		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 </a:t>
            </a:r>
          </a:p>
        </p:txBody>
      </p:sp>
      <p:sp>
        <p:nvSpPr>
          <p:cNvPr id="2" name="Oval 1"/>
          <p:cNvSpPr/>
          <p:nvPr/>
        </p:nvSpPr>
        <p:spPr>
          <a:xfrm>
            <a:off x="149860" y="659130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9860" y="6278245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640" y="50969"/>
            <a:ext cx="11602720" cy="4643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7.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đuờng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đuờng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		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</a:p>
          <a:p>
            <a:pPr>
              <a:lnSpc>
                <a:spcPts val="1900"/>
              </a:lnSpc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640" y="4453255"/>
            <a:ext cx="12023090" cy="170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   B.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     	   D.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0970" y="3272790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73445" y="5478145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" y="91440"/>
            <a:ext cx="11582400" cy="6554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XHCN.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XHCN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CNXH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CNXH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2" name="Oval 1"/>
          <p:cNvSpPr/>
          <p:nvPr/>
        </p:nvSpPr>
        <p:spPr>
          <a:xfrm>
            <a:off x="0" y="1739900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5963920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" y="257810"/>
            <a:ext cx="11826240" cy="5964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bang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1991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Goóc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ba-chốp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21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1991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SNG.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25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1991,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Goóc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ba-chốp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900"/>
              </a:lnSpc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bang.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dứt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2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sz="28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" name="Oval 1"/>
          <p:cNvSpPr/>
          <p:nvPr/>
        </p:nvSpPr>
        <p:spPr>
          <a:xfrm>
            <a:off x="266065" y="1889760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6370" y="5349240"/>
            <a:ext cx="665480" cy="681990"/>
          </a:xfrm>
          <a:prstGeom prst="ellipse">
            <a:avLst/>
          </a:prstGeom>
          <a:noFill/>
          <a:ln w="101600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2420" y="0"/>
            <a:ext cx="11531600" cy="27927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9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  <a:br>
              <a:rPr lang="en-US" altLang="en-US" sz="489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9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9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Á, PHI, MĨ-LA-TINH TỪ NĂM 1945 ĐẾN NAY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9260" y="2493645"/>
            <a:ext cx="11590655" cy="40411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4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3729"/>
          <a:stretch>
            <a:fillRect/>
          </a:stretch>
        </p:blipFill>
        <p:spPr bwMode="auto">
          <a:xfrm>
            <a:off x="203200" y="544287"/>
            <a:ext cx="11785600" cy="61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609600" y="0"/>
            <a:ext cx="10972800" cy="54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CÁC ĐẾ QUỐC VÀ THUỘC ĐỊA	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2460</Words>
  <PresentationFormat>Widescreen</PresentationFormat>
  <Paragraphs>223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.VnTimeH</vt:lpstr>
      <vt:lpstr>Arial</vt:lpstr>
      <vt:lpstr>Calibri</vt:lpstr>
      <vt:lpstr>Times New Roman</vt:lpstr>
      <vt:lpstr>Wingdings</vt:lpstr>
      <vt:lpstr>Office Theme</vt:lpstr>
      <vt:lpstr>Chương II  CÁC NƯỚC Á, PHI, MĨ-LA-TINH TỪ NĂM 1945 ĐẾN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II  CÁC NƯỚC Á, PHI, MĨ-LA-TINH TỪ NĂM 1945 ĐẾN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2020-09-28T03:28:00Z</dcterms:created>
  <dcterms:modified xsi:type="dcterms:W3CDTF">2022-09-24T15:37:18Z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4AB08BEE81AC4867A07C7B6FDC3A5A31</vt:lpwstr>
  </property>
  <property fmtid="{D5CDD505-2E9C-101B-9397-08002B2CF9AE}" pid="3" name="KSOProductBuildVer">
    <vt:lpwstr>1033-11.2.0.10323</vt:lpwstr>
  </property>
</Properties>
</file>