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12" r:id="rId4"/>
    <p:sldMasterId id="2147483725" r:id="rId5"/>
  </p:sldMasterIdLst>
  <p:notesMasterIdLst>
    <p:notesMasterId r:id="rId45"/>
  </p:notesMasterIdLst>
  <p:sldIdLst>
    <p:sldId id="293" r:id="rId6"/>
    <p:sldId id="291" r:id="rId7"/>
    <p:sldId id="349" r:id="rId8"/>
    <p:sldId id="277" r:id="rId9"/>
    <p:sldId id="259" r:id="rId10"/>
    <p:sldId id="326" r:id="rId11"/>
    <p:sldId id="295" r:id="rId12"/>
    <p:sldId id="296" r:id="rId13"/>
    <p:sldId id="297" r:id="rId14"/>
    <p:sldId id="311" r:id="rId15"/>
    <p:sldId id="327" r:id="rId16"/>
    <p:sldId id="350" r:id="rId17"/>
    <p:sldId id="299" r:id="rId18"/>
    <p:sldId id="286" r:id="rId19"/>
    <p:sldId id="323" r:id="rId20"/>
    <p:sldId id="300" r:id="rId21"/>
    <p:sldId id="301" r:id="rId22"/>
    <p:sldId id="328" r:id="rId23"/>
    <p:sldId id="348" r:id="rId24"/>
    <p:sldId id="330" r:id="rId25"/>
    <p:sldId id="320" r:id="rId26"/>
    <p:sldId id="332" r:id="rId27"/>
    <p:sldId id="321" r:id="rId28"/>
    <p:sldId id="333" r:id="rId29"/>
    <p:sldId id="334" r:id="rId30"/>
    <p:sldId id="336" r:id="rId31"/>
    <p:sldId id="339" r:id="rId32"/>
    <p:sldId id="337" r:id="rId33"/>
    <p:sldId id="324" r:id="rId34"/>
    <p:sldId id="342" r:id="rId35"/>
    <p:sldId id="344" r:id="rId36"/>
    <p:sldId id="351" r:id="rId37"/>
    <p:sldId id="346" r:id="rId38"/>
    <p:sldId id="354" r:id="rId39"/>
    <p:sldId id="355" r:id="rId40"/>
    <p:sldId id="356" r:id="rId41"/>
    <p:sldId id="357" r:id="rId42"/>
    <p:sldId id="358" r:id="rId43"/>
    <p:sldId id="359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99CC00"/>
    <a:srgbClr val="6DCEF1"/>
    <a:srgbClr val="333399"/>
    <a:srgbClr val="D7E6EE"/>
    <a:srgbClr val="6F9AEF"/>
    <a:srgbClr val="93DADF"/>
    <a:srgbClr val="3BCBDF"/>
    <a:srgbClr val="497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 autoAdjust="0"/>
  </p:normalViewPr>
  <p:slideViewPr>
    <p:cSldViewPr>
      <p:cViewPr varScale="1">
        <p:scale>
          <a:sx n="88" d="100"/>
          <a:sy n="88" d="100"/>
        </p:scale>
        <p:origin x="-26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42FC-3EDD-45D2-ACA4-6F35544DD7C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F231F-A2C4-4DE0-B4F3-D5460AD7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6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231F-A2C4-4DE0-B4F3-D5460AD72ED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031209"/>
            <a:ext cx="9183688" cy="1126331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3714750"/>
            <a:ext cx="73152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171451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93" y="1275160"/>
            <a:ext cx="8137525" cy="59412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AD21-D698-4B76-9D74-E0D1ED341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4581"/>
            <a:ext cx="2057400" cy="44255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4581"/>
            <a:ext cx="6019800" cy="442555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40E75-4AE2-4F0A-A010-FB360F12A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9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07271"/>
            <a:ext cx="8229600" cy="38528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16694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902994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4902994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EA4DB0AD-BCF1-4542-A187-FEFCA8FD6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78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7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9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3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0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0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FC05-57FF-45E4-8FAC-942D9F615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2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38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4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85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031209"/>
            <a:ext cx="9183688" cy="1126331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D528D"/>
                </a:solidFill>
              </a:endParaRPr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1D528D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3714750"/>
            <a:ext cx="73152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171451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1D528D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93" y="1275160"/>
            <a:ext cx="8137525" cy="59412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4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FC05-57FF-45E4-8FAC-942D9F61524E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2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59A9-5053-4132-AF78-2997C38A9E78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6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271"/>
            <a:ext cx="4038600" cy="38528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7271"/>
            <a:ext cx="4038600" cy="38528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DF97-9897-4C04-B075-20F6CC6747F1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6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3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3" y="1878808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D703-3A88-4F9A-A183-157359F6FB5E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77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58B4-AB98-4E63-A9F4-3A08329A7CAD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59A9-5053-4132-AF78-2997C38A9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493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BFC8-58EA-4ACF-A27E-40B1B92B516E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2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53511-219C-40EC-8446-AD7B4758FC9C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4447-C0A0-4305-818F-D278874040EF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3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AD21-D698-4B76-9D74-E0D1ED3414ED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4581"/>
            <a:ext cx="2057400" cy="44255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4581"/>
            <a:ext cx="6019800" cy="442555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40E75-4AE2-4F0A-A010-FB360F12A1BE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66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07271"/>
            <a:ext cx="8229600" cy="38528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16694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902994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4902994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EA4DB0AD-BCF1-4542-A187-FEFCA8FD63F8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1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72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95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72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8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271"/>
            <a:ext cx="4038600" cy="38528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7271"/>
            <a:ext cx="4038600" cy="38528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DF97-9897-4C04-B075-20F6CC67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48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6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5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2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20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4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3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0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8F9991-09FC-42FF-9DFF-096FD7C5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28603"/>
            <a:ext cx="8001000" cy="91201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C3DCCD2-CF16-4372-B841-40931068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D9073F8-DB73-4338-A704-1275965543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3438" y="1314450"/>
            <a:ext cx="3924300" cy="154305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97C384BC-2574-49BF-9FB4-BCAC476EB8F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3438" y="2971800"/>
            <a:ext cx="3924300" cy="154305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EE42A57-37A6-487F-81B4-4FD9A5D62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F64EFFF-D6FE-4FEA-9BBC-92D6E9B67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3FEFCF3-BB4F-41FF-8274-EE92AD2E4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BFA13-4990-4292-B116-23ADCDADB01C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72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7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2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3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3" y="1878808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D703-3A88-4F9A-A183-157359F6F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8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06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91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06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26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45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21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1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06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58B4-AB98-4E63-A9F4-3A08329A7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4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BFC8-58EA-4ACF-A27E-40B1B92B5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53511-219C-40EC-8446-AD7B4758F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4447-C0A0-4305-818F-D27887404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5" y="270272"/>
            <a:ext cx="9148763" cy="675084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252413"/>
            <a:ext cx="9182100" cy="62865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7271"/>
            <a:ext cx="82296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16694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902994"/>
            <a:ext cx="2895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4902994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67802276-48D1-4841-BCEA-5BB2BEDB61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434578"/>
            <a:ext cx="78486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8/27/2021</a:t>
            </a:fld>
            <a:endParaRPr lang="en-US" dirty="0">
              <a:solidFill>
                <a:srgbClr val="1F497D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F497D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0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5" y="270272"/>
            <a:ext cx="9148763" cy="675084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252413"/>
            <a:ext cx="9182100" cy="62865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7271"/>
            <a:ext cx="82296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16694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902994"/>
            <a:ext cx="2895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 alt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4902994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67802276-48D1-4841-BCEA-5BB2BEDB61D2}" type="slidenum">
              <a:rPr lang="en-US" altLang="en-US">
                <a:solidFill>
                  <a:srgbClr val="1D528D"/>
                </a:solidFill>
              </a:rPr>
              <a:pPr/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434578"/>
            <a:ext cx="78486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14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1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95262" y="1143000"/>
            <a:ext cx="990600" cy="400050"/>
            <a:chOff x="198" y="240"/>
            <a:chExt cx="624" cy="336"/>
          </a:xfrm>
        </p:grpSpPr>
        <p:sp>
          <p:nvSpPr>
            <p:cNvPr id="8" name="Rectangle 34" descr="Pink tissue paper"/>
            <p:cNvSpPr>
              <a:spLocks noChangeArrowheads="1"/>
            </p:cNvSpPr>
            <p:nvPr/>
          </p:nvSpPr>
          <p:spPr bwMode="auto">
            <a:xfrm>
              <a:off x="198" y="240"/>
              <a:ext cx="528" cy="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5" descr="Pink tissue paper"/>
            <p:cNvSpPr>
              <a:spLocks noChangeArrowheads="1"/>
            </p:cNvSpPr>
            <p:nvPr/>
          </p:nvSpPr>
          <p:spPr bwMode="auto">
            <a:xfrm>
              <a:off x="504" y="432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6" descr="Pink tissue paper"/>
            <p:cNvSpPr>
              <a:spLocks noChangeArrowheads="1"/>
            </p:cNvSpPr>
            <p:nvPr/>
          </p:nvSpPr>
          <p:spPr bwMode="auto">
            <a:xfrm>
              <a:off x="255" y="429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7" descr="Pink tissue paper"/>
            <p:cNvSpPr>
              <a:spLocks noChangeArrowheads="1"/>
            </p:cNvSpPr>
            <p:nvPr/>
          </p:nvSpPr>
          <p:spPr bwMode="auto">
            <a:xfrm>
              <a:off x="726" y="336"/>
              <a:ext cx="96" cy="1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6205" y="1257300"/>
            <a:ext cx="9291637" cy="1233488"/>
            <a:chOff x="123" y="336"/>
            <a:chExt cx="5853" cy="1036"/>
          </a:xfrm>
        </p:grpSpPr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123" y="336"/>
              <a:ext cx="3246" cy="384"/>
              <a:chOff x="114" y="336"/>
              <a:chExt cx="3246" cy="384"/>
            </a:xfrm>
          </p:grpSpPr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768" y="342"/>
                <a:ext cx="2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2226" y="336"/>
                <a:ext cx="19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21" name="Rectangle 39" descr="Granite"/>
              <p:cNvSpPr>
                <a:spLocks noChangeArrowheads="1"/>
              </p:cNvSpPr>
              <p:nvPr/>
            </p:nvSpPr>
            <p:spPr bwMode="auto">
              <a:xfrm>
                <a:off x="114" y="576"/>
                <a:ext cx="3246" cy="14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3264" y="336"/>
              <a:ext cx="2712" cy="1036"/>
              <a:chOff x="3264" y="336"/>
              <a:chExt cx="2712" cy="1036"/>
            </a:xfrm>
          </p:grpSpPr>
          <p:sp>
            <p:nvSpPr>
              <p:cNvPr id="16" name="Rectangle 60" descr="Granite"/>
              <p:cNvSpPr>
                <a:spLocks noChangeArrowheads="1"/>
              </p:cNvSpPr>
              <p:nvPr/>
            </p:nvSpPr>
            <p:spPr bwMode="auto">
              <a:xfrm rot="1061063">
                <a:off x="3279" y="1099"/>
                <a:ext cx="2568" cy="14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61"/>
              <p:cNvSpPr txBox="1">
                <a:spLocks noChangeArrowheads="1"/>
              </p:cNvSpPr>
              <p:nvPr/>
            </p:nvSpPr>
            <p:spPr bwMode="auto">
              <a:xfrm>
                <a:off x="5544" y="1062"/>
                <a:ext cx="43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18" name="Text Box 68"/>
              <p:cNvSpPr txBox="1">
                <a:spLocks noChangeArrowheads="1"/>
              </p:cNvSpPr>
              <p:nvPr/>
            </p:nvSpPr>
            <p:spPr bwMode="auto">
              <a:xfrm>
                <a:off x="3264" y="336"/>
                <a:ext cx="3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tx2"/>
                    </a:solidFill>
                  </a:rPr>
                  <a:t>C</a:t>
                </a:r>
              </a:p>
            </p:txBody>
          </p:sp>
        </p:grpSp>
      </p:grp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795341" y="2810643"/>
            <a:ext cx="6799263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CD?</a:t>
            </a:r>
          </a:p>
        </p:txBody>
      </p:sp>
    </p:spTree>
    <p:extLst>
      <p:ext uri="{BB962C8B-B14F-4D97-AF65-F5344CB8AC3E}">
        <p14:creationId xmlns:p14="http://schemas.microsoft.com/office/powerpoint/2010/main" val="17607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7 L 0.39479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338687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u="sng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u="sng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2400300" y="3105150"/>
            <a:ext cx="800100" cy="742950"/>
            <a:chOff x="360" y="3264"/>
            <a:chExt cx="504" cy="624"/>
          </a:xfrm>
        </p:grpSpPr>
        <p:sp>
          <p:nvSpPr>
            <p:cNvPr id="9" name="Text Box 109"/>
            <p:cNvSpPr txBox="1">
              <a:spLocks noChangeArrowheads="1"/>
            </p:cNvSpPr>
            <p:nvPr/>
          </p:nvSpPr>
          <p:spPr bwMode="auto">
            <a:xfrm>
              <a:off x="360" y="3384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FF"/>
                  </a:solidFill>
                </a:rPr>
                <a:t>v</a:t>
              </a:r>
            </a:p>
          </p:txBody>
        </p:sp>
        <p:sp>
          <p:nvSpPr>
            <p:cNvPr id="10" name="Line 111"/>
            <p:cNvSpPr>
              <a:spLocks noChangeShapeType="1"/>
            </p:cNvSpPr>
            <p:nvPr/>
          </p:nvSpPr>
          <p:spPr bwMode="auto">
            <a:xfrm>
              <a:off x="396" y="3444"/>
              <a:ext cx="144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Line 112"/>
            <p:cNvSpPr>
              <a:spLocks noChangeShapeType="1"/>
            </p:cNvSpPr>
            <p:nvPr/>
          </p:nvSpPr>
          <p:spPr bwMode="auto">
            <a:xfrm flipV="1">
              <a:off x="576" y="3264"/>
              <a:ext cx="288" cy="24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Line 113"/>
            <p:cNvSpPr>
              <a:spLocks noChangeShapeType="1"/>
            </p:cNvSpPr>
            <p:nvPr/>
          </p:nvSpPr>
          <p:spPr bwMode="auto">
            <a:xfrm>
              <a:off x="564" y="3576"/>
              <a:ext cx="28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Line 114"/>
            <p:cNvSpPr>
              <a:spLocks noChangeShapeType="1"/>
            </p:cNvSpPr>
            <p:nvPr/>
          </p:nvSpPr>
          <p:spPr bwMode="auto">
            <a:xfrm>
              <a:off x="552" y="3636"/>
              <a:ext cx="312" cy="25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609600" y="1428752"/>
            <a:ext cx="8382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 THỜI. CHUYỂN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702" y="1085850"/>
            <a:ext cx="4099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8"/>
          <p:cNvSpPr txBox="1">
            <a:spLocks noChangeArrowheads="1"/>
          </p:cNvSpPr>
          <p:nvPr/>
        </p:nvSpPr>
        <p:spPr bwMode="auto">
          <a:xfrm>
            <a:off x="3124200" y="2876550"/>
            <a:ext cx="556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3333FF"/>
                </a:solidFill>
              </a:rPr>
              <a:t>Gốc</a:t>
            </a:r>
            <a:r>
              <a:rPr lang="en-US" altLang="en-US" dirty="0">
                <a:solidFill>
                  <a:srgbClr val="3333FF"/>
                </a:solidFill>
              </a:rPr>
              <a:t>      : </a:t>
            </a:r>
            <a:r>
              <a:rPr lang="en-US" altLang="en-US" dirty="0" err="1">
                <a:solidFill>
                  <a:srgbClr val="3333FF"/>
                </a:solidFill>
              </a:rPr>
              <a:t>tại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vật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chuyển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động</a:t>
            </a:r>
            <a:r>
              <a:rPr lang="en-US" altLang="en-US" dirty="0">
                <a:solidFill>
                  <a:srgbClr val="3333FF"/>
                </a:solidFill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3333FF"/>
                </a:solidFill>
              </a:rPr>
              <a:t>Hướng</a:t>
            </a:r>
            <a:r>
              <a:rPr lang="en-US" altLang="en-US" dirty="0">
                <a:solidFill>
                  <a:srgbClr val="3333FF"/>
                </a:solidFill>
              </a:rPr>
              <a:t> : </a:t>
            </a:r>
            <a:r>
              <a:rPr lang="en-US" altLang="en-US" dirty="0" err="1">
                <a:solidFill>
                  <a:srgbClr val="3333FF"/>
                </a:solidFill>
              </a:rPr>
              <a:t>của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vật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chuyển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động</a:t>
            </a:r>
            <a:r>
              <a:rPr lang="en-US" altLang="en-US" dirty="0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3333FF"/>
                </a:solidFill>
              </a:rPr>
              <a:t>Độ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dài</a:t>
            </a:r>
            <a:r>
              <a:rPr lang="en-US" altLang="en-US" dirty="0">
                <a:solidFill>
                  <a:srgbClr val="3333FF"/>
                </a:solidFill>
              </a:rPr>
              <a:t>  : </a:t>
            </a:r>
            <a:r>
              <a:rPr lang="en-US" altLang="en-US" dirty="0" err="1">
                <a:solidFill>
                  <a:srgbClr val="3333FF"/>
                </a:solidFill>
              </a:rPr>
              <a:t>tỉ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lệ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với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độ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lớn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vận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tốc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tức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thời</a:t>
            </a:r>
            <a:endParaRPr lang="en-US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auto">
              <a:xfrm>
                <a:off x="457200" y="380823"/>
                <a:ext cx="883920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200" b="1" dirty="0" smtClean="0">
                    <a:solidFill>
                      <a:srgbClr val="4BACC6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Times New Roman" panose="02020603050405020304" pitchFamily="18" charset="0"/>
                  </a:rPr>
                  <a:t>I. VẬN TỐC TỨC THỜI. CHUYỂN ĐỘNG BIẾN ĐỔI ĐỀU</a:t>
                </a:r>
                <a:endParaRPr lang="en-US" altLang="en-US" sz="24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2.Vectơ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altLang="en-US" sz="2400" b="1" i="1" smtClean="0">
                        <a:solidFill>
                          <a:srgbClr val="FFC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altLang="en-US" sz="24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0821"/>
                <a:ext cx="8839200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897" t="-4545" b="-15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" y="1352552"/>
            <a:ext cx="8534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3525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8"/>
          <p:cNvSpPr txBox="1">
            <a:spLocks noChangeArrowheads="1"/>
          </p:cNvSpPr>
          <p:nvPr/>
        </p:nvSpPr>
        <p:spPr bwMode="auto">
          <a:xfrm>
            <a:off x="1897380" y="3040052"/>
            <a:ext cx="556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altLang="en-US" dirty="0" err="1" smtClean="0">
                <a:solidFill>
                  <a:schemeClr val="bg1"/>
                </a:solidFill>
                <a:latin typeface="+mj-lt"/>
              </a:rPr>
              <a:t>Gốc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tại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chuyển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động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altLang="en-US" dirty="0" err="1" smtClean="0">
                <a:solidFill>
                  <a:schemeClr val="bg1"/>
                </a:solidFill>
                <a:latin typeface="+mj-lt"/>
              </a:rPr>
              <a:t>Hướng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chuyển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động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altLang="en-US" dirty="0" err="1" smtClean="0">
                <a:solidFill>
                  <a:schemeClr val="bg1"/>
                </a:solidFill>
                <a:latin typeface="+mj-lt"/>
              </a:rPr>
              <a:t>Độ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dài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 :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tỉ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lệ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độ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lớn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vận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tốc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tức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thời</a:t>
            </a:r>
            <a:endParaRPr lang="en-US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08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981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57" name="Group 13"/>
          <p:cNvGrpSpPr>
            <a:grpSpLocks/>
          </p:cNvGrpSpPr>
          <p:nvPr/>
        </p:nvGrpSpPr>
        <p:grpSpPr bwMode="auto">
          <a:xfrm>
            <a:off x="152400" y="857251"/>
            <a:ext cx="9448800" cy="747711"/>
            <a:chOff x="0" y="720"/>
            <a:chExt cx="5952" cy="628"/>
          </a:xfrm>
        </p:grpSpPr>
        <p:sp>
          <p:nvSpPr>
            <p:cNvPr id="108558" name="Rectangle 14" descr="Medium wood"/>
            <p:cNvSpPr>
              <a:spLocks noChangeArrowheads="1"/>
            </p:cNvSpPr>
            <p:nvPr/>
          </p:nvSpPr>
          <p:spPr bwMode="auto">
            <a:xfrm>
              <a:off x="228" y="720"/>
              <a:ext cx="5328" cy="24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auto">
            <a:xfrm>
              <a:off x="0" y="960"/>
              <a:ext cx="81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TP.HCM</a:t>
              </a:r>
              <a:endParaRPr lang="en-US" altLang="en-US" sz="24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auto">
            <a:xfrm>
              <a:off x="4368" y="950"/>
              <a:ext cx="15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Long </a:t>
              </a:r>
              <a:r>
                <a:rPr lang="en-US" altLang="en-US" sz="2400" dirty="0" err="1" smtClean="0">
                  <a:solidFill>
                    <a:schemeClr val="tx2"/>
                  </a:solidFill>
                  <a:latin typeface="Times New Roman" pitchFamily="18" charset="0"/>
                </a:rPr>
                <a:t>Khánh</a:t>
              </a:r>
              <a:endParaRPr lang="en-US" altLang="en-US" sz="24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8561" name="Group 17"/>
          <p:cNvGrpSpPr>
            <a:grpSpLocks/>
          </p:cNvGrpSpPr>
          <p:nvPr/>
        </p:nvGrpSpPr>
        <p:grpSpPr bwMode="auto">
          <a:xfrm>
            <a:off x="333375" y="133352"/>
            <a:ext cx="1543050" cy="566738"/>
            <a:chOff x="576" y="772"/>
            <a:chExt cx="972" cy="476"/>
          </a:xfrm>
        </p:grpSpPr>
        <p:sp>
          <p:nvSpPr>
            <p:cNvPr id="108562" name="Line 18"/>
            <p:cNvSpPr>
              <a:spLocks noChangeShapeType="1"/>
            </p:cNvSpPr>
            <p:nvPr/>
          </p:nvSpPr>
          <p:spPr bwMode="auto">
            <a:xfrm>
              <a:off x="600" y="9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>
              <a:off x="588" y="1200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576" y="772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aseline="-25000" dirty="0" err="1">
                  <a:solidFill>
                    <a:schemeClr val="tx2"/>
                  </a:solidFill>
                  <a:latin typeface="Times New Roman" pitchFamily="18" charset="0"/>
                </a:rPr>
                <a:t>A</a:t>
              </a:r>
              <a:endParaRPr lang="en-US" altLang="en-US" sz="2400" baseline="-25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auto">
            <a:xfrm>
              <a:off x="130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Line 22"/>
            <p:cNvSpPr>
              <a:spLocks noChangeShapeType="1"/>
            </p:cNvSpPr>
            <p:nvPr/>
          </p:nvSpPr>
          <p:spPr bwMode="auto">
            <a:xfrm>
              <a:off x="1068" y="11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7" name="Line 23"/>
            <p:cNvSpPr>
              <a:spLocks noChangeShapeType="1"/>
            </p:cNvSpPr>
            <p:nvPr/>
          </p:nvSpPr>
          <p:spPr bwMode="auto">
            <a:xfrm>
              <a:off x="840" y="11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68" name="Group 24"/>
          <p:cNvGrpSpPr>
            <a:grpSpLocks/>
          </p:cNvGrpSpPr>
          <p:nvPr/>
        </p:nvGrpSpPr>
        <p:grpSpPr bwMode="auto">
          <a:xfrm>
            <a:off x="7981950" y="133351"/>
            <a:ext cx="1466850" cy="566738"/>
            <a:chOff x="4896" y="112"/>
            <a:chExt cx="924" cy="476"/>
          </a:xfrm>
        </p:grpSpPr>
        <p:sp>
          <p:nvSpPr>
            <p:cNvPr id="108569" name="Line 25"/>
            <p:cNvSpPr>
              <a:spLocks noChangeShapeType="1"/>
            </p:cNvSpPr>
            <p:nvPr/>
          </p:nvSpPr>
          <p:spPr bwMode="auto">
            <a:xfrm>
              <a:off x="4896" y="540"/>
              <a:ext cx="528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5148" y="112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err="1">
                  <a:solidFill>
                    <a:srgbClr val="660066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aseline="-25000" dirty="0" err="1">
                  <a:solidFill>
                    <a:srgbClr val="660066"/>
                  </a:solidFill>
                  <a:latin typeface="Times New Roman" pitchFamily="18" charset="0"/>
                </a:rPr>
                <a:t>B</a:t>
              </a:r>
              <a:endParaRPr lang="en-US" altLang="en-US" sz="2400" baseline="-25000" dirty="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sp>
          <p:nvSpPr>
            <p:cNvPr id="108571" name="Line 27"/>
            <p:cNvSpPr>
              <a:spLocks noChangeShapeType="1"/>
            </p:cNvSpPr>
            <p:nvPr/>
          </p:nvSpPr>
          <p:spPr bwMode="auto">
            <a:xfrm>
              <a:off x="5184" y="276"/>
              <a:ext cx="144" cy="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2" name="Line 28"/>
            <p:cNvSpPr>
              <a:spLocks noChangeShapeType="1"/>
            </p:cNvSpPr>
            <p:nvPr/>
          </p:nvSpPr>
          <p:spPr bwMode="auto">
            <a:xfrm>
              <a:off x="5136" y="492"/>
              <a:ext cx="0" cy="96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762000" y="2571752"/>
            <a:ext cx="7543800" cy="2564606"/>
            <a:chOff x="480" y="2160"/>
            <a:chExt cx="4752" cy="2154"/>
          </a:xfrm>
        </p:grpSpPr>
        <p:sp>
          <p:nvSpPr>
            <p:cNvPr id="108575" name="Rectangle 31"/>
            <p:cNvSpPr>
              <a:spLocks noChangeArrowheads="1"/>
            </p:cNvSpPr>
            <p:nvPr/>
          </p:nvSpPr>
          <p:spPr bwMode="auto">
            <a:xfrm>
              <a:off x="480" y="2160"/>
              <a:ext cx="4752" cy="2064"/>
            </a:xfrm>
            <a:prstGeom prst="rect">
              <a:avLst/>
            </a:prstGeom>
            <a:noFill/>
            <a:ln w="38100" cmpd="dbl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76" y="2480"/>
                  <a:ext cx="384" cy="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99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240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en-US" sz="2400" i="1" baseline="-25000" dirty="0" err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altLang="en-US" sz="2400" baseline="-25000" dirty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8576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" y="2480"/>
                  <a:ext cx="384" cy="3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577" name="Text Box 33"/>
            <p:cNvSpPr txBox="1">
              <a:spLocks noChangeArrowheads="1"/>
            </p:cNvSpPr>
            <p:nvPr/>
          </p:nvSpPr>
          <p:spPr bwMode="auto">
            <a:xfrm>
              <a:off x="1518" y="2181"/>
              <a:ext cx="3600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Gốc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     :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tại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xe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A.</a:t>
              </a:r>
            </a:p>
            <a:p>
              <a:pPr>
                <a:spcBef>
                  <a:spcPts val="60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Hướng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: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từ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Long </a:t>
              </a:r>
              <a:r>
                <a:rPr lang="en-US" altLang="en-US" sz="2400" dirty="0" err="1" smtClean="0">
                  <a:solidFill>
                    <a:schemeClr val="tx2"/>
                  </a:solidFill>
                  <a:latin typeface="Times New Roman" pitchFamily="18" charset="0"/>
                </a:rPr>
                <a:t>Khánh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 smtClean="0">
                  <a:latin typeface="Times New Roman" pitchFamily="18" charset="0"/>
                </a:rPr>
                <a:t>đến</a:t>
              </a:r>
              <a:r>
                <a:rPr lang="en-US" altLang="en-US" sz="2400" dirty="0" smtClean="0">
                  <a:latin typeface="Times New Roman" pitchFamily="18" charset="0"/>
                </a:rPr>
                <a:t> TP.HCM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.</a:t>
              </a:r>
              <a:endParaRPr lang="en-US" altLang="en-US" sz="2400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Độ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lớn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 :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aseline="-25000" dirty="0" err="1">
                  <a:solidFill>
                    <a:schemeClr val="tx2"/>
                  </a:solidFill>
                  <a:latin typeface="Times New Roman" pitchFamily="18" charset="0"/>
                </a:rPr>
                <a:t>A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= 40km/h.</a:t>
              </a:r>
            </a:p>
            <a:p>
              <a:pPr>
                <a:spcBef>
                  <a:spcPts val="60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Gốc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     : 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tại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xe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B.</a:t>
              </a:r>
            </a:p>
            <a:p>
              <a:pPr>
                <a:spcBef>
                  <a:spcPts val="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Hướng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 :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từ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TP. HCM </a:t>
              </a:r>
              <a:r>
                <a:rPr lang="en-US" altLang="en-US" sz="2400" dirty="0" err="1" smtClean="0">
                  <a:latin typeface="Times New Roman" pitchFamily="18" charset="0"/>
                </a:rPr>
                <a:t>đến</a:t>
              </a:r>
              <a:r>
                <a:rPr lang="en-US" altLang="en-US" sz="2400" dirty="0" smtClean="0">
                  <a:latin typeface="Times New Roman" pitchFamily="18" charset="0"/>
                </a:rPr>
                <a:t> Long </a:t>
              </a:r>
              <a:r>
                <a:rPr lang="en-US" altLang="en-US" sz="2400" dirty="0" err="1" smtClean="0">
                  <a:latin typeface="Times New Roman" pitchFamily="18" charset="0"/>
                </a:rPr>
                <a:t>Khánh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Times New Roman" pitchFamily="18" charset="0"/>
                </a:rPr>
                <a:t>.</a:t>
              </a:r>
              <a:endParaRPr lang="en-US" altLang="en-US" sz="2400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Độ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lớn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 :  </a:t>
              </a:r>
              <a:r>
                <a:rPr lang="en-US" altLang="en-US" sz="2400" dirty="0" err="1">
                  <a:solidFill>
                    <a:schemeClr val="tx2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aseline="-25000" dirty="0" err="1">
                  <a:solidFill>
                    <a:schemeClr val="tx2"/>
                  </a:solidFill>
                  <a:latin typeface="Times New Roman" pitchFamily="18" charset="0"/>
                </a:rPr>
                <a:t>B</a:t>
              </a: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 = 20km/h.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7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03" y="3564"/>
                  <a:ext cx="384" cy="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99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240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en-US" sz="2400" i="1" baseline="-25000" dirty="0" err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altLang="en-US" sz="2400" baseline="-25000" dirty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8578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" y="3564"/>
                  <a:ext cx="384" cy="38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579" name="Line 35"/>
            <p:cNvSpPr>
              <a:spLocks noChangeShapeType="1"/>
            </p:cNvSpPr>
            <p:nvPr/>
          </p:nvSpPr>
          <p:spPr bwMode="auto">
            <a:xfrm flipV="1">
              <a:off x="888" y="2400"/>
              <a:ext cx="528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0" name="Line 36"/>
            <p:cNvSpPr>
              <a:spLocks noChangeShapeType="1"/>
            </p:cNvSpPr>
            <p:nvPr/>
          </p:nvSpPr>
          <p:spPr bwMode="auto">
            <a:xfrm flipV="1">
              <a:off x="900" y="2688"/>
              <a:ext cx="5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1" name="Line 37"/>
            <p:cNvSpPr>
              <a:spLocks noChangeShapeType="1"/>
            </p:cNvSpPr>
            <p:nvPr/>
          </p:nvSpPr>
          <p:spPr bwMode="auto">
            <a:xfrm>
              <a:off x="888" y="2748"/>
              <a:ext cx="528" cy="2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2" name="Line 38"/>
            <p:cNvSpPr>
              <a:spLocks noChangeShapeType="1"/>
            </p:cNvSpPr>
            <p:nvPr/>
          </p:nvSpPr>
          <p:spPr bwMode="auto">
            <a:xfrm flipV="1">
              <a:off x="924" y="3456"/>
              <a:ext cx="528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3" name="Line 39"/>
            <p:cNvSpPr>
              <a:spLocks noChangeShapeType="1"/>
            </p:cNvSpPr>
            <p:nvPr/>
          </p:nvSpPr>
          <p:spPr bwMode="auto">
            <a:xfrm flipV="1">
              <a:off x="924" y="3744"/>
              <a:ext cx="5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Line 40"/>
            <p:cNvSpPr>
              <a:spLocks noChangeShapeType="1"/>
            </p:cNvSpPr>
            <p:nvPr/>
          </p:nvSpPr>
          <p:spPr bwMode="auto">
            <a:xfrm>
              <a:off x="912" y="3804"/>
              <a:ext cx="528" cy="2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304800" y="1714503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Hãy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vectơ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vận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tốc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tức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mỗi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điểm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xét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mỗi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đoạn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vectơ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vận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tốc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ứng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 10km/h.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7600" y="410904"/>
            <a:ext cx="990600" cy="446346"/>
            <a:chOff x="3657600" y="410904"/>
            <a:chExt cx="990600" cy="446346"/>
          </a:xfrm>
        </p:grpSpPr>
        <p:grpSp>
          <p:nvGrpSpPr>
            <p:cNvPr id="108551" name="Group 7"/>
            <p:cNvGrpSpPr>
              <a:grpSpLocks/>
            </p:cNvGrpSpPr>
            <p:nvPr/>
          </p:nvGrpSpPr>
          <p:grpSpPr bwMode="auto">
            <a:xfrm>
              <a:off x="3657600" y="442912"/>
              <a:ext cx="990600" cy="414338"/>
              <a:chOff x="3744" y="336"/>
              <a:chExt cx="624" cy="348"/>
            </a:xfrm>
          </p:grpSpPr>
          <p:sp>
            <p:nvSpPr>
              <p:cNvPr id="108552" name="Rectangle 8" descr="Pink tissue paper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96" cy="144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3" name="Rectangle 9" descr="Pink tissue paper"/>
              <p:cNvSpPr>
                <a:spLocks noChangeArrowheads="1"/>
              </p:cNvSpPr>
              <p:nvPr/>
            </p:nvSpPr>
            <p:spPr bwMode="auto">
              <a:xfrm>
                <a:off x="3840" y="336"/>
                <a:ext cx="528" cy="24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4" name="Oval 10" descr="Pink tissue paper"/>
              <p:cNvSpPr>
                <a:spLocks noChangeArrowheads="1"/>
              </p:cNvSpPr>
              <p:nvPr/>
            </p:nvSpPr>
            <p:spPr bwMode="auto">
              <a:xfrm>
                <a:off x="3900" y="540"/>
                <a:ext cx="144" cy="144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5" name="Oval 11" descr="Pink tissue paper"/>
              <p:cNvSpPr>
                <a:spLocks noChangeArrowheads="1"/>
              </p:cNvSpPr>
              <p:nvPr/>
            </p:nvSpPr>
            <p:spPr bwMode="auto">
              <a:xfrm>
                <a:off x="4164" y="540"/>
                <a:ext cx="144" cy="144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59509" y="4109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10904"/>
            <a:ext cx="1371600" cy="464206"/>
            <a:chOff x="4800600" y="410904"/>
            <a:chExt cx="1371600" cy="464206"/>
          </a:xfrm>
        </p:grpSpPr>
        <p:grpSp>
          <p:nvGrpSpPr>
            <p:cNvPr id="108546" name="Group 2"/>
            <p:cNvGrpSpPr>
              <a:grpSpLocks/>
            </p:cNvGrpSpPr>
            <p:nvPr/>
          </p:nvGrpSpPr>
          <p:grpSpPr bwMode="auto">
            <a:xfrm>
              <a:off x="4800600" y="432197"/>
              <a:ext cx="1371600" cy="442913"/>
              <a:chOff x="384" y="336"/>
              <a:chExt cx="864" cy="372"/>
            </a:xfrm>
          </p:grpSpPr>
          <p:sp>
            <p:nvSpPr>
              <p:cNvPr id="108547" name="Rectangle 3" descr="Woven mat"/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768" cy="288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48" name="Oval 4" descr="Woven mat"/>
              <p:cNvSpPr>
                <a:spLocks noChangeArrowheads="1"/>
              </p:cNvSpPr>
              <p:nvPr/>
            </p:nvSpPr>
            <p:spPr bwMode="auto">
              <a:xfrm>
                <a:off x="504" y="564"/>
                <a:ext cx="144" cy="144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49" name="Oval 5" descr="Woven mat"/>
              <p:cNvSpPr>
                <a:spLocks noChangeArrowheads="1"/>
              </p:cNvSpPr>
              <p:nvPr/>
            </p:nvSpPr>
            <p:spPr bwMode="auto">
              <a:xfrm>
                <a:off x="864" y="564"/>
                <a:ext cx="144" cy="144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0" name="Rectangle 6" descr="Woven mat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96" cy="192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95900" y="4109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90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1248E-6 L -0.20417 0.006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3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9185E-6 L 0.20833 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6129" y="16478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9929" y="16221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609600" y="1485903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802" y="1039415"/>
            <a:ext cx="56493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TỨC THỜI</a:t>
            </a:r>
            <a:b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CHUYỂN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304800" y="3028951"/>
            <a:ext cx="4145584" cy="2533652"/>
            <a:chOff x="720" y="1490"/>
            <a:chExt cx="1367" cy="2348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gray">
            <a:xfrm>
              <a:off x="785" y="1631"/>
              <a:ext cx="1296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tức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chuyển</a:t>
              </a:r>
              <a:r>
                <a:rPr lang="en-US" altLang="en-US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động</a:t>
              </a:r>
              <a:r>
                <a:rPr lang="en-US" altLang="en-US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thẳng</a:t>
              </a:r>
              <a:r>
                <a:rPr lang="en-US" altLang="en-US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nhanh</a:t>
              </a:r>
              <a:r>
                <a:rPr lang="en-US" altLang="en-US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dần</a:t>
              </a:r>
              <a:r>
                <a:rPr lang="en-US" altLang="en-US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đều</a:t>
              </a:r>
              <a:endParaRPr lang="en-US" altLang="en-US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4933190" y="2952750"/>
            <a:ext cx="4160693" cy="2686050"/>
            <a:chOff x="2208" y="1490"/>
            <a:chExt cx="1454" cy="2348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4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gray">
            <a:xfrm>
              <a:off x="2242" y="1690"/>
              <a:ext cx="1420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tức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chuyển</a:t>
              </a:r>
              <a:r>
                <a:rPr lang="en-US" altLang="en-US" sz="24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động</a:t>
              </a:r>
              <a:r>
                <a:rPr lang="en-US" altLang="en-US" sz="24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thẳng</a:t>
              </a:r>
              <a:r>
                <a:rPr lang="en-US" altLang="en-US" sz="24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chậm</a:t>
              </a:r>
              <a:r>
                <a:rPr lang="en-US" altLang="en-US" sz="24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dần</a:t>
              </a:r>
              <a:r>
                <a:rPr lang="en-US" altLang="en-US" sz="24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đều</a:t>
              </a:r>
              <a:endParaRPr lang="en-US" altLang="en-US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401846" y="1759789"/>
            <a:ext cx="8894555" cy="507163"/>
          </a:xfrm>
        </p:spPr>
        <p:txBody>
          <a:bodyPr/>
          <a:lstStyle/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838204" y="1036335"/>
            <a:ext cx="56493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white">
          <a:xfrm>
            <a:off x="762000" y="431498"/>
            <a:ext cx="78486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TỐC TỨC THỜI</a:t>
            </a:r>
            <a:b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THẲNG BIẾN ĐỔI 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9" y="54173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2012950" y="1352551"/>
            <a:ext cx="5711826" cy="708423"/>
            <a:chOff x="1268" y="1136"/>
            <a:chExt cx="3598" cy="595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728" y="1136"/>
              <a:ext cx="3138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TỐC TỨC THỜI</a:t>
              </a:r>
            </a:p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BIẾN ĐỔI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415" y="1358"/>
              <a:ext cx="17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2012950" y="2228851"/>
            <a:ext cx="6111876" cy="498872"/>
            <a:chOff x="1268" y="1872"/>
            <a:chExt cx="3850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728" y="1952"/>
              <a:ext cx="339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NHANH DẦN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82" y="1934"/>
              <a:ext cx="24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2012950" y="2895598"/>
            <a:ext cx="5410200" cy="514350"/>
            <a:chOff x="1268" y="2432"/>
            <a:chExt cx="3408" cy="432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776" y="2528"/>
              <a:ext cx="26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CHẬM DẦN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405" y="2496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51" y="2496"/>
              <a:ext cx="30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8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6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CHUYỂN ĐỘNG THẲNG NHANH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7" y="1131094"/>
            <a:ext cx="4654777" cy="195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1131094"/>
            <a:ext cx="4165631" cy="1955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204508"/>
            <a:ext cx="891540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0m/s.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0m/s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CHUYỂN ĐỘNG THẲNG NHANH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109656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1485902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333399"/>
                </a:solidFill>
              </a:rPr>
              <a:t>a/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Khái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niệm</a:t>
            </a:r>
            <a:r>
              <a:rPr lang="en-US" altLang="en-US" b="1" u="sng" dirty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gia</a:t>
            </a:r>
            <a:r>
              <a:rPr lang="en-US" altLang="en-US" b="1" u="sng" dirty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grpSp>
        <p:nvGrpSpPr>
          <p:cNvPr id="9" name="Group 131"/>
          <p:cNvGrpSpPr>
            <a:grpSpLocks/>
          </p:cNvGrpSpPr>
          <p:nvPr/>
        </p:nvGrpSpPr>
        <p:grpSpPr bwMode="auto">
          <a:xfrm>
            <a:off x="304800" y="2000251"/>
            <a:ext cx="3103418" cy="1994906"/>
            <a:chOff x="3003" y="837"/>
            <a:chExt cx="2763" cy="1063"/>
          </a:xfrm>
        </p:grpSpPr>
        <p:sp>
          <p:nvSpPr>
            <p:cNvPr id="10" name="Oval 67"/>
            <p:cNvSpPr>
              <a:spLocks noChangeArrowheads="1"/>
            </p:cNvSpPr>
            <p:nvPr/>
          </p:nvSpPr>
          <p:spPr bwMode="auto">
            <a:xfrm rot="10800000">
              <a:off x="3024" y="837"/>
              <a:ext cx="2742" cy="1056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50000">
                  <a:schemeClr val="accent2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9"/>
            <p:cNvSpPr txBox="1">
              <a:spLocks noChangeArrowheads="1"/>
            </p:cNvSpPr>
            <p:nvPr/>
          </p:nvSpPr>
          <p:spPr bwMode="auto">
            <a:xfrm>
              <a:off x="3003" y="867"/>
              <a:ext cx="2757" cy="10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Gọi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v</a:t>
              </a:r>
              <a:r>
                <a:rPr lang="en-US" altLang="en-US" baseline="-25000" dirty="0" err="1">
                  <a:solidFill>
                    <a:schemeClr val="tx1">
                      <a:lumMod val="75000"/>
                    </a:schemeClr>
                  </a:solidFill>
                </a:rPr>
                <a:t>o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là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vận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tốc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ở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thời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         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điểm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t</a:t>
              </a:r>
              <a:r>
                <a:rPr lang="en-US" altLang="en-US" baseline="-25000" dirty="0">
                  <a:solidFill>
                    <a:schemeClr val="tx1">
                      <a:lumMod val="75000"/>
                    </a:schemeClr>
                  </a:solidFill>
                </a:rPr>
                <a:t>o  ,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v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là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vận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tốc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ở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thời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75000"/>
                    </a:schemeClr>
                  </a:solidFill>
                </a:rPr>
                <a:t>điểm</a:t>
              </a:r>
              <a:r>
                <a:rPr lang="en-US" altLang="en-US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t.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Tìm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độ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biến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thiên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vận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tốc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trong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khoảng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thời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gian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 (t-t</a:t>
              </a:r>
              <a:r>
                <a:rPr lang="en-US" altLang="en-US" baseline="-25000" dirty="0" smtClean="0">
                  <a:solidFill>
                    <a:schemeClr val="tx1">
                      <a:lumMod val="75000"/>
                    </a:schemeClr>
                  </a:solidFill>
                </a:rPr>
                <a:t>o</a:t>
              </a:r>
              <a:r>
                <a:rPr lang="en-US" altLang="en-US" dirty="0" smtClean="0">
                  <a:solidFill>
                    <a:schemeClr val="tx1">
                      <a:lumMod val="75000"/>
                    </a:schemeClr>
                  </a:solidFill>
                </a:rPr>
                <a:t>).</a:t>
              </a:r>
              <a:endParaRPr lang="en-US" alt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4648200" y="1657350"/>
            <a:ext cx="4419600" cy="1658760"/>
            <a:chOff x="2112" y="1284"/>
            <a:chExt cx="2784" cy="1111"/>
          </a:xfrm>
        </p:grpSpPr>
        <p:sp>
          <p:nvSpPr>
            <p:cNvPr id="13" name="Oval 74"/>
            <p:cNvSpPr>
              <a:spLocks noChangeArrowheads="1"/>
            </p:cNvSpPr>
            <p:nvPr/>
          </p:nvSpPr>
          <p:spPr bwMode="auto">
            <a:xfrm>
              <a:off x="2121" y="1284"/>
              <a:ext cx="2688" cy="105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Text Box 72"/>
            <p:cNvSpPr txBox="1">
              <a:spLocks noChangeArrowheads="1"/>
            </p:cNvSpPr>
            <p:nvPr/>
          </p:nvSpPr>
          <p:spPr bwMode="auto">
            <a:xfrm>
              <a:off x="2112" y="1344"/>
              <a:ext cx="2784" cy="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 err="1">
                  <a:solidFill>
                    <a:schemeClr val="bg1"/>
                  </a:solidFill>
                </a:rPr>
                <a:t>Tìm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mối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quan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hệ</a:t>
              </a:r>
              <a:r>
                <a:rPr lang="en-US" altLang="en-US" dirty="0">
                  <a:solidFill>
                    <a:schemeClr val="bg1"/>
                  </a:solidFill>
                </a:rPr>
                <a:t>                       </a:t>
              </a:r>
              <a:r>
                <a:rPr lang="en-US" altLang="en-US" dirty="0" err="1">
                  <a:solidFill>
                    <a:schemeClr val="bg1"/>
                  </a:solidFill>
                </a:rPr>
                <a:t>giữa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độ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biến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thiên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vận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tốc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và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khoảng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thời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gian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vận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tốc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biến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thiên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?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32"/>
          <p:cNvGrpSpPr>
            <a:grpSpLocks/>
          </p:cNvGrpSpPr>
          <p:nvPr/>
        </p:nvGrpSpPr>
        <p:grpSpPr bwMode="auto">
          <a:xfrm>
            <a:off x="4099658" y="3339863"/>
            <a:ext cx="4830033" cy="1696324"/>
            <a:chOff x="1169" y="1818"/>
            <a:chExt cx="1963" cy="729"/>
          </a:xfrm>
        </p:grpSpPr>
        <p:sp>
          <p:nvSpPr>
            <p:cNvPr id="16" name="Oval 118"/>
            <p:cNvSpPr>
              <a:spLocks noChangeArrowheads="1"/>
            </p:cNvSpPr>
            <p:nvPr/>
          </p:nvSpPr>
          <p:spPr bwMode="auto">
            <a:xfrm>
              <a:off x="1183" y="1818"/>
              <a:ext cx="1949" cy="72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169" y="1943"/>
                  <a:ext cx="1963" cy="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Hệ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số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tỉ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lệ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a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là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một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đại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lượng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không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đổi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và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gọi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là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gia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tốc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của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chuyển</a:t>
                  </a:r>
                  <a:r>
                    <a:rPr lang="en-US" altLang="en-US" sz="2200" b="1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en-US" sz="2200" b="1" dirty="0" err="1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động</a:t>
                  </a:r>
                  <a:endParaRPr lang="en-US" altLang="en-US" sz="2200" b="1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2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altLang="en-US" sz="22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22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2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en-US" sz="22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num>
                          <m:den>
                            <m:r>
                              <a:rPr lang="en-US" altLang="en-US" sz="22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en-US" sz="22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altLang="en-US" sz="2200" b="1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9" y="1943"/>
                  <a:ext cx="1963" cy="6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990600" y="3957332"/>
                <a:ext cx="1905000" cy="900418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57332"/>
                <a:ext cx="1905000" cy="90041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4648200" y="1657350"/>
                <a:ext cx="4281488" cy="165502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200" b="1" dirty="0" err="1" smtClean="0"/>
                  <a:t>Vận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tốc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tăng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đều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theo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thời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gian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nên</a:t>
                </a:r>
                <a:r>
                  <a:rPr lang="en-US" sz="2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tỉ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lệ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thuận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với</a:t>
                </a:r>
                <a:r>
                  <a:rPr lang="en-US" sz="2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endParaRPr lang="en-US" sz="22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vi-VN" sz="2200" b="1" dirty="0"/>
              </a:p>
              <a:p>
                <a:pPr algn="ctr"/>
                <a:endParaRPr lang="vi-VN" dirty="0"/>
              </a:p>
              <a:p>
                <a:pPr algn="ctr"/>
                <a:endParaRPr lang="vi-VN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57350"/>
                <a:ext cx="4281488" cy="165502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09600" y="2264651"/>
                <a:ext cx="8610600" cy="1754899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</a:pPr>
                <a:endParaRPr lang="en-US" altLang="en-US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64651"/>
                <a:ext cx="8610600" cy="1754899"/>
              </a:xfrm>
              <a:prstGeom prst="roundRect">
                <a:avLst/>
              </a:prstGeom>
              <a:blipFill rotWithShape="1">
                <a:blip r:embed="rId6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76688" y="2284850"/>
                <a:ext cx="1371600" cy="7441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en-US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altLang="en-US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en-US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88" y="2284850"/>
                <a:ext cx="1371600" cy="7441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2" grpId="1" animBg="1"/>
      <p:bldP spid="3" grpId="0" animBg="1"/>
      <p:bldP spid="3" grpId="1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133352"/>
            <a:ext cx="883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II. CHUYỂN ĐỘNG THẲNG NHANH DẦN ĐỀU.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1.Gia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1202888"/>
                <a:ext cx="85344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6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sz="2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6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6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en-US" sz="2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2888"/>
                <a:ext cx="8534400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1214" t="-4245" b="-108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886200" y="2508947"/>
                <a:ext cx="1905000" cy="88761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08945"/>
                <a:ext cx="1905000" cy="88761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2721919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Đơn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721917"/>
                <a:ext cx="23622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8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3414417"/>
                <a:ext cx="89154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	   a     : 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89113" defTabSz="1793875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(m/s)</a:t>
                </a:r>
              </a:p>
              <a:p>
                <a:pPr marL="1789113" defTabSz="1793875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en-US" sz="28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 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altLang="en-US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</a:t>
                </a:r>
                <a:endParaRPr lang="en-US" alt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14415"/>
                <a:ext cx="8915400" cy="1538883"/>
              </a:xfrm>
              <a:prstGeom prst="rect">
                <a:avLst/>
              </a:prstGeom>
              <a:blipFill rotWithShape="1">
                <a:blip r:embed="rId7"/>
                <a:stretch>
                  <a:fillRect t="-3953" r="-1230" b="-98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CHUYỂN ĐỘNG THẲNG NHANH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89535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134808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333399"/>
                </a:solidFill>
              </a:rPr>
              <a:t>a/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Khái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niệm</a:t>
            </a:r>
            <a:r>
              <a:rPr lang="en-US" altLang="en-US" b="1" u="sng" dirty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gia</a:t>
            </a:r>
            <a:r>
              <a:rPr lang="en-US" altLang="en-US" b="1" u="sng" dirty="0">
                <a:solidFill>
                  <a:srgbClr val="333399"/>
                </a:solidFill>
              </a:rPr>
              <a:t> </a:t>
            </a:r>
            <a:r>
              <a:rPr lang="en-US" altLang="en-US" b="1" u="sng" dirty="0" err="1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862512" y="2555395"/>
            <a:ext cx="4281488" cy="16550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r>
              <a:rPr lang="en-US" sz="2200" b="1" dirty="0" err="1" smtClean="0"/>
              <a:t>Đặc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điểm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tốc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trong</a:t>
            </a:r>
            <a:r>
              <a:rPr lang="en-US" sz="2200" b="1" dirty="0" smtClean="0"/>
              <a:t> CĐTNDĐ ? </a:t>
            </a:r>
            <a:endParaRPr lang="vi-VN" dirty="0"/>
          </a:p>
          <a:p>
            <a:pPr algn="ctr"/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62004" y="1812865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69056" y="2574443"/>
            <a:ext cx="4281488" cy="1655022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74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Company Logo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QUAN SÁT</a:t>
            </a:r>
            <a:endParaRPr lang="en-US" altLang="en-US" dirty="0"/>
          </a:p>
        </p:txBody>
      </p:sp>
      <p:pic>
        <p:nvPicPr>
          <p:cNvPr id="3" name="ĐẲNG CẤP CỦA TRƯỢT NƯỚC LÀ ĐÂ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195387"/>
            <a:ext cx="8229600" cy="3477816"/>
          </a:xfrm>
        </p:spPr>
      </p:pic>
    </p:spTree>
    <p:extLst>
      <p:ext uri="{BB962C8B-B14F-4D97-AF65-F5344CB8AC3E}">
        <p14:creationId xmlns:p14="http://schemas.microsoft.com/office/powerpoint/2010/main" val="40075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380823"/>
            <a:ext cx="883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II. CHUYỂN ĐỘNG THẲNG NHANH DẦN ĐỀU.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1.Gia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809752"/>
            <a:ext cx="85344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CĐTNDĐ,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2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CHUYỂN ĐỘNG THẲNG NHANH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819149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276351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b/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Vectơ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gia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grpSp>
        <p:nvGrpSpPr>
          <p:cNvPr id="10" name="Group 160"/>
          <p:cNvGrpSpPr>
            <a:grpSpLocks/>
          </p:cNvGrpSpPr>
          <p:nvPr/>
        </p:nvGrpSpPr>
        <p:grpSpPr bwMode="auto">
          <a:xfrm>
            <a:off x="2741830" y="1599013"/>
            <a:ext cx="4343400" cy="981075"/>
            <a:chOff x="3054" y="288"/>
            <a:chExt cx="2736" cy="824"/>
          </a:xfrm>
        </p:grpSpPr>
        <p:sp>
          <p:nvSpPr>
            <p:cNvPr id="11" name="AutoShape 105"/>
            <p:cNvSpPr>
              <a:spLocks noChangeArrowheads="1"/>
            </p:cNvSpPr>
            <p:nvPr/>
          </p:nvSpPr>
          <p:spPr bwMode="auto">
            <a:xfrm>
              <a:off x="3120" y="288"/>
              <a:ext cx="2592" cy="768"/>
            </a:xfrm>
            <a:prstGeom prst="flowChartPunchedTap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B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3054" y="414"/>
              <a:ext cx="273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A50021"/>
                  </a:solidFill>
                </a:rPr>
                <a:t>Từ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biểu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thức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khái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niệm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gia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tốc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viết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biểu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thức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vectơ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gia</a:t>
              </a:r>
              <a:r>
                <a:rPr lang="en-US" altLang="en-US" dirty="0">
                  <a:solidFill>
                    <a:srgbClr val="A50021"/>
                  </a:solidFill>
                </a:rPr>
                <a:t> </a:t>
              </a:r>
              <a:r>
                <a:rPr lang="en-US" altLang="en-US" dirty="0" err="1">
                  <a:solidFill>
                    <a:srgbClr val="A50021"/>
                  </a:solidFill>
                </a:rPr>
                <a:t>tốc</a:t>
              </a:r>
              <a:r>
                <a:rPr lang="en-US" altLang="en-US" dirty="0">
                  <a:solidFill>
                    <a:srgbClr val="A50021"/>
                  </a:solidFill>
                </a:rPr>
                <a:t>?</a:t>
              </a:r>
            </a:p>
          </p:txBody>
        </p:sp>
      </p:grpSp>
      <p:grpSp>
        <p:nvGrpSpPr>
          <p:cNvPr id="13" name="Group 173"/>
          <p:cNvGrpSpPr>
            <a:grpSpLocks/>
          </p:cNvGrpSpPr>
          <p:nvPr/>
        </p:nvGrpSpPr>
        <p:grpSpPr bwMode="auto">
          <a:xfrm>
            <a:off x="2971800" y="1687116"/>
            <a:ext cx="3276600" cy="904876"/>
            <a:chOff x="480" y="432"/>
            <a:chExt cx="2064" cy="760"/>
          </a:xfrm>
        </p:grpSpPr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480" y="432"/>
              <a:ext cx="1392" cy="760"/>
              <a:chOff x="192" y="840"/>
              <a:chExt cx="1392" cy="760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288" y="11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240" y="1080"/>
                <a:ext cx="624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3333FF"/>
                    </a:solidFill>
                  </a:rPr>
                  <a:t>a =</a:t>
                </a:r>
              </a:p>
            </p:txBody>
          </p:sp>
          <p:grpSp>
            <p:nvGrpSpPr>
              <p:cNvPr id="20" name="Group 110"/>
              <p:cNvGrpSpPr>
                <a:grpSpLocks/>
              </p:cNvGrpSpPr>
              <p:nvPr/>
            </p:nvGrpSpPr>
            <p:grpSpPr bwMode="auto">
              <a:xfrm>
                <a:off x="192" y="840"/>
                <a:ext cx="1392" cy="760"/>
                <a:chOff x="192" y="840"/>
                <a:chExt cx="1392" cy="760"/>
              </a:xfrm>
            </p:grpSpPr>
            <p:sp>
              <p:nvSpPr>
                <p:cNvPr id="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7" y="1212"/>
                  <a:ext cx="747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3333FF"/>
                      </a:solidFill>
                    </a:rPr>
                    <a:t>t – t</a:t>
                  </a:r>
                  <a:r>
                    <a:rPr lang="en-US" altLang="en-US" b="1" baseline="-25000">
                      <a:solidFill>
                        <a:srgbClr val="3333FF"/>
                      </a:solidFill>
                    </a:rPr>
                    <a:t>0</a:t>
                  </a:r>
                </a:p>
              </p:txBody>
            </p:sp>
            <p:sp>
              <p:nvSpPr>
                <p:cNvPr id="22" name="Line 107"/>
                <p:cNvSpPr>
                  <a:spLocks noChangeShapeType="1"/>
                </p:cNvSpPr>
                <p:nvPr/>
              </p:nvSpPr>
              <p:spPr bwMode="auto">
                <a:xfrm>
                  <a:off x="636" y="1236"/>
                  <a:ext cx="624" cy="0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23" name="Group 109"/>
                <p:cNvGrpSpPr>
                  <a:grpSpLocks/>
                </p:cNvGrpSpPr>
                <p:nvPr/>
              </p:nvGrpSpPr>
              <p:grpSpPr bwMode="auto">
                <a:xfrm>
                  <a:off x="192" y="840"/>
                  <a:ext cx="1392" cy="388"/>
                  <a:chOff x="192" y="796"/>
                  <a:chExt cx="1392" cy="388"/>
                </a:xfrm>
              </p:grpSpPr>
              <p:sp>
                <p:nvSpPr>
                  <p:cNvPr id="2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796"/>
                    <a:ext cx="1392" cy="3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dirty="0">
                        <a:latin typeface="Arial" panose="020B0604020202020204" pitchFamily="34" charset="0"/>
                      </a:rPr>
                      <a:t>       </a:t>
                    </a:r>
                    <a:r>
                      <a:rPr lang="en-US" altLang="en-US" b="1" dirty="0">
                        <a:solidFill>
                          <a:srgbClr val="3333FF"/>
                        </a:solidFill>
                      </a:rPr>
                      <a:t>v – v</a:t>
                    </a:r>
                    <a:r>
                      <a:rPr lang="en-US" altLang="en-US" b="1" baseline="-25000" dirty="0">
                        <a:solidFill>
                          <a:srgbClr val="3333FF"/>
                        </a:solidFill>
                      </a:rPr>
                      <a:t>0</a:t>
                    </a:r>
                    <a:r>
                      <a:rPr lang="en-US" altLang="en-US" b="1" baseline="-25000" dirty="0"/>
                      <a:t> </a:t>
                    </a:r>
                  </a:p>
                </p:txBody>
              </p:sp>
              <p:sp>
                <p:nvSpPr>
                  <p:cNvPr id="25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844"/>
                    <a:ext cx="165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6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1" y="844"/>
                    <a:ext cx="165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</p:grpSp>
        </p:grpSp>
        <p:sp>
          <p:nvSpPr>
            <p:cNvPr id="15" name="Text Box 172"/>
            <p:cNvSpPr txBox="1">
              <a:spLocks noChangeArrowheads="1"/>
            </p:cNvSpPr>
            <p:nvPr/>
          </p:nvSpPr>
          <p:spPr bwMode="auto">
            <a:xfrm>
              <a:off x="1776" y="576"/>
              <a:ext cx="7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00FF"/>
                  </a:solidFill>
                </a:rPr>
                <a:t>(3.1b)</a:t>
              </a:r>
            </a:p>
          </p:txBody>
        </p:sp>
      </p:grpSp>
      <p:grpSp>
        <p:nvGrpSpPr>
          <p:cNvPr id="27" name="Group 185"/>
          <p:cNvGrpSpPr>
            <a:grpSpLocks/>
          </p:cNvGrpSpPr>
          <p:nvPr/>
        </p:nvGrpSpPr>
        <p:grpSpPr bwMode="auto">
          <a:xfrm>
            <a:off x="1981200" y="2533651"/>
            <a:ext cx="5181600" cy="1200150"/>
            <a:chOff x="288" y="1200"/>
            <a:chExt cx="3264" cy="1008"/>
          </a:xfrm>
        </p:grpSpPr>
        <p:sp>
          <p:nvSpPr>
            <p:cNvPr id="28" name="AutoShape 121"/>
            <p:cNvSpPr>
              <a:spLocks noChangeArrowheads="1"/>
            </p:cNvSpPr>
            <p:nvPr/>
          </p:nvSpPr>
          <p:spPr bwMode="auto">
            <a:xfrm>
              <a:off x="288" y="1231"/>
              <a:ext cx="3120" cy="699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9" name="Group 184"/>
            <p:cNvGrpSpPr>
              <a:grpSpLocks/>
            </p:cNvGrpSpPr>
            <p:nvPr/>
          </p:nvGrpSpPr>
          <p:grpSpPr bwMode="auto">
            <a:xfrm>
              <a:off x="288" y="1200"/>
              <a:ext cx="3264" cy="1008"/>
              <a:chOff x="288" y="1104"/>
              <a:chExt cx="3264" cy="1008"/>
            </a:xfrm>
          </p:grpSpPr>
          <p:sp>
            <p:nvSpPr>
              <p:cNvPr id="30" name="Text Box 42"/>
              <p:cNvSpPr txBox="1">
                <a:spLocks noChangeArrowheads="1"/>
              </p:cNvSpPr>
              <p:nvPr/>
            </p:nvSpPr>
            <p:spPr bwMode="auto">
              <a:xfrm>
                <a:off x="288" y="1104"/>
                <a:ext cx="3264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A50021"/>
                    </a:solidFill>
                  </a:rPr>
                  <a:t>So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sánh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v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và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v</a:t>
                </a:r>
                <a:r>
                  <a:rPr lang="en-US" altLang="en-US" baseline="-25000" dirty="0">
                    <a:solidFill>
                      <a:srgbClr val="A50021"/>
                    </a:solidFill>
                  </a:rPr>
                  <a:t>0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rồi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biểu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diễn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các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vectơ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             v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và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v</a:t>
                </a:r>
                <a:r>
                  <a:rPr lang="en-US" altLang="en-US" baseline="-25000" dirty="0">
                    <a:solidFill>
                      <a:srgbClr val="A50021"/>
                    </a:solidFill>
                  </a:rPr>
                  <a:t>0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của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vật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chuyển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động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thẳng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            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nhanh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dần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A50021"/>
                    </a:solidFill>
                  </a:rPr>
                  <a:t>đều</a:t>
                </a:r>
                <a:r>
                  <a:rPr lang="en-US" altLang="en-US" dirty="0">
                    <a:solidFill>
                      <a:srgbClr val="A50021"/>
                    </a:solidFill>
                  </a:rPr>
                  <a:t> .</a:t>
                </a:r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>
                <a:off x="711" y="1431"/>
                <a:ext cx="121" cy="0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5"/>
              <p:cNvSpPr>
                <a:spLocks noChangeShapeType="1"/>
              </p:cNvSpPr>
              <p:nvPr/>
            </p:nvSpPr>
            <p:spPr bwMode="auto">
              <a:xfrm>
                <a:off x="345" y="1422"/>
                <a:ext cx="121" cy="0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636592" y="3662363"/>
            <a:ext cx="1873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0"/>
          <p:cNvSpPr>
            <a:spLocks noChangeShapeType="1"/>
          </p:cNvSpPr>
          <p:nvPr/>
        </p:nvSpPr>
        <p:spPr bwMode="auto">
          <a:xfrm flipV="1">
            <a:off x="828675" y="3390901"/>
            <a:ext cx="558800" cy="3857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1"/>
          <p:cNvSpPr>
            <a:spLocks noChangeShapeType="1"/>
          </p:cNvSpPr>
          <p:nvPr/>
        </p:nvSpPr>
        <p:spPr bwMode="auto">
          <a:xfrm>
            <a:off x="828675" y="3790950"/>
            <a:ext cx="558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128"/>
          <p:cNvGrpSpPr>
            <a:grpSpLocks/>
          </p:cNvGrpSpPr>
          <p:nvPr/>
        </p:nvGrpSpPr>
        <p:grpSpPr bwMode="auto">
          <a:xfrm>
            <a:off x="3919538" y="3276596"/>
            <a:ext cx="2419350" cy="461961"/>
            <a:chOff x="1488" y="1872"/>
            <a:chExt cx="1524" cy="388"/>
          </a:xfrm>
        </p:grpSpPr>
        <p:sp>
          <p:nvSpPr>
            <p:cNvPr id="37" name="AutoShape 70"/>
            <p:cNvSpPr>
              <a:spLocks noChangeArrowheads="1"/>
            </p:cNvSpPr>
            <p:nvPr/>
          </p:nvSpPr>
          <p:spPr bwMode="auto">
            <a:xfrm>
              <a:off x="2148" y="1944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Text Box 71"/>
            <p:cNvSpPr txBox="1">
              <a:spLocks noChangeArrowheads="1"/>
            </p:cNvSpPr>
            <p:nvPr/>
          </p:nvSpPr>
          <p:spPr bwMode="auto">
            <a:xfrm>
              <a:off x="2268" y="1872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FF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>
              <a:off x="2292" y="194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7"/>
            <p:cNvSpPr>
              <a:spLocks noChangeShapeType="1"/>
            </p:cNvSpPr>
            <p:nvPr/>
          </p:nvSpPr>
          <p:spPr bwMode="auto">
            <a:xfrm>
              <a:off x="1488" y="2160"/>
              <a:ext cx="152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158"/>
          <p:cNvGrpSpPr>
            <a:grpSpLocks/>
          </p:cNvGrpSpPr>
          <p:nvPr/>
        </p:nvGrpSpPr>
        <p:grpSpPr bwMode="auto">
          <a:xfrm>
            <a:off x="838200" y="2819400"/>
            <a:ext cx="7848600" cy="519111"/>
            <a:chOff x="432" y="1728"/>
            <a:chExt cx="4944" cy="436"/>
          </a:xfrm>
        </p:grpSpPr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432" y="2064"/>
              <a:ext cx="494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123"/>
            <p:cNvGrpSpPr>
              <a:grpSpLocks/>
            </p:cNvGrpSpPr>
            <p:nvPr/>
          </p:nvGrpSpPr>
          <p:grpSpPr bwMode="auto">
            <a:xfrm>
              <a:off x="1368" y="1728"/>
              <a:ext cx="696" cy="388"/>
              <a:chOff x="2064" y="2208"/>
              <a:chExt cx="696" cy="388"/>
            </a:xfrm>
          </p:grpSpPr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>
                <a:off x="2112" y="254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2472" y="2208"/>
                <a:ext cx="288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3300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baseline="-25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252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2064" y="25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" name="Group 124"/>
            <p:cNvGrpSpPr>
              <a:grpSpLocks/>
            </p:cNvGrpSpPr>
            <p:nvPr/>
          </p:nvGrpSpPr>
          <p:grpSpPr bwMode="auto">
            <a:xfrm>
              <a:off x="2352" y="1776"/>
              <a:ext cx="2112" cy="388"/>
              <a:chOff x="768" y="2088"/>
              <a:chExt cx="2112" cy="388"/>
            </a:xfrm>
          </p:grpSpPr>
          <p:sp>
            <p:nvSpPr>
              <p:cNvPr id="45" name="Line 53"/>
              <p:cNvSpPr>
                <a:spLocks noChangeShapeType="1"/>
              </p:cNvSpPr>
              <p:nvPr/>
            </p:nvSpPr>
            <p:spPr bwMode="auto">
              <a:xfrm>
                <a:off x="816" y="2376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54"/>
              <p:cNvSpPr txBox="1">
                <a:spLocks noChangeArrowheads="1"/>
              </p:cNvSpPr>
              <p:nvPr/>
            </p:nvSpPr>
            <p:spPr bwMode="auto">
              <a:xfrm>
                <a:off x="2496" y="2088"/>
                <a:ext cx="336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9900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544" y="2136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58"/>
              <p:cNvSpPr>
                <a:spLocks noChangeArrowheads="1"/>
              </p:cNvSpPr>
              <p:nvPr/>
            </p:nvSpPr>
            <p:spPr bwMode="auto">
              <a:xfrm>
                <a:off x="768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53" name="Group 125"/>
          <p:cNvGrpSpPr>
            <a:grpSpLocks/>
          </p:cNvGrpSpPr>
          <p:nvPr/>
        </p:nvGrpSpPr>
        <p:grpSpPr bwMode="auto">
          <a:xfrm>
            <a:off x="6172200" y="2794396"/>
            <a:ext cx="1047750" cy="461961"/>
            <a:chOff x="2160" y="2016"/>
            <a:chExt cx="660" cy="388"/>
          </a:xfrm>
        </p:grpSpPr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2244" y="2352"/>
              <a:ext cx="5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2160" y="2016"/>
              <a:ext cx="50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3300"/>
                  </a:solidFill>
                  <a:latin typeface="Arial" panose="020B0604020202020204" pitchFamily="34" charset="0"/>
                </a:rPr>
                <a:t> -v</a:t>
              </a:r>
              <a:r>
                <a:rPr lang="en-US" altLang="en-US" baseline="-25000" dirty="0">
                  <a:solidFill>
                    <a:srgbClr val="FF33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>
              <a:off x="2316" y="2064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77"/>
          <p:cNvGrpSpPr>
            <a:grpSpLocks/>
          </p:cNvGrpSpPr>
          <p:nvPr/>
        </p:nvGrpSpPr>
        <p:grpSpPr bwMode="auto">
          <a:xfrm>
            <a:off x="3933825" y="2751539"/>
            <a:ext cx="838200" cy="584597"/>
            <a:chOff x="2976" y="1728"/>
            <a:chExt cx="528" cy="491"/>
          </a:xfrm>
        </p:grpSpPr>
        <p:sp>
          <p:nvSpPr>
            <p:cNvPr id="58" name="Line 74"/>
            <p:cNvSpPr>
              <a:spLocks noChangeShapeType="1"/>
            </p:cNvSpPr>
            <p:nvPr/>
          </p:nvSpPr>
          <p:spPr bwMode="auto">
            <a:xfrm>
              <a:off x="2976" y="2112"/>
              <a:ext cx="528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75"/>
            <p:cNvSpPr txBox="1">
              <a:spLocks noChangeArrowheads="1"/>
            </p:cNvSpPr>
            <p:nvPr/>
          </p:nvSpPr>
          <p:spPr bwMode="auto">
            <a:xfrm>
              <a:off x="3072" y="1728"/>
              <a:ext cx="38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66FF33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132" y="1824"/>
              <a:ext cx="144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Text Box 97"/>
          <p:cNvSpPr txBox="1">
            <a:spLocks noChangeArrowheads="1"/>
          </p:cNvSpPr>
          <p:nvPr/>
        </p:nvSpPr>
        <p:spPr bwMode="auto">
          <a:xfrm>
            <a:off x="111125" y="3543303"/>
            <a:ext cx="892175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solidFill>
                  <a:srgbClr val="A50021"/>
                </a:solidFill>
              </a:rPr>
              <a:t>Hãy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nêu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các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đặc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điểm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của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vectơ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gia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tốc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của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vật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chuyển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động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thẳng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nhanh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dần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đều</a:t>
            </a:r>
            <a:r>
              <a:rPr lang="en-US" altLang="en-US" dirty="0">
                <a:solidFill>
                  <a:srgbClr val="A50021"/>
                </a:solidFill>
              </a:rPr>
              <a:t> ?</a:t>
            </a:r>
          </a:p>
        </p:txBody>
      </p:sp>
      <p:grpSp>
        <p:nvGrpSpPr>
          <p:cNvPr id="65" name="Group 139"/>
          <p:cNvGrpSpPr>
            <a:grpSpLocks/>
          </p:cNvGrpSpPr>
          <p:nvPr/>
        </p:nvGrpSpPr>
        <p:grpSpPr bwMode="auto">
          <a:xfrm>
            <a:off x="1741705" y="3584972"/>
            <a:ext cx="6324600" cy="1569247"/>
            <a:chOff x="336" y="2016"/>
            <a:chExt cx="3984" cy="1318"/>
          </a:xfrm>
        </p:grpSpPr>
        <p:sp>
          <p:nvSpPr>
            <p:cNvPr id="66" name="Rectangle 131"/>
            <p:cNvSpPr>
              <a:spLocks noChangeArrowheads="1"/>
            </p:cNvSpPr>
            <p:nvPr/>
          </p:nvSpPr>
          <p:spPr bwMode="auto">
            <a:xfrm>
              <a:off x="336" y="2016"/>
              <a:ext cx="3744" cy="96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7" name="Group 138"/>
            <p:cNvGrpSpPr>
              <a:grpSpLocks/>
            </p:cNvGrpSpPr>
            <p:nvPr/>
          </p:nvGrpSpPr>
          <p:grpSpPr bwMode="auto">
            <a:xfrm>
              <a:off x="336" y="2016"/>
              <a:ext cx="3984" cy="1318"/>
              <a:chOff x="336" y="2016"/>
              <a:chExt cx="3984" cy="1318"/>
            </a:xfrm>
          </p:grpSpPr>
          <p:sp>
            <p:nvSpPr>
              <p:cNvPr id="68" name="Text Box 98"/>
              <p:cNvSpPr txBox="1">
                <a:spLocks noChangeArrowheads="1"/>
              </p:cNvSpPr>
              <p:nvPr/>
            </p:nvSpPr>
            <p:spPr bwMode="auto">
              <a:xfrm>
                <a:off x="336" y="2370"/>
                <a:ext cx="235" cy="38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 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9" name="Text Box 103"/>
              <p:cNvSpPr txBox="1">
                <a:spLocks noChangeArrowheads="1"/>
              </p:cNvSpPr>
              <p:nvPr/>
            </p:nvSpPr>
            <p:spPr bwMode="auto">
              <a:xfrm>
                <a:off x="914" y="2016"/>
                <a:ext cx="3406" cy="131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Gốc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: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tại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vật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chuyển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động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Hướng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: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trùng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với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các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vectơ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vận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tốc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Độ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dài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: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tỉ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lệ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với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độ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lớn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gia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alt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tốc</a:t>
                </a:r>
                <a:r>
                  <a:rPr lang="en-US" alt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. </a:t>
                </a:r>
              </a:p>
            </p:txBody>
          </p:sp>
          <p:sp>
            <p:nvSpPr>
              <p:cNvPr id="70" name="Line 134"/>
              <p:cNvSpPr>
                <a:spLocks noChangeShapeType="1"/>
              </p:cNvSpPr>
              <p:nvPr/>
            </p:nvSpPr>
            <p:spPr bwMode="auto">
              <a:xfrm>
                <a:off x="384" y="2400"/>
                <a:ext cx="144" cy="0"/>
              </a:xfrm>
              <a:prstGeom prst="line">
                <a:avLst/>
              </a:prstGeom>
              <a:ln>
                <a:headEnd/>
                <a:tailEnd type="arrow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Line 135"/>
              <p:cNvSpPr>
                <a:spLocks noChangeShapeType="1"/>
              </p:cNvSpPr>
              <p:nvPr/>
            </p:nvSpPr>
            <p:spPr bwMode="auto">
              <a:xfrm flipV="1">
                <a:off x="552" y="2220"/>
                <a:ext cx="384" cy="288"/>
              </a:xfrm>
              <a:prstGeom prst="line">
                <a:avLst/>
              </a:prstGeom>
              <a:ln>
                <a:headEnd/>
                <a:tailEnd type="arrow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Line 136"/>
              <p:cNvSpPr>
                <a:spLocks noChangeShapeType="1"/>
              </p:cNvSpPr>
              <p:nvPr/>
            </p:nvSpPr>
            <p:spPr bwMode="auto">
              <a:xfrm>
                <a:off x="552" y="2544"/>
                <a:ext cx="384" cy="0"/>
              </a:xfrm>
              <a:prstGeom prst="line">
                <a:avLst/>
              </a:prstGeom>
              <a:ln>
                <a:headEnd/>
                <a:tailEnd type="arrow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Line 137"/>
              <p:cNvSpPr>
                <a:spLocks noChangeShapeType="1"/>
              </p:cNvSpPr>
              <p:nvPr/>
            </p:nvSpPr>
            <p:spPr bwMode="auto">
              <a:xfrm>
                <a:off x="552" y="2592"/>
                <a:ext cx="420" cy="276"/>
              </a:xfrm>
              <a:prstGeom prst="line">
                <a:avLst/>
              </a:prstGeom>
              <a:ln>
                <a:headEnd/>
                <a:tailEnd type="arrow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1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 animBg="1"/>
      <p:bldP spid="6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auto">
              <a:xfrm>
                <a:off x="457200" y="380823"/>
                <a:ext cx="8839200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200" b="1" dirty="0" smtClean="0">
                    <a:solidFill>
                      <a:srgbClr val="4BACC6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Times New Roman" panose="02020603050405020304" pitchFamily="18" charset="0"/>
                  </a:rPr>
                  <a:t>II. CHUYỂN ĐỘNG THẲNG NHANH DẦN ĐỀU.</a:t>
                </a:r>
                <a:endParaRPr lang="en-US" altLang="en-US" sz="24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1.Gia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altLang="en-US" sz="2400" b="1" dirty="0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b="1" dirty="0" err="1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b="1" dirty="0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b="1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b="1" dirty="0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altLang="en-US" sz="2400" b="1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 smtClean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2400" dirty="0">
                  <a:solidFill>
                    <a:srgbClr val="F79646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0821"/>
                <a:ext cx="8839200" cy="1169551"/>
              </a:xfrm>
              <a:prstGeom prst="rect">
                <a:avLst/>
              </a:prstGeom>
              <a:blipFill rotWithShape="1">
                <a:blip r:embed="rId4"/>
                <a:stretch>
                  <a:fillRect l="-1034" t="-3125" b="-10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1581152"/>
                <a:ext cx="8839200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CĐTNDĐ,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54013" indent="274638"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ở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4013" indent="274638"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endParaRPr lang="en-US" altLang="en-US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4013" indent="274638"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xích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81150"/>
                <a:ext cx="8839200" cy="3247043"/>
              </a:xfrm>
              <a:prstGeom prst="rect">
                <a:avLst/>
              </a:prstGeom>
              <a:blipFill rotWithShape="1">
                <a:blip r:embed="rId5"/>
                <a:stretch>
                  <a:fillRect t="-1501" b="-3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819400" y="2114552"/>
                <a:ext cx="2971800" cy="815341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vi-VN" sz="24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vi-VN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vi-VN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vi-VN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vi-VN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vi-V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vi-VN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vi-VN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vi-VN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114550"/>
                <a:ext cx="2971800" cy="81534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4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CHUYỂN ĐỘNG THẲNG NHANH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109656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485902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a.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Công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thức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tính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vận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86200" y="4020028"/>
            <a:ext cx="2362200" cy="584775"/>
          </a:xfrm>
          <a:prstGeom prst="rect">
            <a:avLst/>
          </a:prstGeom>
          <a:solidFill>
            <a:srgbClr val="99CC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</a:rPr>
              <a:t>v = v</a:t>
            </a:r>
            <a:r>
              <a:rPr lang="en-US" altLang="en-US" sz="3200" b="1" baseline="-25000" dirty="0">
                <a:solidFill>
                  <a:schemeClr val="tx2"/>
                </a:solidFill>
              </a:rPr>
              <a:t>0</a:t>
            </a:r>
            <a:r>
              <a:rPr lang="en-US" altLang="en-US" sz="3200" b="1" dirty="0">
                <a:solidFill>
                  <a:schemeClr val="tx2"/>
                </a:solidFill>
              </a:rPr>
              <a:t> + a.t</a:t>
            </a:r>
            <a:r>
              <a:rPr lang="en-US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1676400" y="2062024"/>
                <a:ext cx="6629400" cy="183037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chemeClr val="tx2"/>
                    </a:solidFill>
                  </a:rPr>
                  <a:t>Từ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công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thức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sz="2800" b="0" dirty="0" smtClean="0">
                  <a:solidFill>
                    <a:schemeClr val="tx2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chemeClr val="tx2"/>
                    </a:solidFill>
                  </a:rPr>
                  <a:t>nếu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lấy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gốc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thời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gian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ở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thời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điểm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t</a:t>
                </a:r>
                <a:r>
                  <a:rPr lang="en-US" altLang="en-US" baseline="-25000" dirty="0" smtClean="0">
                    <a:solidFill>
                      <a:schemeClr val="tx2"/>
                    </a:solidFill>
                  </a:rPr>
                  <a:t>0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endParaRPr lang="en-US" altLang="en-US" b="0" dirty="0" smtClean="0">
                  <a:solidFill>
                    <a:schemeClr val="tx2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altLang="en-US" dirty="0" err="1" smtClean="0">
                    <a:solidFill>
                      <a:schemeClr val="tx2"/>
                    </a:solidFill>
                  </a:rPr>
                  <a:t>hãy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lập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công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thức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tính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tx2"/>
                    </a:solidFill>
                  </a:rPr>
                  <a:t>vận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err="1" smtClean="0">
                    <a:solidFill>
                      <a:schemeClr val="tx2"/>
                    </a:solidFill>
                  </a:rPr>
                  <a:t>tốc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 v ?</a:t>
                </a:r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062022"/>
                <a:ext cx="6629400" cy="1830373"/>
              </a:xfrm>
              <a:prstGeom prst="rect">
                <a:avLst/>
              </a:prstGeom>
              <a:blipFill rotWithShape="1">
                <a:blip r:embed="rId2"/>
                <a:stretch>
                  <a:fillRect b="-627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3581400" y="2038350"/>
                <a:ext cx="2057400" cy="81534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vi-VN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038350"/>
                <a:ext cx="2057400" cy="81534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6250" y="380822"/>
            <a:ext cx="88392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II. CHUYỂN ĐỘNG THẲNG NHANH DẦN ĐỀU.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2.Vận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altLang="en-US" sz="2400" b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altLang="en-US" sz="2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6250" y="380823"/>
            <a:ext cx="87439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II. CHUYỂN ĐỘNG THẲNG NHANH DẦN ĐỀU.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2.Vận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2266952"/>
            <a:ext cx="76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0289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CĐTNDĐ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85800" y="3028950"/>
            <a:ext cx="4191000" cy="90445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CĐTNDĐ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tốc-thời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vi-VN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590" y="1605614"/>
            <a:ext cx="754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spcBef>
                <a:spcPct val="50000"/>
              </a:spcBef>
            </a:pP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53378"/>
            <a:ext cx="4697730" cy="27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743200" y="1885952"/>
                <a:ext cx="2895600" cy="815341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𝒔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𝒕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26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85950"/>
                <a:ext cx="2895600" cy="81534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8150" y="380822"/>
            <a:ext cx="90106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II. CHUYỂN ĐỘNG THẲNG NHANH DẦN ĐỀU.</a:t>
            </a:r>
          </a:p>
          <a:p>
            <a:pPr marL="514350" indent="-514350">
              <a:buAutoNum type="romanUcPeriod"/>
            </a:pPr>
            <a:endParaRPr lang="en-US" altLang="en-US" sz="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/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3.Công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b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814759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/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.Công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(a),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CĐTNDĐ:</a:t>
            </a:r>
          </a:p>
          <a:p>
            <a:endParaRPr lang="en-US" altLang="en-US" sz="2400" b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819400" y="3790950"/>
                <a:ext cx="2895600" cy="8153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latin typeface="Cambria Math"/>
                        </a:rPr>
                        <m:t>𝒂𝒔</m:t>
                      </m:r>
                    </m:oMath>
                  </m:oMathPara>
                </a14:m>
                <a:endParaRPr lang="vi-VN" sz="26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90950"/>
                <a:ext cx="2895600" cy="81534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2001" y="1812865"/>
            <a:ext cx="766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</a:p>
          <a:p>
            <a:pPr algn="ctr"/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CĐTNDĐ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50410" y="3953531"/>
            <a:ext cx="726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a,v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1" uiExpand="1" build="allAtOnce"/>
      <p:bldP spid="7" grpId="2" uiExpand="1" build="allAtOnce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6200" y="1352549"/>
                <a:ext cx="5486400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200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200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ở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63525"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en-US" sz="2400" b="1" i="1" kern="0">
                        <a:solidFill>
                          <a:srgbClr val="174578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2400" b="1" i="1" kern="0">
                        <a:solidFill>
                          <a:srgbClr val="174578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1" i="1" kern="0">
                            <a:solidFill>
                              <a:srgbClr val="174578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kern="0">
                            <a:solidFill>
                              <a:srgbClr val="174578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kern="0">
                            <a:solidFill>
                              <a:srgbClr val="174578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2400" b="1" i="1" kern="0">
                        <a:solidFill>
                          <a:srgbClr val="174578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400" b="1" i="1" kern="0">
                        <a:solidFill>
                          <a:srgbClr val="174578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𝒔</m:t>
                    </m:r>
                  </m:oMath>
                </a14:m>
                <a:r>
                  <a:rPr lang="en-US" altLang="en-US" sz="2400" b="1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(*)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352549"/>
                <a:ext cx="5486400" cy="2154436"/>
              </a:xfrm>
              <a:prstGeom prst="rect">
                <a:avLst/>
              </a:prstGeom>
              <a:blipFill rotWithShape="1">
                <a:blip r:embed="rId2"/>
                <a:stretch>
                  <a:fillRect t="-1700" r="-777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5562600" y="1352551"/>
            <a:ext cx="3419392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22860" y="3529845"/>
                <a:ext cx="5257800" cy="918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CĐTNDĐ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kern="0" dirty="0" err="1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200" kern="0" dirty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2200" kern="0" dirty="0" smtClean="0">
                    <a:solidFill>
                      <a:srgbClr val="17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𝐬</m:t>
                    </m:r>
                    <m:r>
                      <a:rPr lang="en-US" sz="2200" b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200" b="1" i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𝐭</m:t>
                    </m:r>
                    <m:r>
                      <a:rPr lang="en-US" sz="2200" b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𝐚</m:t>
                    </m:r>
                    <m:sSup>
                      <m:sSupPr>
                        <m:ctrlP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200" b="1" i="1" ker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ker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   </m:t>
                    </m:r>
                  </m:oMath>
                </a14:m>
                <a:endParaRPr lang="en-US" sz="2200" b="1" kern="0" dirty="0"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3529845"/>
                <a:ext cx="5257800" cy="918328"/>
              </a:xfrm>
              <a:prstGeom prst="rect">
                <a:avLst/>
              </a:prstGeom>
              <a:blipFill rotWithShape="1">
                <a:blip r:embed="rId4"/>
                <a:stretch>
                  <a:fillRect t="-3974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18110" y="41826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marR="0" lvl="0" indent="2960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marL="446088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kern="0" dirty="0" err="1" smtClean="0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kern="0" dirty="0" smtClean="0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200" kern="0" dirty="0" err="1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kern="0" dirty="0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 ta </a:t>
            </a:r>
            <a:r>
              <a:rPr lang="en-US" altLang="en-US" sz="2200" kern="0" dirty="0" err="1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kern="0" dirty="0">
                <a:solidFill>
                  <a:srgbClr val="17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829009" y="4359696"/>
                <a:ext cx="3028992" cy="66851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9009" y="4359696"/>
                <a:ext cx="3028992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5410200" y="2952750"/>
            <a:ext cx="3613702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Đây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đều</a:t>
            </a:r>
            <a:endParaRPr lang="vi-VN" sz="20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845465"/>
            <a:ext cx="8610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200" dirty="0">
              <a:solidFill>
                <a:srgbClr val="1D52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  <p:bldP spid="11" grpId="1" animBg="1"/>
      <p:bldP spid="13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743200" y="1885952"/>
                <a:ext cx="3962400" cy="815341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26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85950"/>
                <a:ext cx="3962400" cy="81534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8150" y="380822"/>
            <a:ext cx="90106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Tx/>
              <a:buAutoNum type="romanUcPeriod"/>
            </a:pPr>
            <a:r>
              <a:rPr lang="en-US" altLang="en-US" sz="2200" b="1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CHUYỂN ĐỘNG THẲNG NHANH DẦN ĐỀU.</a:t>
            </a:r>
          </a:p>
          <a:p>
            <a:pPr marL="514350" indent="-514350">
              <a:buFontTx/>
              <a:buAutoNum type="romanUcPeriod"/>
            </a:pPr>
            <a:endParaRPr lang="en-US" altLang="en-US" sz="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/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b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9" y="54173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2012950" y="1352551"/>
            <a:ext cx="5711826" cy="708423"/>
            <a:chOff x="1268" y="1136"/>
            <a:chExt cx="3598" cy="595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728" y="1136"/>
              <a:ext cx="3138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TỐC TỨC THỜI</a:t>
              </a:r>
            </a:p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BIẾN ĐỔI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415" y="1358"/>
              <a:ext cx="17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2012950" y="2228851"/>
            <a:ext cx="5410200" cy="498872"/>
            <a:chOff x="1268" y="1872"/>
            <a:chExt cx="3408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82" y="1934"/>
              <a:ext cx="24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2014542" y="2902741"/>
            <a:ext cx="5408613" cy="507206"/>
            <a:chOff x="1269" y="2438"/>
            <a:chExt cx="3407" cy="426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405" y="2496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9" y="2438"/>
              <a:ext cx="479" cy="426"/>
              <a:chOff x="1114" y="2679"/>
              <a:chExt cx="1545" cy="1373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4" y="272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51" y="2496"/>
              <a:ext cx="30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2743200" y="2343150"/>
            <a:ext cx="53817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THẲNG NHANH DẦN ĐỀU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00984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THẲNG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 ĐỀU</a:t>
            </a:r>
          </a:p>
        </p:txBody>
      </p:sp>
    </p:spTree>
    <p:extLst>
      <p:ext uri="{BB962C8B-B14F-4D97-AF65-F5344CB8AC3E}">
        <p14:creationId xmlns:p14="http://schemas.microsoft.com/office/powerpoint/2010/main" val="4095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6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pt-bang-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495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CHUYỂN ĐỘNG THẲNG BIẾN ĐỔI ĐỀU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31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1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CHUYỂN ĐỘNG THẲNG CHẬM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4" y="895350"/>
            <a:ext cx="7653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1407142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a.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Công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thức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tính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gia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90600" y="1884047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762208" y="2730427"/>
                <a:ext cx="3028992" cy="67050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n-US" alt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08" y="2730427"/>
                <a:ext cx="3028992" cy="6950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90600" y="3444450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502" y="4019551"/>
            <a:ext cx="8235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CĐTCDĐ,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 animBg="1"/>
      <p:bldP spid="12" grpId="0"/>
      <p:bldP spid="1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CHUYỂN ĐỘNG THẲNG CHẬM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4" y="895350"/>
            <a:ext cx="7532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Gia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2800" b="1" u="sng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1407142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b.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Vecto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gia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903881" y="2190750"/>
                <a:ext cx="3028992" cy="70346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alt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3881" y="2190750"/>
                <a:ext cx="3028992" cy="703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60502" y="3333752"/>
                <a:ext cx="82358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en-US" sz="2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↑↓</m:t>
                    </m:r>
                    <m:acc>
                      <m:accPr>
                        <m:chr m:val="⃗"/>
                        <m:ctrlPr>
                          <a:rPr lang="en-US" altLang="en-US" sz="2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02" y="3333750"/>
                <a:ext cx="823589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84" t="-5882" r="-37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4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CHUYỂN ĐỘNG THẲNG CHẬM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895350"/>
            <a:ext cx="7608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2800" b="1" u="sng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28700" y="2114552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CĐTCDĐ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831894" y="2114552"/>
                <a:ext cx="3028992" cy="46166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alt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𝒂𝒕</m:t>
                      </m:r>
                    </m:oMath>
                  </m:oMathPara>
                </a14:m>
                <a:endPara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1894" y="2114552"/>
                <a:ext cx="30289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5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3400" y="1500487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a.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Công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thức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tính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vận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" y="3086269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333399"/>
                </a:solidFill>
              </a:rPr>
              <a:t>b</a:t>
            </a:r>
            <a:r>
              <a:rPr lang="en-US" altLang="en-US" b="1" u="sng" dirty="0" smtClean="0">
                <a:solidFill>
                  <a:srgbClr val="333399"/>
                </a:solidFill>
              </a:rPr>
              <a:t>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Đồ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thị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vận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tốc-thời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gian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38200" y="3569555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tốc-thời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082264"/>
              </p:ext>
            </p:extLst>
          </p:nvPr>
        </p:nvGraphicFramePr>
        <p:xfrm>
          <a:off x="4876800" y="3314881"/>
          <a:ext cx="3048000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5" imgW="1695687" imgH="942857" progId="PBrush">
                  <p:embed/>
                </p:oleObj>
              </mc:Choice>
              <mc:Fallback>
                <p:oleObj name="Bitmap Image" r:id="rId5" imgW="1695687" imgH="942857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4881"/>
                        <a:ext cx="3048000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70302" y="2600710"/>
                <a:ext cx="23684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400" b="0" i="0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302" y="2600710"/>
                <a:ext cx="236849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2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 animBg="1"/>
      <p:bldP spid="14" grpId="0"/>
      <p:bldP spid="16" grpId="0"/>
      <p:bldP spid="17" grpId="0"/>
      <p:bldP spid="17" grpId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CHUYỂN ĐỘNG THẲNG CHẬM DẦN 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895352"/>
            <a:ext cx="8933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u="sng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2417754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821008" y="2417751"/>
                <a:ext cx="3028992" cy="66851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1008" y="2417751"/>
                <a:ext cx="3028992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3400" y="1849459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333399"/>
                </a:solidFill>
              </a:rPr>
              <a:t>a.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Công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thức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tính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quãng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đường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đi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được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" y="3086269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333399"/>
                </a:solidFill>
              </a:rPr>
              <a:t>b</a:t>
            </a:r>
            <a:r>
              <a:rPr lang="en-US" altLang="en-US" b="1" u="sng" dirty="0" smtClean="0">
                <a:solidFill>
                  <a:srgbClr val="333399"/>
                </a:solidFill>
              </a:rPr>
              <a:t>.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Phương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trình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chuyển</a:t>
            </a:r>
            <a:r>
              <a:rPr lang="en-US" altLang="en-US" b="1" u="sng" dirty="0" smtClean="0">
                <a:solidFill>
                  <a:srgbClr val="333399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333399"/>
                </a:solidFill>
              </a:rPr>
              <a:t>động</a:t>
            </a:r>
            <a:endParaRPr lang="en-US" altLang="en-US" b="1" u="sng" dirty="0">
              <a:solidFill>
                <a:srgbClr val="333399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38200" y="3569555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CĐTCDĐ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870538" y="3913892"/>
                <a:ext cx="3028992" cy="66851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0538" y="3913892"/>
                <a:ext cx="3028992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3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 animBg="1"/>
      <p:bldP spid="14" grpId="0"/>
      <p:bldP spid="16" grpId="0"/>
      <p:bldP spid="17" grpId="0"/>
      <p:bldP spid="17" grpId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230" y="57150"/>
            <a:ext cx="8928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3175"/>
                <a:gradFill flip="none" rotWithShape="1"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Củng</a:t>
            </a:r>
            <a:r>
              <a:rPr lang="en-US" sz="4000" b="1" dirty="0" smtClean="0">
                <a:ln w="3175"/>
                <a:gradFill flip="none" rotWithShape="1"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000" b="1" dirty="0" err="1" smtClean="0">
                <a:ln w="3175"/>
                <a:gradFill flip="none" rotWithShape="1"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cố</a:t>
            </a:r>
            <a:r>
              <a:rPr lang="en-US" sz="4000" b="1" dirty="0" smtClean="0">
                <a:ln w="3175"/>
                <a:gradFill flip="none" rotWithShape="1"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endParaRPr lang="en-US" sz="4000" b="1" dirty="0">
              <a:ln w="3175"/>
              <a:gradFill flip="none" rotWithShape="1"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666750"/>
                <a:ext cx="868680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alt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-Gia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CĐTBĐĐ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b="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66750"/>
                <a:ext cx="8686800" cy="2169825"/>
              </a:xfrm>
              <a:prstGeom prst="rect">
                <a:avLst/>
              </a:prstGeom>
              <a:blipFill rotWithShape="1">
                <a:blip r:embed="rId4"/>
                <a:stretch>
                  <a:fillRect l="-1053" t="-224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2876550"/>
                <a:ext cx="6400800" cy="1147302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𝒂𝒕</m:t>
                    </m:r>
                  </m:oMath>
                </a14:m>
                <a:endParaRPr lang="en-US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*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Quãng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6550"/>
                <a:ext cx="6400800" cy="1147302"/>
              </a:xfrm>
              <a:prstGeom prst="rect">
                <a:avLst/>
              </a:prstGeom>
              <a:blipFill rotWithShape="1">
                <a:blip r:embed="rId5"/>
                <a:stretch>
                  <a:fillRect l="-1524" t="-42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95800" y="2871878"/>
                <a:ext cx="6172200" cy="1078693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*PTCĐ:</a:t>
                </a:r>
                <a:r>
                  <a:rPr lang="en-US" sz="2400" b="1" dirty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*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Công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thức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a,v,s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𝒂𝒔</m:t>
                    </m:r>
                  </m:oMath>
                </a14:m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71878"/>
                <a:ext cx="6172200" cy="1078693"/>
              </a:xfrm>
              <a:prstGeom prst="rect">
                <a:avLst/>
              </a:prstGeom>
              <a:blipFill rotWithShape="1">
                <a:blip r:embed="rId6"/>
                <a:stretch>
                  <a:fillRect l="-1581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43400" y="28765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89131" y="4171950"/>
                <a:ext cx="4308552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 ý: -CĐTNDĐ: a </a:t>
                </a:r>
                <a:r>
                  <a:rPr lang="en-US" altLang="en-US" sz="2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-CĐTCDĐ</a:t>
                </a:r>
                <a:r>
                  <a:rPr lang="en-US" alt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</a:t>
                </a:r>
                <a:r>
                  <a:rPr lang="en-US" altLang="en-US" sz="2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altLang="en-US" sz="2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31" y="4171950"/>
                <a:ext cx="4308552" cy="846386"/>
              </a:xfrm>
              <a:prstGeom prst="rect">
                <a:avLst/>
              </a:prstGeom>
              <a:blipFill rotWithShape="1">
                <a:blip r:embed="rId7"/>
                <a:stretch>
                  <a:fillRect t="-4317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2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230" y="57150"/>
            <a:ext cx="8928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04800" y="765036"/>
            <a:ext cx="9144000" cy="3559314"/>
            <a:chOff x="0" y="922"/>
            <a:chExt cx="5760" cy="1722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0" y="922"/>
              <a:ext cx="556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u="sng" dirty="0" err="1">
                  <a:solidFill>
                    <a:schemeClr val="accent4">
                      <a:lumMod val="75000"/>
                    </a:schemeClr>
                  </a:solidFill>
                </a:rPr>
                <a:t>Câu</a:t>
              </a:r>
              <a:r>
                <a:rPr lang="en-US" altLang="en-US" b="1" u="sng" dirty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: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Trong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các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trường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hợp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sau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đây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vận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tốc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trong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trường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hợp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nào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là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vận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tốc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tức</a:t>
              </a: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accent4">
                      <a:lumMod val="75000"/>
                    </a:schemeClr>
                  </a:solidFill>
                </a:rPr>
                <a:t>thời</a:t>
              </a:r>
              <a:endParaRPr lang="en-US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88" y="1344"/>
              <a:ext cx="423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A. </a:t>
              </a:r>
              <a:r>
                <a:rPr lang="en-US" altLang="en-US" dirty="0" err="1"/>
                <a:t>vận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viên</a:t>
              </a:r>
              <a:r>
                <a:rPr lang="en-US" altLang="en-US" dirty="0"/>
                <a:t> </a:t>
              </a:r>
              <a:r>
                <a:rPr lang="en-US" altLang="en-US" dirty="0" err="1"/>
                <a:t>đạn</a:t>
              </a:r>
              <a:r>
                <a:rPr lang="en-US" altLang="en-US" dirty="0"/>
                <a:t> </a:t>
              </a:r>
              <a:r>
                <a:rPr lang="en-US" altLang="en-US" dirty="0" err="1"/>
                <a:t>khi</a:t>
              </a:r>
              <a:r>
                <a:rPr lang="en-US" altLang="en-US" dirty="0"/>
                <a:t> </a:t>
              </a:r>
              <a:r>
                <a:rPr lang="en-US" altLang="en-US" dirty="0" err="1"/>
                <a:t>ra</a:t>
              </a:r>
              <a:r>
                <a:rPr lang="en-US" altLang="en-US" dirty="0"/>
                <a:t> </a:t>
              </a:r>
              <a:r>
                <a:rPr lang="en-US" altLang="en-US" dirty="0" err="1"/>
                <a:t>khỏi</a:t>
              </a:r>
              <a:r>
                <a:rPr lang="en-US" altLang="en-US" dirty="0"/>
                <a:t> </a:t>
              </a:r>
              <a:r>
                <a:rPr lang="en-US" altLang="en-US" dirty="0" err="1"/>
                <a:t>nòng</a:t>
              </a:r>
              <a:r>
                <a:rPr lang="en-US" altLang="en-US" dirty="0"/>
                <a:t> </a:t>
              </a:r>
              <a:r>
                <a:rPr lang="en-US" altLang="en-US" dirty="0" err="1"/>
                <a:t>súng</a:t>
              </a:r>
              <a:endParaRPr lang="en-US" altLang="en-US" dirty="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94" y="1584"/>
              <a:ext cx="39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B. </a:t>
              </a:r>
              <a:r>
                <a:rPr lang="en-US" altLang="en-US" dirty="0" err="1"/>
                <a:t>vận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của</a:t>
              </a:r>
              <a:r>
                <a:rPr lang="en-US" altLang="en-US" dirty="0"/>
                <a:t> </a:t>
              </a:r>
              <a:r>
                <a:rPr lang="en-US" altLang="en-US" dirty="0" err="1"/>
                <a:t>một</a:t>
              </a:r>
              <a:r>
                <a:rPr lang="en-US" altLang="en-US" dirty="0"/>
                <a:t> </a:t>
              </a:r>
              <a:r>
                <a:rPr lang="en-US" altLang="en-US" dirty="0" err="1"/>
                <a:t>vật</a:t>
              </a:r>
              <a:r>
                <a:rPr lang="en-US" altLang="en-US" dirty="0"/>
                <a:t> </a:t>
              </a:r>
              <a:r>
                <a:rPr lang="en-US" altLang="en-US" dirty="0" err="1"/>
                <a:t>rơi</a:t>
              </a:r>
              <a:r>
                <a:rPr lang="en-US" altLang="en-US" dirty="0"/>
                <a:t> </a:t>
              </a:r>
              <a:r>
                <a:rPr lang="en-US" altLang="en-US" dirty="0" err="1"/>
                <a:t>khi</a:t>
              </a:r>
              <a:r>
                <a:rPr lang="en-US" altLang="en-US" dirty="0"/>
                <a:t> </a:t>
              </a:r>
              <a:r>
                <a:rPr lang="en-US" altLang="en-US" dirty="0" err="1"/>
                <a:t>chạm</a:t>
              </a:r>
              <a:r>
                <a:rPr lang="en-US" altLang="en-US" dirty="0"/>
                <a:t> </a:t>
              </a:r>
              <a:r>
                <a:rPr lang="en-US" altLang="en-US" dirty="0" err="1"/>
                <a:t>đất</a:t>
              </a:r>
              <a:endParaRPr lang="en-US" altLang="en-US" dirty="0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88" y="1834"/>
              <a:ext cx="547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C. </a:t>
              </a:r>
              <a:r>
                <a:rPr lang="en-US" altLang="en-US" dirty="0" err="1"/>
                <a:t>vận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của</a:t>
              </a:r>
              <a:r>
                <a:rPr lang="en-US" altLang="en-US" dirty="0"/>
                <a:t> </a:t>
              </a:r>
              <a:r>
                <a:rPr lang="en-US" altLang="en-US" dirty="0" err="1"/>
                <a:t>xe</a:t>
              </a:r>
              <a:r>
                <a:rPr lang="en-US" altLang="en-US" dirty="0"/>
                <a:t> </a:t>
              </a:r>
              <a:r>
                <a:rPr lang="en-US" altLang="en-US" dirty="0" err="1"/>
                <a:t>máy</a:t>
              </a:r>
              <a:r>
                <a:rPr lang="en-US" altLang="en-US" dirty="0"/>
                <a:t> </a:t>
              </a:r>
              <a:r>
                <a:rPr lang="en-US" altLang="en-US" dirty="0" err="1"/>
                <a:t>xác</a:t>
              </a:r>
              <a:r>
                <a:rPr lang="en-US" altLang="en-US" dirty="0"/>
                <a:t> </a:t>
              </a:r>
              <a:r>
                <a:rPr lang="en-US" altLang="en-US" dirty="0" err="1"/>
                <a:t>định</a:t>
              </a:r>
              <a:r>
                <a:rPr lang="en-US" altLang="en-US" dirty="0"/>
                <a:t> </a:t>
              </a:r>
              <a:r>
                <a:rPr lang="en-US" altLang="en-US" dirty="0" err="1"/>
                <a:t>bằng</a:t>
              </a:r>
              <a:r>
                <a:rPr lang="en-US" altLang="en-US" dirty="0"/>
                <a:t> </a:t>
              </a:r>
              <a:r>
                <a:rPr lang="en-US" altLang="en-US" dirty="0" err="1"/>
                <a:t>số</a:t>
              </a:r>
              <a:r>
                <a:rPr lang="en-US" altLang="en-US" dirty="0"/>
                <a:t> </a:t>
              </a:r>
              <a:r>
                <a:rPr lang="en-US" altLang="en-US" dirty="0" err="1"/>
                <a:t>chỉ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kế</a:t>
              </a:r>
              <a:r>
                <a:rPr lang="en-US" altLang="en-US" dirty="0"/>
                <a:t> </a:t>
              </a:r>
              <a:r>
                <a:rPr lang="en-US" altLang="en-US" dirty="0" err="1"/>
                <a:t>tại</a:t>
              </a:r>
              <a:r>
                <a:rPr lang="en-US" altLang="en-US" dirty="0"/>
                <a:t> </a:t>
              </a:r>
              <a:r>
                <a:rPr lang="en-US" altLang="en-US" dirty="0" err="1"/>
                <a:t>một</a:t>
              </a:r>
              <a:r>
                <a:rPr lang="en-US" altLang="en-US" dirty="0"/>
                <a:t> </a:t>
              </a:r>
              <a:r>
                <a:rPr lang="en-US" altLang="en-US" dirty="0" err="1"/>
                <a:t>thời</a:t>
              </a:r>
              <a:r>
                <a:rPr lang="en-US" altLang="en-US" dirty="0"/>
                <a:t> </a:t>
              </a:r>
              <a:r>
                <a:rPr lang="en-US" altLang="en-US" dirty="0" err="1"/>
                <a:t>điểm</a:t>
              </a:r>
              <a:r>
                <a:rPr lang="en-US" altLang="en-US" dirty="0"/>
                <a:t> </a:t>
              </a:r>
              <a:r>
                <a:rPr lang="en-US" altLang="en-US" dirty="0" err="1"/>
                <a:t>nào</a:t>
              </a:r>
              <a:r>
                <a:rPr lang="en-US" altLang="en-US" dirty="0"/>
                <a:t> </a:t>
              </a:r>
              <a:r>
                <a:rPr lang="en-US" altLang="en-US" dirty="0" err="1"/>
                <a:t>đó</a:t>
              </a:r>
              <a:r>
                <a:rPr lang="en-US" altLang="en-US" dirty="0"/>
                <a:t>.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88" y="2256"/>
              <a:ext cx="46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D. </a:t>
              </a:r>
              <a:r>
                <a:rPr lang="en-US" altLang="en-US" dirty="0" err="1"/>
                <a:t>vận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cả</a:t>
              </a:r>
              <a:r>
                <a:rPr lang="en-US" altLang="en-US" dirty="0"/>
                <a:t> </a:t>
              </a:r>
              <a:r>
                <a:rPr lang="en-US" altLang="en-US" dirty="0" err="1"/>
                <a:t>ba</a:t>
              </a:r>
              <a:r>
                <a:rPr lang="en-US" altLang="en-US" dirty="0"/>
                <a:t> </a:t>
              </a:r>
              <a:r>
                <a:rPr lang="en-US" altLang="en-US" dirty="0" err="1"/>
                <a:t>trường</a:t>
              </a:r>
              <a:r>
                <a:rPr lang="en-US" altLang="en-US" dirty="0"/>
                <a:t> </a:t>
              </a:r>
              <a:r>
                <a:rPr lang="en-US" altLang="en-US" dirty="0" err="1"/>
                <a:t>hợp</a:t>
              </a:r>
              <a:r>
                <a:rPr lang="en-US" altLang="en-US" dirty="0"/>
                <a:t> </a:t>
              </a:r>
              <a:r>
                <a:rPr lang="en-US" altLang="en-US" dirty="0" err="1"/>
                <a:t>trên</a:t>
              </a:r>
              <a:r>
                <a:rPr lang="en-US" altLang="en-US" dirty="0"/>
                <a:t> </a:t>
              </a:r>
              <a:r>
                <a:rPr lang="en-US" altLang="en-US" dirty="0" err="1"/>
                <a:t>đều</a:t>
              </a:r>
              <a:r>
                <a:rPr lang="en-US" altLang="en-US" dirty="0"/>
                <a:t> </a:t>
              </a:r>
              <a:r>
                <a:rPr lang="en-US" altLang="en-US" dirty="0" err="1"/>
                <a:t>là</a:t>
              </a:r>
              <a:r>
                <a:rPr lang="en-US" altLang="en-US" dirty="0"/>
                <a:t> </a:t>
              </a:r>
              <a:r>
                <a:rPr lang="en-US" altLang="en-US" dirty="0" err="1"/>
                <a:t>vận</a:t>
              </a:r>
              <a:r>
                <a:rPr lang="en-US" altLang="en-US" dirty="0"/>
                <a:t> </a:t>
              </a:r>
              <a:r>
                <a:rPr lang="en-US" altLang="en-US" dirty="0" err="1"/>
                <a:t>tốc</a:t>
              </a:r>
              <a:r>
                <a:rPr lang="en-US" altLang="en-US" dirty="0"/>
                <a:t> </a:t>
              </a:r>
              <a:r>
                <a:rPr lang="en-US" altLang="en-US" dirty="0" err="1"/>
                <a:t>tức</a:t>
              </a:r>
              <a:r>
                <a:rPr lang="en-US" altLang="en-US" dirty="0"/>
                <a:t> </a:t>
              </a:r>
              <a:r>
                <a:rPr lang="en-US" altLang="en-US" dirty="0" err="1"/>
                <a:t>thời</a:t>
              </a:r>
              <a:endParaRPr lang="en-US" altLang="en-US" dirty="0"/>
            </a:p>
          </p:txBody>
        </p:sp>
      </p:grp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762000" y="3638550"/>
            <a:ext cx="38100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5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13657" y="870414"/>
            <a:ext cx="8730343" cy="2923257"/>
            <a:chOff x="18" y="2746"/>
            <a:chExt cx="5745" cy="1434"/>
          </a:xfrm>
        </p:grpSpPr>
        <p:sp>
          <p:nvSpPr>
            <p:cNvPr id="3" name="Text Box 20"/>
            <p:cNvSpPr txBox="1">
              <a:spLocks noChangeArrowheads="1"/>
            </p:cNvSpPr>
            <p:nvPr/>
          </p:nvSpPr>
          <p:spPr bwMode="auto">
            <a:xfrm>
              <a:off x="18" y="2746"/>
              <a:ext cx="559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u="sng" dirty="0" err="1">
                  <a:solidFill>
                    <a:schemeClr val="tx2">
                      <a:lumMod val="75000"/>
                    </a:schemeClr>
                  </a:solidFill>
                </a:rPr>
                <a:t>Câu</a:t>
              </a:r>
              <a:r>
                <a:rPr lang="en-US" altLang="en-US" b="1" u="sng" dirty="0">
                  <a:solidFill>
                    <a:schemeClr val="tx2">
                      <a:lumMod val="75000"/>
                    </a:schemeClr>
                  </a:solidFill>
                </a:rPr>
                <a:t> 2 :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alt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rong</a:t>
              </a:r>
              <a:r>
                <a:rPr lang="en-US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công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thức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tính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vận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tốc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của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chuyển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động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thẳng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nhanh</a:t>
              </a:r>
              <a:r>
                <a:rPr lang="en-US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dần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đều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v = v</a:t>
              </a:r>
              <a:r>
                <a:rPr lang="en-US" altLang="en-US" b="1" baseline="-25000" dirty="0">
                  <a:solidFill>
                    <a:schemeClr val="tx2">
                      <a:lumMod val="75000"/>
                    </a:schemeClr>
                  </a:solidFill>
                </a:rPr>
                <a:t>0 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+ a.t </a:t>
              </a:r>
              <a:r>
                <a:rPr lang="en-US" altLang="en-US" b="1" dirty="0" err="1">
                  <a:solidFill>
                    <a:schemeClr val="tx2">
                      <a:lumMod val="75000"/>
                    </a:schemeClr>
                  </a:solidFill>
                </a:rPr>
                <a:t>thì</a:t>
              </a:r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 :</a:t>
              </a:r>
            </a:p>
          </p:txBody>
        </p:sp>
        <p:sp>
          <p:nvSpPr>
            <p:cNvPr id="4" name="Text Box 21"/>
            <p:cNvSpPr txBox="1">
              <a:spLocks noChangeArrowheads="1"/>
            </p:cNvSpPr>
            <p:nvPr/>
          </p:nvSpPr>
          <p:spPr bwMode="auto">
            <a:xfrm>
              <a:off x="339" y="3342"/>
              <a:ext cx="196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A. v </a:t>
              </a:r>
              <a:r>
                <a:rPr lang="en-US" altLang="en-US" dirty="0" err="1"/>
                <a:t>luôn</a:t>
              </a:r>
              <a:r>
                <a:rPr lang="en-US" altLang="en-US" dirty="0"/>
                <a:t> </a:t>
              </a:r>
              <a:r>
                <a:rPr lang="en-US" altLang="en-US" dirty="0" err="1"/>
                <a:t>luôn</a:t>
              </a:r>
              <a:r>
                <a:rPr lang="en-US" altLang="en-US" dirty="0"/>
                <a:t> </a:t>
              </a:r>
              <a:r>
                <a:rPr lang="en-US" altLang="en-US" dirty="0" err="1"/>
                <a:t>dương</a:t>
              </a:r>
              <a:endParaRPr lang="en-US" altLang="en-US" dirty="0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36" y="3744"/>
              <a:ext cx="192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B. a luôn luôn dương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3072" y="3360"/>
              <a:ext cx="254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C. a </a:t>
              </a:r>
              <a:r>
                <a:rPr lang="en-US" altLang="en-US" dirty="0" err="1"/>
                <a:t>luôn</a:t>
              </a:r>
              <a:r>
                <a:rPr lang="en-US" altLang="en-US" dirty="0"/>
                <a:t> </a:t>
              </a:r>
              <a:r>
                <a:rPr lang="en-US" altLang="en-US" dirty="0" err="1"/>
                <a:t>cùng</a:t>
              </a:r>
              <a:r>
                <a:rPr lang="en-US" altLang="en-US" dirty="0"/>
                <a:t> </a:t>
              </a:r>
              <a:r>
                <a:rPr lang="en-US" altLang="en-US" dirty="0" err="1"/>
                <a:t>dấu</a:t>
              </a:r>
              <a:r>
                <a:rPr lang="en-US" altLang="en-US" dirty="0"/>
                <a:t> </a:t>
              </a:r>
              <a:r>
                <a:rPr lang="en-US" altLang="en-US" dirty="0" err="1"/>
                <a:t>với</a:t>
              </a:r>
              <a:r>
                <a:rPr lang="en-US" altLang="en-US" dirty="0"/>
                <a:t> v</a:t>
              </a: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072" y="3792"/>
              <a:ext cx="269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D. a </a:t>
              </a:r>
              <a:r>
                <a:rPr lang="en-US" altLang="en-US" dirty="0" err="1"/>
                <a:t>luôn</a:t>
              </a:r>
              <a:r>
                <a:rPr lang="en-US" altLang="en-US" dirty="0"/>
                <a:t> </a:t>
              </a:r>
              <a:r>
                <a:rPr lang="en-US" altLang="en-US" dirty="0" err="1"/>
                <a:t>ngược</a:t>
              </a:r>
              <a:r>
                <a:rPr lang="en-US" altLang="en-US" dirty="0"/>
                <a:t> </a:t>
              </a:r>
              <a:r>
                <a:rPr lang="en-US" altLang="en-US" dirty="0" err="1"/>
                <a:t>dấu</a:t>
              </a:r>
              <a:r>
                <a:rPr lang="en-US" altLang="en-US" dirty="0"/>
                <a:t> </a:t>
              </a:r>
              <a:r>
                <a:rPr lang="en-US" altLang="en-US" dirty="0" err="1"/>
                <a:t>với</a:t>
              </a:r>
              <a:r>
                <a:rPr lang="en-US" altLang="en-US" dirty="0"/>
                <a:t> v</a:t>
              </a:r>
            </a:p>
          </p:txBody>
        </p:sp>
      </p:grpSp>
      <p:sp>
        <p:nvSpPr>
          <p:cNvPr id="8" name="Oval 37"/>
          <p:cNvSpPr>
            <a:spLocks noChangeArrowheads="1"/>
          </p:cNvSpPr>
          <p:nvPr/>
        </p:nvSpPr>
        <p:spPr bwMode="auto">
          <a:xfrm>
            <a:off x="5105400" y="2209800"/>
            <a:ext cx="38100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42257" y="1047751"/>
            <a:ext cx="8730343" cy="2593015"/>
            <a:chOff x="18" y="2746"/>
            <a:chExt cx="5745" cy="1272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8" y="2746"/>
              <a:ext cx="5598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 err="1"/>
                <a:t>Câu</a:t>
              </a:r>
              <a:r>
                <a:rPr lang="en-US" altLang="en-US" b="1" dirty="0"/>
                <a:t> 3 : </a:t>
              </a:r>
              <a:r>
                <a:rPr lang="en-US" altLang="en-US" b="1" dirty="0" err="1"/>
                <a:t>Công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thức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nào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dưới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đây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là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công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thức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liên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hệ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giữa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vận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tốc</a:t>
              </a:r>
              <a:r>
                <a:rPr lang="en-US" altLang="en-US" b="1" dirty="0"/>
                <a:t>, </a:t>
              </a:r>
              <a:r>
                <a:rPr lang="en-US" altLang="en-US" b="1" dirty="0" err="1"/>
                <a:t>gia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tốc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và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quãng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đường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được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của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chuyển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động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thẳng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nhanh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dần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đều</a:t>
              </a:r>
              <a:r>
                <a:rPr lang="en-US" altLang="en-US" b="1" dirty="0"/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9" y="3342"/>
                  <a:ext cx="196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dirty="0" smtClean="0"/>
                    <a:t>A.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𝑣</m:t>
                      </m:r>
                      <m:r>
                        <a:rPr lang="en-US" alt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𝑎𝑠</m:t>
                          </m:r>
                        </m:e>
                      </m:rad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" y="3342"/>
                  <a:ext cx="1968" cy="2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55" t="-2381" b="-2381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6" y="3744"/>
                  <a:ext cx="1920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dirty="0" smtClean="0"/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2</m:t>
                      </m:r>
                      <m:r>
                        <a:rPr lang="en-US" altLang="en-US" b="0" i="1" smtClean="0">
                          <a:latin typeface="Cambria Math"/>
                        </a:rPr>
                        <m:t>𝑎𝑠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" y="3744"/>
                  <a:ext cx="1920" cy="2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347" t="-10667" b="-30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072" y="3360"/>
                  <a:ext cx="2544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dirty="0" smtClean="0"/>
                    <a:t>C. </a:t>
                  </a:r>
                  <a14:m>
                    <m:oMath xmlns:m="http://schemas.openxmlformats.org/officeDocument/2006/math">
                      <m:r>
                        <a:rPr lang="en-US" altLang="en-US" i="1">
                          <a:latin typeface="Cambria Math"/>
                        </a:rPr>
                        <m:t>𝑣</m:t>
                      </m:r>
                      <m:r>
                        <a:rPr lang="en-US" alt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i="1">
                              <a:latin typeface="Cambria Math"/>
                            </a:rPr>
                            <m:t>2</m:t>
                          </m:r>
                          <m:r>
                            <a:rPr lang="en-US" altLang="en-US" i="1">
                              <a:latin typeface="Cambria Math"/>
                            </a:rPr>
                            <m:t>𝑎𝑠</m:t>
                          </m:r>
                        </m:e>
                      </m:rad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5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72" y="3360"/>
                  <a:ext cx="2544" cy="2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24" t="-2469" b="-28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72" y="3792"/>
                  <a:ext cx="2691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dirty="0" smtClean="0"/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2</m:t>
                      </m:r>
                      <m:r>
                        <a:rPr lang="en-US" altLang="en-US" b="0" i="1" smtClean="0">
                          <a:latin typeface="Cambria Math"/>
                        </a:rPr>
                        <m:t>𝑎𝑠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6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72" y="3792"/>
                  <a:ext cx="2691" cy="2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385" t="-10667" b="-30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5257800" y="3257550"/>
            <a:ext cx="38100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" y="135255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4 : </a:t>
            </a:r>
            <a:r>
              <a:rPr lang="en-US" altLang="en-US" b="1" dirty="0" err="1"/>
              <a:t>M</a:t>
            </a:r>
            <a:r>
              <a:rPr lang="en-US" altLang="en-US" b="1" dirty="0" err="1" smtClean="0"/>
              <a:t>ột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đoàn</a:t>
            </a:r>
            <a:r>
              <a:rPr lang="en-US" altLang="en-US" b="1" dirty="0"/>
              <a:t> </a:t>
            </a:r>
            <a:r>
              <a:rPr lang="en-US" altLang="en-US" b="1" dirty="0" err="1"/>
              <a:t>tàu</a:t>
            </a:r>
            <a:r>
              <a:rPr lang="en-US" altLang="en-US" b="1" dirty="0"/>
              <a:t> </a:t>
            </a:r>
            <a:r>
              <a:rPr lang="en-US" altLang="en-US" b="1" dirty="0" err="1"/>
              <a:t>bắt</a:t>
            </a:r>
            <a:r>
              <a:rPr lang="en-US" altLang="en-US" b="1" dirty="0"/>
              <a:t> </a:t>
            </a:r>
            <a:r>
              <a:rPr lang="en-US" altLang="en-US" b="1" dirty="0" err="1"/>
              <a:t>đầu</a:t>
            </a:r>
            <a:r>
              <a:rPr lang="en-US" altLang="en-US" b="1" dirty="0"/>
              <a:t> </a:t>
            </a:r>
            <a:r>
              <a:rPr lang="en-US" altLang="en-US" b="1" dirty="0" err="1"/>
              <a:t>rời</a:t>
            </a:r>
            <a:r>
              <a:rPr lang="en-US" altLang="en-US" b="1" dirty="0"/>
              <a:t> </a:t>
            </a:r>
            <a:r>
              <a:rPr lang="en-US" altLang="en-US" b="1" dirty="0" err="1"/>
              <a:t>ga</a:t>
            </a:r>
            <a:r>
              <a:rPr lang="en-US" altLang="en-US" b="1" dirty="0"/>
              <a:t> </a:t>
            </a:r>
            <a:r>
              <a:rPr lang="en-US" altLang="en-US" b="1" dirty="0" err="1"/>
              <a:t>chuyển</a:t>
            </a:r>
            <a:r>
              <a:rPr lang="en-US" altLang="en-US" b="1" dirty="0"/>
              <a:t> </a:t>
            </a:r>
            <a:r>
              <a:rPr lang="en-US" altLang="en-US" b="1" dirty="0" err="1"/>
              <a:t>động</a:t>
            </a:r>
            <a:r>
              <a:rPr lang="en-US" altLang="en-US" b="1" dirty="0"/>
              <a:t> </a:t>
            </a:r>
            <a:r>
              <a:rPr lang="en-US" altLang="en-US" b="1" dirty="0" err="1"/>
              <a:t>thẳng</a:t>
            </a:r>
            <a:r>
              <a:rPr lang="en-US" altLang="en-US" b="1" dirty="0"/>
              <a:t> </a:t>
            </a:r>
            <a:r>
              <a:rPr lang="en-US" altLang="en-US" b="1" dirty="0" err="1"/>
              <a:t>nhanh</a:t>
            </a:r>
            <a:r>
              <a:rPr lang="en-US" altLang="en-US" b="1" dirty="0"/>
              <a:t> </a:t>
            </a:r>
            <a:r>
              <a:rPr lang="en-US" altLang="en-US" b="1" dirty="0" err="1"/>
              <a:t>dần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đều</a:t>
            </a:r>
            <a:r>
              <a:rPr lang="en-US" altLang="en-US" b="1" dirty="0"/>
              <a:t>.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</a:t>
            </a:r>
            <a:r>
              <a:rPr lang="en-US" altLang="en-US" b="1" smtClean="0"/>
              <a:t>au </a:t>
            </a:r>
            <a:r>
              <a:rPr lang="en-US" altLang="en-US" b="1" dirty="0"/>
              <a:t>1 </a:t>
            </a:r>
            <a:r>
              <a:rPr lang="en-US" altLang="en-US" b="1" dirty="0" err="1"/>
              <a:t>phút</a:t>
            </a:r>
            <a:r>
              <a:rPr lang="en-US" altLang="en-US" b="1" dirty="0"/>
              <a:t> </a:t>
            </a:r>
            <a:r>
              <a:rPr lang="en-US" altLang="en-US" b="1" dirty="0" err="1"/>
              <a:t>tàu</a:t>
            </a:r>
            <a:r>
              <a:rPr lang="en-US" altLang="en-US" b="1" dirty="0"/>
              <a:t> </a:t>
            </a:r>
            <a:r>
              <a:rPr lang="en-US" altLang="en-US" b="1" dirty="0" err="1"/>
              <a:t>đạt</a:t>
            </a:r>
            <a:r>
              <a:rPr lang="en-US" altLang="en-US" b="1" dirty="0"/>
              <a:t> </a:t>
            </a:r>
            <a:r>
              <a:rPr lang="en-US" altLang="en-US" b="1" dirty="0" err="1"/>
              <a:t>vận</a:t>
            </a:r>
            <a:r>
              <a:rPr lang="en-US" altLang="en-US" b="1" dirty="0"/>
              <a:t> </a:t>
            </a:r>
            <a:r>
              <a:rPr lang="en-US" altLang="en-US" b="1" dirty="0" err="1"/>
              <a:t>tốc</a:t>
            </a:r>
            <a:r>
              <a:rPr lang="en-US" altLang="en-US" b="1" dirty="0"/>
              <a:t> 36km/h </a:t>
            </a:r>
            <a:r>
              <a:rPr lang="en-US" altLang="en-US" b="1" dirty="0" err="1"/>
              <a:t>gia</a:t>
            </a:r>
            <a:r>
              <a:rPr lang="en-US" altLang="en-US" b="1" dirty="0"/>
              <a:t> </a:t>
            </a:r>
            <a:r>
              <a:rPr lang="en-US" altLang="en-US" b="1" dirty="0" err="1"/>
              <a:t>tốc</a:t>
            </a:r>
            <a:r>
              <a:rPr lang="en-US" altLang="en-US" b="1" dirty="0"/>
              <a:t> </a:t>
            </a:r>
            <a:r>
              <a:rPr lang="en-US" altLang="en-US" b="1" dirty="0" err="1"/>
              <a:t>chuyển</a:t>
            </a:r>
            <a:r>
              <a:rPr lang="en-US" altLang="en-US" b="1" dirty="0"/>
              <a:t> </a:t>
            </a:r>
            <a:r>
              <a:rPr lang="en-US" altLang="en-US" b="1" dirty="0" err="1"/>
              <a:t>động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tàu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: </a:t>
            </a:r>
            <a:endParaRPr lang="en-US" altLang="en-US" b="1" dirty="0" smtClean="0"/>
          </a:p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      </a:t>
            </a:r>
            <a:r>
              <a:rPr lang="en-US" altLang="en-US" dirty="0" smtClean="0"/>
              <a:t>A</a:t>
            </a:r>
            <a:r>
              <a:rPr lang="en-US" altLang="en-US" dirty="0"/>
              <a:t>.  1/6m/s</a:t>
            </a:r>
            <a:r>
              <a:rPr lang="en-US" altLang="en-US" baseline="30000" dirty="0"/>
              <a:t>2</a:t>
            </a:r>
            <a:r>
              <a:rPr lang="en-US" altLang="en-US" dirty="0"/>
              <a:t>   ;     B. 10m/s</a:t>
            </a:r>
            <a:r>
              <a:rPr lang="en-US" altLang="en-US" baseline="30000" dirty="0"/>
              <a:t>2   </a:t>
            </a:r>
            <a:r>
              <a:rPr lang="en-US" altLang="en-US" dirty="0"/>
              <a:t>;     C. 6m/s</a:t>
            </a:r>
            <a:r>
              <a:rPr lang="en-US" altLang="en-US" baseline="30000" dirty="0"/>
              <a:t>2</a:t>
            </a:r>
            <a:r>
              <a:rPr lang="en-US" altLang="en-US" dirty="0"/>
              <a:t>         ;     D. 36m/s</a:t>
            </a:r>
            <a:r>
              <a:rPr lang="en-US" altLang="en-US" baseline="30000" dirty="0"/>
              <a:t>2</a:t>
            </a:r>
            <a:endParaRPr lang="en-US" altLang="en-US" baseline="30000" dirty="0">
              <a:latin typeface="VNI-Times" pitchFamily="2" charset="0"/>
            </a:endParaRP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685800" y="2724150"/>
            <a:ext cx="38100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19621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đây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là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thúc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</a:pP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Hẹn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gặp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ở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sau</a:t>
            </a:r>
            <a:endParaRPr lang="en-US" sz="3600" b="1" dirty="0" smtClean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CHÚC CÁC EM HỌC TỐT !</a:t>
            </a:r>
            <a:endParaRPr lang="en-US" sz="3600" b="1" dirty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9" y="54173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2012950" y="1352551"/>
            <a:ext cx="5711826" cy="708423"/>
            <a:chOff x="1268" y="1136"/>
            <a:chExt cx="3598" cy="595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728" y="1136"/>
              <a:ext cx="3138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TỐC TỨC THỜI</a:t>
              </a:r>
            </a:p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BIẾN ĐỔI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415" y="1358"/>
              <a:ext cx="17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2012950" y="2228848"/>
            <a:ext cx="6111876" cy="514350"/>
            <a:chOff x="1268" y="1872"/>
            <a:chExt cx="3850" cy="432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728" y="1968"/>
              <a:ext cx="339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NHANH DẦN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82" y="1934"/>
              <a:ext cx="24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2012954" y="2895598"/>
            <a:ext cx="6045201" cy="514350"/>
            <a:chOff x="1268" y="2432"/>
            <a:chExt cx="3808" cy="432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776" y="2528"/>
              <a:ext cx="330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THẲNG CHẬM DẦN ĐỀU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405" y="2496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51" y="2496"/>
              <a:ext cx="30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6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 THỜI. CHUYỂN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895350"/>
            <a:ext cx="8839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3525" indent="-263525"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3525" indent="0" eaLnBrk="1" hangingPunct="1"/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457200" y="2426556"/>
                <a:ext cx="84582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2400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altLang="en-US" sz="24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4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altLang="en-US" sz="24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M,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dời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426553"/>
                <a:ext cx="84582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81" t="-5882" r="-7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4"/>
              <p:cNvSpPr txBox="1">
                <a:spLocks noChangeArrowheads="1"/>
              </p:cNvSpPr>
              <p:nvPr/>
            </p:nvSpPr>
            <p:spPr bwMode="auto">
              <a:xfrm>
                <a:off x="609601" y="4019552"/>
                <a:ext cx="7909794" cy="995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4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en-US" sz="2400" b="0" i="1" smtClean="0">
                        <a:solidFill>
                          <a:schemeClr val="accent4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sz="2400" i="1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en-US" sz="2400" i="1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altLang="en-US" sz="2400" i="1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i="1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</a:p>
              <a:p>
                <a:pPr eaLnBrk="1" hangingPunct="1"/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altLang="en-US" sz="2400" dirty="0" err="1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endParaRPr lang="en-US" alt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019550"/>
                <a:ext cx="7908191" cy="995337"/>
              </a:xfrm>
              <a:prstGeom prst="rect">
                <a:avLst/>
              </a:prstGeom>
              <a:blipFill rotWithShape="1">
                <a:blip r:embed="rId3"/>
                <a:stretch>
                  <a:fillRect l="-1157" r="-231" b="-128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2453965" y="3566817"/>
            <a:ext cx="3928906" cy="206085"/>
            <a:chOff x="1157" y="3134"/>
            <a:chExt cx="2448" cy="121"/>
          </a:xfrm>
        </p:grpSpPr>
        <p:sp>
          <p:nvSpPr>
            <p:cNvPr id="13" name="Line 84"/>
            <p:cNvSpPr>
              <a:spLocks noChangeShapeType="1"/>
            </p:cNvSpPr>
            <p:nvPr/>
          </p:nvSpPr>
          <p:spPr bwMode="auto">
            <a:xfrm>
              <a:off x="1157" y="3207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85"/>
            <p:cNvSpPr>
              <a:spLocks noChangeShapeType="1"/>
            </p:cNvSpPr>
            <p:nvPr/>
          </p:nvSpPr>
          <p:spPr bwMode="auto">
            <a:xfrm>
              <a:off x="1541" y="31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87"/>
            <p:cNvSpPr>
              <a:spLocks noChangeShapeType="1"/>
            </p:cNvSpPr>
            <p:nvPr/>
          </p:nvSpPr>
          <p:spPr bwMode="auto">
            <a:xfrm>
              <a:off x="2645" y="31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1553" y="313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84952" y="3105151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52" y="3105150"/>
                <a:ext cx="381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839" r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58282" y="3638552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82" y="3638550"/>
                <a:ext cx="3810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839" r="-20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67400" y="3289633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289633"/>
                <a:ext cx="38100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7333" r="-32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38082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I. VẬN TỐC TỨC THỜI. CHUYỂN ĐỘNG BIẾN ĐỔI ĐỀU</a:t>
            </a:r>
            <a:endParaRPr lang="en-US" altLang="en-US" sz="2400" b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684587" y="3105152"/>
                <a:ext cx="1524000" cy="7620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𝒗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87" y="3105150"/>
                <a:ext cx="1524000" cy="762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00104" y="1733550"/>
            <a:ext cx="7559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3877355"/>
                <a:ext cx="8458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3525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77355"/>
                <a:ext cx="84582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5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200" y="1142823"/>
            <a:ext cx="769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171450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2228850"/>
            <a:ext cx="6667500" cy="280035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TỨC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THỜI. CHUYỂN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TỨC THỜI</a:t>
            </a:r>
            <a:b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70" y="902851"/>
            <a:ext cx="480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42875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C1.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36km/h.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0,01s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43100" y="2952750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36km/h=10m/s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019552"/>
                <a:ext cx="7086600" cy="7149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Symbol" panose="05050102010706020507" pitchFamily="18" charset="2"/>
                  <a:buNone/>
                </a:pPr>
                <a:r>
                  <a:rPr lang="en-US" altLang="en-US" sz="24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solidFill>
                              <a:srgbClr val="333399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en-US" sz="28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en-US" sz="28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altLang="en-US" sz="24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s  =  v. t  </a:t>
                </a:r>
                <a:r>
                  <a:rPr lang="en-US" altLang="en-US" sz="24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=10.0,01 = 0,1m         </a:t>
                </a:r>
                <a:endParaRPr lang="en-US" altLang="en-US" sz="2400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019550"/>
                <a:ext cx="7086600" cy="7369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4578"/>
            <a:ext cx="7848600" cy="422672"/>
          </a:xfrm>
        </p:spPr>
        <p:txBody>
          <a:bodyPr/>
          <a:lstStyle/>
          <a:p>
            <a:pPr eaLnBrk="0" hangingPunct="0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VẬN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TỨC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THỜI. CHUYỂN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THẲNG BIẾN ĐỔI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02" y="1085850"/>
            <a:ext cx="4010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702" y="1600203"/>
            <a:ext cx="8235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" y="2343150"/>
            <a:ext cx="8153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alt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CHUYỂN ĐỘNG THẲNG BIẾN ĐỔI ĐỀU (TUYỀN TUYỀN)</Template>
  <TotalTime>1740</TotalTime>
  <Words>2960</Words>
  <Application>Microsoft Office PowerPoint</Application>
  <PresentationFormat>On-screen Show (16:9)</PresentationFormat>
  <Paragraphs>295</Paragraphs>
  <Slides>39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sample</vt:lpstr>
      <vt:lpstr>Office Theme</vt:lpstr>
      <vt:lpstr>1_sample</vt:lpstr>
      <vt:lpstr>1_Office Theme</vt:lpstr>
      <vt:lpstr>2_Office Theme</vt:lpstr>
      <vt:lpstr>Bitmap Image</vt:lpstr>
      <vt:lpstr>PowerPoint Presentation</vt:lpstr>
      <vt:lpstr>QUAN SÁT</vt:lpstr>
      <vt:lpstr>Bài 3:  CHUYỂN ĐỘNG THẲNG BIẾN ĐỔI ĐỀU (2 tiết)</vt:lpstr>
      <vt:lpstr>NỘI DUNG</vt:lpstr>
      <vt:lpstr>I. VẬN TỐC TỨC THỜI. CHUYỂN ĐỘNG THẲNG BIẾN ĐỔI ĐỀU</vt:lpstr>
      <vt:lpstr>PowerPoint Presentation</vt:lpstr>
      <vt:lpstr>I. VẬN TỐC TỨC THỜI. CHUYỂN ĐỘNG THẲNG BIẾN ĐỔI ĐỀU</vt:lpstr>
      <vt:lpstr>I. VẬN TỐC TỨC THỜI CHUYỂN ĐỘNG THẲNG BIẾN ĐỔI ĐỀU</vt:lpstr>
      <vt:lpstr>I. VẬN TỐC TỨC THỜI. CHUYỂN ĐỘNG THẲNG BIẾN ĐỔI ĐỀU</vt:lpstr>
      <vt:lpstr>I. VẬN TỐC TỨC THỜI. CHUYỂN ĐỘNG THẲNG BIẾN ĐỔI ĐỀU</vt:lpstr>
      <vt:lpstr>PowerPoint Presentation</vt:lpstr>
      <vt:lpstr>PowerPoint Presentation</vt:lpstr>
      <vt:lpstr>I. VẬN TỐC TỨC THỜI  CHUYỂN ĐỘNG THẲNG BIẾN ĐỔI ĐỀU</vt:lpstr>
      <vt:lpstr>PowerPoint Presentation</vt:lpstr>
      <vt:lpstr>NỘI DUNG</vt:lpstr>
      <vt:lpstr>II. CHUYỂN ĐỘNG THẲNG NHANH DẦN ĐỀU</vt:lpstr>
      <vt:lpstr>II. CHUYỂN ĐỘNG THẲNG NHANH DẦN ĐỀU</vt:lpstr>
      <vt:lpstr>PowerPoint Presentation</vt:lpstr>
      <vt:lpstr>II. CHUYỂN ĐỘNG THẲNG NHANH DẦN ĐỀU</vt:lpstr>
      <vt:lpstr>PowerPoint Presentation</vt:lpstr>
      <vt:lpstr>II. CHUYỂN ĐỘNG THẲNG NHANH DẦN ĐỀU</vt:lpstr>
      <vt:lpstr>PowerPoint Presentation</vt:lpstr>
      <vt:lpstr>II. CHUYỂN ĐỘNG THẲNG NHANH DẦN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III. CHUYỂN ĐỘNG THẲNG CHẬM DẦN ĐỀU</vt:lpstr>
      <vt:lpstr>III. CHUYỂN ĐỘNG THẲNG CHẬM DẦN ĐỀU</vt:lpstr>
      <vt:lpstr>III. CHUYỂN ĐỘNG THẲNG CHẬM DẦN ĐỀU</vt:lpstr>
      <vt:lpstr>III. CHUYỂN ĐỘNG THẲNG CHẬM DẦN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CHUYỂN ĐỘNG THẲNG BIẾN ĐỔI ĐỀU (T1)</dc:title>
  <dc:creator>Admin</dc:creator>
  <cp:lastModifiedBy>User</cp:lastModifiedBy>
  <cp:revision>120</cp:revision>
  <dcterms:created xsi:type="dcterms:W3CDTF">2020-08-02T14:43:39Z</dcterms:created>
  <dcterms:modified xsi:type="dcterms:W3CDTF">2021-08-27T14:45:17Z</dcterms:modified>
</cp:coreProperties>
</file>