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5"/>
  </p:notesMasterIdLst>
  <p:sldIdLst>
    <p:sldId id="313" r:id="rId3"/>
    <p:sldId id="301" r:id="rId4"/>
    <p:sldId id="315" r:id="rId5"/>
    <p:sldId id="334" r:id="rId6"/>
    <p:sldId id="335" r:id="rId7"/>
    <p:sldId id="337" r:id="rId8"/>
    <p:sldId id="324" r:id="rId9"/>
    <p:sldId id="325" r:id="rId10"/>
    <p:sldId id="338" r:id="rId11"/>
    <p:sldId id="339" r:id="rId12"/>
    <p:sldId id="327" r:id="rId13"/>
    <p:sldId id="328" r:id="rId14"/>
    <p:sldId id="329" r:id="rId15"/>
    <p:sldId id="330" r:id="rId16"/>
    <p:sldId id="331" r:id="rId17"/>
    <p:sldId id="332" r:id="rId18"/>
    <p:sldId id="333"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3" r:id="rId32"/>
    <p:sldId id="354" r:id="rId33"/>
    <p:sldId id="355" r:id="rId34"/>
  </p:sldIdLst>
  <p:sldSz cx="24384000" cy="13716000"/>
  <p:notesSz cx="6858000" cy="9144000"/>
  <p:custDataLst>
    <p:tags r:id="rId3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7F7FF"/>
    <a:srgbClr val="D6F7FE"/>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p:scale>
          <a:sx n="42" d="100"/>
          <a:sy n="42" d="100"/>
        </p:scale>
        <p:origin x="-120" y="-18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26279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86225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06744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333763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30924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65966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27028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3287453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2401745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328884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53986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3141361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318855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2750868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68277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613187" y="5288484"/>
              <a:ext cx="128778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§23. Qui </a:t>
              </a:r>
              <a:r>
                <a:rPr lang="en-US" sz="6000" b="1" dirty="0" err="1">
                  <a:solidFill>
                    <a:srgbClr val="0000FF"/>
                  </a:solidFill>
                  <a:latin typeface="Tahoma" pitchFamily="34" charset="0"/>
                  <a:ea typeface="Tahoma" pitchFamily="34" charset="0"/>
                  <a:cs typeface="Tahoma" pitchFamily="34" charset="0"/>
                </a:rPr>
                <a:t>tắc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đếm</a:t>
              </a:r>
              <a:endParaRPr lang="en-US" sz="6000" b="1" dirty="0">
                <a:solidFill>
                  <a:srgbClr val="0000FF"/>
                </a:solidFill>
                <a:latin typeface="Tahoma" pitchFamily="34" charset="0"/>
                <a:ea typeface="Tahoma" pitchFamily="34" charset="0"/>
                <a:cs typeface="Tahoma" pitchFamily="34" charset="0"/>
              </a:endParaRPr>
            </a:p>
            <a:p>
              <a:pPr>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§24. </a:t>
              </a:r>
              <a:r>
                <a:rPr lang="en-US" sz="6000" b="1" dirty="0" err="1">
                  <a:solidFill>
                    <a:srgbClr val="0000FF"/>
                  </a:solidFill>
                  <a:latin typeface="Tahoma" pitchFamily="34" charset="0"/>
                  <a:ea typeface="Tahoma" pitchFamily="34" charset="0"/>
                  <a:cs typeface="Tahoma" pitchFamily="34" charset="0"/>
                </a:rPr>
                <a:t>Hoán</a:t>
              </a:r>
              <a:r>
                <a:rPr lang="en-US" sz="6000" b="1" dirty="0">
                  <a:solidFill>
                    <a:srgbClr val="0000FF"/>
                  </a:solidFill>
                  <a:latin typeface="Tahoma" pitchFamily="34" charset="0"/>
                  <a:ea typeface="Tahoma" pitchFamily="34" charset="0"/>
                  <a:cs typeface="Tahoma" pitchFamily="34" charset="0"/>
                </a:rPr>
                <a:t> vị, </a:t>
              </a:r>
              <a:r>
                <a:rPr lang="en-US" sz="6000" b="1" dirty="0" err="1">
                  <a:solidFill>
                    <a:srgbClr val="0000FF"/>
                  </a:solidFill>
                  <a:latin typeface="Tahoma" pitchFamily="34" charset="0"/>
                  <a:ea typeface="Tahoma" pitchFamily="34" charset="0"/>
                  <a:cs typeface="Tahoma" pitchFamily="34" charset="0"/>
                </a:rPr>
                <a:t>chỉnh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hợp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tô</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hợp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§25. </a:t>
              </a:r>
              <a:r>
                <a:rPr lang="en-US" sz="6000" b="1" dirty="0" err="1">
                  <a:solidFill>
                    <a:srgbClr val="0000FF"/>
                  </a:solidFill>
                  <a:latin typeface="Tahoma" pitchFamily="34" charset="0"/>
                  <a:ea typeface="Tahoma" pitchFamily="34" charset="0"/>
                  <a:cs typeface="Tahoma" pitchFamily="34" charset="0"/>
                </a:rPr>
                <a:t>Nhi</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thức</a:t>
              </a:r>
              <a:r>
                <a:rPr lang="en-US" sz="6000" b="1" dirty="0">
                  <a:solidFill>
                    <a:srgbClr val="0000FF"/>
                  </a:solidFill>
                  <a:latin typeface="Tahoma" pitchFamily="34" charset="0"/>
                  <a:ea typeface="Tahoma" pitchFamily="34" charset="0"/>
                  <a:cs typeface="Tahoma" pitchFamily="34" charset="0"/>
                </a:rPr>
                <a:t> Newton</a:t>
              </a: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a:t>
              </a:r>
              <a:r>
                <a:rPr lang="en-US" sz="4800" b="1" dirty="0">
                  <a:solidFill>
                    <a:schemeClr val="bg1"/>
                  </a:solidFill>
                  <a:latin typeface="Times New Roman" panose="02020603050405020304" pitchFamily="18" charset="0"/>
                  <a:cs typeface="Times New Roman" panose="02020603050405020304" pitchFamily="18" charset="0"/>
                </a:rPr>
                <a:t>VII</a:t>
              </a:r>
              <a:r>
                <a:rPr lang="vi-VN"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mj-lt"/>
                </a:rPr>
                <a:t>. </a:t>
              </a:r>
              <a:r>
                <a:rPr lang="en-US" sz="4800" b="1" dirty="0">
                  <a:solidFill>
                    <a:schemeClr val="bg1"/>
                  </a:solidFill>
                  <a:latin typeface="Times New Roman" panose="02020603050405020304" pitchFamily="18" charset="0"/>
                  <a:cs typeface="Times New Roman" panose="02020603050405020304" pitchFamily="18" charset="0"/>
                </a:rPr>
                <a:t>ĐẠI SỐ TỔ HỢP</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5342"/>
            <a:ext cx="7936992" cy="1120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37922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vi-VN" b="1" dirty="0">
                <a:solidFill>
                  <a:srgbClr val="FF0000"/>
                </a:solidFill>
              </a:rPr>
              <a:t>Nhận xét</a:t>
            </a:r>
            <a:r>
              <a:rPr lang="vi-VN" dirty="0"/>
              <a:t>: Ở câu b), nếu gọi A là tập hợp gồm tất cả các quân cờ trắng, B là tập hợp gồm tất cả các quân tốt thì các quân cờ Nam lấy ra là các phần tử của tập hợp A∪B. Nếu ta áp dụng quy tắc cộng: n(A∪B)=n(A)+n(B)=32 (quân cờ), suy ra Nam lấy ra 32 quân cờ. Kết luận khi đó là sai, </a:t>
            </a:r>
            <a:r>
              <a:rPr lang="vi-VN" dirty="0">
                <a:solidFill>
                  <a:srgbClr val="FF0000"/>
                </a:solidFill>
              </a:rPr>
              <a:t>vì A∩B≠∅ nên ta không thể áp dụng quy tắc cộng để tính trong trường hợp này.</a:t>
            </a:r>
            <a:endParaRPr lang="en-US" dirty="0">
              <a:solidFill>
                <a:srgbClr val="FF0000"/>
              </a:solidFill>
            </a:endParaRP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4935200" y="3872948"/>
            <a:ext cx="9067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00" y="4618200"/>
            <a:ext cx="8058185" cy="690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0635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r>
              <a:rPr lang="en-US" dirty="0" err="1"/>
              <a:t>Có</a:t>
            </a:r>
            <a:r>
              <a:rPr lang="en-US" dirty="0"/>
              <a:t> </a:t>
            </a:r>
            <a:r>
              <a:rPr lang="en-US" dirty="0" err="1"/>
              <a:t>bao</a:t>
            </a:r>
            <a:r>
              <a:rPr lang="en-US" dirty="0"/>
              <a:t> </a:t>
            </a:r>
            <a:r>
              <a:rPr lang="en-US" dirty="0" err="1"/>
              <a:t>nhiêu</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từ</a:t>
            </a:r>
            <a:r>
              <a:rPr lang="en-US" dirty="0"/>
              <a:t> 1 </a:t>
            </a:r>
            <a:r>
              <a:rPr lang="en-US" dirty="0" err="1"/>
              <a:t>đến</a:t>
            </a:r>
            <a:r>
              <a:rPr lang="en-US" dirty="0"/>
              <a:t> 30 </a:t>
            </a:r>
            <a:r>
              <a:rPr lang="en-US" dirty="0" err="1"/>
              <a:t>mà</a:t>
            </a:r>
            <a:r>
              <a:rPr lang="en-US" dirty="0"/>
              <a:t> </a:t>
            </a:r>
            <a:r>
              <a:rPr lang="en-US" dirty="0" err="1"/>
              <a:t>không</a:t>
            </a:r>
            <a:r>
              <a:rPr lang="en-US" dirty="0"/>
              <a:t> </a:t>
            </a:r>
            <a:r>
              <a:rPr lang="en-US" dirty="0" err="1"/>
              <a:t>nguyên</a:t>
            </a:r>
            <a:r>
              <a:rPr lang="en-US" dirty="0"/>
              <a:t> </a:t>
            </a:r>
            <a:r>
              <a:rPr lang="en-US" dirty="0" err="1"/>
              <a:t>tố</a:t>
            </a:r>
            <a:r>
              <a:rPr lang="en-US" dirty="0"/>
              <a:t> </a:t>
            </a:r>
            <a:r>
              <a:rPr lang="en-US" dirty="0" err="1"/>
              <a:t>cùng</a:t>
            </a:r>
            <a:r>
              <a:rPr lang="en-US" dirty="0"/>
              <a:t> </a:t>
            </a:r>
            <a:r>
              <a:rPr lang="en-US" dirty="0" err="1"/>
              <a:t>nhau</a:t>
            </a:r>
            <a:r>
              <a:rPr lang="en-US" dirty="0"/>
              <a:t> </a:t>
            </a:r>
            <a:r>
              <a:rPr lang="en-US" dirty="0" err="1"/>
              <a:t>với</a:t>
            </a:r>
            <a:r>
              <a:rPr lang="en-US" dirty="0"/>
              <a:t> 35?</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57"/>
          <p:cNvGrpSpPr>
            <a:grpSpLocks/>
          </p:cNvGrpSpPr>
          <p:nvPr/>
        </p:nvGrpSpPr>
        <p:grpSpPr bwMode="auto">
          <a:xfrm>
            <a:off x="838200" y="4267200"/>
            <a:ext cx="4800767" cy="1340454"/>
            <a:chOff x="224" y="592"/>
            <a:chExt cx="8505" cy="2410"/>
          </a:xfrm>
        </p:grpSpPr>
        <p:grpSp>
          <p:nvGrpSpPr>
            <p:cNvPr id="4" name="Group 24"/>
            <p:cNvGrpSpPr>
              <a:grpSpLocks/>
            </p:cNvGrpSpPr>
            <p:nvPr/>
          </p:nvGrpSpPr>
          <p:grpSpPr bwMode="auto">
            <a:xfrm>
              <a:off x="224" y="592"/>
              <a:ext cx="8505" cy="1599"/>
              <a:chOff x="315" y="602"/>
              <a:chExt cx="11966" cy="1978"/>
            </a:xfrm>
          </p:grpSpPr>
          <p:sp>
            <p:nvSpPr>
              <p:cNvPr id="6"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5" name="TextBox 56"/>
            <p:cNvSpPr txBox="1">
              <a:spLocks noChangeArrowheads="1"/>
            </p:cNvSpPr>
            <p:nvPr/>
          </p:nvSpPr>
          <p:spPr bwMode="auto">
            <a:xfrm>
              <a:off x="2224" y="702"/>
              <a:ext cx="5931"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Luyện</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tập</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2649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a:t>
                </a:r>
                <a:r>
                  <a:rPr lang="en-US" b="1" dirty="0" err="1" smtClean="0"/>
                  <a:t>Giải</a:t>
                </a:r>
                <a:r>
                  <a:rPr lang="en-US" b="1" dirty="0"/>
                  <a:t>: </a:t>
                </a:r>
                <a:endParaRPr lang="en-US" dirty="0"/>
              </a:p>
              <a:p>
                <a:pPr marL="0" indent="0">
                  <a:buNone/>
                </a:pPr>
                <a:r>
                  <a:rPr lang="en-US" dirty="0" err="1" smtClean="0"/>
                  <a:t>Vì</a:t>
                </a:r>
                <a:r>
                  <a:rPr lang="en-US" dirty="0" smtClean="0"/>
                  <a:t> </a:t>
                </a:r>
                <a14:m>
                  <m:oMath xmlns:m="http://schemas.openxmlformats.org/officeDocument/2006/math">
                    <m:r>
                      <a:rPr lang="en-US">
                        <a:latin typeface="Cambria Math"/>
                      </a:rPr>
                      <m:t>35</m:t>
                    </m:r>
                    <m:r>
                      <a:rPr lang="en-US" i="1">
                        <a:latin typeface="Cambria Math"/>
                      </a:rPr>
                      <m:t>=</m:t>
                    </m:r>
                    <m:r>
                      <a:rPr lang="en-US">
                        <a:latin typeface="Cambria Math"/>
                      </a:rPr>
                      <m:t>5</m:t>
                    </m:r>
                    <m:r>
                      <a:rPr lang="en-US">
                        <a:latin typeface="Cambria Math"/>
                      </a:rPr>
                      <m:t>.</m:t>
                    </m:r>
                    <m:r>
                      <a:rPr lang="en-US">
                        <a:latin typeface="Cambria Math"/>
                      </a:rPr>
                      <m:t>7</m:t>
                    </m:r>
                  </m:oMath>
                </a14:m>
                <a:r>
                  <a:rPr lang="en-US" dirty="0"/>
                  <a:t> </a:t>
                </a:r>
                <a:r>
                  <a:rPr lang="en-US" dirty="0" err="1"/>
                  <a:t>nên</a:t>
                </a:r>
                <a:r>
                  <a:rPr lang="en-US" dirty="0"/>
                  <a:t> </a:t>
                </a:r>
                <a:r>
                  <a:rPr lang="en-US" dirty="0" err="1"/>
                  <a:t>trong</a:t>
                </a:r>
                <a:r>
                  <a:rPr lang="en-US" dirty="0"/>
                  <a:t> </a:t>
                </a:r>
                <a:r>
                  <a:rPr lang="en-US" dirty="0" err="1"/>
                  <a:t>các</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từ</a:t>
                </a:r>
                <a:r>
                  <a:rPr lang="en-US" dirty="0"/>
                  <a:t> 1 </a:t>
                </a:r>
                <a:r>
                  <a:rPr lang="en-US" dirty="0" err="1"/>
                  <a:t>đến</a:t>
                </a:r>
                <a:r>
                  <a:rPr lang="en-US" dirty="0"/>
                  <a:t> 30, </a:t>
                </a:r>
                <a:r>
                  <a:rPr lang="en-US" dirty="0" err="1"/>
                  <a:t>chỉ</a:t>
                </a:r>
                <a:r>
                  <a:rPr lang="en-US" dirty="0"/>
                  <a:t> </a:t>
                </a:r>
                <a:r>
                  <a:rPr lang="en-US" dirty="0" err="1"/>
                  <a:t>có</a:t>
                </a:r>
                <a:r>
                  <a:rPr lang="en-US" dirty="0"/>
                  <a:t> </a:t>
                </a:r>
                <a:r>
                  <a:rPr lang="en-US" dirty="0" err="1"/>
                  <a:t>hai</a:t>
                </a:r>
                <a:r>
                  <a:rPr lang="en-US" dirty="0"/>
                  <a:t> </a:t>
                </a:r>
                <a:r>
                  <a:rPr lang="en-US" dirty="0" err="1"/>
                  <a:t>số</a:t>
                </a:r>
                <a:r>
                  <a:rPr lang="en-US" dirty="0"/>
                  <a:t> </a:t>
                </a:r>
                <a:r>
                  <a:rPr lang="en-US" dirty="0" err="1"/>
                  <a:t>tự</a:t>
                </a:r>
                <a:r>
                  <a:rPr lang="en-US" dirty="0"/>
                  <a:t> </a:t>
                </a:r>
                <a:r>
                  <a:rPr lang="en-US" dirty="0" err="1"/>
                  <a:t>nhiên</a:t>
                </a:r>
                <a:r>
                  <a:rPr lang="en-US" dirty="0"/>
                  <a:t> 5 </a:t>
                </a:r>
                <a:r>
                  <a:rPr lang="en-US" dirty="0" err="1"/>
                  <a:t>và</a:t>
                </a:r>
                <a:r>
                  <a:rPr lang="en-US" dirty="0"/>
                  <a:t> 7 </a:t>
                </a:r>
                <a:r>
                  <a:rPr lang="en-US" dirty="0" err="1"/>
                  <a:t>không</a:t>
                </a:r>
                <a:r>
                  <a:rPr lang="en-US" dirty="0"/>
                  <a:t> </a:t>
                </a:r>
                <a:r>
                  <a:rPr lang="en-US" dirty="0" err="1"/>
                  <a:t>nguyên</a:t>
                </a:r>
                <a:r>
                  <a:rPr lang="en-US" dirty="0"/>
                  <a:t> </a:t>
                </a:r>
                <a:r>
                  <a:rPr lang="en-US" dirty="0" err="1"/>
                  <a:t>tố</a:t>
                </a:r>
                <a:r>
                  <a:rPr lang="en-US" dirty="0"/>
                  <a:t> </a:t>
                </a:r>
                <a:r>
                  <a:rPr lang="en-US" dirty="0" err="1"/>
                  <a:t>cùng</a:t>
                </a:r>
                <a:r>
                  <a:rPr lang="en-US" dirty="0"/>
                  <a:t> </a:t>
                </a:r>
                <a:r>
                  <a:rPr lang="en-US" dirty="0" err="1"/>
                  <a:t>nhau</a:t>
                </a:r>
                <a:r>
                  <a:rPr lang="en-US" dirty="0"/>
                  <a:t> </a:t>
                </a:r>
                <a:r>
                  <a:rPr lang="en-US" dirty="0" err="1"/>
                  <a:t>với</a:t>
                </a:r>
                <a:r>
                  <a:rPr lang="en-US" dirty="0"/>
                  <a:t> 35</a:t>
                </a:r>
              </a:p>
            </p:txBody>
          </p:sp>
        </mc:Choice>
        <mc:Fallback>
          <p:sp>
            <p:nvSpPr>
              <p:cNvPr id="17"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12649200" y="3872948"/>
                <a:ext cx="11353800" cy="9630328"/>
              </a:xfrm>
              <a:prstGeom prst="rect">
                <a:avLst/>
              </a:prstGeom>
              <a:blipFill rotWithShape="1">
                <a:blip r:embed="rId3"/>
                <a:stretch>
                  <a:fillRect l="-2359" t="-2212"/>
                </a:stretch>
              </a:blipFill>
              <a:ln>
                <a:solidFill>
                  <a:srgbClr val="00B0F0"/>
                </a:solidFill>
              </a:ln>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4200" y="7239000"/>
            <a:ext cx="7040108" cy="574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982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err="1"/>
          </a:p>
          <a:p>
            <a:pPr marL="0" indent="0">
              <a:buNone/>
            </a:pPr>
            <a:r>
              <a:rPr lang="en-US" dirty="0" err="1"/>
              <a:t>Thầy</a:t>
            </a:r>
            <a:r>
              <a:rPr lang="en-US" dirty="0"/>
              <a:t> </a:t>
            </a:r>
            <a:r>
              <a:rPr lang="en-US" dirty="0" err="1"/>
              <a:t>Trung</a:t>
            </a:r>
            <a:r>
              <a:rPr lang="en-US" dirty="0"/>
              <a:t> </a:t>
            </a:r>
            <a:r>
              <a:rPr lang="en-US" dirty="0" err="1"/>
              <a:t>muốn</a:t>
            </a:r>
            <a:r>
              <a:rPr lang="en-US" dirty="0"/>
              <a:t> </a:t>
            </a:r>
            <a:r>
              <a:rPr lang="en-US" dirty="0" err="1"/>
              <a:t>đi</a:t>
            </a:r>
            <a:r>
              <a:rPr lang="en-US" dirty="0"/>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rồi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a:t>
            </a:r>
            <a:r>
              <a:rPr lang="en-US" dirty="0"/>
              <a:t>. </a:t>
            </a:r>
            <a:r>
              <a:rPr lang="en-US" dirty="0" err="1"/>
              <a:t>Biết</a:t>
            </a:r>
            <a:r>
              <a:rPr lang="en-US" dirty="0"/>
              <a:t> </a:t>
            </a:r>
            <a:r>
              <a:rPr lang="en-US" dirty="0" err="1"/>
              <a:t>rằng</a:t>
            </a:r>
            <a:r>
              <a:rPr lang="en-US" dirty="0"/>
              <a:t> </a:t>
            </a:r>
            <a:r>
              <a:rPr lang="en-US" dirty="0" err="1"/>
              <a:t>từ</a:t>
            </a:r>
            <a:r>
              <a:rPr lang="en-US" dirty="0"/>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bằng</a:t>
            </a:r>
            <a:r>
              <a:rPr lang="en-US" dirty="0">
                <a:solidFill>
                  <a:srgbClr val="FF0000"/>
                </a:solidFill>
              </a:rPr>
              <a:t> 3 </a:t>
            </a:r>
            <a:r>
              <a:rPr lang="en-US" dirty="0" err="1">
                <a:solidFill>
                  <a:srgbClr val="FF0000"/>
                </a:solidFill>
              </a:rPr>
              <a:t>cách</a:t>
            </a:r>
            <a:r>
              <a:rPr lang="en-US" dirty="0"/>
              <a:t>: ô </a:t>
            </a:r>
            <a:r>
              <a:rPr lang="en-US" dirty="0" err="1"/>
              <a:t>tô</a:t>
            </a:r>
            <a:r>
              <a:rPr lang="en-US" dirty="0"/>
              <a:t>, </a:t>
            </a:r>
            <a:r>
              <a:rPr lang="en-US" dirty="0" err="1"/>
              <a:t>tàu</a:t>
            </a:r>
            <a:r>
              <a:rPr lang="en-US" dirty="0"/>
              <a:t> </a:t>
            </a:r>
            <a:r>
              <a:rPr lang="en-US" dirty="0" err="1"/>
              <a:t>hỏa</a:t>
            </a:r>
            <a:r>
              <a:rPr lang="en-US" dirty="0"/>
              <a:t> </a:t>
            </a:r>
            <a:r>
              <a:rPr lang="en-US" dirty="0" err="1"/>
              <a:t>hoặc</a:t>
            </a:r>
            <a:r>
              <a:rPr lang="en-US" dirty="0"/>
              <a:t> </a:t>
            </a:r>
            <a:r>
              <a:rPr lang="en-US" dirty="0" err="1"/>
              <a:t>máy</a:t>
            </a:r>
            <a:r>
              <a:rPr lang="en-US" dirty="0"/>
              <a:t> bay. </a:t>
            </a:r>
            <a:r>
              <a:rPr lang="en-US" dirty="0" err="1"/>
              <a:t>Còn</a:t>
            </a:r>
            <a:r>
              <a:rPr lang="en-US" dirty="0"/>
              <a:t> </a:t>
            </a:r>
            <a:r>
              <a:rPr lang="en-US" dirty="0" err="1">
                <a:solidFill>
                  <a:srgbClr val="FF0000"/>
                </a:solidFill>
              </a:rPr>
              <a:t>từ</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bằng</a:t>
            </a:r>
            <a:r>
              <a:rPr lang="en-US" dirty="0">
                <a:solidFill>
                  <a:srgbClr val="FF0000"/>
                </a:solidFill>
              </a:rPr>
              <a:t> 2 </a:t>
            </a:r>
            <a:r>
              <a:rPr lang="en-US" dirty="0" err="1">
                <a:solidFill>
                  <a:srgbClr val="FF0000"/>
                </a:solidFill>
              </a:rPr>
              <a:t>cách</a:t>
            </a:r>
            <a:r>
              <a:rPr lang="en-US" dirty="0"/>
              <a:t>: ô </a:t>
            </a:r>
            <a:r>
              <a:rPr lang="en-US" dirty="0" err="1"/>
              <a:t>tô</a:t>
            </a:r>
            <a:r>
              <a:rPr lang="en-US" dirty="0"/>
              <a:t> </a:t>
            </a:r>
            <a:r>
              <a:rPr lang="en-US" dirty="0" err="1"/>
              <a:t>hoặc</a:t>
            </a:r>
            <a:r>
              <a:rPr lang="en-US" dirty="0"/>
              <a:t> </a:t>
            </a:r>
            <a:r>
              <a:rPr lang="en-US" dirty="0" err="1"/>
              <a:t>tàu</a:t>
            </a:r>
            <a:r>
              <a:rPr lang="en-US" dirty="0"/>
              <a:t> </a:t>
            </a:r>
            <a:r>
              <a:rPr lang="en-US" dirty="0" err="1"/>
              <a:t>hỏa</a:t>
            </a:r>
            <a:r>
              <a:rPr lang="en-US" dirty="0"/>
              <a:t>. (H.8.5).</a:t>
            </a:r>
          </a:p>
          <a:p>
            <a:pPr marL="0" indent="0">
              <a:buNone/>
            </a:pPr>
            <a:endParaRPr lang="en-US" dirty="0"/>
          </a:p>
          <a:p>
            <a:pPr marL="0" indent="0">
              <a:buNone/>
            </a:pPr>
            <a:endParaRPr lang="en-US" dirty="0"/>
          </a:p>
          <a:p>
            <a:pPr marL="0" indent="0">
              <a:buNone/>
            </a:pPr>
            <a:endParaRPr lang="en-US" dirty="0"/>
          </a:p>
          <a:p>
            <a:pPr marL="0" indent="0">
              <a:buNone/>
            </a:pPr>
            <a:r>
              <a:rPr lang="en-US" dirty="0" err="1"/>
              <a:t>Hỏi</a:t>
            </a:r>
            <a:r>
              <a:rPr lang="en-US" dirty="0"/>
              <a:t> </a:t>
            </a:r>
            <a:r>
              <a:rPr lang="en-US" dirty="0" err="1"/>
              <a:t>thầy</a:t>
            </a:r>
            <a:r>
              <a:rPr lang="en-US" dirty="0"/>
              <a:t> </a:t>
            </a:r>
            <a:r>
              <a:rPr lang="en-US" dirty="0" err="1"/>
              <a:t>Trung</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a:t>
            </a:r>
          </a:p>
          <a:p>
            <a:pPr marL="0" indent="0">
              <a:buNone/>
            </a:pPr>
            <a:endParaRPr lang="en-US" dirty="0"/>
          </a:p>
          <a:p>
            <a:endParaRPr lang="en-US" dirty="0" err="1"/>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630891"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Hướng</a:t>
                </a:r>
                <a:r>
                  <a:rPr lang="en-US" b="1" dirty="0"/>
                  <a:t> </a:t>
                </a:r>
                <a:r>
                  <a:rPr lang="en-US" b="1" dirty="0" err="1"/>
                  <a:t>dẫn</a:t>
                </a:r>
                <a:r>
                  <a:rPr lang="en-US" b="1" dirty="0"/>
                  <a:t>: </a:t>
                </a:r>
                <a:r>
                  <a:rPr lang="en-US" dirty="0" err="1"/>
                  <a:t>Để</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Quảng</a:t>
                </a:r>
                <a:r>
                  <a:rPr lang="en-US" dirty="0"/>
                  <a:t> Nam, </a:t>
                </a:r>
                <a:r>
                  <a:rPr lang="en-US" dirty="0" err="1"/>
                  <a:t>thầy</a:t>
                </a:r>
                <a:r>
                  <a:rPr lang="en-US" dirty="0"/>
                  <a:t> </a:t>
                </a:r>
                <a:r>
                  <a:rPr lang="en-US" dirty="0" err="1"/>
                  <a:t>Trung</a:t>
                </a:r>
                <a:r>
                  <a:rPr lang="en-US" dirty="0"/>
                  <a:t> </a:t>
                </a:r>
                <a:r>
                  <a:rPr lang="en-US" dirty="0" err="1">
                    <a:solidFill>
                      <a:srgbClr val="FF0000"/>
                    </a:solidFill>
                  </a:rPr>
                  <a:t>phải</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2 </a:t>
                </a:r>
                <a:r>
                  <a:rPr lang="en-US" dirty="0" err="1">
                    <a:solidFill>
                      <a:srgbClr val="FF0000"/>
                    </a:solidFill>
                  </a:rPr>
                  <a:t>hành</a:t>
                </a:r>
                <a:r>
                  <a:rPr lang="en-US" dirty="0">
                    <a:solidFill>
                      <a:srgbClr val="FF0000"/>
                    </a:solidFill>
                  </a:rPr>
                  <a:t> </a:t>
                </a:r>
                <a:r>
                  <a:rPr lang="en-US" dirty="0" err="1">
                    <a:solidFill>
                      <a:srgbClr val="FF0000"/>
                    </a:solidFill>
                  </a:rPr>
                  <a:t>động</a:t>
                </a:r>
                <a:r>
                  <a:rPr lang="en-US" dirty="0">
                    <a:solidFill>
                      <a:srgbClr val="FF0000"/>
                    </a:solidFill>
                  </a:rPr>
                  <a:t>:</a:t>
                </a:r>
              </a:p>
              <a:p>
                <a:pPr marL="0" indent="0">
                  <a:buNone/>
                </a:pPr>
                <a:r>
                  <a:rPr lang="en-US" dirty="0"/>
                  <a:t>- </a:t>
                </a:r>
                <a:r>
                  <a:rPr lang="en-US" dirty="0" err="1"/>
                  <a:t>Hành</a:t>
                </a:r>
                <a:r>
                  <a:rPr lang="en-US" dirty="0"/>
                  <a:t> </a:t>
                </a:r>
                <a:r>
                  <a:rPr lang="en-US" dirty="0" err="1"/>
                  <a:t>động</a:t>
                </a:r>
                <a:r>
                  <a:rPr lang="en-US" dirty="0"/>
                  <a:t> 1: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3 </a:t>
                </a:r>
                <a:r>
                  <a:rPr lang="en-US" dirty="0" err="1">
                    <a:solidFill>
                      <a:srgbClr val="FF0000"/>
                    </a:solidFill>
                  </a:rPr>
                  <a:t>loại</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a:t>
                </a:r>
              </a:p>
              <a:p>
                <a:pPr marL="0" indent="0">
                  <a:buNone/>
                </a:pPr>
                <a:r>
                  <a:rPr lang="en-US" dirty="0"/>
                  <a:t>- </a:t>
                </a:r>
                <a:r>
                  <a:rPr lang="en-US" dirty="0" err="1"/>
                  <a:t>Hành</a:t>
                </a:r>
                <a:r>
                  <a:rPr lang="en-US" dirty="0"/>
                  <a:t> </a:t>
                </a:r>
                <a:r>
                  <a:rPr lang="en-US" dirty="0" err="1"/>
                  <a:t>động</a:t>
                </a:r>
                <a:r>
                  <a:rPr lang="en-US" dirty="0"/>
                  <a:t> 2: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2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t>.</a:t>
                </a:r>
              </a:p>
              <a:p>
                <a:pPr marL="0" indent="0">
                  <a:buNone/>
                </a:pPr>
                <a:r>
                  <a:rPr lang="en-US" dirty="0" err="1"/>
                  <a:t>Vậy</a:t>
                </a:r>
                <a:r>
                  <a:rPr lang="en-US" dirty="0"/>
                  <a:t> </a:t>
                </a:r>
                <a:r>
                  <a:rPr lang="en-US" dirty="0" err="1"/>
                  <a:t>có</a:t>
                </a:r>
                <a:r>
                  <a:rPr lang="en-US" dirty="0"/>
                  <a:t> </a:t>
                </a:r>
                <a14:m>
                  <m:oMath xmlns:m="http://schemas.openxmlformats.org/officeDocument/2006/math">
                    <m:r>
                      <a:rPr lang="en-US" smtClean="0">
                        <a:solidFill>
                          <a:srgbClr val="FF0000"/>
                        </a:solidFill>
                        <a:latin typeface="Cambria Math"/>
                      </a:rPr>
                      <m:t>3</m:t>
                    </m:r>
                    <m:r>
                      <a:rPr lang="en-US" smtClean="0">
                        <a:solidFill>
                          <a:srgbClr val="FF0000"/>
                        </a:solidFill>
                        <a:latin typeface="Cambria Math"/>
                      </a:rPr>
                      <m:t>.</m:t>
                    </m:r>
                    <m:r>
                      <a:rPr lang="en-US" smtClean="0">
                        <a:solidFill>
                          <a:srgbClr val="FF0000"/>
                        </a:solidFill>
                        <a:latin typeface="Cambria Math"/>
                      </a:rPr>
                      <m:t>2</m:t>
                    </m:r>
                    <m:r>
                      <a:rPr lang="en-US" i="1">
                        <a:solidFill>
                          <a:srgbClr val="FF0000"/>
                        </a:solidFill>
                        <a:latin typeface="Cambria Math"/>
                      </a:rPr>
                      <m:t>=</m:t>
                    </m:r>
                    <m:r>
                      <a:rPr lang="en-US">
                        <a:solidFill>
                          <a:srgbClr val="FF0000"/>
                        </a:solidFill>
                        <a:latin typeface="Cambria Math"/>
                      </a:rPr>
                      <m:t>6</m:t>
                    </m:r>
                  </m:oMath>
                </a14:m>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a:t>
                </a:r>
                <a:r>
                  <a:rPr lang="en-US" dirty="0"/>
                  <a:t>. </a:t>
                </a:r>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630891" cy="9761540"/>
              </a:xfrm>
              <a:prstGeom prst="rect">
                <a:avLst/>
              </a:prstGeom>
              <a:blipFill rotWithShape="1">
                <a:blip r:embed="rId3"/>
                <a:stretch>
                  <a:fillRect l="-2304" t="-2183" r="-733"/>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20"/>
          <p:cNvGrpSpPr>
            <a:grpSpLocks/>
          </p:cNvGrpSpPr>
          <p:nvPr/>
        </p:nvGrpSpPr>
        <p:grpSpPr bwMode="auto">
          <a:xfrm>
            <a:off x="1066800" y="3810000"/>
            <a:ext cx="2743200" cy="810070"/>
            <a:chOff x="0" y="923"/>
            <a:chExt cx="14509" cy="2283"/>
          </a:xfrm>
        </p:grpSpPr>
        <p:sp>
          <p:nvSpPr>
            <p:cNvPr id="5"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HĐ3</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6" name="Group 58"/>
            <p:cNvGrpSpPr>
              <a:grpSpLocks/>
            </p:cNvGrpSpPr>
            <p:nvPr/>
          </p:nvGrpSpPr>
          <p:grpSpPr bwMode="auto">
            <a:xfrm>
              <a:off x="0" y="923"/>
              <a:ext cx="6270" cy="1976"/>
              <a:chOff x="0" y="923"/>
              <a:chExt cx="5754" cy="1976"/>
            </a:xfrm>
          </p:grpSpPr>
          <p:grpSp>
            <p:nvGrpSpPr>
              <p:cNvPr id="8" name="Group 59"/>
              <p:cNvGrpSpPr>
                <a:grpSpLocks/>
              </p:cNvGrpSpPr>
              <p:nvPr/>
            </p:nvGrpSpPr>
            <p:grpSpPr bwMode="auto">
              <a:xfrm>
                <a:off x="0" y="923"/>
                <a:ext cx="5754" cy="1976"/>
                <a:chOff x="0" y="923"/>
                <a:chExt cx="6444" cy="3028"/>
              </a:xfrm>
            </p:grpSpPr>
            <p:sp>
              <p:nvSpPr>
                <p:cNvPr id="11"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9"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198" y="8671878"/>
            <a:ext cx="9854177" cy="27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38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marL="0" indent="0">
              <a:buNone/>
            </a:pPr>
            <a:r>
              <a:rPr lang="en-US" dirty="0" err="1"/>
              <a:t>Để</a:t>
            </a:r>
            <a:r>
              <a:rPr lang="en-US" dirty="0"/>
              <a:t> </a:t>
            </a:r>
            <a:r>
              <a:rPr lang="en-US" dirty="0" err="1"/>
              <a:t>lắp</a:t>
            </a:r>
            <a:r>
              <a:rPr lang="en-US" dirty="0"/>
              <a:t> </a:t>
            </a:r>
            <a:r>
              <a:rPr lang="en-US" dirty="0" err="1"/>
              <a:t>ghế</a:t>
            </a:r>
            <a:r>
              <a:rPr lang="en-US" dirty="0"/>
              <a:t> </a:t>
            </a:r>
            <a:r>
              <a:rPr lang="en-US" dirty="0" err="1"/>
              <a:t>vào</a:t>
            </a:r>
            <a:r>
              <a:rPr lang="en-US" dirty="0"/>
              <a:t> </a:t>
            </a:r>
            <a:r>
              <a:rPr lang="en-US" dirty="0" err="1"/>
              <a:t>một</a:t>
            </a:r>
            <a:r>
              <a:rPr lang="en-US" dirty="0"/>
              <a:t> </a:t>
            </a:r>
            <a:r>
              <a:rPr lang="en-US" dirty="0" err="1"/>
              <a:t>phòng</a:t>
            </a:r>
            <a:r>
              <a:rPr lang="en-US" dirty="0"/>
              <a:t> </a:t>
            </a:r>
            <a:r>
              <a:rPr lang="en-US" dirty="0" err="1"/>
              <a:t>chiếu</a:t>
            </a:r>
            <a:r>
              <a:rPr lang="en-US" dirty="0"/>
              <a:t> </a:t>
            </a:r>
            <a:r>
              <a:rPr lang="en-US" dirty="0" err="1"/>
              <a:t>phim</a:t>
            </a:r>
            <a:r>
              <a:rPr lang="en-US" dirty="0"/>
              <a:t>, </a:t>
            </a:r>
            <a:r>
              <a:rPr lang="en-US" dirty="0" err="1"/>
              <a:t>các</a:t>
            </a:r>
            <a:r>
              <a:rPr lang="en-US" dirty="0"/>
              <a:t> </a:t>
            </a:r>
            <a:r>
              <a:rPr lang="en-US" dirty="0" err="1"/>
              <a:t>ghế</a:t>
            </a:r>
            <a:r>
              <a:rPr lang="en-US" dirty="0"/>
              <a:t> </a:t>
            </a:r>
            <a:r>
              <a:rPr lang="en-US" dirty="0" err="1"/>
              <a:t>được</a:t>
            </a:r>
            <a:r>
              <a:rPr lang="en-US" dirty="0"/>
              <a:t> </a:t>
            </a:r>
            <a:r>
              <a:rPr lang="en-US" dirty="0" err="1">
                <a:solidFill>
                  <a:srgbClr val="FF0000"/>
                </a:solidFill>
              </a:rPr>
              <a:t>gắn</a:t>
            </a:r>
            <a:r>
              <a:rPr lang="en-US" dirty="0">
                <a:solidFill>
                  <a:srgbClr val="FF0000"/>
                </a:solidFill>
              </a:rPr>
              <a:t> </a:t>
            </a:r>
            <a:r>
              <a:rPr lang="en-US" dirty="0" err="1">
                <a:solidFill>
                  <a:srgbClr val="FF0000"/>
                </a:solidFill>
              </a:rPr>
              <a:t>nhãn</a:t>
            </a:r>
            <a:r>
              <a:rPr lang="en-US" dirty="0">
                <a:solidFill>
                  <a:srgbClr val="FF0000"/>
                </a:solidFill>
              </a:rPr>
              <a:t> </a:t>
            </a:r>
            <a:r>
              <a:rPr lang="en-US" dirty="0" err="1">
                <a:solidFill>
                  <a:srgbClr val="FF0000"/>
                </a:solidFill>
              </a:rPr>
              <a:t>bằng</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chữ</a:t>
            </a:r>
            <a:r>
              <a:rPr lang="en-US" dirty="0">
                <a:solidFill>
                  <a:srgbClr val="FF0000"/>
                </a:solidFill>
              </a:rPr>
              <a:t> </a:t>
            </a:r>
            <a:r>
              <a:rPr lang="en-US" dirty="0" err="1">
                <a:solidFill>
                  <a:srgbClr val="FF0000"/>
                </a:solidFill>
              </a:rPr>
              <a:t>cái</a:t>
            </a:r>
            <a:r>
              <a:rPr lang="en-US" dirty="0">
                <a:solidFill>
                  <a:srgbClr val="FF0000"/>
                </a:solidFill>
              </a:rPr>
              <a:t> in </a:t>
            </a:r>
            <a:r>
              <a:rPr lang="en-US" dirty="0" err="1">
                <a:solidFill>
                  <a:srgbClr val="FF0000"/>
                </a:solidFill>
              </a:rPr>
              <a:t>hoa</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bảng</a:t>
            </a:r>
            <a:r>
              <a:rPr lang="en-US" dirty="0">
                <a:solidFill>
                  <a:srgbClr val="FF0000"/>
                </a:solidFill>
              </a:rPr>
              <a:t> 26 </a:t>
            </a:r>
            <a:r>
              <a:rPr lang="en-US" dirty="0" err="1">
                <a:solidFill>
                  <a:srgbClr val="FF0000"/>
                </a:solidFill>
              </a:rPr>
              <a:t>chữ</a:t>
            </a:r>
            <a:r>
              <a:rPr lang="en-US" dirty="0">
                <a:solidFill>
                  <a:srgbClr val="FF0000"/>
                </a:solidFill>
              </a:rPr>
              <a:t> </a:t>
            </a:r>
            <a:r>
              <a:rPr lang="en-US" dirty="0" err="1">
                <a:solidFill>
                  <a:srgbClr val="FF0000"/>
                </a:solidFill>
              </a:rPr>
              <a:t>cái</a:t>
            </a:r>
            <a:r>
              <a:rPr lang="en-US" dirty="0">
                <a:solidFill>
                  <a:srgbClr val="FF0000"/>
                </a:solidFill>
              </a:rPr>
              <a:t> </a:t>
            </a:r>
            <a:r>
              <a:rPr lang="en-US" dirty="0" err="1">
                <a:solidFill>
                  <a:srgbClr val="FF0000"/>
                </a:solidFill>
              </a:rPr>
              <a:t>tiếng</a:t>
            </a:r>
            <a:r>
              <a:rPr lang="en-US" dirty="0">
                <a:solidFill>
                  <a:srgbClr val="FF0000"/>
                </a:solidFill>
              </a:rPr>
              <a:t> Anh </a:t>
            </a:r>
            <a:r>
              <a:rPr lang="en-US" dirty="0" err="1">
                <a:solidFill>
                  <a:srgbClr val="FF0000"/>
                </a:solidFill>
              </a:rPr>
              <a:t>từ</a:t>
            </a:r>
            <a:r>
              <a:rPr lang="en-US" dirty="0">
                <a:solidFill>
                  <a:srgbClr val="FF0000"/>
                </a:solidFill>
              </a:rPr>
              <a:t> A </a:t>
            </a:r>
            <a:r>
              <a:rPr lang="en-US" dirty="0" err="1">
                <a:solidFill>
                  <a:srgbClr val="FF0000"/>
                </a:solidFill>
              </a:rPr>
              <a:t>đến</a:t>
            </a:r>
            <a:r>
              <a:rPr lang="en-US" dirty="0">
                <a:solidFill>
                  <a:srgbClr val="FF0000"/>
                </a:solidFill>
              </a:rPr>
              <a:t> Z) </a:t>
            </a:r>
            <a:r>
              <a:rPr lang="en-US" dirty="0" err="1">
                <a:solidFill>
                  <a:srgbClr val="FF0000"/>
                </a:solidFill>
              </a:rPr>
              <a:t>đứng</a:t>
            </a:r>
            <a:r>
              <a:rPr lang="en-US" dirty="0">
                <a:solidFill>
                  <a:srgbClr val="FF0000"/>
                </a:solidFill>
              </a:rPr>
              <a:t> </a:t>
            </a:r>
            <a:r>
              <a:rPr lang="en-US" dirty="0" err="1">
                <a:solidFill>
                  <a:srgbClr val="FF0000"/>
                </a:solidFill>
              </a:rPr>
              <a:t>trước</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từ</a:t>
            </a:r>
            <a:r>
              <a:rPr lang="en-US" dirty="0">
                <a:solidFill>
                  <a:srgbClr val="FF0000"/>
                </a:solidFill>
              </a:rPr>
              <a:t> 1 </a:t>
            </a:r>
            <a:r>
              <a:rPr lang="en-US" dirty="0" err="1">
                <a:solidFill>
                  <a:srgbClr val="FF0000"/>
                </a:solidFill>
              </a:rPr>
              <a:t>đến</a:t>
            </a:r>
            <a:r>
              <a:rPr lang="en-US" dirty="0">
                <a:solidFill>
                  <a:srgbClr val="FF0000"/>
                </a:solidFill>
              </a:rPr>
              <a:t> 20</a:t>
            </a:r>
            <a:r>
              <a:rPr lang="en-US" dirty="0"/>
              <a:t>, </a:t>
            </a:r>
            <a:r>
              <a:rPr lang="en-US" dirty="0" err="1"/>
              <a:t>chẳng</a:t>
            </a:r>
            <a:r>
              <a:rPr lang="en-US" dirty="0"/>
              <a:t> </a:t>
            </a:r>
            <a:r>
              <a:rPr lang="en-US" dirty="0" err="1"/>
              <a:t>hạn</a:t>
            </a:r>
            <a:r>
              <a:rPr lang="en-US" dirty="0"/>
              <a:t> X15, Z2,… </a:t>
            </a:r>
          </a:p>
          <a:p>
            <a:pPr marL="0" indent="0">
              <a:buNone/>
            </a:pPr>
            <a:endParaRPr lang="en-US" dirty="0"/>
          </a:p>
          <a:p>
            <a:pPr marL="0" indent="0">
              <a:buNone/>
            </a:pPr>
            <a:endParaRPr lang="en-US" dirty="0"/>
          </a:p>
          <a:p>
            <a:pPr marL="0" indent="0">
              <a:buNone/>
            </a:pPr>
            <a:endParaRPr lang="en-US" dirty="0"/>
          </a:p>
          <a:p>
            <a:pPr marL="0" indent="0">
              <a:buNone/>
            </a:pPr>
            <a:r>
              <a:rPr lang="en-US" dirty="0" err="1"/>
              <a:t>Hỏi</a:t>
            </a:r>
            <a:r>
              <a:rPr lang="en-US" dirty="0"/>
              <a:t> </a:t>
            </a:r>
            <a:r>
              <a:rPr lang="en-US" dirty="0" err="1"/>
              <a:t>có</a:t>
            </a:r>
            <a:r>
              <a:rPr lang="en-US" dirty="0"/>
              <a:t> </a:t>
            </a:r>
            <a:r>
              <a:rPr lang="en-US" dirty="0" err="1"/>
              <a:t>thể</a:t>
            </a:r>
            <a:r>
              <a:rPr lang="en-US" dirty="0"/>
              <a:t> </a:t>
            </a:r>
            <a:r>
              <a:rPr lang="en-US" dirty="0" err="1"/>
              <a:t>gắn</a:t>
            </a:r>
            <a:r>
              <a:rPr lang="en-US" dirty="0"/>
              <a:t> </a:t>
            </a:r>
            <a:r>
              <a:rPr lang="en-US" dirty="0" err="1"/>
              <a:t>nhãn</a:t>
            </a:r>
            <a:r>
              <a:rPr lang="en-US" dirty="0"/>
              <a:t> </a:t>
            </a:r>
            <a:r>
              <a:rPr lang="en-US" dirty="0" err="1"/>
              <a:t>tối</a:t>
            </a:r>
            <a:r>
              <a:rPr lang="en-US" dirty="0"/>
              <a:t> </a:t>
            </a:r>
            <a:r>
              <a:rPr lang="en-US" dirty="0" err="1"/>
              <a:t>đa</a:t>
            </a:r>
            <a:r>
              <a:rPr lang="en-US" dirty="0"/>
              <a:t> </a:t>
            </a:r>
            <a:r>
              <a:rPr lang="en-US" dirty="0" err="1"/>
              <a:t>được</a:t>
            </a:r>
            <a:r>
              <a:rPr lang="en-US" dirty="0"/>
              <a:t> </a:t>
            </a:r>
            <a:r>
              <a:rPr lang="en-US" dirty="0" err="1"/>
              <a:t>cho</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t> </a:t>
            </a:r>
            <a:r>
              <a:rPr lang="en-US" dirty="0" err="1"/>
              <a:t>ghế</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630891"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Hướng</a:t>
                </a:r>
                <a:r>
                  <a:rPr lang="en-US" b="1" dirty="0"/>
                  <a:t> </a:t>
                </a:r>
                <a:r>
                  <a:rPr lang="en-US" b="1" dirty="0" err="1"/>
                  <a:t>dẫn</a:t>
                </a:r>
                <a:r>
                  <a:rPr lang="en-US" b="1" dirty="0"/>
                  <a:t>: </a:t>
                </a:r>
                <a:r>
                  <a:rPr lang="en-US" dirty="0" err="1"/>
                  <a:t>Để</a:t>
                </a:r>
                <a:r>
                  <a:rPr lang="en-US" dirty="0"/>
                  <a:t> </a:t>
                </a:r>
                <a:r>
                  <a:rPr lang="en-US" dirty="0" err="1"/>
                  <a:t>gắn</a:t>
                </a:r>
                <a:r>
                  <a:rPr lang="en-US" dirty="0"/>
                  <a:t> </a:t>
                </a:r>
                <a:r>
                  <a:rPr lang="en-US" dirty="0" err="1"/>
                  <a:t>nhãn</a:t>
                </a:r>
                <a:r>
                  <a:rPr lang="en-US" dirty="0"/>
                  <a:t> </a:t>
                </a:r>
                <a:r>
                  <a:rPr lang="en-US" dirty="0" err="1"/>
                  <a:t>cho</a:t>
                </a:r>
                <a:r>
                  <a:rPr lang="en-US" dirty="0"/>
                  <a:t> </a:t>
                </a:r>
                <a:r>
                  <a:rPr lang="en-US" dirty="0" err="1"/>
                  <a:t>ghế</a:t>
                </a:r>
                <a:r>
                  <a:rPr lang="en-US" dirty="0"/>
                  <a:t>, </a:t>
                </a:r>
                <a:r>
                  <a:rPr lang="en-US" dirty="0" err="1"/>
                  <a:t>người</a:t>
                </a:r>
                <a:r>
                  <a:rPr lang="en-US" dirty="0"/>
                  <a:t> ta </a:t>
                </a:r>
                <a:r>
                  <a:rPr lang="en-US" dirty="0" err="1">
                    <a:solidFill>
                      <a:srgbClr val="FF0000"/>
                    </a:solidFill>
                  </a:rPr>
                  <a:t>phải</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2 </a:t>
                </a:r>
                <a:r>
                  <a:rPr lang="en-US" dirty="0" err="1">
                    <a:solidFill>
                      <a:srgbClr val="FF0000"/>
                    </a:solidFill>
                  </a:rPr>
                  <a:t>hành</a:t>
                </a:r>
                <a:r>
                  <a:rPr lang="en-US" dirty="0">
                    <a:solidFill>
                      <a:srgbClr val="FF0000"/>
                    </a:solidFill>
                  </a:rPr>
                  <a:t> </a:t>
                </a:r>
                <a:r>
                  <a:rPr lang="en-US" dirty="0" err="1">
                    <a:solidFill>
                      <a:srgbClr val="FF0000"/>
                    </a:solidFill>
                  </a:rPr>
                  <a:t>động</a:t>
                </a:r>
                <a:r>
                  <a:rPr lang="en-US" dirty="0"/>
                  <a:t>:</a:t>
                </a:r>
              </a:p>
              <a:p>
                <a:pPr marL="0" indent="0">
                  <a:buNone/>
                </a:pPr>
                <a:r>
                  <a:rPr lang="en-US" dirty="0"/>
                  <a:t>- </a:t>
                </a:r>
                <a:r>
                  <a:rPr lang="en-US" dirty="0" err="1"/>
                  <a:t>Hành</a:t>
                </a:r>
                <a:r>
                  <a:rPr lang="en-US" dirty="0"/>
                  <a:t> </a:t>
                </a:r>
                <a:r>
                  <a:rPr lang="en-US" dirty="0" err="1"/>
                  <a:t>động</a:t>
                </a:r>
                <a:r>
                  <a:rPr lang="en-US" dirty="0"/>
                  <a:t> 1: </a:t>
                </a:r>
                <a:r>
                  <a:rPr lang="en-US" dirty="0" err="1">
                    <a:solidFill>
                      <a:srgbClr val="FF0000"/>
                    </a:solidFill>
                  </a:rPr>
                  <a:t>chọn</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bảng</a:t>
                </a:r>
                <a:r>
                  <a:rPr lang="en-US" dirty="0">
                    <a:solidFill>
                      <a:srgbClr val="FF0000"/>
                    </a:solidFill>
                  </a:rPr>
                  <a:t> 26 </a:t>
                </a:r>
                <a:r>
                  <a:rPr lang="en-US" dirty="0" err="1">
                    <a:solidFill>
                      <a:srgbClr val="FF0000"/>
                    </a:solidFill>
                  </a:rPr>
                  <a:t>chữ</a:t>
                </a:r>
                <a:r>
                  <a:rPr lang="en-US" dirty="0">
                    <a:solidFill>
                      <a:srgbClr val="FF0000"/>
                    </a:solidFill>
                  </a:rPr>
                  <a:t> </a:t>
                </a:r>
                <a:r>
                  <a:rPr lang="en-US" dirty="0" err="1">
                    <a:solidFill>
                      <a:srgbClr val="FF0000"/>
                    </a:solidFill>
                  </a:rPr>
                  <a:t>cái</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trước</a:t>
                </a:r>
                <a:r>
                  <a:rPr lang="en-US" dirty="0">
                    <a:solidFill>
                      <a:srgbClr val="FF0000"/>
                    </a:solidFill>
                  </a:rPr>
                  <a:t>.</a:t>
                </a:r>
              </a:p>
              <a:p>
                <a:pPr marL="0" indent="0">
                  <a:buNone/>
                </a:pPr>
                <a:r>
                  <a:rPr lang="en-US" dirty="0"/>
                  <a:t>- </a:t>
                </a:r>
                <a:r>
                  <a:rPr lang="en-US" dirty="0" err="1"/>
                  <a:t>Hành</a:t>
                </a:r>
                <a:r>
                  <a:rPr lang="en-US" dirty="0"/>
                  <a:t> </a:t>
                </a:r>
                <a:r>
                  <a:rPr lang="en-US" dirty="0" err="1"/>
                  <a:t>động</a:t>
                </a:r>
                <a:r>
                  <a:rPr lang="en-US" dirty="0"/>
                  <a:t> 2: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20 </a:t>
                </a:r>
                <a:r>
                  <a:rPr lang="en-US" dirty="0" err="1">
                    <a:solidFill>
                      <a:srgbClr val="FF0000"/>
                    </a:solidFill>
                  </a:rPr>
                  <a:t>số</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sau</a:t>
                </a:r>
                <a:r>
                  <a:rPr lang="en-US" dirty="0">
                    <a:solidFill>
                      <a:srgbClr val="FF0000"/>
                    </a:solidFill>
                  </a:rPr>
                  <a:t>.</a:t>
                </a:r>
              </a:p>
              <a:p>
                <a:pPr marL="0" indent="0">
                  <a:buNone/>
                </a:pPr>
                <a:r>
                  <a:rPr lang="en-US" dirty="0" err="1"/>
                  <a:t>Vậy</a:t>
                </a:r>
                <a:r>
                  <a:rPr lang="en-US" dirty="0"/>
                  <a:t> </a:t>
                </a:r>
                <a:r>
                  <a:rPr lang="en-US" dirty="0" err="1"/>
                  <a:t>số</a:t>
                </a:r>
                <a:r>
                  <a:rPr lang="en-US" dirty="0"/>
                  <a:t> </a:t>
                </a:r>
                <a:r>
                  <a:rPr lang="en-US" dirty="0" err="1"/>
                  <a:t>nhãn</a:t>
                </a:r>
                <a:r>
                  <a:rPr lang="en-US" dirty="0"/>
                  <a:t> </a:t>
                </a:r>
                <a:r>
                  <a:rPr lang="en-US" dirty="0" err="1"/>
                  <a:t>có</a:t>
                </a:r>
                <a:r>
                  <a:rPr lang="en-US" dirty="0"/>
                  <a:t> </a:t>
                </a:r>
                <a:r>
                  <a:rPr lang="en-US" dirty="0" err="1"/>
                  <a:t>thể</a:t>
                </a:r>
                <a:r>
                  <a:rPr lang="en-US" dirty="0"/>
                  <a:t> </a:t>
                </a:r>
                <a:r>
                  <a:rPr lang="en-US" dirty="0" err="1"/>
                  <a:t>gắn</a:t>
                </a:r>
                <a:r>
                  <a:rPr lang="en-US" dirty="0"/>
                  <a:t> </a:t>
                </a:r>
                <a:r>
                  <a:rPr lang="en-US" dirty="0" err="1"/>
                  <a:t>cho</a:t>
                </a:r>
                <a:r>
                  <a:rPr lang="en-US" dirty="0"/>
                  <a:t> </a:t>
                </a:r>
                <a:r>
                  <a:rPr lang="en-US" dirty="0" err="1"/>
                  <a:t>ghế</a:t>
                </a:r>
                <a:r>
                  <a:rPr lang="en-US" dirty="0"/>
                  <a:t> </a:t>
                </a:r>
                <a:r>
                  <a:rPr lang="en-US" dirty="0" err="1"/>
                  <a:t>là</a:t>
                </a:r>
                <a:r>
                  <a:rPr lang="en-US" dirty="0"/>
                  <a:t>: </a:t>
                </a:r>
                <a14:m>
                  <m:oMath xmlns:m="http://schemas.openxmlformats.org/officeDocument/2006/math">
                    <m:r>
                      <a:rPr lang="en-US" smtClean="0">
                        <a:solidFill>
                          <a:srgbClr val="FF0000"/>
                        </a:solidFill>
                        <a:latin typeface="Cambria Math"/>
                      </a:rPr>
                      <m:t>26</m:t>
                    </m:r>
                    <m:r>
                      <a:rPr lang="en-US" smtClean="0">
                        <a:solidFill>
                          <a:srgbClr val="FF0000"/>
                        </a:solidFill>
                        <a:latin typeface="Cambria Math"/>
                      </a:rPr>
                      <m:t>.</m:t>
                    </m:r>
                    <m:r>
                      <a:rPr lang="en-US" smtClean="0">
                        <a:solidFill>
                          <a:srgbClr val="FF0000"/>
                        </a:solidFill>
                        <a:latin typeface="Cambria Math"/>
                      </a:rPr>
                      <m:t>20</m:t>
                    </m:r>
                    <m:r>
                      <a:rPr lang="en-US" i="1">
                        <a:solidFill>
                          <a:srgbClr val="FF0000"/>
                        </a:solidFill>
                        <a:latin typeface="Cambria Math"/>
                      </a:rPr>
                      <m:t>=</m:t>
                    </m:r>
                    <m:r>
                      <a:rPr lang="en-US">
                        <a:solidFill>
                          <a:srgbClr val="FF0000"/>
                        </a:solidFill>
                        <a:latin typeface="Cambria Math"/>
                      </a:rPr>
                      <m:t>520</m:t>
                    </m:r>
                  </m:oMath>
                </a14:m>
                <a:r>
                  <a:rPr lang="en-US" dirty="0">
                    <a:solidFill>
                      <a:srgbClr val="FF0000"/>
                    </a:solidFill>
                  </a:rPr>
                  <a:t> (</a:t>
                </a:r>
                <a:r>
                  <a:rPr lang="en-US" dirty="0" err="1">
                    <a:solidFill>
                      <a:srgbClr val="FF0000"/>
                    </a:solidFill>
                  </a:rPr>
                  <a:t>nhãn</a:t>
                </a:r>
                <a:r>
                  <a:rPr lang="en-US" dirty="0">
                    <a:solidFill>
                      <a:srgbClr val="FF0000"/>
                    </a:solidFill>
                  </a:rPr>
                  <a:t>). </a:t>
                </a:r>
                <a:endParaRPr lang="en-US" dirty="0"/>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630891" cy="9761540"/>
              </a:xfrm>
              <a:prstGeom prst="rect">
                <a:avLst/>
              </a:prstGeom>
              <a:blipFill rotWithShape="1">
                <a:blip r:embed="rId3"/>
                <a:stretch>
                  <a:fillRect l="-2304" t="-2183" r="-2199"/>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20"/>
          <p:cNvGrpSpPr>
            <a:grpSpLocks/>
          </p:cNvGrpSpPr>
          <p:nvPr/>
        </p:nvGrpSpPr>
        <p:grpSpPr bwMode="auto">
          <a:xfrm>
            <a:off x="1066800" y="3810000"/>
            <a:ext cx="2743200" cy="810070"/>
            <a:chOff x="0" y="923"/>
            <a:chExt cx="14509" cy="2283"/>
          </a:xfrm>
        </p:grpSpPr>
        <p:sp>
          <p:nvSpPr>
            <p:cNvPr id="5"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HĐ4</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6" name="Group 58"/>
            <p:cNvGrpSpPr>
              <a:grpSpLocks/>
            </p:cNvGrpSpPr>
            <p:nvPr/>
          </p:nvGrpSpPr>
          <p:grpSpPr bwMode="auto">
            <a:xfrm>
              <a:off x="0" y="923"/>
              <a:ext cx="6270" cy="1976"/>
              <a:chOff x="0" y="923"/>
              <a:chExt cx="5754" cy="1976"/>
            </a:xfrm>
          </p:grpSpPr>
          <p:grpSp>
            <p:nvGrpSpPr>
              <p:cNvPr id="8" name="Group 59"/>
              <p:cNvGrpSpPr>
                <a:grpSpLocks/>
              </p:cNvGrpSpPr>
              <p:nvPr/>
            </p:nvGrpSpPr>
            <p:grpSpPr bwMode="auto">
              <a:xfrm>
                <a:off x="0" y="923"/>
                <a:ext cx="5754" cy="1976"/>
                <a:chOff x="0" y="923"/>
                <a:chExt cx="6444" cy="3028"/>
              </a:xfrm>
            </p:grpSpPr>
            <p:sp>
              <p:nvSpPr>
                <p:cNvPr id="11"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9"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8077200"/>
            <a:ext cx="420769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989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23218172" cy="79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838200" y="10940684"/>
            <a:ext cx="215646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4800"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vi-VN" sz="4800" dirty="0">
                <a:latin typeface="Tahoma" panose="020B0604030504040204" pitchFamily="34" charset="0"/>
                <a:ea typeface="Tahoma" panose="020B0604030504040204" pitchFamily="34" charset="0"/>
                <a:cs typeface="Tahoma" panose="020B0604030504040204" pitchFamily="34" charset="0"/>
              </a:rPr>
              <a:t>: Quy tắc nhân áp dụng để tính số cách thực hiện một công việc có nhiều công đoạn, các công đoạn nối tiếp nhau và những công đoạn này độc lập với nhau. </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01157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pPr marL="0" indent="0">
              <a:buNone/>
            </a:pPr>
            <a:r>
              <a:rPr lang="en-US" dirty="0" err="1"/>
              <a:t>Một</a:t>
            </a:r>
            <a:r>
              <a:rPr lang="en-US" dirty="0"/>
              <a:t> </a:t>
            </a:r>
            <a:r>
              <a:rPr lang="en-US" dirty="0" err="1"/>
              <a:t>người</a:t>
            </a:r>
            <a:r>
              <a:rPr lang="en-US" dirty="0"/>
              <a:t> </a:t>
            </a:r>
            <a:r>
              <a:rPr lang="en-US" dirty="0" err="1"/>
              <a:t>muốn</a:t>
            </a:r>
            <a:r>
              <a:rPr lang="en-US" dirty="0"/>
              <a:t> </a:t>
            </a:r>
            <a:r>
              <a:rPr lang="en-US" dirty="0" err="1"/>
              <a:t>mua</a:t>
            </a:r>
            <a:r>
              <a:rPr lang="en-US" dirty="0"/>
              <a:t> </a:t>
            </a:r>
            <a:r>
              <a:rPr lang="en-US" dirty="0" err="1"/>
              <a:t>vé</a:t>
            </a:r>
            <a:r>
              <a:rPr lang="en-US" dirty="0"/>
              <a:t> </a:t>
            </a:r>
            <a:r>
              <a:rPr lang="en-US" dirty="0" err="1"/>
              <a:t>tàu</a:t>
            </a:r>
            <a:r>
              <a:rPr lang="en-US" dirty="0"/>
              <a:t> </a:t>
            </a:r>
            <a:r>
              <a:rPr lang="en-US" dirty="0" err="1"/>
              <a:t>ngồi</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solidFill>
                  <a:srgbClr val="FF0000"/>
                </a:solidFill>
              </a:rPr>
              <a:t>Có</a:t>
            </a:r>
            <a:r>
              <a:rPr lang="en-US" dirty="0">
                <a:solidFill>
                  <a:srgbClr val="FF0000"/>
                </a:solidFill>
              </a:rPr>
              <a:t> </a:t>
            </a:r>
            <a:r>
              <a:rPr lang="en-US" dirty="0" err="1">
                <a:solidFill>
                  <a:srgbClr val="FF0000"/>
                </a:solidFill>
              </a:rPr>
              <a:t>ba</a:t>
            </a:r>
            <a:r>
              <a:rPr lang="en-US" dirty="0">
                <a:solidFill>
                  <a:srgbClr val="FF0000"/>
                </a:solidFill>
              </a:rPr>
              <a:t> </a:t>
            </a:r>
            <a:r>
              <a:rPr lang="en-US" dirty="0" err="1">
                <a:solidFill>
                  <a:srgbClr val="FF0000"/>
                </a:solidFill>
              </a:rPr>
              <a:t>chuyến</a:t>
            </a:r>
            <a:r>
              <a:rPr lang="en-US" dirty="0">
                <a:solidFill>
                  <a:srgbClr val="FF0000"/>
                </a:solidFill>
              </a:rPr>
              <a:t> </a:t>
            </a:r>
            <a:r>
              <a:rPr lang="en-US" dirty="0" err="1">
                <a:solidFill>
                  <a:srgbClr val="FF0000"/>
                </a:solidFill>
              </a:rPr>
              <a:t>tàu</a:t>
            </a:r>
            <a:r>
              <a:rPr lang="en-US" dirty="0">
                <a:solidFill>
                  <a:srgbClr val="FF0000"/>
                </a:solidFill>
              </a:rPr>
              <a:t> </a:t>
            </a:r>
            <a:r>
              <a:rPr lang="en-US" dirty="0" err="1"/>
              <a:t>là</a:t>
            </a:r>
            <a:r>
              <a:rPr lang="en-US" dirty="0"/>
              <a:t> SE5, SE7, SE35. </a:t>
            </a:r>
            <a:r>
              <a:rPr lang="en-US" dirty="0" err="1">
                <a:solidFill>
                  <a:srgbClr val="FF0000"/>
                </a:solidFill>
              </a:rPr>
              <a:t>Trên</a:t>
            </a:r>
            <a:r>
              <a:rPr lang="en-US" dirty="0">
                <a:solidFill>
                  <a:srgbClr val="FF0000"/>
                </a:solidFill>
              </a:rPr>
              <a:t> </a:t>
            </a:r>
            <a:r>
              <a:rPr lang="en-US" dirty="0" err="1">
                <a:solidFill>
                  <a:srgbClr val="FF0000"/>
                </a:solidFill>
              </a:rPr>
              <a:t>mỗi</a:t>
            </a:r>
            <a:r>
              <a:rPr lang="en-US" dirty="0">
                <a:solidFill>
                  <a:srgbClr val="FF0000"/>
                </a:solidFill>
              </a:rPr>
              <a:t> </a:t>
            </a:r>
            <a:r>
              <a:rPr lang="en-US" dirty="0" err="1">
                <a:solidFill>
                  <a:srgbClr val="FF0000"/>
                </a:solidFill>
              </a:rPr>
              <a:t>tàu</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ngồi</a:t>
            </a:r>
            <a:r>
              <a:rPr lang="en-US" dirty="0"/>
              <a:t> </a:t>
            </a:r>
            <a:r>
              <a:rPr lang="en-US" dirty="0" err="1"/>
              <a:t>khác</a:t>
            </a:r>
            <a:r>
              <a:rPr lang="en-US" dirty="0"/>
              <a:t> </a:t>
            </a:r>
            <a:r>
              <a:rPr lang="en-US" dirty="0" err="1"/>
              <a:t>nhau</a:t>
            </a:r>
            <a:r>
              <a:rPr lang="en-US" dirty="0"/>
              <a:t>: </a:t>
            </a:r>
            <a:r>
              <a:rPr lang="en-US" dirty="0" err="1"/>
              <a:t>ngồi</a:t>
            </a:r>
            <a:r>
              <a:rPr lang="en-US" dirty="0"/>
              <a:t> </a:t>
            </a:r>
            <a:r>
              <a:rPr lang="en-US" dirty="0" err="1"/>
              <a:t>cứng</a:t>
            </a:r>
            <a:r>
              <a:rPr lang="en-US" dirty="0"/>
              <a:t> </a:t>
            </a:r>
            <a:r>
              <a:rPr lang="en-US" dirty="0" err="1"/>
              <a:t>hoặc</a:t>
            </a:r>
            <a:r>
              <a:rPr lang="en-US" dirty="0"/>
              <a:t> </a:t>
            </a:r>
            <a:r>
              <a:rPr lang="en-US" dirty="0" err="1"/>
              <a:t>ngồi</a:t>
            </a:r>
            <a:r>
              <a:rPr lang="en-US" dirty="0"/>
              <a:t> </a:t>
            </a:r>
            <a:r>
              <a:rPr lang="en-US" dirty="0" err="1"/>
              <a:t>mềm</a:t>
            </a:r>
            <a:r>
              <a:rPr lang="en-US" dirty="0"/>
              <a:t>. </a:t>
            </a:r>
            <a:r>
              <a:rPr lang="en-US" dirty="0" err="1"/>
              <a:t>Hỏi</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khác</a:t>
            </a:r>
            <a:r>
              <a:rPr lang="en-US" dirty="0">
                <a:solidFill>
                  <a:srgbClr val="FF0000"/>
                </a:solidFill>
              </a:rPr>
              <a:t> </a:t>
            </a:r>
            <a:r>
              <a:rPr lang="en-US" dirty="0" err="1">
                <a:solidFill>
                  <a:srgbClr val="FF0000"/>
                </a:solidFill>
              </a:rPr>
              <a:t>nhau</a:t>
            </a:r>
            <a:r>
              <a:rPr lang="en-US" dirty="0"/>
              <a:t> </a:t>
            </a:r>
            <a:r>
              <a:rPr lang="en-US" dirty="0" err="1"/>
              <a:t>để</a:t>
            </a:r>
            <a:r>
              <a:rPr lang="en-US" dirty="0"/>
              <a:t> </a:t>
            </a:r>
            <a:r>
              <a:rPr lang="en-US" dirty="0" err="1"/>
              <a:t>người</a:t>
            </a:r>
            <a:r>
              <a:rPr lang="en-US" dirty="0"/>
              <a:t> </a:t>
            </a:r>
            <a:r>
              <a:rPr lang="en-US" dirty="0" err="1"/>
              <a:t>đó</a:t>
            </a:r>
            <a:r>
              <a:rPr lang="en-US" dirty="0"/>
              <a:t> </a:t>
            </a:r>
            <a:r>
              <a:rPr lang="en-US" dirty="0" err="1"/>
              <a:t>lựa</a:t>
            </a:r>
            <a:r>
              <a:rPr lang="en-US" dirty="0"/>
              <a:t> </a:t>
            </a:r>
            <a:r>
              <a:rPr lang="en-US" dirty="0" err="1"/>
              <a:t>chọn</a:t>
            </a:r>
            <a:r>
              <a:rPr lang="en-US" dirty="0"/>
              <a:t>?</a:t>
            </a:r>
          </a:p>
          <a:p>
            <a:pPr marL="0" indent="0">
              <a:buNone/>
            </a:pPr>
            <a:r>
              <a:rPr lang="en-US" b="1" dirty="0" err="1"/>
              <a:t>Giải</a:t>
            </a:r>
            <a:r>
              <a:rPr lang="en-US" b="1" dirty="0"/>
              <a:t>: </a:t>
            </a:r>
            <a:endParaRPr lang="en-US" dirty="0"/>
          </a:p>
          <a:p>
            <a:pPr marL="0" indent="0">
              <a:buNone/>
            </a:pPr>
            <a:r>
              <a:rPr lang="en-US" dirty="0" err="1"/>
              <a:t>Để</a:t>
            </a:r>
            <a:r>
              <a:rPr lang="en-US" dirty="0"/>
              <a:t> </a:t>
            </a:r>
            <a:r>
              <a:rPr lang="en-US" dirty="0" err="1"/>
              <a:t>mua</a:t>
            </a:r>
            <a:r>
              <a:rPr lang="en-US" dirty="0"/>
              <a:t> </a:t>
            </a:r>
            <a:r>
              <a:rPr lang="en-US" dirty="0" err="1"/>
              <a:t>được</a:t>
            </a:r>
            <a:r>
              <a:rPr lang="en-US" dirty="0"/>
              <a:t> </a:t>
            </a:r>
            <a:r>
              <a:rPr lang="en-US" dirty="0" err="1"/>
              <a:t>vé</a:t>
            </a:r>
            <a:r>
              <a:rPr lang="en-US" dirty="0"/>
              <a:t> </a:t>
            </a:r>
            <a:r>
              <a:rPr lang="en-US" dirty="0" err="1"/>
              <a:t>tàu</a:t>
            </a:r>
            <a:r>
              <a:rPr lang="en-US" dirty="0"/>
              <a:t>, </a:t>
            </a:r>
            <a:r>
              <a:rPr lang="en-US" dirty="0" err="1"/>
              <a:t>người</a:t>
            </a:r>
            <a:r>
              <a:rPr lang="en-US" dirty="0"/>
              <a:t> </a:t>
            </a:r>
            <a:r>
              <a:rPr lang="en-US" dirty="0" err="1"/>
              <a:t>đó</a:t>
            </a:r>
            <a:r>
              <a:rPr lang="en-US" dirty="0"/>
              <a:t> </a:t>
            </a:r>
            <a:r>
              <a:rPr lang="en-US" dirty="0" err="1"/>
              <a:t>phải</a:t>
            </a:r>
            <a:r>
              <a:rPr lang="en-US" dirty="0"/>
              <a:t> </a:t>
            </a:r>
            <a:r>
              <a:rPr lang="en-US" dirty="0" err="1"/>
              <a:t>thực</a:t>
            </a:r>
            <a:r>
              <a:rPr lang="en-US" dirty="0"/>
              <a:t> </a:t>
            </a:r>
            <a:r>
              <a:rPr lang="en-US" dirty="0" err="1"/>
              <a:t>hiện</a:t>
            </a:r>
            <a:r>
              <a:rPr lang="en-US" dirty="0"/>
              <a:t> </a:t>
            </a:r>
            <a:r>
              <a:rPr lang="en-US" dirty="0" err="1">
                <a:solidFill>
                  <a:srgbClr val="FF0000"/>
                </a:solidFill>
              </a:rPr>
              <a:t>hai</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đoạn</a:t>
            </a:r>
            <a:endParaRPr lang="en-US" dirty="0">
              <a:solidFill>
                <a:srgbClr val="FF0000"/>
              </a:solidFill>
            </a:endParaRPr>
          </a:p>
          <a:p>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6400799"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r>
                  <a:rPr lang="en-US" dirty="0" err="1" smtClean="0"/>
                  <a:t>Có</a:t>
                </a:r>
                <a:r>
                  <a:rPr lang="en-US" dirty="0" smtClean="0"/>
                  <a:t> </a:t>
                </a:r>
                <a:r>
                  <a:rPr lang="en-US" dirty="0"/>
                  <a:t>3 </a:t>
                </a:r>
                <a:r>
                  <a:rPr lang="en-US" dirty="0" err="1"/>
                  <a:t>cách</a:t>
                </a:r>
                <a:r>
                  <a:rPr lang="en-US" dirty="0"/>
                  <a:t> </a:t>
                </a:r>
                <a:r>
                  <a:rPr lang="en-US" dirty="0" err="1"/>
                  <a:t>chọn</a:t>
                </a:r>
                <a:r>
                  <a:rPr lang="en-US" dirty="0"/>
                  <a:t> </a:t>
                </a:r>
                <a:r>
                  <a:rPr lang="en-US" dirty="0" err="1"/>
                  <a:t>chuyến</a:t>
                </a:r>
                <a:r>
                  <a:rPr lang="en-US" dirty="0"/>
                  <a:t> </a:t>
                </a:r>
                <a:r>
                  <a:rPr lang="en-US" dirty="0" err="1"/>
                  <a:t>tàu</a:t>
                </a:r>
                <a:r>
                  <a:rPr lang="en-US" dirty="0"/>
                  <a:t>, </a:t>
                </a:r>
                <a:r>
                  <a:rPr lang="en-US" dirty="0" err="1"/>
                  <a:t>với</a:t>
                </a:r>
                <a:r>
                  <a:rPr lang="en-US" dirty="0"/>
                  <a:t> </a:t>
                </a:r>
                <a:r>
                  <a:rPr lang="en-US" dirty="0" err="1"/>
                  <a:t>mỗi</a:t>
                </a:r>
                <a:r>
                  <a:rPr lang="en-US" dirty="0"/>
                  <a:t> </a:t>
                </a:r>
                <a:r>
                  <a:rPr lang="en-US" dirty="0" err="1"/>
                  <a:t>chuyến</a:t>
                </a:r>
                <a:r>
                  <a:rPr lang="en-US" dirty="0"/>
                  <a:t> </a:t>
                </a:r>
                <a:r>
                  <a:rPr lang="en-US" dirty="0" err="1"/>
                  <a:t>tàu</a:t>
                </a:r>
                <a:r>
                  <a:rPr lang="en-US" dirty="0"/>
                  <a:t> </a:t>
                </a:r>
                <a:r>
                  <a:rPr lang="en-US" dirty="0" err="1"/>
                  <a:t>có</a:t>
                </a:r>
                <a:r>
                  <a:rPr lang="en-US" dirty="0"/>
                  <a:t> 2 </a:t>
                </a:r>
                <a:r>
                  <a:rPr lang="en-US" dirty="0" err="1"/>
                  <a:t>cách</a:t>
                </a:r>
                <a:r>
                  <a:rPr lang="en-US" dirty="0"/>
                  <a:t> </a:t>
                </a:r>
                <a:r>
                  <a:rPr lang="en-US" dirty="0" err="1"/>
                  <a:t>chọn</a:t>
                </a:r>
                <a:r>
                  <a:rPr lang="en-US" dirty="0"/>
                  <a:t> </a:t>
                </a:r>
                <a:r>
                  <a:rPr lang="en-US" dirty="0" err="1"/>
                  <a:t>loại</a:t>
                </a:r>
                <a:r>
                  <a:rPr lang="en-US" dirty="0"/>
                  <a:t> </a:t>
                </a:r>
                <a:r>
                  <a:rPr lang="en-US" dirty="0" err="1"/>
                  <a:t>vé</a:t>
                </a:r>
                <a:r>
                  <a:rPr lang="en-US" dirty="0"/>
                  <a:t> </a:t>
                </a:r>
                <a:r>
                  <a:rPr lang="en-US" dirty="0" err="1"/>
                  <a:t>ngồi</a:t>
                </a:r>
                <a:r>
                  <a:rPr lang="en-US" dirty="0"/>
                  <a:t>. </a:t>
                </a:r>
                <a:r>
                  <a:rPr lang="en-US" dirty="0" err="1"/>
                  <a:t>Áp</a:t>
                </a:r>
                <a:r>
                  <a:rPr lang="en-US" dirty="0"/>
                  <a:t> </a:t>
                </a:r>
                <a:r>
                  <a:rPr lang="en-US" dirty="0" err="1"/>
                  <a:t>dụng</a:t>
                </a:r>
                <a:r>
                  <a:rPr lang="en-US" dirty="0"/>
                  <a:t> </a:t>
                </a:r>
                <a:r>
                  <a:rPr lang="en-US" dirty="0" err="1"/>
                  <a:t>quy</a:t>
                </a:r>
                <a:r>
                  <a:rPr lang="en-US" dirty="0"/>
                  <a:t> </a:t>
                </a:r>
                <a:r>
                  <a:rPr lang="en-US" dirty="0" err="1"/>
                  <a:t>tắc</a:t>
                </a:r>
                <a:r>
                  <a:rPr lang="en-US" dirty="0"/>
                  <a:t> </a:t>
                </a:r>
                <a:r>
                  <a:rPr lang="en-US" dirty="0" err="1"/>
                  <a:t>nhân</a:t>
                </a:r>
                <a:r>
                  <a:rPr lang="en-US" dirty="0"/>
                  <a:t>, ta </a:t>
                </a:r>
                <a:r>
                  <a:rPr lang="en-US" dirty="0" err="1"/>
                  <a:t>có</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loại</a:t>
                </a:r>
                <a:r>
                  <a:rPr lang="en-US" dirty="0"/>
                  <a:t> </a:t>
                </a:r>
                <a:r>
                  <a:rPr lang="en-US" dirty="0" err="1"/>
                  <a:t>vé</a:t>
                </a:r>
                <a:r>
                  <a:rPr lang="en-US" dirty="0"/>
                  <a:t> </a:t>
                </a:r>
                <a:r>
                  <a:rPr lang="en-US" dirty="0" err="1"/>
                  <a:t>là</a:t>
                </a:r>
                <a14:m>
                  <m:oMath xmlns:m="http://schemas.openxmlformats.org/officeDocument/2006/math">
                    <m:r>
                      <a:rPr lang="en-US" b="0" i="0" smtClean="0">
                        <a:latin typeface="Cambria Math"/>
                      </a:rPr>
                      <m:t>  </m:t>
                    </m:r>
                    <m:r>
                      <a:rPr lang="en-US" b="1" i="1" smtClean="0">
                        <a:solidFill>
                          <a:srgbClr val="FF0000"/>
                        </a:solidFill>
                        <a:latin typeface="Cambria Math" panose="02040503050406030204" pitchFamily="18" charset="0"/>
                      </a:rPr>
                      <m:t>𝟑</m:t>
                    </m:r>
                    <m:r>
                      <a:rPr lang="en-US" b="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𝟔</m:t>
                    </m:r>
                  </m:oMath>
                </a14:m>
                <a:r>
                  <a:rPr lang="en-US" b="1" dirty="0">
                    <a:solidFill>
                      <a:srgbClr val="FF0000"/>
                    </a:solidFill>
                  </a:rPr>
                  <a:t>(</a:t>
                </a:r>
                <a:r>
                  <a:rPr lang="en-US" b="1" dirty="0" err="1">
                    <a:solidFill>
                      <a:srgbClr val="FF0000"/>
                    </a:solidFill>
                  </a:rPr>
                  <a:t>cách</a:t>
                </a:r>
                <a:r>
                  <a:rPr lang="en-US" b="1" dirty="0">
                    <a:solidFill>
                      <a:srgbClr val="FF0000"/>
                    </a:solidFill>
                  </a:rPr>
                  <a:t>)</a:t>
                </a:r>
                <a:r>
                  <a:rPr lang="en-US" b="1" dirty="0"/>
                  <a:t>.</a:t>
                </a:r>
              </a:p>
              <a:p>
                <a:endParaRPr lang="en-US" dirty="0"/>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6400799" cy="9761540"/>
              </a:xfrm>
              <a:prstGeom prst="rect">
                <a:avLst/>
              </a:prstGeom>
              <a:blipFill rotWithShape="1">
                <a:blip r:embed="rId3"/>
                <a:stretch>
                  <a:fillRect l="-4183" r="-1521"/>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679305"/>
            <a:ext cx="36576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3.</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2122795"/>
            <a:ext cx="10994482" cy="112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5199" y="3816128"/>
            <a:ext cx="4856595" cy="952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57"/>
          <p:cNvGrpSpPr>
            <a:grpSpLocks/>
          </p:cNvGrpSpPr>
          <p:nvPr/>
        </p:nvGrpSpPr>
        <p:grpSpPr bwMode="auto">
          <a:xfrm>
            <a:off x="876300" y="3767303"/>
            <a:ext cx="3657600" cy="1060174"/>
            <a:chOff x="224" y="592"/>
            <a:chExt cx="8505" cy="1600"/>
          </a:xfrm>
        </p:grpSpPr>
        <p:grpSp>
          <p:nvGrpSpPr>
            <p:cNvPr id="16" name="Group 24"/>
            <p:cNvGrpSpPr>
              <a:grpSpLocks/>
            </p:cNvGrpSpPr>
            <p:nvPr/>
          </p:nvGrpSpPr>
          <p:grpSpPr bwMode="auto">
            <a:xfrm>
              <a:off x="224" y="592"/>
              <a:ext cx="8505" cy="1599"/>
              <a:chOff x="315" y="602"/>
              <a:chExt cx="11966" cy="1978"/>
            </a:xfrm>
          </p:grpSpPr>
          <p:sp>
            <p:nvSpPr>
              <p:cNvPr id="24"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6"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3"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3.</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853315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Chú</a:t>
                </a:r>
                <a:r>
                  <a:rPr lang="en-US" b="1" dirty="0"/>
                  <a:t> ý: </a:t>
                </a:r>
                <a:r>
                  <a:rPr lang="en-US" dirty="0"/>
                  <a:t>Ta </a:t>
                </a:r>
                <a:r>
                  <a:rPr lang="en-US" dirty="0" err="1"/>
                  <a:t>cũng</a:t>
                </a:r>
                <a:r>
                  <a:rPr lang="en-US" dirty="0"/>
                  <a:t> </a:t>
                </a:r>
                <a:r>
                  <a:rPr lang="en-US" dirty="0" err="1"/>
                  <a:t>có</a:t>
                </a:r>
                <a:r>
                  <a:rPr lang="en-US" dirty="0"/>
                  <a:t> </a:t>
                </a:r>
                <a:r>
                  <a:rPr lang="en-US" dirty="0" err="1"/>
                  <a:t>thể</a:t>
                </a:r>
                <a:r>
                  <a:rPr lang="en-US" dirty="0"/>
                  <a:t> </a:t>
                </a:r>
                <a:r>
                  <a:rPr lang="en-US" dirty="0" err="1"/>
                  <a:t>dùng</a:t>
                </a:r>
                <a:r>
                  <a:rPr lang="en-US" dirty="0"/>
                  <a:t> </a:t>
                </a:r>
                <a:r>
                  <a:rPr lang="en-US" dirty="0" err="1"/>
                  <a:t>quy</a:t>
                </a:r>
                <a:r>
                  <a:rPr lang="en-US" dirty="0"/>
                  <a:t> </a:t>
                </a:r>
                <a:r>
                  <a:rPr lang="en-US" dirty="0" err="1"/>
                  <a:t>tắc</a:t>
                </a:r>
                <a:r>
                  <a:rPr lang="en-US" dirty="0"/>
                  <a:t> </a:t>
                </a:r>
                <a:r>
                  <a:rPr lang="en-US" dirty="0" err="1"/>
                  <a:t>cộng</a:t>
                </a:r>
                <a:r>
                  <a:rPr lang="en-US" dirty="0"/>
                  <a:t>. </a:t>
                </a:r>
                <a:r>
                  <a:rPr lang="en-US" dirty="0" err="1"/>
                  <a:t>Người</a:t>
                </a:r>
                <a:r>
                  <a:rPr lang="en-US" dirty="0"/>
                  <a:t> </a:t>
                </a:r>
                <a:r>
                  <a:rPr lang="en-US" dirty="0" err="1"/>
                  <a:t>mua</a:t>
                </a:r>
                <a:r>
                  <a:rPr lang="en-US" dirty="0"/>
                  <a:t> </a:t>
                </a:r>
                <a:r>
                  <a:rPr lang="en-US" dirty="0" err="1"/>
                  <a:t>vé</a:t>
                </a:r>
                <a:r>
                  <a:rPr lang="en-US" dirty="0"/>
                  <a:t> </a:t>
                </a:r>
                <a:r>
                  <a:rPr lang="en-US" dirty="0" err="1"/>
                  <a:t>có</a:t>
                </a:r>
                <a:r>
                  <a:rPr lang="en-US" dirty="0"/>
                  <a:t> </a:t>
                </a:r>
                <a:r>
                  <a:rPr lang="en-US" dirty="0" err="1"/>
                  <a:t>thể</a:t>
                </a:r>
                <a:r>
                  <a:rPr lang="en-US" dirty="0"/>
                  <a:t> </a:t>
                </a:r>
                <a:r>
                  <a:rPr lang="en-US" dirty="0" err="1"/>
                  <a:t>lựa</a:t>
                </a:r>
                <a:r>
                  <a:rPr lang="en-US" dirty="0"/>
                  <a:t> </a:t>
                </a:r>
                <a:r>
                  <a:rPr lang="en-US" dirty="0" err="1"/>
                  <a:t>chọn</a:t>
                </a:r>
                <a:r>
                  <a:rPr lang="en-US" dirty="0"/>
                  <a:t> </a:t>
                </a:r>
                <a:r>
                  <a:rPr lang="en-US" dirty="0" err="1"/>
                  <a:t>một</a:t>
                </a:r>
                <a:r>
                  <a:rPr lang="en-US" dirty="0"/>
                  <a:t> </a:t>
                </a:r>
                <a:r>
                  <a:rPr lang="en-US" dirty="0" err="1"/>
                  <a:t>trong</a:t>
                </a:r>
                <a:r>
                  <a:rPr lang="en-US" dirty="0"/>
                  <a:t> </a:t>
                </a:r>
                <a:r>
                  <a:rPr lang="en-US" dirty="0" err="1"/>
                  <a:t>ba</a:t>
                </a:r>
                <a:r>
                  <a:rPr lang="en-US" dirty="0"/>
                  <a:t> </a:t>
                </a:r>
                <a:r>
                  <a:rPr lang="en-US" dirty="0" err="1"/>
                  <a:t>trường</a:t>
                </a:r>
                <a:r>
                  <a:rPr lang="en-US" dirty="0"/>
                  <a:t> </a:t>
                </a:r>
                <a:r>
                  <a:rPr lang="en-US" dirty="0" err="1"/>
                  <a:t>hợp</a:t>
                </a:r>
                <a:r>
                  <a:rPr lang="en-US" dirty="0"/>
                  <a:t>: SE5, SE7 </a:t>
                </a:r>
                <a:r>
                  <a:rPr lang="en-US" dirty="0" err="1"/>
                  <a:t>hoặc</a:t>
                </a:r>
                <a:r>
                  <a:rPr lang="en-US" dirty="0"/>
                  <a:t> SE35.</a:t>
                </a:r>
              </a:p>
              <a:p>
                <a:r>
                  <a:rPr lang="en-US" dirty="0" err="1"/>
                  <a:t>Nếu</a:t>
                </a:r>
                <a:r>
                  <a:rPr lang="en-US" dirty="0"/>
                  <a:t> </a:t>
                </a:r>
                <a:r>
                  <a:rPr lang="en-US" dirty="0" err="1"/>
                  <a:t>lựa</a:t>
                </a:r>
                <a:r>
                  <a:rPr lang="en-US" dirty="0"/>
                  <a:t> </a:t>
                </a:r>
                <a:r>
                  <a:rPr lang="en-US" dirty="0" err="1"/>
                  <a:t>chọn</a:t>
                </a:r>
                <a:r>
                  <a:rPr lang="en-US" dirty="0"/>
                  <a:t> SE5, </a:t>
                </a:r>
                <a:r>
                  <a:rPr lang="en-US" dirty="0" err="1"/>
                  <a:t>có</a:t>
                </a:r>
                <a:r>
                  <a:rPr lang="en-US" dirty="0"/>
                  <a:t> </a:t>
                </a:r>
                <a:r>
                  <a:rPr lang="en-US" dirty="0" err="1"/>
                  <a:t>hai</a:t>
                </a:r>
                <a:r>
                  <a:rPr lang="en-US" dirty="0"/>
                  <a:t> </a:t>
                </a:r>
                <a:r>
                  <a:rPr lang="en-US" dirty="0" err="1"/>
                  <a:t>loại</a:t>
                </a:r>
                <a:r>
                  <a:rPr lang="en-US" dirty="0"/>
                  <a:t> </a:t>
                </a:r>
                <a:r>
                  <a:rPr lang="en-US" dirty="0" err="1"/>
                  <a:t>vé</a:t>
                </a:r>
                <a:r>
                  <a:rPr lang="en-US" dirty="0"/>
                  <a:t>: </a:t>
                </a:r>
                <a:r>
                  <a:rPr lang="en-US" dirty="0" err="1"/>
                  <a:t>loại</a:t>
                </a:r>
                <a:r>
                  <a:rPr lang="en-US" dirty="0"/>
                  <a:t> </a:t>
                </a:r>
                <a:r>
                  <a:rPr lang="en-US" dirty="0" err="1"/>
                  <a:t>vé</a:t>
                </a:r>
                <a:r>
                  <a:rPr lang="en-US" dirty="0"/>
                  <a:t> SE5 </a:t>
                </a:r>
                <a:r>
                  <a:rPr lang="en-US" dirty="0" err="1"/>
                  <a:t>ngồi</a:t>
                </a:r>
                <a:r>
                  <a:rPr lang="en-US" dirty="0"/>
                  <a:t> </a:t>
                </a:r>
                <a:r>
                  <a:rPr lang="en-US" dirty="0" err="1"/>
                  <a:t>cứng</a:t>
                </a:r>
                <a:r>
                  <a:rPr lang="en-US" dirty="0"/>
                  <a:t> </a:t>
                </a:r>
                <a:r>
                  <a:rPr lang="en-US" dirty="0" err="1"/>
                  <a:t>và</a:t>
                </a:r>
                <a:r>
                  <a:rPr lang="en-US" dirty="0"/>
                  <a:t> SE5 </a:t>
                </a:r>
                <a:r>
                  <a:rPr lang="en-US" dirty="0" err="1"/>
                  <a:t>ngồi</a:t>
                </a:r>
                <a:r>
                  <a:rPr lang="en-US" dirty="0"/>
                  <a:t> </a:t>
                </a:r>
                <a:r>
                  <a:rPr lang="en-US" dirty="0" err="1"/>
                  <a:t>mềm</a:t>
                </a:r>
                <a:r>
                  <a:rPr lang="en-US" dirty="0"/>
                  <a:t>. </a:t>
                </a:r>
                <a:r>
                  <a:rPr lang="en-US" dirty="0" err="1"/>
                  <a:t>Tương</a:t>
                </a:r>
                <a:r>
                  <a:rPr lang="en-US" dirty="0"/>
                  <a:t> </a:t>
                </a:r>
                <a:r>
                  <a:rPr lang="en-US" dirty="0" err="1"/>
                  <a:t>tự</a:t>
                </a:r>
                <a:r>
                  <a:rPr lang="en-US" dirty="0"/>
                  <a:t> </a:t>
                </a:r>
                <a:r>
                  <a:rPr lang="en-US" dirty="0" err="1"/>
                  <a:t>cho</a:t>
                </a:r>
                <a:r>
                  <a:rPr lang="en-US" dirty="0"/>
                  <a:t> </a:t>
                </a:r>
                <a:r>
                  <a:rPr lang="en-US" dirty="0" err="1"/>
                  <a:t>trường</a:t>
                </a:r>
                <a:r>
                  <a:rPr lang="en-US" dirty="0"/>
                  <a:t> </a:t>
                </a:r>
                <a:r>
                  <a:rPr lang="en-US" dirty="0" err="1"/>
                  <a:t>hợp</a:t>
                </a:r>
                <a:r>
                  <a:rPr lang="en-US" dirty="0"/>
                  <a:t> SE7 </a:t>
                </a:r>
                <a:r>
                  <a:rPr lang="en-US" dirty="0" err="1"/>
                  <a:t>và</a:t>
                </a:r>
                <a:r>
                  <a:rPr lang="en-US" dirty="0"/>
                  <a:t> </a:t>
                </a:r>
                <a:r>
                  <a:rPr lang="en-US" dirty="0" err="1"/>
                  <a:t>trường</a:t>
                </a:r>
                <a:r>
                  <a:rPr lang="en-US" dirty="0"/>
                  <a:t> </a:t>
                </a:r>
                <a:r>
                  <a:rPr lang="en-US" dirty="0" err="1"/>
                  <a:t>hợp</a:t>
                </a:r>
                <a:r>
                  <a:rPr lang="en-US" dirty="0"/>
                  <a:t> SE35.</a:t>
                </a:r>
              </a:p>
              <a:p>
                <a:r>
                  <a:rPr lang="en-US" dirty="0" err="1"/>
                  <a:t>Mỗi</a:t>
                </a:r>
                <a:r>
                  <a:rPr lang="en-US" dirty="0"/>
                  <a:t> </a:t>
                </a:r>
                <a:r>
                  <a:rPr lang="en-US" dirty="0" err="1"/>
                  <a:t>trường</a:t>
                </a:r>
                <a:r>
                  <a:rPr lang="en-US" dirty="0"/>
                  <a:t> </a:t>
                </a:r>
                <a:r>
                  <a:rPr lang="en-US" dirty="0" err="1"/>
                  <a:t>hợp</a:t>
                </a:r>
                <a:r>
                  <a:rPr lang="en-US" dirty="0"/>
                  <a:t> </a:t>
                </a:r>
                <a:r>
                  <a:rPr lang="en-US" dirty="0" err="1"/>
                  <a:t>có</a:t>
                </a:r>
                <a:r>
                  <a:rPr lang="en-US" dirty="0"/>
                  <a:t> </a:t>
                </a:r>
                <a:r>
                  <a:rPr lang="en-US" dirty="0" err="1"/>
                  <a:t>hai</a:t>
                </a:r>
                <a:r>
                  <a:rPr lang="en-US" dirty="0"/>
                  <a:t> </a:t>
                </a:r>
                <a:r>
                  <a:rPr lang="en-US" dirty="0" err="1"/>
                  <a:t>loại</a:t>
                </a:r>
                <a:r>
                  <a:rPr lang="en-US" dirty="0"/>
                  <a:t> </a:t>
                </a:r>
                <a:r>
                  <a:rPr lang="en-US" dirty="0" err="1"/>
                  <a:t>vé</a:t>
                </a:r>
                <a:r>
                  <a:rPr lang="en-US" dirty="0"/>
                  <a:t>. </a:t>
                </a:r>
                <a:r>
                  <a:rPr lang="en-US" dirty="0" err="1"/>
                  <a:t>Tổng</a:t>
                </a:r>
                <a:r>
                  <a:rPr lang="en-US" dirty="0"/>
                  <a:t> </a:t>
                </a:r>
                <a:r>
                  <a:rPr lang="en-US" dirty="0" err="1"/>
                  <a:t>cộng</a:t>
                </a:r>
                <a:r>
                  <a:rPr lang="en-US" dirty="0"/>
                  <a:t> </a:t>
                </a:r>
                <a:r>
                  <a:rPr lang="en-US" dirty="0" err="1"/>
                  <a:t>có</a:t>
                </a:r>
                <a:r>
                  <a:rPr lang="en-US" dirty="0"/>
                  <a:t>:</a:t>
                </a:r>
              </a:p>
              <a:p>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6</m:t>
                    </m:r>
                  </m:oMath>
                </a14:m>
                <a:r>
                  <a:rPr lang="en-US" dirty="0"/>
                  <a:t> (</a:t>
                </a:r>
                <a:r>
                  <a:rPr lang="en-US" dirty="0" err="1"/>
                  <a:t>cách</a:t>
                </a:r>
                <a:r>
                  <a:rPr lang="en-US" dirty="0"/>
                  <a:t> </a:t>
                </a:r>
                <a:r>
                  <a:rPr lang="en-US" dirty="0" err="1"/>
                  <a:t>chọn</a:t>
                </a:r>
                <a:r>
                  <a:rPr lang="en-US" dirty="0"/>
                  <a:t> </a:t>
                </a:r>
                <a:r>
                  <a:rPr lang="en-US" dirty="0" err="1"/>
                  <a:t>loại</a:t>
                </a:r>
                <a:r>
                  <a:rPr lang="en-US" dirty="0"/>
                  <a:t> </a:t>
                </a:r>
                <a:r>
                  <a:rPr lang="en-US" dirty="0" err="1"/>
                  <a:t>vé</a:t>
                </a:r>
                <a:r>
                  <a:rPr lang="en-US" dirty="0"/>
                  <a:t>).</a:t>
                </a: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3657600"/>
                <a:ext cx="11353800" cy="9845676"/>
              </a:xfrm>
              <a:prstGeom prst="rect">
                <a:avLst/>
              </a:prstGeom>
              <a:blipFill rotWithShape="1">
                <a:blip r:embed="rId3"/>
                <a:stretch>
                  <a:fillRect l="-2414" t="-2165" r="-2039"/>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201400"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8799" y="4191000"/>
            <a:ext cx="9541239"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6626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pPr marL="0" indent="0">
              <a:buNone/>
            </a:pPr>
            <a:r>
              <a:rPr lang="en-US" dirty="0" err="1"/>
              <a:t>Tại</a:t>
            </a:r>
            <a:r>
              <a:rPr lang="en-US" dirty="0"/>
              <a:t> </a:t>
            </a:r>
            <a:r>
              <a:rPr lang="en-US" dirty="0" err="1"/>
              <a:t>kì</a:t>
            </a:r>
            <a:r>
              <a:rPr lang="en-US" dirty="0"/>
              <a:t> World Cup </a:t>
            </a:r>
            <a:r>
              <a:rPr lang="en-US" dirty="0" err="1"/>
              <a:t>năm</a:t>
            </a:r>
            <a:r>
              <a:rPr lang="en-US" dirty="0"/>
              <a:t> 2018, </a:t>
            </a:r>
            <a:r>
              <a:rPr lang="en-US" dirty="0" err="1"/>
              <a:t>vòng</a:t>
            </a:r>
            <a:r>
              <a:rPr lang="en-US" dirty="0"/>
              <a:t> </a:t>
            </a:r>
            <a:r>
              <a:rPr lang="en-US" dirty="0" err="1"/>
              <a:t>bảng</a:t>
            </a:r>
            <a:r>
              <a:rPr lang="en-US" dirty="0"/>
              <a:t> </a:t>
            </a:r>
            <a:r>
              <a:rPr lang="en-US" dirty="0" err="1"/>
              <a:t>gồm</a:t>
            </a:r>
            <a:r>
              <a:rPr lang="en-US" dirty="0"/>
              <a:t> </a:t>
            </a:r>
            <a:r>
              <a:rPr lang="en-US" dirty="0" err="1"/>
              <a:t>có</a:t>
            </a:r>
            <a:r>
              <a:rPr lang="en-US" dirty="0"/>
              <a:t> </a:t>
            </a:r>
            <a:r>
              <a:rPr lang="en-US" dirty="0">
                <a:solidFill>
                  <a:srgbClr val="FF0000"/>
                </a:solidFill>
              </a:rPr>
              <a:t>32 </a:t>
            </a:r>
            <a:r>
              <a:rPr lang="en-US" dirty="0" err="1">
                <a:solidFill>
                  <a:srgbClr val="FF0000"/>
                </a:solidFill>
              </a:rPr>
              <a:t>đội</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gia</a:t>
            </a:r>
            <a:r>
              <a:rPr lang="en-US" dirty="0">
                <a:solidFill>
                  <a:srgbClr val="FF0000"/>
                </a:solidFill>
              </a:rPr>
              <a:t>, </a:t>
            </a:r>
            <a:r>
              <a:rPr lang="en-US" dirty="0" err="1">
                <a:solidFill>
                  <a:srgbClr val="FF0000"/>
                </a:solidFill>
              </a:rPr>
              <a:t>được</a:t>
            </a:r>
            <a:r>
              <a:rPr lang="en-US" dirty="0">
                <a:solidFill>
                  <a:srgbClr val="FF0000"/>
                </a:solidFill>
              </a:rPr>
              <a:t> chia </a:t>
            </a:r>
            <a:r>
              <a:rPr lang="en-US" dirty="0" err="1">
                <a:solidFill>
                  <a:srgbClr val="FF0000"/>
                </a:solidFill>
              </a:rPr>
              <a:t>vào</a:t>
            </a:r>
            <a:r>
              <a:rPr lang="en-US" dirty="0">
                <a:solidFill>
                  <a:srgbClr val="FF0000"/>
                </a:solidFill>
              </a:rPr>
              <a:t> 8 </a:t>
            </a:r>
            <a:r>
              <a:rPr lang="en-US" dirty="0" err="1">
                <a:solidFill>
                  <a:srgbClr val="FF0000"/>
                </a:solidFill>
              </a:rPr>
              <a:t>bảng</a:t>
            </a:r>
            <a:r>
              <a:rPr lang="en-US" dirty="0">
                <a:solidFill>
                  <a:srgbClr val="FF0000"/>
                </a:solidFill>
              </a:rPr>
              <a:t>, </a:t>
            </a:r>
            <a:r>
              <a:rPr lang="en-US" dirty="0" err="1">
                <a:solidFill>
                  <a:srgbClr val="FF0000"/>
                </a:solidFill>
              </a:rPr>
              <a:t>mỗi</a:t>
            </a:r>
            <a:r>
              <a:rPr lang="en-US" dirty="0">
                <a:solidFill>
                  <a:srgbClr val="FF0000"/>
                </a:solidFill>
              </a:rPr>
              <a:t> </a:t>
            </a:r>
            <a:r>
              <a:rPr lang="en-US" dirty="0" err="1">
                <a:solidFill>
                  <a:srgbClr val="FF0000"/>
                </a:solidFill>
              </a:rPr>
              <a:t>bảng</a:t>
            </a:r>
            <a:r>
              <a:rPr lang="en-US" dirty="0">
                <a:solidFill>
                  <a:srgbClr val="FF0000"/>
                </a:solidFill>
              </a:rPr>
              <a:t> 4 </a:t>
            </a:r>
            <a:r>
              <a:rPr lang="en-US" dirty="0" err="1">
                <a:solidFill>
                  <a:srgbClr val="FF0000"/>
                </a:solidFill>
              </a:rPr>
              <a:t>đội</a:t>
            </a:r>
            <a:r>
              <a:rPr lang="en-US" dirty="0">
                <a:solidFill>
                  <a:srgbClr val="FF0000"/>
                </a:solidFill>
              </a:rPr>
              <a:t> </a:t>
            </a:r>
            <a:r>
              <a:rPr lang="en-US" dirty="0" err="1">
                <a:solidFill>
                  <a:srgbClr val="FF0000"/>
                </a:solidFill>
              </a:rPr>
              <a:t>thi</a:t>
            </a:r>
            <a:r>
              <a:rPr lang="en-US" dirty="0">
                <a:solidFill>
                  <a:srgbClr val="FF0000"/>
                </a:solidFill>
              </a:rPr>
              <a:t> </a:t>
            </a:r>
            <a:r>
              <a:rPr lang="en-US" dirty="0" err="1">
                <a:solidFill>
                  <a:srgbClr val="FF0000"/>
                </a:solidFill>
              </a:rPr>
              <a:t>đấu</a:t>
            </a:r>
            <a:r>
              <a:rPr lang="en-US" dirty="0">
                <a:solidFill>
                  <a:srgbClr val="FF0000"/>
                </a:solidFill>
              </a:rPr>
              <a:t> </a:t>
            </a:r>
            <a:r>
              <a:rPr lang="en-US" dirty="0" err="1">
                <a:solidFill>
                  <a:srgbClr val="FF0000"/>
                </a:solidFill>
              </a:rPr>
              <a:t>vòng</a:t>
            </a:r>
            <a:r>
              <a:rPr lang="en-US" dirty="0">
                <a:solidFill>
                  <a:srgbClr val="FF0000"/>
                </a:solidFill>
              </a:rPr>
              <a:t> </a:t>
            </a:r>
            <a:r>
              <a:rPr lang="en-US" dirty="0" err="1">
                <a:solidFill>
                  <a:srgbClr val="FF0000"/>
                </a:solidFill>
              </a:rPr>
              <a:t>tròn</a:t>
            </a:r>
            <a:r>
              <a:rPr lang="en-US" dirty="0">
                <a:solidFill>
                  <a:srgbClr val="FF0000"/>
                </a:solidFill>
              </a:rPr>
              <a:t> </a:t>
            </a:r>
            <a:r>
              <a:rPr lang="en-US" dirty="0"/>
              <a:t>(</a:t>
            </a:r>
            <a:r>
              <a:rPr lang="en-US" dirty="0" err="1"/>
              <a:t>mỗi</a:t>
            </a:r>
            <a:r>
              <a:rPr lang="en-US" dirty="0"/>
              <a:t> </a:t>
            </a:r>
            <a:r>
              <a:rPr lang="en-US" dirty="0" err="1"/>
              <a:t>đội</a:t>
            </a:r>
            <a:r>
              <a:rPr lang="en-US" dirty="0"/>
              <a:t> </a:t>
            </a:r>
            <a:r>
              <a:rPr lang="en-US" dirty="0" err="1"/>
              <a:t>chơi</a:t>
            </a:r>
            <a:r>
              <a:rPr lang="en-US" dirty="0"/>
              <a:t> </a:t>
            </a:r>
            <a:r>
              <a:rPr lang="en-US" dirty="0" err="1"/>
              <a:t>một</a:t>
            </a:r>
            <a:r>
              <a:rPr lang="en-US" dirty="0"/>
              <a:t> </a:t>
            </a:r>
            <a:r>
              <a:rPr lang="en-US" dirty="0" err="1"/>
              <a:t>trận</a:t>
            </a:r>
            <a:r>
              <a:rPr lang="en-US" dirty="0"/>
              <a:t> </a:t>
            </a:r>
            <a:r>
              <a:rPr lang="en-US" dirty="0" err="1"/>
              <a:t>với</a:t>
            </a:r>
            <a:r>
              <a:rPr lang="en-US" dirty="0"/>
              <a:t> </a:t>
            </a:r>
            <a:r>
              <a:rPr lang="en-US" dirty="0" err="1"/>
              <a:t>từng</a:t>
            </a:r>
            <a:r>
              <a:rPr lang="en-US" dirty="0"/>
              <a:t> </a:t>
            </a:r>
            <a:r>
              <a:rPr lang="en-US" dirty="0" err="1"/>
              <a:t>đội</a:t>
            </a:r>
            <a:r>
              <a:rPr lang="en-US" dirty="0"/>
              <a:t> </a:t>
            </a:r>
            <a:r>
              <a:rPr lang="en-US" dirty="0" err="1"/>
              <a:t>khác</a:t>
            </a:r>
            <a:r>
              <a:rPr lang="en-US" dirty="0"/>
              <a:t> </a:t>
            </a:r>
            <a:r>
              <a:rPr lang="en-US" dirty="0" err="1"/>
              <a:t>trong</a:t>
            </a:r>
            <a:r>
              <a:rPr lang="en-US" dirty="0"/>
              <a:t> </a:t>
            </a:r>
            <a:r>
              <a:rPr lang="en-US" dirty="0" err="1"/>
              <a:t>cùng</a:t>
            </a:r>
            <a:r>
              <a:rPr lang="en-US" dirty="0"/>
              <a:t> </a:t>
            </a:r>
            <a:r>
              <a:rPr lang="en-US" dirty="0" err="1"/>
              <a:t>bảng</a:t>
            </a:r>
            <a:r>
              <a:rPr lang="en-US" dirty="0"/>
              <a:t>). </a:t>
            </a:r>
            <a:r>
              <a:rPr lang="en-US" dirty="0" err="1"/>
              <a:t>Hỏi</a:t>
            </a:r>
            <a:r>
              <a:rPr lang="en-US" dirty="0"/>
              <a:t> </a:t>
            </a:r>
            <a:r>
              <a:rPr lang="en-US" dirty="0" err="1">
                <a:solidFill>
                  <a:srgbClr val="FF0000"/>
                </a:solidFill>
              </a:rPr>
              <a:t>tổng</a:t>
            </a:r>
            <a:r>
              <a:rPr lang="en-US" dirty="0">
                <a:solidFill>
                  <a:srgbClr val="FF0000"/>
                </a:solidFill>
              </a:rPr>
              <a:t> </a:t>
            </a:r>
            <a:r>
              <a:rPr lang="en-US" dirty="0" err="1">
                <a:solidFill>
                  <a:srgbClr val="FF0000"/>
                </a:solidFill>
              </a:rPr>
              <a:t>cộng</a:t>
            </a:r>
            <a:r>
              <a:rPr lang="en-US" dirty="0">
                <a:solidFill>
                  <a:srgbClr val="FF0000"/>
                </a:solidFill>
              </a:rPr>
              <a:t> </a:t>
            </a:r>
            <a:r>
              <a:rPr lang="en-US" dirty="0" err="1">
                <a:solidFill>
                  <a:srgbClr val="FF0000"/>
                </a:solidFill>
              </a:rPr>
              <a:t>vòng</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trận</a:t>
            </a:r>
            <a:r>
              <a:rPr lang="en-US" dirty="0">
                <a:solidFill>
                  <a:srgbClr val="FF0000"/>
                </a:solidFill>
              </a:rPr>
              <a:t> </a:t>
            </a:r>
            <a:r>
              <a:rPr lang="en-US" dirty="0" err="1">
                <a:solidFill>
                  <a:srgbClr val="FF0000"/>
                </a:solidFill>
              </a:rPr>
              <a:t>đấ</a:t>
            </a:r>
            <a:r>
              <a:rPr lang="en-US" dirty="0" err="1"/>
              <a:t>u</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201400"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r>
                  <a:rPr lang="en-US" b="1" dirty="0"/>
                  <a:t>: </a:t>
                </a:r>
              </a:p>
              <a:p>
                <a:r>
                  <a:rPr lang="en-US" dirty="0"/>
                  <a:t>Ở </a:t>
                </a:r>
                <a:r>
                  <a:rPr lang="en-US" dirty="0" err="1"/>
                  <a:t>mỗi</a:t>
                </a:r>
                <a:r>
                  <a:rPr lang="en-US" dirty="0"/>
                  <a:t> </a:t>
                </a:r>
                <a:r>
                  <a:rPr lang="en-US" dirty="0" err="1"/>
                  <a:t>bảng</a:t>
                </a:r>
                <a:r>
                  <a:rPr lang="en-US" dirty="0"/>
                  <a:t> </a:t>
                </a:r>
                <a:r>
                  <a:rPr lang="en-US" dirty="0" err="1"/>
                  <a:t>có</a:t>
                </a:r>
                <a:r>
                  <a:rPr lang="en-US" dirty="0"/>
                  <a:t> 4 </a:t>
                </a:r>
                <a:r>
                  <a:rPr lang="en-US" dirty="0" err="1"/>
                  <a:t>đội</a:t>
                </a:r>
                <a:r>
                  <a:rPr lang="en-US" dirty="0"/>
                  <a:t>, </a:t>
                </a:r>
                <a:r>
                  <a:rPr lang="en-US" dirty="0" err="1"/>
                  <a:t>mỗi</a:t>
                </a:r>
                <a:r>
                  <a:rPr lang="en-US" dirty="0"/>
                  <a:t> </a:t>
                </a:r>
                <a:r>
                  <a:rPr lang="en-US" dirty="0" err="1"/>
                  <a:t>đội</a:t>
                </a:r>
                <a:r>
                  <a:rPr lang="en-US" dirty="0"/>
                  <a:t> </a:t>
                </a:r>
                <a:r>
                  <a:rPr lang="en-US" dirty="0" err="1"/>
                  <a:t>sẽ</a:t>
                </a:r>
                <a:r>
                  <a:rPr lang="en-US" dirty="0"/>
                  <a:t> </a:t>
                </a:r>
                <a:r>
                  <a:rPr lang="en-US" dirty="0" err="1"/>
                  <a:t>phải</a:t>
                </a:r>
                <a:r>
                  <a:rPr lang="en-US" dirty="0"/>
                  <a:t> </a:t>
                </a:r>
                <a:r>
                  <a:rPr lang="en-US" dirty="0" err="1"/>
                  <a:t>đấu</a:t>
                </a:r>
                <a:r>
                  <a:rPr lang="en-US" dirty="0"/>
                  <a:t> </a:t>
                </a:r>
                <a:r>
                  <a:rPr lang="en-US" dirty="0" err="1"/>
                  <a:t>với</a:t>
                </a:r>
                <a:r>
                  <a:rPr lang="en-US" dirty="0"/>
                  <a:t> 3 </a:t>
                </a:r>
                <a:r>
                  <a:rPr lang="en-US" dirty="0" err="1"/>
                  <a:t>đội</a:t>
                </a:r>
                <a:r>
                  <a:rPr lang="en-US" dirty="0"/>
                  <a:t> </a:t>
                </a:r>
                <a:r>
                  <a:rPr lang="en-US" dirty="0" err="1"/>
                  <a:t>còn</a:t>
                </a:r>
                <a:r>
                  <a:rPr lang="en-US" dirty="0"/>
                  <a:t> </a:t>
                </a:r>
                <a:r>
                  <a:rPr lang="en-US" dirty="0" err="1"/>
                  <a:t>lại</a:t>
                </a:r>
                <a:r>
                  <a:rPr lang="en-US" dirty="0"/>
                  <a:t>. </a:t>
                </a:r>
                <a:r>
                  <a:rPr lang="en-US" dirty="0" err="1"/>
                  <a:t>Cứ</a:t>
                </a:r>
                <a:r>
                  <a:rPr lang="en-US" dirty="0"/>
                  <a:t> </a:t>
                </a:r>
                <a:r>
                  <a:rPr lang="en-US" dirty="0" err="1"/>
                  <a:t>hai</a:t>
                </a:r>
                <a:r>
                  <a:rPr lang="en-US" dirty="0"/>
                  <a:t> </a:t>
                </a:r>
                <a:r>
                  <a:rPr lang="en-US" dirty="0" err="1"/>
                  <a:t>đội</a:t>
                </a:r>
                <a:r>
                  <a:rPr lang="en-US" dirty="0"/>
                  <a:t> </a:t>
                </a:r>
                <a:r>
                  <a:rPr lang="en-US" dirty="0" err="1"/>
                  <a:t>đấu</a:t>
                </a:r>
                <a:r>
                  <a:rPr lang="en-US" dirty="0"/>
                  <a:t> </a:t>
                </a:r>
                <a:r>
                  <a:rPr lang="en-US" dirty="0" err="1"/>
                  <a:t>với</a:t>
                </a:r>
                <a:r>
                  <a:rPr lang="en-US" dirty="0"/>
                  <a:t> </a:t>
                </a:r>
                <a:r>
                  <a:rPr lang="en-US" dirty="0" err="1"/>
                  <a:t>nhau</a:t>
                </a:r>
                <a:r>
                  <a:rPr lang="en-US" dirty="0"/>
                  <a:t> </a:t>
                </a:r>
                <a:r>
                  <a:rPr lang="en-US" dirty="0" err="1"/>
                  <a:t>một</a:t>
                </a:r>
                <a:r>
                  <a:rPr lang="en-US" dirty="0"/>
                  <a:t> </a:t>
                </a:r>
                <a:r>
                  <a:rPr lang="en-US" dirty="0" err="1"/>
                  <a:t>trận</a:t>
                </a:r>
                <a:r>
                  <a:rPr lang="en-US" dirty="0"/>
                  <a:t> </a:t>
                </a:r>
                <a:r>
                  <a:rPr lang="en-US" dirty="0" err="1"/>
                  <a:t>nên</a:t>
                </a:r>
                <a:r>
                  <a:rPr lang="en-US" dirty="0"/>
                  <a:t> </a:t>
                </a:r>
                <a:r>
                  <a:rPr lang="en-US" dirty="0" smtClean="0">
                    <a:solidFill>
                      <a:srgbClr val="FF0000"/>
                    </a:solidFill>
                  </a:rPr>
                  <a:t>số</a:t>
                </a:r>
                <a:r>
                  <a:rPr lang="en-US" dirty="0">
                    <a:solidFill>
                      <a:srgbClr val="FF0000"/>
                    </a:solidFill>
                  </a:rPr>
                  <a:t> </a:t>
                </a:r>
                <a:r>
                  <a:rPr lang="en-US" dirty="0" err="1">
                    <a:solidFill>
                      <a:srgbClr val="FF0000"/>
                    </a:solidFill>
                  </a:rPr>
                  <a:t>trận</a:t>
                </a:r>
                <a:r>
                  <a:rPr lang="en-US" dirty="0">
                    <a:solidFill>
                      <a:srgbClr val="FF0000"/>
                    </a:solidFill>
                  </a:rPr>
                  <a:t> </a:t>
                </a:r>
                <a:r>
                  <a:rPr lang="en-US" dirty="0" err="1">
                    <a:solidFill>
                      <a:srgbClr val="FF0000"/>
                    </a:solidFill>
                  </a:rPr>
                  <a:t>đấu</a:t>
                </a:r>
                <a:r>
                  <a:rPr lang="en-US" dirty="0">
                    <a:solidFill>
                      <a:srgbClr val="FF0000"/>
                    </a:solidFill>
                  </a:rPr>
                  <a:t> ở </a:t>
                </a:r>
                <a:r>
                  <a:rPr lang="en-US" dirty="0" err="1">
                    <a:solidFill>
                      <a:srgbClr val="FF0000"/>
                    </a:solidFill>
                  </a:rPr>
                  <a:t>mỗi</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là</a:t>
                </a:r>
                <a:r>
                  <a:rPr lang="en-US" dirty="0">
                    <a:solidFill>
                      <a:srgbClr val="FF0000"/>
                    </a:solidFill>
                  </a:rPr>
                  <a:t>: </a:t>
                </a:r>
                <a14:m>
                  <m:oMath xmlns:m="http://schemas.openxmlformats.org/officeDocument/2006/math">
                    <m:f>
                      <m:fPr>
                        <m:ctrlPr>
                          <a:rPr lang="en-US" i="1">
                            <a:solidFill>
                              <a:srgbClr val="FF0000"/>
                            </a:solidFill>
                            <a:latin typeface="Cambria Math"/>
                          </a:rPr>
                        </m:ctrlPr>
                      </m:fPr>
                      <m:num>
                        <m:r>
                          <a:rPr lang="en-US">
                            <a:solidFill>
                              <a:srgbClr val="FF0000"/>
                            </a:solidFill>
                            <a:latin typeface="Cambria Math" panose="02040503050406030204" pitchFamily="18" charset="0"/>
                          </a:rPr>
                          <m:t>4</m:t>
                        </m:r>
                        <m:r>
                          <a:rPr lang="en-US">
                            <a:solidFill>
                              <a:srgbClr val="FF0000"/>
                            </a:solidFill>
                            <a:latin typeface="Cambria Math" panose="02040503050406030204" pitchFamily="18" charset="0"/>
                          </a:rPr>
                          <m:t>.</m:t>
                        </m:r>
                        <m:r>
                          <a:rPr lang="en-US">
                            <a:solidFill>
                              <a:srgbClr val="FF0000"/>
                            </a:solidFill>
                            <a:latin typeface="Cambria Math" panose="02040503050406030204" pitchFamily="18" charset="0"/>
                          </a:rPr>
                          <m:t>3</m:t>
                        </m:r>
                      </m:num>
                      <m:den>
                        <m:r>
                          <a:rPr lang="en-US">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m:t>
                    </m:r>
                    <m:r>
                      <a:rPr lang="en-US">
                        <a:solidFill>
                          <a:srgbClr val="FF0000"/>
                        </a:solidFill>
                        <a:latin typeface="Cambria Math" panose="02040503050406030204" pitchFamily="18" charset="0"/>
                      </a:rPr>
                      <m:t>6</m:t>
                    </m:r>
                  </m:oMath>
                </a14:m>
                <a:r>
                  <a:rPr lang="en-US" dirty="0">
                    <a:solidFill>
                      <a:srgbClr val="FF0000"/>
                    </a:solidFill>
                  </a:rPr>
                  <a:t> (</a:t>
                </a:r>
                <a:r>
                  <a:rPr lang="en-US" dirty="0" err="1">
                    <a:solidFill>
                      <a:srgbClr val="FF0000"/>
                    </a:solidFill>
                  </a:rPr>
                  <a:t>trận</a:t>
                </a:r>
                <a:r>
                  <a:rPr lang="en-US" dirty="0">
                    <a:solidFill>
                      <a:srgbClr val="FF0000"/>
                    </a:solidFill>
                  </a:rPr>
                  <a:t>).</a:t>
                </a:r>
              </a:p>
              <a:p>
                <a:r>
                  <a:rPr lang="en-US" dirty="0" smtClean="0">
                    <a:solidFill>
                      <a:srgbClr val="FF0000"/>
                    </a:solidFill>
                  </a:rPr>
                  <a:t>Số</a:t>
                </a:r>
                <a:r>
                  <a:rPr lang="en-US" dirty="0">
                    <a:solidFill>
                      <a:srgbClr val="FF0000"/>
                    </a:solidFill>
                  </a:rPr>
                  <a:t> </a:t>
                </a:r>
                <a:r>
                  <a:rPr lang="en-US" dirty="0" err="1">
                    <a:solidFill>
                      <a:srgbClr val="FF0000"/>
                    </a:solidFill>
                  </a:rPr>
                  <a:t>trận</a:t>
                </a:r>
                <a:r>
                  <a:rPr lang="en-US" dirty="0">
                    <a:solidFill>
                      <a:srgbClr val="FF0000"/>
                    </a:solidFill>
                  </a:rPr>
                  <a:t> </a:t>
                </a:r>
                <a:r>
                  <a:rPr lang="en-US" dirty="0" err="1">
                    <a:solidFill>
                      <a:srgbClr val="FF0000"/>
                    </a:solidFill>
                  </a:rPr>
                  <a:t>đấu</a:t>
                </a:r>
                <a:r>
                  <a:rPr lang="en-US" dirty="0">
                    <a:solidFill>
                      <a:srgbClr val="FF0000"/>
                    </a:solidFill>
                  </a:rPr>
                  <a:t> ở </a:t>
                </a:r>
                <a:r>
                  <a:rPr lang="en-US" dirty="0" err="1">
                    <a:solidFill>
                      <a:srgbClr val="FF0000"/>
                    </a:solidFill>
                  </a:rPr>
                  <a:t>vòng</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là</a:t>
                </a:r>
                <a:r>
                  <a:rPr lang="en-US" dirty="0">
                    <a:solidFill>
                      <a:srgbClr val="FF0000"/>
                    </a:solidFill>
                  </a:rPr>
                  <a:t>: </a:t>
                </a:r>
                <a14:m>
                  <m:oMath xmlns:m="http://schemas.openxmlformats.org/officeDocument/2006/math">
                    <m:r>
                      <a:rPr lang="en-US">
                        <a:solidFill>
                          <a:srgbClr val="FF0000"/>
                        </a:solidFill>
                        <a:latin typeface="Cambria Math" panose="02040503050406030204" pitchFamily="18" charset="0"/>
                      </a:rPr>
                      <m:t>6</m:t>
                    </m:r>
                    <m:r>
                      <a:rPr lang="en-US">
                        <a:solidFill>
                          <a:srgbClr val="FF0000"/>
                        </a:solidFill>
                        <a:latin typeface="Cambria Math" panose="02040503050406030204" pitchFamily="18" charset="0"/>
                      </a:rPr>
                      <m:t>.</m:t>
                    </m:r>
                    <m:r>
                      <a:rPr lang="en-US">
                        <a:solidFill>
                          <a:srgbClr val="FF0000"/>
                        </a:solidFill>
                        <a:latin typeface="Cambria Math" panose="02040503050406030204" pitchFamily="18" charset="0"/>
                      </a:rPr>
                      <m:t>8</m:t>
                    </m:r>
                    <m:r>
                      <a:rPr lang="en-US" i="1">
                        <a:solidFill>
                          <a:srgbClr val="FF0000"/>
                        </a:solidFill>
                        <a:latin typeface="Cambria Math" panose="02040503050406030204" pitchFamily="18" charset="0"/>
                      </a:rPr>
                      <m:t>=</m:t>
                    </m:r>
                    <m:r>
                      <a:rPr lang="en-US">
                        <a:solidFill>
                          <a:srgbClr val="FF0000"/>
                        </a:solidFill>
                        <a:latin typeface="Cambria Math" panose="02040503050406030204" pitchFamily="18" charset="0"/>
                      </a:rPr>
                      <m:t>48</m:t>
                    </m:r>
                  </m:oMath>
                </a14:m>
                <a:r>
                  <a:rPr lang="en-US" dirty="0">
                    <a:solidFill>
                      <a:srgbClr val="FF0000"/>
                    </a:solidFill>
                  </a:rPr>
                  <a:t> </a:t>
                </a:r>
                <a:r>
                  <a:rPr lang="en-US" dirty="0"/>
                  <a:t>(</a:t>
                </a:r>
                <a:r>
                  <a:rPr lang="en-US" dirty="0" err="1"/>
                  <a:t>trận</a:t>
                </a:r>
                <a:r>
                  <a:rPr lang="en-US" dirty="0"/>
                  <a:t>). </a:t>
                </a:r>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201400" cy="9761540"/>
              </a:xfrm>
              <a:prstGeom prst="rect">
                <a:avLst/>
              </a:prstGeom>
              <a:blipFill rotWithShape="1">
                <a:blip r:embed="rId3"/>
                <a:stretch>
                  <a:fillRect l="-2391" t="-2183"/>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57"/>
          <p:cNvGrpSpPr>
            <a:grpSpLocks/>
          </p:cNvGrpSpPr>
          <p:nvPr/>
        </p:nvGrpSpPr>
        <p:grpSpPr bwMode="auto">
          <a:xfrm>
            <a:off x="914400" y="3733800"/>
            <a:ext cx="5372020" cy="1663148"/>
            <a:chOff x="224" y="592"/>
            <a:chExt cx="9056" cy="2510"/>
          </a:xfrm>
        </p:grpSpPr>
        <p:grpSp>
          <p:nvGrpSpPr>
            <p:cNvPr id="9" name="Group 24"/>
            <p:cNvGrpSpPr>
              <a:grpSpLocks/>
            </p:cNvGrpSpPr>
            <p:nvPr/>
          </p:nvGrpSpPr>
          <p:grpSpPr bwMode="auto">
            <a:xfrm>
              <a:off x="224" y="592"/>
              <a:ext cx="8506" cy="1600"/>
              <a:chOff x="315" y="602"/>
              <a:chExt cx="11967" cy="1979"/>
            </a:xfrm>
          </p:grpSpPr>
          <p:sp>
            <p:nvSpPr>
              <p:cNvPr id="11"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3"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0" name="TextBox 56"/>
            <p:cNvSpPr txBox="1">
              <a:spLocks noChangeArrowheads="1"/>
            </p:cNvSpPr>
            <p:nvPr/>
          </p:nvSpPr>
          <p:spPr bwMode="auto">
            <a:xfrm>
              <a:off x="2386" y="802"/>
              <a:ext cx="6894"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Luyện</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tập</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280472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7"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sz="2000" dirty="0"/>
          </a:p>
          <a:p>
            <a:pPr marL="0" indent="0">
              <a:buNone/>
            </a:pPr>
            <a:r>
              <a:rPr lang="en-US" dirty="0" smtClean="0"/>
              <a:t>	</a:t>
            </a:r>
            <a:r>
              <a:rPr lang="en-US" dirty="0" err="1" smtClean="0"/>
              <a:t>Để</a:t>
            </a:r>
            <a:r>
              <a:rPr lang="en-US" dirty="0" smtClean="0"/>
              <a:t> </a:t>
            </a:r>
            <a:r>
              <a:rPr lang="en-US" dirty="0" err="1"/>
              <a:t>tổ</a:t>
            </a:r>
            <a:r>
              <a:rPr lang="en-US" dirty="0"/>
              <a:t> </a:t>
            </a:r>
            <a:r>
              <a:rPr lang="en-US" dirty="0" err="1"/>
              <a:t>chức</a:t>
            </a:r>
            <a:r>
              <a:rPr lang="en-US" dirty="0"/>
              <a:t> </a:t>
            </a:r>
            <a:r>
              <a:rPr lang="en-US" dirty="0" err="1"/>
              <a:t>một</a:t>
            </a:r>
            <a:r>
              <a:rPr lang="en-US" dirty="0"/>
              <a:t> </a:t>
            </a:r>
            <a:r>
              <a:rPr lang="en-US" dirty="0" err="1"/>
              <a:t>bữa</a:t>
            </a:r>
            <a:r>
              <a:rPr lang="en-US" dirty="0"/>
              <a:t> </a:t>
            </a:r>
            <a:r>
              <a:rPr lang="en-US" dirty="0" err="1"/>
              <a:t>tiệc</a:t>
            </a:r>
            <a:r>
              <a:rPr lang="en-US" dirty="0"/>
              <a:t>, </a:t>
            </a:r>
            <a:r>
              <a:rPr lang="en-US" dirty="0" err="1"/>
              <a:t>người</a:t>
            </a:r>
            <a:r>
              <a:rPr lang="en-US" dirty="0"/>
              <a:t> ta </a:t>
            </a:r>
            <a:r>
              <a:rPr lang="en-US" dirty="0" err="1"/>
              <a:t>chọn</a:t>
            </a:r>
            <a:r>
              <a:rPr lang="en-US" dirty="0"/>
              <a:t> </a:t>
            </a:r>
            <a:r>
              <a:rPr lang="en-US" dirty="0" err="1"/>
              <a:t>thực</a:t>
            </a:r>
            <a:r>
              <a:rPr lang="en-US" dirty="0"/>
              <a:t> </a:t>
            </a:r>
            <a:r>
              <a:rPr lang="en-US" dirty="0" err="1"/>
              <a:t>đơn</a:t>
            </a:r>
            <a:r>
              <a:rPr lang="en-US" dirty="0"/>
              <a:t> </a:t>
            </a:r>
            <a:r>
              <a:rPr lang="en-US" dirty="0" err="1">
                <a:solidFill>
                  <a:srgbClr val="FF0000"/>
                </a:solidFill>
              </a:rPr>
              <a:t>gồm</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khai</a:t>
            </a:r>
            <a:r>
              <a:rPr lang="en-US" dirty="0">
                <a:solidFill>
                  <a:srgbClr val="FF0000"/>
                </a:solidFill>
              </a:rPr>
              <a:t> </a:t>
            </a:r>
            <a:r>
              <a:rPr lang="en-US" dirty="0" err="1">
                <a:solidFill>
                  <a:srgbClr val="FF0000"/>
                </a:solidFill>
              </a:rPr>
              <a:t>vị</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chính</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tráng</a:t>
            </a:r>
            <a:r>
              <a:rPr lang="en-US" dirty="0">
                <a:solidFill>
                  <a:srgbClr val="FF0000"/>
                </a:solidFill>
              </a:rPr>
              <a:t> </a:t>
            </a:r>
            <a:r>
              <a:rPr lang="en-US" dirty="0" err="1">
                <a:solidFill>
                  <a:srgbClr val="FF0000"/>
                </a:solidFill>
              </a:rPr>
              <a:t>miệng</a:t>
            </a:r>
            <a:r>
              <a:rPr lang="en-US" dirty="0"/>
              <a:t>. </a:t>
            </a:r>
            <a:r>
              <a:rPr lang="en-US" dirty="0" err="1"/>
              <a:t>Nhà</a:t>
            </a:r>
            <a:r>
              <a:rPr lang="en-US" dirty="0"/>
              <a:t> </a:t>
            </a:r>
            <a:r>
              <a:rPr lang="en-US" dirty="0" err="1"/>
              <a:t>hàng</a:t>
            </a:r>
            <a:r>
              <a:rPr lang="en-US" dirty="0"/>
              <a:t> </a:t>
            </a:r>
            <a:r>
              <a:rPr lang="en-US" dirty="0" err="1"/>
              <a:t>đưa</a:t>
            </a:r>
            <a:r>
              <a:rPr lang="en-US" dirty="0"/>
              <a:t> ra </a:t>
            </a:r>
            <a:r>
              <a:rPr lang="en-US" dirty="0" err="1"/>
              <a:t>danh</a:t>
            </a:r>
            <a:r>
              <a:rPr lang="en-US" dirty="0"/>
              <a:t> </a:t>
            </a:r>
            <a:r>
              <a:rPr lang="en-US" dirty="0" err="1"/>
              <a:t>sách</a:t>
            </a:r>
            <a:r>
              <a:rPr lang="en-US" dirty="0"/>
              <a:t>: </a:t>
            </a:r>
            <a:r>
              <a:rPr lang="en-US" dirty="0" err="1">
                <a:solidFill>
                  <a:srgbClr val="FF0000"/>
                </a:solidFill>
              </a:rPr>
              <a:t>khai</a:t>
            </a:r>
            <a:r>
              <a:rPr lang="en-US" dirty="0">
                <a:solidFill>
                  <a:srgbClr val="FF0000"/>
                </a:solidFill>
              </a:rPr>
              <a:t> </a:t>
            </a:r>
            <a:r>
              <a:rPr lang="en-US" dirty="0" err="1">
                <a:solidFill>
                  <a:srgbClr val="FF0000"/>
                </a:solidFill>
              </a:rPr>
              <a:t>vị</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solidFill>
                  <a:srgbClr val="FF0000"/>
                </a:solidFill>
              </a:rPr>
              <a:t> </a:t>
            </a:r>
            <a:r>
              <a:rPr lang="en-US" dirty="0" err="1">
                <a:solidFill>
                  <a:srgbClr val="FF0000"/>
                </a:solidFill>
              </a:rPr>
              <a:t>súp</a:t>
            </a:r>
            <a:r>
              <a:rPr lang="en-US" dirty="0">
                <a:solidFill>
                  <a:srgbClr val="FF0000"/>
                </a:solidFill>
              </a:rPr>
              <a:t> </a:t>
            </a:r>
            <a:r>
              <a:rPr lang="en-US" dirty="0" err="1">
                <a:solidFill>
                  <a:srgbClr val="FF0000"/>
                </a:solidFill>
              </a:rPr>
              <a:t>và</a:t>
            </a:r>
            <a:r>
              <a:rPr lang="en-US" dirty="0">
                <a:solidFill>
                  <a:srgbClr val="FF0000"/>
                </a:solidFill>
              </a:rPr>
              <a:t> 3 </a:t>
            </a:r>
            <a:r>
              <a:rPr lang="en-US" dirty="0" err="1">
                <a:solidFill>
                  <a:srgbClr val="FF0000"/>
                </a:solidFill>
              </a:rPr>
              <a:t>loại</a:t>
            </a:r>
            <a:r>
              <a:rPr lang="en-US" dirty="0">
                <a:solidFill>
                  <a:srgbClr val="FF0000"/>
                </a:solidFill>
              </a:rPr>
              <a:t> salad; </a:t>
            </a:r>
            <a:r>
              <a:rPr lang="en-US" dirty="0" err="1">
                <a:solidFill>
                  <a:srgbClr val="FF0000"/>
                </a:solidFill>
              </a:rPr>
              <a:t>món</a:t>
            </a:r>
            <a:r>
              <a:rPr lang="en-US" dirty="0">
                <a:solidFill>
                  <a:srgbClr val="FF0000"/>
                </a:solidFill>
              </a:rPr>
              <a:t> </a:t>
            </a:r>
            <a:r>
              <a:rPr lang="en-US" dirty="0" err="1">
                <a:solidFill>
                  <a:srgbClr val="FF0000"/>
                </a:solidFill>
              </a:rPr>
              <a:t>chính</a:t>
            </a:r>
            <a:r>
              <a:rPr lang="en-US" dirty="0">
                <a:solidFill>
                  <a:srgbClr val="FF0000"/>
                </a:solidFill>
              </a:rPr>
              <a:t> </a:t>
            </a:r>
            <a:r>
              <a:rPr lang="en-US" dirty="0" err="1">
                <a:solidFill>
                  <a:srgbClr val="FF0000"/>
                </a:solidFill>
              </a:rPr>
              <a:t>có</a:t>
            </a:r>
            <a:r>
              <a:rPr lang="en-US" dirty="0">
                <a:solidFill>
                  <a:srgbClr val="FF0000"/>
                </a:solidFill>
              </a:rPr>
              <a:t> 4 </a:t>
            </a:r>
            <a:r>
              <a:rPr lang="en-US" dirty="0" err="1">
                <a:solidFill>
                  <a:srgbClr val="FF0000"/>
                </a:solidFill>
              </a:rPr>
              <a:t>loại</a:t>
            </a:r>
            <a:r>
              <a:rPr lang="en-US" dirty="0">
                <a:solidFill>
                  <a:srgbClr val="FF0000"/>
                </a:solidFill>
              </a:rPr>
              <a:t> </a:t>
            </a:r>
            <a:r>
              <a:rPr lang="en-US" dirty="0" err="1">
                <a:solidFill>
                  <a:srgbClr val="FF0000"/>
                </a:solidFill>
              </a:rPr>
              <a:t>thịt</a:t>
            </a:r>
            <a:r>
              <a:rPr lang="en-US" dirty="0">
                <a:solidFill>
                  <a:srgbClr val="FF0000"/>
                </a:solidFill>
              </a:rPr>
              <a:t>, 3 </a:t>
            </a:r>
            <a:r>
              <a:rPr lang="en-US" dirty="0" err="1">
                <a:solidFill>
                  <a:srgbClr val="FF0000"/>
                </a:solidFill>
              </a:rPr>
              <a:t>loại</a:t>
            </a:r>
            <a:r>
              <a:rPr lang="en-US" dirty="0">
                <a:solidFill>
                  <a:srgbClr val="FF0000"/>
                </a:solidFill>
              </a:rPr>
              <a:t> </a:t>
            </a:r>
            <a:r>
              <a:rPr lang="en-US" dirty="0" err="1">
                <a:solidFill>
                  <a:srgbClr val="FF0000"/>
                </a:solidFill>
              </a:rPr>
              <a:t>cá</a:t>
            </a:r>
            <a:r>
              <a:rPr lang="en-US" dirty="0">
                <a:solidFill>
                  <a:srgbClr val="FF0000"/>
                </a:solidFill>
              </a:rPr>
              <a:t> </a:t>
            </a:r>
            <a:r>
              <a:rPr lang="en-US" dirty="0" err="1">
                <a:solidFill>
                  <a:srgbClr val="FF0000"/>
                </a:solidFill>
              </a:rPr>
              <a:t>và</a:t>
            </a:r>
            <a:r>
              <a:rPr lang="en-US" dirty="0">
                <a:solidFill>
                  <a:srgbClr val="FF0000"/>
                </a:solidFill>
              </a:rPr>
              <a:t> 3 </a:t>
            </a:r>
            <a:r>
              <a:rPr lang="en-US" dirty="0" err="1">
                <a:solidFill>
                  <a:srgbClr val="FF0000"/>
                </a:solidFill>
              </a:rPr>
              <a:t>loại</a:t>
            </a:r>
            <a:r>
              <a:rPr lang="en-US" dirty="0">
                <a:solidFill>
                  <a:srgbClr val="FF0000"/>
                </a:solidFill>
              </a:rPr>
              <a:t> </a:t>
            </a:r>
            <a:r>
              <a:rPr lang="en-US" dirty="0" err="1">
                <a:solidFill>
                  <a:srgbClr val="FF0000"/>
                </a:solidFill>
              </a:rPr>
              <a:t>tôm</a:t>
            </a:r>
            <a:r>
              <a:rPr lang="en-US" dirty="0">
                <a:solidFill>
                  <a:srgbClr val="FF0000"/>
                </a:solidFill>
              </a:rPr>
              <a:t>; </a:t>
            </a:r>
            <a:r>
              <a:rPr lang="en-US" dirty="0" err="1">
                <a:solidFill>
                  <a:srgbClr val="FF0000"/>
                </a:solidFill>
              </a:rPr>
              <a:t>tráng</a:t>
            </a:r>
            <a:r>
              <a:rPr lang="en-US" dirty="0">
                <a:solidFill>
                  <a:srgbClr val="FF0000"/>
                </a:solidFill>
              </a:rPr>
              <a:t> </a:t>
            </a:r>
            <a:r>
              <a:rPr lang="en-US" dirty="0" err="1">
                <a:solidFill>
                  <a:srgbClr val="FF0000"/>
                </a:solidFill>
              </a:rPr>
              <a:t>miệng</a:t>
            </a:r>
            <a:r>
              <a:rPr lang="en-US" dirty="0">
                <a:solidFill>
                  <a:srgbClr val="FF0000"/>
                </a:solidFill>
              </a:rPr>
              <a:t> </a:t>
            </a:r>
            <a:r>
              <a:rPr lang="en-US" dirty="0" err="1">
                <a:solidFill>
                  <a:srgbClr val="FF0000"/>
                </a:solidFill>
              </a:rPr>
              <a:t>có</a:t>
            </a:r>
            <a:r>
              <a:rPr lang="en-US" dirty="0">
                <a:solidFill>
                  <a:srgbClr val="FF0000"/>
                </a:solidFill>
              </a:rPr>
              <a:t> 5 </a:t>
            </a:r>
            <a:r>
              <a:rPr lang="en-US" dirty="0" err="1">
                <a:solidFill>
                  <a:srgbClr val="FF0000"/>
                </a:solidFill>
              </a:rPr>
              <a:t>loại</a:t>
            </a:r>
            <a:r>
              <a:rPr lang="en-US" dirty="0">
                <a:solidFill>
                  <a:srgbClr val="FF0000"/>
                </a:solidFill>
              </a:rPr>
              <a:t> </a:t>
            </a:r>
            <a:r>
              <a:rPr lang="en-US" dirty="0" err="1">
                <a:solidFill>
                  <a:srgbClr val="FF0000"/>
                </a:solidFill>
              </a:rPr>
              <a:t>kem</a:t>
            </a:r>
            <a:r>
              <a:rPr lang="en-US" dirty="0">
                <a:solidFill>
                  <a:srgbClr val="FF0000"/>
                </a:solidFill>
              </a:rPr>
              <a:t> </a:t>
            </a:r>
            <a:r>
              <a:rPr lang="en-US" dirty="0" err="1">
                <a:solidFill>
                  <a:srgbClr val="FF0000"/>
                </a:solidFill>
              </a:rPr>
              <a:t>và</a:t>
            </a:r>
            <a:r>
              <a:rPr lang="en-US" dirty="0">
                <a:solidFill>
                  <a:srgbClr val="FF0000"/>
                </a:solidFill>
              </a:rPr>
              <a:t> 3 </a:t>
            </a:r>
            <a:r>
              <a:rPr lang="en-US" dirty="0" err="1">
                <a:solidFill>
                  <a:srgbClr val="FF0000"/>
                </a:solidFill>
              </a:rPr>
              <a:t>loại</a:t>
            </a:r>
            <a:r>
              <a:rPr lang="en-US" dirty="0">
                <a:solidFill>
                  <a:srgbClr val="FF0000"/>
                </a:solidFill>
              </a:rPr>
              <a:t> bánh</a:t>
            </a:r>
            <a:r>
              <a:rPr lang="en-US" dirty="0"/>
              <a:t>. </a:t>
            </a:r>
            <a:r>
              <a:rPr lang="en-US" dirty="0" err="1"/>
              <a:t>Hỏi</a:t>
            </a:r>
            <a:r>
              <a:rPr lang="en-US" dirty="0"/>
              <a:t> </a:t>
            </a:r>
            <a:r>
              <a:rPr lang="en-US" dirty="0" err="1"/>
              <a:t>có</a:t>
            </a:r>
            <a:r>
              <a:rPr lang="en-US" dirty="0"/>
              <a:t> </a:t>
            </a:r>
            <a:r>
              <a:rPr lang="en-US" dirty="0" err="1"/>
              <a:t>thể</a:t>
            </a:r>
            <a:r>
              <a:rPr lang="en-US" dirty="0"/>
              <a:t> </a:t>
            </a:r>
            <a:r>
              <a:rPr lang="en-US" dirty="0" err="1"/>
              <a:t>thiết</a:t>
            </a:r>
            <a:r>
              <a:rPr lang="en-US" dirty="0"/>
              <a:t> </a:t>
            </a:r>
            <a:r>
              <a:rPr lang="en-US" dirty="0" err="1"/>
              <a:t>kế</a:t>
            </a:r>
            <a:r>
              <a:rPr lang="en-US" dirty="0"/>
              <a:t> </a:t>
            </a:r>
            <a:r>
              <a:rPr lang="en-US" dirty="0">
                <a:solidFill>
                  <a:srgbClr val="FF0000"/>
                </a:solidFill>
              </a:rPr>
              <a:t>bao </a:t>
            </a:r>
            <a:r>
              <a:rPr lang="en-US" dirty="0" err="1">
                <a:solidFill>
                  <a:srgbClr val="FF0000"/>
                </a:solidFill>
              </a:rPr>
              <a:t>nhiêu</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đơn</a:t>
            </a:r>
            <a:r>
              <a:rPr lang="en-US" dirty="0">
                <a:solidFill>
                  <a:srgbClr val="FF0000"/>
                </a:solidFill>
              </a:rPr>
              <a:t> </a:t>
            </a:r>
            <a:r>
              <a:rPr lang="en-US" dirty="0" err="1">
                <a:solidFill>
                  <a:srgbClr val="FF0000"/>
                </a:solidFill>
              </a:rPr>
              <a:t>khác</a:t>
            </a:r>
            <a:r>
              <a:rPr lang="en-US" dirty="0">
                <a:solidFill>
                  <a:srgbClr val="FF0000"/>
                </a:solidFill>
              </a:rPr>
              <a:t> </a:t>
            </a:r>
            <a:r>
              <a:rPr lang="en-US" dirty="0" err="1">
                <a:solidFill>
                  <a:srgbClr val="FF0000"/>
                </a:solidFill>
              </a:rPr>
              <a:t>nhau</a:t>
            </a:r>
            <a:r>
              <a:rPr lang="en-US" dirty="0"/>
              <a:t>?</a:t>
            </a:r>
          </a:p>
          <a:p>
            <a:pPr marL="0" indent="0">
              <a:buNone/>
            </a:pPr>
            <a:r>
              <a:rPr lang="en-US" b="1" dirty="0" err="1"/>
              <a:t>Giải</a:t>
            </a:r>
            <a:r>
              <a:rPr lang="en-US" b="1" dirty="0"/>
              <a:t>: </a:t>
            </a:r>
          </a:p>
          <a:p>
            <a:r>
              <a:rPr lang="en-US" dirty="0" err="1"/>
              <a:t>Để</a:t>
            </a:r>
            <a:r>
              <a:rPr lang="en-US" dirty="0"/>
              <a:t> </a:t>
            </a:r>
            <a:r>
              <a:rPr lang="en-US" dirty="0" err="1"/>
              <a:t>chọn</a:t>
            </a:r>
            <a:r>
              <a:rPr lang="en-US" dirty="0"/>
              <a:t> </a:t>
            </a:r>
            <a:r>
              <a:rPr lang="en-US" dirty="0" err="1"/>
              <a:t>thực</a:t>
            </a:r>
            <a:r>
              <a:rPr lang="en-US" dirty="0"/>
              <a:t> </a:t>
            </a:r>
            <a:r>
              <a:rPr lang="en-US" dirty="0" err="1"/>
              <a:t>đơn</a:t>
            </a:r>
            <a:r>
              <a:rPr lang="en-US" dirty="0"/>
              <a:t>, ta chia </a:t>
            </a:r>
            <a:r>
              <a:rPr lang="en-US" dirty="0" err="1"/>
              <a:t>làm</a:t>
            </a:r>
            <a:r>
              <a:rPr lang="en-US" dirty="0"/>
              <a:t> 3 </a:t>
            </a:r>
            <a:r>
              <a:rPr lang="en-US" dirty="0" err="1"/>
              <a:t>công</a:t>
            </a:r>
            <a:r>
              <a:rPr lang="en-US" dirty="0"/>
              <a:t> </a:t>
            </a:r>
            <a:r>
              <a:rPr lang="en-US" dirty="0" err="1"/>
              <a:t>đoạn</a:t>
            </a:r>
            <a:r>
              <a:rPr lang="en-US" dirty="0"/>
              <a:t> </a:t>
            </a:r>
            <a:r>
              <a:rPr lang="en-US" dirty="0" err="1"/>
              <a:t>chọn</a:t>
            </a:r>
            <a:r>
              <a:rPr lang="en-US" dirty="0"/>
              <a:t> </a:t>
            </a:r>
            <a:r>
              <a:rPr lang="en-US" dirty="0" err="1"/>
              <a:t>món</a:t>
            </a:r>
            <a:r>
              <a:rPr lang="en-US" dirty="0"/>
              <a:t>.</a:t>
            </a:r>
          </a:p>
          <a:p>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353800"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1, </a:t>
                </a:r>
                <a:r>
                  <a:rPr lang="en-US" dirty="0" err="1">
                    <a:solidFill>
                      <a:srgbClr val="FF0000"/>
                    </a:solidFill>
                  </a:rPr>
                  <a:t>chọn</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khai</a:t>
                </a:r>
                <a:r>
                  <a:rPr lang="en-US" dirty="0">
                    <a:solidFill>
                      <a:srgbClr val="FF0000"/>
                    </a:solidFill>
                  </a:rPr>
                  <a:t> </a:t>
                </a:r>
                <a:r>
                  <a:rPr lang="en-US" dirty="0" err="1">
                    <a:solidFill>
                      <a:srgbClr val="FF0000"/>
                    </a:solidFill>
                  </a:rPr>
                  <a:t>vị</a:t>
                </a:r>
                <a:r>
                  <a:rPr lang="en-US" dirty="0">
                    <a:solidFill>
                      <a:srgbClr val="FF0000"/>
                    </a:solidFill>
                  </a:rPr>
                  <a:t> </a:t>
                </a:r>
                <a:r>
                  <a:rPr lang="en-US" dirty="0" err="1"/>
                  <a:t>có</a:t>
                </a:r>
                <a:r>
                  <a:rPr lang="en-US" dirty="0"/>
                  <a:t> </a:t>
                </a:r>
                <a:r>
                  <a:rPr lang="en-US" dirty="0" err="1"/>
                  <a:t>hai</a:t>
                </a:r>
                <a:r>
                  <a:rPr lang="en-US" dirty="0"/>
                  <a:t> </a:t>
                </a:r>
                <a:r>
                  <a:rPr lang="en-US" dirty="0" err="1"/>
                  <a:t>phương</a:t>
                </a:r>
                <a:r>
                  <a:rPr lang="en-US" dirty="0"/>
                  <a:t> </a:t>
                </a:r>
                <a:r>
                  <a:rPr lang="en-US" dirty="0" err="1"/>
                  <a:t>án</a:t>
                </a:r>
                <a:r>
                  <a:rPr lang="en-US" dirty="0"/>
                  <a:t> </a:t>
                </a:r>
                <a:r>
                  <a:rPr lang="en-US" dirty="0" err="1"/>
                  <a:t>là</a:t>
                </a:r>
                <a:r>
                  <a:rPr lang="en-US" dirty="0"/>
                  <a:t> </a:t>
                </a:r>
                <a:r>
                  <a:rPr lang="en-US" dirty="0" err="1"/>
                  <a:t>súp</a:t>
                </a:r>
                <a:r>
                  <a:rPr lang="en-US" dirty="0"/>
                  <a:t> </a:t>
                </a:r>
                <a:r>
                  <a:rPr lang="en-US" dirty="0" err="1"/>
                  <a:t>hoặc</a:t>
                </a:r>
                <a:r>
                  <a:rPr lang="en-US" dirty="0"/>
                  <a:t> salad </a:t>
                </a:r>
                <a:r>
                  <a:rPr lang="en-US" dirty="0" err="1"/>
                  <a:t>nên</a:t>
                </a:r>
                <a:r>
                  <a:rPr lang="en-US" dirty="0"/>
                  <a:t> ta </a:t>
                </a:r>
                <a:r>
                  <a:rPr lang="en-US" dirty="0" err="1"/>
                  <a:t>áp</a:t>
                </a:r>
                <a:r>
                  <a:rPr lang="en-US" dirty="0"/>
                  <a:t> </a:t>
                </a:r>
                <a:r>
                  <a:rPr lang="en-US" dirty="0" err="1"/>
                  <a:t>dụng</a:t>
                </a:r>
                <a:r>
                  <a:rPr lang="en-US" dirty="0"/>
                  <a:t> </a:t>
                </a:r>
                <a:r>
                  <a:rPr lang="en-US" dirty="0" err="1"/>
                  <a:t>quy</a:t>
                </a:r>
                <a:r>
                  <a:rPr lang="en-US" dirty="0"/>
                  <a:t> </a:t>
                </a:r>
                <a:r>
                  <a:rPr lang="en-US" dirty="0" err="1"/>
                  <a:t>tắc</a:t>
                </a:r>
                <a:r>
                  <a:rPr lang="en-US" dirty="0"/>
                  <a:t> </a:t>
                </a:r>
                <a:r>
                  <a:rPr lang="en-US" dirty="0" err="1"/>
                  <a:t>cộng</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là</a:t>
                </a:r>
                <a:r>
                  <a:rPr lang="en-US" dirty="0"/>
                  <a:t>: </a:t>
                </a:r>
                <a14:m>
                  <m:oMath xmlns:m="http://schemas.openxmlformats.org/officeDocument/2006/math">
                    <m:r>
                      <a:rPr lang="en-US" i="1" smtClean="0">
                        <a:solidFill>
                          <a:srgbClr val="FF0000"/>
                        </a:solidFill>
                        <a:latin typeface="Cambria Math" panose="02040503050406030204" pitchFamily="18" charset="0"/>
                      </a:rPr>
                      <m:t>2</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5</m:t>
                    </m:r>
                  </m:oMath>
                </a14:m>
                <a:r>
                  <a:rPr lang="en-US" dirty="0">
                    <a:solidFill>
                      <a:srgbClr val="FF0000"/>
                    </a:solidFill>
                  </a:rPr>
                  <a:t> (</a:t>
                </a:r>
                <a:r>
                  <a:rPr lang="en-US" dirty="0" err="1">
                    <a:solidFill>
                      <a:srgbClr val="FF0000"/>
                    </a:solidFill>
                  </a:rPr>
                  <a:t>cách</a:t>
                </a:r>
                <a:r>
                  <a:rPr lang="en-US" dirty="0">
                    <a:solidFill>
                      <a:srgbClr val="FF0000"/>
                    </a:solidFill>
                  </a:rPr>
                  <a:t>).</a:t>
                </a:r>
              </a:p>
              <a:p>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2, </a:t>
                </a:r>
                <a:r>
                  <a:rPr lang="en-US" dirty="0" err="1">
                    <a:solidFill>
                      <a:srgbClr val="FF0000"/>
                    </a:solidFill>
                  </a:rPr>
                  <a:t>chọn</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chính</a:t>
                </a:r>
                <a:r>
                  <a:rPr lang="en-US" dirty="0"/>
                  <a:t>: </a:t>
                </a:r>
                <a:r>
                  <a:rPr lang="en-US" dirty="0" err="1"/>
                  <a:t>tương</a:t>
                </a:r>
                <a:r>
                  <a:rPr lang="en-US" dirty="0"/>
                  <a:t> </a:t>
                </a:r>
                <a:r>
                  <a:rPr lang="en-US" dirty="0" err="1"/>
                  <a:t>tự</a:t>
                </a:r>
                <a:r>
                  <a:rPr lang="en-US" dirty="0"/>
                  <a:t>, ta </a:t>
                </a:r>
                <a:r>
                  <a:rPr lang="en-US" dirty="0" err="1"/>
                  <a:t>có</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là</a:t>
                </a:r>
                <a:r>
                  <a:rPr lang="en-US" dirty="0"/>
                  <a:t>: </a:t>
                </a:r>
                <a14:m>
                  <m:oMath xmlns:m="http://schemas.openxmlformats.org/officeDocument/2006/math">
                    <m:r>
                      <a:rPr lang="en-US" i="1" smtClean="0">
                        <a:solidFill>
                          <a:srgbClr val="FF0000"/>
                        </a:solidFill>
                        <a:latin typeface="Cambria Math" panose="02040503050406030204" pitchFamily="18" charset="0"/>
                      </a:rPr>
                      <m:t>4</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10</m:t>
                    </m:r>
                  </m:oMath>
                </a14:m>
                <a:r>
                  <a:rPr lang="en-US" dirty="0">
                    <a:solidFill>
                      <a:srgbClr val="FF0000"/>
                    </a:solidFill>
                  </a:rPr>
                  <a:t> (</a:t>
                </a:r>
                <a:r>
                  <a:rPr lang="en-US" dirty="0" err="1">
                    <a:solidFill>
                      <a:srgbClr val="FF0000"/>
                    </a:solidFill>
                  </a:rPr>
                  <a:t>cách</a:t>
                </a:r>
                <a:r>
                  <a:rPr lang="en-US" dirty="0">
                    <a:solidFill>
                      <a:srgbClr val="FF0000"/>
                    </a:solidFill>
                  </a:rPr>
                  <a:t>).</a:t>
                </a:r>
              </a:p>
              <a:p>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3, </a:t>
                </a:r>
                <a:r>
                  <a:rPr lang="en-US" dirty="0" err="1">
                    <a:solidFill>
                      <a:srgbClr val="FF0000"/>
                    </a:solidFill>
                  </a:rPr>
                  <a:t>chọn</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tráng</a:t>
                </a:r>
                <a:r>
                  <a:rPr lang="en-US" dirty="0">
                    <a:solidFill>
                      <a:srgbClr val="FF0000"/>
                    </a:solidFill>
                  </a:rPr>
                  <a:t> </a:t>
                </a:r>
                <a:r>
                  <a:rPr lang="en-US" dirty="0" err="1">
                    <a:solidFill>
                      <a:srgbClr val="FF0000"/>
                    </a:solidFill>
                  </a:rPr>
                  <a:t>miệng</a:t>
                </a:r>
                <a:r>
                  <a:rPr lang="en-US" dirty="0"/>
                  <a:t>: </a:t>
                </a:r>
                <a:r>
                  <a:rPr lang="en-US" dirty="0" err="1"/>
                  <a:t>tương</a:t>
                </a:r>
                <a:r>
                  <a:rPr lang="en-US" dirty="0"/>
                  <a:t> </a:t>
                </a:r>
                <a:r>
                  <a:rPr lang="en-US" dirty="0" err="1"/>
                  <a:t>tự</a:t>
                </a:r>
                <a:r>
                  <a:rPr lang="en-US" dirty="0"/>
                  <a:t>, ta </a:t>
                </a:r>
                <a:r>
                  <a:rPr lang="en-US" dirty="0" err="1"/>
                  <a:t>có</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là</a:t>
                </a:r>
                <a:r>
                  <a:rPr lang="en-US" dirty="0"/>
                  <a:t>: </a:t>
                </a:r>
                <a14:m>
                  <m:oMath xmlns:m="http://schemas.openxmlformats.org/officeDocument/2006/math">
                    <m:r>
                      <a:rPr lang="en-US" i="1" smtClean="0">
                        <a:solidFill>
                          <a:srgbClr val="FF0000"/>
                        </a:solidFill>
                        <a:latin typeface="Cambria Math" panose="02040503050406030204" pitchFamily="18" charset="0"/>
                      </a:rPr>
                      <m:t>5</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8</m:t>
                    </m:r>
                  </m:oMath>
                </a14:m>
                <a:r>
                  <a:rPr lang="en-US" dirty="0">
                    <a:solidFill>
                      <a:srgbClr val="FF0000"/>
                    </a:solidFill>
                  </a:rPr>
                  <a:t> (</a:t>
                </a:r>
                <a:r>
                  <a:rPr lang="en-US" dirty="0" err="1">
                    <a:solidFill>
                      <a:srgbClr val="FF0000"/>
                    </a:solidFill>
                  </a:rPr>
                  <a:t>cách</a:t>
                </a:r>
                <a:r>
                  <a:rPr lang="en-US" dirty="0">
                    <a:solidFill>
                      <a:srgbClr val="FF0000"/>
                    </a:solidFill>
                  </a:rPr>
                  <a:t>).</a:t>
                </a:r>
              </a:p>
              <a:p>
                <a:r>
                  <a:rPr lang="en-US" dirty="0" err="1"/>
                  <a:t>Tổng</a:t>
                </a:r>
                <a:r>
                  <a:rPr lang="en-US" dirty="0"/>
                  <a:t> </a:t>
                </a:r>
                <a:r>
                  <a:rPr lang="en-US" dirty="0" err="1"/>
                  <a:t>kết</a:t>
                </a:r>
                <a:r>
                  <a:rPr lang="en-US" dirty="0"/>
                  <a:t>, </a:t>
                </a:r>
                <a:r>
                  <a:rPr lang="en-US" dirty="0" err="1">
                    <a:solidFill>
                      <a:srgbClr val="FF0000"/>
                    </a:solidFill>
                  </a:rPr>
                  <a:t>theo</a:t>
                </a:r>
                <a:r>
                  <a:rPr lang="en-US" dirty="0">
                    <a:solidFill>
                      <a:srgbClr val="FF0000"/>
                    </a:solidFill>
                  </a:rPr>
                  <a:t> </a:t>
                </a:r>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nhân</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thực</a:t>
                </a:r>
                <a:r>
                  <a:rPr lang="en-US" dirty="0"/>
                  <a:t> </a:t>
                </a:r>
                <a:r>
                  <a:rPr lang="en-US" dirty="0" err="1"/>
                  <a:t>đơn</a:t>
                </a:r>
                <a:r>
                  <a:rPr lang="en-US" dirty="0"/>
                  <a:t> </a:t>
                </a:r>
                <a:r>
                  <a:rPr lang="en-US" dirty="0" err="1"/>
                  <a:t>là</a:t>
                </a:r>
                <a:r>
                  <a:rPr lang="en-US" dirty="0"/>
                  <a:t>: </a:t>
                </a:r>
                <a14:m>
                  <m:oMath xmlns:m="http://schemas.openxmlformats.org/officeDocument/2006/math">
                    <m:r>
                      <a:rPr lang="en-US" smtClean="0">
                        <a:solidFill>
                          <a:srgbClr val="FF0000"/>
                        </a:solidFill>
                        <a:latin typeface="Cambria Math" panose="02040503050406030204" pitchFamily="18" charset="0"/>
                      </a:rPr>
                      <m:t>5</m:t>
                    </m:r>
                    <m:r>
                      <a:rPr lang="en-US" smtClean="0">
                        <a:solidFill>
                          <a:srgbClr val="FF0000"/>
                        </a:solidFill>
                        <a:latin typeface="Cambria Math" panose="02040503050406030204" pitchFamily="18" charset="0"/>
                      </a:rPr>
                      <m:t>.</m:t>
                    </m:r>
                    <m:r>
                      <a:rPr lang="en-US" smtClean="0">
                        <a:solidFill>
                          <a:srgbClr val="FF0000"/>
                        </a:solidFill>
                        <a:latin typeface="Cambria Math" panose="02040503050406030204" pitchFamily="18" charset="0"/>
                      </a:rPr>
                      <m:t>10</m:t>
                    </m:r>
                    <m:r>
                      <a:rPr lang="en-US" smtClean="0">
                        <a:solidFill>
                          <a:srgbClr val="FF0000"/>
                        </a:solidFill>
                        <a:latin typeface="Cambria Math" panose="02040503050406030204" pitchFamily="18" charset="0"/>
                      </a:rPr>
                      <m:t>.</m:t>
                    </m:r>
                    <m:r>
                      <a:rPr lang="en-US" smtClean="0">
                        <a:solidFill>
                          <a:srgbClr val="FF0000"/>
                        </a:solidFill>
                        <a:latin typeface="Cambria Math" panose="02040503050406030204" pitchFamily="18" charset="0"/>
                      </a:rPr>
                      <m:t>8</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400</m:t>
                    </m:r>
                  </m:oMath>
                </a14:m>
                <a:r>
                  <a:rPr lang="en-US" dirty="0">
                    <a:solidFill>
                      <a:srgbClr val="FF0000"/>
                    </a:solidFill>
                  </a:rPr>
                  <a:t>(</a:t>
                </a:r>
                <a:r>
                  <a:rPr lang="en-US" dirty="0" err="1">
                    <a:solidFill>
                      <a:srgbClr val="FF0000"/>
                    </a:solidFill>
                  </a:rPr>
                  <a:t>cách</a:t>
                </a:r>
                <a:r>
                  <a:rPr lang="en-US" dirty="0">
                    <a:solidFill>
                      <a:srgbClr val="FF0000"/>
                    </a:solidFill>
                  </a:rPr>
                  <a:t>).</a:t>
                </a:r>
                <a:endParaRPr lang="en-US" dirty="0"/>
              </a:p>
              <a:p>
                <a:endParaRPr lang="en-US" dirty="0"/>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353800" cy="9761540"/>
              </a:xfrm>
              <a:prstGeom prst="rect">
                <a:avLst/>
              </a:prstGeom>
              <a:blipFill rotWithShape="1">
                <a:blip r:embed="rId3"/>
                <a:stretch>
                  <a:fillRect l="-2145" r="-1823" b="-2246"/>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679305"/>
            <a:ext cx="36576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2778586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229362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smtClean="0"/>
              <a:t>Chú</a:t>
            </a:r>
            <a:r>
              <a:rPr lang="en-US" b="1" dirty="0" smtClean="0"/>
              <a:t> </a:t>
            </a:r>
            <a:r>
              <a:rPr lang="en-US" b="1" dirty="0"/>
              <a:t>ý:</a:t>
            </a:r>
          </a:p>
          <a:p>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cộng</a:t>
            </a:r>
            <a:r>
              <a:rPr lang="en-US" dirty="0">
                <a:solidFill>
                  <a:srgbClr val="FF0000"/>
                </a:solidFill>
              </a:rPr>
              <a:t> </a:t>
            </a:r>
            <a:r>
              <a:rPr lang="en-US" dirty="0" err="1"/>
              <a:t>được</a:t>
            </a:r>
            <a:r>
              <a:rPr lang="en-US" dirty="0"/>
              <a:t> </a:t>
            </a:r>
            <a:r>
              <a:rPr lang="en-US" dirty="0" err="1"/>
              <a:t>áp</a:t>
            </a:r>
            <a:r>
              <a:rPr lang="en-US" dirty="0"/>
              <a:t> </a:t>
            </a:r>
            <a:r>
              <a:rPr lang="en-US" dirty="0" err="1"/>
              <a:t>dụng</a:t>
            </a:r>
            <a:r>
              <a:rPr lang="en-US" dirty="0"/>
              <a:t> </a:t>
            </a:r>
            <a:r>
              <a:rPr lang="en-US" dirty="0" err="1"/>
              <a:t>khi</a:t>
            </a:r>
            <a:r>
              <a:rPr lang="en-US" dirty="0"/>
              <a:t> </a:t>
            </a:r>
            <a:r>
              <a:rPr lang="en-US" dirty="0" err="1"/>
              <a:t>công</a:t>
            </a:r>
            <a:r>
              <a:rPr lang="en-US" dirty="0"/>
              <a:t> </a:t>
            </a:r>
            <a:r>
              <a:rPr lang="en-US" dirty="0" err="1"/>
              <a:t>việc</a:t>
            </a:r>
            <a:r>
              <a:rPr lang="en-US" dirty="0"/>
              <a:t> </a:t>
            </a:r>
            <a:r>
              <a:rPr lang="en-US" dirty="0" err="1"/>
              <a:t>được</a:t>
            </a:r>
            <a:r>
              <a:rPr lang="en-US" dirty="0"/>
              <a:t> </a:t>
            </a:r>
            <a:r>
              <a:rPr lang="en-US" dirty="0">
                <a:solidFill>
                  <a:srgbClr val="FF0000"/>
                </a:solidFill>
              </a:rPr>
              <a:t>chia </a:t>
            </a:r>
            <a:r>
              <a:rPr lang="en-US" dirty="0" err="1">
                <a:solidFill>
                  <a:srgbClr val="FF0000"/>
                </a:solidFill>
              </a:rPr>
              <a:t>thành</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phân</a:t>
            </a:r>
            <a:r>
              <a:rPr lang="en-US" dirty="0">
                <a:solidFill>
                  <a:srgbClr val="FF0000"/>
                </a:solidFill>
              </a:rPr>
              <a:t> </a:t>
            </a:r>
            <a:r>
              <a:rPr lang="en-US" dirty="0" err="1">
                <a:solidFill>
                  <a:srgbClr val="FF0000"/>
                </a:solidFill>
              </a:rPr>
              <a:t>biệt</a:t>
            </a:r>
            <a:r>
              <a:rPr lang="en-US" dirty="0"/>
              <a:t> (</a:t>
            </a:r>
            <a:r>
              <a:rPr lang="en-US" dirty="0" err="1"/>
              <a:t>thực</a:t>
            </a:r>
            <a:r>
              <a:rPr lang="en-US" dirty="0"/>
              <a:t> </a:t>
            </a:r>
            <a:r>
              <a:rPr lang="en-US" dirty="0" err="1"/>
              <a:t>hiện</a:t>
            </a:r>
            <a:r>
              <a:rPr lang="en-US" dirty="0"/>
              <a:t> </a:t>
            </a:r>
            <a:r>
              <a:rPr lang="en-US" dirty="0" err="1"/>
              <a:t>một</a:t>
            </a:r>
            <a:r>
              <a:rPr lang="en-US" dirty="0"/>
              <a:t> </a:t>
            </a:r>
            <a:r>
              <a:rPr lang="en-US" dirty="0" err="1"/>
              <a:t>trong</a:t>
            </a:r>
            <a:r>
              <a:rPr lang="en-US" dirty="0"/>
              <a:t> </a:t>
            </a:r>
            <a:r>
              <a:rPr lang="en-US" dirty="0" err="1"/>
              <a:t>các</a:t>
            </a:r>
            <a:r>
              <a:rPr lang="en-US" dirty="0"/>
              <a:t> </a:t>
            </a:r>
            <a:r>
              <a:rPr lang="en-US" dirty="0" err="1"/>
              <a:t>phương</a:t>
            </a:r>
            <a:r>
              <a:rPr lang="en-US" dirty="0"/>
              <a:t> </a:t>
            </a:r>
            <a:r>
              <a:rPr lang="en-US" dirty="0" err="1"/>
              <a:t>án</a:t>
            </a:r>
            <a:r>
              <a:rPr lang="en-US" dirty="0"/>
              <a:t> </a:t>
            </a:r>
            <a:r>
              <a:rPr lang="en-US" dirty="0" err="1"/>
              <a:t>để</a:t>
            </a:r>
            <a:r>
              <a:rPr lang="en-US" dirty="0"/>
              <a:t> </a:t>
            </a:r>
            <a:r>
              <a:rPr lang="en-US" dirty="0" err="1"/>
              <a:t>hoàn</a:t>
            </a:r>
            <a:r>
              <a:rPr lang="en-US" dirty="0"/>
              <a:t> </a:t>
            </a:r>
            <a:r>
              <a:rPr lang="en-US" dirty="0" err="1"/>
              <a:t>thành</a:t>
            </a:r>
            <a:r>
              <a:rPr lang="en-US" dirty="0"/>
              <a:t> </a:t>
            </a:r>
            <a:r>
              <a:rPr lang="en-US" dirty="0" err="1"/>
              <a:t>công</a:t>
            </a:r>
            <a:r>
              <a:rPr lang="en-US" dirty="0"/>
              <a:t> </a:t>
            </a:r>
            <a:r>
              <a:rPr lang="en-US" dirty="0" err="1"/>
              <a:t>việc</a:t>
            </a:r>
            <a:r>
              <a:rPr lang="en-US" dirty="0"/>
              <a:t>).</a:t>
            </a:r>
          </a:p>
          <a:p>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nhân</a:t>
            </a:r>
            <a:r>
              <a:rPr lang="en-US" dirty="0">
                <a:solidFill>
                  <a:srgbClr val="FF0000"/>
                </a:solidFill>
              </a:rPr>
              <a:t> </a:t>
            </a:r>
            <a:r>
              <a:rPr lang="en-US" dirty="0" err="1"/>
              <a:t>được</a:t>
            </a:r>
            <a:r>
              <a:rPr lang="en-US" dirty="0"/>
              <a:t> </a:t>
            </a:r>
            <a:r>
              <a:rPr lang="en-US" dirty="0" err="1"/>
              <a:t>áp</a:t>
            </a:r>
            <a:r>
              <a:rPr lang="en-US" dirty="0"/>
              <a:t> </a:t>
            </a:r>
            <a:r>
              <a:rPr lang="en-US" dirty="0" err="1"/>
              <a:t>dụng</a:t>
            </a:r>
            <a:r>
              <a:rPr lang="en-US" dirty="0"/>
              <a:t> </a:t>
            </a:r>
            <a:r>
              <a:rPr lang="en-US" dirty="0" err="1"/>
              <a:t>khi</a:t>
            </a:r>
            <a:r>
              <a:rPr lang="en-US" dirty="0"/>
              <a:t> </a:t>
            </a:r>
            <a:r>
              <a:rPr lang="en-US" dirty="0" err="1"/>
              <a:t>công</a:t>
            </a:r>
            <a:r>
              <a:rPr lang="en-US" dirty="0"/>
              <a:t> </a:t>
            </a:r>
            <a:r>
              <a:rPr lang="en-US" dirty="0" err="1"/>
              <a:t>việc</a:t>
            </a:r>
            <a:r>
              <a:rPr lang="en-US" dirty="0"/>
              <a:t> </a:t>
            </a:r>
            <a:r>
              <a:rPr lang="en-US" dirty="0" err="1"/>
              <a:t>có</a:t>
            </a:r>
            <a:r>
              <a:rPr lang="en-US" dirty="0"/>
              <a:t> </a:t>
            </a:r>
            <a:r>
              <a:rPr lang="en-US" dirty="0" err="1">
                <a:solidFill>
                  <a:srgbClr val="FF0000"/>
                </a:solidFill>
              </a:rPr>
              <a:t>nhiều</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a:t>
            </a:r>
            <a:r>
              <a:rPr lang="en-US" dirty="0" err="1">
                <a:solidFill>
                  <a:srgbClr val="FF0000"/>
                </a:solidFill>
              </a:rPr>
              <a:t>nối</a:t>
            </a:r>
            <a:r>
              <a:rPr lang="en-US" dirty="0">
                <a:solidFill>
                  <a:srgbClr val="FF0000"/>
                </a:solidFill>
              </a:rPr>
              <a:t> </a:t>
            </a:r>
            <a:r>
              <a:rPr lang="en-US" dirty="0" err="1">
                <a:solidFill>
                  <a:srgbClr val="FF0000"/>
                </a:solidFill>
              </a:rPr>
              <a:t>tiếp</a:t>
            </a:r>
            <a:r>
              <a:rPr lang="en-US" dirty="0">
                <a:solidFill>
                  <a:srgbClr val="FF0000"/>
                </a:solidFill>
              </a:rPr>
              <a:t> </a:t>
            </a:r>
            <a:r>
              <a:rPr lang="en-US" dirty="0" err="1">
                <a:solidFill>
                  <a:srgbClr val="FF0000"/>
                </a:solidFill>
              </a:rPr>
              <a:t>nhau</a:t>
            </a:r>
            <a:r>
              <a:rPr lang="en-US" dirty="0">
                <a:solidFill>
                  <a:srgbClr val="FF0000"/>
                </a:solidFill>
              </a:rPr>
              <a:t> </a:t>
            </a:r>
            <a:r>
              <a:rPr lang="en-US" dirty="0"/>
              <a:t>(</a:t>
            </a:r>
            <a:r>
              <a:rPr lang="en-US" dirty="0" err="1"/>
              <a:t>phải</a:t>
            </a:r>
            <a:r>
              <a:rPr lang="en-US" dirty="0"/>
              <a:t> </a:t>
            </a:r>
            <a:r>
              <a:rPr lang="en-US" dirty="0" err="1"/>
              <a:t>thực</a:t>
            </a:r>
            <a:r>
              <a:rPr lang="en-US" dirty="0"/>
              <a:t> </a:t>
            </a:r>
            <a:r>
              <a:rPr lang="en-US" dirty="0" err="1"/>
              <a:t>hiện</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công</a:t>
            </a:r>
            <a:r>
              <a:rPr lang="en-US" dirty="0"/>
              <a:t> </a:t>
            </a:r>
            <a:r>
              <a:rPr lang="en-US" dirty="0" err="1"/>
              <a:t>đoạn</a:t>
            </a:r>
            <a:r>
              <a:rPr lang="en-US" dirty="0"/>
              <a:t> </a:t>
            </a:r>
            <a:r>
              <a:rPr lang="en-US" dirty="0" err="1"/>
              <a:t>để</a:t>
            </a:r>
            <a:r>
              <a:rPr lang="en-US" dirty="0"/>
              <a:t> </a:t>
            </a:r>
            <a:r>
              <a:rPr lang="en-US" dirty="0" err="1"/>
              <a:t>hoàn</a:t>
            </a:r>
            <a:r>
              <a:rPr lang="en-US" dirty="0"/>
              <a:t> </a:t>
            </a:r>
            <a:r>
              <a:rPr lang="en-US" dirty="0" err="1"/>
              <a:t>thành</a:t>
            </a:r>
            <a:r>
              <a:rPr lang="en-US" dirty="0"/>
              <a:t> </a:t>
            </a:r>
            <a:r>
              <a:rPr lang="en-US" dirty="0" err="1"/>
              <a:t>công</a:t>
            </a:r>
            <a:r>
              <a:rPr lang="en-US" dirty="0"/>
              <a:t> </a:t>
            </a:r>
            <a:r>
              <a:rPr lang="en-US" dirty="0" err="1"/>
              <a:t>việc</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446967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598" y="1809817"/>
            <a:ext cx="22808130" cy="11677583"/>
            <a:chOff x="1447797" y="1793813"/>
            <a:chExt cx="22808130" cy="11677583"/>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7" y="1793813"/>
              <a:ext cx="22808130" cy="11677583"/>
              <a:chOff x="1447797" y="1793813"/>
              <a:chExt cx="22808130"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VII</a:t>
                </a:r>
                <a:r>
                  <a:rPr lang="vi-VN" sz="4800" b="1" dirty="0">
                    <a:solidFill>
                      <a:srgbClr val="FF0000"/>
                    </a:solidFill>
                    <a:latin typeface="Times New Roman" panose="02020603050405020304" pitchFamily="18" charset="0"/>
                    <a:cs typeface="Times New Roman" panose="02020603050405020304" pitchFamily="18" charset="0"/>
                  </a:rPr>
                  <a:t>I</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ĐẠI SỐ TỔ HỢP</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7" y="5264647"/>
                <a:ext cx="12751346" cy="907184"/>
                <a:chOff x="7459670" y="7086600"/>
                <a:chExt cx="12752823" cy="907289"/>
              </a:xfrm>
            </p:grpSpPr>
            <p:sp>
              <p:nvSpPr>
                <p:cNvPr id="57" name="Rectangle 56"/>
                <p:cNvSpPr/>
                <p:nvPr/>
              </p:nvSpPr>
              <p:spPr>
                <a:xfrm>
                  <a:off x="9092456" y="7178187"/>
                  <a:ext cx="11120037"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QUI TẮC CỘNG VÀ SƠ ĐỒ HÌNH CÂY</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146804"/>
                <a:ext cx="6283230" cy="891801"/>
                <a:chOff x="7459670" y="6857078"/>
                <a:chExt cx="6283952" cy="891904"/>
              </a:xfrm>
            </p:grpSpPr>
            <p:sp>
              <p:nvSpPr>
                <p:cNvPr id="75" name="Rectangle 74"/>
                <p:cNvSpPr/>
                <p:nvPr/>
              </p:nvSpPr>
              <p:spPr>
                <a:xfrm>
                  <a:off x="9092456" y="6933280"/>
                  <a:ext cx="4651166"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QUI TẮC  NHÂN</a:t>
                  </a:r>
                </a:p>
              </p:txBody>
            </p:sp>
            <p:grpSp>
              <p:nvGrpSpPr>
                <p:cNvPr id="76" name="Group 32"/>
                <p:cNvGrpSpPr/>
                <p:nvPr/>
              </p:nvGrpSpPr>
              <p:grpSpPr>
                <a:xfrm>
                  <a:off x="7459670" y="6857078"/>
                  <a:ext cx="1392616" cy="883939"/>
                  <a:chOff x="7459669" y="5876383"/>
                  <a:chExt cx="1381119" cy="883939"/>
                </a:xfrm>
              </p:grpSpPr>
              <p:sp>
                <p:nvSpPr>
                  <p:cNvPr id="77" name="Isosceles Triangle 44"/>
                  <p:cNvSpPr/>
                  <p:nvPr/>
                </p:nvSpPr>
                <p:spPr>
                  <a:xfrm rot="16200000">
                    <a:off x="7469936" y="586611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028801"/>
                    <a:ext cx="1371600" cy="731521"/>
                    <a:chOff x="7469188" y="6028801"/>
                    <a:chExt cx="1371600" cy="731521"/>
                  </a:xfrm>
                </p:grpSpPr>
                <p:sp>
                  <p:nvSpPr>
                    <p:cNvPr id="79" name="Round Same Side Corner Rectangle 78"/>
                    <p:cNvSpPr/>
                    <p:nvPr/>
                  </p:nvSpPr>
                  <p:spPr>
                    <a:xfrm rot="5400000">
                      <a:off x="7789227" y="5708762"/>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028801"/>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7" name="Group 67"/>
              <p:cNvGrpSpPr/>
              <p:nvPr/>
            </p:nvGrpSpPr>
            <p:grpSpPr>
              <a:xfrm>
                <a:off x="1447801" y="9356599"/>
                <a:ext cx="14197941" cy="914400"/>
                <a:chOff x="7459670" y="7898830"/>
                <a:chExt cx="18356764" cy="914506"/>
              </a:xfrm>
            </p:grpSpPr>
            <p:sp>
              <p:nvSpPr>
                <p:cNvPr id="48" name="Rectangle 47"/>
                <p:cNvSpPr/>
                <p:nvPr/>
              </p:nvSpPr>
              <p:spPr>
                <a:xfrm>
                  <a:off x="9529919" y="7921423"/>
                  <a:ext cx="16286515"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KẾT HỢP QUI TẮC CỘNG VÀ QUI TẮC NHÂN</a:t>
                  </a:r>
                </a:p>
              </p:txBody>
            </p:sp>
            <p:grpSp>
              <p:nvGrpSpPr>
                <p:cNvPr id="49" name="Group 32"/>
                <p:cNvGrpSpPr/>
                <p:nvPr/>
              </p:nvGrpSpPr>
              <p:grpSpPr>
                <a:xfrm>
                  <a:off x="7459670" y="7898830"/>
                  <a:ext cx="1800329" cy="914506"/>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QUY TẮC ĐẾM</a:t>
              </a: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2667000"/>
                <a:ext cx="11734800" cy="10896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dirty="0"/>
              </a:p>
              <a:p>
                <a:pPr marL="0" indent="0">
                  <a:buNone/>
                </a:pPr>
                <a:endParaRPr lang="en-US" sz="4000" dirty="0" smtClean="0"/>
              </a:p>
              <a:p>
                <a:pPr marL="0" indent="0">
                  <a:buNone/>
                </a:pPr>
                <a:r>
                  <a:rPr lang="en-US" sz="4000" dirty="0" smtClean="0">
                    <a:solidFill>
                      <a:srgbClr val="FF0000"/>
                    </a:solidFill>
                  </a:rPr>
                  <a:t>Từ </a:t>
                </a:r>
                <a:r>
                  <a:rPr lang="en-US" sz="4000" dirty="0" err="1">
                    <a:solidFill>
                      <a:srgbClr val="FF0000"/>
                    </a:solidFill>
                  </a:rPr>
                  <a:t>các</a:t>
                </a:r>
                <a:r>
                  <a:rPr lang="en-US" sz="4000" dirty="0">
                    <a:solidFill>
                      <a:srgbClr val="FF0000"/>
                    </a:solidFill>
                  </a:rPr>
                  <a:t> </a:t>
                </a:r>
                <a:r>
                  <a:rPr lang="en-US" sz="4000" dirty="0" err="1">
                    <a:solidFill>
                      <a:srgbClr val="FF0000"/>
                    </a:solidFill>
                  </a:rPr>
                  <a:t>chữ</a:t>
                </a:r>
                <a:r>
                  <a:rPr lang="en-US" sz="4000" dirty="0">
                    <a:solidFill>
                      <a:srgbClr val="FF0000"/>
                    </a:solidFill>
                  </a:rPr>
                  <a:t> </a:t>
                </a:r>
                <a:r>
                  <a:rPr lang="en-US" sz="4000" dirty="0" err="1">
                    <a:solidFill>
                      <a:srgbClr val="FF0000"/>
                    </a:solidFill>
                  </a:rPr>
                  <a:t>số</a:t>
                </a:r>
                <a:r>
                  <a:rPr lang="en-US" sz="4000" dirty="0">
                    <a:solidFill>
                      <a:srgbClr val="FF0000"/>
                    </a:solidFill>
                  </a:rPr>
                  <a:t> </a:t>
                </a:r>
                <a14:m>
                  <m:oMath xmlns:m="http://schemas.openxmlformats.org/officeDocument/2006/math">
                    <m:r>
                      <a:rPr lang="en-US" sz="4000" i="1">
                        <a:solidFill>
                          <a:srgbClr val="FF0000"/>
                        </a:solidFill>
                        <a:latin typeface="Cambria Math"/>
                      </a:rPr>
                      <m:t>0</m:t>
                    </m:r>
                    <m:r>
                      <a:rPr lang="en-US" sz="4000" i="1">
                        <a:solidFill>
                          <a:srgbClr val="FF0000"/>
                        </a:solidFill>
                        <a:latin typeface="Cambria Math"/>
                      </a:rPr>
                      <m:t>,</m:t>
                    </m:r>
                    <m:r>
                      <a:rPr lang="en-US" sz="4000" i="1">
                        <a:solidFill>
                          <a:srgbClr val="FF0000"/>
                        </a:solidFill>
                        <a:latin typeface="Cambria Math"/>
                      </a:rPr>
                      <m:t>1</m:t>
                    </m:r>
                    <m:r>
                      <a:rPr lang="en-US" sz="4000" i="1">
                        <a:solidFill>
                          <a:srgbClr val="FF0000"/>
                        </a:solidFill>
                        <a:latin typeface="Cambria Math"/>
                      </a:rPr>
                      <m:t>,</m:t>
                    </m:r>
                    <m:r>
                      <a:rPr lang="en-US" sz="4000" i="1">
                        <a:solidFill>
                          <a:srgbClr val="FF0000"/>
                        </a:solidFill>
                        <a:latin typeface="Cambria Math"/>
                      </a:rPr>
                      <m:t>2</m:t>
                    </m:r>
                    <m:r>
                      <a:rPr lang="en-US" sz="4000" i="1">
                        <a:solidFill>
                          <a:srgbClr val="FF0000"/>
                        </a:solidFill>
                        <a:latin typeface="Cambria Math"/>
                      </a:rPr>
                      <m:t>,</m:t>
                    </m:r>
                    <m:r>
                      <a:rPr lang="en-US" sz="4000" i="1">
                        <a:solidFill>
                          <a:srgbClr val="FF0000"/>
                        </a:solidFill>
                        <a:latin typeface="Cambria Math"/>
                      </a:rPr>
                      <m:t>3</m:t>
                    </m:r>
                  </m:oMath>
                </a14:m>
                <a:r>
                  <a:rPr lang="en-US" sz="4000" dirty="0">
                    <a:solidFill>
                      <a:srgbClr val="FF0000"/>
                    </a:solidFill>
                  </a:rPr>
                  <a:t> </a:t>
                </a:r>
                <a:r>
                  <a:rPr lang="en-US" sz="4000" dirty="0" err="1"/>
                  <a:t>có</a:t>
                </a:r>
                <a:r>
                  <a:rPr lang="en-US" sz="4000" dirty="0"/>
                  <a:t> </a:t>
                </a:r>
                <a:r>
                  <a:rPr lang="en-US" sz="4000" dirty="0" err="1"/>
                  <a:t>thể</a:t>
                </a:r>
                <a:r>
                  <a:rPr lang="en-US" sz="4000" dirty="0"/>
                  <a:t> </a:t>
                </a:r>
                <a:r>
                  <a:rPr lang="en-US" sz="4000" dirty="0" err="1"/>
                  <a:t>lập</a:t>
                </a:r>
                <a:r>
                  <a:rPr lang="en-US" sz="4000" dirty="0"/>
                  <a:t> </a:t>
                </a:r>
                <a:r>
                  <a:rPr lang="en-US" sz="4000" dirty="0" err="1"/>
                  <a:t>được</a:t>
                </a:r>
                <a:r>
                  <a:rPr lang="en-US" sz="4000" dirty="0"/>
                  <a:t> bao </a:t>
                </a:r>
                <a:r>
                  <a:rPr lang="en-US" sz="4000" dirty="0" err="1"/>
                  <a:t>nhiêu</a:t>
                </a:r>
                <a:r>
                  <a:rPr lang="en-US" sz="4000" dirty="0"/>
                  <a:t> </a:t>
                </a:r>
                <a:r>
                  <a:rPr lang="en-US" sz="4000" dirty="0" err="1"/>
                  <a:t>số</a:t>
                </a:r>
                <a:r>
                  <a:rPr lang="en-US" sz="4000" dirty="0"/>
                  <a:t> </a:t>
                </a:r>
                <a:r>
                  <a:rPr lang="en-US" sz="4000" dirty="0" err="1"/>
                  <a:t>thỏa</a:t>
                </a:r>
                <a:r>
                  <a:rPr lang="en-US" sz="4000" dirty="0"/>
                  <a:t> </a:t>
                </a:r>
                <a:r>
                  <a:rPr lang="en-US" sz="4000" dirty="0" err="1"/>
                  <a:t>mãn</a:t>
                </a:r>
                <a:r>
                  <a:rPr lang="en-US" sz="4000" dirty="0"/>
                  <a:t>:</a:t>
                </a:r>
              </a:p>
              <a:p>
                <a:pPr marL="0" lvl="0" indent="0">
                  <a:buNone/>
                </a:pPr>
                <a:r>
                  <a:rPr lang="en-US" sz="4000" dirty="0"/>
                  <a:t>a. </a:t>
                </a:r>
                <a:r>
                  <a:rPr lang="en-US" sz="4000" dirty="0" err="1"/>
                  <a:t>Là</a:t>
                </a:r>
                <a:r>
                  <a:rPr lang="en-US" sz="4000" dirty="0"/>
                  <a:t> </a:t>
                </a:r>
                <a:r>
                  <a:rPr lang="en-US" sz="4000" dirty="0" err="1">
                    <a:solidFill>
                      <a:srgbClr val="FF0000"/>
                    </a:solidFill>
                  </a:rPr>
                  <a:t>số</a:t>
                </a:r>
                <a:r>
                  <a:rPr lang="en-US" sz="4000" dirty="0">
                    <a:solidFill>
                      <a:srgbClr val="FF0000"/>
                    </a:solidFill>
                  </a:rPr>
                  <a:t> </a:t>
                </a:r>
                <a:r>
                  <a:rPr lang="en-US" sz="4000" dirty="0" err="1">
                    <a:solidFill>
                      <a:srgbClr val="FF0000"/>
                    </a:solidFill>
                  </a:rPr>
                  <a:t>tự</a:t>
                </a:r>
                <a:r>
                  <a:rPr lang="en-US" sz="4000" dirty="0">
                    <a:solidFill>
                      <a:srgbClr val="FF0000"/>
                    </a:solidFill>
                  </a:rPr>
                  <a:t> </a:t>
                </a:r>
                <a:r>
                  <a:rPr lang="en-US" sz="4000" dirty="0" err="1">
                    <a:solidFill>
                      <a:srgbClr val="FF0000"/>
                    </a:solidFill>
                  </a:rPr>
                  <a:t>nhiên</a:t>
                </a:r>
                <a:r>
                  <a:rPr lang="en-US" sz="4000" dirty="0">
                    <a:solidFill>
                      <a:srgbClr val="FF0000"/>
                    </a:solidFill>
                  </a:rPr>
                  <a:t> </a:t>
                </a:r>
                <a:r>
                  <a:rPr lang="en-US" sz="4000" dirty="0" err="1">
                    <a:solidFill>
                      <a:srgbClr val="FF0000"/>
                    </a:solidFill>
                  </a:rPr>
                  <a:t>có</a:t>
                </a:r>
                <a:r>
                  <a:rPr lang="en-US" sz="4000" dirty="0">
                    <a:solidFill>
                      <a:srgbClr val="FF0000"/>
                    </a:solidFill>
                  </a:rPr>
                  <a:t> </a:t>
                </a:r>
                <a:r>
                  <a:rPr lang="en-US" sz="4000" dirty="0" err="1">
                    <a:solidFill>
                      <a:srgbClr val="FF0000"/>
                    </a:solidFill>
                  </a:rPr>
                  <a:t>ba</a:t>
                </a:r>
                <a:r>
                  <a:rPr lang="en-US" sz="4000" dirty="0">
                    <a:solidFill>
                      <a:srgbClr val="FF0000"/>
                    </a:solidFill>
                  </a:rPr>
                  <a:t> </a:t>
                </a:r>
                <a:r>
                  <a:rPr lang="en-US" sz="4000" dirty="0" err="1">
                    <a:solidFill>
                      <a:srgbClr val="FF0000"/>
                    </a:solidFill>
                  </a:rPr>
                  <a:t>chữ</a:t>
                </a:r>
                <a:r>
                  <a:rPr lang="en-US" sz="4000" dirty="0">
                    <a:solidFill>
                      <a:srgbClr val="FF0000"/>
                    </a:solidFill>
                  </a:rPr>
                  <a:t> </a:t>
                </a:r>
                <a:r>
                  <a:rPr lang="en-US" sz="4000" dirty="0" err="1">
                    <a:solidFill>
                      <a:srgbClr val="FF0000"/>
                    </a:solidFill>
                  </a:rPr>
                  <a:t>số</a:t>
                </a:r>
                <a:r>
                  <a:rPr lang="en-US" sz="4000" dirty="0">
                    <a:solidFill>
                      <a:srgbClr val="FF0000"/>
                    </a:solidFill>
                  </a:rPr>
                  <a:t> </a:t>
                </a:r>
                <a:r>
                  <a:rPr lang="en-US" sz="4000" dirty="0" err="1">
                    <a:solidFill>
                      <a:srgbClr val="FF0000"/>
                    </a:solidFill>
                  </a:rPr>
                  <a:t>khác</a:t>
                </a:r>
                <a:r>
                  <a:rPr lang="en-US" sz="4000" dirty="0">
                    <a:solidFill>
                      <a:srgbClr val="FF0000"/>
                    </a:solidFill>
                  </a:rPr>
                  <a:t> </a:t>
                </a:r>
                <a:r>
                  <a:rPr lang="en-US" sz="4000" dirty="0" err="1">
                    <a:solidFill>
                      <a:srgbClr val="FF0000"/>
                    </a:solidFill>
                  </a:rPr>
                  <a:t>nhau</a:t>
                </a:r>
                <a:endParaRPr lang="en-US" sz="4000" dirty="0">
                  <a:solidFill>
                    <a:srgbClr val="FF0000"/>
                  </a:solidFill>
                </a:endParaRPr>
              </a:p>
              <a:p>
                <a:pPr marL="0" lvl="0" indent="0">
                  <a:buNone/>
                </a:pPr>
                <a:r>
                  <a:rPr lang="en-US" sz="4000" dirty="0"/>
                  <a:t>b. </a:t>
                </a:r>
                <a:r>
                  <a:rPr lang="en-US" sz="4000" dirty="0" err="1"/>
                  <a:t>Là</a:t>
                </a:r>
                <a:r>
                  <a:rPr lang="en-US" sz="4000" dirty="0"/>
                  <a:t> </a:t>
                </a:r>
                <a:r>
                  <a:rPr lang="en-US" sz="4000" dirty="0" err="1">
                    <a:solidFill>
                      <a:srgbClr val="FF0000"/>
                    </a:solidFill>
                  </a:rPr>
                  <a:t>số</a:t>
                </a:r>
                <a:r>
                  <a:rPr lang="en-US" sz="4000" dirty="0">
                    <a:solidFill>
                      <a:srgbClr val="FF0000"/>
                    </a:solidFill>
                  </a:rPr>
                  <a:t> </a:t>
                </a:r>
                <a:r>
                  <a:rPr lang="en-US" sz="4000" dirty="0" err="1">
                    <a:solidFill>
                      <a:srgbClr val="FF0000"/>
                    </a:solidFill>
                  </a:rPr>
                  <a:t>tự</a:t>
                </a:r>
                <a:r>
                  <a:rPr lang="en-US" sz="4000" dirty="0">
                    <a:solidFill>
                      <a:srgbClr val="FF0000"/>
                    </a:solidFill>
                  </a:rPr>
                  <a:t> </a:t>
                </a:r>
                <a:r>
                  <a:rPr lang="en-US" sz="4000" dirty="0" err="1">
                    <a:solidFill>
                      <a:srgbClr val="FF0000"/>
                    </a:solidFill>
                  </a:rPr>
                  <a:t>nhiên</a:t>
                </a:r>
                <a:r>
                  <a:rPr lang="en-US" sz="4000" dirty="0">
                    <a:solidFill>
                      <a:srgbClr val="FF0000"/>
                    </a:solidFill>
                  </a:rPr>
                  <a:t> </a:t>
                </a:r>
                <a:r>
                  <a:rPr lang="en-US" sz="4000" dirty="0" err="1">
                    <a:solidFill>
                      <a:srgbClr val="FF0000"/>
                    </a:solidFill>
                  </a:rPr>
                  <a:t>chẵn</a:t>
                </a:r>
                <a:r>
                  <a:rPr lang="en-US" sz="4000" dirty="0">
                    <a:solidFill>
                      <a:srgbClr val="FF0000"/>
                    </a:solidFill>
                  </a:rPr>
                  <a:t> </a:t>
                </a:r>
                <a:r>
                  <a:rPr lang="en-US" sz="4000" dirty="0" err="1">
                    <a:solidFill>
                      <a:srgbClr val="FF0000"/>
                    </a:solidFill>
                  </a:rPr>
                  <a:t>có</a:t>
                </a:r>
                <a:r>
                  <a:rPr lang="en-US" sz="4000" dirty="0">
                    <a:solidFill>
                      <a:srgbClr val="FF0000"/>
                    </a:solidFill>
                  </a:rPr>
                  <a:t> </a:t>
                </a:r>
                <a:r>
                  <a:rPr lang="en-US" sz="4000" dirty="0" err="1">
                    <a:solidFill>
                      <a:srgbClr val="FF0000"/>
                    </a:solidFill>
                  </a:rPr>
                  <a:t>ba</a:t>
                </a:r>
                <a:r>
                  <a:rPr lang="en-US" sz="4000" dirty="0">
                    <a:solidFill>
                      <a:srgbClr val="FF0000"/>
                    </a:solidFill>
                  </a:rPr>
                  <a:t> </a:t>
                </a:r>
                <a:r>
                  <a:rPr lang="en-US" sz="4000" dirty="0" err="1">
                    <a:solidFill>
                      <a:srgbClr val="FF0000"/>
                    </a:solidFill>
                  </a:rPr>
                  <a:t>chữ</a:t>
                </a:r>
                <a:r>
                  <a:rPr lang="en-US" sz="4000" dirty="0">
                    <a:solidFill>
                      <a:srgbClr val="FF0000"/>
                    </a:solidFill>
                  </a:rPr>
                  <a:t> </a:t>
                </a:r>
                <a:r>
                  <a:rPr lang="en-US" sz="4000" dirty="0" err="1">
                    <a:solidFill>
                      <a:srgbClr val="FF0000"/>
                    </a:solidFill>
                  </a:rPr>
                  <a:t>số</a:t>
                </a:r>
                <a:r>
                  <a:rPr lang="en-US" sz="4000" dirty="0">
                    <a:solidFill>
                      <a:srgbClr val="FF0000"/>
                    </a:solidFill>
                  </a:rPr>
                  <a:t> </a:t>
                </a:r>
                <a:r>
                  <a:rPr lang="en-US" sz="4000" dirty="0" err="1">
                    <a:solidFill>
                      <a:srgbClr val="FF0000"/>
                    </a:solidFill>
                  </a:rPr>
                  <a:t>khác</a:t>
                </a:r>
                <a:r>
                  <a:rPr lang="en-US" sz="4000" dirty="0">
                    <a:solidFill>
                      <a:srgbClr val="FF0000"/>
                    </a:solidFill>
                  </a:rPr>
                  <a:t> </a:t>
                </a:r>
                <a:r>
                  <a:rPr lang="en-US" sz="4000" dirty="0" err="1">
                    <a:solidFill>
                      <a:srgbClr val="FF0000"/>
                    </a:solidFill>
                  </a:rPr>
                  <a:t>nhau</a:t>
                </a:r>
                <a:endParaRPr lang="en-US" sz="4000" dirty="0">
                  <a:solidFill>
                    <a:srgbClr val="FF0000"/>
                  </a:solidFill>
                </a:endParaRPr>
              </a:p>
              <a:p>
                <a:pPr marL="0" indent="0">
                  <a:buNone/>
                </a:pPr>
                <a:r>
                  <a:rPr lang="en-US" sz="4000" b="1" dirty="0" err="1"/>
                  <a:t>Giải</a:t>
                </a:r>
                <a:endParaRPr lang="en-US" sz="4000" dirty="0"/>
              </a:p>
              <a:p>
                <a:pPr marL="0" indent="0">
                  <a:buNone/>
                </a:pPr>
                <a:r>
                  <a:rPr lang="en-US" sz="4000" dirty="0"/>
                  <a:t>a. </a:t>
                </a:r>
                <a:r>
                  <a:rPr lang="en-US" sz="4000" dirty="0" err="1"/>
                  <a:t>Gọi</a:t>
                </a:r>
                <a:r>
                  <a:rPr lang="en-US" sz="4000" dirty="0"/>
                  <a:t> </a:t>
                </a:r>
                <a:r>
                  <a:rPr lang="en-US" sz="4000" dirty="0" err="1"/>
                  <a:t>số</a:t>
                </a:r>
                <a:r>
                  <a:rPr lang="en-US" sz="4000" dirty="0"/>
                  <a:t> </a:t>
                </a:r>
                <a:r>
                  <a:rPr lang="en-US" sz="4000" dirty="0" err="1"/>
                  <a:t>tự</a:t>
                </a:r>
                <a:r>
                  <a:rPr lang="en-US" sz="4000" dirty="0"/>
                  <a:t> </a:t>
                </a:r>
                <a:r>
                  <a:rPr lang="en-US" sz="4000" dirty="0" err="1"/>
                  <a:t>nhiên</a:t>
                </a:r>
                <a:r>
                  <a:rPr lang="en-US" sz="4000" dirty="0"/>
                  <a:t> </a:t>
                </a:r>
                <a:r>
                  <a:rPr lang="en-US" sz="4000" dirty="0" err="1"/>
                  <a:t>gồm</a:t>
                </a:r>
                <a:r>
                  <a:rPr lang="en-US" sz="4000" dirty="0"/>
                  <a:t> </a:t>
                </a:r>
                <a:r>
                  <a:rPr lang="en-US" sz="4000" dirty="0" err="1"/>
                  <a:t>ba</a:t>
                </a:r>
                <a:r>
                  <a:rPr lang="en-US" sz="4000" dirty="0"/>
                  <a:t> </a:t>
                </a:r>
                <a:r>
                  <a:rPr lang="en-US" sz="4000" dirty="0" err="1"/>
                  <a:t>chữ</a:t>
                </a:r>
                <a:r>
                  <a:rPr lang="en-US" sz="4000" dirty="0"/>
                  <a:t> </a:t>
                </a:r>
                <a:r>
                  <a:rPr lang="en-US" sz="4000" dirty="0" err="1"/>
                  <a:t>số</a:t>
                </a:r>
                <a:r>
                  <a:rPr lang="en-US" sz="4000" dirty="0"/>
                  <a:t> </a:t>
                </a:r>
                <a:r>
                  <a:rPr lang="en-US" sz="4000" dirty="0" err="1"/>
                  <a:t>khác</a:t>
                </a:r>
                <a:r>
                  <a:rPr lang="en-US" sz="4000" dirty="0"/>
                  <a:t> </a:t>
                </a:r>
                <a:r>
                  <a:rPr lang="en-US" sz="4000" dirty="0" err="1"/>
                  <a:t>nhau</a:t>
                </a:r>
                <a:r>
                  <a:rPr lang="en-US" sz="4000" dirty="0"/>
                  <a:t> </a:t>
                </a:r>
                <a:r>
                  <a:rPr lang="en-US" sz="4000" dirty="0" err="1"/>
                  <a:t>là</a:t>
                </a:r>
                <a:r>
                  <a:rPr lang="en-US" sz="4000" dirty="0"/>
                  <a:t> </a:t>
                </a:r>
                <a14:m>
                  <m:oMath xmlns:m="http://schemas.openxmlformats.org/officeDocument/2006/math">
                    <m:acc>
                      <m:accPr>
                        <m:chr m:val="̅"/>
                        <m:ctrlPr>
                          <a:rPr lang="en-US" sz="4000" i="1">
                            <a:latin typeface="Cambria Math"/>
                          </a:rPr>
                        </m:ctrlPr>
                      </m:accPr>
                      <m:e>
                        <m:r>
                          <a:rPr lang="en-US" sz="4000" i="1">
                            <a:latin typeface="Cambria Math"/>
                          </a:rPr>
                          <m:t>𝑎𝑏𝑐</m:t>
                        </m:r>
                      </m:e>
                    </m:acc>
                  </m:oMath>
                </a14:m>
                <a:r>
                  <a:rPr lang="en-US" sz="4000" dirty="0"/>
                  <a:t> ( </a:t>
                </a:r>
                <a14:m>
                  <m:oMath xmlns:m="http://schemas.openxmlformats.org/officeDocument/2006/math">
                    <m:r>
                      <a:rPr lang="en-US" sz="4000" i="1">
                        <a:latin typeface="Cambria Math"/>
                      </a:rPr>
                      <m:t>𝑎</m:t>
                    </m:r>
                    <m:r>
                      <a:rPr lang="en-US" sz="4000" i="1">
                        <a:latin typeface="Cambria Math"/>
                      </a:rPr>
                      <m:t>,</m:t>
                    </m:r>
                    <m:r>
                      <a:rPr lang="en-US" sz="4000" i="1">
                        <a:latin typeface="Cambria Math"/>
                      </a:rPr>
                      <m:t>𝑏</m:t>
                    </m:r>
                    <m:r>
                      <a:rPr lang="en-US" sz="4000" i="1">
                        <a:latin typeface="Cambria Math"/>
                      </a:rPr>
                      <m:t>,</m:t>
                    </m:r>
                    <m:r>
                      <a:rPr lang="en-US" sz="4000" i="1">
                        <a:latin typeface="Cambria Math"/>
                      </a:rPr>
                      <m:t>𝑐</m:t>
                    </m:r>
                  </m:oMath>
                </a14:m>
                <a:r>
                  <a:rPr lang="en-US" sz="4000" dirty="0"/>
                  <a:t> </a:t>
                </a:r>
                <a:r>
                  <a:rPr lang="en-US" sz="4000" dirty="0" err="1"/>
                  <a:t>là</a:t>
                </a:r>
                <a:r>
                  <a:rPr lang="en-US" sz="4000" dirty="0"/>
                  <a:t> </a:t>
                </a:r>
                <a:r>
                  <a:rPr lang="en-US" sz="4000" dirty="0" err="1"/>
                  <a:t>các</a:t>
                </a:r>
                <a:r>
                  <a:rPr lang="en-US" sz="4000" dirty="0"/>
                  <a:t> </a:t>
                </a:r>
                <a:r>
                  <a:rPr lang="en-US" sz="4000" dirty="0" err="1"/>
                  <a:t>chữ</a:t>
                </a:r>
                <a:r>
                  <a:rPr lang="en-US" sz="4000" dirty="0"/>
                  <a:t> </a:t>
                </a:r>
                <a:r>
                  <a:rPr lang="en-US" sz="4000" dirty="0" err="1"/>
                  <a:t>số</a:t>
                </a:r>
                <a:r>
                  <a:rPr lang="en-US" sz="4000" dirty="0"/>
                  <a:t> </a:t>
                </a:r>
                <a14:m>
                  <m:oMath xmlns:m="http://schemas.openxmlformats.org/officeDocument/2006/math">
                    <m:r>
                      <a:rPr lang="en-US" sz="4000" i="1">
                        <a:latin typeface="Cambria Math"/>
                      </a:rPr>
                      <m:t>0</m:t>
                    </m:r>
                    <m:r>
                      <a:rPr lang="en-US" sz="4000" i="1">
                        <a:latin typeface="Cambria Math"/>
                      </a:rPr>
                      <m:t>,</m:t>
                    </m:r>
                    <m:r>
                      <a:rPr lang="en-US" sz="4000" i="1">
                        <a:latin typeface="Cambria Math"/>
                      </a:rPr>
                      <m:t>1</m:t>
                    </m:r>
                    <m:r>
                      <a:rPr lang="en-US" sz="4000" i="1">
                        <a:latin typeface="Cambria Math"/>
                      </a:rPr>
                      <m:t>,</m:t>
                    </m:r>
                    <m:r>
                      <a:rPr lang="en-US" sz="4000" i="1">
                        <a:latin typeface="Cambria Math"/>
                      </a:rPr>
                      <m:t>2</m:t>
                    </m:r>
                    <m:r>
                      <a:rPr lang="en-US" sz="4000" i="1">
                        <a:latin typeface="Cambria Math"/>
                      </a:rPr>
                      <m:t>,</m:t>
                    </m:r>
                    <m:r>
                      <a:rPr lang="en-US" sz="4000" i="1">
                        <a:latin typeface="Cambria Math"/>
                      </a:rPr>
                      <m:t>3</m:t>
                    </m:r>
                  </m:oMath>
                </a14:m>
                <a:r>
                  <a:rPr lang="en-US" sz="4000" dirty="0"/>
                  <a:t>)</a:t>
                </a:r>
              </a:p>
              <a:p>
                <a:pPr lvl="0"/>
                <a:r>
                  <a:rPr lang="en-US" sz="4000" dirty="0" err="1"/>
                  <a:t>Chọn</a:t>
                </a:r>
                <a:r>
                  <a:rPr lang="en-US" sz="4000" dirty="0"/>
                  <a:t> </a:t>
                </a:r>
                <a:r>
                  <a:rPr lang="en-US" sz="4000" dirty="0" err="1"/>
                  <a:t>chữ</a:t>
                </a:r>
                <a:r>
                  <a:rPr lang="en-US" sz="4000" dirty="0"/>
                  <a:t> </a:t>
                </a:r>
                <a:r>
                  <a:rPr lang="en-US" sz="4000" dirty="0" err="1"/>
                  <a:t>số</a:t>
                </a:r>
                <a:r>
                  <a:rPr lang="en-US" sz="4000" dirty="0"/>
                  <a:t> </a:t>
                </a:r>
                <a:r>
                  <a:rPr lang="en-US" sz="4000" dirty="0" err="1"/>
                  <a:t>hàng</a:t>
                </a:r>
                <a:r>
                  <a:rPr lang="en-US" sz="4000" dirty="0"/>
                  <a:t> </a:t>
                </a:r>
                <a:r>
                  <a:rPr lang="en-US" sz="4000" dirty="0" err="1"/>
                  <a:t>trăm</a:t>
                </a:r>
                <a:r>
                  <a:rPr lang="en-US" sz="4000" dirty="0"/>
                  <a:t>: </a:t>
                </a:r>
                <a14:m>
                  <m:oMath xmlns:m="http://schemas.openxmlformats.org/officeDocument/2006/math">
                    <m:r>
                      <a:rPr lang="en-US" sz="4000" i="1">
                        <a:latin typeface="Cambria Math"/>
                      </a:rPr>
                      <m:t>𝑎</m:t>
                    </m:r>
                  </m:oMath>
                </a14:m>
                <a:r>
                  <a:rPr lang="en-US" sz="4000" dirty="0"/>
                  <a:t> </a:t>
                </a:r>
                <a:r>
                  <a:rPr lang="en-US" sz="4000" dirty="0" err="1"/>
                  <a:t>có</a:t>
                </a:r>
                <a:r>
                  <a:rPr lang="en-US" sz="4000" dirty="0"/>
                  <a:t> 3 </a:t>
                </a:r>
                <a:r>
                  <a:rPr lang="en-US" sz="4000" dirty="0" err="1"/>
                  <a:t>cách</a:t>
                </a:r>
                <a:r>
                  <a:rPr lang="en-US" sz="4000" dirty="0"/>
                  <a:t> (</a:t>
                </a:r>
                <a14:m>
                  <m:oMath xmlns:m="http://schemas.openxmlformats.org/officeDocument/2006/math">
                    <m:r>
                      <a:rPr lang="en-US" sz="4000" i="1">
                        <a:latin typeface="Cambria Math"/>
                      </a:rPr>
                      <m:t>𝑎</m:t>
                    </m:r>
                    <m:r>
                      <a:rPr lang="en-US" sz="4000" i="1">
                        <a:latin typeface="Cambria Math"/>
                      </a:rPr>
                      <m:t>≠</m:t>
                    </m:r>
                    <m:r>
                      <a:rPr lang="en-US" sz="4000" i="1">
                        <a:latin typeface="Cambria Math"/>
                      </a:rPr>
                      <m:t>0</m:t>
                    </m:r>
                  </m:oMath>
                </a14:m>
                <a:r>
                  <a:rPr lang="en-US" sz="4000" dirty="0"/>
                  <a:t>).</a:t>
                </a:r>
              </a:p>
              <a:p>
                <a:r>
                  <a:rPr lang="en-US" sz="4000" dirty="0" err="1"/>
                  <a:t>Chọn</a:t>
                </a:r>
                <a:r>
                  <a:rPr lang="en-US" sz="4000" dirty="0"/>
                  <a:t> </a:t>
                </a:r>
                <a:r>
                  <a:rPr lang="en-US" sz="4000" dirty="0" err="1"/>
                  <a:t>chữ</a:t>
                </a:r>
                <a:r>
                  <a:rPr lang="en-US" sz="4000" dirty="0"/>
                  <a:t> </a:t>
                </a:r>
                <a:r>
                  <a:rPr lang="en-US" sz="4000" dirty="0" err="1"/>
                  <a:t>số</a:t>
                </a:r>
                <a:r>
                  <a:rPr lang="en-US" sz="4000" dirty="0"/>
                  <a:t> </a:t>
                </a:r>
                <a:r>
                  <a:rPr lang="en-US" sz="4000" dirty="0" err="1"/>
                  <a:t>hàng</a:t>
                </a:r>
                <a:r>
                  <a:rPr lang="en-US" sz="4000" dirty="0"/>
                  <a:t> </a:t>
                </a:r>
                <a:r>
                  <a:rPr lang="en-US" sz="4000" dirty="0" err="1"/>
                  <a:t>chục</a:t>
                </a:r>
                <a:r>
                  <a:rPr lang="en-US" sz="4000" dirty="0"/>
                  <a:t>: </a:t>
                </a:r>
                <a14:m>
                  <m:oMath xmlns:m="http://schemas.openxmlformats.org/officeDocument/2006/math">
                    <m:r>
                      <a:rPr lang="en-US" sz="4000" i="1">
                        <a:latin typeface="Cambria Math"/>
                      </a:rPr>
                      <m:t>𝑏</m:t>
                    </m:r>
                  </m:oMath>
                </a14:m>
                <a:r>
                  <a:rPr lang="en-US" sz="4000" dirty="0"/>
                  <a:t> </a:t>
                </a:r>
                <a:r>
                  <a:rPr lang="en-US" sz="4000" dirty="0" err="1"/>
                  <a:t>có</a:t>
                </a:r>
                <a:r>
                  <a:rPr lang="en-US" sz="4000" dirty="0"/>
                  <a:t> 3 </a:t>
                </a:r>
                <a:r>
                  <a:rPr lang="en-US" sz="4000" dirty="0" err="1"/>
                  <a:t>cách</a:t>
                </a:r>
                <a:r>
                  <a:rPr lang="en-US" sz="4000" dirty="0"/>
                  <a:t>  (</a:t>
                </a:r>
                <a14:m>
                  <m:oMath xmlns:m="http://schemas.openxmlformats.org/officeDocument/2006/math">
                    <m:r>
                      <a:rPr lang="en-US" sz="4000" i="1">
                        <a:latin typeface="Cambria Math"/>
                      </a:rPr>
                      <m:t>𝑏</m:t>
                    </m:r>
                    <m:r>
                      <a:rPr lang="en-US" sz="4000" i="1">
                        <a:latin typeface="Cambria Math"/>
                      </a:rPr>
                      <m:t>≠</m:t>
                    </m:r>
                    <m:r>
                      <a:rPr lang="en-US" sz="4000" i="1">
                        <a:latin typeface="Cambria Math"/>
                      </a:rPr>
                      <m:t>𝑎</m:t>
                    </m:r>
                  </m:oMath>
                </a14:m>
                <a:r>
                  <a:rPr lang="en-US" sz="4000" dirty="0"/>
                  <a:t>).</a:t>
                </a:r>
              </a:p>
              <a:p>
                <a:r>
                  <a:rPr lang="en-US" sz="4000" dirty="0" err="1"/>
                  <a:t>Chọn</a:t>
                </a:r>
                <a:r>
                  <a:rPr lang="en-US" sz="4000" dirty="0"/>
                  <a:t> </a:t>
                </a:r>
                <a:r>
                  <a:rPr lang="en-US" sz="4000" dirty="0" err="1"/>
                  <a:t>chữ</a:t>
                </a:r>
                <a:r>
                  <a:rPr lang="en-US" sz="4000" dirty="0"/>
                  <a:t> </a:t>
                </a:r>
                <a:r>
                  <a:rPr lang="en-US" sz="4000" dirty="0" err="1"/>
                  <a:t>số</a:t>
                </a:r>
                <a:r>
                  <a:rPr lang="en-US" sz="4000" dirty="0"/>
                  <a:t> </a:t>
                </a:r>
                <a:r>
                  <a:rPr lang="en-US" sz="4000" dirty="0" err="1"/>
                  <a:t>hàng</a:t>
                </a:r>
                <a:r>
                  <a:rPr lang="en-US" sz="4000" dirty="0"/>
                  <a:t> </a:t>
                </a:r>
                <a:r>
                  <a:rPr lang="en-US" sz="4000" dirty="0" err="1"/>
                  <a:t>đơn</a:t>
                </a:r>
                <a:r>
                  <a:rPr lang="en-US" sz="4000" dirty="0"/>
                  <a:t> </a:t>
                </a:r>
                <a:r>
                  <a:rPr lang="en-US" sz="4000" dirty="0" err="1"/>
                  <a:t>vị</a:t>
                </a:r>
                <a:r>
                  <a:rPr lang="en-US" sz="4000" dirty="0"/>
                  <a:t>: </a:t>
                </a:r>
                <a14:m>
                  <m:oMath xmlns:m="http://schemas.openxmlformats.org/officeDocument/2006/math">
                    <m:r>
                      <a:rPr lang="en-US" sz="4000" i="1">
                        <a:latin typeface="Cambria Math"/>
                      </a:rPr>
                      <m:t>𝑐</m:t>
                    </m:r>
                  </m:oMath>
                </a14:m>
                <a:r>
                  <a:rPr lang="en-US" sz="4000" dirty="0"/>
                  <a:t> </a:t>
                </a:r>
                <a:r>
                  <a:rPr lang="en-US" sz="4000" dirty="0" err="1"/>
                  <a:t>có</a:t>
                </a:r>
                <a:r>
                  <a:rPr lang="en-US" sz="4000" dirty="0"/>
                  <a:t> 2 </a:t>
                </a:r>
                <a:r>
                  <a:rPr lang="en-US" sz="4000" dirty="0" err="1"/>
                  <a:t>cách</a:t>
                </a:r>
                <a:r>
                  <a:rPr lang="en-US" sz="4000" dirty="0"/>
                  <a:t>  (</a:t>
                </a:r>
                <a14:m>
                  <m:oMath xmlns:m="http://schemas.openxmlformats.org/officeDocument/2006/math">
                    <m:r>
                      <a:rPr lang="en-US" sz="4000" i="1">
                        <a:latin typeface="Cambria Math"/>
                      </a:rPr>
                      <m:t>𝑐</m:t>
                    </m:r>
                    <m:r>
                      <a:rPr lang="en-US" sz="4000" i="1">
                        <a:latin typeface="Cambria Math"/>
                      </a:rPr>
                      <m:t>≠</m:t>
                    </m:r>
                    <m:r>
                      <a:rPr lang="en-US" sz="4000" i="1">
                        <a:latin typeface="Cambria Math"/>
                      </a:rPr>
                      <m:t>𝑎</m:t>
                    </m:r>
                    <m:r>
                      <a:rPr lang="en-US" sz="4000" i="1">
                        <a:latin typeface="Cambria Math"/>
                      </a:rPr>
                      <m:t>,</m:t>
                    </m:r>
                    <m:r>
                      <a:rPr lang="en-US" sz="4000" i="1">
                        <a:latin typeface="Cambria Math"/>
                      </a:rPr>
                      <m:t>𝑐</m:t>
                    </m:r>
                    <m:r>
                      <a:rPr lang="en-US" sz="4000" i="1">
                        <a:latin typeface="Cambria Math"/>
                      </a:rPr>
                      <m:t>≠</m:t>
                    </m:r>
                    <m:r>
                      <a:rPr lang="en-US" sz="4000" i="1">
                        <a:latin typeface="Cambria Math"/>
                      </a:rPr>
                      <m:t>𝑏</m:t>
                    </m:r>
                  </m:oMath>
                </a14:m>
                <a:r>
                  <a:rPr lang="en-US" sz="4000" dirty="0"/>
                  <a:t>).</a:t>
                </a:r>
              </a:p>
              <a:p>
                <a:r>
                  <a:rPr lang="en-US" sz="4000" dirty="0"/>
                  <a:t>Theo </a:t>
                </a:r>
                <a:r>
                  <a:rPr lang="en-US" sz="4000" dirty="0" err="1"/>
                  <a:t>quy</a:t>
                </a:r>
                <a:r>
                  <a:rPr lang="en-US" sz="4000" dirty="0"/>
                  <a:t> </a:t>
                </a:r>
                <a:r>
                  <a:rPr lang="en-US" sz="4000" dirty="0" err="1"/>
                  <a:t>tắc</a:t>
                </a:r>
                <a:r>
                  <a:rPr lang="en-US" sz="4000" dirty="0"/>
                  <a:t> </a:t>
                </a:r>
                <a:r>
                  <a:rPr lang="en-US" sz="4000" dirty="0" err="1"/>
                  <a:t>nhân</a:t>
                </a:r>
                <a:r>
                  <a:rPr lang="en-US" sz="4000" dirty="0"/>
                  <a:t> ta </a:t>
                </a:r>
                <a:r>
                  <a:rPr lang="en-US" sz="4000" dirty="0" err="1"/>
                  <a:t>có</a:t>
                </a:r>
                <a:r>
                  <a:rPr lang="en-US" sz="4000" dirty="0"/>
                  <a:t> </a:t>
                </a:r>
                <a14:m>
                  <m:oMath xmlns:m="http://schemas.openxmlformats.org/officeDocument/2006/math">
                    <m:r>
                      <a:rPr lang="en-US" sz="4000">
                        <a:latin typeface="Cambria Math"/>
                      </a:rPr>
                      <m:t>3</m:t>
                    </m:r>
                    <m:r>
                      <a:rPr lang="en-US" sz="4000">
                        <a:latin typeface="Cambria Math"/>
                      </a:rPr>
                      <m:t>.</m:t>
                    </m:r>
                    <m:r>
                      <a:rPr lang="en-US" sz="4000">
                        <a:latin typeface="Cambria Math"/>
                      </a:rPr>
                      <m:t>3</m:t>
                    </m:r>
                    <m:r>
                      <a:rPr lang="en-US" sz="4000">
                        <a:latin typeface="Cambria Math"/>
                      </a:rPr>
                      <m:t>.</m:t>
                    </m:r>
                    <m:r>
                      <a:rPr lang="en-US" sz="4000">
                        <a:latin typeface="Cambria Math"/>
                      </a:rPr>
                      <m:t>2</m:t>
                    </m:r>
                    <m:r>
                      <a:rPr lang="en-US" sz="4000" i="1">
                        <a:latin typeface="Cambria Math"/>
                      </a:rPr>
                      <m:t>=</m:t>
                    </m:r>
                    <m:r>
                      <a:rPr lang="en-US" sz="4000" i="1">
                        <a:latin typeface="Cambria Math"/>
                      </a:rPr>
                      <m:t>18</m:t>
                    </m:r>
                  </m:oMath>
                </a14:m>
                <a:r>
                  <a:rPr lang="en-US" sz="4000" dirty="0"/>
                  <a:t> số. </a:t>
                </a:r>
              </a:p>
              <a:p>
                <a:pPr lvl="0"/>
                <a:endParaRPr lang="en-US" sz="4000" dirty="0"/>
              </a:p>
              <a:p>
                <a:endParaRPr lang="en-US" sz="4000" dirty="0"/>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2667000"/>
                <a:ext cx="11734800" cy="10896600"/>
              </a:xfrm>
              <a:prstGeom prst="rect">
                <a:avLst/>
              </a:prstGeom>
              <a:blipFill rotWithShape="1">
                <a:blip r:embed="rId3"/>
                <a:stretch>
                  <a:fillRect l="-1816"/>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752600"/>
            <a:ext cx="23164800" cy="89044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573000" y="2667000"/>
                <a:ext cx="11430000" cy="10896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en-US" dirty="0"/>
                  <a:t>b.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là</a:t>
                </a:r>
                <a:r>
                  <a:rPr lang="en-US" dirty="0"/>
                  <a:t> </a:t>
                </a:r>
                <a:r>
                  <a:rPr lang="en-US" dirty="0" err="1"/>
                  <a:t>số</a:t>
                </a:r>
                <a:r>
                  <a:rPr lang="en-US" dirty="0"/>
                  <a:t> </a:t>
                </a:r>
                <a:r>
                  <a:rPr lang="en-US" dirty="0" err="1"/>
                  <a:t>chẵn</a:t>
                </a:r>
                <a:r>
                  <a:rPr lang="en-US" dirty="0"/>
                  <a:t> </a:t>
                </a:r>
                <a:r>
                  <a:rPr lang="en-US" dirty="0" err="1"/>
                  <a:t>nên</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đơn</a:t>
                </a:r>
                <a:r>
                  <a:rPr lang="en-US" dirty="0"/>
                  <a:t> </a:t>
                </a:r>
                <a:r>
                  <a:rPr lang="en-US" dirty="0" err="1"/>
                  <a:t>vị</a:t>
                </a:r>
                <a:r>
                  <a:rPr lang="en-US" dirty="0"/>
                  <a:t> </a:t>
                </a:r>
                <a14:m>
                  <m:oMath xmlns:m="http://schemas.openxmlformats.org/officeDocument/2006/math">
                    <m:r>
                      <a:rPr lang="en-US" i="1">
                        <a:latin typeface="Cambria Math"/>
                      </a:rPr>
                      <m:t>𝑐</m:t>
                    </m:r>
                  </m:oMath>
                </a14:m>
                <a:r>
                  <a:rPr lang="en-US" dirty="0"/>
                  <a:t> </a:t>
                </a:r>
                <a:r>
                  <a:rPr lang="en-US" dirty="0" err="1"/>
                  <a:t>có</a:t>
                </a:r>
                <a:r>
                  <a:rPr lang="en-US" dirty="0"/>
                  <a:t> 2 </a:t>
                </a:r>
                <a:r>
                  <a:rPr lang="en-US" dirty="0" err="1"/>
                  <a:t>cách</a:t>
                </a:r>
                <a:r>
                  <a:rPr lang="en-US" dirty="0"/>
                  <a:t> </a:t>
                </a:r>
                <a:r>
                  <a:rPr lang="en-US" dirty="0" err="1"/>
                  <a:t>chọn</a:t>
                </a:r>
                <a:r>
                  <a:rPr lang="en-US" dirty="0"/>
                  <a:t> </a:t>
                </a:r>
                <a:r>
                  <a:rPr lang="en-US" dirty="0" err="1"/>
                  <a:t>là</a:t>
                </a:r>
                <a:r>
                  <a:rPr lang="en-US" dirty="0"/>
                  <a:t> 0 </a:t>
                </a:r>
                <a:r>
                  <a:rPr lang="en-US" dirty="0" err="1"/>
                  <a:t>hoặc</a:t>
                </a:r>
                <a:r>
                  <a:rPr lang="en-US" dirty="0"/>
                  <a:t> 2.</a:t>
                </a:r>
              </a:p>
              <a:p>
                <a:r>
                  <a:rPr lang="en-US" dirty="0"/>
                  <a:t> </a:t>
                </a:r>
                <a:r>
                  <a:rPr lang="en-US" dirty="0" err="1"/>
                  <a:t>Trường</a:t>
                </a:r>
                <a:r>
                  <a:rPr lang="en-US" dirty="0"/>
                  <a:t> </a:t>
                </a:r>
                <a:r>
                  <a:rPr lang="en-US" dirty="0" err="1"/>
                  <a:t>hợp</a:t>
                </a:r>
                <a:r>
                  <a:rPr lang="en-US" dirty="0"/>
                  <a:t> 1: </a:t>
                </a:r>
                <a:r>
                  <a:rPr lang="en-US" dirty="0" err="1"/>
                  <a:t>Nếu</a:t>
                </a:r>
                <a:r>
                  <a:rPr lang="en-US" dirty="0"/>
                  <a:t> </a:t>
                </a:r>
                <a14:m>
                  <m:oMath xmlns:m="http://schemas.openxmlformats.org/officeDocument/2006/math">
                    <m:r>
                      <a:rPr lang="en-US" i="1">
                        <a:latin typeface="Cambria Math"/>
                      </a:rPr>
                      <m:t>𝑐</m:t>
                    </m:r>
                  </m:oMath>
                </a14:m>
                <a:r>
                  <a:rPr lang="en-US" dirty="0"/>
                  <a:t> </a:t>
                </a:r>
                <a:r>
                  <a:rPr lang="en-US" dirty="0" err="1"/>
                  <a:t>là</a:t>
                </a:r>
                <a:r>
                  <a:rPr lang="en-US" dirty="0"/>
                  <a:t> </a:t>
                </a:r>
                <a14:m>
                  <m:oMath xmlns:m="http://schemas.openxmlformats.org/officeDocument/2006/math">
                    <m:r>
                      <a:rPr lang="en-US" i="1">
                        <a:latin typeface="Cambria Math"/>
                      </a:rPr>
                      <m:t>0</m:t>
                    </m:r>
                  </m:oMath>
                </a14:m>
                <a:r>
                  <a:rPr lang="en-US" dirty="0"/>
                  <a:t> </a:t>
                </a:r>
                <a:r>
                  <a:rPr lang="en-US" dirty="0" err="1"/>
                  <a:t>thì</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trăm</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3 </a:t>
                </a:r>
                <a:r>
                  <a:rPr lang="en-US" dirty="0" err="1"/>
                  <a:t>cách</a:t>
                </a:r>
                <a:r>
                  <a:rPr lang="en-US" dirty="0"/>
                  <a:t> </a:t>
                </a:r>
                <a:r>
                  <a:rPr lang="en-US" dirty="0" err="1"/>
                  <a:t>chọn</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chục</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2 </a:t>
                </a:r>
                <a:r>
                  <a:rPr lang="en-US" dirty="0" err="1"/>
                  <a:t>cách</a:t>
                </a:r>
                <a:r>
                  <a:rPr lang="en-US" dirty="0"/>
                  <a:t> </a:t>
                </a:r>
                <a:r>
                  <a:rPr lang="en-US" dirty="0" err="1"/>
                  <a:t>chọn</a:t>
                </a:r>
                <a:r>
                  <a:rPr lang="en-US" dirty="0"/>
                  <a:t>.</a:t>
                </a:r>
              </a:p>
              <a:p>
                <a:r>
                  <a:rPr lang="en-US" dirty="0"/>
                  <a:t> Theo </a:t>
                </a:r>
                <a:r>
                  <a:rPr lang="en-US" dirty="0" err="1"/>
                  <a:t>quy</a:t>
                </a:r>
                <a:r>
                  <a:rPr lang="en-US" dirty="0"/>
                  <a:t> </a:t>
                </a:r>
                <a:r>
                  <a:rPr lang="en-US" dirty="0" err="1"/>
                  <a:t>tắc</a:t>
                </a:r>
                <a:r>
                  <a:rPr lang="en-US" dirty="0"/>
                  <a:t> </a:t>
                </a:r>
                <a:r>
                  <a:rPr lang="en-US" dirty="0" err="1"/>
                  <a:t>nhân</a:t>
                </a:r>
                <a:r>
                  <a:rPr lang="en-US" dirty="0"/>
                  <a:t> </a:t>
                </a:r>
                <a:r>
                  <a:rPr lang="en-US" dirty="0" err="1"/>
                  <a:t>có</a:t>
                </a:r>
                <a:r>
                  <a:rPr lang="en-US" dirty="0"/>
                  <a:t> </a:t>
                </a:r>
                <a14:m>
                  <m:oMath xmlns:m="http://schemas.openxmlformats.org/officeDocument/2006/math">
                    <m:r>
                      <a:rPr lang="en-US" i="1">
                        <a:latin typeface="Cambria Math"/>
                      </a:rPr>
                      <m:t>3</m:t>
                    </m:r>
                    <m:r>
                      <a:rPr lang="en-US" i="1">
                        <a:latin typeface="Cambria Math"/>
                      </a:rPr>
                      <m:t>.</m:t>
                    </m:r>
                    <m:r>
                      <a:rPr lang="en-US" i="1">
                        <a:latin typeface="Cambria Math"/>
                      </a:rPr>
                      <m:t>2</m:t>
                    </m:r>
                    <m:r>
                      <a:rPr lang="en-US" i="1">
                        <a:latin typeface="Cambria Math"/>
                      </a:rPr>
                      <m:t>=</m:t>
                    </m:r>
                    <m:r>
                      <a:rPr lang="en-US" i="1">
                        <a:latin typeface="Cambria Math"/>
                      </a:rPr>
                      <m:t>6</m:t>
                    </m:r>
                  </m:oMath>
                </a14:m>
                <a:r>
                  <a:rPr lang="en-US" dirty="0"/>
                  <a:t> </a:t>
                </a:r>
                <a:r>
                  <a:rPr lang="en-US" dirty="0" err="1"/>
                  <a:t>cách</a:t>
                </a:r>
                <a:r>
                  <a:rPr lang="en-US" dirty="0"/>
                  <a:t> </a:t>
                </a:r>
                <a:r>
                  <a:rPr lang="en-US" dirty="0" err="1"/>
                  <a:t>lập</a:t>
                </a:r>
                <a:r>
                  <a:rPr lang="en-US" dirty="0"/>
                  <a:t>.</a:t>
                </a:r>
              </a:p>
              <a:p>
                <a:r>
                  <a:rPr lang="en-US" dirty="0"/>
                  <a:t> </a:t>
                </a:r>
                <a:r>
                  <a:rPr lang="en-US" dirty="0" err="1"/>
                  <a:t>Trường</a:t>
                </a:r>
                <a:r>
                  <a:rPr lang="en-US" dirty="0"/>
                  <a:t> </a:t>
                </a:r>
                <a:r>
                  <a:rPr lang="en-US" dirty="0" err="1"/>
                  <a:t>hợp</a:t>
                </a:r>
                <a:r>
                  <a:rPr lang="en-US" dirty="0"/>
                  <a:t> 2: </a:t>
                </a:r>
                <a:r>
                  <a:rPr lang="en-US" dirty="0" err="1"/>
                  <a:t>Nếu</a:t>
                </a:r>
                <a:r>
                  <a:rPr lang="en-US" dirty="0"/>
                  <a:t> </a:t>
                </a:r>
                <a14:m>
                  <m:oMath xmlns:m="http://schemas.openxmlformats.org/officeDocument/2006/math">
                    <m:r>
                      <a:rPr lang="en-US" i="1">
                        <a:latin typeface="Cambria Math"/>
                      </a:rPr>
                      <m:t>𝑐</m:t>
                    </m:r>
                  </m:oMath>
                </a14:m>
                <a:r>
                  <a:rPr lang="en-US" dirty="0"/>
                  <a:t> </a:t>
                </a:r>
                <a:r>
                  <a:rPr lang="en-US" dirty="0" err="1"/>
                  <a:t>là</a:t>
                </a:r>
                <a:r>
                  <a:rPr lang="en-US" dirty="0"/>
                  <a:t> </a:t>
                </a:r>
                <a14:m>
                  <m:oMath xmlns:m="http://schemas.openxmlformats.org/officeDocument/2006/math">
                    <m:r>
                      <a:rPr lang="en-US" i="1">
                        <a:latin typeface="Cambria Math"/>
                      </a:rPr>
                      <m:t>2</m:t>
                    </m:r>
                  </m:oMath>
                </a14:m>
                <a:r>
                  <a:rPr lang="en-US" dirty="0"/>
                  <a:t> </a:t>
                </a:r>
                <a:r>
                  <a:rPr lang="en-US" dirty="0" err="1"/>
                  <a:t>thì</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trăm</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2 </a:t>
                </a:r>
                <a:r>
                  <a:rPr lang="en-US" dirty="0" err="1"/>
                  <a:t>cách</a:t>
                </a:r>
                <a:r>
                  <a:rPr lang="en-US" dirty="0"/>
                  <a:t> </a:t>
                </a:r>
                <a:r>
                  <a:rPr lang="en-US" dirty="0" err="1"/>
                  <a:t>chọn</a:t>
                </a:r>
                <a:r>
                  <a:rPr lang="en-US" dirty="0"/>
                  <a:t> (</a:t>
                </a:r>
                <a14:m>
                  <m:oMath xmlns:m="http://schemas.openxmlformats.org/officeDocument/2006/math">
                    <m:r>
                      <a:rPr lang="en-US" i="1">
                        <a:latin typeface="Cambria Math"/>
                      </a:rPr>
                      <m:t>𝑎</m:t>
                    </m:r>
                  </m:oMath>
                </a14:m>
                <a:r>
                  <a:rPr lang="en-US" dirty="0"/>
                  <a:t> </a:t>
                </a:r>
                <a:r>
                  <a:rPr lang="en-US" dirty="0" err="1"/>
                  <a:t>khác</a:t>
                </a:r>
                <a:r>
                  <a:rPr lang="en-US" dirty="0"/>
                  <a:t> 0 </a:t>
                </a:r>
                <a:r>
                  <a:rPr lang="en-US" dirty="0" err="1"/>
                  <a:t>và</a:t>
                </a:r>
                <a:r>
                  <a:rPr lang="en-US" dirty="0"/>
                  <a:t> 2), </a:t>
                </a:r>
                <a:r>
                  <a:rPr lang="en-US" dirty="0" err="1"/>
                  <a:t>chữ</a:t>
                </a:r>
                <a:r>
                  <a:rPr lang="en-US" dirty="0"/>
                  <a:t> </a:t>
                </a:r>
                <a:r>
                  <a:rPr lang="en-US" dirty="0" err="1"/>
                  <a:t>số</a:t>
                </a:r>
                <a:r>
                  <a:rPr lang="en-US" dirty="0"/>
                  <a:t> </a:t>
                </a:r>
                <a:r>
                  <a:rPr lang="en-US" dirty="0" err="1"/>
                  <a:t>hàng</a:t>
                </a:r>
                <a:r>
                  <a:rPr lang="en-US" dirty="0"/>
                  <a:t> </a:t>
                </a:r>
                <a:r>
                  <a:rPr lang="en-US" dirty="0" err="1"/>
                  <a:t>chục</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2 </a:t>
                </a:r>
                <a:r>
                  <a:rPr lang="en-US" dirty="0" err="1"/>
                  <a:t>cách</a:t>
                </a:r>
                <a:r>
                  <a:rPr lang="en-US" dirty="0"/>
                  <a:t> </a:t>
                </a:r>
                <a:r>
                  <a:rPr lang="en-US" dirty="0" err="1"/>
                  <a:t>chọn</a:t>
                </a:r>
                <a:r>
                  <a:rPr lang="en-US" dirty="0"/>
                  <a:t> (</a:t>
                </a:r>
                <a14:m>
                  <m:oMath xmlns:m="http://schemas.openxmlformats.org/officeDocument/2006/math">
                    <m:r>
                      <a:rPr lang="en-US" i="1">
                        <a:latin typeface="Cambria Math"/>
                      </a:rPr>
                      <m:t>𝑏</m:t>
                    </m:r>
                  </m:oMath>
                </a14:m>
                <a:r>
                  <a:rPr lang="en-US" dirty="0"/>
                  <a:t> </a:t>
                </a:r>
                <a:r>
                  <a:rPr lang="en-US" dirty="0" err="1"/>
                  <a:t>khác</a:t>
                </a:r>
                <a:r>
                  <a:rPr lang="en-US" dirty="0"/>
                  <a:t> 0 </a:t>
                </a:r>
                <a:r>
                  <a:rPr lang="en-US" dirty="0" err="1"/>
                  <a:t>và</a:t>
                </a:r>
                <a:r>
                  <a:rPr lang="en-US" dirty="0"/>
                  <a:t> </a:t>
                </a:r>
                <a14:m>
                  <m:oMath xmlns:m="http://schemas.openxmlformats.org/officeDocument/2006/math">
                    <m:r>
                      <a:rPr lang="en-US" i="1">
                        <a:latin typeface="Cambria Math"/>
                      </a:rPr>
                      <m:t>𝑎</m:t>
                    </m:r>
                  </m:oMath>
                </a14:m>
                <a:r>
                  <a:rPr lang="en-US" dirty="0"/>
                  <a:t>)</a:t>
                </a:r>
              </a:p>
              <a:p>
                <a:r>
                  <a:rPr lang="en-US" dirty="0"/>
                  <a:t>Theo </a:t>
                </a:r>
                <a:r>
                  <a:rPr lang="en-US" dirty="0" err="1"/>
                  <a:t>quy</a:t>
                </a:r>
                <a:r>
                  <a:rPr lang="en-US" dirty="0"/>
                  <a:t> </a:t>
                </a:r>
                <a:r>
                  <a:rPr lang="en-US" dirty="0" err="1"/>
                  <a:t>tắc</a:t>
                </a:r>
                <a:r>
                  <a:rPr lang="en-US" dirty="0"/>
                  <a:t> </a:t>
                </a:r>
                <a:r>
                  <a:rPr lang="en-US" dirty="0" err="1"/>
                  <a:t>nhân</a:t>
                </a:r>
                <a:r>
                  <a:rPr lang="en-US" dirty="0"/>
                  <a:t> </a:t>
                </a:r>
                <a:r>
                  <a:rPr lang="en-US" dirty="0" err="1"/>
                  <a:t>có</a:t>
                </a:r>
                <a:r>
                  <a:rPr lang="en-US" dirty="0"/>
                  <a:t> </a:t>
                </a:r>
                <a14:m>
                  <m:oMath xmlns:m="http://schemas.openxmlformats.org/officeDocument/2006/math">
                    <m:r>
                      <a:rPr lang="en-US" i="1">
                        <a:latin typeface="Cambria Math"/>
                      </a:rPr>
                      <m:t>2</m:t>
                    </m:r>
                    <m:r>
                      <a:rPr lang="en-US" i="1">
                        <a:latin typeface="Cambria Math"/>
                      </a:rPr>
                      <m:t>.</m:t>
                    </m:r>
                    <m:r>
                      <a:rPr lang="en-US" i="1">
                        <a:latin typeface="Cambria Math"/>
                      </a:rPr>
                      <m:t>2</m:t>
                    </m:r>
                    <m:r>
                      <a:rPr lang="en-US" i="1">
                        <a:latin typeface="Cambria Math"/>
                      </a:rPr>
                      <m:t>=</m:t>
                    </m:r>
                    <m:r>
                      <a:rPr lang="en-US" i="1">
                        <a:latin typeface="Cambria Math"/>
                      </a:rPr>
                      <m:t>4</m:t>
                    </m:r>
                  </m:oMath>
                </a14:m>
                <a:r>
                  <a:rPr lang="en-US" dirty="0"/>
                  <a:t> </a:t>
                </a:r>
                <a:r>
                  <a:rPr lang="en-US" dirty="0" err="1"/>
                  <a:t>cách</a:t>
                </a:r>
                <a:r>
                  <a:rPr lang="en-US" dirty="0"/>
                  <a:t> </a:t>
                </a:r>
                <a:r>
                  <a:rPr lang="en-US" dirty="0" err="1"/>
                  <a:t>lập</a:t>
                </a:r>
                <a:r>
                  <a:rPr lang="en-US" dirty="0"/>
                  <a:t>.</a:t>
                </a:r>
              </a:p>
              <a:p>
                <a:r>
                  <a:rPr lang="en-US" dirty="0" err="1"/>
                  <a:t>Tổng</a:t>
                </a:r>
                <a:r>
                  <a:rPr lang="en-US" dirty="0"/>
                  <a:t> </a:t>
                </a:r>
                <a:r>
                  <a:rPr lang="en-US" dirty="0" err="1"/>
                  <a:t>kết</a:t>
                </a:r>
                <a:r>
                  <a:rPr lang="en-US" dirty="0"/>
                  <a:t>, </a:t>
                </a:r>
                <a:r>
                  <a:rPr lang="en-US" dirty="0" err="1"/>
                  <a:t>theo</a:t>
                </a:r>
                <a:r>
                  <a:rPr lang="en-US" dirty="0"/>
                  <a:t> </a:t>
                </a:r>
                <a:r>
                  <a:rPr lang="en-US" dirty="0" err="1"/>
                  <a:t>quy</a:t>
                </a:r>
                <a:r>
                  <a:rPr lang="en-US" dirty="0"/>
                  <a:t> </a:t>
                </a:r>
                <a:r>
                  <a:rPr lang="en-US" dirty="0" err="1"/>
                  <a:t>tắc</a:t>
                </a:r>
                <a:r>
                  <a:rPr lang="en-US" dirty="0"/>
                  <a:t> </a:t>
                </a:r>
                <a:r>
                  <a:rPr lang="en-US" dirty="0" err="1"/>
                  <a:t>cộng</a:t>
                </a:r>
                <a:r>
                  <a:rPr lang="en-US" dirty="0"/>
                  <a:t> </a:t>
                </a:r>
                <a:r>
                  <a:rPr lang="en-US" dirty="0" err="1"/>
                  <a:t>lập</a:t>
                </a:r>
                <a:r>
                  <a:rPr lang="en-US" dirty="0"/>
                  <a:t> </a:t>
                </a:r>
                <a:r>
                  <a:rPr lang="en-US" dirty="0" err="1"/>
                  <a:t>được</a:t>
                </a:r>
                <a:r>
                  <a:rPr lang="en-US" dirty="0"/>
                  <a:t> </a:t>
                </a:r>
                <a14:m>
                  <m:oMath xmlns:m="http://schemas.openxmlformats.org/officeDocument/2006/math">
                    <m:r>
                      <a:rPr lang="en-US" i="1">
                        <a:latin typeface="Cambria Math"/>
                      </a:rPr>
                      <m:t>6</m:t>
                    </m:r>
                    <m:r>
                      <a:rPr lang="en-US" i="1">
                        <a:latin typeface="Cambria Math"/>
                      </a:rPr>
                      <m:t>+</m:t>
                    </m:r>
                    <m:r>
                      <a:rPr lang="en-US" i="1">
                        <a:latin typeface="Cambria Math"/>
                      </a:rPr>
                      <m:t>4</m:t>
                    </m:r>
                    <m:r>
                      <a:rPr lang="en-US" i="1">
                        <a:latin typeface="Cambria Math"/>
                      </a:rPr>
                      <m:t>=</m:t>
                    </m:r>
                    <m:r>
                      <a:rPr lang="en-US" i="1">
                        <a:latin typeface="Cambria Math"/>
                      </a:rPr>
                      <m:t>10</m:t>
                    </m:r>
                  </m:oMath>
                </a14:m>
                <a:r>
                  <a:rPr lang="en-US" dirty="0"/>
                  <a:t>(</a:t>
                </a:r>
                <a:r>
                  <a:rPr lang="en-US" dirty="0" err="1"/>
                  <a:t>số</a:t>
                </a:r>
                <a:r>
                  <a:rPr lang="en-US" dirty="0"/>
                  <a:t>).</a:t>
                </a:r>
              </a:p>
              <a:p>
                <a:pPr marL="0" indent="0">
                  <a:buNone/>
                </a:pPr>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573000" y="2667000"/>
                <a:ext cx="11430000" cy="10896600"/>
              </a:xfrm>
              <a:prstGeom prst="rect">
                <a:avLst/>
              </a:prstGeom>
              <a:blipFill>
                <a:blip r:embed="rId4"/>
                <a:stretch>
                  <a:fillRect l="-2397" t="-1677" r="-1758"/>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57"/>
          <p:cNvGrpSpPr>
            <a:grpSpLocks/>
          </p:cNvGrpSpPr>
          <p:nvPr/>
        </p:nvGrpSpPr>
        <p:grpSpPr bwMode="auto">
          <a:xfrm>
            <a:off x="914400" y="2667000"/>
            <a:ext cx="5372020" cy="1291755"/>
            <a:chOff x="224" y="524"/>
            <a:chExt cx="9056" cy="2300"/>
          </a:xfrm>
        </p:grpSpPr>
        <p:grpSp>
          <p:nvGrpSpPr>
            <p:cNvPr id="9" name="Group 24"/>
            <p:cNvGrpSpPr>
              <a:grpSpLocks/>
            </p:cNvGrpSpPr>
            <p:nvPr/>
          </p:nvGrpSpPr>
          <p:grpSpPr bwMode="auto">
            <a:xfrm>
              <a:off x="224" y="592"/>
              <a:ext cx="8506" cy="1600"/>
              <a:chOff x="315" y="602"/>
              <a:chExt cx="11967" cy="1979"/>
            </a:xfrm>
          </p:grpSpPr>
          <p:sp>
            <p:nvSpPr>
              <p:cNvPr id="11"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3"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0" name="TextBox 56"/>
            <p:cNvSpPr txBox="1">
              <a:spLocks noChangeArrowheads="1"/>
            </p:cNvSpPr>
            <p:nvPr/>
          </p:nvSpPr>
          <p:spPr bwMode="auto">
            <a:xfrm>
              <a:off x="2386" y="524"/>
              <a:ext cx="6894"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Luyện</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tập</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3</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217961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dirty="0"/>
              </a:p>
              <a:p>
                <a:endParaRPr lang="en-US" sz="700" dirty="0"/>
              </a:p>
              <a:p>
                <a:pPr marL="0" indent="0">
                  <a:buNone/>
                </a:pPr>
                <a:r>
                  <a:rPr lang="en-US" sz="4400" dirty="0" err="1"/>
                  <a:t>Trở</a:t>
                </a:r>
                <a:r>
                  <a:rPr lang="en-US" sz="4400" dirty="0"/>
                  <a:t> </a:t>
                </a:r>
                <a:r>
                  <a:rPr lang="en-US" sz="4400" dirty="0" err="1"/>
                  <a:t>lại</a:t>
                </a:r>
                <a:r>
                  <a:rPr lang="en-US" sz="4400" dirty="0"/>
                  <a:t> </a:t>
                </a:r>
                <a:r>
                  <a:rPr lang="en-US" sz="4400" dirty="0" err="1"/>
                  <a:t>tình</a:t>
                </a:r>
                <a:r>
                  <a:rPr lang="en-US" sz="4400" dirty="0"/>
                  <a:t> </a:t>
                </a:r>
                <a:r>
                  <a:rPr lang="en-US" sz="4400" dirty="0" err="1"/>
                  <a:t>huống</a:t>
                </a:r>
                <a:r>
                  <a:rPr lang="en-US" sz="4400" dirty="0"/>
                  <a:t> </a:t>
                </a:r>
                <a:r>
                  <a:rPr lang="en-US" sz="4400" dirty="0" err="1"/>
                  <a:t>mở</a:t>
                </a:r>
                <a:r>
                  <a:rPr lang="en-US" sz="4400" dirty="0"/>
                  <a:t> </a:t>
                </a:r>
                <a:r>
                  <a:rPr lang="en-US" sz="4400" dirty="0" err="1"/>
                  <a:t>đầu</a:t>
                </a:r>
                <a:r>
                  <a:rPr lang="en-US" sz="4400" dirty="0"/>
                  <a:t>, ta </a:t>
                </a:r>
                <a:r>
                  <a:rPr lang="en-US" sz="4400" dirty="0" err="1"/>
                  <a:t>thấy</a:t>
                </a:r>
                <a:r>
                  <a:rPr lang="en-US" sz="4400" dirty="0"/>
                  <a:t> </a:t>
                </a:r>
                <a:r>
                  <a:rPr lang="en-US" sz="4400" dirty="0" err="1"/>
                  <a:t>có</a:t>
                </a:r>
                <a:r>
                  <a:rPr lang="en-US" sz="4400" dirty="0"/>
                  <a:t> </a:t>
                </a:r>
                <a:r>
                  <a:rPr lang="en-US" sz="4400" dirty="0" err="1"/>
                  <a:t>hai</a:t>
                </a:r>
                <a:r>
                  <a:rPr lang="en-US" sz="4400" dirty="0"/>
                  <a:t> </a:t>
                </a:r>
                <a:r>
                  <a:rPr lang="en-US" sz="4400" dirty="0" err="1"/>
                  <a:t>trường</a:t>
                </a:r>
                <a:r>
                  <a:rPr lang="en-US" sz="4400" dirty="0"/>
                  <a:t> </a:t>
                </a:r>
                <a:r>
                  <a:rPr lang="en-US" sz="4400" dirty="0" err="1"/>
                  <a:t>hợp</a:t>
                </a:r>
                <a:r>
                  <a:rPr lang="en-US" sz="4400" dirty="0"/>
                  <a:t>: </a:t>
                </a:r>
                <a:r>
                  <a:rPr lang="en-US" sz="4400" dirty="0" err="1">
                    <a:solidFill>
                      <a:srgbClr val="FF0000"/>
                    </a:solidFill>
                  </a:rPr>
                  <a:t>độ</a:t>
                </a:r>
                <a:r>
                  <a:rPr lang="en-US" sz="4400" dirty="0">
                    <a:solidFill>
                      <a:srgbClr val="FF0000"/>
                    </a:solidFill>
                  </a:rPr>
                  <a:t> </a:t>
                </a:r>
                <a:r>
                  <a:rPr lang="en-US" sz="4400" dirty="0" err="1">
                    <a:solidFill>
                      <a:srgbClr val="FF0000"/>
                    </a:solidFill>
                  </a:rPr>
                  <a:t>dài</a:t>
                </a:r>
                <a:r>
                  <a:rPr lang="en-US" sz="4400" dirty="0">
                    <a:solidFill>
                      <a:srgbClr val="FF0000"/>
                    </a:solidFill>
                  </a:rPr>
                  <a:t> </a:t>
                </a:r>
                <a:r>
                  <a:rPr lang="en-US" sz="4400" dirty="0" err="1">
                    <a:solidFill>
                      <a:srgbClr val="FF0000"/>
                    </a:solidFill>
                  </a:rPr>
                  <a:t>của</a:t>
                </a:r>
                <a:r>
                  <a:rPr lang="en-US" sz="4400" dirty="0">
                    <a:solidFill>
                      <a:srgbClr val="FF0000"/>
                    </a:solidFill>
                  </a:rPr>
                  <a:t> </a:t>
                </a:r>
                <a:r>
                  <a:rPr lang="en-US" sz="4400" dirty="0" err="1">
                    <a:solidFill>
                      <a:srgbClr val="FF0000"/>
                    </a:solidFill>
                  </a:rPr>
                  <a:t>mật</a:t>
                </a:r>
                <a:r>
                  <a:rPr lang="en-US" sz="4400" dirty="0">
                    <a:solidFill>
                      <a:srgbClr val="FF0000"/>
                    </a:solidFill>
                  </a:rPr>
                  <a:t> </a:t>
                </a:r>
                <a:r>
                  <a:rPr lang="en-US" sz="4400" dirty="0" err="1">
                    <a:solidFill>
                      <a:srgbClr val="FF0000"/>
                    </a:solidFill>
                  </a:rPr>
                  <a:t>khẩu</a:t>
                </a:r>
                <a:r>
                  <a:rPr lang="en-US" sz="4400" dirty="0">
                    <a:solidFill>
                      <a:srgbClr val="FF0000"/>
                    </a:solidFill>
                  </a:rPr>
                  <a:t> </a:t>
                </a:r>
                <a:r>
                  <a:rPr lang="en-US" sz="4400" dirty="0" err="1">
                    <a:solidFill>
                      <a:srgbClr val="FF0000"/>
                    </a:solidFill>
                  </a:rPr>
                  <a:t>là</a:t>
                </a:r>
                <a:r>
                  <a:rPr lang="en-US" sz="4400" dirty="0">
                    <a:solidFill>
                      <a:srgbClr val="FF0000"/>
                    </a:solidFill>
                  </a:rPr>
                  <a:t> 2 </a:t>
                </a:r>
                <a:r>
                  <a:rPr lang="en-US" sz="4400" dirty="0" err="1">
                    <a:solidFill>
                      <a:srgbClr val="FF0000"/>
                    </a:solidFill>
                  </a:rPr>
                  <a:t>hoặc</a:t>
                </a:r>
                <a:r>
                  <a:rPr lang="en-US" sz="4400" dirty="0">
                    <a:solidFill>
                      <a:srgbClr val="FF0000"/>
                    </a:solidFill>
                  </a:rPr>
                  <a:t> 3 </a:t>
                </a:r>
                <a:r>
                  <a:rPr lang="en-US" sz="4400" dirty="0" err="1">
                    <a:solidFill>
                      <a:srgbClr val="FF0000"/>
                    </a:solidFill>
                  </a:rPr>
                  <a:t>kí</a:t>
                </a:r>
                <a:r>
                  <a:rPr lang="en-US" sz="4400" dirty="0">
                    <a:solidFill>
                      <a:srgbClr val="FF0000"/>
                    </a:solidFill>
                  </a:rPr>
                  <a:t> </a:t>
                </a:r>
                <a:r>
                  <a:rPr lang="en-US" sz="4400" dirty="0" err="1">
                    <a:solidFill>
                      <a:srgbClr val="FF0000"/>
                    </a:solidFill>
                  </a:rPr>
                  <a:t>tự</a:t>
                </a:r>
                <a:r>
                  <a:rPr lang="en-US" sz="4400" dirty="0">
                    <a:solidFill>
                      <a:srgbClr val="FF0000"/>
                    </a:solidFill>
                  </a:rPr>
                  <a:t>.</a:t>
                </a:r>
              </a:p>
              <a:p>
                <a:pPr marL="0" indent="0">
                  <a:buNone/>
                </a:pPr>
                <a14:m>
                  <m:oMath xmlns:m="http://schemas.openxmlformats.org/officeDocument/2006/math">
                    <m:r>
                      <a:rPr lang="en-US" sz="4400" i="1">
                        <a:latin typeface="Cambria Math"/>
                      </a:rPr>
                      <m:t>•</m:t>
                    </m:r>
                  </m:oMath>
                </a14:m>
                <a:r>
                  <a:rPr lang="en-US" sz="4400" dirty="0" err="1"/>
                  <a:t>Trường</a:t>
                </a:r>
                <a:r>
                  <a:rPr lang="en-US" sz="4400" dirty="0"/>
                  <a:t> </a:t>
                </a:r>
                <a:r>
                  <a:rPr lang="en-US" sz="4400" dirty="0" err="1"/>
                  <a:t>hợp</a:t>
                </a:r>
                <a:r>
                  <a:rPr lang="en-US" sz="4400" dirty="0"/>
                  <a:t> 1: </a:t>
                </a:r>
                <a:r>
                  <a:rPr lang="en-US" sz="4400" dirty="0" err="1"/>
                  <a:t>độ</a:t>
                </a:r>
                <a:r>
                  <a:rPr lang="en-US" sz="4400" dirty="0"/>
                  <a:t> </a:t>
                </a:r>
                <a:r>
                  <a:rPr lang="en-US" sz="4400" dirty="0" err="1"/>
                  <a:t>dài</a:t>
                </a:r>
                <a:r>
                  <a:rPr lang="en-US" sz="4400" dirty="0"/>
                  <a:t> </a:t>
                </a:r>
                <a:r>
                  <a:rPr lang="en-US" sz="4400" dirty="0" err="1"/>
                  <a:t>mật</a:t>
                </a:r>
                <a:r>
                  <a:rPr lang="en-US" sz="4400" dirty="0"/>
                  <a:t> </a:t>
                </a:r>
                <a:r>
                  <a:rPr lang="en-US" sz="4400" dirty="0" err="1"/>
                  <a:t>khẩu</a:t>
                </a:r>
                <a:r>
                  <a:rPr lang="en-US" sz="4400" dirty="0"/>
                  <a:t> </a:t>
                </a:r>
                <a:r>
                  <a:rPr lang="en-US" sz="4400" dirty="0" err="1"/>
                  <a:t>là</a:t>
                </a:r>
                <a:r>
                  <a:rPr lang="en-US" sz="4400" dirty="0"/>
                  <a:t> 2 </a:t>
                </a:r>
                <a:r>
                  <a:rPr lang="en-US" sz="4400" dirty="0" err="1"/>
                  <a:t>kí</a:t>
                </a:r>
                <a:r>
                  <a:rPr lang="en-US" sz="4400" dirty="0"/>
                  <a:t> </a:t>
                </a:r>
                <a:r>
                  <a:rPr lang="en-US" sz="4400" dirty="0" err="1"/>
                  <a:t>tự</a:t>
                </a:r>
                <a:r>
                  <a:rPr lang="en-US" sz="4400" dirty="0"/>
                  <a:t>. </a:t>
                </a:r>
                <a:r>
                  <a:rPr lang="en-US" sz="4400" dirty="0" err="1"/>
                  <a:t>Chọn</a:t>
                </a:r>
                <a:r>
                  <a:rPr lang="en-US" sz="4400" dirty="0"/>
                  <a:t> </a:t>
                </a:r>
                <a:r>
                  <a:rPr lang="en-US" sz="4400" dirty="0" err="1"/>
                  <a:t>từng</a:t>
                </a:r>
                <a:r>
                  <a:rPr lang="en-US" sz="4400" dirty="0"/>
                  <a:t> </a:t>
                </a:r>
                <a:r>
                  <a:rPr lang="en-US" sz="4400" dirty="0" err="1"/>
                  <a:t>kí</a:t>
                </a:r>
                <a:r>
                  <a:rPr lang="en-US" sz="4400" dirty="0"/>
                  <a:t> </a:t>
                </a:r>
                <a:r>
                  <a:rPr lang="en-US" sz="4400" dirty="0" err="1"/>
                  <a:t>tự</a:t>
                </a:r>
                <a:r>
                  <a:rPr lang="en-US" sz="4400" dirty="0"/>
                  <a:t> </a:t>
                </a:r>
                <a:r>
                  <a:rPr lang="en-US" sz="4400" dirty="0" err="1"/>
                  <a:t>và</a:t>
                </a:r>
                <a:r>
                  <a:rPr lang="en-US" sz="4400" dirty="0"/>
                  <a:t> </a:t>
                </a:r>
                <a:r>
                  <a:rPr lang="en-US" sz="4400" dirty="0" err="1"/>
                  <a:t>áp</a:t>
                </a:r>
                <a:r>
                  <a:rPr lang="en-US" sz="4400" dirty="0"/>
                  <a:t> </a:t>
                </a:r>
                <a:r>
                  <a:rPr lang="en-US" sz="4400" dirty="0" err="1"/>
                  <a:t>dụng</a:t>
                </a:r>
                <a:r>
                  <a:rPr lang="en-US" sz="4400" dirty="0"/>
                  <a:t> </a:t>
                </a:r>
                <a:r>
                  <a:rPr lang="en-US" sz="4400" dirty="0" err="1"/>
                  <a:t>quy</a:t>
                </a:r>
                <a:r>
                  <a:rPr lang="en-US" sz="4400" dirty="0"/>
                  <a:t> </a:t>
                </a:r>
                <a:r>
                  <a:rPr lang="en-US" sz="4400" dirty="0" err="1"/>
                  <a:t>tắc</a:t>
                </a:r>
                <a:r>
                  <a:rPr lang="en-US" sz="4400" dirty="0"/>
                  <a:t> </a:t>
                </a:r>
                <a:r>
                  <a:rPr lang="en-US" sz="4400" dirty="0" err="1"/>
                  <a:t>nhân</a:t>
                </a:r>
                <a:r>
                  <a:rPr lang="en-US" sz="4400" dirty="0"/>
                  <a:t>.</a:t>
                </a:r>
              </a:p>
              <a:p>
                <a:pPr marL="0" indent="0">
                  <a:buNone/>
                </a:pPr>
                <a:r>
                  <a:rPr lang="en-US" sz="4400" dirty="0" err="1"/>
                  <a:t>Kí</a:t>
                </a:r>
                <a:r>
                  <a:rPr lang="en-US" sz="4400" dirty="0"/>
                  <a:t> </a:t>
                </a:r>
                <a:r>
                  <a:rPr lang="en-US" sz="4400" dirty="0" err="1"/>
                  <a:t>tự</a:t>
                </a:r>
                <a:r>
                  <a:rPr lang="en-US" sz="4400" dirty="0"/>
                  <a:t> </a:t>
                </a:r>
                <a:r>
                  <a:rPr lang="en-US" sz="4400" dirty="0" err="1"/>
                  <a:t>đầu</a:t>
                </a:r>
                <a:r>
                  <a:rPr lang="en-US" sz="4400" dirty="0"/>
                  <a:t> </a:t>
                </a:r>
                <a:r>
                  <a:rPr lang="en-US" sz="4400" dirty="0" err="1"/>
                  <a:t>tiên</a:t>
                </a:r>
                <a:r>
                  <a:rPr lang="en-US" sz="4400" dirty="0"/>
                  <a:t> </a:t>
                </a:r>
                <a:r>
                  <a:rPr lang="en-US" sz="4400" dirty="0" err="1"/>
                  <a:t>có</a:t>
                </a:r>
                <a:r>
                  <a:rPr lang="en-US" sz="4400" dirty="0"/>
                  <a:t> 26 </a:t>
                </a:r>
                <a:r>
                  <a:rPr lang="en-US" sz="4400" dirty="0" err="1"/>
                  <a:t>cách</a:t>
                </a:r>
                <a:r>
                  <a:rPr lang="en-US" sz="4400" dirty="0"/>
                  <a:t> </a:t>
                </a:r>
                <a:r>
                  <a:rPr lang="en-US" sz="4400" dirty="0" err="1"/>
                  <a:t>chọn</a:t>
                </a:r>
                <a:r>
                  <a:rPr lang="en-US" sz="4400" dirty="0"/>
                  <a:t> </a:t>
                </a:r>
                <a:r>
                  <a:rPr lang="en-US" sz="4400" dirty="0" err="1"/>
                  <a:t>trong</a:t>
                </a:r>
                <a:r>
                  <a:rPr lang="en-US" sz="4400" dirty="0"/>
                  <a:t> </a:t>
                </a:r>
                <a:r>
                  <a:rPr lang="en-US" sz="4400" dirty="0" err="1"/>
                  <a:t>các</a:t>
                </a:r>
                <a:r>
                  <a:rPr lang="en-US" sz="4400" dirty="0"/>
                  <a:t> </a:t>
                </a:r>
                <a:r>
                  <a:rPr lang="en-US" sz="4400" dirty="0" err="1"/>
                  <a:t>chữ</a:t>
                </a:r>
                <a:r>
                  <a:rPr lang="en-US" sz="4400" dirty="0"/>
                  <a:t> </a:t>
                </a:r>
                <a:r>
                  <a:rPr lang="en-US" sz="4400" dirty="0" err="1"/>
                  <a:t>cái</a:t>
                </a:r>
                <a:r>
                  <a:rPr lang="en-US" sz="4400" dirty="0"/>
                  <a:t> in </a:t>
                </a:r>
                <a:r>
                  <a:rPr lang="en-US" sz="4400" dirty="0" err="1"/>
                  <a:t>thường</a:t>
                </a:r>
                <a:r>
                  <a:rPr lang="en-US" sz="4400" dirty="0"/>
                  <a:t> </a:t>
                </a:r>
                <a:r>
                  <a:rPr lang="en-US" sz="4400" dirty="0" err="1"/>
                  <a:t>tiếng</a:t>
                </a:r>
                <a:r>
                  <a:rPr lang="en-US" sz="4400" dirty="0"/>
                  <a:t> Anh.</a:t>
                </a:r>
              </a:p>
              <a:p>
                <a:pPr marL="0" indent="0">
                  <a:buNone/>
                </a:pPr>
                <a:r>
                  <a:rPr lang="en-US" sz="4400" dirty="0" err="1"/>
                  <a:t>Kí</a:t>
                </a:r>
                <a:r>
                  <a:rPr lang="en-US" sz="4400" dirty="0"/>
                  <a:t> </a:t>
                </a:r>
                <a:r>
                  <a:rPr lang="en-US" sz="4400" dirty="0" err="1"/>
                  <a:t>tự</a:t>
                </a:r>
                <a:r>
                  <a:rPr lang="en-US" sz="4400" dirty="0"/>
                  <a:t> </a:t>
                </a:r>
                <a:r>
                  <a:rPr lang="en-US" sz="4400" dirty="0" err="1"/>
                  <a:t>thứ</a:t>
                </a:r>
                <a:r>
                  <a:rPr lang="en-US" sz="4400" dirty="0"/>
                  <a:t> </a:t>
                </a:r>
                <a:r>
                  <a:rPr lang="en-US" sz="4400" dirty="0" err="1"/>
                  <a:t>hai</a:t>
                </a:r>
                <a:r>
                  <a:rPr lang="en-US" sz="4400" dirty="0"/>
                  <a:t> </a:t>
                </a:r>
                <a:r>
                  <a:rPr lang="en-US" sz="4400" dirty="0" err="1"/>
                  <a:t>có</a:t>
                </a:r>
                <a:r>
                  <a:rPr lang="en-US" sz="4400" dirty="0"/>
                  <a:t> 10 </a:t>
                </a:r>
                <a:r>
                  <a:rPr lang="en-US" sz="4400" dirty="0" err="1"/>
                  <a:t>cách</a:t>
                </a:r>
                <a:r>
                  <a:rPr lang="en-US" sz="4400" dirty="0"/>
                  <a:t> </a:t>
                </a:r>
                <a:r>
                  <a:rPr lang="en-US" sz="4400" dirty="0" err="1"/>
                  <a:t>chọn</a:t>
                </a:r>
                <a:r>
                  <a:rPr lang="en-US" sz="4400" dirty="0"/>
                  <a:t> </a:t>
                </a:r>
                <a:r>
                  <a:rPr lang="en-US" sz="4400" dirty="0" err="1"/>
                  <a:t>trong</a:t>
                </a:r>
                <a:r>
                  <a:rPr lang="en-US" sz="4400" dirty="0"/>
                  <a:t> </a:t>
                </a:r>
                <a:r>
                  <a:rPr lang="en-US" sz="4400" dirty="0" err="1"/>
                  <a:t>các</a:t>
                </a:r>
                <a:r>
                  <a:rPr lang="en-US" sz="4400" dirty="0"/>
                  <a:t> </a:t>
                </a:r>
                <a:r>
                  <a:rPr lang="en-US" sz="4400" dirty="0" err="1"/>
                  <a:t>chữ</a:t>
                </a:r>
                <a:r>
                  <a:rPr lang="en-US" sz="4400" dirty="0"/>
                  <a:t> </a:t>
                </a:r>
                <a:r>
                  <a:rPr lang="en-US" sz="4400" dirty="0" err="1"/>
                  <a:t>số</a:t>
                </a:r>
                <a:r>
                  <a:rPr lang="en-US" sz="4400" dirty="0"/>
                  <a:t> </a:t>
                </a:r>
                <a:r>
                  <a:rPr lang="en-US" sz="4400" dirty="0" err="1"/>
                  <a:t>từ</a:t>
                </a:r>
                <a:r>
                  <a:rPr lang="en-US" sz="4400" dirty="0"/>
                  <a:t> 0 </a:t>
                </a:r>
                <a:r>
                  <a:rPr lang="en-US" sz="4400" dirty="0" err="1"/>
                  <a:t>đến</a:t>
                </a:r>
                <a:r>
                  <a:rPr lang="en-US" sz="4400" dirty="0"/>
                  <a:t> 9.</a:t>
                </a:r>
              </a:p>
              <a:p>
                <a:pPr marL="0" indent="0">
                  <a:buNone/>
                </a:pPr>
                <a:r>
                  <a:rPr lang="en-US" sz="4400" dirty="0" err="1"/>
                  <a:t>Vậy</a:t>
                </a:r>
                <a:r>
                  <a:rPr lang="en-US" sz="4400" dirty="0"/>
                  <a:t>, </a:t>
                </a:r>
                <a:r>
                  <a:rPr lang="en-US" sz="4400" dirty="0" err="1"/>
                  <a:t>theo</a:t>
                </a:r>
                <a:r>
                  <a:rPr lang="en-US" sz="4400" dirty="0"/>
                  <a:t> </a:t>
                </a:r>
                <a:r>
                  <a:rPr lang="en-US" sz="4400" dirty="0" err="1"/>
                  <a:t>quy</a:t>
                </a:r>
                <a:r>
                  <a:rPr lang="en-US" sz="4400" dirty="0"/>
                  <a:t> </a:t>
                </a:r>
                <a:r>
                  <a:rPr lang="en-US" sz="4400" dirty="0" err="1"/>
                  <a:t>tắc</a:t>
                </a:r>
                <a:r>
                  <a:rPr lang="en-US" sz="4400" dirty="0"/>
                  <a:t> </a:t>
                </a:r>
                <a:r>
                  <a:rPr lang="en-US" sz="4400" dirty="0" err="1"/>
                  <a:t>nhân</a:t>
                </a:r>
                <a:r>
                  <a:rPr lang="en-US" sz="4400" dirty="0"/>
                  <a:t>, ta </a:t>
                </a:r>
                <a:r>
                  <a:rPr lang="en-US" sz="4400" dirty="0" err="1"/>
                  <a:t>có</a:t>
                </a:r>
                <a:r>
                  <a:rPr lang="en-US" sz="4400" dirty="0"/>
                  <a:t> </a:t>
                </a:r>
                <a14:m>
                  <m:oMath xmlns:m="http://schemas.openxmlformats.org/officeDocument/2006/math">
                    <m:r>
                      <a:rPr lang="en-US" sz="4400" i="1">
                        <a:latin typeface="Cambria Math"/>
                      </a:rPr>
                      <m:t>26</m:t>
                    </m:r>
                    <m:r>
                      <a:rPr lang="en-US" sz="4400" i="1">
                        <a:latin typeface="Cambria Math"/>
                      </a:rPr>
                      <m:t>.</m:t>
                    </m:r>
                    <m:r>
                      <a:rPr lang="en-US" sz="4400" i="1">
                        <a:latin typeface="Cambria Math"/>
                      </a:rPr>
                      <m:t>10</m:t>
                    </m:r>
                    <m:r>
                      <a:rPr lang="en-US" sz="4400" i="1">
                        <a:latin typeface="Cambria Math"/>
                      </a:rPr>
                      <m:t>=</m:t>
                    </m:r>
                    <m:r>
                      <a:rPr lang="en-US" sz="4400" i="1">
                        <a:latin typeface="Cambria Math"/>
                      </a:rPr>
                      <m:t>260</m:t>
                    </m:r>
                  </m:oMath>
                </a14:m>
                <a:r>
                  <a:rPr lang="en-US" sz="4400" dirty="0"/>
                  <a:t> </a:t>
                </a:r>
                <a:r>
                  <a:rPr lang="en-US" sz="4400" dirty="0" err="1"/>
                  <a:t>cách</a:t>
                </a:r>
                <a:r>
                  <a:rPr lang="en-US" sz="4400" dirty="0"/>
                  <a:t> </a:t>
                </a:r>
                <a:r>
                  <a:rPr lang="en-US" sz="4400" dirty="0" err="1"/>
                  <a:t>chọn</a:t>
                </a:r>
                <a:r>
                  <a:rPr lang="en-US" sz="4400" dirty="0"/>
                  <a:t> </a:t>
                </a:r>
                <a:r>
                  <a:rPr lang="en-US" sz="4400" dirty="0" err="1"/>
                  <a:t>mật</a:t>
                </a:r>
                <a:r>
                  <a:rPr lang="en-US" sz="4400" dirty="0"/>
                  <a:t> </a:t>
                </a:r>
                <a:r>
                  <a:rPr lang="en-US" sz="4400" dirty="0" err="1"/>
                  <a:t>khẩu</a:t>
                </a:r>
                <a:r>
                  <a:rPr lang="en-US" sz="4400" dirty="0"/>
                  <a:t> </a:t>
                </a:r>
                <a:r>
                  <a:rPr lang="en-US" sz="4400" dirty="0" err="1"/>
                  <a:t>trong</a:t>
                </a:r>
                <a:r>
                  <a:rPr lang="en-US" sz="4400" dirty="0"/>
                  <a:t> </a:t>
                </a:r>
                <a:r>
                  <a:rPr lang="en-US" sz="4400" dirty="0" err="1"/>
                  <a:t>trường</a:t>
                </a:r>
                <a:r>
                  <a:rPr lang="en-US" sz="4400" dirty="0"/>
                  <a:t> </a:t>
                </a:r>
                <a:r>
                  <a:rPr lang="en-US" sz="4400" dirty="0" err="1"/>
                  <a:t>hợp</a:t>
                </a:r>
                <a:r>
                  <a:rPr lang="en-US" sz="4400" dirty="0"/>
                  <a:t> 1.</a:t>
                </a:r>
              </a:p>
              <a:p>
                <a:pPr marL="0" indent="0">
                  <a:buNone/>
                </a:pPr>
                <a14:m>
                  <m:oMath xmlns:m="http://schemas.openxmlformats.org/officeDocument/2006/math">
                    <m:r>
                      <a:rPr lang="en-US" sz="4400" i="1">
                        <a:latin typeface="Cambria Math"/>
                      </a:rPr>
                      <m:t>•</m:t>
                    </m:r>
                  </m:oMath>
                </a14:m>
                <a:r>
                  <a:rPr lang="en-US" sz="4400" dirty="0" err="1"/>
                  <a:t>Trường</a:t>
                </a:r>
                <a:r>
                  <a:rPr lang="en-US" sz="4400" dirty="0"/>
                  <a:t> </a:t>
                </a:r>
                <a:r>
                  <a:rPr lang="en-US" sz="4400" dirty="0" err="1"/>
                  <a:t>hợp</a:t>
                </a:r>
                <a:r>
                  <a:rPr lang="en-US" sz="4400" dirty="0"/>
                  <a:t> 2: </a:t>
                </a:r>
                <a:r>
                  <a:rPr lang="en-US" sz="4400" dirty="0" err="1"/>
                  <a:t>độ</a:t>
                </a:r>
                <a:r>
                  <a:rPr lang="en-US" sz="4400" dirty="0"/>
                  <a:t> </a:t>
                </a:r>
                <a:r>
                  <a:rPr lang="en-US" sz="4400" dirty="0" err="1"/>
                  <a:t>dài</a:t>
                </a:r>
                <a:r>
                  <a:rPr lang="en-US" sz="4400" dirty="0"/>
                  <a:t> </a:t>
                </a:r>
                <a:r>
                  <a:rPr lang="en-US" sz="4400" dirty="0" err="1"/>
                  <a:t>mật</a:t>
                </a:r>
                <a:r>
                  <a:rPr lang="en-US" sz="4400" dirty="0"/>
                  <a:t> </a:t>
                </a:r>
                <a:r>
                  <a:rPr lang="en-US" sz="4400" dirty="0" err="1"/>
                  <a:t>khẩu</a:t>
                </a:r>
                <a:r>
                  <a:rPr lang="en-US" sz="4400" dirty="0"/>
                  <a:t> </a:t>
                </a:r>
                <a:r>
                  <a:rPr lang="en-US" sz="4400" dirty="0" err="1"/>
                  <a:t>là</a:t>
                </a:r>
                <a:r>
                  <a:rPr lang="en-US" sz="4400" dirty="0"/>
                  <a:t> 3 </a:t>
                </a:r>
                <a:r>
                  <a:rPr lang="en-US" sz="4400" dirty="0" err="1"/>
                  <a:t>kí</a:t>
                </a:r>
                <a:r>
                  <a:rPr lang="en-US" sz="4400" dirty="0"/>
                  <a:t> </a:t>
                </a:r>
                <a:r>
                  <a:rPr lang="en-US" sz="4400" dirty="0" err="1"/>
                  <a:t>tự</a:t>
                </a:r>
                <a:r>
                  <a:rPr lang="en-US" sz="4400" dirty="0"/>
                  <a:t>. </a:t>
                </a:r>
              </a:p>
              <a:p>
                <a:pPr marL="0" indent="0">
                  <a:buNone/>
                </a:pPr>
                <a:r>
                  <a:rPr lang="en-US" sz="4400" dirty="0" err="1"/>
                  <a:t>Tương</a:t>
                </a:r>
                <a:r>
                  <a:rPr lang="en-US" sz="4400" dirty="0"/>
                  <a:t> </a:t>
                </a:r>
                <a:r>
                  <a:rPr lang="en-US" sz="4400" dirty="0" err="1"/>
                  <a:t>tự</a:t>
                </a:r>
                <a:r>
                  <a:rPr lang="en-US" sz="4400" dirty="0"/>
                  <a:t> </a:t>
                </a:r>
                <a:r>
                  <a:rPr lang="en-US" sz="4400" dirty="0" err="1"/>
                  <a:t>như</a:t>
                </a:r>
                <a:r>
                  <a:rPr lang="en-US" sz="4400" dirty="0"/>
                  <a:t> </a:t>
                </a:r>
                <a:r>
                  <a:rPr lang="en-US" sz="4400" dirty="0" err="1"/>
                  <a:t>trường</a:t>
                </a:r>
                <a:r>
                  <a:rPr lang="en-US" sz="4400" dirty="0"/>
                  <a:t> </a:t>
                </a:r>
                <a:r>
                  <a:rPr lang="en-US" sz="4400" dirty="0" err="1"/>
                  <a:t>hợp</a:t>
                </a:r>
                <a:r>
                  <a:rPr lang="en-US" sz="4400" dirty="0"/>
                  <a:t> 1, ta </a:t>
                </a:r>
                <a:r>
                  <a:rPr lang="en-US" sz="4400" dirty="0" err="1"/>
                  <a:t>có</a:t>
                </a:r>
                <a:r>
                  <a:rPr lang="en-US" sz="4400" dirty="0"/>
                  <a:t>  </a:t>
                </a:r>
                <a14:m>
                  <m:oMath xmlns:m="http://schemas.openxmlformats.org/officeDocument/2006/math">
                    <m:sSup>
                      <m:sSupPr>
                        <m:ctrlPr>
                          <a:rPr lang="en-US" sz="4400" i="1">
                            <a:latin typeface="Cambria Math"/>
                          </a:rPr>
                        </m:ctrlPr>
                      </m:sSupPr>
                      <m:e>
                        <m:r>
                          <a:rPr lang="en-US" sz="4400" i="1">
                            <a:latin typeface="Cambria Math"/>
                          </a:rPr>
                          <m:t>26</m:t>
                        </m:r>
                        <m:r>
                          <a:rPr lang="en-US" sz="4400" i="1">
                            <a:latin typeface="Cambria Math"/>
                          </a:rPr>
                          <m:t>.</m:t>
                        </m:r>
                        <m:r>
                          <a:rPr lang="en-US" sz="4400" i="1">
                            <a:latin typeface="Cambria Math"/>
                          </a:rPr>
                          <m:t>10</m:t>
                        </m:r>
                      </m:e>
                      <m:sup>
                        <m:r>
                          <a:rPr lang="en-US" sz="4400" i="1">
                            <a:latin typeface="Cambria Math"/>
                          </a:rPr>
                          <m:t>2</m:t>
                        </m:r>
                      </m:sup>
                    </m:sSup>
                    <m:r>
                      <a:rPr lang="en-US" sz="4400" i="1">
                        <a:latin typeface="Cambria Math"/>
                      </a:rPr>
                      <m:t>=</m:t>
                    </m:r>
                    <m:r>
                      <a:rPr lang="en-US" sz="4400" i="1">
                        <a:latin typeface="Cambria Math"/>
                      </a:rPr>
                      <m:t>2600</m:t>
                    </m:r>
                  </m:oMath>
                </a14:m>
                <a:r>
                  <a:rPr lang="en-US" sz="4400" dirty="0"/>
                  <a:t> </a:t>
                </a:r>
                <a:r>
                  <a:rPr lang="en-US" sz="4400" dirty="0" err="1"/>
                  <a:t>cách</a:t>
                </a:r>
                <a:r>
                  <a:rPr lang="en-US" sz="4400" dirty="0"/>
                  <a:t> </a:t>
                </a:r>
                <a:r>
                  <a:rPr lang="en-US" sz="4400" dirty="0" err="1"/>
                  <a:t>chọn</a:t>
                </a:r>
                <a:r>
                  <a:rPr lang="en-US" sz="4400" dirty="0"/>
                  <a:t> </a:t>
                </a:r>
                <a:r>
                  <a:rPr lang="en-US" sz="4400" dirty="0" err="1"/>
                  <a:t>mật</a:t>
                </a:r>
                <a:r>
                  <a:rPr lang="en-US" sz="4400" dirty="0"/>
                  <a:t> </a:t>
                </a:r>
                <a:r>
                  <a:rPr lang="en-US" sz="4400" dirty="0" err="1"/>
                  <a:t>khẩu</a:t>
                </a:r>
                <a:r>
                  <a:rPr lang="en-US" sz="4400" dirty="0"/>
                  <a:t>.</a:t>
                </a:r>
              </a:p>
              <a:p>
                <a:pPr marL="0" indent="0">
                  <a:buNone/>
                </a:pPr>
                <a:r>
                  <a:rPr lang="en-US" sz="4400" dirty="0" err="1"/>
                  <a:t>Vì</a:t>
                </a:r>
                <a:r>
                  <a:rPr lang="en-US" sz="4400" dirty="0"/>
                  <a:t> </a:t>
                </a:r>
                <a:r>
                  <a:rPr lang="en-US" sz="4400" dirty="0" err="1"/>
                  <a:t>có</a:t>
                </a:r>
                <a:r>
                  <a:rPr lang="en-US" sz="4400" dirty="0"/>
                  <a:t> </a:t>
                </a:r>
                <a:r>
                  <a:rPr lang="en-US" sz="4400" dirty="0" err="1"/>
                  <a:t>hai</a:t>
                </a:r>
                <a:r>
                  <a:rPr lang="en-US" sz="4400" dirty="0"/>
                  <a:t> </a:t>
                </a:r>
                <a:r>
                  <a:rPr lang="en-US" sz="4400" dirty="0" err="1"/>
                  <a:t>trường</a:t>
                </a:r>
                <a:r>
                  <a:rPr lang="en-US" sz="4400" dirty="0"/>
                  <a:t> </a:t>
                </a:r>
                <a:r>
                  <a:rPr lang="en-US" sz="4400" dirty="0" err="1"/>
                  <a:t>hợp</a:t>
                </a:r>
                <a:r>
                  <a:rPr lang="en-US" sz="4400" dirty="0"/>
                  <a:t> </a:t>
                </a:r>
                <a:r>
                  <a:rPr lang="en-US" sz="4400" dirty="0" err="1"/>
                  <a:t>rời</a:t>
                </a:r>
                <a:r>
                  <a:rPr lang="en-US" sz="4400" dirty="0"/>
                  <a:t> </a:t>
                </a:r>
                <a:r>
                  <a:rPr lang="en-US" sz="4400" dirty="0" err="1"/>
                  <a:t>nhau</a:t>
                </a:r>
                <a:r>
                  <a:rPr lang="en-US" sz="4400" dirty="0"/>
                  <a:t>, </a:t>
                </a:r>
                <a:r>
                  <a:rPr lang="en-US" sz="4400" dirty="0" err="1"/>
                  <a:t>mật</a:t>
                </a:r>
                <a:r>
                  <a:rPr lang="en-US" sz="4400" dirty="0"/>
                  <a:t> </a:t>
                </a:r>
                <a:r>
                  <a:rPr lang="en-US" sz="4400" dirty="0" err="1"/>
                  <a:t>khẩu</a:t>
                </a:r>
                <a:r>
                  <a:rPr lang="en-US" sz="4400" dirty="0"/>
                  <a:t> </a:t>
                </a:r>
                <a:r>
                  <a:rPr lang="en-US" sz="4400" dirty="0" err="1"/>
                  <a:t>có</a:t>
                </a:r>
                <a:r>
                  <a:rPr lang="en-US" sz="4400" dirty="0"/>
                  <a:t> </a:t>
                </a:r>
                <a:r>
                  <a:rPr lang="en-US" sz="4400" dirty="0" err="1"/>
                  <a:t>thể</a:t>
                </a:r>
                <a:r>
                  <a:rPr lang="en-US" sz="4400" dirty="0"/>
                  <a:t> </a:t>
                </a:r>
                <a:r>
                  <a:rPr lang="en-US" sz="4400" dirty="0" err="1"/>
                  <a:t>rơi</a:t>
                </a:r>
                <a:r>
                  <a:rPr lang="en-US" sz="4400" dirty="0"/>
                  <a:t> </a:t>
                </a:r>
                <a:r>
                  <a:rPr lang="en-US" sz="4400" dirty="0" err="1"/>
                  <a:t>vào</a:t>
                </a:r>
                <a:r>
                  <a:rPr lang="en-US" sz="4400" dirty="0"/>
                  <a:t> </a:t>
                </a:r>
                <a:r>
                  <a:rPr lang="en-US" sz="4400" dirty="0" err="1"/>
                  <a:t>một</a:t>
                </a:r>
                <a:r>
                  <a:rPr lang="en-US" sz="4400" dirty="0"/>
                  <a:t> </a:t>
                </a:r>
                <a:r>
                  <a:rPr lang="en-US" sz="4400" dirty="0" err="1"/>
                  <a:t>trong</a:t>
                </a:r>
                <a:r>
                  <a:rPr lang="en-US" sz="4400" dirty="0"/>
                  <a:t> </a:t>
                </a:r>
                <a:r>
                  <a:rPr lang="en-US" sz="4400" dirty="0" err="1"/>
                  <a:t>hai</a:t>
                </a:r>
                <a:r>
                  <a:rPr lang="en-US" sz="4400" dirty="0"/>
                  <a:t> </a:t>
                </a:r>
                <a:r>
                  <a:rPr lang="en-US" sz="4400" dirty="0" err="1"/>
                  <a:t>trường</a:t>
                </a:r>
                <a:r>
                  <a:rPr lang="en-US" sz="4400" dirty="0"/>
                  <a:t> </a:t>
                </a:r>
                <a:r>
                  <a:rPr lang="en-US" sz="4400" dirty="0" err="1"/>
                  <a:t>hợp</a:t>
                </a:r>
                <a:r>
                  <a:rPr lang="en-US" sz="4400" dirty="0"/>
                  <a:t>, </a:t>
                </a:r>
                <a:r>
                  <a:rPr lang="en-US" sz="4400" dirty="0" err="1"/>
                  <a:t>nên</a:t>
                </a:r>
                <a:r>
                  <a:rPr lang="en-US" sz="4400" dirty="0"/>
                  <a:t> ta </a:t>
                </a:r>
                <a:r>
                  <a:rPr lang="en-US" sz="4400" dirty="0" err="1"/>
                  <a:t>áp</a:t>
                </a:r>
                <a:r>
                  <a:rPr lang="en-US" sz="4400" dirty="0"/>
                  <a:t> </a:t>
                </a:r>
                <a:r>
                  <a:rPr lang="en-US" sz="4400" dirty="0" err="1"/>
                  <a:t>dụng</a:t>
                </a:r>
                <a:r>
                  <a:rPr lang="en-US" sz="4400" dirty="0"/>
                  <a:t> </a:t>
                </a:r>
                <a:r>
                  <a:rPr lang="en-US" sz="4400" dirty="0" err="1"/>
                  <a:t>quy</a:t>
                </a:r>
                <a:r>
                  <a:rPr lang="en-US" sz="4400" dirty="0"/>
                  <a:t> </a:t>
                </a:r>
                <a:r>
                  <a:rPr lang="en-US" sz="4400" dirty="0" err="1"/>
                  <a:t>tắc</a:t>
                </a:r>
                <a:r>
                  <a:rPr lang="en-US" sz="4400" dirty="0"/>
                  <a:t> </a:t>
                </a:r>
                <a:r>
                  <a:rPr lang="en-US" sz="4400" dirty="0" err="1"/>
                  <a:t>cộng</a:t>
                </a:r>
                <a:r>
                  <a:rPr lang="en-US" sz="4400" dirty="0"/>
                  <a:t>. </a:t>
                </a:r>
                <a:r>
                  <a:rPr lang="en-US" sz="4400" dirty="0" err="1"/>
                  <a:t>Tổng</a:t>
                </a:r>
                <a:r>
                  <a:rPr lang="en-US" sz="4400" dirty="0"/>
                  <a:t> </a:t>
                </a:r>
                <a:r>
                  <a:rPr lang="en-US" sz="4400" dirty="0" err="1"/>
                  <a:t>số</a:t>
                </a:r>
                <a:r>
                  <a:rPr lang="en-US" sz="4400" dirty="0"/>
                  <a:t> </a:t>
                </a:r>
                <a:r>
                  <a:rPr lang="en-US" sz="4400" dirty="0" err="1"/>
                  <a:t>mật</a:t>
                </a:r>
                <a:r>
                  <a:rPr lang="en-US" sz="4400" dirty="0"/>
                  <a:t> </a:t>
                </a:r>
                <a:r>
                  <a:rPr lang="en-US" sz="4400" dirty="0" err="1"/>
                  <a:t>khẩu</a:t>
                </a:r>
                <a:r>
                  <a:rPr lang="en-US" sz="4400" dirty="0"/>
                  <a:t> </a:t>
                </a:r>
                <a:r>
                  <a:rPr lang="en-US" sz="4400" dirty="0" err="1"/>
                  <a:t>có</a:t>
                </a:r>
                <a:r>
                  <a:rPr lang="en-US" sz="4400" dirty="0"/>
                  <a:t> </a:t>
                </a:r>
                <a:r>
                  <a:rPr lang="en-US" sz="4400" dirty="0" err="1"/>
                  <a:t>thể</a:t>
                </a:r>
                <a:r>
                  <a:rPr lang="en-US" sz="4400" dirty="0"/>
                  <a:t> </a:t>
                </a:r>
                <a:r>
                  <a:rPr lang="en-US" sz="4400" dirty="0" err="1"/>
                  <a:t>là</a:t>
                </a:r>
                <a:r>
                  <a:rPr lang="en-US" sz="4400" dirty="0"/>
                  <a:t> </a:t>
                </a:r>
                <a14:m>
                  <m:oMath xmlns:m="http://schemas.openxmlformats.org/officeDocument/2006/math">
                    <m:r>
                      <a:rPr lang="en-US" sz="4400" i="1">
                        <a:latin typeface="Cambria Math"/>
                      </a:rPr>
                      <m:t>260</m:t>
                    </m:r>
                    <m:r>
                      <a:rPr lang="en-US" sz="4400" i="1">
                        <a:latin typeface="Cambria Math"/>
                      </a:rPr>
                      <m:t>+</m:t>
                    </m:r>
                    <m:r>
                      <a:rPr lang="en-US" sz="4400" i="1">
                        <a:latin typeface="Cambria Math"/>
                      </a:rPr>
                      <m:t>2600</m:t>
                    </m:r>
                    <m:r>
                      <a:rPr lang="en-US" sz="4400" i="1">
                        <a:latin typeface="Cambria Math"/>
                      </a:rPr>
                      <m:t>=</m:t>
                    </m:r>
                    <m:r>
                      <a:rPr lang="en-US" sz="4400" i="1">
                        <a:latin typeface="Cambria Math"/>
                      </a:rPr>
                      <m:t>2860</m:t>
                    </m:r>
                    <m:r>
                      <a:rPr lang="en-US" sz="4400" i="1">
                        <a:latin typeface="Cambria Math"/>
                      </a:rPr>
                      <m:t>.</m:t>
                    </m:r>
                  </m:oMath>
                </a14:m>
                <a:endParaRPr lang="en-US" sz="4400" dirty="0"/>
              </a:p>
              <a:p>
                <a:endParaRPr lang="en-US" sz="4400" dirty="0"/>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3581400"/>
                <a:ext cx="23164800" cy="9845676"/>
              </a:xfrm>
              <a:prstGeom prst="rect">
                <a:avLst/>
              </a:prstGeom>
              <a:blipFill rotWithShape="1">
                <a:blip r:embed="rId3"/>
                <a:stretch>
                  <a:fillRect l="-1052" r="-184"/>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588026"/>
            <a:ext cx="36576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030342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sz="800" dirty="0"/>
              </a:p>
              <a:p>
                <a:r>
                  <a:rPr lang="en-US" dirty="0" err="1"/>
                  <a:t>Khối</a:t>
                </a:r>
                <a:r>
                  <a:rPr lang="en-US" dirty="0"/>
                  <a:t> </a:t>
                </a:r>
                <a:r>
                  <a:rPr lang="en-US" dirty="0" err="1"/>
                  <a:t>lớp</a:t>
                </a:r>
                <a:r>
                  <a:rPr lang="en-US" dirty="0"/>
                  <a:t> 10 </a:t>
                </a:r>
                <a:r>
                  <a:rPr lang="en-US" dirty="0" err="1"/>
                  <a:t>của</a:t>
                </a:r>
                <a:r>
                  <a:rPr lang="en-US" dirty="0"/>
                  <a:t> </a:t>
                </a:r>
                <a:r>
                  <a:rPr lang="en-US" dirty="0" err="1"/>
                  <a:t>một</a:t>
                </a:r>
                <a:r>
                  <a:rPr lang="en-US" dirty="0"/>
                  <a:t> </a:t>
                </a:r>
                <a:r>
                  <a:rPr lang="en-US" dirty="0" err="1"/>
                  <a:t>trường</a:t>
                </a:r>
                <a:r>
                  <a:rPr lang="en-US" dirty="0"/>
                  <a:t> </a:t>
                </a:r>
                <a:r>
                  <a:rPr lang="en-US" dirty="0" err="1"/>
                  <a:t>trung</a:t>
                </a:r>
                <a:r>
                  <a:rPr lang="en-US" dirty="0"/>
                  <a:t> </a:t>
                </a:r>
                <a:r>
                  <a:rPr lang="en-US" dirty="0" err="1"/>
                  <a:t>học</a:t>
                </a:r>
                <a:r>
                  <a:rPr lang="en-US" dirty="0"/>
                  <a:t> </a:t>
                </a:r>
                <a:r>
                  <a:rPr lang="en-US" dirty="0" err="1"/>
                  <a:t>phổ</a:t>
                </a:r>
                <a:r>
                  <a:rPr lang="en-US" dirty="0"/>
                  <a:t> </a:t>
                </a:r>
                <a:r>
                  <a:rPr lang="en-US" dirty="0" err="1"/>
                  <a:t>thông</a:t>
                </a:r>
                <a:r>
                  <a:rPr lang="en-US" dirty="0"/>
                  <a:t> </a:t>
                </a:r>
                <a:r>
                  <a:rPr lang="en-US" dirty="0" err="1"/>
                  <a:t>có</a:t>
                </a:r>
                <a:r>
                  <a:rPr lang="en-US" dirty="0"/>
                  <a:t> </a:t>
                </a:r>
                <a:r>
                  <a:rPr lang="en-US" dirty="0" err="1"/>
                  <a:t>ba</a:t>
                </a:r>
                <a:r>
                  <a:rPr lang="en-US" dirty="0"/>
                  <a:t> </a:t>
                </a:r>
                <a:r>
                  <a:rPr lang="en-US" dirty="0" err="1"/>
                  <a:t>lớp</a:t>
                </a:r>
                <a:r>
                  <a:rPr lang="en-US" dirty="0"/>
                  <a:t> 10A, 10B, 10C. </a:t>
                </a:r>
                <a:r>
                  <a:rPr lang="en-US" dirty="0" err="1"/>
                  <a:t>Lớp</a:t>
                </a:r>
                <a:r>
                  <a:rPr lang="en-US" dirty="0"/>
                  <a:t> 10A </a:t>
                </a:r>
                <a:r>
                  <a:rPr lang="en-US" dirty="0" err="1"/>
                  <a:t>có</a:t>
                </a:r>
                <a:r>
                  <a:rPr lang="en-US" dirty="0"/>
                  <a:t> 30 </a:t>
                </a:r>
                <a:r>
                  <a:rPr lang="en-US" dirty="0" err="1"/>
                  <a:t>bạn</a:t>
                </a:r>
                <a:r>
                  <a:rPr lang="en-US" dirty="0"/>
                  <a:t>, </a:t>
                </a:r>
                <a:r>
                  <a:rPr lang="en-US" dirty="0" err="1"/>
                  <a:t>lớp</a:t>
                </a:r>
                <a:r>
                  <a:rPr lang="en-US" dirty="0"/>
                  <a:t> 10B </a:t>
                </a:r>
                <a:r>
                  <a:rPr lang="en-US" dirty="0" err="1"/>
                  <a:t>có</a:t>
                </a:r>
                <a:r>
                  <a:rPr lang="en-US" dirty="0"/>
                  <a:t> 35 </a:t>
                </a:r>
                <a:r>
                  <a:rPr lang="en-US" dirty="0" err="1"/>
                  <a:t>bạn</a:t>
                </a:r>
                <a:r>
                  <a:rPr lang="en-US" dirty="0"/>
                  <a:t>, </a:t>
                </a:r>
                <a:r>
                  <a:rPr lang="en-US" dirty="0" err="1"/>
                  <a:t>lớp</a:t>
                </a:r>
                <a:r>
                  <a:rPr lang="en-US" dirty="0"/>
                  <a:t> 10C </a:t>
                </a:r>
                <a:r>
                  <a:rPr lang="en-US" dirty="0" err="1"/>
                  <a:t>có</a:t>
                </a:r>
                <a:r>
                  <a:rPr lang="en-US" dirty="0"/>
                  <a:t> 32 </a:t>
                </a:r>
                <a:r>
                  <a:rPr lang="en-US" dirty="0" err="1"/>
                  <a:t>bạn</a:t>
                </a:r>
                <a:r>
                  <a:rPr lang="en-US" dirty="0"/>
                  <a:t>. </a:t>
                </a:r>
                <a:r>
                  <a:rPr lang="en-US" dirty="0" err="1"/>
                  <a:t>Nhà</a:t>
                </a:r>
                <a:r>
                  <a:rPr lang="en-US" dirty="0"/>
                  <a:t> </a:t>
                </a:r>
                <a:r>
                  <a:rPr lang="en-US" dirty="0" err="1"/>
                  <a:t>trường</a:t>
                </a:r>
                <a:r>
                  <a:rPr lang="en-US" dirty="0"/>
                  <a:t> </a:t>
                </a:r>
                <a:r>
                  <a:rPr lang="en-US" dirty="0" err="1"/>
                  <a:t>muốn</a:t>
                </a:r>
                <a:r>
                  <a:rPr lang="en-US" dirty="0"/>
                  <a:t> </a:t>
                </a:r>
                <a:r>
                  <a:rPr lang="en-US" dirty="0" err="1"/>
                  <a:t>chọn</a:t>
                </a:r>
                <a:r>
                  <a:rPr lang="en-US" dirty="0"/>
                  <a:t> 4 </a:t>
                </a:r>
                <a:r>
                  <a:rPr lang="en-US" dirty="0" err="1"/>
                  <a:t>bạn</a:t>
                </a:r>
                <a:r>
                  <a:rPr lang="en-US" dirty="0"/>
                  <a:t> </a:t>
                </a:r>
                <a:r>
                  <a:rPr lang="en-US" dirty="0" err="1"/>
                  <a:t>để</a:t>
                </a:r>
                <a:r>
                  <a:rPr lang="en-US" dirty="0"/>
                  <a:t> </a:t>
                </a:r>
                <a:r>
                  <a:rPr lang="en-US" dirty="0" err="1"/>
                  <a:t>lập</a:t>
                </a:r>
                <a:r>
                  <a:rPr lang="en-US" dirty="0"/>
                  <a:t> </a:t>
                </a:r>
                <a:r>
                  <a:rPr lang="en-US" dirty="0" err="1"/>
                  <a:t>đội</a:t>
                </a:r>
                <a:r>
                  <a:rPr lang="en-US" dirty="0"/>
                  <a:t> </a:t>
                </a:r>
                <a:r>
                  <a:rPr lang="en-US" dirty="0" err="1"/>
                  <a:t>cờ</a:t>
                </a:r>
                <a:r>
                  <a:rPr lang="en-US" dirty="0"/>
                  <a:t> </a:t>
                </a:r>
                <a:r>
                  <a:rPr lang="en-US" dirty="0" err="1"/>
                  <a:t>đỏ</a:t>
                </a:r>
                <a:r>
                  <a:rPr lang="en-US" dirty="0"/>
                  <a:t> </a:t>
                </a:r>
                <a:r>
                  <a:rPr lang="en-US" dirty="0" err="1"/>
                  <a:t>của</a:t>
                </a:r>
                <a:r>
                  <a:rPr lang="en-US" dirty="0"/>
                  <a:t> </a:t>
                </a:r>
                <a:r>
                  <a:rPr lang="en-US" dirty="0" err="1"/>
                  <a:t>khối</a:t>
                </a:r>
                <a:r>
                  <a:rPr lang="en-US" dirty="0"/>
                  <a:t> </a:t>
                </a:r>
                <a:r>
                  <a:rPr lang="en-US" dirty="0" err="1"/>
                  <a:t>sao</a:t>
                </a:r>
                <a:r>
                  <a:rPr lang="en-US" dirty="0"/>
                  <a:t> </a:t>
                </a:r>
                <a:r>
                  <a:rPr lang="en-US" dirty="0" err="1"/>
                  <a:t>cho</a:t>
                </a:r>
                <a:r>
                  <a:rPr lang="en-US" dirty="0"/>
                  <a:t> </a:t>
                </a:r>
                <a:r>
                  <a:rPr lang="en-US" dirty="0" err="1"/>
                  <a:t>có</a:t>
                </a:r>
                <a:r>
                  <a:rPr lang="en-US" dirty="0"/>
                  <a:t> </a:t>
                </a:r>
                <a:r>
                  <a:rPr lang="en-US" dirty="0" err="1"/>
                  <a:t>đủ</a:t>
                </a:r>
                <a:r>
                  <a:rPr lang="en-US" dirty="0"/>
                  <a:t> </a:t>
                </a:r>
                <a:r>
                  <a:rPr lang="en-US" dirty="0" err="1"/>
                  <a:t>đại</a:t>
                </a:r>
                <a:r>
                  <a:rPr lang="en-US" dirty="0"/>
                  <a:t> </a:t>
                </a:r>
                <a:r>
                  <a:rPr lang="en-US" dirty="0" err="1"/>
                  <a:t>diện</a:t>
                </a:r>
                <a:r>
                  <a:rPr lang="en-US" dirty="0"/>
                  <a:t> </a:t>
                </a:r>
                <a:r>
                  <a:rPr lang="en-US" dirty="0" err="1"/>
                  <a:t>các</a:t>
                </a:r>
                <a:r>
                  <a:rPr lang="en-US" dirty="0"/>
                  <a:t> </a:t>
                </a:r>
                <a:r>
                  <a:rPr lang="en-US" dirty="0" err="1"/>
                  <a:t>lớp</a:t>
                </a:r>
                <a:r>
                  <a:rPr lang="en-US" dirty="0"/>
                  <a:t>. </a:t>
                </a:r>
                <a:r>
                  <a:rPr lang="en-US" dirty="0" err="1"/>
                  <a:t>Hỏi</a:t>
                </a:r>
                <a:r>
                  <a:rPr lang="en-US" dirty="0"/>
                  <a:t> </a:t>
                </a:r>
                <a:r>
                  <a:rPr lang="en-US" dirty="0" err="1"/>
                  <a:t>có</a:t>
                </a:r>
                <a:r>
                  <a:rPr lang="en-US" dirty="0"/>
                  <a:t> bao </a:t>
                </a:r>
                <a:r>
                  <a:rPr lang="en-US" dirty="0" err="1"/>
                  <a:t>nhiêu</a:t>
                </a:r>
                <a:r>
                  <a:rPr lang="en-US" dirty="0"/>
                  <a:t> </a:t>
                </a:r>
                <a:r>
                  <a:rPr lang="en-US" dirty="0" err="1"/>
                  <a:t>cách</a:t>
                </a:r>
                <a:r>
                  <a:rPr lang="en-US" dirty="0"/>
                  <a:t> </a:t>
                </a:r>
                <a:r>
                  <a:rPr lang="en-US" dirty="0" err="1"/>
                  <a:t>chọn</a:t>
                </a:r>
                <a:r>
                  <a:rPr lang="en-US" dirty="0"/>
                  <a:t>?</a:t>
                </a:r>
              </a:p>
              <a:p>
                <a:r>
                  <a:rPr lang="en-US" b="1" dirty="0"/>
                  <a:t> </a:t>
                </a:r>
                <a:r>
                  <a:rPr lang="en-US" b="1" dirty="0" err="1"/>
                  <a:t>Giải</a:t>
                </a:r>
                <a:endParaRPr lang="en-US" dirty="0"/>
              </a:p>
              <a:p>
                <a:r>
                  <a:rPr lang="en-US" dirty="0"/>
                  <a:t> </a:t>
                </a:r>
                <a:r>
                  <a:rPr lang="en-US" dirty="0" err="1"/>
                  <a:t>Để</a:t>
                </a:r>
                <a:r>
                  <a:rPr lang="en-US" dirty="0"/>
                  <a:t> </a:t>
                </a:r>
                <a:r>
                  <a:rPr lang="en-US" dirty="0" err="1"/>
                  <a:t>các</a:t>
                </a:r>
                <a:r>
                  <a:rPr lang="en-US" dirty="0"/>
                  <a:t> </a:t>
                </a:r>
                <a:r>
                  <a:rPr lang="en-US" dirty="0" err="1"/>
                  <a:t>lớp</a:t>
                </a:r>
                <a:r>
                  <a:rPr lang="en-US" dirty="0"/>
                  <a:t> </a:t>
                </a:r>
                <a:r>
                  <a:rPr lang="en-US" dirty="0" err="1"/>
                  <a:t>đều</a:t>
                </a:r>
                <a:r>
                  <a:rPr lang="en-US" dirty="0"/>
                  <a:t> </a:t>
                </a:r>
                <a:r>
                  <a:rPr lang="en-US" dirty="0" err="1"/>
                  <a:t>có</a:t>
                </a:r>
                <a:r>
                  <a:rPr lang="en-US" dirty="0"/>
                  <a:t> </a:t>
                </a:r>
                <a:r>
                  <a:rPr lang="en-US" dirty="0" err="1"/>
                  <a:t>đại</a:t>
                </a:r>
                <a:r>
                  <a:rPr lang="en-US" dirty="0"/>
                  <a:t> </a:t>
                </a:r>
                <a:r>
                  <a:rPr lang="en-US" dirty="0" err="1"/>
                  <a:t>diện</a:t>
                </a:r>
                <a:r>
                  <a:rPr lang="en-US" dirty="0"/>
                  <a:t> </a:t>
                </a:r>
                <a:r>
                  <a:rPr lang="en-US" dirty="0" err="1"/>
                  <a:t>tham</a:t>
                </a:r>
                <a:r>
                  <a:rPr lang="en-US" dirty="0"/>
                  <a:t> </a:t>
                </a:r>
                <a:r>
                  <a:rPr lang="en-US" dirty="0" err="1"/>
                  <a:t>gia</a:t>
                </a:r>
                <a:r>
                  <a:rPr lang="en-US" dirty="0"/>
                  <a:t> </a:t>
                </a:r>
                <a:r>
                  <a:rPr lang="en-US" dirty="0" err="1"/>
                  <a:t>đội</a:t>
                </a:r>
                <a:r>
                  <a:rPr lang="en-US" dirty="0"/>
                  <a:t> </a:t>
                </a:r>
                <a:r>
                  <a:rPr lang="en-US" dirty="0" err="1"/>
                  <a:t>cờ</a:t>
                </a:r>
                <a:r>
                  <a:rPr lang="en-US" dirty="0"/>
                  <a:t> </a:t>
                </a:r>
                <a:r>
                  <a:rPr lang="en-US" dirty="0" err="1"/>
                  <a:t>đỏ</a:t>
                </a:r>
                <a:r>
                  <a:rPr lang="en-US" dirty="0"/>
                  <a:t> </a:t>
                </a:r>
                <a:r>
                  <a:rPr lang="en-US" dirty="0" err="1"/>
                  <a:t>thì</a:t>
                </a:r>
                <a:r>
                  <a:rPr lang="en-US" dirty="0"/>
                  <a:t> </a:t>
                </a:r>
                <a:r>
                  <a:rPr lang="en-US" dirty="0" err="1"/>
                  <a:t>mỗi</a:t>
                </a:r>
                <a:r>
                  <a:rPr lang="en-US" dirty="0"/>
                  <a:t> </a:t>
                </a:r>
                <a:r>
                  <a:rPr lang="en-US" dirty="0" err="1"/>
                  <a:t>lớp</a:t>
                </a:r>
                <a:r>
                  <a:rPr lang="en-US" dirty="0"/>
                  <a:t> </a:t>
                </a:r>
                <a:r>
                  <a:rPr lang="en-US" dirty="0" err="1"/>
                  <a:t>phải</a:t>
                </a:r>
                <a:r>
                  <a:rPr lang="en-US" dirty="0"/>
                  <a:t> </a:t>
                </a:r>
                <a:r>
                  <a:rPr lang="en-US" dirty="0" err="1"/>
                  <a:t>có</a:t>
                </a:r>
                <a:r>
                  <a:rPr lang="en-US" dirty="0"/>
                  <a:t> </a:t>
                </a:r>
                <a:r>
                  <a:rPr lang="en-US" dirty="0" err="1"/>
                  <a:t>ít</a:t>
                </a:r>
                <a:r>
                  <a:rPr lang="en-US" dirty="0"/>
                  <a:t> </a:t>
                </a:r>
                <a:r>
                  <a:rPr lang="en-US" dirty="0" err="1"/>
                  <a:t>nhất</a:t>
                </a:r>
                <a:r>
                  <a:rPr lang="en-US" dirty="0"/>
                  <a:t> 1 </a:t>
                </a:r>
                <a:r>
                  <a:rPr lang="en-US" dirty="0" err="1"/>
                  <a:t>bạn</a:t>
                </a:r>
                <a:r>
                  <a:rPr lang="en-US" dirty="0"/>
                  <a:t>. </a:t>
                </a:r>
                <a:r>
                  <a:rPr lang="en-US" dirty="0" err="1"/>
                  <a:t>Như</a:t>
                </a:r>
                <a:r>
                  <a:rPr lang="en-US" dirty="0"/>
                  <a:t> </a:t>
                </a:r>
                <a:r>
                  <a:rPr lang="en-US" dirty="0" err="1"/>
                  <a:t>vậy</a:t>
                </a:r>
                <a:r>
                  <a:rPr lang="en-US" dirty="0"/>
                  <a:t> </a:t>
                </a:r>
                <a:r>
                  <a:rPr lang="en-US" dirty="0" err="1"/>
                  <a:t>sẽ</a:t>
                </a:r>
                <a:r>
                  <a:rPr lang="en-US" dirty="0"/>
                  <a:t> </a:t>
                </a:r>
                <a:r>
                  <a:rPr lang="en-US" dirty="0" err="1"/>
                  <a:t>có</a:t>
                </a:r>
                <a:r>
                  <a:rPr lang="en-US" dirty="0"/>
                  <a:t> </a:t>
                </a:r>
                <a:r>
                  <a:rPr lang="en-US" dirty="0" err="1"/>
                  <a:t>hai</a:t>
                </a:r>
                <a:r>
                  <a:rPr lang="en-US" dirty="0"/>
                  <a:t> </a:t>
                </a:r>
                <a:r>
                  <a:rPr lang="en-US" dirty="0" err="1"/>
                  <a:t>lớp</a:t>
                </a:r>
                <a:r>
                  <a:rPr lang="en-US" dirty="0"/>
                  <a:t> </a:t>
                </a:r>
                <a:r>
                  <a:rPr lang="en-US" dirty="0" err="1"/>
                  <a:t>mỗi</a:t>
                </a:r>
                <a:r>
                  <a:rPr lang="en-US" dirty="0"/>
                  <a:t> </a:t>
                </a:r>
                <a:r>
                  <a:rPr lang="en-US" dirty="0" err="1"/>
                  <a:t>lớp</a:t>
                </a:r>
                <a:r>
                  <a:rPr lang="en-US" dirty="0"/>
                  <a:t> 1 </a:t>
                </a:r>
                <a:r>
                  <a:rPr lang="en-US" dirty="0" err="1"/>
                  <a:t>bạn</a:t>
                </a:r>
                <a:r>
                  <a:rPr lang="en-US" dirty="0"/>
                  <a:t> </a:t>
                </a:r>
                <a:r>
                  <a:rPr lang="en-US" dirty="0" err="1"/>
                  <a:t>và</a:t>
                </a:r>
                <a:r>
                  <a:rPr lang="en-US" dirty="0"/>
                  <a:t> 1 </a:t>
                </a:r>
                <a:r>
                  <a:rPr lang="en-US" dirty="0" err="1"/>
                  <a:t>lớp</a:t>
                </a:r>
                <a:r>
                  <a:rPr lang="en-US" dirty="0"/>
                  <a:t> </a:t>
                </a:r>
                <a:r>
                  <a:rPr lang="en-US" dirty="0" err="1"/>
                  <a:t>có</a:t>
                </a:r>
                <a:r>
                  <a:rPr lang="en-US" dirty="0"/>
                  <a:t> 2 </a:t>
                </a:r>
                <a:r>
                  <a:rPr lang="en-US" dirty="0" err="1"/>
                  <a:t>bạn</a:t>
                </a:r>
                <a:r>
                  <a:rPr lang="en-US" dirty="0"/>
                  <a:t>.</a:t>
                </a:r>
              </a:p>
              <a:p>
                <a:r>
                  <a:rPr lang="en-US" dirty="0" err="1"/>
                  <a:t>Trường</a:t>
                </a:r>
                <a:r>
                  <a:rPr lang="en-US" dirty="0"/>
                  <a:t> </a:t>
                </a:r>
                <a:r>
                  <a:rPr lang="en-US" dirty="0" err="1"/>
                  <a:t>hợp</a:t>
                </a:r>
                <a:r>
                  <a:rPr lang="en-US" dirty="0"/>
                  <a:t> 1: </a:t>
                </a:r>
                <a:r>
                  <a:rPr lang="en-US" dirty="0" err="1"/>
                  <a:t>Lớp</a:t>
                </a:r>
                <a:r>
                  <a:rPr lang="en-US" dirty="0"/>
                  <a:t> 10A </a:t>
                </a:r>
                <a:r>
                  <a:rPr lang="en-US" dirty="0" err="1"/>
                  <a:t>có</a:t>
                </a:r>
                <a:r>
                  <a:rPr lang="en-US" dirty="0"/>
                  <a:t> 2 </a:t>
                </a:r>
                <a:r>
                  <a:rPr lang="en-US" dirty="0" err="1"/>
                  <a:t>bạn</a:t>
                </a:r>
                <a:r>
                  <a:rPr lang="en-US" dirty="0"/>
                  <a:t>, </a:t>
                </a:r>
                <a:r>
                  <a:rPr lang="en-US" dirty="0" err="1"/>
                  <a:t>lớp</a:t>
                </a:r>
                <a:r>
                  <a:rPr lang="en-US" dirty="0"/>
                  <a:t> 10B </a:t>
                </a:r>
                <a:r>
                  <a:rPr lang="en-US" dirty="0" err="1"/>
                  <a:t>có</a:t>
                </a:r>
                <a:r>
                  <a:rPr lang="en-US" dirty="0"/>
                  <a:t> 1 </a:t>
                </a:r>
                <a:r>
                  <a:rPr lang="en-US" dirty="0" err="1"/>
                  <a:t>bạn</a:t>
                </a:r>
                <a:r>
                  <a:rPr lang="en-US" dirty="0"/>
                  <a:t>, </a:t>
                </a:r>
                <a:r>
                  <a:rPr lang="en-US" dirty="0" err="1"/>
                  <a:t>lớp</a:t>
                </a:r>
                <a:r>
                  <a:rPr lang="en-US" dirty="0"/>
                  <a:t> 10C </a:t>
                </a:r>
                <a:r>
                  <a:rPr lang="en-US" dirty="0" err="1"/>
                  <a:t>có</a:t>
                </a:r>
                <a:r>
                  <a:rPr lang="en-US" dirty="0"/>
                  <a:t> 1 </a:t>
                </a:r>
                <a:r>
                  <a:rPr lang="en-US" dirty="0" err="1"/>
                  <a:t>bạn</a:t>
                </a:r>
                <a:r>
                  <a:rPr lang="en-US" dirty="0"/>
                  <a:t>.</a:t>
                </a:r>
              </a:p>
              <a:p>
                <a:r>
                  <a:rPr lang="en-US" dirty="0"/>
                  <a:t>                         </a:t>
                </a:r>
                <a:r>
                  <a:rPr lang="en-US" dirty="0" err="1"/>
                  <a:t>Chọn</a:t>
                </a:r>
                <a:r>
                  <a:rPr lang="en-US" dirty="0"/>
                  <a:t> 2 </a:t>
                </a:r>
                <a:r>
                  <a:rPr lang="en-US" dirty="0" err="1"/>
                  <a:t>trong</a:t>
                </a:r>
                <a:r>
                  <a:rPr lang="en-US" dirty="0"/>
                  <a:t> 30 </a:t>
                </a:r>
                <a:r>
                  <a:rPr lang="en-US" dirty="0" err="1"/>
                  <a:t>bạn</a:t>
                </a:r>
                <a:r>
                  <a:rPr lang="en-US" dirty="0"/>
                  <a:t> </a:t>
                </a:r>
                <a:r>
                  <a:rPr lang="en-US" dirty="0" err="1"/>
                  <a:t>của</a:t>
                </a:r>
                <a:r>
                  <a:rPr lang="en-US" dirty="0"/>
                  <a:t> </a:t>
                </a:r>
                <a:r>
                  <a:rPr lang="en-US" dirty="0" err="1"/>
                  <a:t>lớp</a:t>
                </a:r>
                <a:r>
                  <a:rPr lang="en-US" dirty="0"/>
                  <a:t> 10A: </a:t>
                </a:r>
                <a:r>
                  <a:rPr lang="en-US" dirty="0" err="1"/>
                  <a:t>Chọn</a:t>
                </a:r>
                <a:r>
                  <a:rPr lang="en-US" dirty="0"/>
                  <a:t> </a:t>
                </a:r>
                <a:r>
                  <a:rPr lang="en-US" dirty="0" err="1"/>
                  <a:t>bạn</a:t>
                </a:r>
                <a:r>
                  <a:rPr lang="en-US" dirty="0"/>
                  <a:t> </a:t>
                </a:r>
                <a:r>
                  <a:rPr lang="en-US" dirty="0" err="1"/>
                  <a:t>thứ</a:t>
                </a:r>
                <a:r>
                  <a:rPr lang="en-US" dirty="0"/>
                  <a:t> </a:t>
                </a:r>
                <a:r>
                  <a:rPr lang="en-US" dirty="0" err="1"/>
                  <a:t>nhất</a:t>
                </a:r>
                <a:r>
                  <a:rPr lang="en-US" dirty="0"/>
                  <a:t> </a:t>
                </a:r>
                <a:r>
                  <a:rPr lang="en-US" dirty="0" err="1"/>
                  <a:t>có</a:t>
                </a:r>
                <a:r>
                  <a:rPr lang="en-US" dirty="0"/>
                  <a:t> 30 </a:t>
                </a:r>
                <a:r>
                  <a:rPr lang="en-US" dirty="0" err="1"/>
                  <a:t>cách</a:t>
                </a:r>
                <a:r>
                  <a:rPr lang="en-US" dirty="0"/>
                  <a:t>, </a:t>
                </a:r>
                <a:r>
                  <a:rPr lang="en-US" dirty="0" err="1"/>
                  <a:t>chọn</a:t>
                </a:r>
                <a:r>
                  <a:rPr lang="en-US" dirty="0"/>
                  <a:t> </a:t>
                </a:r>
                <a:r>
                  <a:rPr lang="en-US" dirty="0" err="1"/>
                  <a:t>bạn</a:t>
                </a:r>
                <a:r>
                  <a:rPr lang="en-US" dirty="0"/>
                  <a:t> </a:t>
                </a:r>
                <a:r>
                  <a:rPr lang="en-US" dirty="0" err="1"/>
                  <a:t>thứ</a:t>
                </a:r>
                <a:r>
                  <a:rPr lang="en-US" dirty="0"/>
                  <a:t> </a:t>
                </a:r>
                <a:r>
                  <a:rPr lang="en-US" dirty="0" err="1"/>
                  <a:t>hai</a:t>
                </a:r>
                <a:r>
                  <a:rPr lang="en-US" dirty="0"/>
                  <a:t> </a:t>
                </a:r>
                <a:r>
                  <a:rPr lang="en-US" dirty="0" err="1"/>
                  <a:t>có</a:t>
                </a:r>
                <a:r>
                  <a:rPr lang="en-US" dirty="0"/>
                  <a:t> 29 </a:t>
                </a:r>
                <a:r>
                  <a:rPr lang="en-US" dirty="0" err="1"/>
                  <a:t>cách</a:t>
                </a:r>
                <a:r>
                  <a:rPr lang="en-US" dirty="0"/>
                  <a:t> </a:t>
                </a:r>
                <a:r>
                  <a:rPr lang="en-US" dirty="0" err="1"/>
                  <a:t>nhưng</a:t>
                </a:r>
                <a:r>
                  <a:rPr lang="en-US" dirty="0"/>
                  <a:t> </a:t>
                </a:r>
                <a:r>
                  <a:rPr lang="en-US" dirty="0" err="1"/>
                  <a:t>trong</a:t>
                </a:r>
                <a:r>
                  <a:rPr lang="en-US" dirty="0"/>
                  <a:t> </a:t>
                </a:r>
                <a:r>
                  <a:rPr lang="en-US" dirty="0" err="1"/>
                  <a:t>đội</a:t>
                </a:r>
                <a:r>
                  <a:rPr lang="en-US" dirty="0"/>
                  <a:t> </a:t>
                </a:r>
                <a:r>
                  <a:rPr lang="en-US" dirty="0" err="1"/>
                  <a:t>cờ</a:t>
                </a:r>
                <a:r>
                  <a:rPr lang="en-US" dirty="0"/>
                  <a:t> </a:t>
                </a:r>
                <a:r>
                  <a:rPr lang="en-US" dirty="0" err="1"/>
                  <a:t>đỏ</a:t>
                </a:r>
                <a:r>
                  <a:rPr lang="en-US" dirty="0"/>
                  <a:t> </a:t>
                </a:r>
                <a:r>
                  <a:rPr lang="en-US" dirty="0" err="1"/>
                  <a:t>không</a:t>
                </a:r>
                <a:r>
                  <a:rPr lang="en-US" dirty="0"/>
                  <a:t> </a:t>
                </a:r>
                <a:r>
                  <a:rPr lang="en-US" dirty="0" err="1"/>
                  <a:t>tính</a:t>
                </a:r>
                <a:r>
                  <a:rPr lang="en-US" dirty="0"/>
                  <a:t> </a:t>
                </a:r>
                <a:r>
                  <a:rPr lang="en-US" dirty="0" err="1"/>
                  <a:t>đến</a:t>
                </a:r>
                <a:r>
                  <a:rPr lang="en-US" dirty="0"/>
                  <a:t> </a:t>
                </a:r>
                <a:r>
                  <a:rPr lang="en-US" dirty="0" err="1"/>
                  <a:t>thứ</a:t>
                </a:r>
                <a:r>
                  <a:rPr lang="en-US" dirty="0"/>
                  <a:t> </a:t>
                </a:r>
                <a:r>
                  <a:rPr lang="en-US" dirty="0" err="1"/>
                  <a:t>tự</a:t>
                </a:r>
                <a:r>
                  <a:rPr lang="en-US" dirty="0"/>
                  <a:t> </a:t>
                </a:r>
                <a:r>
                  <a:rPr lang="en-US" dirty="0" err="1"/>
                  <a:t>từng</a:t>
                </a:r>
                <a:r>
                  <a:rPr lang="en-US" dirty="0"/>
                  <a:t> </a:t>
                </a:r>
                <a:r>
                  <a:rPr lang="en-US" dirty="0" err="1"/>
                  <a:t>người</a:t>
                </a:r>
                <a:r>
                  <a:rPr lang="en-US" dirty="0"/>
                  <a:t> </a:t>
                </a:r>
                <a:r>
                  <a:rPr lang="en-US" dirty="0" err="1"/>
                  <a:t>nên</a:t>
                </a:r>
                <a:r>
                  <a:rPr lang="en-US" dirty="0"/>
                  <a:t> </a:t>
                </a:r>
                <a:r>
                  <a:rPr lang="en-US" dirty="0" err="1"/>
                  <a:t>có</a:t>
                </a:r>
                <a:r>
                  <a:rPr lang="en-US" dirty="0"/>
                  <a:t> </a:t>
                </a:r>
                <a14:m>
                  <m:oMath xmlns:m="http://schemas.openxmlformats.org/officeDocument/2006/math">
                    <m:f>
                      <m:fPr>
                        <m:ctrlPr>
                          <a:rPr lang="en-US" i="1">
                            <a:latin typeface="Cambria Math"/>
                          </a:rPr>
                        </m:ctrlPr>
                      </m:fPr>
                      <m:num>
                        <m:r>
                          <a:rPr lang="en-US" i="1">
                            <a:latin typeface="Cambria Math"/>
                          </a:rPr>
                          <m:t>30</m:t>
                        </m:r>
                        <m:r>
                          <a:rPr lang="en-US" i="1">
                            <a:latin typeface="Cambria Math"/>
                          </a:rPr>
                          <m:t>.</m:t>
                        </m:r>
                        <m:r>
                          <a:rPr lang="en-US" i="1">
                            <a:latin typeface="Cambria Math"/>
                          </a:rPr>
                          <m:t>29</m:t>
                        </m:r>
                      </m:num>
                      <m:den>
                        <m:r>
                          <a:rPr lang="en-US" i="1">
                            <a:latin typeface="Cambria Math"/>
                          </a:rPr>
                          <m:t>2</m:t>
                        </m:r>
                      </m:den>
                    </m:f>
                    <m:r>
                      <a:rPr lang="en-US" i="1">
                        <a:latin typeface="Cambria Math"/>
                      </a:rPr>
                      <m:t>=</m:t>
                    </m:r>
                    <m:r>
                      <a:rPr lang="en-US" i="1">
                        <a:latin typeface="Cambria Math"/>
                      </a:rPr>
                      <m:t>435</m:t>
                    </m:r>
                  </m:oMath>
                </a14:m>
                <a:r>
                  <a:rPr lang="en-US" dirty="0" err="1"/>
                  <a:t>cách</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9845676"/>
              </a:xfrm>
              <a:prstGeom prst="rect">
                <a:avLst/>
              </a:prstGeom>
              <a:blipFill>
                <a:blip r:embed="rId3"/>
                <a:stretch>
                  <a:fillRect l="-1078" r="-368"/>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588026"/>
            <a:ext cx="45720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alt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8840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sz="800" dirty="0"/>
              </a:p>
              <a:p>
                <a:r>
                  <a:rPr lang="en-US" dirty="0" err="1"/>
                  <a:t>Chọn</a:t>
                </a:r>
                <a:r>
                  <a:rPr lang="en-US" dirty="0"/>
                  <a:t> 1 </a:t>
                </a:r>
                <a:r>
                  <a:rPr lang="en-US" dirty="0" err="1"/>
                  <a:t>trong</a:t>
                </a:r>
                <a:r>
                  <a:rPr lang="en-US" dirty="0"/>
                  <a:t> 35 </a:t>
                </a:r>
                <a:r>
                  <a:rPr lang="en-US" dirty="0" err="1"/>
                  <a:t>bạn</a:t>
                </a:r>
                <a:r>
                  <a:rPr lang="en-US" dirty="0"/>
                  <a:t> </a:t>
                </a:r>
                <a:r>
                  <a:rPr lang="en-US" dirty="0" err="1"/>
                  <a:t>của</a:t>
                </a:r>
                <a:r>
                  <a:rPr lang="en-US" dirty="0"/>
                  <a:t> </a:t>
                </a:r>
                <a:r>
                  <a:rPr lang="en-US" dirty="0" err="1"/>
                  <a:t>lớp</a:t>
                </a:r>
                <a:r>
                  <a:rPr lang="en-US" dirty="0"/>
                  <a:t> 10B: </a:t>
                </a:r>
                <a:r>
                  <a:rPr lang="en-US" dirty="0" err="1"/>
                  <a:t>có</a:t>
                </a:r>
                <a:r>
                  <a:rPr lang="en-US" dirty="0"/>
                  <a:t> 35 </a:t>
                </a:r>
                <a:r>
                  <a:rPr lang="en-US" dirty="0" err="1"/>
                  <a:t>cách</a:t>
                </a:r>
                <a:endParaRPr lang="en-US" dirty="0"/>
              </a:p>
              <a:p>
                <a:r>
                  <a:rPr lang="en-US" dirty="0"/>
                  <a:t>                         </a:t>
                </a:r>
                <a:r>
                  <a:rPr lang="en-US" dirty="0" err="1"/>
                  <a:t>Chọn</a:t>
                </a:r>
                <a:r>
                  <a:rPr lang="en-US" dirty="0"/>
                  <a:t> 1 </a:t>
                </a:r>
                <a:r>
                  <a:rPr lang="en-US" dirty="0" err="1"/>
                  <a:t>trong</a:t>
                </a:r>
                <a:r>
                  <a:rPr lang="en-US" dirty="0"/>
                  <a:t> 32 </a:t>
                </a:r>
                <a:r>
                  <a:rPr lang="en-US" dirty="0" err="1"/>
                  <a:t>bạn</a:t>
                </a:r>
                <a:r>
                  <a:rPr lang="en-US" dirty="0"/>
                  <a:t> </a:t>
                </a:r>
                <a:r>
                  <a:rPr lang="en-US" dirty="0" err="1"/>
                  <a:t>của</a:t>
                </a:r>
                <a:r>
                  <a:rPr lang="en-US" dirty="0"/>
                  <a:t> </a:t>
                </a:r>
                <a:r>
                  <a:rPr lang="en-US" dirty="0" err="1"/>
                  <a:t>lớp</a:t>
                </a:r>
                <a:r>
                  <a:rPr lang="en-US" dirty="0"/>
                  <a:t> 10C: </a:t>
                </a:r>
                <a:r>
                  <a:rPr lang="en-US" dirty="0" err="1"/>
                  <a:t>có</a:t>
                </a:r>
                <a:r>
                  <a:rPr lang="en-US" dirty="0"/>
                  <a:t> 32 </a:t>
                </a:r>
                <a:r>
                  <a:rPr lang="en-US" dirty="0" err="1"/>
                  <a:t>cách</a:t>
                </a:r>
                <a:endParaRPr lang="en-US" dirty="0"/>
              </a:p>
              <a:p>
                <a:r>
                  <a:rPr lang="en-US" dirty="0"/>
                  <a:t>Theo </a:t>
                </a:r>
                <a:r>
                  <a:rPr lang="en-US" dirty="0" err="1"/>
                  <a:t>quy</a:t>
                </a:r>
                <a:r>
                  <a:rPr lang="en-US" dirty="0"/>
                  <a:t> </a:t>
                </a:r>
                <a:r>
                  <a:rPr lang="en-US" dirty="0" err="1"/>
                  <a:t>tắc</a:t>
                </a:r>
                <a:r>
                  <a:rPr lang="en-US" dirty="0"/>
                  <a:t> </a:t>
                </a:r>
                <a:r>
                  <a:rPr lang="en-US" dirty="0" err="1"/>
                  <a:t>nhân</a:t>
                </a:r>
                <a:r>
                  <a:rPr lang="en-US" dirty="0"/>
                  <a:t> </a:t>
                </a:r>
                <a:r>
                  <a:rPr lang="en-US" dirty="0" err="1"/>
                  <a:t>có</a:t>
                </a:r>
                <a:r>
                  <a:rPr lang="en-US" dirty="0"/>
                  <a:t> </a:t>
                </a:r>
                <a14:m>
                  <m:oMath xmlns:m="http://schemas.openxmlformats.org/officeDocument/2006/math">
                    <m:r>
                      <a:rPr lang="en-US">
                        <a:latin typeface="Cambria Math"/>
                      </a:rPr>
                      <m:t>435</m:t>
                    </m:r>
                    <m:r>
                      <a:rPr lang="en-US">
                        <a:latin typeface="Cambria Math"/>
                      </a:rPr>
                      <m:t>.</m:t>
                    </m:r>
                    <m:r>
                      <a:rPr lang="en-US">
                        <a:latin typeface="Cambria Math"/>
                      </a:rPr>
                      <m:t>35</m:t>
                    </m:r>
                    <m:r>
                      <a:rPr lang="en-US">
                        <a:latin typeface="Cambria Math"/>
                      </a:rPr>
                      <m:t>.</m:t>
                    </m:r>
                    <m:r>
                      <a:rPr lang="en-US">
                        <a:latin typeface="Cambria Math"/>
                      </a:rPr>
                      <m:t>32</m:t>
                    </m:r>
                    <m:r>
                      <a:rPr lang="en-US" i="1">
                        <a:latin typeface="Cambria Math"/>
                      </a:rPr>
                      <m:t>=</m:t>
                    </m:r>
                    <m:r>
                      <a:rPr lang="en-US" i="1">
                        <a:latin typeface="Cambria Math"/>
                      </a:rPr>
                      <m:t>487200</m:t>
                    </m:r>
                  </m:oMath>
                </a14:m>
                <a:r>
                  <a:rPr lang="en-US" dirty="0"/>
                  <a:t> </a:t>
                </a:r>
                <a:r>
                  <a:rPr lang="en-US" dirty="0" err="1"/>
                  <a:t>cách</a:t>
                </a:r>
                <a:endParaRPr lang="en-US" dirty="0"/>
              </a:p>
              <a:p>
                <a:r>
                  <a:rPr lang="en-US" dirty="0" err="1"/>
                  <a:t>Trường</a:t>
                </a:r>
                <a:r>
                  <a:rPr lang="en-US" dirty="0"/>
                  <a:t> </a:t>
                </a:r>
                <a:r>
                  <a:rPr lang="en-US" dirty="0" err="1"/>
                  <a:t>hợp</a:t>
                </a:r>
                <a:r>
                  <a:rPr lang="en-US" dirty="0"/>
                  <a:t> 2: </a:t>
                </a:r>
                <a:r>
                  <a:rPr lang="en-US" dirty="0" err="1"/>
                  <a:t>Lớp</a:t>
                </a:r>
                <a:r>
                  <a:rPr lang="en-US" dirty="0"/>
                  <a:t> 10B </a:t>
                </a:r>
                <a:r>
                  <a:rPr lang="en-US" dirty="0" err="1"/>
                  <a:t>có</a:t>
                </a:r>
                <a:r>
                  <a:rPr lang="en-US" dirty="0"/>
                  <a:t> 2 </a:t>
                </a:r>
                <a:r>
                  <a:rPr lang="en-US" dirty="0" err="1"/>
                  <a:t>bạn</a:t>
                </a:r>
                <a:r>
                  <a:rPr lang="en-US" dirty="0"/>
                  <a:t>, </a:t>
                </a:r>
                <a:r>
                  <a:rPr lang="en-US" dirty="0" err="1"/>
                  <a:t>lớp</a:t>
                </a:r>
                <a:r>
                  <a:rPr lang="en-US" dirty="0"/>
                  <a:t> 10A </a:t>
                </a:r>
                <a:r>
                  <a:rPr lang="en-US" dirty="0" err="1"/>
                  <a:t>có</a:t>
                </a:r>
                <a:r>
                  <a:rPr lang="en-US" dirty="0"/>
                  <a:t> 1 </a:t>
                </a:r>
                <a:r>
                  <a:rPr lang="en-US" dirty="0" err="1"/>
                  <a:t>bạn</a:t>
                </a:r>
                <a:r>
                  <a:rPr lang="en-US" dirty="0"/>
                  <a:t>, </a:t>
                </a:r>
                <a:r>
                  <a:rPr lang="en-US" dirty="0" err="1"/>
                  <a:t>lớp</a:t>
                </a:r>
                <a:r>
                  <a:rPr lang="en-US" dirty="0"/>
                  <a:t> 10C </a:t>
                </a:r>
                <a:r>
                  <a:rPr lang="en-US" dirty="0" err="1"/>
                  <a:t>có</a:t>
                </a:r>
                <a:r>
                  <a:rPr lang="en-US" dirty="0"/>
                  <a:t> 1 </a:t>
                </a:r>
                <a:r>
                  <a:rPr lang="en-US" dirty="0" err="1"/>
                  <a:t>bạn</a:t>
                </a:r>
                <a:r>
                  <a:rPr lang="en-US" dirty="0"/>
                  <a:t>.</a:t>
                </a:r>
              </a:p>
              <a:p>
                <a:r>
                  <a:rPr lang="en-US" dirty="0" err="1"/>
                  <a:t>Lập</a:t>
                </a:r>
                <a:r>
                  <a:rPr lang="en-US" dirty="0"/>
                  <a:t> </a:t>
                </a:r>
                <a:r>
                  <a:rPr lang="en-US" dirty="0" err="1"/>
                  <a:t>luận</a:t>
                </a:r>
                <a:r>
                  <a:rPr lang="en-US" dirty="0"/>
                  <a:t> </a:t>
                </a:r>
                <a:r>
                  <a:rPr lang="en-US" dirty="0" err="1"/>
                  <a:t>tương</a:t>
                </a:r>
                <a:r>
                  <a:rPr lang="en-US" dirty="0"/>
                  <a:t> </a:t>
                </a:r>
                <a:r>
                  <a:rPr lang="en-US" dirty="0" err="1"/>
                  <a:t>tự</a:t>
                </a:r>
                <a:r>
                  <a:rPr lang="en-US" dirty="0"/>
                  <a:t> ta </a:t>
                </a:r>
                <a:r>
                  <a:rPr lang="en-US" dirty="0" err="1"/>
                  <a:t>có</a:t>
                </a:r>
                <a:r>
                  <a:rPr lang="en-US" dirty="0"/>
                  <a:t> </a:t>
                </a:r>
                <a14:m>
                  <m:oMath xmlns:m="http://schemas.openxmlformats.org/officeDocument/2006/math">
                    <m:r>
                      <a:rPr lang="en-US">
                        <a:latin typeface="Cambria Math"/>
                      </a:rPr>
                      <m:t>30</m:t>
                    </m:r>
                    <m:r>
                      <a:rPr lang="en-US">
                        <a:latin typeface="Cambria Math"/>
                      </a:rPr>
                      <m:t>.</m:t>
                    </m:r>
                    <m:r>
                      <a:rPr lang="en-US">
                        <a:latin typeface="Cambria Math"/>
                      </a:rPr>
                      <m:t>595</m:t>
                    </m:r>
                    <m:r>
                      <a:rPr lang="en-US">
                        <a:latin typeface="Cambria Math"/>
                      </a:rPr>
                      <m:t>.</m:t>
                    </m:r>
                    <m:r>
                      <a:rPr lang="en-US">
                        <a:latin typeface="Cambria Math"/>
                      </a:rPr>
                      <m:t>32</m:t>
                    </m:r>
                    <m:r>
                      <a:rPr lang="en-US" i="1">
                        <a:latin typeface="Cambria Math"/>
                      </a:rPr>
                      <m:t>=</m:t>
                    </m:r>
                    <m:r>
                      <a:rPr lang="en-US" i="1">
                        <a:latin typeface="Cambria Math"/>
                      </a:rPr>
                      <m:t>571200</m:t>
                    </m:r>
                  </m:oMath>
                </a14:m>
                <a:endParaRPr lang="en-US" dirty="0"/>
              </a:p>
              <a:p>
                <a:r>
                  <a:rPr lang="en-US" dirty="0" err="1"/>
                  <a:t>Trường</a:t>
                </a:r>
                <a:r>
                  <a:rPr lang="en-US" dirty="0"/>
                  <a:t> </a:t>
                </a:r>
                <a:r>
                  <a:rPr lang="en-US" dirty="0" err="1"/>
                  <a:t>hợp</a:t>
                </a:r>
                <a:r>
                  <a:rPr lang="en-US" dirty="0"/>
                  <a:t> 3: </a:t>
                </a:r>
                <a:r>
                  <a:rPr lang="en-US" dirty="0" err="1"/>
                  <a:t>Lớp</a:t>
                </a:r>
                <a:r>
                  <a:rPr lang="en-US" dirty="0"/>
                  <a:t> 10C </a:t>
                </a:r>
                <a:r>
                  <a:rPr lang="en-US" dirty="0" err="1"/>
                  <a:t>có</a:t>
                </a:r>
                <a:r>
                  <a:rPr lang="en-US" dirty="0"/>
                  <a:t> 2 </a:t>
                </a:r>
                <a:r>
                  <a:rPr lang="en-US" dirty="0" err="1"/>
                  <a:t>bạn</a:t>
                </a:r>
                <a:r>
                  <a:rPr lang="en-US" dirty="0"/>
                  <a:t>, </a:t>
                </a:r>
                <a:r>
                  <a:rPr lang="en-US" dirty="0" err="1"/>
                  <a:t>lớp</a:t>
                </a:r>
                <a:r>
                  <a:rPr lang="en-US" dirty="0"/>
                  <a:t> 10A </a:t>
                </a:r>
                <a:r>
                  <a:rPr lang="en-US" dirty="0" err="1"/>
                  <a:t>có</a:t>
                </a:r>
                <a:r>
                  <a:rPr lang="en-US" dirty="0"/>
                  <a:t> 1 </a:t>
                </a:r>
                <a:r>
                  <a:rPr lang="en-US" dirty="0" err="1"/>
                  <a:t>bạn</a:t>
                </a:r>
                <a:r>
                  <a:rPr lang="en-US" dirty="0"/>
                  <a:t>, </a:t>
                </a:r>
                <a:r>
                  <a:rPr lang="en-US" dirty="0" err="1"/>
                  <a:t>lớp</a:t>
                </a:r>
                <a:r>
                  <a:rPr lang="en-US" dirty="0"/>
                  <a:t> 10B </a:t>
                </a:r>
                <a:r>
                  <a:rPr lang="en-US" dirty="0" err="1"/>
                  <a:t>có</a:t>
                </a:r>
                <a:r>
                  <a:rPr lang="en-US" dirty="0"/>
                  <a:t> 1 </a:t>
                </a:r>
                <a:r>
                  <a:rPr lang="en-US" dirty="0" err="1"/>
                  <a:t>bạn</a:t>
                </a:r>
                <a:r>
                  <a:rPr lang="en-US" dirty="0"/>
                  <a:t>.</a:t>
                </a:r>
              </a:p>
              <a:p>
                <a:r>
                  <a:rPr lang="en-US" dirty="0" err="1"/>
                  <a:t>Lập</a:t>
                </a:r>
                <a:r>
                  <a:rPr lang="en-US" dirty="0"/>
                  <a:t> </a:t>
                </a:r>
                <a:r>
                  <a:rPr lang="en-US" dirty="0" err="1"/>
                  <a:t>luận</a:t>
                </a:r>
                <a:r>
                  <a:rPr lang="en-US" dirty="0"/>
                  <a:t> </a:t>
                </a:r>
                <a:r>
                  <a:rPr lang="en-US" dirty="0" err="1"/>
                  <a:t>tương</a:t>
                </a:r>
                <a:r>
                  <a:rPr lang="en-US" dirty="0"/>
                  <a:t> </a:t>
                </a:r>
                <a:r>
                  <a:rPr lang="en-US" dirty="0" err="1"/>
                  <a:t>tự</a:t>
                </a:r>
                <a:r>
                  <a:rPr lang="en-US" dirty="0"/>
                  <a:t> ta </a:t>
                </a:r>
                <a:r>
                  <a:rPr lang="en-US" dirty="0" err="1"/>
                  <a:t>có</a:t>
                </a:r>
                <a:r>
                  <a:rPr lang="en-US" dirty="0"/>
                  <a:t> </a:t>
                </a:r>
                <a14:m>
                  <m:oMath xmlns:m="http://schemas.openxmlformats.org/officeDocument/2006/math">
                    <m:r>
                      <a:rPr lang="en-US">
                        <a:latin typeface="Cambria Math"/>
                      </a:rPr>
                      <m:t>30</m:t>
                    </m:r>
                    <m:r>
                      <a:rPr lang="en-US">
                        <a:latin typeface="Cambria Math"/>
                      </a:rPr>
                      <m:t>.</m:t>
                    </m:r>
                    <m:r>
                      <a:rPr lang="en-US">
                        <a:latin typeface="Cambria Math"/>
                      </a:rPr>
                      <m:t>35</m:t>
                    </m:r>
                    <m:r>
                      <a:rPr lang="en-US">
                        <a:latin typeface="Cambria Math"/>
                      </a:rPr>
                      <m:t>.</m:t>
                    </m:r>
                    <m:r>
                      <a:rPr lang="en-US">
                        <a:latin typeface="Cambria Math"/>
                      </a:rPr>
                      <m:t>496</m:t>
                    </m:r>
                    <m:r>
                      <a:rPr lang="en-US" i="1">
                        <a:latin typeface="Cambria Math"/>
                      </a:rPr>
                      <m:t>=</m:t>
                    </m:r>
                    <m:r>
                      <a:rPr lang="en-US" i="1">
                        <a:latin typeface="Cambria Math"/>
                      </a:rPr>
                      <m:t>520800</m:t>
                    </m:r>
                  </m:oMath>
                </a14:m>
                <a:r>
                  <a:rPr lang="en-US" dirty="0"/>
                  <a:t> </a:t>
                </a:r>
                <a:r>
                  <a:rPr lang="en-US" dirty="0" err="1"/>
                  <a:t>cách</a:t>
                </a:r>
                <a:r>
                  <a:rPr lang="en-US" dirty="0"/>
                  <a:t> </a:t>
                </a:r>
              </a:p>
              <a:p>
                <a:r>
                  <a:rPr lang="en-US" dirty="0" err="1"/>
                  <a:t>Vậy</a:t>
                </a:r>
                <a:r>
                  <a:rPr lang="en-US" dirty="0"/>
                  <a:t> </a:t>
                </a:r>
                <a:r>
                  <a:rPr lang="en-US" dirty="0" err="1"/>
                  <a:t>có</a:t>
                </a:r>
                <a:r>
                  <a:rPr lang="en-US" dirty="0"/>
                  <a:t> </a:t>
                </a:r>
                <a14:m>
                  <m:oMath xmlns:m="http://schemas.openxmlformats.org/officeDocument/2006/math">
                    <m:r>
                      <a:rPr lang="en-US" i="1">
                        <a:latin typeface="Cambria Math"/>
                      </a:rPr>
                      <m:t>487200</m:t>
                    </m:r>
                    <m:r>
                      <a:rPr lang="en-US" i="1">
                        <a:latin typeface="Cambria Math"/>
                      </a:rPr>
                      <m:t>+</m:t>
                    </m:r>
                    <m:r>
                      <a:rPr lang="en-US" i="1">
                        <a:latin typeface="Cambria Math"/>
                      </a:rPr>
                      <m:t>571200</m:t>
                    </m:r>
                    <m:r>
                      <a:rPr lang="en-US" i="1">
                        <a:latin typeface="Cambria Math"/>
                      </a:rPr>
                      <m:t>+</m:t>
                    </m:r>
                    <m:r>
                      <a:rPr lang="en-US" i="1">
                        <a:latin typeface="Cambria Math"/>
                      </a:rPr>
                      <m:t>520800</m:t>
                    </m:r>
                    <m:r>
                      <a:rPr lang="en-US" i="1">
                        <a:latin typeface="Cambria Math"/>
                      </a:rPr>
                      <m:t>=</m:t>
                    </m:r>
                    <m:r>
                      <a:rPr lang="en-US" i="1">
                        <a:latin typeface="Cambria Math"/>
                      </a:rPr>
                      <m:t>1579200</m:t>
                    </m:r>
                  </m:oMath>
                </a14:m>
                <a:r>
                  <a:rPr lang="en-US" dirty="0"/>
                  <a:t> </a:t>
                </a:r>
                <a:r>
                  <a:rPr lang="en-US" dirty="0" err="1"/>
                  <a:t>cách</a:t>
                </a:r>
                <a:r>
                  <a:rPr lang="en-US" dirty="0"/>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9845676"/>
              </a:xfrm>
              <a:prstGeom prst="rect">
                <a:avLst/>
              </a:prstGeom>
              <a:blipFill>
                <a:blip r:embed="rId3"/>
                <a:stretch>
                  <a:fillRect l="-1078"/>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588026"/>
            <a:ext cx="45720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alt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497366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endParaRPr lang="en-US" sz="800" dirty="0"/>
          </a:p>
          <a:p>
            <a:pPr marL="0" indent="0">
              <a:buNone/>
            </a:pPr>
            <a:r>
              <a:rPr lang="en-US" dirty="0" err="1"/>
              <a:t>Trên</a:t>
            </a:r>
            <a:r>
              <a:rPr lang="en-US" dirty="0"/>
              <a:t> </a:t>
            </a:r>
            <a:r>
              <a:rPr lang="en-US" dirty="0" err="1"/>
              <a:t>giá</a:t>
            </a:r>
            <a:r>
              <a:rPr lang="en-US" dirty="0"/>
              <a:t> </a:t>
            </a:r>
            <a:r>
              <a:rPr lang="en-US" dirty="0" err="1"/>
              <a:t>sách</a:t>
            </a:r>
            <a:r>
              <a:rPr lang="en-US" dirty="0"/>
              <a:t> </a:t>
            </a:r>
            <a:r>
              <a:rPr lang="en-US" dirty="0" err="1"/>
              <a:t>có</a:t>
            </a:r>
            <a:r>
              <a:rPr lang="en-US" dirty="0"/>
              <a:t> 8 </a:t>
            </a:r>
            <a:r>
              <a:rPr lang="en-US" dirty="0" err="1"/>
              <a:t>cuốn</a:t>
            </a:r>
            <a:r>
              <a:rPr lang="en-US" dirty="0"/>
              <a:t> </a:t>
            </a:r>
            <a:r>
              <a:rPr lang="en-US" dirty="0" err="1"/>
              <a:t>truyện</a:t>
            </a:r>
            <a:r>
              <a:rPr lang="en-US" dirty="0"/>
              <a:t> </a:t>
            </a:r>
            <a:r>
              <a:rPr lang="en-US" dirty="0" err="1"/>
              <a:t>ngắn</a:t>
            </a:r>
            <a:r>
              <a:rPr lang="en-US" dirty="0"/>
              <a:t>, 7 </a:t>
            </a:r>
            <a:r>
              <a:rPr lang="en-US" dirty="0" err="1"/>
              <a:t>cuốn</a:t>
            </a:r>
            <a:r>
              <a:rPr lang="en-US" dirty="0"/>
              <a:t> </a:t>
            </a:r>
            <a:r>
              <a:rPr lang="en-US" dirty="0" err="1"/>
              <a:t>tiểu</a:t>
            </a:r>
            <a:r>
              <a:rPr lang="en-US" dirty="0"/>
              <a:t> </a:t>
            </a:r>
            <a:r>
              <a:rPr lang="en-US" dirty="0" err="1"/>
              <a:t>thuyết</a:t>
            </a:r>
            <a:r>
              <a:rPr lang="en-US" dirty="0"/>
              <a:t> </a:t>
            </a:r>
            <a:r>
              <a:rPr lang="en-US" dirty="0" err="1"/>
              <a:t>và</a:t>
            </a:r>
            <a:r>
              <a:rPr lang="en-US" dirty="0"/>
              <a:t> 5 </a:t>
            </a:r>
            <a:r>
              <a:rPr lang="en-US" dirty="0" err="1"/>
              <a:t>tập</a:t>
            </a:r>
            <a:r>
              <a:rPr lang="en-US" dirty="0"/>
              <a:t> </a:t>
            </a:r>
            <a:r>
              <a:rPr lang="en-US" dirty="0" err="1"/>
              <a:t>thơ</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khác</a:t>
            </a:r>
            <a:r>
              <a:rPr lang="en-US" dirty="0"/>
              <a:t> </a:t>
            </a:r>
            <a:r>
              <a:rPr lang="en-US" dirty="0" err="1"/>
              <a:t>nhau</a:t>
            </a:r>
            <a:r>
              <a:rPr lang="en-US" dirty="0"/>
              <a:t>). </a:t>
            </a:r>
            <a:r>
              <a:rPr lang="en-US" dirty="0" err="1"/>
              <a:t>Vẽ</a:t>
            </a:r>
            <a:r>
              <a:rPr lang="en-US" dirty="0"/>
              <a:t> </a:t>
            </a:r>
            <a:r>
              <a:rPr lang="en-US" dirty="0" err="1"/>
              <a:t>sơ</a:t>
            </a:r>
            <a:r>
              <a:rPr lang="en-US" dirty="0"/>
              <a:t> </a:t>
            </a:r>
            <a:r>
              <a:rPr lang="en-US" dirty="0" err="1"/>
              <a:t>đồ</a:t>
            </a:r>
            <a:r>
              <a:rPr lang="en-US" dirty="0"/>
              <a:t> </a:t>
            </a:r>
            <a:r>
              <a:rPr lang="en-US" dirty="0" err="1"/>
              <a:t>hình</a:t>
            </a:r>
            <a:r>
              <a:rPr lang="en-US" dirty="0"/>
              <a:t> </a:t>
            </a:r>
            <a:r>
              <a:rPr lang="en-US" dirty="0" err="1"/>
              <a:t>cây</a:t>
            </a:r>
            <a:r>
              <a:rPr lang="en-US" dirty="0"/>
              <a:t> </a:t>
            </a:r>
            <a:r>
              <a:rPr lang="en-US" dirty="0" err="1"/>
              <a:t>minh</a:t>
            </a:r>
            <a:r>
              <a:rPr lang="en-US" dirty="0"/>
              <a:t> </a:t>
            </a:r>
            <a:r>
              <a:rPr lang="en-US" dirty="0" err="1"/>
              <a:t>họa</a:t>
            </a:r>
            <a:r>
              <a:rPr lang="en-US" dirty="0"/>
              <a:t> </a:t>
            </a:r>
            <a:r>
              <a:rPr lang="en-US" dirty="0" err="1"/>
              <a:t>và</a:t>
            </a:r>
            <a:r>
              <a:rPr lang="en-US" dirty="0"/>
              <a:t> </a:t>
            </a:r>
            <a:r>
              <a:rPr lang="en-US" dirty="0" err="1"/>
              <a:t>cho</a:t>
            </a:r>
            <a:r>
              <a:rPr lang="en-US" dirty="0"/>
              <a:t> </a:t>
            </a:r>
            <a:r>
              <a:rPr lang="en-US" dirty="0" err="1"/>
              <a:t>biết</a:t>
            </a:r>
            <a:r>
              <a:rPr lang="en-US" dirty="0"/>
              <a:t> </a:t>
            </a:r>
            <a:r>
              <a:rPr lang="en-US" dirty="0" err="1"/>
              <a:t>bạn</a:t>
            </a:r>
            <a:r>
              <a:rPr lang="en-US" dirty="0"/>
              <a:t> </a:t>
            </a:r>
            <a:r>
              <a:rPr lang="en-US" dirty="0" err="1"/>
              <a:t>Phong</a:t>
            </a:r>
            <a:r>
              <a:rPr lang="en-US" dirty="0"/>
              <a:t> </a:t>
            </a:r>
            <a:r>
              <a:rPr lang="en-US" dirty="0" err="1"/>
              <a:t>có</a:t>
            </a:r>
            <a:r>
              <a:rPr lang="en-US" dirty="0"/>
              <a:t> bao </a:t>
            </a:r>
            <a:r>
              <a:rPr lang="en-US" dirty="0" err="1"/>
              <a:t>nhiêu</a:t>
            </a:r>
            <a:r>
              <a:rPr lang="en-US" dirty="0"/>
              <a:t> </a:t>
            </a:r>
            <a:r>
              <a:rPr lang="en-US" dirty="0" err="1"/>
              <a:t>cách</a:t>
            </a:r>
            <a:r>
              <a:rPr lang="en-US" dirty="0"/>
              <a:t> </a:t>
            </a:r>
            <a:r>
              <a:rPr lang="en-US" dirty="0" err="1"/>
              <a:t>chọn</a:t>
            </a:r>
            <a:r>
              <a:rPr lang="en-US" dirty="0"/>
              <a:t> </a:t>
            </a:r>
            <a:r>
              <a:rPr lang="en-US" dirty="0" err="1"/>
              <a:t>một</a:t>
            </a:r>
            <a:r>
              <a:rPr lang="en-US" dirty="0"/>
              <a:t> </a:t>
            </a:r>
            <a:r>
              <a:rPr lang="en-US" dirty="0" err="1"/>
              <a:t>cuốn</a:t>
            </a:r>
            <a:r>
              <a:rPr lang="en-US" dirty="0"/>
              <a:t> </a:t>
            </a:r>
            <a:r>
              <a:rPr lang="en-US" dirty="0" err="1"/>
              <a:t>để</a:t>
            </a:r>
            <a:r>
              <a:rPr lang="en-US" dirty="0"/>
              <a:t> </a:t>
            </a:r>
            <a:r>
              <a:rPr lang="en-US" dirty="0" err="1"/>
              <a:t>đọc</a:t>
            </a:r>
            <a:r>
              <a:rPr lang="en-US" dirty="0"/>
              <a:t> </a:t>
            </a:r>
            <a:r>
              <a:rPr lang="en-US" dirty="0" err="1"/>
              <a:t>vào</a:t>
            </a:r>
            <a:r>
              <a:rPr lang="en-US" dirty="0"/>
              <a:t> </a:t>
            </a:r>
            <a:r>
              <a:rPr lang="en-US" dirty="0" err="1"/>
              <a:t>ngày</a:t>
            </a:r>
            <a:r>
              <a:rPr lang="en-US" dirty="0"/>
              <a:t> </a:t>
            </a:r>
            <a:r>
              <a:rPr lang="en-US" dirty="0" err="1"/>
              <a:t>cuối</a:t>
            </a:r>
            <a:r>
              <a:rPr lang="en-US" dirty="0"/>
              <a:t> </a:t>
            </a:r>
            <a:r>
              <a:rPr lang="en-US" dirty="0" err="1"/>
              <a:t>tuần</a:t>
            </a:r>
            <a:r>
              <a:rPr lang="en-US" dirty="0"/>
              <a:t>.</a:t>
            </a:r>
          </a:p>
          <a:p>
            <a:pPr marL="0" indent="0">
              <a:buNone/>
            </a:pPr>
            <a:r>
              <a:rPr lang="en-US" b="1" dirty="0" err="1"/>
              <a:t>Giải</a:t>
            </a:r>
            <a:endParaRPr lang="en-US" b="1" dirty="0"/>
          </a:p>
          <a:p>
            <a:r>
              <a:rPr lang="en-US" dirty="0" err="1"/>
              <a:t>Truyện</a:t>
            </a:r>
            <a:r>
              <a:rPr lang="en-US" dirty="0"/>
              <a:t> </a:t>
            </a:r>
            <a:r>
              <a:rPr lang="en-US" dirty="0" err="1"/>
              <a:t>ngắn</a:t>
            </a:r>
            <a:r>
              <a:rPr lang="en-US" dirty="0"/>
              <a:t> …… 8 </a:t>
            </a:r>
            <a:r>
              <a:rPr lang="en-US" dirty="0" err="1"/>
              <a:t>cuốn</a:t>
            </a:r>
            <a:endParaRPr lang="en-US" dirty="0"/>
          </a:p>
          <a:p>
            <a:r>
              <a:rPr lang="en-US" dirty="0" err="1"/>
              <a:t>Tiểu</a:t>
            </a:r>
            <a:r>
              <a:rPr lang="en-US" dirty="0"/>
              <a:t> </a:t>
            </a:r>
            <a:r>
              <a:rPr lang="en-US" dirty="0" err="1"/>
              <a:t>thuyết</a:t>
            </a:r>
            <a:r>
              <a:rPr lang="en-US" dirty="0"/>
              <a:t> ………7 </a:t>
            </a:r>
            <a:r>
              <a:rPr lang="en-US" dirty="0" err="1"/>
              <a:t>cuốn</a:t>
            </a:r>
            <a:endParaRPr lang="en-US" dirty="0"/>
          </a:p>
          <a:p>
            <a:r>
              <a:rPr lang="en-US" dirty="0" err="1"/>
              <a:t>Thơ</a:t>
            </a:r>
            <a:r>
              <a:rPr lang="en-US" dirty="0"/>
              <a:t>            ……….5 </a:t>
            </a:r>
            <a:r>
              <a:rPr lang="en-US" dirty="0" err="1"/>
              <a:t>tập</a:t>
            </a: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err="1"/>
                  <a:t>Để</a:t>
                </a:r>
                <a:r>
                  <a:rPr lang="en-US" dirty="0"/>
                  <a:t> </a:t>
                </a:r>
                <a:r>
                  <a:rPr lang="en-US" dirty="0" err="1"/>
                  <a:t>chọn</a:t>
                </a:r>
                <a:r>
                  <a:rPr lang="en-US" dirty="0"/>
                  <a:t> </a:t>
                </a:r>
                <a:r>
                  <a:rPr lang="en-US" dirty="0" err="1"/>
                  <a:t>một</a:t>
                </a:r>
                <a:r>
                  <a:rPr lang="en-US" dirty="0"/>
                  <a:t> </a:t>
                </a:r>
                <a:r>
                  <a:rPr lang="en-US" dirty="0" err="1"/>
                  <a:t>cuốn</a:t>
                </a:r>
                <a:r>
                  <a:rPr lang="en-US" dirty="0"/>
                  <a:t> </a:t>
                </a:r>
                <a:r>
                  <a:rPr lang="en-US" dirty="0" err="1"/>
                  <a:t>sách</a:t>
                </a:r>
                <a:r>
                  <a:rPr lang="en-US" dirty="0"/>
                  <a:t> </a:t>
                </a:r>
                <a:r>
                  <a:rPr lang="en-US" dirty="0" err="1"/>
                  <a:t>đọc</a:t>
                </a:r>
                <a:r>
                  <a:rPr lang="en-US" dirty="0"/>
                  <a:t> </a:t>
                </a:r>
                <a:r>
                  <a:rPr lang="en-US" dirty="0" err="1"/>
                  <a:t>vào</a:t>
                </a:r>
                <a:r>
                  <a:rPr lang="en-US" dirty="0"/>
                  <a:t> </a:t>
                </a:r>
                <a:r>
                  <a:rPr lang="en-US" dirty="0" err="1"/>
                  <a:t>ngày</a:t>
                </a:r>
                <a:r>
                  <a:rPr lang="en-US" dirty="0"/>
                  <a:t> </a:t>
                </a:r>
                <a:r>
                  <a:rPr lang="en-US" dirty="0" err="1"/>
                  <a:t>cuối</a:t>
                </a:r>
                <a:r>
                  <a:rPr lang="en-US" dirty="0"/>
                  <a:t> </a:t>
                </a:r>
                <a:r>
                  <a:rPr lang="en-US" dirty="0" err="1"/>
                  <a:t>tuần</a:t>
                </a:r>
                <a:r>
                  <a:rPr lang="en-US" dirty="0"/>
                  <a:t>, </a:t>
                </a:r>
                <a:r>
                  <a:rPr lang="en-US" dirty="0" err="1"/>
                  <a:t>bạn</a:t>
                </a:r>
                <a:r>
                  <a:rPr lang="en-US" dirty="0"/>
                  <a:t> </a:t>
                </a:r>
                <a:r>
                  <a:rPr lang="en-US" dirty="0" err="1"/>
                  <a:t>Phong</a:t>
                </a:r>
                <a:r>
                  <a:rPr lang="en-US" dirty="0"/>
                  <a:t> </a:t>
                </a:r>
                <a:r>
                  <a:rPr lang="en-US" dirty="0" err="1"/>
                  <a:t>thực</a:t>
                </a:r>
                <a:r>
                  <a:rPr lang="en-US" dirty="0"/>
                  <a:t> </a:t>
                </a:r>
                <a:r>
                  <a:rPr lang="en-US" dirty="0" err="1"/>
                  <a:t>hiện</a:t>
                </a:r>
                <a:r>
                  <a:rPr lang="en-US" dirty="0"/>
                  <a:t> 1 </a:t>
                </a:r>
                <a:r>
                  <a:rPr lang="en-US" dirty="0" err="1"/>
                  <a:t>trong</a:t>
                </a:r>
                <a:r>
                  <a:rPr lang="en-US" dirty="0"/>
                  <a:t> 3 </a:t>
                </a:r>
                <a:r>
                  <a:rPr lang="en-US" dirty="0" err="1"/>
                  <a:t>sự</a:t>
                </a:r>
                <a:r>
                  <a:rPr lang="en-US" dirty="0"/>
                  <a:t> </a:t>
                </a:r>
                <a:r>
                  <a:rPr lang="en-US" dirty="0" err="1"/>
                  <a:t>lựa</a:t>
                </a:r>
                <a:r>
                  <a:rPr lang="en-US" dirty="0"/>
                  <a:t> </a:t>
                </a:r>
                <a:r>
                  <a:rPr lang="en-US" dirty="0" err="1"/>
                  <a:t>chọn</a:t>
                </a:r>
                <a:r>
                  <a:rPr lang="en-US" dirty="0"/>
                  <a:t> </a:t>
                </a:r>
                <a:r>
                  <a:rPr lang="en-US" dirty="0" err="1"/>
                  <a:t>sau</a:t>
                </a:r>
                <a:r>
                  <a:rPr lang="en-US" dirty="0"/>
                  <a:t>:</a:t>
                </a:r>
              </a:p>
              <a:p>
                <a:r>
                  <a:rPr lang="en-US" dirty="0" err="1"/>
                  <a:t>Chọn</a:t>
                </a:r>
                <a:r>
                  <a:rPr lang="en-US" dirty="0"/>
                  <a:t> </a:t>
                </a:r>
                <a:r>
                  <a:rPr lang="en-US" dirty="0" err="1"/>
                  <a:t>một</a:t>
                </a:r>
                <a:r>
                  <a:rPr lang="en-US" dirty="0"/>
                  <a:t> </a:t>
                </a:r>
                <a:r>
                  <a:rPr lang="en-US" dirty="0" err="1"/>
                  <a:t>cuốn</a:t>
                </a:r>
                <a:r>
                  <a:rPr lang="en-US" dirty="0"/>
                  <a:t> </a:t>
                </a:r>
                <a:r>
                  <a:rPr lang="en-US" dirty="0" err="1"/>
                  <a:t>truyện</a:t>
                </a:r>
                <a:r>
                  <a:rPr lang="en-US" dirty="0"/>
                  <a:t> </a:t>
                </a:r>
                <a:r>
                  <a:rPr lang="en-US" dirty="0" err="1"/>
                  <a:t>ngắn</a:t>
                </a:r>
                <a:r>
                  <a:rPr lang="en-US" dirty="0"/>
                  <a:t> :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Chọn</a:t>
                </a:r>
                <a:r>
                  <a:rPr lang="en-US" dirty="0"/>
                  <a:t> </a:t>
                </a:r>
                <a:r>
                  <a:rPr lang="en-US" dirty="0" err="1"/>
                  <a:t>một</a:t>
                </a:r>
                <a:r>
                  <a:rPr lang="en-US" dirty="0"/>
                  <a:t> </a:t>
                </a:r>
                <a:r>
                  <a:rPr lang="en-US" dirty="0" err="1"/>
                  <a:t>cuốn</a:t>
                </a:r>
                <a:r>
                  <a:rPr lang="en-US" dirty="0"/>
                  <a:t> </a:t>
                </a:r>
                <a:r>
                  <a:rPr lang="en-US" dirty="0" err="1"/>
                  <a:t>tiểu</a:t>
                </a:r>
                <a:r>
                  <a:rPr lang="en-US" dirty="0"/>
                  <a:t> </a:t>
                </a:r>
                <a:r>
                  <a:rPr lang="en-US" dirty="0" err="1"/>
                  <a:t>thuyết</a:t>
                </a:r>
                <a:r>
                  <a:rPr lang="en-US" dirty="0"/>
                  <a:t> : </a:t>
                </a:r>
                <a:r>
                  <a:rPr lang="en-US" dirty="0" err="1"/>
                  <a:t>Có</a:t>
                </a:r>
                <a:r>
                  <a:rPr lang="en-US" dirty="0"/>
                  <a:t> </a:t>
                </a:r>
                <a14:m>
                  <m:oMath xmlns:m="http://schemas.openxmlformats.org/officeDocument/2006/math">
                    <m:r>
                      <a:rPr lang="en-US" i="1">
                        <a:latin typeface="Cambria Math"/>
                      </a:rPr>
                      <m:t>7</m:t>
                    </m:r>
                  </m:oMath>
                </a14:m>
                <a:r>
                  <a:rPr lang="en-US" dirty="0"/>
                  <a:t> </a:t>
                </a:r>
                <a:r>
                  <a:rPr lang="en-US" dirty="0" err="1"/>
                  <a:t>cách</a:t>
                </a:r>
                <a:r>
                  <a:rPr lang="en-US" dirty="0"/>
                  <a:t>.</a:t>
                </a:r>
              </a:p>
              <a:p>
                <a:r>
                  <a:rPr lang="en-US" dirty="0" err="1"/>
                  <a:t>Chọn</a:t>
                </a:r>
                <a:r>
                  <a:rPr lang="en-US" dirty="0"/>
                  <a:t> </a:t>
                </a:r>
                <a:r>
                  <a:rPr lang="en-US" dirty="0" err="1"/>
                  <a:t>một</a:t>
                </a:r>
                <a:r>
                  <a:rPr lang="en-US" dirty="0"/>
                  <a:t> </a:t>
                </a:r>
                <a:r>
                  <a:rPr lang="en-US" dirty="0" err="1"/>
                  <a:t>tập</a:t>
                </a:r>
                <a:r>
                  <a:rPr lang="en-US" dirty="0"/>
                  <a:t> </a:t>
                </a:r>
                <a:r>
                  <a:rPr lang="en-US" dirty="0" err="1"/>
                  <a:t>thơ</a:t>
                </a:r>
                <a:r>
                  <a:rPr lang="en-US" dirty="0"/>
                  <a:t> : </a:t>
                </a:r>
                <a:r>
                  <a:rPr lang="en-US" dirty="0" err="1"/>
                  <a:t>Có</a:t>
                </a:r>
                <a:r>
                  <a:rPr lang="en-US" dirty="0"/>
                  <a:t> </a:t>
                </a:r>
                <a14:m>
                  <m:oMath xmlns:m="http://schemas.openxmlformats.org/officeDocument/2006/math">
                    <m:r>
                      <a:rPr lang="en-US" i="1">
                        <a:latin typeface="Cambria Math"/>
                      </a:rPr>
                      <m:t>5</m:t>
                    </m:r>
                  </m:oMath>
                </a14:m>
                <a:r>
                  <a:rPr lang="en-US" dirty="0"/>
                  <a:t> </a:t>
                </a:r>
                <a:r>
                  <a:rPr lang="en-US" dirty="0" err="1"/>
                  <a:t>cách</a:t>
                </a:r>
                <a:r>
                  <a:rPr lang="en-US" dirty="0"/>
                  <a:t>.</a:t>
                </a:r>
              </a:p>
              <a:p>
                <a:r>
                  <a:rPr lang="en-US" dirty="0"/>
                  <a:t>Theo </a:t>
                </a:r>
                <a:r>
                  <a:rPr lang="en-US" dirty="0" err="1"/>
                  <a:t>quy</a:t>
                </a:r>
                <a:r>
                  <a:rPr lang="en-US" dirty="0"/>
                  <a:t> </a:t>
                </a:r>
                <a:r>
                  <a:rPr lang="en-US" dirty="0" err="1"/>
                  <a:t>tắc</a:t>
                </a:r>
                <a:r>
                  <a:rPr lang="en-US" dirty="0"/>
                  <a:t> </a:t>
                </a:r>
                <a:r>
                  <a:rPr lang="en-US" dirty="0" err="1"/>
                  <a:t>cộng</a:t>
                </a:r>
                <a:r>
                  <a:rPr lang="en-US" dirty="0"/>
                  <a:t> </a:t>
                </a:r>
                <a:r>
                  <a:rPr lang="en-US" dirty="0" err="1"/>
                  <a:t>thì</a:t>
                </a:r>
                <a:r>
                  <a:rPr lang="en-US" dirty="0"/>
                  <a:t> </a:t>
                </a:r>
                <a:r>
                  <a:rPr lang="en-US" dirty="0" err="1"/>
                  <a:t>bạn</a:t>
                </a:r>
                <a:r>
                  <a:rPr lang="en-US" dirty="0"/>
                  <a:t> </a:t>
                </a:r>
                <a:r>
                  <a:rPr lang="en-US" dirty="0" err="1"/>
                  <a:t>Phong</a:t>
                </a:r>
                <a:r>
                  <a:rPr lang="en-US" dirty="0"/>
                  <a:t> </a:t>
                </a:r>
                <a:r>
                  <a:rPr lang="en-US" dirty="0" err="1"/>
                  <a:t>có</a:t>
                </a:r>
                <a:r>
                  <a:rPr lang="en-US" dirty="0"/>
                  <a:t> : </a:t>
                </a:r>
                <a14:m>
                  <m:oMath xmlns:m="http://schemas.openxmlformats.org/officeDocument/2006/math">
                    <m:r>
                      <a:rPr lang="en-US" i="1">
                        <a:latin typeface="Cambria Math"/>
                      </a:rPr>
                      <m:t>8</m:t>
                    </m:r>
                    <m:r>
                      <a:rPr lang="en-US" i="1">
                        <a:latin typeface="Cambria Math"/>
                      </a:rPr>
                      <m:t>+</m:t>
                    </m:r>
                    <m:r>
                      <a:rPr lang="en-US" i="1">
                        <a:latin typeface="Cambria Math"/>
                      </a:rPr>
                      <m:t>7</m:t>
                    </m:r>
                    <m:r>
                      <a:rPr lang="en-US" i="1">
                        <a:latin typeface="Cambria Math"/>
                      </a:rPr>
                      <m:t>+</m:t>
                    </m:r>
                    <m:r>
                      <a:rPr lang="en-US" i="1">
                        <a:latin typeface="Cambria Math"/>
                      </a:rPr>
                      <m:t>5</m:t>
                    </m:r>
                    <m:r>
                      <a:rPr lang="en-US" i="1">
                        <a:latin typeface="Cambria Math"/>
                      </a:rPr>
                      <m:t>=</m:t>
                    </m:r>
                    <m:r>
                      <a:rPr lang="en-US" i="1">
                        <a:latin typeface="Cambria Math"/>
                      </a:rPr>
                      <m:t>20</m:t>
                    </m:r>
                  </m:oMath>
                </a14:m>
                <a:r>
                  <a:rPr lang="en-US" dirty="0"/>
                  <a:t> </a:t>
                </a:r>
                <a:r>
                  <a:rPr lang="en-US" dirty="0" err="1"/>
                  <a:t>cách</a:t>
                </a:r>
                <a:r>
                  <a:rPr lang="en-US" dirty="0"/>
                  <a:t>.</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094" t="-2043" r="-419"/>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472637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endParaRPr lang="en-US" sz="800" dirty="0"/>
          </a:p>
          <a:p>
            <a:pPr marL="0" indent="0">
              <a:buNone/>
            </a:pPr>
            <a:r>
              <a:rPr lang="en-US" dirty="0" err="1"/>
              <a:t>Một</a:t>
            </a:r>
            <a:r>
              <a:rPr lang="en-US" dirty="0"/>
              <a:t> </a:t>
            </a:r>
            <a:r>
              <a:rPr lang="en-US" dirty="0" err="1"/>
              <a:t>người</a:t>
            </a:r>
            <a:r>
              <a:rPr lang="en-US" dirty="0"/>
              <a:t> </a:t>
            </a:r>
            <a:r>
              <a:rPr lang="en-US" dirty="0" err="1"/>
              <a:t>gieo</a:t>
            </a:r>
            <a:r>
              <a:rPr lang="en-US" dirty="0"/>
              <a:t> </a:t>
            </a:r>
            <a:r>
              <a:rPr lang="en-US" dirty="0" err="1"/>
              <a:t>đồng</a:t>
            </a:r>
            <a:r>
              <a:rPr lang="en-US" dirty="0"/>
              <a:t> xu </a:t>
            </a:r>
            <a:r>
              <a:rPr lang="en-US" dirty="0" err="1"/>
              <a:t>hai</a:t>
            </a:r>
            <a:r>
              <a:rPr lang="en-US" dirty="0"/>
              <a:t> </a:t>
            </a:r>
            <a:r>
              <a:rPr lang="en-US" dirty="0" err="1"/>
              <a:t>mặt</a:t>
            </a:r>
            <a:r>
              <a:rPr lang="en-US" dirty="0"/>
              <a:t>, </a:t>
            </a:r>
            <a:r>
              <a:rPr lang="en-US" dirty="0" err="1"/>
              <a:t>sau</a:t>
            </a:r>
            <a:r>
              <a:rPr lang="en-US" dirty="0"/>
              <a:t> </a:t>
            </a:r>
            <a:r>
              <a:rPr lang="en-US" dirty="0" err="1"/>
              <a:t>mỗi</a:t>
            </a:r>
            <a:r>
              <a:rPr lang="en-US" dirty="0"/>
              <a:t> </a:t>
            </a:r>
            <a:r>
              <a:rPr lang="en-US" dirty="0" err="1"/>
              <a:t>lần</a:t>
            </a:r>
            <a:r>
              <a:rPr lang="en-US" dirty="0"/>
              <a:t> </a:t>
            </a:r>
            <a:r>
              <a:rPr lang="en-US" dirty="0" err="1"/>
              <a:t>gieo</a:t>
            </a:r>
            <a:r>
              <a:rPr lang="en-US" dirty="0"/>
              <a:t> </a:t>
            </a:r>
            <a:r>
              <a:rPr lang="en-US" dirty="0" err="1"/>
              <a:t>thì</a:t>
            </a:r>
            <a:r>
              <a:rPr lang="en-US" dirty="0"/>
              <a:t> </a:t>
            </a:r>
            <a:r>
              <a:rPr lang="en-US" dirty="0" err="1"/>
              <a:t>ghi</a:t>
            </a:r>
            <a:r>
              <a:rPr lang="en-US" dirty="0"/>
              <a:t> </a:t>
            </a:r>
            <a:r>
              <a:rPr lang="en-US" dirty="0" err="1"/>
              <a:t>lại</a:t>
            </a:r>
            <a:r>
              <a:rPr lang="en-US" dirty="0"/>
              <a:t> </a:t>
            </a:r>
            <a:r>
              <a:rPr lang="en-US" dirty="0" err="1"/>
              <a:t>kết</a:t>
            </a:r>
            <a:r>
              <a:rPr lang="en-US" dirty="0"/>
              <a:t> </a:t>
            </a:r>
            <a:r>
              <a:rPr lang="en-US" dirty="0" err="1"/>
              <a:t>quả</a:t>
            </a:r>
            <a:r>
              <a:rPr lang="en-US" dirty="0"/>
              <a:t> </a:t>
            </a:r>
            <a:r>
              <a:rPr lang="en-US" dirty="0" err="1"/>
              <a:t>sấp</a:t>
            </a:r>
            <a:r>
              <a:rPr lang="en-US" dirty="0"/>
              <a:t> hay </a:t>
            </a:r>
            <a:r>
              <a:rPr lang="en-US" dirty="0" err="1"/>
              <a:t>ngửa</a:t>
            </a:r>
            <a:r>
              <a:rPr lang="en-US" dirty="0"/>
              <a:t>. </a:t>
            </a:r>
            <a:r>
              <a:rPr lang="en-US" dirty="0" err="1"/>
              <a:t>Hỏi</a:t>
            </a:r>
            <a:r>
              <a:rPr lang="en-US" dirty="0"/>
              <a:t> </a:t>
            </a:r>
            <a:r>
              <a:rPr lang="en-US" dirty="0" err="1"/>
              <a:t>nếu</a:t>
            </a:r>
            <a:r>
              <a:rPr lang="en-US" dirty="0"/>
              <a:t> </a:t>
            </a:r>
            <a:r>
              <a:rPr lang="en-US" dirty="0" err="1"/>
              <a:t>người</a:t>
            </a:r>
            <a:r>
              <a:rPr lang="en-US" dirty="0"/>
              <a:t> </a:t>
            </a:r>
            <a:r>
              <a:rPr lang="en-US" dirty="0" err="1"/>
              <a:t>đó</a:t>
            </a:r>
            <a:r>
              <a:rPr lang="en-US" dirty="0"/>
              <a:t> </a:t>
            </a:r>
            <a:r>
              <a:rPr lang="en-US" dirty="0" err="1"/>
              <a:t>gieo</a:t>
            </a:r>
            <a:r>
              <a:rPr lang="en-US" dirty="0"/>
              <a:t> </a:t>
            </a:r>
            <a:r>
              <a:rPr lang="en-US" dirty="0" err="1"/>
              <a:t>ba</a:t>
            </a:r>
            <a:r>
              <a:rPr lang="en-US" dirty="0"/>
              <a:t> </a:t>
            </a:r>
            <a:r>
              <a:rPr lang="en-US" dirty="0" err="1"/>
              <a:t>lần</a:t>
            </a:r>
            <a:r>
              <a:rPr lang="en-US" dirty="0"/>
              <a:t> </a:t>
            </a:r>
            <a:r>
              <a:rPr lang="en-US" dirty="0" err="1"/>
              <a:t>thì</a:t>
            </a:r>
            <a:r>
              <a:rPr lang="en-US" dirty="0"/>
              <a:t> </a:t>
            </a:r>
            <a:r>
              <a:rPr lang="en-US" dirty="0" err="1"/>
              <a:t>có</a:t>
            </a:r>
            <a:r>
              <a:rPr lang="en-US" dirty="0"/>
              <a:t> </a:t>
            </a:r>
            <a:r>
              <a:rPr lang="en-US" dirty="0" err="1"/>
              <a:t>thể</a:t>
            </a:r>
            <a:r>
              <a:rPr lang="en-US" dirty="0"/>
              <a:t> </a:t>
            </a:r>
            <a:r>
              <a:rPr lang="en-US" dirty="0" err="1"/>
              <a:t>có</a:t>
            </a:r>
            <a:r>
              <a:rPr lang="en-US" dirty="0"/>
              <a:t> bao </a:t>
            </a:r>
            <a:r>
              <a:rPr lang="en-US" dirty="0" err="1"/>
              <a:t>nhiêu</a:t>
            </a:r>
            <a:r>
              <a:rPr lang="en-US" dirty="0"/>
              <a:t> </a:t>
            </a:r>
            <a:r>
              <a:rPr lang="en-US" dirty="0" err="1"/>
              <a:t>khả</a:t>
            </a:r>
            <a:r>
              <a:rPr lang="en-US" dirty="0"/>
              <a:t> </a:t>
            </a:r>
            <a:r>
              <a:rPr lang="en-US" dirty="0" err="1"/>
              <a:t>năng</a:t>
            </a:r>
            <a:r>
              <a:rPr lang="en-US" dirty="0"/>
              <a:t> </a:t>
            </a:r>
            <a:r>
              <a:rPr lang="en-US" dirty="0" err="1"/>
              <a:t>xảy</a:t>
            </a:r>
            <a:r>
              <a:rPr lang="en-US" dirty="0"/>
              <a:t> </a:t>
            </a:r>
            <a:r>
              <a:rPr lang="en-US" dirty="0" err="1"/>
              <a:t>ra</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dirty="0"/>
              </a:p>
              <a:p>
                <a:r>
                  <a:rPr lang="en-US" dirty="0" err="1"/>
                  <a:t>Lần</a:t>
                </a:r>
                <a:r>
                  <a:rPr lang="en-US" dirty="0"/>
                  <a:t> </a:t>
                </a:r>
                <a:r>
                  <a:rPr lang="en-US" dirty="0" err="1"/>
                  <a:t>gieo</a:t>
                </a:r>
                <a:r>
                  <a:rPr lang="en-US" dirty="0"/>
                  <a:t> </a:t>
                </a:r>
                <a:r>
                  <a:rPr lang="en-US" dirty="0" err="1"/>
                  <a:t>thứ</a:t>
                </a:r>
                <a:r>
                  <a:rPr lang="en-US" dirty="0"/>
                  <a:t> </a:t>
                </a:r>
                <a:r>
                  <a:rPr lang="en-US" dirty="0" err="1"/>
                  <a:t>nhất</a:t>
                </a:r>
                <a:r>
                  <a:rPr lang="en-US" dirty="0"/>
                  <a:t>: </a:t>
                </a:r>
                <a:r>
                  <a:rPr lang="en-US" dirty="0" err="1"/>
                  <a:t>Có</a:t>
                </a:r>
                <a:r>
                  <a:rPr lang="en-US" dirty="0"/>
                  <a:t> </a:t>
                </a:r>
                <a14:m>
                  <m:oMath xmlns:m="http://schemas.openxmlformats.org/officeDocument/2006/math">
                    <m:r>
                      <a:rPr lang="en-US" i="1">
                        <a:latin typeface="Cambria Math"/>
                      </a:rPr>
                      <m:t>2</m:t>
                    </m:r>
                  </m:oMath>
                </a14:m>
                <a:r>
                  <a:rPr lang="en-US" dirty="0" err="1"/>
                  <a:t>khả</a:t>
                </a:r>
                <a:r>
                  <a:rPr lang="en-US" dirty="0"/>
                  <a:t> </a:t>
                </a:r>
                <a:r>
                  <a:rPr lang="en-US" dirty="0" err="1"/>
                  <a:t>năng</a:t>
                </a:r>
                <a:r>
                  <a:rPr lang="en-US" dirty="0"/>
                  <a:t> </a:t>
                </a:r>
                <a:r>
                  <a:rPr lang="en-US" dirty="0" err="1"/>
                  <a:t>xảy</a:t>
                </a:r>
                <a:r>
                  <a:rPr lang="en-US" dirty="0"/>
                  <a:t> </a:t>
                </a:r>
                <a:r>
                  <a:rPr lang="en-US" dirty="0" err="1"/>
                  <a:t>ra.</a:t>
                </a:r>
                <a:endParaRPr lang="en-US" dirty="0"/>
              </a:p>
              <a:p>
                <a:r>
                  <a:rPr lang="en-US" dirty="0" err="1"/>
                  <a:t>Lần</a:t>
                </a:r>
                <a:r>
                  <a:rPr lang="en-US" dirty="0"/>
                  <a:t> </a:t>
                </a:r>
                <a:r>
                  <a:rPr lang="en-US" dirty="0" err="1"/>
                  <a:t>gieo</a:t>
                </a:r>
                <a:r>
                  <a:rPr lang="en-US" dirty="0"/>
                  <a:t> </a:t>
                </a:r>
                <a:r>
                  <a:rPr lang="en-US" dirty="0" err="1"/>
                  <a:t>thứ</a:t>
                </a:r>
                <a:r>
                  <a:rPr lang="en-US" dirty="0"/>
                  <a:t> </a:t>
                </a:r>
                <a:r>
                  <a:rPr lang="en-US" dirty="0" err="1"/>
                  <a:t>hai</a:t>
                </a:r>
                <a:r>
                  <a:rPr lang="en-US" dirty="0"/>
                  <a:t>: </a:t>
                </a:r>
                <a:r>
                  <a:rPr lang="en-US" dirty="0" err="1"/>
                  <a:t>Có</a:t>
                </a:r>
                <a:r>
                  <a:rPr lang="en-US" dirty="0"/>
                  <a:t> </a:t>
                </a:r>
                <a14:m>
                  <m:oMath xmlns:m="http://schemas.openxmlformats.org/officeDocument/2006/math">
                    <m:r>
                      <a:rPr lang="en-US" i="1">
                        <a:latin typeface="Cambria Math"/>
                      </a:rPr>
                      <m:t>2</m:t>
                    </m:r>
                  </m:oMath>
                </a14:m>
                <a:r>
                  <a:rPr lang="en-US" dirty="0" err="1"/>
                  <a:t>khả</a:t>
                </a:r>
                <a:r>
                  <a:rPr lang="en-US" dirty="0"/>
                  <a:t> </a:t>
                </a:r>
                <a:r>
                  <a:rPr lang="en-US" dirty="0" err="1"/>
                  <a:t>năng</a:t>
                </a:r>
                <a:r>
                  <a:rPr lang="en-US" dirty="0"/>
                  <a:t> </a:t>
                </a:r>
                <a:r>
                  <a:rPr lang="en-US" dirty="0" err="1"/>
                  <a:t>xảy</a:t>
                </a:r>
                <a:r>
                  <a:rPr lang="en-US" dirty="0"/>
                  <a:t> </a:t>
                </a:r>
                <a:r>
                  <a:rPr lang="en-US" dirty="0" err="1"/>
                  <a:t>ra.</a:t>
                </a:r>
                <a:endParaRPr lang="en-US" dirty="0"/>
              </a:p>
              <a:p>
                <a:r>
                  <a:rPr lang="en-US" dirty="0" err="1"/>
                  <a:t>Lần</a:t>
                </a:r>
                <a:r>
                  <a:rPr lang="en-US" dirty="0"/>
                  <a:t> </a:t>
                </a:r>
                <a:r>
                  <a:rPr lang="en-US" dirty="0" err="1"/>
                  <a:t>gieo</a:t>
                </a:r>
                <a:r>
                  <a:rPr lang="en-US" dirty="0"/>
                  <a:t> </a:t>
                </a:r>
                <a:r>
                  <a:rPr lang="en-US" dirty="0" err="1"/>
                  <a:t>thứ</a:t>
                </a:r>
                <a:r>
                  <a:rPr lang="en-US" dirty="0"/>
                  <a:t> </a:t>
                </a:r>
                <a:r>
                  <a:rPr lang="en-US" dirty="0" err="1"/>
                  <a:t>ba</a:t>
                </a:r>
                <a:r>
                  <a:rPr lang="en-US" dirty="0"/>
                  <a:t>: </a:t>
                </a:r>
                <a:r>
                  <a:rPr lang="en-US" dirty="0" err="1"/>
                  <a:t>Có</a:t>
                </a:r>
                <a:r>
                  <a:rPr lang="en-US" dirty="0"/>
                  <a:t> </a:t>
                </a:r>
                <a14:m>
                  <m:oMath xmlns:m="http://schemas.openxmlformats.org/officeDocument/2006/math">
                    <m:r>
                      <a:rPr lang="en-US" i="1">
                        <a:latin typeface="Cambria Math"/>
                      </a:rPr>
                      <m:t>2</m:t>
                    </m:r>
                  </m:oMath>
                </a14:m>
                <a:r>
                  <a:rPr lang="en-US" dirty="0" err="1"/>
                  <a:t>khả</a:t>
                </a:r>
                <a:r>
                  <a:rPr lang="en-US" dirty="0"/>
                  <a:t> </a:t>
                </a:r>
                <a:r>
                  <a:rPr lang="en-US" dirty="0" err="1"/>
                  <a:t>năng</a:t>
                </a:r>
                <a:r>
                  <a:rPr lang="en-US" dirty="0"/>
                  <a:t> </a:t>
                </a:r>
                <a:r>
                  <a:rPr lang="en-US" dirty="0" err="1"/>
                  <a:t>xảy</a:t>
                </a:r>
                <a:r>
                  <a:rPr lang="en-US" dirty="0"/>
                  <a:t> </a:t>
                </a:r>
                <a:r>
                  <a:rPr lang="en-US" dirty="0" err="1"/>
                  <a:t>ra.</a:t>
                </a:r>
                <a:endParaRPr lang="en-US" dirty="0"/>
              </a:p>
              <a:p>
                <a:r>
                  <a:rPr lang="en-US" dirty="0" err="1"/>
                  <a:t>Nếu</a:t>
                </a:r>
                <a:r>
                  <a:rPr lang="en-US" dirty="0"/>
                  <a:t> </a:t>
                </a:r>
                <a:r>
                  <a:rPr lang="en-US" dirty="0" err="1"/>
                  <a:t>người</a:t>
                </a:r>
                <a:r>
                  <a:rPr lang="en-US" dirty="0"/>
                  <a:t> </a:t>
                </a:r>
                <a:r>
                  <a:rPr lang="en-US" dirty="0" err="1"/>
                  <a:t>đó</a:t>
                </a:r>
                <a:r>
                  <a:rPr lang="en-US" dirty="0"/>
                  <a:t> </a:t>
                </a:r>
                <a:r>
                  <a:rPr lang="en-US" dirty="0" err="1"/>
                  <a:t>gieo</a:t>
                </a:r>
                <a:r>
                  <a:rPr lang="en-US" dirty="0"/>
                  <a:t> </a:t>
                </a:r>
                <a:r>
                  <a:rPr lang="en-US" dirty="0" err="1"/>
                  <a:t>ba</a:t>
                </a:r>
                <a:r>
                  <a:rPr lang="en-US" dirty="0"/>
                  <a:t> </a:t>
                </a:r>
                <a:r>
                  <a:rPr lang="en-US" dirty="0" err="1"/>
                  <a:t>lần</a:t>
                </a:r>
                <a:r>
                  <a:rPr lang="en-US" dirty="0"/>
                  <a:t> </a:t>
                </a:r>
                <a:r>
                  <a:rPr lang="en-US" dirty="0" err="1"/>
                  <a:t>thì</a:t>
                </a:r>
                <a:r>
                  <a:rPr lang="en-US" dirty="0"/>
                  <a:t> </a:t>
                </a:r>
                <a:r>
                  <a:rPr lang="en-US" dirty="0" err="1"/>
                  <a:t>số</a:t>
                </a:r>
                <a:r>
                  <a:rPr lang="en-US" dirty="0"/>
                  <a:t> </a:t>
                </a:r>
                <a:r>
                  <a:rPr lang="en-US" dirty="0" err="1"/>
                  <a:t>khả</a:t>
                </a:r>
                <a:r>
                  <a:rPr lang="en-US" dirty="0"/>
                  <a:t> </a:t>
                </a:r>
                <a:r>
                  <a:rPr lang="en-US" dirty="0" err="1"/>
                  <a:t>năng</a:t>
                </a:r>
                <a:r>
                  <a:rPr lang="en-US" dirty="0"/>
                  <a:t> </a:t>
                </a:r>
                <a:r>
                  <a:rPr lang="en-US" dirty="0" err="1"/>
                  <a:t>xảy</a:t>
                </a:r>
                <a:r>
                  <a:rPr lang="en-US" dirty="0"/>
                  <a:t> </a:t>
                </a:r>
                <a:r>
                  <a:rPr lang="en-US" dirty="0" err="1"/>
                  <a:t>ra</a:t>
                </a:r>
                <a:r>
                  <a:rPr lang="en-US" dirty="0"/>
                  <a:t> </a:t>
                </a:r>
                <a:r>
                  <a:rPr lang="en-US" dirty="0" err="1"/>
                  <a:t>là</a:t>
                </a:r>
                <a:r>
                  <a:rPr lang="en-US" dirty="0"/>
                  <a:t>: </a:t>
                </a:r>
                <a14:m>
                  <m:oMath xmlns:m="http://schemas.openxmlformats.org/officeDocument/2006/math">
                    <m:r>
                      <a:rPr lang="en-US">
                        <a:latin typeface="Cambria Math"/>
                      </a:rPr>
                      <m:t>2</m:t>
                    </m:r>
                    <m:r>
                      <a:rPr lang="en-US">
                        <a:latin typeface="Cambria Math"/>
                      </a:rPr>
                      <m:t>.</m:t>
                    </m:r>
                    <m:r>
                      <a:rPr lang="en-US">
                        <a:latin typeface="Cambria Math"/>
                      </a:rPr>
                      <m:t>2</m:t>
                    </m:r>
                    <m:r>
                      <a:rPr lang="en-US">
                        <a:latin typeface="Cambria Math"/>
                      </a:rPr>
                      <m:t>.</m:t>
                    </m:r>
                    <m:r>
                      <a:rPr lang="en-US">
                        <a:latin typeface="Cambria Math"/>
                      </a:rPr>
                      <m:t>2</m:t>
                    </m:r>
                    <m:r>
                      <a:rPr lang="en-US" i="1">
                        <a:latin typeface="Cambria Math"/>
                      </a:rPr>
                      <m:t>=</m:t>
                    </m:r>
                    <m:r>
                      <a:rPr lang="en-US" i="1">
                        <a:latin typeface="Cambria Math"/>
                      </a:rPr>
                      <m:t>8</m:t>
                    </m:r>
                  </m:oMath>
                </a14:m>
                <a:r>
                  <a:rPr lang="en-US" dirty="0"/>
                  <a:t>.</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189538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lgn="just">
              <a:buNone/>
            </a:pPr>
            <a:r>
              <a:rPr lang="en-US" dirty="0"/>
              <a:t>Ở </a:t>
            </a:r>
            <a:r>
              <a:rPr lang="en-US" dirty="0" err="1"/>
              <a:t>một</a:t>
            </a:r>
            <a:r>
              <a:rPr lang="en-US" dirty="0"/>
              <a:t> </a:t>
            </a:r>
            <a:r>
              <a:rPr lang="en-US" dirty="0" err="1"/>
              <a:t>loài</a:t>
            </a:r>
            <a:r>
              <a:rPr lang="en-US" dirty="0"/>
              <a:t> </a:t>
            </a:r>
            <a:r>
              <a:rPr lang="en-US" dirty="0" err="1"/>
              <a:t>thực</a:t>
            </a:r>
            <a:r>
              <a:rPr lang="en-US" dirty="0"/>
              <a:t> </a:t>
            </a:r>
            <a:r>
              <a:rPr lang="en-US" dirty="0" err="1"/>
              <a:t>vật</a:t>
            </a:r>
            <a:r>
              <a:rPr lang="en-US" dirty="0"/>
              <a:t>, A </a:t>
            </a:r>
            <a:r>
              <a:rPr lang="en-US" dirty="0" err="1"/>
              <a:t>là</a:t>
            </a:r>
            <a:r>
              <a:rPr lang="en-US" dirty="0"/>
              <a:t> gen </a:t>
            </a:r>
            <a:r>
              <a:rPr lang="en-US" dirty="0" err="1"/>
              <a:t>trội</a:t>
            </a:r>
            <a:r>
              <a:rPr lang="en-US" dirty="0"/>
              <a:t> </a:t>
            </a:r>
            <a:r>
              <a:rPr lang="en-US" dirty="0" err="1"/>
              <a:t>quy</a:t>
            </a:r>
            <a:r>
              <a:rPr lang="en-US" dirty="0"/>
              <a:t> </a:t>
            </a:r>
            <a:r>
              <a:rPr lang="en-US" dirty="0" err="1"/>
              <a:t>định</a:t>
            </a:r>
            <a:r>
              <a:rPr lang="en-US" dirty="0"/>
              <a:t> </a:t>
            </a:r>
            <a:r>
              <a:rPr lang="en-US" dirty="0" err="1"/>
              <a:t>tình</a:t>
            </a:r>
            <a:r>
              <a:rPr lang="en-US" dirty="0"/>
              <a:t> </a:t>
            </a:r>
            <a:r>
              <a:rPr lang="en-US" dirty="0" err="1"/>
              <a:t>trạng</a:t>
            </a:r>
            <a:r>
              <a:rPr lang="en-US" dirty="0"/>
              <a:t> </a:t>
            </a:r>
            <a:r>
              <a:rPr lang="en-US" dirty="0" err="1"/>
              <a:t>hoa</a:t>
            </a:r>
            <a:r>
              <a:rPr lang="en-US" dirty="0"/>
              <a:t> </a:t>
            </a:r>
            <a:r>
              <a:rPr lang="en-US" dirty="0" err="1"/>
              <a:t>kép</a:t>
            </a:r>
            <a:r>
              <a:rPr lang="en-US" dirty="0"/>
              <a:t>, a </a:t>
            </a:r>
            <a:r>
              <a:rPr lang="en-US" dirty="0" err="1"/>
              <a:t>là</a:t>
            </a:r>
            <a:r>
              <a:rPr lang="en-US" dirty="0"/>
              <a:t> gen </a:t>
            </a:r>
            <a:r>
              <a:rPr lang="en-US" dirty="0" err="1"/>
              <a:t>lặn</a:t>
            </a:r>
            <a:r>
              <a:rPr lang="en-US" dirty="0"/>
              <a:t> </a:t>
            </a:r>
            <a:r>
              <a:rPr lang="en-US" dirty="0" err="1"/>
              <a:t>quy</a:t>
            </a:r>
            <a:r>
              <a:rPr lang="en-US" dirty="0"/>
              <a:t> </a:t>
            </a:r>
            <a:r>
              <a:rPr lang="en-US" dirty="0" err="1"/>
              <a:t>định</a:t>
            </a:r>
            <a:r>
              <a:rPr lang="en-US" dirty="0"/>
              <a:t> </a:t>
            </a:r>
            <a:r>
              <a:rPr lang="en-US" dirty="0" err="1"/>
              <a:t>tình</a:t>
            </a:r>
            <a:r>
              <a:rPr lang="en-US" dirty="0"/>
              <a:t> </a:t>
            </a:r>
            <a:r>
              <a:rPr lang="en-US" dirty="0" err="1"/>
              <a:t>trạng</a:t>
            </a:r>
            <a:r>
              <a:rPr lang="en-US" dirty="0"/>
              <a:t> </a:t>
            </a:r>
            <a:r>
              <a:rPr lang="en-US" dirty="0" err="1"/>
              <a:t>hoa</a:t>
            </a:r>
            <a:r>
              <a:rPr lang="en-US" dirty="0"/>
              <a:t> </a:t>
            </a:r>
            <a:r>
              <a:rPr lang="en-US" dirty="0" err="1"/>
              <a:t>đơn</a:t>
            </a:r>
            <a:r>
              <a:rPr lang="en-US" dirty="0"/>
              <a:t>.</a:t>
            </a:r>
          </a:p>
          <a:p>
            <a:pPr marL="0" lvl="0" indent="0" algn="just">
              <a:buNone/>
            </a:pPr>
            <a:r>
              <a:rPr lang="en-US" dirty="0"/>
              <a:t>a. </a:t>
            </a:r>
            <a:r>
              <a:rPr lang="en-US" dirty="0" err="1"/>
              <a:t>Sự</a:t>
            </a:r>
            <a:r>
              <a:rPr lang="en-US" dirty="0"/>
              <a:t> </a:t>
            </a:r>
            <a:r>
              <a:rPr lang="en-US" dirty="0" err="1"/>
              <a:t>tổ</a:t>
            </a:r>
            <a:r>
              <a:rPr lang="en-US" dirty="0"/>
              <a:t> </a:t>
            </a:r>
            <a:r>
              <a:rPr lang="en-US" dirty="0" err="1"/>
              <a:t>hợp</a:t>
            </a:r>
            <a:r>
              <a:rPr lang="en-US" dirty="0"/>
              <a:t> </a:t>
            </a:r>
            <a:r>
              <a:rPr lang="en-US" dirty="0" err="1"/>
              <a:t>giữa</a:t>
            </a:r>
            <a:r>
              <a:rPr lang="en-US" dirty="0"/>
              <a:t> </a:t>
            </a:r>
            <a:r>
              <a:rPr lang="en-US" dirty="0" err="1"/>
              <a:t>hai</a:t>
            </a:r>
            <a:r>
              <a:rPr lang="en-US" dirty="0"/>
              <a:t> gen </a:t>
            </a:r>
            <a:r>
              <a:rPr lang="en-US" dirty="0" err="1"/>
              <a:t>trên</a:t>
            </a:r>
            <a:r>
              <a:rPr lang="en-US" dirty="0"/>
              <a:t> </a:t>
            </a:r>
            <a:r>
              <a:rPr lang="en-US" dirty="0" err="1"/>
              <a:t>tạo</a:t>
            </a:r>
            <a:r>
              <a:rPr lang="en-US" dirty="0"/>
              <a:t> </a:t>
            </a:r>
            <a:r>
              <a:rPr lang="en-US" dirty="0" err="1"/>
              <a:t>ra</a:t>
            </a:r>
            <a:r>
              <a:rPr lang="en-US" dirty="0"/>
              <a:t> </a:t>
            </a:r>
            <a:r>
              <a:rPr lang="en-US" dirty="0" err="1"/>
              <a:t>mấy</a:t>
            </a:r>
            <a:r>
              <a:rPr lang="en-US" dirty="0"/>
              <a:t> </a:t>
            </a:r>
            <a:r>
              <a:rPr lang="en-US" dirty="0" err="1"/>
              <a:t>kiểu</a:t>
            </a:r>
            <a:r>
              <a:rPr lang="en-US" dirty="0"/>
              <a:t> gen?</a:t>
            </a:r>
          </a:p>
          <a:p>
            <a:pPr marL="0" indent="0" algn="just">
              <a:buNone/>
            </a:pPr>
            <a:r>
              <a:rPr lang="en-US" dirty="0"/>
              <a:t>b. Khi </a:t>
            </a:r>
            <a:r>
              <a:rPr lang="en-US" dirty="0" err="1"/>
              <a:t>giao</a:t>
            </a:r>
            <a:r>
              <a:rPr lang="en-US" dirty="0"/>
              <a:t> </a:t>
            </a:r>
            <a:r>
              <a:rPr lang="en-US" dirty="0" err="1"/>
              <a:t>phối</a:t>
            </a:r>
            <a:r>
              <a:rPr lang="en-US" dirty="0"/>
              <a:t> </a:t>
            </a:r>
            <a:r>
              <a:rPr lang="en-US" dirty="0" err="1"/>
              <a:t>ngẫu</a:t>
            </a:r>
            <a:r>
              <a:rPr lang="en-US" dirty="0"/>
              <a:t> </a:t>
            </a:r>
            <a:r>
              <a:rPr lang="en-US" dirty="0" err="1"/>
              <a:t>nhiên</a:t>
            </a:r>
            <a:r>
              <a:rPr lang="en-US" dirty="0"/>
              <a:t>, </a:t>
            </a:r>
            <a:r>
              <a:rPr lang="en-US" dirty="0" err="1"/>
              <a:t>có</a:t>
            </a:r>
            <a:r>
              <a:rPr lang="en-US" dirty="0"/>
              <a:t> bao </a:t>
            </a:r>
            <a:r>
              <a:rPr lang="en-US" dirty="0" err="1"/>
              <a:t>nhiêu</a:t>
            </a:r>
            <a:r>
              <a:rPr lang="en-US" dirty="0"/>
              <a:t> </a:t>
            </a:r>
            <a:r>
              <a:rPr lang="en-US" dirty="0" err="1"/>
              <a:t>kiểu</a:t>
            </a:r>
            <a:r>
              <a:rPr lang="en-US" dirty="0"/>
              <a:t> </a:t>
            </a:r>
            <a:r>
              <a:rPr lang="en-US" dirty="0" err="1"/>
              <a:t>giao</a:t>
            </a:r>
            <a:r>
              <a:rPr lang="en-US" dirty="0"/>
              <a:t> </a:t>
            </a:r>
            <a:r>
              <a:rPr lang="en-US" dirty="0" err="1"/>
              <a:t>phối</a:t>
            </a:r>
            <a:r>
              <a:rPr lang="en-US" dirty="0"/>
              <a:t> </a:t>
            </a:r>
            <a:r>
              <a:rPr lang="en-US" dirty="0" err="1"/>
              <a:t>khác</a:t>
            </a:r>
            <a:r>
              <a:rPr lang="en-US" dirty="0"/>
              <a:t> </a:t>
            </a:r>
            <a:r>
              <a:rPr lang="en-US" dirty="0" err="1"/>
              <a:t>nhau</a:t>
            </a:r>
            <a:r>
              <a:rPr lang="en-US" dirty="0"/>
              <a:t> </a:t>
            </a:r>
            <a:r>
              <a:rPr lang="en-US" dirty="0" err="1"/>
              <a:t>từ</a:t>
            </a:r>
            <a:r>
              <a:rPr lang="en-US" dirty="0"/>
              <a:t> </a:t>
            </a:r>
            <a:r>
              <a:rPr lang="en-US" dirty="0" err="1"/>
              <a:t>các</a:t>
            </a:r>
            <a:r>
              <a:rPr lang="en-US" dirty="0"/>
              <a:t> </a:t>
            </a:r>
            <a:r>
              <a:rPr lang="en-US" dirty="0" err="1"/>
              <a:t>kiểu</a:t>
            </a:r>
            <a:r>
              <a:rPr lang="en-US" dirty="0"/>
              <a:t> gen </a:t>
            </a:r>
            <a:r>
              <a:rPr lang="en-US" dirty="0" err="1"/>
              <a:t>đó</a:t>
            </a:r>
            <a:r>
              <a:rPr lang="en-US" dirty="0"/>
              <a:t>?</a:t>
            </a:r>
          </a:p>
          <a:p>
            <a:pPr marL="0" indent="0">
              <a:buNone/>
            </a:pPr>
            <a:r>
              <a:rPr lang="en-US" b="1" dirty="0" err="1"/>
              <a:t>Giải</a:t>
            </a:r>
            <a:endParaRPr lang="en-US" dirty="0"/>
          </a:p>
          <a:p>
            <a:pPr marL="0" lvl="0" indent="0">
              <a:buNone/>
            </a:pPr>
            <a:r>
              <a:rPr lang="en-US" dirty="0"/>
              <a:t>a. </a:t>
            </a:r>
            <a:r>
              <a:rPr lang="en-US" dirty="0" err="1"/>
              <a:t>Sự</a:t>
            </a:r>
            <a:r>
              <a:rPr lang="en-US" dirty="0"/>
              <a:t> </a:t>
            </a:r>
            <a:r>
              <a:rPr lang="en-US" dirty="0" err="1"/>
              <a:t>tổ</a:t>
            </a:r>
            <a:r>
              <a:rPr lang="en-US" dirty="0"/>
              <a:t> </a:t>
            </a:r>
            <a:r>
              <a:rPr lang="en-US" dirty="0" err="1"/>
              <a:t>hợp</a:t>
            </a:r>
            <a:r>
              <a:rPr lang="en-US" dirty="0"/>
              <a:t> gen A </a:t>
            </a:r>
            <a:r>
              <a:rPr lang="en-US" dirty="0" err="1"/>
              <a:t>và</a:t>
            </a:r>
            <a:r>
              <a:rPr lang="en-US" dirty="0"/>
              <a:t> gen a </a:t>
            </a:r>
            <a:r>
              <a:rPr lang="en-US" dirty="0" err="1"/>
              <a:t>thành</a:t>
            </a:r>
            <a:r>
              <a:rPr lang="en-US" dirty="0"/>
              <a:t> </a:t>
            </a:r>
            <a:r>
              <a:rPr lang="en-US" dirty="0" err="1"/>
              <a:t>các</a:t>
            </a:r>
            <a:r>
              <a:rPr lang="en-US" dirty="0"/>
              <a:t> </a:t>
            </a:r>
            <a:r>
              <a:rPr lang="en-US" dirty="0" err="1"/>
              <a:t>kiểu</a:t>
            </a:r>
            <a:r>
              <a:rPr lang="en-US" dirty="0"/>
              <a:t> gen </a:t>
            </a:r>
            <a:r>
              <a:rPr lang="en-US" dirty="0" err="1"/>
              <a:t>là</a:t>
            </a:r>
            <a:r>
              <a:rPr lang="en-US" dirty="0"/>
              <a:t>: AA, Aa, aa.</a:t>
            </a:r>
          </a:p>
          <a:p>
            <a:r>
              <a:rPr lang="en-US" dirty="0" err="1"/>
              <a:t>Vậy</a:t>
            </a:r>
            <a:r>
              <a:rPr lang="en-US" dirty="0"/>
              <a:t> </a:t>
            </a:r>
            <a:r>
              <a:rPr lang="en-US" dirty="0" err="1"/>
              <a:t>có</a:t>
            </a:r>
            <a:r>
              <a:rPr lang="en-US" dirty="0"/>
              <a:t> 3 </a:t>
            </a:r>
            <a:r>
              <a:rPr lang="en-US" dirty="0" err="1"/>
              <a:t>kiểu</a:t>
            </a:r>
            <a:r>
              <a:rPr lang="en-US" dirty="0"/>
              <a:t> gen.</a:t>
            </a:r>
          </a:p>
          <a:p>
            <a:pPr marL="0" indent="0" algn="just">
              <a:buNone/>
            </a:pP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en-US" dirty="0"/>
                  <a:t>b. Khi </a:t>
                </a:r>
                <a:r>
                  <a:rPr lang="en-US" dirty="0" err="1"/>
                  <a:t>giao</a:t>
                </a:r>
                <a:r>
                  <a:rPr lang="en-US" dirty="0"/>
                  <a:t> </a:t>
                </a:r>
                <a:r>
                  <a:rPr lang="en-US" dirty="0" err="1"/>
                  <a:t>phối</a:t>
                </a:r>
                <a:r>
                  <a:rPr lang="en-US" dirty="0"/>
                  <a:t> </a:t>
                </a:r>
                <a:r>
                  <a:rPr lang="en-US" dirty="0" err="1"/>
                  <a:t>ngẫu</a:t>
                </a:r>
                <a:r>
                  <a:rPr lang="en-US" dirty="0"/>
                  <a:t> </a:t>
                </a:r>
                <a:r>
                  <a:rPr lang="en-US" dirty="0" err="1"/>
                  <a:t>nhiên</a:t>
                </a:r>
                <a:r>
                  <a:rPr lang="en-US" dirty="0"/>
                  <a:t> </a:t>
                </a:r>
                <a:r>
                  <a:rPr lang="en-US" dirty="0" err="1"/>
                  <a:t>thì</a:t>
                </a:r>
                <a:r>
                  <a:rPr lang="en-US" dirty="0"/>
                  <a:t> </a:t>
                </a:r>
                <a:r>
                  <a:rPr lang="en-US" dirty="0" err="1"/>
                  <a:t>có</a:t>
                </a:r>
                <a:r>
                  <a:rPr lang="en-US" dirty="0"/>
                  <a:t> </a:t>
                </a:r>
                <a:r>
                  <a:rPr lang="en-US" dirty="0" err="1"/>
                  <a:t>các</a:t>
                </a:r>
                <a:r>
                  <a:rPr lang="en-US" dirty="0"/>
                  <a:t> </a:t>
                </a:r>
                <a:r>
                  <a:rPr lang="en-US" dirty="0" err="1"/>
                  <a:t>kiểu</a:t>
                </a:r>
                <a:r>
                  <a:rPr lang="en-US" dirty="0"/>
                  <a:t> </a:t>
                </a:r>
                <a:r>
                  <a:rPr lang="en-US" dirty="0" err="1"/>
                  <a:t>giao</a:t>
                </a:r>
                <a:r>
                  <a:rPr lang="en-US" dirty="0"/>
                  <a:t> </a:t>
                </a:r>
                <a:r>
                  <a:rPr lang="en-US" dirty="0" err="1"/>
                  <a:t>phối</a:t>
                </a:r>
                <a:r>
                  <a:rPr lang="en-US" dirty="0"/>
                  <a:t>:</a:t>
                </a:r>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r>
                  <a:rPr lang="en-US" dirty="0" err="1"/>
                  <a:t>Vậy</a:t>
                </a:r>
                <a:r>
                  <a:rPr lang="en-US" dirty="0"/>
                  <a:t> </a:t>
                </a:r>
                <a:r>
                  <a:rPr lang="en-US" dirty="0" err="1"/>
                  <a:t>có</a:t>
                </a:r>
                <a:r>
                  <a:rPr lang="en-US" dirty="0"/>
                  <a:t> 6 </a:t>
                </a:r>
                <a:r>
                  <a:rPr lang="en-US" dirty="0" err="1"/>
                  <a:t>kiểu</a:t>
                </a:r>
                <a:r>
                  <a:rPr lang="en-US" dirty="0"/>
                  <a:t> </a:t>
                </a:r>
                <a:r>
                  <a:rPr lang="en-US" dirty="0" err="1"/>
                  <a:t>giao</a:t>
                </a:r>
                <a:r>
                  <a:rPr lang="en-US" dirty="0"/>
                  <a:t> </a:t>
                </a:r>
                <a:r>
                  <a:rPr lang="en-US" dirty="0" err="1"/>
                  <a:t>phối</a:t>
                </a:r>
                <a:r>
                  <a:rPr lang="en-US" dirty="0"/>
                  <a:t> </a:t>
                </a:r>
                <a:r>
                  <a:rPr lang="en-US" dirty="0" err="1"/>
                  <a:t>khác</a:t>
                </a:r>
                <a:r>
                  <a:rPr lang="en-US" dirty="0"/>
                  <a:t> </a:t>
                </a:r>
                <a:r>
                  <a:rPr lang="en-US" dirty="0" err="1"/>
                  <a:t>nhau</a:t>
                </a:r>
                <a:r>
                  <a:rPr lang="en-US" dirty="0"/>
                  <a:t>.</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538" cy="907774"/>
            <a:chOff x="224" y="592"/>
            <a:chExt cx="8506"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6" cy="1600"/>
              <a:chOff x="315" y="602"/>
              <a:chExt cx="11967" cy="1979"/>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8.3.</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241381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up)">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up)">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lvl="0" indent="0">
              <a:buNone/>
            </a:pPr>
            <a:r>
              <a:rPr lang="en-US" dirty="0"/>
              <a:t>a.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b. </a:t>
            </a:r>
            <a:r>
              <a:rPr lang="en-US" dirty="0" err="1"/>
              <a:t>là</a:t>
            </a:r>
            <a:r>
              <a:rPr lang="en-US" dirty="0"/>
              <a:t> </a:t>
            </a:r>
            <a:r>
              <a:rPr lang="en-US" dirty="0" err="1"/>
              <a:t>số</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c.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a. </a:t>
                </a:r>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a:t>
                </a:r>
              </a:p>
              <a:p>
                <a:r>
                  <a:rPr lang="en-US" dirty="0" err="1"/>
                  <a:t>Chọn</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9</m:t>
                    </m:r>
                    <m:r>
                      <a:rPr lang="en-US">
                        <a:latin typeface="Cambria Math"/>
                      </a:rPr>
                      <m:t>.</m:t>
                    </m:r>
                    <m:r>
                      <a:rPr lang="en-US">
                        <a:latin typeface="Cambria Math"/>
                      </a:rPr>
                      <m:t>9</m:t>
                    </m:r>
                    <m:r>
                      <a:rPr lang="en-US">
                        <a:latin typeface="Cambria Math"/>
                      </a:rPr>
                      <m:t>.</m:t>
                    </m:r>
                    <m:r>
                      <a:rPr lang="en-US">
                        <a:latin typeface="Cambria Math"/>
                      </a:rPr>
                      <m:t>8</m:t>
                    </m:r>
                    <m:r>
                      <a:rPr lang="en-US" i="1">
                        <a:latin typeface="Cambria Math"/>
                      </a:rPr>
                      <m:t>=</m:t>
                    </m:r>
                    <m:r>
                      <a:rPr lang="en-US" i="1">
                        <a:latin typeface="Cambria Math"/>
                      </a:rPr>
                      <m:t>648</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1571"/>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5647491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lvl="0" indent="0">
              <a:buNone/>
            </a:pPr>
            <a:r>
              <a:rPr lang="en-US" dirty="0"/>
              <a:t>a.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b. </a:t>
            </a:r>
            <a:r>
              <a:rPr lang="en-US" dirty="0" err="1"/>
              <a:t>là</a:t>
            </a:r>
            <a:r>
              <a:rPr lang="en-US" dirty="0"/>
              <a:t> </a:t>
            </a:r>
            <a:r>
              <a:rPr lang="en-US" dirty="0" err="1"/>
              <a:t>số</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c.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b. </a:t>
                </a:r>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 </a:t>
                </a:r>
                <a:r>
                  <a:rPr lang="en-US" dirty="0" err="1"/>
                  <a:t>và</a:t>
                </a:r>
                <a:r>
                  <a:rPr lang="en-US" dirty="0"/>
                  <a:t> </a:t>
                </a:r>
                <a14:m>
                  <m:oMath xmlns:m="http://schemas.openxmlformats.org/officeDocument/2006/math">
                    <m:r>
                      <a:rPr lang="en-US" i="1">
                        <a:latin typeface="Cambria Math"/>
                      </a:rPr>
                      <m:t>𝑐</m:t>
                    </m:r>
                  </m:oMath>
                </a14:m>
                <a:r>
                  <a:rPr lang="en-US" dirty="0"/>
                  <a:t> </a:t>
                </a:r>
                <a:r>
                  <a:rPr lang="en-US" dirty="0" err="1"/>
                  <a:t>lẻ</a:t>
                </a:r>
                <a:r>
                  <a:rPr lang="en-US" dirty="0"/>
                  <a:t>.</a:t>
                </a:r>
              </a:p>
              <a:p>
                <a:r>
                  <a:rPr lang="en-US" dirty="0" err="1"/>
                  <a:t>Chọn</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5</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5</m:t>
                    </m:r>
                    <m:r>
                      <a:rPr lang="en-US">
                        <a:latin typeface="Cambria Math"/>
                      </a:rPr>
                      <m:t>.</m:t>
                    </m:r>
                    <m:r>
                      <a:rPr lang="en-US">
                        <a:latin typeface="Cambria Math"/>
                      </a:rPr>
                      <m:t>8</m:t>
                    </m:r>
                    <m:r>
                      <a:rPr lang="en-US">
                        <a:latin typeface="Cambria Math"/>
                      </a:rPr>
                      <m:t>.</m:t>
                    </m:r>
                    <m:r>
                      <a:rPr lang="en-US">
                        <a:latin typeface="Cambria Math"/>
                      </a:rPr>
                      <m:t>8</m:t>
                    </m:r>
                    <m:r>
                      <a:rPr lang="en-US" i="1">
                        <a:latin typeface="Cambria Math"/>
                      </a:rPr>
                      <m:t>=</m:t>
                    </m:r>
                    <m:r>
                      <a:rPr lang="en-US" i="1">
                        <a:latin typeface="Cambria Math"/>
                      </a:rPr>
                      <m:t>320</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2984"/>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836693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lvl="0" indent="0">
              <a:buNone/>
            </a:pPr>
            <a:r>
              <a:rPr lang="en-US" dirty="0"/>
              <a:t>a.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b. </a:t>
            </a:r>
            <a:r>
              <a:rPr lang="en-US" dirty="0" err="1"/>
              <a:t>là</a:t>
            </a:r>
            <a:r>
              <a:rPr lang="en-US" dirty="0"/>
              <a:t> </a:t>
            </a:r>
            <a:r>
              <a:rPr lang="en-US" dirty="0" err="1"/>
              <a:t>số</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c.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c. </a:t>
                </a:r>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 </a:t>
                </a:r>
                <a:r>
                  <a:rPr lang="en-US" dirty="0" err="1"/>
                  <a:t>và</a:t>
                </a:r>
                <a:r>
                  <a:rPr lang="en-US" dirty="0"/>
                  <a:t> </a:t>
                </a:r>
                <a14:m>
                  <m:oMath xmlns:m="http://schemas.openxmlformats.org/officeDocument/2006/math">
                    <m:r>
                      <a:rPr lang="en-US" i="1">
                        <a:latin typeface="Cambria Math"/>
                      </a:rPr>
                      <m:t>𝑐</m:t>
                    </m:r>
                    <m:r>
                      <a:rPr lang="en-US" i="1">
                        <a:latin typeface="Cambria Math"/>
                      </a:rPr>
                      <m:t>∈</m:t>
                    </m:r>
                    <m:d>
                      <m:dPr>
                        <m:begChr m:val="{"/>
                        <m:endChr m:val="}"/>
                        <m:ctrlPr>
                          <a:rPr lang="en-US" i="1">
                            <a:latin typeface="Cambria Math"/>
                          </a:rPr>
                        </m:ctrlPr>
                      </m:dPr>
                      <m:e>
                        <m:r>
                          <a:rPr lang="en-US" i="1">
                            <a:latin typeface="Cambria Math"/>
                          </a:rPr>
                          <m:t>0</m:t>
                        </m:r>
                        <m:r>
                          <a:rPr lang="en-US" i="1">
                            <a:latin typeface="Cambria Math"/>
                          </a:rPr>
                          <m:t>;</m:t>
                        </m:r>
                        <m:r>
                          <m:rPr>
                            <m:nor/>
                          </m:rPr>
                          <a:rPr lang="en-US"/>
                          <m:t> </m:t>
                        </m:r>
                        <m:r>
                          <a:rPr lang="en-US" i="1">
                            <a:latin typeface="Cambria Math"/>
                          </a:rPr>
                          <m:t>5</m:t>
                        </m:r>
                      </m:e>
                    </m:d>
                  </m:oMath>
                </a14:m>
                <a:r>
                  <a:rPr lang="en-US" dirty="0"/>
                  <a:t> .</a:t>
                </a:r>
              </a:p>
              <a:p>
                <a:r>
                  <a:rPr lang="en-US" dirty="0" err="1"/>
                  <a:t>Chọn</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2</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9</m:t>
                    </m:r>
                    <m:r>
                      <a:rPr lang="en-US">
                        <a:latin typeface="Cambria Math"/>
                      </a:rPr>
                      <m:t>.</m:t>
                    </m:r>
                    <m:r>
                      <a:rPr lang="en-US">
                        <a:latin typeface="Cambria Math"/>
                      </a:rPr>
                      <m:t>10</m:t>
                    </m:r>
                    <m:r>
                      <a:rPr lang="en-US">
                        <a:latin typeface="Cambria Math"/>
                      </a:rPr>
                      <m:t>.</m:t>
                    </m:r>
                    <m:r>
                      <a:rPr lang="en-US">
                        <a:latin typeface="Cambria Math"/>
                      </a:rPr>
                      <m:t>2</m:t>
                    </m:r>
                    <m:r>
                      <a:rPr lang="en-US" i="1">
                        <a:latin typeface="Cambria Math"/>
                      </a:rPr>
                      <m:t>=</m:t>
                    </m:r>
                    <m:r>
                      <a:rPr lang="en-US" i="1">
                        <a:latin typeface="Cambria Math"/>
                      </a:rPr>
                      <m:t>180</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14:m>
                  <m:oMath xmlns:m="http://schemas.openxmlformats.org/officeDocument/2006/math">
                    <m:r>
                      <a:rPr lang="en-US" i="1">
                        <a:latin typeface="Cambria Math"/>
                      </a:rPr>
                      <m:t> </m:t>
                    </m:r>
                    <m:r>
                      <a:rPr lang="en-US" i="1">
                        <a:latin typeface="Cambria Math"/>
                      </a:rPr>
                      <m:t>5</m:t>
                    </m:r>
                  </m:oMath>
                </a14:m>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1414"/>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93406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r>
              <a:rPr lang="en-US" b="1" dirty="0"/>
              <a:t>  </a:t>
            </a:r>
            <a:r>
              <a:rPr lang="en-US" i="1" dirty="0" err="1"/>
              <a:t>Chọn</a:t>
            </a:r>
            <a:r>
              <a:rPr lang="en-US" i="1" dirty="0"/>
              <a:t> </a:t>
            </a:r>
            <a:r>
              <a:rPr lang="en-US" i="1" dirty="0" err="1"/>
              <a:t>chuyến</a:t>
            </a:r>
            <a:r>
              <a:rPr lang="en-US" i="1" dirty="0"/>
              <a:t> </a:t>
            </a:r>
            <a:r>
              <a:rPr lang="en-US" i="1" dirty="0" err="1"/>
              <a:t>đi</a:t>
            </a:r>
            <a:r>
              <a:rPr lang="en-US" i="1" dirty="0"/>
              <a:t> (H.8.1):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mỗi</a:t>
            </a:r>
            <a:r>
              <a:rPr lang="en-US" dirty="0"/>
              <a:t> </a:t>
            </a:r>
            <a:r>
              <a:rPr lang="en-US" dirty="0" err="1"/>
              <a:t>ngày</a:t>
            </a:r>
            <a:r>
              <a:rPr lang="en-US" dirty="0"/>
              <a:t> </a:t>
            </a:r>
            <a:r>
              <a:rPr lang="en-US" dirty="0" err="1"/>
              <a:t>có</a:t>
            </a:r>
            <a:r>
              <a:rPr lang="en-US" dirty="0"/>
              <a:t> </a:t>
            </a:r>
            <a:r>
              <a:rPr lang="en-US" dirty="0">
                <a:solidFill>
                  <a:srgbClr val="FF0000"/>
                </a:solidFill>
              </a:rPr>
              <a:t>7 </a:t>
            </a:r>
            <a:r>
              <a:rPr lang="en-US" dirty="0" err="1">
                <a:solidFill>
                  <a:srgbClr val="FF0000"/>
                </a:solidFill>
              </a:rPr>
              <a:t>chuyến</a:t>
            </a:r>
            <a:r>
              <a:rPr lang="en-US" dirty="0">
                <a:solidFill>
                  <a:srgbClr val="FF0000"/>
                </a:solidFill>
              </a:rPr>
              <a:t> </a:t>
            </a:r>
            <a:r>
              <a:rPr lang="en-US" dirty="0" err="1">
                <a:solidFill>
                  <a:srgbClr val="FF0000"/>
                </a:solidFill>
              </a:rPr>
              <a:t>tàu</a:t>
            </a:r>
            <a:r>
              <a:rPr lang="en-US" dirty="0">
                <a:solidFill>
                  <a:srgbClr val="FF0000"/>
                </a:solidFill>
              </a:rPr>
              <a:t> </a:t>
            </a:r>
            <a:r>
              <a:rPr lang="en-US" dirty="0" err="1">
                <a:solidFill>
                  <a:srgbClr val="FF0000"/>
                </a:solidFill>
              </a:rPr>
              <a:t>hỏa</a:t>
            </a:r>
            <a:r>
              <a:rPr lang="en-US" dirty="0">
                <a:solidFill>
                  <a:srgbClr val="FF0000"/>
                </a:solidFill>
              </a:rPr>
              <a:t> </a:t>
            </a:r>
            <a:r>
              <a:rPr lang="en-US" dirty="0" err="1">
                <a:solidFill>
                  <a:srgbClr val="FF0000"/>
                </a:solidFill>
              </a:rPr>
              <a:t>và</a:t>
            </a:r>
            <a:r>
              <a:rPr lang="en-US" dirty="0">
                <a:solidFill>
                  <a:srgbClr val="FF0000"/>
                </a:solidFill>
              </a:rPr>
              <a:t> 2 </a:t>
            </a:r>
            <a:r>
              <a:rPr lang="en-US" dirty="0" err="1">
                <a:solidFill>
                  <a:srgbClr val="FF0000"/>
                </a:solidFill>
              </a:rPr>
              <a:t>chuyến</a:t>
            </a:r>
            <a:r>
              <a:rPr lang="en-US" dirty="0">
                <a:solidFill>
                  <a:srgbClr val="FF0000"/>
                </a:solidFill>
              </a:rPr>
              <a:t> </a:t>
            </a:r>
            <a:r>
              <a:rPr lang="en-US" dirty="0" err="1">
                <a:solidFill>
                  <a:srgbClr val="FF0000"/>
                </a:solidFill>
              </a:rPr>
              <a:t>máy</a:t>
            </a:r>
            <a:r>
              <a:rPr lang="en-US" dirty="0">
                <a:solidFill>
                  <a:srgbClr val="FF0000"/>
                </a:solidFill>
              </a:rPr>
              <a:t> bay</a:t>
            </a:r>
            <a:r>
              <a:rPr lang="en-US" dirty="0"/>
              <a:t>. </a:t>
            </a:r>
            <a:r>
              <a:rPr lang="en-US" dirty="0" err="1"/>
              <a:t>Bạn</a:t>
            </a:r>
            <a:r>
              <a:rPr lang="en-US" dirty="0"/>
              <a:t> An </a:t>
            </a:r>
            <a:r>
              <a:rPr lang="en-US" dirty="0" err="1"/>
              <a:t>muốn</a:t>
            </a:r>
            <a:r>
              <a:rPr lang="en-US" dirty="0"/>
              <a:t> </a:t>
            </a:r>
            <a:r>
              <a:rPr lang="en-US" dirty="0" err="1"/>
              <a:t>ngày</a:t>
            </a:r>
            <a:r>
              <a:rPr lang="en-US" dirty="0"/>
              <a:t> </a:t>
            </a:r>
            <a:r>
              <a:rPr lang="en-US" dirty="0" err="1"/>
              <a:t>Chủ</a:t>
            </a:r>
            <a:r>
              <a:rPr lang="en-US" dirty="0"/>
              <a:t> </a:t>
            </a:r>
            <a:r>
              <a:rPr lang="en-US" dirty="0" err="1"/>
              <a:t>nhật</a:t>
            </a:r>
            <a:r>
              <a:rPr lang="en-US" dirty="0"/>
              <a:t> </a:t>
            </a:r>
            <a:r>
              <a:rPr lang="en-US" dirty="0" err="1"/>
              <a:t>này</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bằng</a:t>
            </a:r>
            <a:r>
              <a:rPr lang="en-US" dirty="0"/>
              <a:t> </a:t>
            </a:r>
            <a:r>
              <a:rPr lang="en-US" dirty="0" err="1"/>
              <a:t>tàu</a:t>
            </a:r>
            <a:r>
              <a:rPr lang="en-US" dirty="0"/>
              <a:t> </a:t>
            </a:r>
            <a:r>
              <a:rPr lang="en-US" dirty="0" err="1"/>
              <a:t>hỏa</a:t>
            </a:r>
            <a:r>
              <a:rPr lang="en-US" dirty="0"/>
              <a:t> </a:t>
            </a:r>
            <a:r>
              <a:rPr lang="en-US" dirty="0" err="1"/>
              <a:t>hoặc</a:t>
            </a:r>
            <a:r>
              <a:rPr lang="en-US" dirty="0"/>
              <a:t> </a:t>
            </a:r>
            <a:r>
              <a:rPr lang="en-US" dirty="0" err="1"/>
              <a:t>máy</a:t>
            </a:r>
            <a:r>
              <a:rPr lang="en-US" dirty="0"/>
              <a:t> bay. </a:t>
            </a:r>
            <a:r>
              <a:rPr lang="en-US" dirty="0" err="1"/>
              <a:t>Hỏi</a:t>
            </a:r>
            <a:r>
              <a:rPr lang="en-US" dirty="0"/>
              <a:t> </a:t>
            </a:r>
            <a:r>
              <a:rPr lang="en-US" dirty="0" err="1"/>
              <a:t>bạn</a:t>
            </a:r>
            <a:r>
              <a:rPr lang="en-US" dirty="0"/>
              <a:t> An </a:t>
            </a:r>
            <a:r>
              <a:rPr lang="en-US" dirty="0" err="1">
                <a:solidFill>
                  <a:srgbClr val="FF0000"/>
                </a:solidFill>
              </a:rPr>
              <a:t>có</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chuyến</a:t>
            </a:r>
            <a:r>
              <a:rPr lang="en-US" dirty="0">
                <a:solidFill>
                  <a:srgbClr val="FF0000"/>
                </a:solidFill>
              </a:rPr>
              <a:t> </a:t>
            </a:r>
            <a:r>
              <a:rPr lang="en-US" dirty="0" err="1">
                <a:solidFill>
                  <a:srgbClr val="FF0000"/>
                </a:solidFill>
              </a:rPr>
              <a:t>đi</a:t>
            </a:r>
            <a:r>
              <a:rPr lang="en-US" dirty="0">
                <a:solidFill>
                  <a:srgbClr val="FF0000"/>
                </a:solidFill>
              </a:rPr>
              <a:t>?</a:t>
            </a:r>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smtClean="0"/>
              <a:t>Hướng</a:t>
            </a:r>
            <a:r>
              <a:rPr lang="en-US" b="1" dirty="0" smtClean="0"/>
              <a:t> </a:t>
            </a:r>
            <a:r>
              <a:rPr lang="en-US" b="1" dirty="0" err="1"/>
              <a:t>dẫn</a:t>
            </a:r>
            <a:r>
              <a:rPr lang="en-US" b="1" dirty="0"/>
              <a:t>: </a:t>
            </a:r>
          </a:p>
          <a:p>
            <a:pPr marL="0" indent="0">
              <a:buNone/>
            </a:pPr>
            <a:r>
              <a:rPr lang="en-US" dirty="0" err="1" smtClean="0"/>
              <a:t>Để</a:t>
            </a:r>
            <a:r>
              <a:rPr lang="en-US" dirty="0" smtClean="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bạn</a:t>
            </a:r>
            <a:r>
              <a:rPr lang="en-US" dirty="0"/>
              <a:t> An </a:t>
            </a:r>
            <a:r>
              <a:rPr lang="en-US" dirty="0" err="1"/>
              <a:t>có</a:t>
            </a:r>
            <a:r>
              <a:rPr lang="en-US" dirty="0"/>
              <a:t> </a:t>
            </a:r>
            <a:r>
              <a:rPr lang="en-US" dirty="0" err="1"/>
              <a:t>thể</a:t>
            </a:r>
            <a:r>
              <a:rPr lang="en-US" dirty="0"/>
              <a:t> </a:t>
            </a:r>
            <a:r>
              <a:rPr lang="en-US" dirty="0" err="1"/>
              <a:t>chọn</a:t>
            </a:r>
            <a:r>
              <a:rPr lang="en-US" dirty="0"/>
              <a:t> </a:t>
            </a:r>
            <a:r>
              <a:rPr lang="en-US" dirty="0" err="1"/>
              <a:t>đi</a:t>
            </a:r>
            <a:r>
              <a:rPr lang="en-US" dirty="0"/>
              <a:t> </a:t>
            </a:r>
            <a:r>
              <a:rPr lang="en-US" dirty="0" err="1"/>
              <a:t>bằng</a:t>
            </a:r>
            <a:r>
              <a:rPr lang="en-US" dirty="0"/>
              <a:t> </a:t>
            </a:r>
            <a:r>
              <a:rPr lang="en-US" dirty="0" err="1">
                <a:solidFill>
                  <a:srgbClr val="FF0000"/>
                </a:solidFill>
              </a:rPr>
              <a:t>tàu</a:t>
            </a:r>
            <a:r>
              <a:rPr lang="en-US" dirty="0">
                <a:solidFill>
                  <a:srgbClr val="FF0000"/>
                </a:solidFill>
              </a:rPr>
              <a:t> </a:t>
            </a:r>
            <a:r>
              <a:rPr lang="en-US" dirty="0" err="1">
                <a:solidFill>
                  <a:srgbClr val="FF0000"/>
                </a:solidFill>
              </a:rPr>
              <a:t>hỏa</a:t>
            </a:r>
            <a:r>
              <a:rPr lang="en-US" dirty="0">
                <a:solidFill>
                  <a:srgbClr val="FF0000"/>
                </a:solidFill>
              </a:rPr>
              <a:t> </a:t>
            </a:r>
            <a:r>
              <a:rPr lang="en-US" dirty="0" err="1">
                <a:solidFill>
                  <a:srgbClr val="FF0000"/>
                </a:solidFill>
              </a:rPr>
              <a:t>hoặc</a:t>
            </a:r>
            <a:r>
              <a:rPr lang="en-US" dirty="0">
                <a:solidFill>
                  <a:srgbClr val="FF0000"/>
                </a:solidFill>
              </a:rPr>
              <a:t> </a:t>
            </a:r>
            <a:r>
              <a:rPr lang="en-US" dirty="0" err="1">
                <a:solidFill>
                  <a:srgbClr val="FF0000"/>
                </a:solidFill>
              </a:rPr>
              <a:t>máy</a:t>
            </a:r>
            <a:r>
              <a:rPr lang="en-US" dirty="0">
                <a:solidFill>
                  <a:srgbClr val="FF0000"/>
                </a:solidFill>
              </a:rPr>
              <a:t> bay</a:t>
            </a:r>
            <a:r>
              <a:rPr lang="en-US" dirty="0"/>
              <a:t>.</a:t>
            </a:r>
          </a:p>
          <a:p>
            <a:r>
              <a:rPr lang="en-US" dirty="0"/>
              <a:t> </a:t>
            </a:r>
            <a:r>
              <a:rPr lang="en-US" dirty="0" err="1"/>
              <a:t>Đi</a:t>
            </a:r>
            <a:r>
              <a:rPr lang="en-US" dirty="0"/>
              <a:t> </a:t>
            </a:r>
            <a:r>
              <a:rPr lang="en-US" dirty="0" err="1"/>
              <a:t>bằng</a:t>
            </a:r>
            <a:r>
              <a:rPr lang="en-US" dirty="0"/>
              <a:t> </a:t>
            </a:r>
            <a:r>
              <a:rPr lang="en-US" dirty="0" err="1"/>
              <a:t>tàu</a:t>
            </a:r>
            <a:r>
              <a:rPr lang="en-US" dirty="0"/>
              <a:t> </a:t>
            </a:r>
            <a:r>
              <a:rPr lang="en-US" dirty="0" err="1"/>
              <a:t>hỏa</a:t>
            </a:r>
            <a:r>
              <a:rPr lang="en-US" dirty="0"/>
              <a:t>, </a:t>
            </a:r>
            <a:r>
              <a:rPr lang="en-US" dirty="0" err="1"/>
              <a:t>có</a:t>
            </a:r>
            <a:r>
              <a:rPr lang="en-US" dirty="0"/>
              <a:t> </a:t>
            </a:r>
            <a:r>
              <a:rPr lang="en-US" dirty="0" err="1"/>
              <a:t>thể</a:t>
            </a:r>
            <a:r>
              <a:rPr lang="en-US" dirty="0"/>
              <a:t>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7 </a:t>
            </a:r>
            <a:r>
              <a:rPr lang="en-US" dirty="0" err="1">
                <a:solidFill>
                  <a:srgbClr val="FF0000"/>
                </a:solidFill>
              </a:rPr>
              <a:t>chuyến</a:t>
            </a:r>
            <a:r>
              <a:rPr lang="en-US" dirty="0">
                <a:solidFill>
                  <a:srgbClr val="FF0000"/>
                </a:solidFill>
              </a:rPr>
              <a:t> </a:t>
            </a:r>
            <a:r>
              <a:rPr lang="en-US" dirty="0" err="1">
                <a:solidFill>
                  <a:srgbClr val="FF0000"/>
                </a:solidFill>
              </a:rPr>
              <a:t>tàu</a:t>
            </a:r>
            <a:endParaRPr lang="en-US" dirty="0">
              <a:solidFill>
                <a:srgbClr val="FF0000"/>
              </a:solidFill>
            </a:endParaRPr>
          </a:p>
          <a:p>
            <a:r>
              <a:rPr lang="en-US" dirty="0"/>
              <a:t> </a:t>
            </a:r>
            <a:r>
              <a:rPr lang="en-US" dirty="0" err="1"/>
              <a:t>Đi</a:t>
            </a:r>
            <a:r>
              <a:rPr lang="en-US" dirty="0"/>
              <a:t> </a:t>
            </a:r>
            <a:r>
              <a:rPr lang="en-US" dirty="0" err="1"/>
              <a:t>bằng</a:t>
            </a:r>
            <a:r>
              <a:rPr lang="en-US" dirty="0"/>
              <a:t> </a:t>
            </a:r>
            <a:r>
              <a:rPr lang="en-US" dirty="0" err="1"/>
              <a:t>máy</a:t>
            </a:r>
            <a:r>
              <a:rPr lang="en-US" dirty="0"/>
              <a:t> bay, </a:t>
            </a:r>
            <a:r>
              <a:rPr lang="en-US" dirty="0" err="1"/>
              <a:t>có</a:t>
            </a:r>
            <a:r>
              <a:rPr lang="en-US" dirty="0"/>
              <a:t> </a:t>
            </a:r>
            <a:r>
              <a:rPr lang="en-US" dirty="0" err="1"/>
              <a:t>thể</a:t>
            </a:r>
            <a:r>
              <a:rPr lang="en-US" dirty="0"/>
              <a:t> </a:t>
            </a:r>
            <a:r>
              <a:rPr lang="en-US" dirty="0" err="1"/>
              <a:t>chọn</a:t>
            </a:r>
            <a:r>
              <a:rPr lang="en-US" dirty="0"/>
              <a:t> </a:t>
            </a:r>
            <a:r>
              <a:rPr lang="en-US" dirty="0">
                <a:solidFill>
                  <a:srgbClr val="FF0000"/>
                </a:solidFill>
              </a:rPr>
              <a:t>1 </a:t>
            </a:r>
            <a:r>
              <a:rPr lang="en-US" dirty="0" err="1">
                <a:solidFill>
                  <a:srgbClr val="FF0000"/>
                </a:solidFill>
              </a:rPr>
              <a:t>trong</a:t>
            </a:r>
            <a:r>
              <a:rPr lang="en-US" dirty="0">
                <a:solidFill>
                  <a:srgbClr val="FF0000"/>
                </a:solidFill>
              </a:rPr>
              <a:t> 2 </a:t>
            </a:r>
            <a:r>
              <a:rPr lang="en-US" dirty="0" err="1">
                <a:solidFill>
                  <a:srgbClr val="FF0000"/>
                </a:solidFill>
              </a:rPr>
              <a:t>chuyến</a:t>
            </a:r>
            <a:r>
              <a:rPr lang="en-US" dirty="0">
                <a:solidFill>
                  <a:srgbClr val="FF0000"/>
                </a:solidFill>
              </a:rPr>
              <a:t> bay.</a:t>
            </a:r>
          </a:p>
          <a:p>
            <a:pPr marL="0" indent="0">
              <a:buNone/>
            </a:pPr>
            <a:r>
              <a:rPr lang="en-US" dirty="0" err="1"/>
              <a:t>Vậy</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chuyến</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là</a:t>
            </a:r>
            <a:r>
              <a:rPr lang="en-US" dirty="0"/>
              <a:t> </a:t>
            </a:r>
            <a:r>
              <a:rPr lang="en-US" b="1" dirty="0" smtClean="0">
                <a:solidFill>
                  <a:srgbClr val="FF0000"/>
                </a:solidFill>
              </a:rPr>
              <a:t>7 + 2 = 9 </a:t>
            </a:r>
            <a:r>
              <a:rPr lang="en-US" dirty="0">
                <a:solidFill>
                  <a:srgbClr val="FF0000"/>
                </a:solidFill>
              </a:rPr>
              <a:t>(</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8865028"/>
            <a:ext cx="6172200" cy="456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HĐ1</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7"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sz="800"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lvl="0" indent="0">
                  <a:buNone/>
                </a:pPr>
                <a:r>
                  <a:rPr lang="en-US" b="1" dirty="0" err="1"/>
                  <a:t>Giải</a:t>
                </a:r>
                <a:endParaRPr lang="en-US" b="1" dirty="0"/>
              </a:p>
              <a:p>
                <a:pPr lvl="0"/>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 </a:t>
                </a:r>
                <a:r>
                  <a:rPr lang="en-US" dirty="0" err="1"/>
                  <a:t>và</a:t>
                </a:r>
                <a:r>
                  <a:rPr lang="en-US" dirty="0"/>
                  <a:t> </a:t>
                </a:r>
                <a14:m>
                  <m:oMath xmlns:m="http://schemas.openxmlformats.org/officeDocument/2006/math">
                    <m:r>
                      <a:rPr lang="en-US" i="1">
                        <a:latin typeface="Cambria Math"/>
                      </a:rPr>
                      <m:t>𝑐</m:t>
                    </m:r>
                    <m:r>
                      <a:rPr lang="en-US" i="1">
                        <a:latin typeface="Cambria Math"/>
                      </a:rPr>
                      <m:t>∈</m:t>
                    </m:r>
                    <m:d>
                      <m:dPr>
                        <m:begChr m:val="{"/>
                        <m:endChr m:val="}"/>
                        <m:ctrlPr>
                          <a:rPr lang="en-US" i="1">
                            <a:latin typeface="Cambria Math"/>
                          </a:rPr>
                        </m:ctrlPr>
                      </m:dPr>
                      <m:e>
                        <m:r>
                          <a:rPr lang="en-US" i="1">
                            <a:latin typeface="Cambria Math"/>
                          </a:rPr>
                          <m:t>0</m:t>
                        </m:r>
                        <m:r>
                          <a:rPr lang="en-US" i="1">
                            <a:latin typeface="Cambria Math"/>
                          </a:rPr>
                          <m:t>;</m:t>
                        </m:r>
                        <m:r>
                          <m:rPr>
                            <m:nor/>
                          </m:rPr>
                          <a:rPr lang="en-US"/>
                          <m:t> </m:t>
                        </m:r>
                        <m:r>
                          <a:rPr lang="en-US" i="1">
                            <a:latin typeface="Cambria Math"/>
                          </a:rPr>
                          <m:t>5</m:t>
                        </m:r>
                      </m:e>
                    </m:d>
                  </m:oMath>
                </a14:m>
                <a:r>
                  <a:rPr lang="en-US" dirty="0"/>
                  <a:t> .</a:t>
                </a:r>
              </a:p>
              <a:p>
                <a:r>
                  <a:rPr lang="en-US" dirty="0" err="1"/>
                  <a:t>Trường</a:t>
                </a:r>
                <a:r>
                  <a:rPr lang="en-US" dirty="0"/>
                  <a:t> </a:t>
                </a:r>
                <a:r>
                  <a:rPr lang="en-US" dirty="0" err="1"/>
                  <a:t>hợp</a:t>
                </a:r>
                <a:r>
                  <a:rPr lang="en-US" dirty="0"/>
                  <a:t> 1: </a:t>
                </a:r>
                <a14:m>
                  <m:oMath xmlns:m="http://schemas.openxmlformats.org/officeDocument/2006/math">
                    <m:r>
                      <a:rPr lang="en-US" i="1">
                        <a:latin typeface="Cambria Math"/>
                      </a:rPr>
                      <m:t>𝑐</m:t>
                    </m:r>
                    <m:r>
                      <a:rPr lang="en-US" i="1">
                        <a:latin typeface="Cambria Math"/>
                      </a:rPr>
                      <m:t>=</m:t>
                    </m:r>
                    <m:r>
                      <a:rPr lang="en-US" i="1">
                        <a:latin typeface="Cambria Math"/>
                      </a:rPr>
                      <m:t>0</m:t>
                    </m:r>
                  </m:oMath>
                </a14:m>
                <a:endParaRPr lang="en-US" dirty="0"/>
              </a:p>
              <a:p>
                <a:r>
                  <a:rPr lang="en-US" dirty="0" err="1"/>
                  <a:t>Chọn</a:t>
                </a:r>
                <a:r>
                  <a:rPr lang="en-US" dirty="0"/>
                  <a:t> </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1</m:t>
                    </m:r>
                  </m:oMath>
                </a14:m>
                <a:r>
                  <a:rPr lang="en-US" dirty="0"/>
                  <a:t> </a:t>
                </a:r>
                <a:r>
                  <a:rPr lang="en-US" dirty="0" err="1"/>
                  <a:t>cách</a:t>
                </a:r>
                <a:r>
                  <a:rPr lang="en-US" dirty="0"/>
                  <a:t>.</a:t>
                </a:r>
              </a:p>
              <a:p>
                <a:r>
                  <a:rPr lang="en-US" dirty="0" err="1"/>
                  <a:t>Chọn</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11353800" cy="9921876"/>
              </a:xfrm>
              <a:prstGeom prst="rect">
                <a:avLst/>
              </a:prstGeom>
              <a:blipFill>
                <a:blip r:embed="rId3"/>
                <a:stretch>
                  <a:fillRect l="-2414" r="-2951"/>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err="1"/>
                  <a:t>Chọn</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1</m:t>
                    </m:r>
                    <m:r>
                      <a:rPr lang="en-US">
                        <a:latin typeface="Cambria Math"/>
                      </a:rPr>
                      <m:t>.</m:t>
                    </m:r>
                    <m:r>
                      <a:rPr lang="en-US">
                        <a:latin typeface="Cambria Math"/>
                      </a:rPr>
                      <m:t>9</m:t>
                    </m:r>
                    <m:r>
                      <a:rPr lang="en-US">
                        <a:latin typeface="Cambria Math"/>
                      </a:rPr>
                      <m:t>.</m:t>
                    </m:r>
                    <m:r>
                      <a:rPr lang="en-US">
                        <a:latin typeface="Cambria Math"/>
                      </a:rPr>
                      <m:t>8</m:t>
                    </m:r>
                    <m:r>
                      <a:rPr lang="en-US" i="1">
                        <a:latin typeface="Cambria Math"/>
                      </a:rPr>
                      <m:t>=</m:t>
                    </m:r>
                    <m:r>
                      <a:rPr lang="en-US" i="1">
                        <a:latin typeface="Cambria Math"/>
                      </a:rPr>
                      <m:t>72</m:t>
                    </m:r>
                  </m:oMath>
                </a14:m>
                <a:r>
                  <a:rPr lang="en-US" dirty="0"/>
                  <a:t> </a:t>
                </a:r>
                <a:r>
                  <a:rPr lang="en-US" dirty="0" err="1"/>
                  <a:t>số</a:t>
                </a:r>
                <a:r>
                  <a:rPr lang="en-US" dirty="0"/>
                  <a:t> </a:t>
                </a:r>
                <a:r>
                  <a:rPr lang="en-US" dirty="0" err="1"/>
                  <a:t>thỏa</a:t>
                </a:r>
                <a:r>
                  <a:rPr lang="en-US" dirty="0"/>
                  <a:t> </a:t>
                </a:r>
                <a:r>
                  <a:rPr lang="en-US" dirty="0" err="1"/>
                  <a:t>bài</a:t>
                </a:r>
                <a:r>
                  <a:rPr lang="en-US" dirty="0"/>
                  <a:t> </a:t>
                </a:r>
                <a:r>
                  <a:rPr lang="en-US" dirty="0" err="1"/>
                  <a:t>toán</a:t>
                </a:r>
                <a:r>
                  <a:rPr lang="en-US" dirty="0"/>
                  <a:t>.</a:t>
                </a:r>
              </a:p>
              <a:p>
                <a:r>
                  <a:rPr lang="en-US" dirty="0" err="1"/>
                  <a:t>Trường</a:t>
                </a:r>
                <a:r>
                  <a:rPr lang="en-US" dirty="0"/>
                  <a:t> </a:t>
                </a:r>
                <a:r>
                  <a:rPr lang="en-US" dirty="0" err="1"/>
                  <a:t>hợp</a:t>
                </a:r>
                <a:r>
                  <a:rPr lang="en-US" dirty="0"/>
                  <a:t> 2: </a:t>
                </a:r>
                <a14:m>
                  <m:oMath xmlns:m="http://schemas.openxmlformats.org/officeDocument/2006/math">
                    <m:r>
                      <a:rPr lang="en-US" i="1">
                        <a:latin typeface="Cambria Math"/>
                      </a:rPr>
                      <m:t>𝑐</m:t>
                    </m:r>
                    <m:r>
                      <a:rPr lang="en-US" i="1">
                        <a:latin typeface="Cambria Math"/>
                      </a:rPr>
                      <m:t>=</m:t>
                    </m:r>
                    <m:r>
                      <a:rPr lang="en-US" i="1">
                        <a:latin typeface="Cambria Math"/>
                      </a:rPr>
                      <m:t>5</m:t>
                    </m:r>
                  </m:oMath>
                </a14:m>
                <a:endParaRPr lang="en-US" dirty="0"/>
              </a:p>
              <a:p>
                <a:r>
                  <a:rPr lang="en-US" dirty="0" err="1"/>
                  <a:t>Chọn</a:t>
                </a:r>
                <a:r>
                  <a:rPr lang="en-US" dirty="0"/>
                  <a:t> </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1</m:t>
                    </m:r>
                  </m:oMath>
                </a14:m>
                <a:r>
                  <a:rPr lang="en-US" dirty="0"/>
                  <a:t> </a:t>
                </a:r>
                <a:r>
                  <a:rPr lang="en-US" dirty="0" err="1"/>
                  <a:t>cách</a:t>
                </a:r>
                <a:r>
                  <a:rPr lang="en-US" dirty="0"/>
                  <a:t>.</a:t>
                </a:r>
              </a:p>
              <a:p>
                <a:r>
                  <a:rPr lang="en-US" dirty="0" err="1"/>
                  <a:t>Chọn</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Chọn</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1</m:t>
                    </m:r>
                    <m:r>
                      <a:rPr lang="en-US">
                        <a:latin typeface="Cambria Math"/>
                      </a:rPr>
                      <m:t>.</m:t>
                    </m:r>
                    <m:r>
                      <a:rPr lang="en-US">
                        <a:latin typeface="Cambria Math"/>
                      </a:rPr>
                      <m:t>8</m:t>
                    </m:r>
                    <m:r>
                      <a:rPr lang="en-US">
                        <a:latin typeface="Cambria Math"/>
                      </a:rPr>
                      <m:t>.</m:t>
                    </m:r>
                    <m:r>
                      <a:rPr lang="en-US">
                        <a:latin typeface="Cambria Math"/>
                      </a:rPr>
                      <m:t>8</m:t>
                    </m:r>
                    <m:r>
                      <a:rPr lang="en-US" i="1">
                        <a:latin typeface="Cambria Math"/>
                      </a:rPr>
                      <m:t>=</m:t>
                    </m:r>
                    <m:r>
                      <a:rPr lang="en-US" i="1">
                        <a:latin typeface="Cambria Math"/>
                      </a:rPr>
                      <m:t>64</m:t>
                    </m:r>
                  </m:oMath>
                </a14:m>
                <a:r>
                  <a:rPr lang="en-US" dirty="0"/>
                  <a:t> </a:t>
                </a:r>
                <a:r>
                  <a:rPr lang="en-US" dirty="0" err="1"/>
                  <a:t>số</a:t>
                </a:r>
                <a:r>
                  <a:rPr lang="en-US" dirty="0"/>
                  <a:t> </a:t>
                </a:r>
                <a:r>
                  <a:rPr lang="en-US" dirty="0" err="1"/>
                  <a:t>thỏa</a:t>
                </a:r>
                <a:r>
                  <a:rPr lang="en-US" dirty="0"/>
                  <a:t> </a:t>
                </a:r>
                <a:r>
                  <a:rPr lang="en-US" dirty="0" err="1"/>
                  <a:t>mãn</a:t>
                </a:r>
                <a:r>
                  <a:rPr lang="en-US" dirty="0"/>
                  <a:t> </a:t>
                </a:r>
                <a:r>
                  <a:rPr lang="en-US" dirty="0" err="1"/>
                  <a:t>bài</a:t>
                </a:r>
                <a:r>
                  <a:rPr lang="en-US" dirty="0"/>
                  <a:t> </a:t>
                </a:r>
                <a:r>
                  <a:rPr lang="en-US" dirty="0" err="1"/>
                  <a:t>toán</a:t>
                </a:r>
                <a:r>
                  <a:rPr lang="en-US" dirty="0"/>
                  <a:t>.</a:t>
                </a:r>
              </a:p>
              <a:p>
                <a:r>
                  <a:rPr lang="en-US" dirty="0" err="1"/>
                  <a:t>Vậy</a:t>
                </a:r>
                <a:r>
                  <a:rPr lang="en-US" dirty="0"/>
                  <a:t> </a:t>
                </a:r>
                <a:r>
                  <a:rPr lang="en-US" dirty="0" err="1"/>
                  <a:t>có</a:t>
                </a:r>
                <a:r>
                  <a:rPr lang="en-US" dirty="0"/>
                  <a:t> </a:t>
                </a:r>
                <a14:m>
                  <m:oMath xmlns:m="http://schemas.openxmlformats.org/officeDocument/2006/math">
                    <m:r>
                      <a:rPr lang="en-US" i="1">
                        <a:latin typeface="Cambria Math"/>
                      </a:rPr>
                      <m:t>72</m:t>
                    </m:r>
                    <m:r>
                      <a:rPr lang="en-US" i="1">
                        <a:latin typeface="Cambria Math"/>
                      </a:rPr>
                      <m:t>+</m:t>
                    </m:r>
                    <m:r>
                      <a:rPr lang="en-US" i="1">
                        <a:latin typeface="Cambria Math"/>
                      </a:rPr>
                      <m:t>64</m:t>
                    </m:r>
                    <m:r>
                      <a:rPr lang="en-US" i="1">
                        <a:latin typeface="Cambria Math"/>
                      </a:rPr>
                      <m:t>=</m:t>
                    </m:r>
                    <m:r>
                      <a:rPr lang="en-US" i="1">
                        <a:latin typeface="Cambria Math"/>
                      </a:rPr>
                      <m:t>136</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4"/>
                <a:stretch>
                  <a:fillRect l="-2094" t="-2043"/>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464824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sz="2400" dirty="0"/>
          </a:p>
          <a:p>
            <a:pPr marL="0" indent="0">
              <a:buNone/>
            </a:pPr>
            <a:r>
              <a:rPr lang="en-US" dirty="0"/>
              <a:t>a) </a:t>
            </a:r>
            <a:r>
              <a:rPr lang="en-US" dirty="0" err="1"/>
              <a:t>Mật</a:t>
            </a:r>
            <a:r>
              <a:rPr lang="en-US" dirty="0"/>
              <a:t> </a:t>
            </a:r>
            <a:r>
              <a:rPr lang="en-US" dirty="0" err="1"/>
              <a:t>khẩu</a:t>
            </a:r>
            <a:r>
              <a:rPr lang="en-US" dirty="0"/>
              <a:t> </a:t>
            </a:r>
            <a:r>
              <a:rPr lang="en-US" dirty="0" err="1"/>
              <a:t>của</a:t>
            </a:r>
            <a:r>
              <a:rPr lang="en-US" dirty="0"/>
              <a:t> </a:t>
            </a:r>
            <a:r>
              <a:rPr lang="en-US" dirty="0" err="1"/>
              <a:t>chương</a:t>
            </a:r>
            <a:r>
              <a:rPr lang="en-US" dirty="0"/>
              <a:t> </a:t>
            </a:r>
            <a:r>
              <a:rPr lang="en-US" dirty="0" err="1"/>
              <a:t>trình</a:t>
            </a:r>
            <a:r>
              <a:rPr lang="en-US" dirty="0"/>
              <a:t> </a:t>
            </a:r>
            <a:r>
              <a:rPr lang="en-US" dirty="0" err="1"/>
              <a:t>máy</a:t>
            </a:r>
            <a:r>
              <a:rPr lang="en-US" dirty="0"/>
              <a:t> </a:t>
            </a:r>
            <a:r>
              <a:rPr lang="en-US" dirty="0" err="1"/>
              <a:t>tính</a:t>
            </a:r>
            <a:r>
              <a:rPr lang="en-US" dirty="0"/>
              <a:t> </a:t>
            </a:r>
            <a:r>
              <a:rPr lang="en-US" dirty="0" err="1"/>
              <a:t>quy</a:t>
            </a:r>
            <a:r>
              <a:rPr lang="en-US" dirty="0"/>
              <a:t> </a:t>
            </a:r>
            <a:r>
              <a:rPr lang="en-US" dirty="0" err="1"/>
              <a:t>định</a:t>
            </a:r>
            <a:r>
              <a:rPr lang="en-US" dirty="0"/>
              <a:t> </a:t>
            </a:r>
            <a:r>
              <a:rPr lang="en-US" dirty="0" err="1"/>
              <a:t>gồm</a:t>
            </a:r>
            <a:r>
              <a:rPr lang="en-US" dirty="0"/>
              <a:t> 3 </a:t>
            </a:r>
            <a:r>
              <a:rPr lang="en-US" dirty="0" err="1"/>
              <a:t>kí</a:t>
            </a:r>
            <a:r>
              <a:rPr lang="en-US" dirty="0"/>
              <a:t> </a:t>
            </a:r>
            <a:r>
              <a:rPr lang="en-US" dirty="0" err="1"/>
              <a:t>tự</a:t>
            </a:r>
            <a:r>
              <a:rPr lang="en-US" dirty="0"/>
              <a:t>, </a:t>
            </a:r>
            <a:r>
              <a:rPr lang="en-US" dirty="0" err="1"/>
              <a:t>mỗi</a:t>
            </a:r>
            <a:r>
              <a:rPr lang="en-US" dirty="0"/>
              <a:t> </a:t>
            </a:r>
            <a:r>
              <a:rPr lang="en-US" dirty="0" err="1"/>
              <a:t>kí</a:t>
            </a:r>
            <a:r>
              <a:rPr lang="en-US" dirty="0"/>
              <a:t> </a:t>
            </a:r>
            <a:r>
              <a:rPr lang="en-US" dirty="0" err="1"/>
              <a:t>tự</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số</a:t>
            </a:r>
            <a:r>
              <a:rPr lang="en-US" dirty="0"/>
              <a:t>. </a:t>
            </a:r>
            <a:r>
              <a:rPr lang="en-US" dirty="0" err="1"/>
              <a:t>Hỏi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bao </a:t>
            </a:r>
            <a:r>
              <a:rPr lang="en-US" dirty="0" err="1"/>
              <a:t>nhiêu</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a:t>
            </a:r>
          </a:p>
          <a:p>
            <a:pPr marL="0" indent="0">
              <a:buNone/>
            </a:pPr>
            <a:r>
              <a:rPr lang="en-US" dirty="0"/>
              <a:t>b) </a:t>
            </a:r>
            <a:r>
              <a:rPr lang="en-US" dirty="0" err="1"/>
              <a:t>Nếu</a:t>
            </a:r>
            <a:r>
              <a:rPr lang="en-US" dirty="0"/>
              <a:t> </a:t>
            </a:r>
            <a:r>
              <a:rPr lang="en-US" dirty="0" err="1"/>
              <a:t>chương</a:t>
            </a:r>
            <a:r>
              <a:rPr lang="en-US" dirty="0"/>
              <a:t> </a:t>
            </a:r>
            <a:r>
              <a:rPr lang="en-US" dirty="0" err="1"/>
              <a:t>trình</a:t>
            </a:r>
            <a:r>
              <a:rPr lang="en-US" dirty="0"/>
              <a:t> </a:t>
            </a:r>
            <a:r>
              <a:rPr lang="en-US" dirty="0" err="1"/>
              <a:t>máy</a:t>
            </a:r>
            <a:r>
              <a:rPr lang="en-US" dirty="0"/>
              <a:t> </a:t>
            </a:r>
            <a:r>
              <a:rPr lang="en-US" dirty="0" err="1"/>
              <a:t>tính</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mật</a:t>
            </a:r>
            <a:r>
              <a:rPr lang="en-US" dirty="0"/>
              <a:t> </a:t>
            </a:r>
            <a:r>
              <a:rPr lang="en-US" dirty="0" err="1"/>
              <a:t>khẩu</a:t>
            </a:r>
            <a:r>
              <a:rPr lang="en-US" dirty="0"/>
              <a:t> </a:t>
            </a:r>
            <a:r>
              <a:rPr lang="en-US" dirty="0" err="1"/>
              <a:t>vẫn</a:t>
            </a:r>
            <a:r>
              <a:rPr lang="en-US" dirty="0"/>
              <a:t> </a:t>
            </a:r>
            <a:r>
              <a:rPr lang="en-US" dirty="0" err="1"/>
              <a:t>gồm</a:t>
            </a:r>
            <a:r>
              <a:rPr lang="en-US" dirty="0"/>
              <a:t> 3 </a:t>
            </a:r>
            <a:r>
              <a:rPr lang="en-US" dirty="0" err="1"/>
              <a:t>kí</a:t>
            </a:r>
            <a:r>
              <a:rPr lang="en-US" dirty="0"/>
              <a:t> </a:t>
            </a:r>
            <a:r>
              <a:rPr lang="en-US" dirty="0" err="1"/>
              <a:t>tự</a:t>
            </a:r>
            <a:r>
              <a:rPr lang="en-US" dirty="0"/>
              <a:t>, </a:t>
            </a:r>
            <a:r>
              <a:rPr lang="en-US" dirty="0" err="1"/>
              <a:t>nhưng</a:t>
            </a:r>
            <a:r>
              <a:rPr lang="en-US" dirty="0"/>
              <a:t> </a:t>
            </a:r>
            <a:r>
              <a:rPr lang="en-US" dirty="0" err="1"/>
              <a:t>kí</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phải</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a:t>
            </a:r>
            <a:r>
              <a:rPr lang="en-US" dirty="0" err="1"/>
              <a:t>trong</a:t>
            </a:r>
            <a:r>
              <a:rPr lang="en-US" dirty="0"/>
              <a:t> </a:t>
            </a:r>
            <a:r>
              <a:rPr lang="en-US" dirty="0" err="1"/>
              <a:t>bảng</a:t>
            </a:r>
            <a:r>
              <a:rPr lang="en-US" dirty="0"/>
              <a:t> </a:t>
            </a:r>
            <a:r>
              <a:rPr lang="en-US" dirty="0" err="1"/>
              <a:t>chữ</a:t>
            </a:r>
            <a:r>
              <a:rPr lang="en-US" dirty="0"/>
              <a:t> </a:t>
            </a:r>
            <a:r>
              <a:rPr lang="en-US" dirty="0" err="1"/>
              <a:t>cái</a:t>
            </a:r>
            <a:r>
              <a:rPr lang="en-US" dirty="0"/>
              <a:t> </a:t>
            </a:r>
            <a:r>
              <a:rPr lang="en-US" dirty="0" err="1"/>
              <a:t>tiếng</a:t>
            </a:r>
            <a:r>
              <a:rPr lang="en-US" dirty="0"/>
              <a:t> Anh </a:t>
            </a:r>
            <a:r>
              <a:rPr lang="en-US" dirty="0" err="1"/>
              <a:t>gồm</a:t>
            </a:r>
            <a:r>
              <a:rPr lang="en-US" dirty="0"/>
              <a:t> 26 </a:t>
            </a:r>
            <a:r>
              <a:rPr lang="en-US" dirty="0" err="1"/>
              <a:t>chữ</a:t>
            </a:r>
            <a:r>
              <a:rPr lang="en-US" dirty="0"/>
              <a:t> (</a:t>
            </a:r>
            <a:r>
              <a:rPr lang="en-US" dirty="0" err="1"/>
              <a:t>từ</a:t>
            </a:r>
            <a:r>
              <a:rPr lang="en-US" dirty="0"/>
              <a:t> A </a:t>
            </a:r>
            <a:r>
              <a:rPr lang="en-US" dirty="0" err="1"/>
              <a:t>đến</a:t>
            </a:r>
            <a:r>
              <a:rPr lang="en-US" dirty="0"/>
              <a:t> Z) </a:t>
            </a:r>
            <a:r>
              <a:rPr lang="en-US" dirty="0" err="1"/>
              <a:t>và</a:t>
            </a:r>
            <a:r>
              <a:rPr lang="en-US" dirty="0"/>
              <a:t> 2 </a:t>
            </a:r>
            <a:r>
              <a:rPr lang="en-US" dirty="0" err="1"/>
              <a:t>kí</a:t>
            </a:r>
            <a:r>
              <a:rPr lang="en-US" dirty="0"/>
              <a:t> </a:t>
            </a:r>
            <a:r>
              <a:rPr lang="en-US" dirty="0" err="1"/>
              <a:t>tự</a:t>
            </a:r>
            <a:r>
              <a:rPr lang="en-US" dirty="0"/>
              <a:t> </a:t>
            </a:r>
            <a:r>
              <a:rPr lang="en-US" dirty="0" err="1"/>
              <a:t>sau</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0 </a:t>
            </a:r>
            <a:r>
              <a:rPr lang="en-US" dirty="0" err="1"/>
              <a:t>đến</a:t>
            </a:r>
            <a:r>
              <a:rPr lang="en-US" dirty="0"/>
              <a:t> 9). </a:t>
            </a:r>
            <a:r>
              <a:rPr lang="en-US" dirty="0" err="1"/>
              <a:t>Hỏi</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r>
              <a:rPr lang="en-US" dirty="0" err="1"/>
              <a:t>nhiều</a:t>
            </a:r>
            <a:r>
              <a:rPr lang="en-US" dirty="0"/>
              <a:t> </a:t>
            </a:r>
            <a:r>
              <a:rPr lang="en-US" dirty="0" err="1"/>
              <a:t>hơn</a:t>
            </a:r>
            <a:r>
              <a:rPr lang="en-US" dirty="0"/>
              <a:t> </a:t>
            </a:r>
            <a:r>
              <a:rPr lang="en-US" dirty="0" err="1"/>
              <a:t>quy</a:t>
            </a:r>
            <a:r>
              <a:rPr lang="en-US" dirty="0"/>
              <a:t> </a:t>
            </a:r>
            <a:r>
              <a:rPr lang="en-US" dirty="0" err="1"/>
              <a:t>định</a:t>
            </a:r>
            <a:r>
              <a:rPr lang="en-US" dirty="0"/>
              <a:t> </a:t>
            </a:r>
            <a:r>
              <a:rPr lang="en-US" dirty="0" err="1"/>
              <a:t>cũ</a:t>
            </a:r>
            <a:r>
              <a:rPr lang="en-US" dirty="0"/>
              <a:t> bao </a:t>
            </a:r>
            <a:r>
              <a:rPr lang="en-US" dirty="0" err="1"/>
              <a:t>nhiêu</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a. </a:t>
                </a:r>
                <a:r>
                  <a:rPr lang="en-US" dirty="0" err="1"/>
                  <a:t>Giả</a:t>
                </a:r>
                <a:r>
                  <a:rPr lang="en-US" dirty="0"/>
                  <a:t> </a:t>
                </a:r>
                <a:r>
                  <a:rPr lang="en-US" dirty="0" err="1"/>
                  <a:t>sử</a:t>
                </a:r>
                <a:r>
                  <a:rPr lang="en-US" dirty="0"/>
                  <a:t> </a:t>
                </a:r>
                <a:r>
                  <a:rPr lang="en-US" dirty="0" err="1"/>
                  <a:t>mật</a:t>
                </a:r>
                <a:r>
                  <a:rPr lang="en-US" dirty="0"/>
                  <a:t> </a:t>
                </a:r>
                <a:r>
                  <a:rPr lang="en-US" dirty="0" err="1"/>
                  <a:t>khẩu</a:t>
                </a:r>
                <a:r>
                  <a:rPr lang="en-US" dirty="0"/>
                  <a:t> </a:t>
                </a:r>
                <a:r>
                  <a:rPr lang="en-US" dirty="0" err="1"/>
                  <a:t>của</a:t>
                </a:r>
                <a:r>
                  <a:rPr lang="en-US" dirty="0"/>
                  <a:t> </a:t>
                </a:r>
                <a:r>
                  <a:rPr lang="en-US" dirty="0" err="1"/>
                  <a:t>máy</a:t>
                </a:r>
                <a:r>
                  <a:rPr lang="en-US" dirty="0"/>
                  <a:t> </a:t>
                </a:r>
                <a:r>
                  <a:rPr lang="en-US" dirty="0" err="1"/>
                  <a:t>tính</a:t>
                </a:r>
                <a:r>
                  <a:rPr lang="en-US" dirty="0"/>
                  <a:t> </a:t>
                </a:r>
                <a:r>
                  <a:rPr lang="en-US" dirty="0" err="1"/>
                  <a:t>gồm</a:t>
                </a:r>
                <a:r>
                  <a:rPr lang="en-US" dirty="0"/>
                  <a:t> </a:t>
                </a:r>
                <a14:m>
                  <m:oMath xmlns:m="http://schemas.openxmlformats.org/officeDocument/2006/math">
                    <m:r>
                      <a:rPr lang="en-US" i="1">
                        <a:latin typeface="Cambria Math"/>
                      </a:rPr>
                      <m:t>3</m:t>
                    </m:r>
                  </m:oMath>
                </a14:m>
                <a:r>
                  <a:rPr lang="en-US" dirty="0"/>
                  <a:t> </a:t>
                </a:r>
                <a:r>
                  <a:rPr lang="en-US" dirty="0" err="1"/>
                  <a:t>ký</a:t>
                </a:r>
                <a:r>
                  <a:rPr lang="en-US" dirty="0"/>
                  <a:t> </a:t>
                </a:r>
                <a:r>
                  <a:rPr lang="en-US" dirty="0" err="1"/>
                  <a:t>tự</a:t>
                </a:r>
                <a:r>
                  <a:rPr lang="en-US" dirty="0"/>
                  <a:t>, </a:t>
                </a:r>
                <a:r>
                  <a:rPr lang="en-US" dirty="0" err="1"/>
                  <a:t>mỗi</a:t>
                </a:r>
                <a:r>
                  <a:rPr lang="en-US" dirty="0"/>
                  <a:t> </a:t>
                </a:r>
                <a:r>
                  <a:rPr lang="en-US" dirty="0" err="1"/>
                  <a:t>ký</a:t>
                </a:r>
                <a:r>
                  <a:rPr lang="en-US" dirty="0"/>
                  <a:t> </a:t>
                </a:r>
                <a:r>
                  <a:rPr lang="en-US" dirty="0" err="1"/>
                  <a:t>tự</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số</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hai</a:t>
                </a:r>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ba</a:t>
                </a:r>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Vậy</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14:m>
                  <m:oMath xmlns:m="http://schemas.openxmlformats.org/officeDocument/2006/math">
                    <m:r>
                      <a:rPr lang="en-US">
                        <a:latin typeface="Cambria Math"/>
                      </a:rPr>
                      <m:t>10</m:t>
                    </m:r>
                    <m:r>
                      <a:rPr lang="en-US">
                        <a:latin typeface="Cambria Math"/>
                      </a:rPr>
                      <m:t>.</m:t>
                    </m:r>
                    <m:r>
                      <a:rPr lang="en-US">
                        <a:latin typeface="Cambria Math"/>
                      </a:rPr>
                      <m:t>10</m:t>
                    </m:r>
                    <m:r>
                      <a:rPr lang="en-US">
                        <a:latin typeface="Cambria Math"/>
                      </a:rPr>
                      <m:t>.</m:t>
                    </m:r>
                    <m:r>
                      <a:rPr lang="en-US">
                        <a:latin typeface="Cambria Math"/>
                      </a:rPr>
                      <m:t>10</m:t>
                    </m:r>
                    <m:r>
                      <a:rPr lang="en-US" i="1">
                        <a:latin typeface="Cambria Math"/>
                      </a:rPr>
                      <m:t>=</m:t>
                    </m:r>
                    <m:r>
                      <a:rPr lang="en-US" i="1">
                        <a:latin typeface="Cambria Math"/>
                      </a:rPr>
                      <m:t>1000</m:t>
                    </m:r>
                  </m:oMath>
                </a14:m>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 </a:t>
                </a:r>
                <a:r>
                  <a:rPr lang="en-US" dirty="0" err="1"/>
                  <a:t>thỏa</a:t>
                </a:r>
                <a:r>
                  <a:rPr lang="en-US" dirty="0"/>
                  <a:t> </a:t>
                </a:r>
                <a:r>
                  <a:rPr lang="en-US" dirty="0" err="1"/>
                  <a:t>mãn</a:t>
                </a:r>
                <a:r>
                  <a:rPr lang="en-US" dirty="0"/>
                  <a:t> </a:t>
                </a:r>
                <a:r>
                  <a:rPr lang="en-US" dirty="0" err="1"/>
                  <a:t>bài</a:t>
                </a:r>
                <a:r>
                  <a:rPr lang="en-US" dirty="0"/>
                  <a:t> </a:t>
                </a:r>
                <a:r>
                  <a:rPr lang="en-US" dirty="0" err="1"/>
                  <a:t>toán</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1361"/>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8.5.</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26449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sz="2000" dirty="0"/>
              </a:p>
              <a:p>
                <a:pPr marL="0" indent="0">
                  <a:buNone/>
                </a:pPr>
                <a:r>
                  <a:rPr lang="en-US" dirty="0"/>
                  <a:t>b) </a:t>
                </a:r>
                <a:r>
                  <a:rPr lang="en-US" dirty="0" err="1"/>
                  <a:t>Nếu</a:t>
                </a:r>
                <a:r>
                  <a:rPr lang="en-US" dirty="0"/>
                  <a:t> </a:t>
                </a:r>
                <a:r>
                  <a:rPr lang="en-US" dirty="0" err="1"/>
                  <a:t>chương</a:t>
                </a:r>
                <a:r>
                  <a:rPr lang="en-US" dirty="0"/>
                  <a:t> </a:t>
                </a:r>
                <a:r>
                  <a:rPr lang="en-US" dirty="0" err="1"/>
                  <a:t>trình</a:t>
                </a:r>
                <a:r>
                  <a:rPr lang="en-US" dirty="0"/>
                  <a:t> </a:t>
                </a:r>
                <a:r>
                  <a:rPr lang="en-US" dirty="0" err="1"/>
                  <a:t>máy</a:t>
                </a:r>
                <a:r>
                  <a:rPr lang="en-US" dirty="0"/>
                  <a:t> </a:t>
                </a:r>
                <a:r>
                  <a:rPr lang="en-US" dirty="0" err="1"/>
                  <a:t>tính</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mật</a:t>
                </a:r>
                <a:r>
                  <a:rPr lang="en-US" dirty="0"/>
                  <a:t> </a:t>
                </a:r>
                <a:r>
                  <a:rPr lang="en-US" dirty="0" err="1"/>
                  <a:t>khẩu</a:t>
                </a:r>
                <a:r>
                  <a:rPr lang="en-US" dirty="0"/>
                  <a:t> </a:t>
                </a:r>
                <a:r>
                  <a:rPr lang="en-US" dirty="0" err="1"/>
                  <a:t>vẫn</a:t>
                </a:r>
                <a:r>
                  <a:rPr lang="en-US" dirty="0"/>
                  <a:t> </a:t>
                </a:r>
                <a:r>
                  <a:rPr lang="en-US" dirty="0" err="1"/>
                  <a:t>gồm</a:t>
                </a:r>
                <a:r>
                  <a:rPr lang="en-US" dirty="0"/>
                  <a:t> 3 </a:t>
                </a:r>
                <a:r>
                  <a:rPr lang="en-US" dirty="0" err="1"/>
                  <a:t>kí</a:t>
                </a:r>
                <a:r>
                  <a:rPr lang="en-US" dirty="0"/>
                  <a:t> </a:t>
                </a:r>
                <a:r>
                  <a:rPr lang="en-US" dirty="0" err="1"/>
                  <a:t>tự</a:t>
                </a:r>
                <a:r>
                  <a:rPr lang="en-US" dirty="0"/>
                  <a:t>, </a:t>
                </a:r>
                <a:r>
                  <a:rPr lang="en-US" dirty="0" err="1"/>
                  <a:t>nhưng</a:t>
                </a:r>
                <a:r>
                  <a:rPr lang="en-US" dirty="0"/>
                  <a:t> </a:t>
                </a:r>
                <a:r>
                  <a:rPr lang="en-US" dirty="0" err="1"/>
                  <a:t>kí</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phải</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a:t>
                </a:r>
                <a:r>
                  <a:rPr lang="en-US" dirty="0" err="1"/>
                  <a:t>trong</a:t>
                </a:r>
                <a:r>
                  <a:rPr lang="en-US" dirty="0"/>
                  <a:t> </a:t>
                </a:r>
                <a:r>
                  <a:rPr lang="en-US" dirty="0" err="1"/>
                  <a:t>bảng</a:t>
                </a:r>
                <a:r>
                  <a:rPr lang="en-US" dirty="0"/>
                  <a:t> </a:t>
                </a:r>
                <a:r>
                  <a:rPr lang="en-US" dirty="0" err="1"/>
                  <a:t>chữ</a:t>
                </a:r>
                <a:r>
                  <a:rPr lang="en-US" dirty="0"/>
                  <a:t> </a:t>
                </a:r>
                <a:r>
                  <a:rPr lang="en-US" dirty="0" err="1"/>
                  <a:t>cái</a:t>
                </a:r>
                <a:r>
                  <a:rPr lang="en-US" dirty="0"/>
                  <a:t> </a:t>
                </a:r>
                <a:r>
                  <a:rPr lang="en-US" dirty="0" err="1"/>
                  <a:t>tiếng</a:t>
                </a:r>
                <a:r>
                  <a:rPr lang="en-US" dirty="0"/>
                  <a:t> Anh </a:t>
                </a:r>
                <a:r>
                  <a:rPr lang="en-US" dirty="0" err="1"/>
                  <a:t>gồm</a:t>
                </a:r>
                <a:r>
                  <a:rPr lang="en-US" dirty="0"/>
                  <a:t> 26 </a:t>
                </a:r>
                <a:r>
                  <a:rPr lang="en-US" dirty="0" err="1"/>
                  <a:t>chữ</a:t>
                </a:r>
                <a:r>
                  <a:rPr lang="en-US" dirty="0"/>
                  <a:t> (</a:t>
                </a:r>
                <a:r>
                  <a:rPr lang="en-US" dirty="0" err="1"/>
                  <a:t>từ</a:t>
                </a:r>
                <a:r>
                  <a:rPr lang="en-US" dirty="0"/>
                  <a:t> A </a:t>
                </a:r>
                <a:r>
                  <a:rPr lang="en-US" dirty="0" err="1"/>
                  <a:t>đến</a:t>
                </a:r>
                <a:r>
                  <a:rPr lang="en-US" dirty="0"/>
                  <a:t> Z) </a:t>
                </a:r>
                <a:r>
                  <a:rPr lang="en-US" dirty="0" err="1"/>
                  <a:t>và</a:t>
                </a:r>
                <a:r>
                  <a:rPr lang="en-US" dirty="0"/>
                  <a:t> 2 </a:t>
                </a:r>
                <a:r>
                  <a:rPr lang="en-US" dirty="0" err="1"/>
                  <a:t>kí</a:t>
                </a:r>
                <a:r>
                  <a:rPr lang="en-US" dirty="0"/>
                  <a:t> </a:t>
                </a:r>
                <a:r>
                  <a:rPr lang="en-US" dirty="0" err="1"/>
                  <a:t>tự</a:t>
                </a:r>
                <a:r>
                  <a:rPr lang="en-US" dirty="0"/>
                  <a:t> </a:t>
                </a:r>
                <a:r>
                  <a:rPr lang="en-US" dirty="0" err="1"/>
                  <a:t>sau</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0 </a:t>
                </a:r>
                <a:r>
                  <a:rPr lang="en-US" dirty="0" err="1"/>
                  <a:t>đến</a:t>
                </a:r>
                <a:r>
                  <a:rPr lang="en-US" dirty="0"/>
                  <a:t> 9). </a:t>
                </a:r>
                <a:r>
                  <a:rPr lang="en-US" dirty="0" err="1"/>
                  <a:t>Hỏi</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r>
                  <a:rPr lang="en-US" dirty="0" err="1"/>
                  <a:t>nhiều</a:t>
                </a:r>
                <a:r>
                  <a:rPr lang="en-US" dirty="0"/>
                  <a:t> </a:t>
                </a:r>
                <a:r>
                  <a:rPr lang="en-US" dirty="0" err="1"/>
                  <a:t>hơn</a:t>
                </a:r>
                <a:r>
                  <a:rPr lang="en-US" dirty="0"/>
                  <a:t> </a:t>
                </a:r>
                <a:r>
                  <a:rPr lang="en-US" dirty="0" err="1"/>
                  <a:t>quy</a:t>
                </a:r>
                <a:r>
                  <a:rPr lang="en-US" dirty="0"/>
                  <a:t> </a:t>
                </a:r>
                <a:r>
                  <a:rPr lang="en-US" dirty="0" err="1"/>
                  <a:t>định</a:t>
                </a:r>
                <a:r>
                  <a:rPr lang="en-US" dirty="0"/>
                  <a:t> </a:t>
                </a:r>
                <a:r>
                  <a:rPr lang="en-US" dirty="0" err="1"/>
                  <a:t>cũ</a:t>
                </a:r>
                <a:r>
                  <a:rPr lang="en-US" dirty="0"/>
                  <a:t> bao </a:t>
                </a:r>
                <a:r>
                  <a:rPr lang="en-US" dirty="0" err="1"/>
                  <a:t>nhiêu</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a:t>
                </a:r>
              </a:p>
              <a:p>
                <a:pPr marL="0" indent="0">
                  <a:buNone/>
                </a:pPr>
                <a:r>
                  <a:rPr lang="en-US" b="1" dirty="0" err="1"/>
                  <a:t>Giải</a:t>
                </a:r>
                <a:endParaRPr lang="en-US" b="1" dirty="0"/>
              </a:p>
              <a:p>
                <a:pPr marL="0" indent="0">
                  <a:buNone/>
                </a:pPr>
                <a:r>
                  <a:rPr lang="en-US" dirty="0" err="1"/>
                  <a:t>Giả</a:t>
                </a:r>
                <a:r>
                  <a:rPr lang="en-US" dirty="0"/>
                  <a:t> </a:t>
                </a:r>
                <a:r>
                  <a:rPr lang="en-US" dirty="0" err="1"/>
                  <a:t>sử</a:t>
                </a:r>
                <a:r>
                  <a:rPr lang="en-US" dirty="0"/>
                  <a:t> </a:t>
                </a:r>
                <a:r>
                  <a:rPr lang="en-US" dirty="0" err="1"/>
                  <a:t>mật</a:t>
                </a:r>
                <a:r>
                  <a:rPr lang="en-US" dirty="0"/>
                  <a:t> </a:t>
                </a:r>
                <a:r>
                  <a:rPr lang="en-US" dirty="0" err="1"/>
                  <a:t>khẩu</a:t>
                </a:r>
                <a:r>
                  <a:rPr lang="en-US" dirty="0"/>
                  <a:t> </a:t>
                </a:r>
                <a:r>
                  <a:rPr lang="en-US" dirty="0" err="1"/>
                  <a:t>mới</a:t>
                </a:r>
                <a:r>
                  <a:rPr lang="en-US" dirty="0"/>
                  <a:t> </a:t>
                </a:r>
                <a:r>
                  <a:rPr lang="en-US" dirty="0" err="1"/>
                  <a:t>của</a:t>
                </a:r>
                <a:r>
                  <a:rPr lang="en-US" dirty="0"/>
                  <a:t> </a:t>
                </a:r>
                <a:r>
                  <a:rPr lang="en-US" dirty="0" err="1"/>
                  <a:t>máy</a:t>
                </a:r>
                <a:r>
                  <a:rPr lang="en-US" dirty="0"/>
                  <a:t> </a:t>
                </a:r>
                <a:r>
                  <a:rPr lang="en-US" dirty="0" err="1"/>
                  <a:t>tính</a:t>
                </a:r>
                <a:r>
                  <a:rPr lang="en-US" dirty="0"/>
                  <a:t> </a:t>
                </a:r>
                <a:r>
                  <a:rPr lang="en-US" dirty="0" err="1"/>
                  <a:t>gồm</a:t>
                </a:r>
                <a:r>
                  <a:rPr lang="en-US" dirty="0"/>
                  <a:t> </a:t>
                </a:r>
                <a14:m>
                  <m:oMath xmlns:m="http://schemas.openxmlformats.org/officeDocument/2006/math">
                    <m:r>
                      <a:rPr lang="en-US" i="1">
                        <a:latin typeface="Cambria Math"/>
                      </a:rPr>
                      <m:t>3</m:t>
                    </m:r>
                  </m:oMath>
                </a14:m>
                <a:r>
                  <a:rPr lang="en-US" dirty="0"/>
                  <a:t> </a:t>
                </a:r>
                <a:r>
                  <a:rPr lang="en-US" dirty="0" err="1"/>
                  <a:t>ký</a:t>
                </a:r>
                <a:r>
                  <a:rPr lang="en-US" dirty="0"/>
                  <a:t> </a:t>
                </a:r>
                <a:r>
                  <a:rPr lang="en-US" dirty="0" err="1"/>
                  <a:t>tự</a:t>
                </a:r>
                <a:r>
                  <a:rPr lang="en-US" dirty="0"/>
                  <a:t> , </a:t>
                </a:r>
                <a:r>
                  <a:rPr lang="en-US" dirty="0" err="1"/>
                  <a:t>ký</a:t>
                </a:r>
                <a:r>
                  <a:rPr lang="en-US" dirty="0"/>
                  <a:t> </a:t>
                </a:r>
                <a:r>
                  <a:rPr lang="en-US" dirty="0" err="1"/>
                  <a:t>tự</a:t>
                </a:r>
                <a:r>
                  <a:rPr lang="en-US" dirty="0"/>
                  <a:t> </a:t>
                </a:r>
                <a:r>
                  <a:rPr lang="en-US" dirty="0" err="1"/>
                  <a:t>đầu</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2 </a:t>
                </a:r>
                <a:r>
                  <a:rPr lang="en-US" dirty="0" err="1"/>
                  <a:t>ký</a:t>
                </a:r>
                <a:r>
                  <a:rPr lang="en-US" dirty="0"/>
                  <a:t> </a:t>
                </a:r>
                <a:r>
                  <a:rPr lang="en-US" dirty="0" err="1"/>
                  <a:t>tự</a:t>
                </a:r>
                <a:r>
                  <a:rPr lang="en-US" dirty="0"/>
                  <a:t> </a:t>
                </a:r>
                <a:r>
                  <a:rPr lang="en-US" dirty="0" err="1"/>
                  <a:t>sau</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số</a:t>
                </a:r>
                <a:r>
                  <a:rPr lang="en-US" dirty="0"/>
                  <a:t>.</a:t>
                </a:r>
              </a:p>
              <a:p>
                <a:pPr marL="0" indent="0">
                  <a:buNone/>
                </a:pPr>
                <a:endParaRPr lang="en-US" sz="800" dirty="0"/>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3581400"/>
                <a:ext cx="11353800" cy="9921876"/>
              </a:xfrm>
              <a:prstGeom prst="rect">
                <a:avLst/>
              </a:prstGeom>
              <a:blipFill rotWithShape="1">
                <a:blip r:embed="rId3"/>
                <a:stretch>
                  <a:fillRect l="-2414" r="-1717" b="-3315"/>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err="1"/>
                  <a:t>Chọn</a:t>
                </a:r>
                <a:r>
                  <a:rPr lang="en-US" dirty="0"/>
                  <a:t> </a:t>
                </a:r>
                <a:r>
                  <a:rPr lang="en-US" dirty="0" err="1"/>
                  <a:t>ký</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a:t>
                </a:r>
                <a:r>
                  <a:rPr lang="en-US" dirty="0" err="1"/>
                  <a:t>trong</a:t>
                </a:r>
                <a:r>
                  <a:rPr lang="en-US" dirty="0"/>
                  <a:t> </a:t>
                </a:r>
                <a:r>
                  <a:rPr lang="en-US" dirty="0" err="1"/>
                  <a:t>bảng</a:t>
                </a:r>
                <a:r>
                  <a:rPr lang="en-US" dirty="0"/>
                  <a:t> </a:t>
                </a:r>
                <a:r>
                  <a:rPr lang="en-US" dirty="0" err="1"/>
                  <a:t>chữ</a:t>
                </a:r>
                <a:r>
                  <a:rPr lang="en-US" dirty="0"/>
                  <a:t> </a:t>
                </a:r>
                <a:r>
                  <a:rPr lang="en-US" dirty="0" err="1"/>
                  <a:t>cái</a:t>
                </a:r>
                <a:r>
                  <a:rPr lang="en-US" dirty="0"/>
                  <a:t> </a:t>
                </a:r>
                <a:r>
                  <a:rPr lang="en-US" dirty="0" err="1"/>
                  <a:t>tiếng</a:t>
                </a:r>
                <a:r>
                  <a:rPr lang="en-US" dirty="0"/>
                  <a:t> Anh </a:t>
                </a:r>
                <a:r>
                  <a:rPr lang="en-US" dirty="0" err="1"/>
                  <a:t>gồm</a:t>
                </a:r>
                <a:r>
                  <a:rPr lang="en-US" dirty="0"/>
                  <a:t> </a:t>
                </a:r>
                <a14:m>
                  <m:oMath xmlns:m="http://schemas.openxmlformats.org/officeDocument/2006/math">
                    <m:r>
                      <a:rPr lang="en-US" i="1">
                        <a:latin typeface="Cambria Math"/>
                      </a:rPr>
                      <m:t>26</m:t>
                    </m:r>
                  </m:oMath>
                </a14:m>
                <a:r>
                  <a:rPr lang="en-US" dirty="0"/>
                  <a:t> </a:t>
                </a:r>
                <a:r>
                  <a:rPr lang="en-US" dirty="0" err="1"/>
                  <a:t>chữ</a:t>
                </a:r>
                <a:r>
                  <a:rPr lang="en-US" dirty="0"/>
                  <a:t> (</a:t>
                </a:r>
                <a:r>
                  <a:rPr lang="en-US" dirty="0" err="1"/>
                  <a:t>từ</a:t>
                </a:r>
                <a:r>
                  <a:rPr lang="en-US" dirty="0"/>
                  <a:t> A </a:t>
                </a:r>
                <a:r>
                  <a:rPr lang="en-US" dirty="0" err="1"/>
                  <a:t>đến</a:t>
                </a:r>
                <a:r>
                  <a:rPr lang="en-US" dirty="0"/>
                  <a:t> Z): </a:t>
                </a:r>
                <a:r>
                  <a:rPr lang="en-US" dirty="0" err="1"/>
                  <a:t>Có</a:t>
                </a:r>
                <a:r>
                  <a:rPr lang="en-US" dirty="0"/>
                  <a:t> </a:t>
                </a:r>
                <a14:m>
                  <m:oMath xmlns:m="http://schemas.openxmlformats.org/officeDocument/2006/math">
                    <m:r>
                      <a:rPr lang="en-US" i="1">
                        <a:latin typeface="Cambria Math"/>
                      </a:rPr>
                      <m:t>26</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hai</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a:t>
                </a:r>
                <a14:m>
                  <m:oMath xmlns:m="http://schemas.openxmlformats.org/officeDocument/2006/math">
                    <m:r>
                      <a:rPr lang="en-US" i="1">
                        <a:latin typeface="Cambria Math"/>
                      </a:rPr>
                      <m:t>0</m:t>
                    </m:r>
                  </m:oMath>
                </a14:m>
                <a:r>
                  <a:rPr lang="en-US" dirty="0"/>
                  <a:t> </a:t>
                </a:r>
                <a:r>
                  <a:rPr lang="en-US" dirty="0" err="1"/>
                  <a:t>đến</a:t>
                </a:r>
                <a:r>
                  <a:rPr lang="en-US" dirty="0"/>
                  <a:t> </a:t>
                </a:r>
                <a14:m>
                  <m:oMath xmlns:m="http://schemas.openxmlformats.org/officeDocument/2006/math">
                    <m:r>
                      <a:rPr lang="en-US" i="1">
                        <a:latin typeface="Cambria Math"/>
                      </a:rPr>
                      <m:t>9</m:t>
                    </m:r>
                  </m:oMath>
                </a14:m>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ba</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a:t>
                </a:r>
                <a14:m>
                  <m:oMath xmlns:m="http://schemas.openxmlformats.org/officeDocument/2006/math">
                    <m:r>
                      <a:rPr lang="en-US" i="1">
                        <a:latin typeface="Cambria Math"/>
                      </a:rPr>
                      <m:t>0</m:t>
                    </m:r>
                  </m:oMath>
                </a14:m>
                <a:r>
                  <a:rPr lang="en-US" dirty="0"/>
                  <a:t> </a:t>
                </a:r>
                <a:r>
                  <a:rPr lang="en-US" dirty="0" err="1"/>
                  <a:t>đến</a:t>
                </a:r>
                <a:r>
                  <a:rPr lang="en-US" dirty="0"/>
                  <a:t> </a:t>
                </a:r>
                <a14:m>
                  <m:oMath xmlns:m="http://schemas.openxmlformats.org/officeDocument/2006/math">
                    <m:r>
                      <a:rPr lang="en-US" i="1">
                        <a:latin typeface="Cambria Math"/>
                      </a:rPr>
                      <m:t>9</m:t>
                    </m:r>
                  </m:oMath>
                </a14:m>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Vậy</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14:m>
                  <m:oMath xmlns:m="http://schemas.openxmlformats.org/officeDocument/2006/math">
                    <m:r>
                      <a:rPr lang="en-US">
                        <a:latin typeface="Cambria Math"/>
                      </a:rPr>
                      <m:t>26</m:t>
                    </m:r>
                    <m:r>
                      <a:rPr lang="en-US">
                        <a:latin typeface="Cambria Math"/>
                      </a:rPr>
                      <m:t>.</m:t>
                    </m:r>
                    <m:r>
                      <a:rPr lang="en-US">
                        <a:latin typeface="Cambria Math"/>
                      </a:rPr>
                      <m:t>10</m:t>
                    </m:r>
                    <m:r>
                      <a:rPr lang="en-US">
                        <a:latin typeface="Cambria Math"/>
                      </a:rPr>
                      <m:t>.</m:t>
                    </m:r>
                    <m:r>
                      <a:rPr lang="en-US">
                        <a:latin typeface="Cambria Math"/>
                      </a:rPr>
                      <m:t>10</m:t>
                    </m:r>
                    <m:r>
                      <a:rPr lang="en-US" i="1">
                        <a:latin typeface="Cambria Math"/>
                      </a:rPr>
                      <m:t>=</m:t>
                    </m:r>
                    <m:r>
                      <a:rPr lang="en-US" i="1">
                        <a:latin typeface="Cambria Math"/>
                      </a:rPr>
                      <m:t>2600</m:t>
                    </m:r>
                  </m:oMath>
                </a14:m>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 </a:t>
                </a:r>
                <a:r>
                  <a:rPr lang="en-US" dirty="0" err="1"/>
                  <a:t>thỏa</a:t>
                </a:r>
                <a:r>
                  <a:rPr lang="en-US" dirty="0"/>
                  <a:t> </a:t>
                </a:r>
                <a:r>
                  <a:rPr lang="en-US" dirty="0" err="1"/>
                  <a:t>mãn</a:t>
                </a:r>
                <a:r>
                  <a:rPr lang="en-US" dirty="0"/>
                  <a:t> </a:t>
                </a:r>
                <a:r>
                  <a:rPr lang="en-US" dirty="0" err="1"/>
                  <a:t>bài</a:t>
                </a:r>
                <a:r>
                  <a:rPr lang="en-US" dirty="0"/>
                  <a:t> </a:t>
                </a:r>
                <a:r>
                  <a:rPr lang="en-US" dirty="0" err="1"/>
                  <a:t>toán</a:t>
                </a:r>
                <a:r>
                  <a:rPr lang="en-US" dirty="0"/>
                  <a:t>.</a:t>
                </a:r>
              </a:p>
              <a:p>
                <a:r>
                  <a:rPr lang="en-US" dirty="0"/>
                  <a:t>Do </a:t>
                </a:r>
                <a:r>
                  <a:rPr lang="en-US" dirty="0" err="1"/>
                  <a:t>đó</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r>
                  <a:rPr lang="en-US" dirty="0" err="1"/>
                  <a:t>nhiều</a:t>
                </a:r>
                <a:r>
                  <a:rPr lang="en-US" dirty="0"/>
                  <a:t> </a:t>
                </a:r>
                <a:r>
                  <a:rPr lang="en-US" dirty="0" err="1"/>
                  <a:t>hơn</a:t>
                </a:r>
                <a:r>
                  <a:rPr lang="en-US" dirty="0"/>
                  <a:t> </a:t>
                </a:r>
                <a:r>
                  <a:rPr lang="en-US" dirty="0" err="1"/>
                  <a:t>quy</a:t>
                </a:r>
                <a:r>
                  <a:rPr lang="en-US" dirty="0"/>
                  <a:t> </a:t>
                </a:r>
                <a:r>
                  <a:rPr lang="en-US" dirty="0" err="1"/>
                  <a:t>định</a:t>
                </a:r>
                <a:r>
                  <a:rPr lang="en-US" dirty="0"/>
                  <a:t> </a:t>
                </a:r>
                <a:r>
                  <a:rPr lang="en-US" dirty="0" err="1"/>
                  <a:t>cũ</a:t>
                </a:r>
                <a:r>
                  <a:rPr lang="en-US" dirty="0"/>
                  <a:t> </a:t>
                </a:r>
                <a:r>
                  <a:rPr lang="en-US" dirty="0" err="1"/>
                  <a:t>số</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 </a:t>
                </a:r>
                <a:r>
                  <a:rPr lang="en-US" dirty="0" err="1"/>
                  <a:t>là</a:t>
                </a:r>
                <a:r>
                  <a:rPr lang="en-US" dirty="0"/>
                  <a:t>:</a:t>
                </a:r>
              </a:p>
              <a:p>
                <a:pPr marL="0" indent="0">
                  <a:buNone/>
                </a:pPr>
                <a:r>
                  <a:rPr lang="en-US" dirty="0"/>
                  <a:t>           </a:t>
                </a:r>
                <a14:m>
                  <m:oMath xmlns:m="http://schemas.openxmlformats.org/officeDocument/2006/math">
                    <m:r>
                      <a:rPr lang="en-US" i="1">
                        <a:latin typeface="Cambria Math"/>
                      </a:rPr>
                      <m:t>2600</m:t>
                    </m:r>
                    <m:r>
                      <a:rPr lang="en-US" i="1">
                        <a:latin typeface="Cambria Math"/>
                      </a:rPr>
                      <m:t>−</m:t>
                    </m:r>
                    <m:r>
                      <a:rPr lang="en-US" i="1">
                        <a:latin typeface="Cambria Math"/>
                      </a:rPr>
                      <m:t>1000</m:t>
                    </m:r>
                    <m:r>
                      <a:rPr lang="en-US" i="1">
                        <a:latin typeface="Cambria Math"/>
                      </a:rPr>
                      <m:t>=</m:t>
                    </m:r>
                    <m:r>
                      <a:rPr lang="en-US" i="1">
                        <a:latin typeface="Cambria Math"/>
                      </a:rPr>
                      <m:t>1600</m:t>
                    </m:r>
                  </m:oMath>
                </a14:m>
                <a:r>
                  <a:rPr lang="en-US" dirty="0"/>
                  <a:t> (</a:t>
                </a:r>
                <a:r>
                  <a:rPr lang="en-US" dirty="0" err="1"/>
                  <a:t>mật</a:t>
                </a:r>
                <a:r>
                  <a:rPr lang="en-US" dirty="0"/>
                  <a:t> </a:t>
                </a:r>
                <a:r>
                  <a:rPr lang="en-US" dirty="0" err="1"/>
                  <a:t>khẩu</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4"/>
                <a:stretch>
                  <a:fillRect l="-2304" t="-2043" r="-942"/>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8.5.</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7463035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lnSpc>
                <a:spcPct val="150000"/>
              </a:lnSpc>
              <a:buNone/>
            </a:pPr>
            <a:r>
              <a:rPr lang="en-US" b="1" dirty="0"/>
              <a:t>	</a:t>
            </a:r>
            <a:r>
              <a:rPr lang="en-US" dirty="0" err="1" smtClean="0"/>
              <a:t>Bạn</a:t>
            </a:r>
            <a:r>
              <a:rPr lang="en-US" dirty="0" smtClean="0"/>
              <a:t> </a:t>
            </a:r>
            <a:r>
              <a:rPr lang="en-US" dirty="0"/>
              <a:t>An </a:t>
            </a:r>
            <a:r>
              <a:rPr lang="en-US" dirty="0" err="1"/>
              <a:t>đã</a:t>
            </a:r>
            <a:r>
              <a:rPr lang="en-US" dirty="0"/>
              <a:t> </a:t>
            </a:r>
            <a:r>
              <a:rPr lang="en-US" dirty="0" err="1"/>
              <a:t>quyết</a:t>
            </a:r>
            <a:r>
              <a:rPr lang="en-US" dirty="0"/>
              <a:t> </a:t>
            </a:r>
            <a:r>
              <a:rPr lang="en-US" dirty="0" err="1"/>
              <a:t>định</a:t>
            </a:r>
            <a:r>
              <a:rPr lang="en-US" dirty="0"/>
              <a:t> </a:t>
            </a:r>
            <a:r>
              <a:rPr lang="en-US" dirty="0" err="1"/>
              <a:t>mua</a:t>
            </a:r>
            <a:r>
              <a:rPr lang="en-US" dirty="0"/>
              <a:t> </a:t>
            </a:r>
            <a:r>
              <a:rPr lang="en-US" dirty="0" err="1"/>
              <a:t>vé</a:t>
            </a:r>
            <a:r>
              <a:rPr lang="en-US" dirty="0"/>
              <a:t> </a:t>
            </a:r>
            <a:r>
              <a:rPr lang="en-US" dirty="0" err="1"/>
              <a:t>tàu</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trên</a:t>
            </a:r>
            <a:r>
              <a:rPr lang="en-US" dirty="0"/>
              <a:t> </a:t>
            </a:r>
            <a:r>
              <a:rPr lang="en-US" dirty="0" err="1"/>
              <a:t>chuyến</a:t>
            </a:r>
            <a:r>
              <a:rPr lang="en-US" dirty="0"/>
              <a:t> </a:t>
            </a:r>
            <a:r>
              <a:rPr lang="en-US" dirty="0" err="1"/>
              <a:t>tàu</a:t>
            </a:r>
            <a:r>
              <a:rPr lang="en-US" dirty="0"/>
              <a:t> SE7. </a:t>
            </a:r>
            <a:r>
              <a:rPr lang="en-US" dirty="0" err="1"/>
              <a:t>Trên</a:t>
            </a:r>
            <a:r>
              <a:rPr lang="en-US" dirty="0"/>
              <a:t> </a:t>
            </a:r>
            <a:r>
              <a:rPr lang="en-US" dirty="0" err="1"/>
              <a:t>tàu</a:t>
            </a:r>
            <a:r>
              <a:rPr lang="en-US" dirty="0"/>
              <a:t> </a:t>
            </a:r>
            <a:r>
              <a:rPr lang="en-US" dirty="0" err="1">
                <a:solidFill>
                  <a:srgbClr val="FF0000"/>
                </a:solidFill>
              </a:rPr>
              <a:t>có</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toa</a:t>
            </a:r>
            <a:r>
              <a:rPr lang="en-US" dirty="0">
                <a:solidFill>
                  <a:srgbClr val="FF0000"/>
                </a:solidFill>
              </a:rPr>
              <a:t> </a:t>
            </a:r>
            <a:r>
              <a:rPr lang="en-US" dirty="0" err="1">
                <a:solidFill>
                  <a:srgbClr val="FF0000"/>
                </a:solidFill>
              </a:rPr>
              <a:t>ghế</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toa</a:t>
            </a:r>
            <a:r>
              <a:rPr lang="en-US" dirty="0">
                <a:solidFill>
                  <a:srgbClr val="FF0000"/>
                </a:solidFill>
              </a:rPr>
              <a:t> </a:t>
            </a:r>
            <a:r>
              <a:rPr lang="en-US" dirty="0" err="1">
                <a:solidFill>
                  <a:srgbClr val="FF0000"/>
                </a:solidFill>
              </a:rPr>
              <a:t>giường</a:t>
            </a:r>
            <a:r>
              <a:rPr lang="en-US" dirty="0">
                <a:solidFill>
                  <a:srgbClr val="FF0000"/>
                </a:solidFill>
              </a:rPr>
              <a:t> </a:t>
            </a:r>
            <a:r>
              <a:rPr lang="en-US" dirty="0" err="1">
                <a:solidFill>
                  <a:srgbClr val="FF0000"/>
                </a:solidFill>
              </a:rPr>
              <a:t>nằm</a:t>
            </a:r>
            <a:r>
              <a:rPr lang="en-US" dirty="0"/>
              <a:t>. </a:t>
            </a:r>
            <a:r>
              <a:rPr lang="en-US" dirty="0">
                <a:solidFill>
                  <a:srgbClr val="FF0000"/>
                </a:solidFill>
              </a:rPr>
              <a:t>Toa </a:t>
            </a:r>
            <a:r>
              <a:rPr lang="en-US" dirty="0" err="1">
                <a:solidFill>
                  <a:srgbClr val="FF0000"/>
                </a:solidFill>
              </a:rPr>
              <a:t>ngồi</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hai</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ngồi</a:t>
            </a:r>
            <a:r>
              <a:rPr lang="en-US" dirty="0"/>
              <a:t> </a:t>
            </a:r>
            <a:r>
              <a:rPr lang="en-US" dirty="0" err="1"/>
              <a:t>cứng</a:t>
            </a:r>
            <a:r>
              <a:rPr lang="en-US" dirty="0"/>
              <a:t> </a:t>
            </a:r>
            <a:r>
              <a:rPr lang="en-US" dirty="0" err="1"/>
              <a:t>và</a:t>
            </a:r>
            <a:r>
              <a:rPr lang="en-US" dirty="0"/>
              <a:t> </a:t>
            </a:r>
            <a:r>
              <a:rPr lang="en-US" dirty="0" err="1"/>
              <a:t>ngồi</a:t>
            </a:r>
            <a:r>
              <a:rPr lang="en-US" dirty="0"/>
              <a:t> </a:t>
            </a:r>
            <a:r>
              <a:rPr lang="en-US" dirty="0" err="1"/>
              <a:t>mềm</a:t>
            </a:r>
            <a:r>
              <a:rPr lang="en-US" dirty="0"/>
              <a:t>. </a:t>
            </a:r>
            <a:r>
              <a:rPr lang="en-US" dirty="0">
                <a:solidFill>
                  <a:srgbClr val="FF0000"/>
                </a:solidFill>
              </a:rPr>
              <a:t>Toa </a:t>
            </a:r>
            <a:r>
              <a:rPr lang="en-US" dirty="0" err="1">
                <a:solidFill>
                  <a:srgbClr val="FF0000"/>
                </a:solidFill>
              </a:rPr>
              <a:t>nằm</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khoang</a:t>
            </a:r>
            <a:r>
              <a:rPr lang="en-US" dirty="0">
                <a:solidFill>
                  <a:srgbClr val="FF0000"/>
                </a:solidFill>
              </a:rPr>
              <a:t> 4 </a:t>
            </a:r>
            <a:r>
              <a:rPr lang="en-US" dirty="0" err="1">
                <a:solidFill>
                  <a:srgbClr val="FF0000"/>
                </a:solidFill>
              </a:rPr>
              <a:t>giường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khoang</a:t>
            </a:r>
            <a:r>
              <a:rPr lang="en-US" dirty="0">
                <a:solidFill>
                  <a:srgbClr val="FF0000"/>
                </a:solidFill>
              </a:rPr>
              <a:t> 6 </a:t>
            </a:r>
            <a:r>
              <a:rPr lang="en-US" dirty="0" err="1">
                <a:solidFill>
                  <a:srgbClr val="FF0000"/>
                </a:solidFill>
              </a:rPr>
              <a:t>giường</a:t>
            </a:r>
            <a:r>
              <a:rPr lang="en-US" dirty="0">
                <a:solidFill>
                  <a:srgbClr val="FF0000"/>
                </a:solidFill>
              </a:rPr>
              <a:t>. </a:t>
            </a:r>
            <a:r>
              <a:rPr lang="en-US" dirty="0" err="1">
                <a:solidFill>
                  <a:srgbClr val="FF0000"/>
                </a:solidFill>
              </a:rPr>
              <a:t>Khoang</a:t>
            </a:r>
            <a:r>
              <a:rPr lang="en-US" dirty="0">
                <a:solidFill>
                  <a:srgbClr val="FF0000"/>
                </a:solidFill>
              </a:rPr>
              <a:t> 4 </a:t>
            </a:r>
            <a:r>
              <a:rPr lang="en-US" dirty="0" err="1">
                <a:solidFill>
                  <a:srgbClr val="FF0000"/>
                </a:solidFill>
              </a:rPr>
              <a:t>giường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hai</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tầng</a:t>
            </a:r>
            <a:r>
              <a:rPr lang="en-US" dirty="0"/>
              <a:t> 1 </a:t>
            </a:r>
            <a:r>
              <a:rPr lang="en-US" dirty="0" err="1"/>
              <a:t>và</a:t>
            </a:r>
            <a:r>
              <a:rPr lang="en-US" dirty="0"/>
              <a:t> </a:t>
            </a:r>
            <a:r>
              <a:rPr lang="en-US" dirty="0" err="1"/>
              <a:t>tầng</a:t>
            </a:r>
            <a:r>
              <a:rPr lang="en-US" dirty="0"/>
              <a:t> 2, </a:t>
            </a:r>
            <a:r>
              <a:rPr lang="en-US" dirty="0" err="1">
                <a:solidFill>
                  <a:srgbClr val="FF0000"/>
                </a:solidFill>
              </a:rPr>
              <a:t>khoang</a:t>
            </a:r>
            <a:r>
              <a:rPr lang="en-US" dirty="0">
                <a:solidFill>
                  <a:srgbClr val="FF0000"/>
                </a:solidFill>
              </a:rPr>
              <a:t> 6 </a:t>
            </a:r>
            <a:r>
              <a:rPr lang="en-US" dirty="0" err="1">
                <a:solidFill>
                  <a:srgbClr val="FF0000"/>
                </a:solidFill>
              </a:rPr>
              <a:t>giường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ba</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tầng</a:t>
            </a:r>
            <a:r>
              <a:rPr lang="en-US" dirty="0"/>
              <a:t> 1, </a:t>
            </a:r>
            <a:r>
              <a:rPr lang="en-US" dirty="0" err="1"/>
              <a:t>tầng</a:t>
            </a:r>
            <a:r>
              <a:rPr lang="en-US" dirty="0"/>
              <a:t> 2 </a:t>
            </a:r>
            <a:r>
              <a:rPr lang="en-US" dirty="0" err="1"/>
              <a:t>và</a:t>
            </a:r>
            <a:r>
              <a:rPr lang="en-US" dirty="0"/>
              <a:t> </a:t>
            </a:r>
            <a:r>
              <a:rPr lang="en-US" dirty="0" err="1"/>
              <a:t>tầng</a:t>
            </a:r>
            <a:r>
              <a:rPr lang="en-US" dirty="0"/>
              <a:t> 3. </a:t>
            </a:r>
            <a:r>
              <a:rPr lang="en-US" dirty="0" err="1"/>
              <a:t>Hỏi</a:t>
            </a:r>
            <a:r>
              <a:rPr lang="en-US" dirty="0"/>
              <a:t>:</a:t>
            </a:r>
          </a:p>
          <a:p>
            <a:pPr marL="0" indent="0">
              <a:lnSpc>
                <a:spcPct val="150000"/>
              </a:lnSpc>
              <a:buNone/>
            </a:pPr>
            <a:r>
              <a:rPr lang="en-US" dirty="0" smtClean="0"/>
              <a:t>	a</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ghế</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giường</a:t>
            </a:r>
            <a:r>
              <a:rPr lang="en-US" dirty="0">
                <a:solidFill>
                  <a:srgbClr val="FF0000"/>
                </a:solidFill>
              </a:rPr>
              <a:t> </a:t>
            </a:r>
            <a:r>
              <a:rPr lang="en-US" dirty="0" err="1">
                <a:solidFill>
                  <a:srgbClr val="FF0000"/>
                </a:solidFill>
              </a:rPr>
              <a:t>nằm</a:t>
            </a:r>
            <a:r>
              <a:rPr lang="en-US" dirty="0">
                <a:solidFill>
                  <a:srgbClr val="FF0000"/>
                </a:solidFill>
              </a:rPr>
              <a:t>?</a:t>
            </a:r>
          </a:p>
          <a:p>
            <a:pPr marL="0" indent="0">
              <a:lnSpc>
                <a:spcPct val="150000"/>
              </a:lnSpc>
              <a:buNone/>
            </a:pPr>
            <a:r>
              <a:rPr lang="en-US" dirty="0" smtClean="0"/>
              <a:t>	b</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bạn</a:t>
            </a:r>
            <a:r>
              <a:rPr lang="en-US" dirty="0">
                <a:solidFill>
                  <a:srgbClr val="FF0000"/>
                </a:solidFill>
              </a:rPr>
              <a:t> An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a:t>
            </a:r>
          </a:p>
          <a:p>
            <a:pPr marL="0" indent="0">
              <a:buNone/>
            </a:pPr>
            <a:endParaRPr lang="en-US" dirty="0">
              <a:solidFill>
                <a:srgbClr val="FF0000"/>
              </a:solidFill>
            </a:endParaRP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HĐ2</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spTree>
    <p:extLst>
      <p:ext uri="{BB962C8B-B14F-4D97-AF65-F5344CB8AC3E}">
        <p14:creationId xmlns:p14="http://schemas.microsoft.com/office/powerpoint/2010/main" val="11669514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up)">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up)">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up)">
                                      <p:cBhvr>
                                        <p:cTn id="25"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endParaRPr lang="en-US" b="1" dirty="0" smtClean="0"/>
          </a:p>
          <a:p>
            <a:pPr marL="0" indent="0">
              <a:buNone/>
            </a:pPr>
            <a:r>
              <a:rPr lang="en-US" b="1" dirty="0" err="1" smtClean="0"/>
              <a:t>Hướng</a:t>
            </a:r>
            <a:r>
              <a:rPr lang="en-US" b="1" dirty="0" smtClean="0"/>
              <a:t> </a:t>
            </a:r>
            <a:r>
              <a:rPr lang="en-US" b="1" dirty="0" err="1"/>
              <a:t>dẫn</a:t>
            </a:r>
            <a:r>
              <a:rPr lang="en-US" b="1" dirty="0"/>
              <a:t>: </a:t>
            </a:r>
            <a:r>
              <a:rPr lang="en-US" dirty="0" err="1"/>
              <a:t>Để</a:t>
            </a:r>
            <a:r>
              <a:rPr lang="en-US" dirty="0"/>
              <a:t> </a:t>
            </a:r>
            <a:r>
              <a:rPr lang="en-US" dirty="0" err="1"/>
              <a:t>mua</a:t>
            </a:r>
            <a:r>
              <a:rPr lang="en-US" dirty="0"/>
              <a:t> </a:t>
            </a:r>
            <a:r>
              <a:rPr lang="en-US" dirty="0" err="1"/>
              <a:t>vé</a:t>
            </a:r>
            <a:r>
              <a:rPr lang="en-US" dirty="0"/>
              <a:t> </a:t>
            </a:r>
            <a:r>
              <a:rPr lang="en-US" dirty="0" err="1"/>
              <a:t>tàu</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trên</a:t>
            </a:r>
            <a:r>
              <a:rPr lang="en-US" dirty="0"/>
              <a:t> </a:t>
            </a:r>
            <a:r>
              <a:rPr lang="en-US" dirty="0" err="1"/>
              <a:t>chuyến</a:t>
            </a:r>
            <a:r>
              <a:rPr lang="en-US" dirty="0"/>
              <a:t> </a:t>
            </a:r>
            <a:r>
              <a:rPr lang="en-US" dirty="0" err="1"/>
              <a:t>tàu</a:t>
            </a:r>
            <a:r>
              <a:rPr lang="en-US" dirty="0"/>
              <a:t> SE7, </a:t>
            </a:r>
            <a:r>
              <a:rPr lang="en-US" dirty="0" err="1"/>
              <a:t>bạn</a:t>
            </a:r>
            <a:r>
              <a:rPr lang="en-US" dirty="0"/>
              <a:t> An </a:t>
            </a:r>
            <a:r>
              <a:rPr lang="en-US" dirty="0" err="1"/>
              <a:t>có</a:t>
            </a:r>
            <a:r>
              <a:rPr lang="en-US" dirty="0"/>
              <a:t> </a:t>
            </a:r>
            <a:r>
              <a:rPr lang="en-US" dirty="0" err="1"/>
              <a:t>thể</a:t>
            </a:r>
            <a:r>
              <a:rPr lang="en-US" dirty="0"/>
              <a:t> </a:t>
            </a:r>
            <a:r>
              <a:rPr lang="en-US" dirty="0" err="1"/>
              <a:t>chọn</a:t>
            </a:r>
            <a:r>
              <a:rPr lang="en-US" dirty="0"/>
              <a:t> </a:t>
            </a:r>
            <a:r>
              <a:rPr lang="en-US" dirty="0" err="1"/>
              <a:t>ghế</a:t>
            </a:r>
            <a:r>
              <a:rPr lang="en-US" dirty="0"/>
              <a:t> </a:t>
            </a:r>
            <a:r>
              <a:rPr lang="en-US" dirty="0" err="1"/>
              <a:t>ngồi</a:t>
            </a:r>
            <a:r>
              <a:rPr lang="en-US" dirty="0"/>
              <a:t> </a:t>
            </a:r>
            <a:r>
              <a:rPr lang="en-US" dirty="0" err="1"/>
              <a:t>hoặc</a:t>
            </a:r>
            <a:r>
              <a:rPr lang="en-US" dirty="0"/>
              <a:t> </a:t>
            </a:r>
            <a:r>
              <a:rPr lang="en-US" dirty="0" err="1"/>
              <a:t>giường</a:t>
            </a:r>
            <a:r>
              <a:rPr lang="en-US" dirty="0"/>
              <a:t> </a:t>
            </a:r>
            <a:r>
              <a:rPr lang="en-US" dirty="0" err="1"/>
              <a:t>nằm</a:t>
            </a:r>
            <a:endParaRPr lang="en-US" dirty="0"/>
          </a:p>
          <a:p>
            <a:pPr marL="0" indent="0">
              <a:buNone/>
            </a:pPr>
            <a:r>
              <a:rPr lang="en-US" dirty="0"/>
              <a:t>- </a:t>
            </a:r>
            <a:r>
              <a:rPr lang="en-US" dirty="0" err="1">
                <a:solidFill>
                  <a:srgbClr val="FF0000"/>
                </a:solidFill>
              </a:rPr>
              <a:t>Vé</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solidFill>
                  <a:srgbClr val="FF0000"/>
                </a:solidFill>
              </a:rPr>
              <a:t> </a:t>
            </a:r>
            <a:r>
              <a:rPr lang="en-US" dirty="0" err="1">
                <a:solidFill>
                  <a:srgbClr val="FF0000"/>
                </a:solidFill>
              </a:rPr>
              <a:t>vé</a:t>
            </a:r>
            <a:endParaRPr lang="en-US" dirty="0">
              <a:solidFill>
                <a:srgbClr val="FF0000"/>
              </a:solidFill>
            </a:endParaRPr>
          </a:p>
          <a:p>
            <a:pPr marL="0" indent="0">
              <a:buNone/>
            </a:pPr>
            <a:r>
              <a:rPr lang="en-US" dirty="0"/>
              <a:t>- </a:t>
            </a:r>
            <a:r>
              <a:rPr lang="en-US" dirty="0" err="1">
                <a:solidFill>
                  <a:srgbClr val="FF0000"/>
                </a:solidFill>
              </a:rPr>
              <a:t>Giường</a:t>
            </a:r>
            <a:r>
              <a:rPr lang="en-US" dirty="0">
                <a:solidFill>
                  <a:srgbClr val="FF0000"/>
                </a:solidFill>
              </a:rPr>
              <a:t> </a:t>
            </a:r>
            <a:r>
              <a:rPr lang="en-US" dirty="0" err="1">
                <a:solidFill>
                  <a:srgbClr val="FF0000"/>
                </a:solidFill>
              </a:rPr>
              <a:t>nằm</a:t>
            </a:r>
            <a:r>
              <a:rPr lang="en-US" dirty="0">
                <a:solidFill>
                  <a:srgbClr val="FF0000"/>
                </a:solidFill>
              </a:rPr>
              <a:t>: </a:t>
            </a:r>
            <a:r>
              <a:rPr lang="en-US" dirty="0" err="1">
                <a:solidFill>
                  <a:srgbClr val="FF0000"/>
                </a:solidFill>
              </a:rPr>
              <a:t>có</a:t>
            </a:r>
            <a:r>
              <a:rPr lang="en-US" dirty="0">
                <a:solidFill>
                  <a:srgbClr val="FF0000"/>
                </a:solidFill>
              </a:rPr>
              <a:t> 2 + 3 = 5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a:t>
            </a:r>
          </a:p>
          <a:p>
            <a:pPr marL="0" indent="0">
              <a:buNone/>
            </a:pPr>
            <a:r>
              <a:rPr lang="en-US" dirty="0" err="1"/>
              <a:t>Vậy</a:t>
            </a:r>
            <a:r>
              <a:rPr lang="en-US" dirty="0"/>
              <a:t> </a:t>
            </a:r>
            <a:r>
              <a:rPr lang="en-US" dirty="0" err="1"/>
              <a:t>số</a:t>
            </a:r>
            <a:r>
              <a:rPr lang="en-US" dirty="0"/>
              <a:t> </a:t>
            </a:r>
            <a:r>
              <a:rPr lang="en-US" dirty="0" err="1"/>
              <a:t>loại</a:t>
            </a:r>
            <a:r>
              <a:rPr lang="en-US" dirty="0"/>
              <a:t> </a:t>
            </a:r>
            <a:r>
              <a:rPr lang="en-US" dirty="0" err="1"/>
              <a:t>vé</a:t>
            </a:r>
            <a:r>
              <a:rPr lang="en-US" dirty="0"/>
              <a:t> </a:t>
            </a:r>
            <a:r>
              <a:rPr lang="en-US" dirty="0" err="1"/>
              <a:t>để</a:t>
            </a:r>
            <a:r>
              <a:rPr lang="en-US" dirty="0"/>
              <a:t> </a:t>
            </a:r>
            <a:r>
              <a:rPr lang="en-US" dirty="0" err="1"/>
              <a:t>bạn</a:t>
            </a:r>
            <a:r>
              <a:rPr lang="en-US" dirty="0"/>
              <a:t> An </a:t>
            </a:r>
            <a:r>
              <a:rPr lang="en-US" dirty="0" err="1"/>
              <a:t>có</a:t>
            </a:r>
            <a:r>
              <a:rPr lang="en-US" dirty="0"/>
              <a:t> </a:t>
            </a:r>
            <a:r>
              <a:rPr lang="en-US" dirty="0" err="1"/>
              <a:t>thể</a:t>
            </a:r>
            <a:r>
              <a:rPr lang="en-US" dirty="0"/>
              <a:t> </a:t>
            </a:r>
            <a:r>
              <a:rPr lang="en-US" dirty="0" err="1"/>
              <a:t>lựa</a:t>
            </a:r>
            <a:r>
              <a:rPr lang="en-US" dirty="0"/>
              <a:t> </a:t>
            </a:r>
            <a:r>
              <a:rPr lang="en-US" dirty="0" err="1"/>
              <a:t>chọn</a:t>
            </a:r>
            <a:r>
              <a:rPr lang="en-US" dirty="0"/>
              <a:t> </a:t>
            </a:r>
            <a:r>
              <a:rPr lang="en-US" dirty="0" err="1"/>
              <a:t>là</a:t>
            </a:r>
            <a:r>
              <a:rPr lang="en-US" dirty="0"/>
              <a:t> </a:t>
            </a:r>
            <a:r>
              <a:rPr lang="en-US" dirty="0">
                <a:solidFill>
                  <a:srgbClr val="FF0000"/>
                </a:solidFill>
              </a:rPr>
              <a:t>2 + 5 = 7</a:t>
            </a:r>
            <a:r>
              <a:rPr lang="en-US" dirty="0"/>
              <a:t> (</a:t>
            </a:r>
            <a:r>
              <a:rPr lang="en-US" dirty="0" err="1"/>
              <a:t>loại</a:t>
            </a:r>
            <a:r>
              <a:rPr lang="en-US" dirty="0"/>
              <a:t> </a:t>
            </a:r>
            <a:r>
              <a:rPr lang="en-US" dirty="0" err="1"/>
              <a:t>vé</a:t>
            </a:r>
            <a:r>
              <a:rPr lang="en-US" dirty="0"/>
              <a:t>). </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HĐ2</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5709" y="3771900"/>
            <a:ext cx="10008269" cy="94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4075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82" y="3467100"/>
            <a:ext cx="23032922" cy="876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 y="11271543"/>
            <a:ext cx="22970404"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ý</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minh </a:t>
            </a:r>
            <a:r>
              <a:rPr lang="en-US" sz="4800" dirty="0" err="1">
                <a:latin typeface="Tahoma" panose="020B0604030504040204" pitchFamily="34" charset="0"/>
                <a:ea typeface="Tahoma" panose="020B0604030504040204" pitchFamily="34" charset="0"/>
                <a:cs typeface="Tahoma" panose="020B0604030504040204" pitchFamily="34" charset="0"/>
              </a:rPr>
              <a:t>họa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phân</a:t>
            </a:r>
            <a:r>
              <a:rPr lang="en-US" sz="4800" dirty="0">
                <a:latin typeface="Tahoma" panose="020B0604030504040204" pitchFamily="34" charset="0"/>
                <a:ea typeface="Tahoma" panose="020B0604030504040204" pitchFamily="34" charset="0"/>
                <a:cs typeface="Tahoma" panose="020B0604030504040204" pitchFamily="34" charset="0"/>
              </a:rPr>
              <a:t> chia </a:t>
            </a:r>
            <a:r>
              <a:rPr lang="en-US" sz="4800" dirty="0" err="1">
                <a:latin typeface="Tahoma" panose="020B0604030504040204" pitchFamily="34" charset="0"/>
                <a:ea typeface="Tahoma" panose="020B0604030504040204" pitchFamily="34" charset="0"/>
                <a:cs typeface="Tahoma" panose="020B0604030504040204" pitchFamily="34" charset="0"/>
              </a:rPr>
              <a:t>trường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8.2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gọi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bài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đếm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người</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thường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dùng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để</a:t>
            </a:r>
            <a:r>
              <a:rPr lang="en-US" sz="4800" dirty="0">
                <a:latin typeface="Tahoma" panose="020B0604030504040204" pitchFamily="34" charset="0"/>
                <a:ea typeface="Tahoma" panose="020B0604030504040204" pitchFamily="34" charset="0"/>
                <a:cs typeface="Tahoma" panose="020B0604030504040204" pitchFamily="34" charset="0"/>
              </a:rPr>
              <a:t> minh </a:t>
            </a:r>
            <a:r>
              <a:rPr lang="en-US" sz="4800" dirty="0" err="1">
                <a:latin typeface="Tahoma" panose="020B0604030504040204" pitchFamily="34" charset="0"/>
                <a:ea typeface="Tahoma" panose="020B0604030504040204" pitchFamily="34" charset="0"/>
                <a:cs typeface="Tahoma" panose="020B0604030504040204" pitchFamily="34" charset="0"/>
              </a:rPr>
              <a:t>họa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giúp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việc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đếm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thuận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tiện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bỏ</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sót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788354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endParaRPr lang="en-US" dirty="0" smtClean="0"/>
          </a:p>
          <a:p>
            <a:pPr marL="0" indent="0">
              <a:buNone/>
            </a:pPr>
            <a:r>
              <a:rPr lang="en-US" dirty="0" err="1" smtClean="0"/>
              <a:t>Một</a:t>
            </a:r>
            <a:r>
              <a:rPr lang="en-US" dirty="0" smtClean="0"/>
              <a:t> </a:t>
            </a:r>
            <a:r>
              <a:rPr lang="en-US" dirty="0" err="1"/>
              <a:t>quán</a:t>
            </a:r>
            <a:r>
              <a:rPr lang="en-US" dirty="0"/>
              <a:t> </a:t>
            </a:r>
            <a:r>
              <a:rPr lang="en-US" dirty="0" err="1"/>
              <a:t>phục</a:t>
            </a:r>
            <a:r>
              <a:rPr lang="en-US" dirty="0"/>
              <a:t> </a:t>
            </a:r>
            <a:r>
              <a:rPr lang="en-US" dirty="0" err="1"/>
              <a:t>vụ</a:t>
            </a:r>
            <a:r>
              <a:rPr lang="en-US" dirty="0"/>
              <a:t> </a:t>
            </a:r>
            <a:r>
              <a:rPr lang="en-US" dirty="0" err="1"/>
              <a:t>ăn</a:t>
            </a:r>
            <a:r>
              <a:rPr lang="en-US" dirty="0"/>
              <a:t> </a:t>
            </a:r>
            <a:r>
              <a:rPr lang="en-US" dirty="0" err="1"/>
              <a:t>sáng</a:t>
            </a:r>
            <a:r>
              <a:rPr lang="en-US" dirty="0"/>
              <a:t> </a:t>
            </a:r>
            <a:r>
              <a:rPr lang="en-US" dirty="0" err="1"/>
              <a:t>có</a:t>
            </a:r>
            <a:r>
              <a:rPr lang="en-US" dirty="0"/>
              <a:t> </a:t>
            </a:r>
            <a:r>
              <a:rPr lang="en-US" dirty="0" err="1"/>
              <a:t>bán</a:t>
            </a:r>
            <a:r>
              <a:rPr lang="en-US" dirty="0"/>
              <a:t> </a:t>
            </a:r>
            <a:r>
              <a:rPr lang="en-US" dirty="0" err="1">
                <a:solidFill>
                  <a:srgbClr val="FF0000"/>
                </a:solidFill>
              </a:rPr>
              <a:t>phở</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bún</a:t>
            </a:r>
            <a:r>
              <a:rPr lang="en-US" dirty="0"/>
              <a:t>. </a:t>
            </a:r>
            <a:r>
              <a:rPr lang="en-US" dirty="0" err="1">
                <a:solidFill>
                  <a:srgbClr val="FF0000"/>
                </a:solidFill>
              </a:rPr>
              <a:t>Phở</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t> </a:t>
            </a:r>
            <a:r>
              <a:rPr lang="en-US" dirty="0" err="1"/>
              <a:t>là</a:t>
            </a:r>
            <a:r>
              <a:rPr lang="en-US" dirty="0"/>
              <a:t> </a:t>
            </a:r>
            <a:r>
              <a:rPr lang="en-US" dirty="0" err="1"/>
              <a:t>phở</a:t>
            </a:r>
            <a:r>
              <a:rPr lang="en-US" dirty="0"/>
              <a:t> </a:t>
            </a:r>
            <a:r>
              <a:rPr lang="en-US" dirty="0" err="1"/>
              <a:t>bò</a:t>
            </a:r>
            <a:r>
              <a:rPr lang="en-US" dirty="0"/>
              <a:t> </a:t>
            </a:r>
            <a:r>
              <a:rPr lang="en-US" dirty="0" err="1"/>
              <a:t>và</a:t>
            </a:r>
            <a:r>
              <a:rPr lang="en-US" dirty="0"/>
              <a:t> </a:t>
            </a:r>
            <a:r>
              <a:rPr lang="en-US" dirty="0" err="1"/>
              <a:t>phở</a:t>
            </a:r>
            <a:r>
              <a:rPr lang="en-US" dirty="0"/>
              <a:t> </a:t>
            </a:r>
            <a:r>
              <a:rPr lang="en-US" dirty="0" err="1"/>
              <a:t>gà</a:t>
            </a:r>
            <a:r>
              <a:rPr lang="en-US" dirty="0"/>
              <a:t>. </a:t>
            </a:r>
            <a:r>
              <a:rPr lang="en-US" dirty="0" err="1">
                <a:solidFill>
                  <a:srgbClr val="FF0000"/>
                </a:solidFill>
              </a:rPr>
              <a:t>Bún</a:t>
            </a:r>
            <a:r>
              <a:rPr lang="en-US" dirty="0">
                <a:solidFill>
                  <a:srgbClr val="FF0000"/>
                </a:solidFill>
              </a:rPr>
              <a:t> </a:t>
            </a:r>
            <a:r>
              <a:rPr lang="en-US" dirty="0" err="1">
                <a:solidFill>
                  <a:srgbClr val="FF0000"/>
                </a:solidFill>
              </a:rPr>
              <a:t>có</a:t>
            </a:r>
            <a:r>
              <a:rPr lang="en-US" dirty="0">
                <a:solidFill>
                  <a:srgbClr val="FF0000"/>
                </a:solidFill>
              </a:rPr>
              <a:t> 3 </a:t>
            </a:r>
            <a:r>
              <a:rPr lang="en-US" dirty="0" err="1">
                <a:solidFill>
                  <a:srgbClr val="FF0000"/>
                </a:solidFill>
              </a:rPr>
              <a:t>loại</a:t>
            </a:r>
            <a:r>
              <a:rPr lang="en-US" dirty="0"/>
              <a:t> </a:t>
            </a:r>
            <a:r>
              <a:rPr lang="en-US" dirty="0" err="1"/>
              <a:t>là</a:t>
            </a:r>
            <a:r>
              <a:rPr lang="en-US" dirty="0"/>
              <a:t> </a:t>
            </a:r>
            <a:r>
              <a:rPr lang="en-US" dirty="0" err="1"/>
              <a:t>bún</a:t>
            </a:r>
            <a:r>
              <a:rPr lang="en-US" dirty="0"/>
              <a:t> </a:t>
            </a:r>
            <a:r>
              <a:rPr lang="en-US" dirty="0" err="1"/>
              <a:t>bò</a:t>
            </a:r>
            <a:r>
              <a:rPr lang="en-US" dirty="0"/>
              <a:t>, </a:t>
            </a:r>
            <a:r>
              <a:rPr lang="en-US" dirty="0" err="1"/>
              <a:t>bún</a:t>
            </a:r>
            <a:r>
              <a:rPr lang="en-US" dirty="0"/>
              <a:t> </a:t>
            </a:r>
            <a:r>
              <a:rPr lang="en-US" dirty="0" err="1"/>
              <a:t>riêu</a:t>
            </a:r>
            <a:r>
              <a:rPr lang="en-US" dirty="0"/>
              <a:t> </a:t>
            </a:r>
            <a:r>
              <a:rPr lang="en-US" dirty="0" err="1"/>
              <a:t>và</a:t>
            </a:r>
            <a:r>
              <a:rPr lang="en-US" dirty="0"/>
              <a:t> </a:t>
            </a:r>
            <a:r>
              <a:rPr lang="en-US" dirty="0" err="1"/>
              <a:t>bún</a:t>
            </a:r>
            <a:r>
              <a:rPr lang="en-US" dirty="0"/>
              <a:t> </a:t>
            </a:r>
            <a:r>
              <a:rPr lang="en-US" dirty="0" err="1"/>
              <a:t>cá</a:t>
            </a:r>
            <a:r>
              <a:rPr lang="en-US" dirty="0"/>
              <a:t>. </a:t>
            </a:r>
            <a:r>
              <a:rPr lang="en-US" dirty="0" err="1"/>
              <a:t>Một</a:t>
            </a:r>
            <a:r>
              <a:rPr lang="en-US" dirty="0"/>
              <a:t> </a:t>
            </a:r>
            <a:r>
              <a:rPr lang="en-US" dirty="0" err="1"/>
              <a:t>khách</a:t>
            </a:r>
            <a:r>
              <a:rPr lang="en-US" dirty="0"/>
              <a:t> </a:t>
            </a:r>
            <a:r>
              <a:rPr lang="en-US" dirty="0" err="1"/>
              <a:t>hàng</a:t>
            </a:r>
            <a:r>
              <a:rPr lang="en-US" dirty="0"/>
              <a:t> </a:t>
            </a:r>
            <a:r>
              <a:rPr lang="en-US" dirty="0" err="1"/>
              <a:t>muốn</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để</a:t>
            </a:r>
            <a:r>
              <a:rPr lang="en-US" dirty="0"/>
              <a:t> </a:t>
            </a:r>
            <a:r>
              <a:rPr lang="en-US" dirty="0" err="1"/>
              <a:t>ăn</a:t>
            </a:r>
            <a:r>
              <a:rPr lang="en-US" dirty="0"/>
              <a:t> </a:t>
            </a:r>
            <a:r>
              <a:rPr lang="en-US" dirty="0" err="1"/>
              <a:t>sáng</a:t>
            </a:r>
            <a:r>
              <a:rPr lang="en-US" dirty="0"/>
              <a:t>. </a:t>
            </a:r>
            <a:r>
              <a:rPr lang="en-US" dirty="0" err="1">
                <a:solidFill>
                  <a:srgbClr val="FF0000"/>
                </a:solidFill>
              </a:rPr>
              <a:t>Vẽ</a:t>
            </a:r>
            <a:r>
              <a:rPr lang="en-US" dirty="0">
                <a:solidFill>
                  <a:srgbClr val="FF0000"/>
                </a:solidFill>
              </a:rPr>
              <a:t> </a:t>
            </a:r>
            <a:r>
              <a:rPr lang="en-US" dirty="0" err="1">
                <a:solidFill>
                  <a:srgbClr val="FF0000"/>
                </a:solidFill>
              </a:rPr>
              <a:t>sơ</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cây</a:t>
            </a:r>
            <a:r>
              <a:rPr lang="en-US" dirty="0">
                <a:solidFill>
                  <a:srgbClr val="FF0000"/>
                </a:solidFill>
              </a:rPr>
              <a:t> minh </a:t>
            </a:r>
            <a:r>
              <a:rPr lang="en-US" dirty="0" err="1">
                <a:solidFill>
                  <a:srgbClr val="FF0000"/>
                </a:solidFill>
              </a:rPr>
              <a:t>họa</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biết</a:t>
            </a:r>
            <a:r>
              <a:rPr lang="en-US" dirty="0">
                <a:solidFill>
                  <a:srgbClr val="FF0000"/>
                </a:solidFill>
              </a:rPr>
              <a:t> </a:t>
            </a:r>
            <a:r>
              <a:rPr lang="en-US" dirty="0" err="1">
                <a:solidFill>
                  <a:srgbClr val="FF0000"/>
                </a:solidFill>
              </a:rPr>
              <a:t>khách</a:t>
            </a:r>
            <a:r>
              <a:rPr lang="en-US" dirty="0">
                <a:solidFill>
                  <a:srgbClr val="FF0000"/>
                </a:solidFill>
              </a:rPr>
              <a:t> </a:t>
            </a:r>
            <a:r>
              <a:rPr lang="en-US" dirty="0" err="1">
                <a:solidFill>
                  <a:srgbClr val="FF0000"/>
                </a:solidFill>
              </a:rPr>
              <a:t>hàng</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ăn</a:t>
            </a:r>
            <a:r>
              <a:rPr lang="en-US" dirty="0">
                <a:solidFill>
                  <a:srgbClr val="FF0000"/>
                </a:solidFill>
              </a:rPr>
              <a:t> </a:t>
            </a:r>
            <a:r>
              <a:rPr lang="en-US" dirty="0" err="1">
                <a:solidFill>
                  <a:srgbClr val="FF0000"/>
                </a:solidFill>
              </a:rPr>
              <a:t>sáng</a:t>
            </a:r>
            <a:r>
              <a:rPr lang="en-US" dirty="0"/>
              <a:t>.</a:t>
            </a:r>
          </a:p>
          <a:p>
            <a:pPr marL="0" indent="0">
              <a:buNone/>
            </a:pPr>
            <a:r>
              <a:rPr lang="en-US" b="1" dirty="0" err="1">
                <a:solidFill>
                  <a:srgbClr val="FF0000"/>
                </a:solidFill>
              </a:rPr>
              <a:t>Chú</a:t>
            </a:r>
            <a:r>
              <a:rPr lang="en-US" b="1" dirty="0">
                <a:solidFill>
                  <a:srgbClr val="FF0000"/>
                </a:solidFill>
              </a:rPr>
              <a:t> ý: </a:t>
            </a:r>
            <a:r>
              <a:rPr lang="en-US" dirty="0">
                <a:solidFill>
                  <a:srgbClr val="FF0000"/>
                </a:solidFill>
              </a:rPr>
              <a:t>Ta </a:t>
            </a:r>
            <a:r>
              <a:rPr lang="en-US" dirty="0" err="1">
                <a:solidFill>
                  <a:srgbClr val="FF0000"/>
                </a:solidFill>
              </a:rPr>
              <a:t>áp</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cộng</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nhiều</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rời</a:t>
            </a:r>
            <a:r>
              <a:rPr lang="en-US" dirty="0">
                <a:solidFill>
                  <a:srgbClr val="FF0000"/>
                </a:solidFill>
              </a:rPr>
              <a:t> </a:t>
            </a:r>
            <a:r>
              <a:rPr lang="en-US" dirty="0" err="1">
                <a:solidFill>
                  <a:srgbClr val="FF0000"/>
                </a:solidFill>
              </a:rPr>
              <a:t>nhau</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thuộc</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nhau</a:t>
            </a:r>
            <a:r>
              <a:rPr lang="en-US" dirty="0">
                <a:solidFill>
                  <a:srgbClr val="FF0000"/>
                </a:solidFill>
              </a:rPr>
              <a:t> (</a:t>
            </a:r>
            <a:r>
              <a:rPr lang="en-US" dirty="0" err="1">
                <a:solidFill>
                  <a:srgbClr val="FF0000"/>
                </a:solidFill>
              </a:rPr>
              <a:t>độc</a:t>
            </a:r>
            <a:r>
              <a:rPr lang="en-US" dirty="0">
                <a:solidFill>
                  <a:srgbClr val="FF0000"/>
                </a:solidFill>
              </a:rPr>
              <a:t> </a:t>
            </a:r>
            <a:r>
              <a:rPr lang="en-US" dirty="0" err="1">
                <a:solidFill>
                  <a:srgbClr val="FF0000"/>
                </a:solidFill>
              </a:rPr>
              <a:t>lập</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nhau</a:t>
            </a:r>
            <a:r>
              <a:rPr lang="en-US" dirty="0">
                <a:solidFill>
                  <a:srgbClr val="FF0000"/>
                </a:solidFill>
              </a:rPr>
              <a:t>).</a:t>
            </a:r>
          </a:p>
          <a:p>
            <a:pPr marL="0" indent="0">
              <a:buNone/>
            </a:pPr>
            <a:endParaRPr lang="en-US" dirty="0"/>
          </a:p>
          <a:p>
            <a:pPr marL="0" indent="0">
              <a:buNone/>
            </a:pP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2649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Giải</a:t>
                </a:r>
                <a:endParaRPr lang="en-US" b="1" dirty="0"/>
              </a:p>
              <a:p>
                <a:r>
                  <a:rPr lang="en-US" dirty="0"/>
                  <a:t>Ta </a:t>
                </a:r>
                <a:r>
                  <a:rPr lang="en-US" dirty="0" err="1"/>
                  <a:t>có</a:t>
                </a:r>
                <a:r>
                  <a:rPr lang="en-US" dirty="0"/>
                  <a:t> </a:t>
                </a:r>
                <a:r>
                  <a:rPr lang="en-US" dirty="0" err="1"/>
                  <a:t>sơ</a:t>
                </a:r>
                <a:r>
                  <a:rPr lang="en-US" dirty="0"/>
                  <a:t> </a:t>
                </a:r>
                <a:r>
                  <a:rPr lang="en-US" dirty="0" err="1"/>
                  <a:t>đồ</a:t>
                </a:r>
                <a:r>
                  <a:rPr lang="en-US" dirty="0"/>
                  <a:t> </a:t>
                </a:r>
                <a:r>
                  <a:rPr lang="en-US" dirty="0" err="1"/>
                  <a:t>hình</a:t>
                </a:r>
                <a:r>
                  <a:rPr lang="en-US" dirty="0"/>
                  <a:t> </a:t>
                </a:r>
                <a:r>
                  <a:rPr lang="en-US" dirty="0" err="1"/>
                  <a:t>cây</a:t>
                </a:r>
                <a:r>
                  <a:rPr lang="en-US" dirty="0"/>
                  <a:t> </a:t>
                </a:r>
                <a:r>
                  <a:rPr lang="en-US" dirty="0" err="1"/>
                  <a:t>như</a:t>
                </a:r>
                <a:r>
                  <a:rPr lang="en-US" dirty="0"/>
                  <a:t> </a:t>
                </a:r>
                <a:r>
                  <a:rPr lang="en-US" dirty="0" err="1"/>
                  <a:t>hình</a:t>
                </a:r>
                <a:r>
                  <a:rPr lang="en-US" dirty="0"/>
                  <a:t> 8.3.</a:t>
                </a:r>
              </a:p>
              <a:p>
                <a:r>
                  <a:rPr lang="en-US" dirty="0" smtClean="0"/>
                  <a:t>Theo </a:t>
                </a:r>
                <a:r>
                  <a:rPr lang="en-US" dirty="0" err="1"/>
                  <a:t>quy</a:t>
                </a:r>
                <a:r>
                  <a:rPr lang="en-US" dirty="0"/>
                  <a:t> </a:t>
                </a:r>
                <a:r>
                  <a:rPr lang="en-US" dirty="0" err="1"/>
                  <a:t>tắc</a:t>
                </a:r>
                <a:r>
                  <a:rPr lang="en-US" dirty="0"/>
                  <a:t> </a:t>
                </a:r>
                <a:r>
                  <a:rPr lang="en-US" dirty="0" err="1"/>
                  <a:t>cộng</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ăn</a:t>
                </a:r>
                <a:r>
                  <a:rPr lang="en-US" dirty="0"/>
                  <a:t> </a:t>
                </a:r>
                <a:r>
                  <a:rPr lang="en-US" dirty="0" err="1"/>
                  <a:t>sáng</a:t>
                </a:r>
                <a:r>
                  <a:rPr lang="en-US" dirty="0"/>
                  <a:t> </a:t>
                </a:r>
                <a:r>
                  <a:rPr lang="en-US" dirty="0" err="1" smtClean="0"/>
                  <a:t>là</a:t>
                </a:r>
                <a:r>
                  <a:rPr lang="en-US" dirty="0" smtClean="0"/>
                  <a:t>:</a:t>
                </a:r>
              </a:p>
              <a:p>
                <a:pPr marL="0" indent="0">
                  <a:buNone/>
                </a:pPr>
                <a:r>
                  <a:rPr lang="en-US" dirty="0" smtClean="0"/>
                  <a:t>	</a:t>
                </a:r>
                <a14:m>
                  <m:oMath xmlns:m="http://schemas.openxmlformats.org/officeDocument/2006/math">
                    <m:r>
                      <a:rPr lang="en-US" smtClean="0">
                        <a:solidFill>
                          <a:srgbClr val="FF0000"/>
                        </a:solidFill>
                        <a:latin typeface="Cambria Math"/>
                      </a:rPr>
                      <m:t>2</m:t>
                    </m:r>
                    <m:r>
                      <a:rPr lang="en-US" i="1">
                        <a:solidFill>
                          <a:srgbClr val="FF0000"/>
                        </a:solidFill>
                        <a:latin typeface="Cambria Math"/>
                      </a:rPr>
                      <m:t>+</m:t>
                    </m:r>
                    <m:r>
                      <a:rPr lang="en-US">
                        <a:solidFill>
                          <a:srgbClr val="FF0000"/>
                        </a:solidFill>
                        <a:latin typeface="Cambria Math"/>
                      </a:rPr>
                      <m:t>3</m:t>
                    </m:r>
                    <m:r>
                      <a:rPr lang="en-US" i="1">
                        <a:solidFill>
                          <a:srgbClr val="FF0000"/>
                        </a:solidFill>
                        <a:latin typeface="Cambria Math"/>
                      </a:rPr>
                      <m:t>=</m:t>
                    </m:r>
                    <m:r>
                      <a:rPr lang="en-US">
                        <a:solidFill>
                          <a:srgbClr val="FF0000"/>
                        </a:solidFill>
                        <a:latin typeface="Cambria Math"/>
                      </a:rPr>
                      <m:t>5</m:t>
                    </m:r>
                  </m:oMath>
                </a14:m>
                <a:r>
                  <a:rPr lang="en-US" dirty="0">
                    <a:solidFill>
                      <a:srgbClr val="FF0000"/>
                    </a:solidFill>
                  </a:rPr>
                  <a:t>(</a:t>
                </a:r>
                <a:r>
                  <a:rPr lang="en-US" dirty="0" err="1">
                    <a:solidFill>
                      <a:srgbClr val="FF0000"/>
                    </a:solidFill>
                  </a:rPr>
                  <a:t>cách</a:t>
                </a:r>
                <a:r>
                  <a:rPr lang="en-US" dirty="0">
                    <a:solidFill>
                      <a:srgbClr val="FF0000"/>
                    </a:solidFill>
                  </a:rPr>
                  <a:t>).</a:t>
                </a:r>
              </a:p>
              <a:p>
                <a:pPr marL="0" indent="0">
                  <a:buNone/>
                </a:pPr>
                <a:endParaRPr lang="en-US" dirty="0"/>
              </a:p>
              <a:p>
                <a:pPr marL="0" indent="0">
                  <a:buNone/>
                </a:pPr>
                <a:endParaRPr lang="en-US" dirty="0"/>
              </a:p>
            </p:txBody>
          </p:sp>
        </mc:Choice>
        <mc:Fallback>
          <p:sp>
            <p:nvSpPr>
              <p:cNvPr id="17"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12649200" y="3872948"/>
                <a:ext cx="11353800" cy="9630328"/>
              </a:xfrm>
              <a:prstGeom prst="rect">
                <a:avLst/>
              </a:prstGeom>
              <a:blipFill rotWithShape="1">
                <a:blip r:embed="rId3"/>
                <a:stretch>
                  <a:fillRect l="-2359" t="-2212"/>
                </a:stretch>
              </a:blipFill>
              <a:ln>
                <a:solidFill>
                  <a:srgbClr val="00B0F0"/>
                </a:solidFill>
              </a:ln>
            </p:spPr>
            <p:txBody>
              <a:bodyPr/>
              <a:lstStyle/>
              <a:p>
                <a:r>
                  <a:rPr lang="en-US">
                    <a:noFill/>
                  </a:rPr>
                  <a:t> </a:t>
                </a:r>
              </a:p>
            </p:txBody>
          </p:sp>
        </mc:Fallback>
      </mc:AlternateContent>
      <p:pic>
        <p:nvPicPr>
          <p:cNvPr id="30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2400" y="8001000"/>
            <a:ext cx="4419600" cy="507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57"/>
          <p:cNvGrpSpPr>
            <a:grpSpLocks/>
          </p:cNvGrpSpPr>
          <p:nvPr/>
        </p:nvGrpSpPr>
        <p:grpSpPr bwMode="auto">
          <a:xfrm>
            <a:off x="900061" y="3995928"/>
            <a:ext cx="3657600" cy="1815548"/>
            <a:chOff x="224" y="592"/>
            <a:chExt cx="8505" cy="2740"/>
          </a:xfrm>
        </p:grpSpPr>
        <p:grpSp>
          <p:nvGrpSpPr>
            <p:cNvPr id="15" name="Group 24"/>
            <p:cNvGrpSpPr>
              <a:grpSpLocks/>
            </p:cNvGrpSpPr>
            <p:nvPr/>
          </p:nvGrpSpPr>
          <p:grpSpPr bwMode="auto">
            <a:xfrm>
              <a:off x="224" y="592"/>
              <a:ext cx="8505" cy="1599"/>
              <a:chOff x="315" y="602"/>
              <a:chExt cx="11966" cy="1978"/>
            </a:xfrm>
          </p:grpSpPr>
          <p:sp>
            <p:nvSpPr>
              <p:cNvPr id="18"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1032"/>
              <a:ext cx="4966"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146564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wipe(up)">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3" end="3"/>
                                            </p:txEl>
                                          </p:spTgt>
                                        </p:tgtEl>
                                        <p:attrNameLst>
                                          <p:attrName>style.visibility</p:attrName>
                                        </p:attrNameLst>
                                      </p:cBhvr>
                                      <p:to>
                                        <p:strVal val="visible"/>
                                      </p:to>
                                    </p:set>
                                    <p:animEffect transition="in" filter="wipe(up)">
                                      <p:cBhvr>
                                        <p:cTn id="26"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r>
              <a:rPr lang="en-US" dirty="0" err="1"/>
              <a:t>Một</a:t>
            </a:r>
            <a:r>
              <a:rPr lang="en-US" dirty="0"/>
              <a:t> </a:t>
            </a:r>
            <a:r>
              <a:rPr lang="en-US" dirty="0" err="1"/>
              <a:t>bộ</a:t>
            </a:r>
            <a:r>
              <a:rPr lang="en-US" dirty="0"/>
              <a:t> </a:t>
            </a:r>
            <a:r>
              <a:rPr lang="en-US" dirty="0" err="1"/>
              <a:t>cờ</a:t>
            </a:r>
            <a:r>
              <a:rPr lang="en-US" dirty="0"/>
              <a:t> </a:t>
            </a:r>
            <a:r>
              <a:rPr lang="en-US" dirty="0" err="1"/>
              <a:t>vua</a:t>
            </a:r>
            <a:r>
              <a:rPr lang="en-US" dirty="0"/>
              <a:t> </a:t>
            </a:r>
            <a:r>
              <a:rPr lang="en-US" dirty="0" err="1"/>
              <a:t>có</a:t>
            </a:r>
            <a:r>
              <a:rPr lang="en-US" dirty="0"/>
              <a:t> </a:t>
            </a:r>
            <a:r>
              <a:rPr lang="en-US" dirty="0">
                <a:solidFill>
                  <a:srgbClr val="FF0000"/>
                </a:solidFill>
              </a:rPr>
              <a:t>32 </a:t>
            </a:r>
            <a:r>
              <a:rPr lang="en-US" dirty="0" err="1">
                <a:solidFill>
                  <a:srgbClr val="FF0000"/>
                </a:solidFill>
              </a:rPr>
              <a:t>quân</a:t>
            </a:r>
            <a:r>
              <a:rPr lang="en-US" dirty="0">
                <a:solidFill>
                  <a:srgbClr val="FF0000"/>
                </a:solidFill>
              </a:rPr>
              <a:t> </a:t>
            </a:r>
            <a:r>
              <a:rPr lang="en-US" dirty="0" err="1">
                <a:solidFill>
                  <a:srgbClr val="FF0000"/>
                </a:solidFill>
              </a:rPr>
              <a:t>cờ</a:t>
            </a:r>
            <a:r>
              <a:rPr lang="en-US" dirty="0">
                <a:solidFill>
                  <a:srgbClr val="FF0000"/>
                </a:solidFill>
              </a:rPr>
              <a:t> </a:t>
            </a:r>
            <a:r>
              <a:rPr lang="en-US" dirty="0" err="1"/>
              <a:t>như</a:t>
            </a:r>
            <a:r>
              <a:rPr lang="en-US" dirty="0"/>
              <a:t> </a:t>
            </a:r>
            <a:r>
              <a:rPr lang="en-US" dirty="0" err="1"/>
              <a:t>hình</a:t>
            </a:r>
            <a:r>
              <a:rPr lang="en-US" dirty="0"/>
              <a:t> 8.4.</a:t>
            </a:r>
          </a:p>
          <a:p>
            <a:pPr marL="0" indent="0">
              <a:buNone/>
            </a:pPr>
            <a:r>
              <a:rPr lang="en-US" dirty="0"/>
              <a:t>a) </a:t>
            </a:r>
            <a:r>
              <a:rPr lang="en-US" dirty="0" err="1"/>
              <a:t>Bạn</a:t>
            </a:r>
            <a:r>
              <a:rPr lang="en-US" dirty="0"/>
              <a:t> Nam </a:t>
            </a:r>
            <a:r>
              <a:rPr lang="en-US" dirty="0" err="1">
                <a:solidFill>
                  <a:srgbClr val="FF0000"/>
                </a:solidFill>
              </a:rPr>
              <a:t>lấy</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quân</a:t>
            </a:r>
            <a:r>
              <a:rPr lang="en-US" dirty="0">
                <a:solidFill>
                  <a:srgbClr val="FF0000"/>
                </a:solidFill>
              </a:rPr>
              <a:t> </a:t>
            </a:r>
            <a:r>
              <a:rPr lang="en-US" dirty="0" err="1">
                <a:solidFill>
                  <a:srgbClr val="FF0000"/>
                </a:solidFill>
              </a:rPr>
              <a:t>tốt</a:t>
            </a:r>
            <a:r>
              <a:rPr lang="en-US" dirty="0"/>
              <a:t>. </a:t>
            </a:r>
            <a:r>
              <a:rPr lang="en-US" dirty="0" err="1"/>
              <a:t>Hãy</a:t>
            </a:r>
            <a:r>
              <a:rPr lang="en-US" dirty="0"/>
              <a:t> </a:t>
            </a:r>
            <a:r>
              <a:rPr lang="en-US" dirty="0" err="1"/>
              <a:t>đếm</a:t>
            </a:r>
            <a:r>
              <a:rPr lang="en-US" dirty="0"/>
              <a:t> </a:t>
            </a:r>
            <a:r>
              <a:rPr lang="en-US" dirty="0" err="1"/>
              <a:t>xem</a:t>
            </a:r>
            <a:r>
              <a:rPr lang="en-US" dirty="0"/>
              <a:t> Nam </a:t>
            </a:r>
            <a:r>
              <a:rPr lang="en-US" dirty="0" err="1"/>
              <a:t>lấy</a:t>
            </a:r>
            <a:r>
              <a:rPr lang="en-US" dirty="0"/>
              <a:t> </a:t>
            </a:r>
            <a:r>
              <a:rPr lang="en-US" dirty="0" err="1"/>
              <a:t>ra</a:t>
            </a:r>
            <a:r>
              <a:rPr lang="en-US" dirty="0"/>
              <a:t> </a:t>
            </a:r>
            <a:r>
              <a:rPr lang="en-US" dirty="0" err="1"/>
              <a:t>bao</a:t>
            </a:r>
            <a:r>
              <a:rPr lang="en-US" dirty="0"/>
              <a:t> </a:t>
            </a:r>
            <a:r>
              <a:rPr lang="en-US" dirty="0" err="1"/>
              <a:t>nhiêu</a:t>
            </a:r>
            <a:r>
              <a:rPr lang="en-US" dirty="0"/>
              <a:t> </a:t>
            </a:r>
            <a:r>
              <a:rPr lang="en-US" dirty="0" err="1"/>
              <a:t>quân</a:t>
            </a:r>
            <a:r>
              <a:rPr lang="en-US" dirty="0"/>
              <a:t> </a:t>
            </a:r>
            <a:r>
              <a:rPr lang="en-US" dirty="0" err="1"/>
              <a:t>cờ</a:t>
            </a:r>
            <a:r>
              <a:rPr lang="en-US" dirty="0"/>
              <a:t>.</a:t>
            </a:r>
          </a:p>
          <a:p>
            <a:pPr marL="0" indent="0">
              <a:buNone/>
            </a:pPr>
            <a:r>
              <a:rPr lang="en-US" dirty="0"/>
              <a:t>b) </a:t>
            </a:r>
            <a:r>
              <a:rPr lang="en-US" dirty="0" err="1"/>
              <a:t>Bạn</a:t>
            </a:r>
            <a:r>
              <a:rPr lang="en-US" dirty="0"/>
              <a:t> Nam </a:t>
            </a:r>
            <a:r>
              <a:rPr lang="en-US" dirty="0" err="1">
                <a:solidFill>
                  <a:srgbClr val="FF0000"/>
                </a:solidFill>
              </a:rPr>
              <a:t>lấy</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quân</a:t>
            </a:r>
            <a:r>
              <a:rPr lang="en-US" dirty="0">
                <a:solidFill>
                  <a:srgbClr val="FF0000"/>
                </a:solidFill>
              </a:rPr>
              <a:t> </a:t>
            </a:r>
            <a:r>
              <a:rPr lang="en-US" dirty="0" err="1">
                <a:solidFill>
                  <a:srgbClr val="FF0000"/>
                </a:solidFill>
              </a:rPr>
              <a:t>cờ</a:t>
            </a:r>
            <a:r>
              <a:rPr lang="en-US" dirty="0">
                <a:solidFill>
                  <a:srgbClr val="FF0000"/>
                </a:solidFill>
              </a:rPr>
              <a:t> </a:t>
            </a:r>
            <a:r>
              <a:rPr lang="en-US" dirty="0" err="1">
                <a:solidFill>
                  <a:srgbClr val="FF0000"/>
                </a:solidFill>
              </a:rPr>
              <a:t>trắng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quân</a:t>
            </a:r>
            <a:r>
              <a:rPr lang="en-US" dirty="0">
                <a:solidFill>
                  <a:srgbClr val="FF0000"/>
                </a:solidFill>
              </a:rPr>
              <a:t> </a:t>
            </a:r>
            <a:r>
              <a:rPr lang="en-US" dirty="0" err="1">
                <a:solidFill>
                  <a:srgbClr val="FF0000"/>
                </a:solidFill>
              </a:rPr>
              <a:t>tốt</a:t>
            </a:r>
            <a:r>
              <a:rPr lang="en-US" dirty="0"/>
              <a:t>. </a:t>
            </a:r>
            <a:r>
              <a:rPr lang="en-US" dirty="0" err="1"/>
              <a:t>Hãy</a:t>
            </a:r>
            <a:r>
              <a:rPr lang="en-US" dirty="0"/>
              <a:t> </a:t>
            </a:r>
            <a:r>
              <a:rPr lang="en-US" dirty="0" err="1"/>
              <a:t>đếm</a:t>
            </a:r>
            <a:r>
              <a:rPr lang="en-US" dirty="0"/>
              <a:t> </a:t>
            </a:r>
            <a:r>
              <a:rPr lang="en-US" dirty="0" err="1"/>
              <a:t>xem</a:t>
            </a:r>
            <a:r>
              <a:rPr lang="en-US" dirty="0"/>
              <a:t> Nam </a:t>
            </a:r>
            <a:r>
              <a:rPr lang="en-US" dirty="0" err="1"/>
              <a:t>lấy</a:t>
            </a:r>
            <a:r>
              <a:rPr lang="en-US" dirty="0"/>
              <a:t> </a:t>
            </a:r>
            <a:r>
              <a:rPr lang="en-US" dirty="0" err="1"/>
              <a:t>ra</a:t>
            </a:r>
            <a:r>
              <a:rPr lang="en-US" dirty="0"/>
              <a:t> </a:t>
            </a:r>
            <a:r>
              <a:rPr lang="en-US" dirty="0" err="1"/>
              <a:t>bao</a:t>
            </a:r>
            <a:r>
              <a:rPr lang="en-US" dirty="0"/>
              <a:t> </a:t>
            </a:r>
            <a:r>
              <a:rPr lang="en-US" dirty="0" err="1"/>
              <a:t>nhiêu</a:t>
            </a:r>
            <a:r>
              <a:rPr lang="en-US" dirty="0"/>
              <a:t> </a:t>
            </a:r>
            <a:r>
              <a:rPr lang="en-US" dirty="0" err="1"/>
              <a:t>quân</a:t>
            </a:r>
            <a:r>
              <a:rPr lang="en-US" dirty="0"/>
              <a:t> </a:t>
            </a:r>
            <a:r>
              <a:rPr lang="en-US" dirty="0" err="1"/>
              <a:t>cờ</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2649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600" y="4267200"/>
            <a:ext cx="9948678"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57"/>
          <p:cNvGrpSpPr>
            <a:grpSpLocks/>
          </p:cNvGrpSpPr>
          <p:nvPr/>
        </p:nvGrpSpPr>
        <p:grpSpPr bwMode="auto">
          <a:xfrm>
            <a:off x="1143000" y="4267200"/>
            <a:ext cx="3657600" cy="1630018"/>
            <a:chOff x="224" y="592"/>
            <a:chExt cx="8505" cy="2460"/>
          </a:xfrm>
        </p:grpSpPr>
        <p:grpSp>
          <p:nvGrpSpPr>
            <p:cNvPr id="15" name="Group 24"/>
            <p:cNvGrpSpPr>
              <a:grpSpLocks/>
            </p:cNvGrpSpPr>
            <p:nvPr/>
          </p:nvGrpSpPr>
          <p:grpSpPr bwMode="auto">
            <a:xfrm>
              <a:off x="224" y="592"/>
              <a:ext cx="8505" cy="1599"/>
              <a:chOff x="315" y="602"/>
              <a:chExt cx="11966" cy="1978"/>
            </a:xfrm>
          </p:grpSpPr>
          <p:sp>
            <p:nvSpPr>
              <p:cNvPr id="18"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752"/>
              <a:ext cx="4966"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453929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Content Placeholder 2">
            <a:extLst>
              <a:ext uri="{FF2B5EF4-FFF2-40B4-BE49-F238E27FC236}">
                <a16:creationId xmlns:a16="http://schemas.microsoft.com/office/drawing/2014/main" xmlns="" id="{14822BB7-DB89-4357-87F0-6E511FC44A6A}"/>
              </a:ext>
            </a:extLst>
          </p:cNvPr>
          <p:cNvSpPr txBox="1">
            <a:spLocks/>
          </p:cNvSpPr>
          <p:nvPr/>
        </p:nvSpPr>
        <p:spPr>
          <a:xfrm>
            <a:off x="723900" y="3810000"/>
            <a:ext cx="229362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r>
              <a:rPr lang="en-US" dirty="0"/>
              <a:t>                          </a:t>
            </a:r>
            <a:r>
              <a:rPr lang="en-US" b="1" dirty="0"/>
              <a:t>G</a:t>
            </a:r>
            <a:r>
              <a:rPr lang="vi-VN" b="1" dirty="0"/>
              <a:t>iải: </a:t>
            </a:r>
          </a:p>
          <a:p>
            <a:pPr marL="0" indent="0">
              <a:buNone/>
            </a:pPr>
            <a:r>
              <a:rPr lang="vi-VN" dirty="0"/>
              <a:t>a) Quân cờ bạn Nam lấy ra có thể thuộc hai loại: </a:t>
            </a:r>
            <a:r>
              <a:rPr lang="vi-VN" dirty="0">
                <a:solidFill>
                  <a:srgbClr val="FF0000"/>
                </a:solidFill>
              </a:rPr>
              <a:t>màu trắng hoặc màu đen</a:t>
            </a:r>
            <a:r>
              <a:rPr lang="vi-VN" dirty="0"/>
              <a:t>.</a:t>
            </a:r>
          </a:p>
          <a:p>
            <a:pPr marL="0" indent="0">
              <a:buNone/>
            </a:pPr>
            <a:r>
              <a:rPr lang="vi-VN" dirty="0"/>
              <a:t>- Số quân </a:t>
            </a:r>
            <a:r>
              <a:rPr lang="vi-VN" dirty="0">
                <a:solidFill>
                  <a:srgbClr val="FF0000"/>
                </a:solidFill>
              </a:rPr>
              <a:t>tốt trắng: 8 quân</a:t>
            </a:r>
            <a:r>
              <a:rPr lang="vi-VN" dirty="0"/>
              <a:t>;</a:t>
            </a:r>
          </a:p>
          <a:p>
            <a:pPr marL="0" indent="0">
              <a:buNone/>
            </a:pPr>
            <a:r>
              <a:rPr lang="vi-VN" dirty="0"/>
              <a:t>- Số quân </a:t>
            </a:r>
            <a:r>
              <a:rPr lang="vi-VN" dirty="0">
                <a:solidFill>
                  <a:srgbClr val="FF0000"/>
                </a:solidFill>
              </a:rPr>
              <a:t>tốt đen: 8 quân.</a:t>
            </a:r>
          </a:p>
          <a:p>
            <a:pPr marL="0" indent="0">
              <a:buNone/>
            </a:pPr>
            <a:r>
              <a:rPr lang="vi-VN" dirty="0"/>
              <a:t>Nam lấy ra: </a:t>
            </a:r>
            <a:r>
              <a:rPr lang="vi-VN" dirty="0">
                <a:solidFill>
                  <a:srgbClr val="FF0000"/>
                </a:solidFill>
              </a:rPr>
              <a:t>8+8=16 (quân cờ).</a:t>
            </a:r>
            <a:r>
              <a:rPr lang="vi-VN" dirty="0"/>
              <a:t>	            </a:t>
            </a:r>
          </a:p>
          <a:p>
            <a:pPr marL="0" indent="0">
              <a:buNone/>
            </a:pPr>
            <a:r>
              <a:rPr lang="vi-VN" dirty="0"/>
              <a:t>b) Nam lấy </a:t>
            </a:r>
            <a:r>
              <a:rPr lang="vi-VN" dirty="0">
                <a:solidFill>
                  <a:srgbClr val="FF0000"/>
                </a:solidFill>
              </a:rPr>
              <a:t>tất cả các quân trắng và tất cả các quân tốt</a:t>
            </a:r>
            <a:r>
              <a:rPr lang="vi-VN" dirty="0"/>
              <a:t>.</a:t>
            </a:r>
          </a:p>
          <a:p>
            <a:pPr marL="0" indent="0">
              <a:buNone/>
            </a:pPr>
            <a:r>
              <a:rPr lang="vi-VN" dirty="0"/>
              <a:t>- Đầu tiên ta đếm tất cả các </a:t>
            </a:r>
            <a:r>
              <a:rPr lang="vi-VN" dirty="0">
                <a:solidFill>
                  <a:srgbClr val="FF0000"/>
                </a:solidFill>
              </a:rPr>
              <a:t>quân trắng, có 16 quân</a:t>
            </a:r>
            <a:r>
              <a:rPr lang="vi-VN" dirty="0"/>
              <a:t>;</a:t>
            </a:r>
          </a:p>
          <a:p>
            <a:pPr marL="0" indent="0">
              <a:buNone/>
            </a:pPr>
            <a:r>
              <a:rPr lang="vi-VN" dirty="0"/>
              <a:t>- Tiếp theo ta đếm tất cả các </a:t>
            </a:r>
            <a:r>
              <a:rPr lang="vi-VN" dirty="0">
                <a:solidFill>
                  <a:srgbClr val="FF0000"/>
                </a:solidFill>
              </a:rPr>
              <a:t>quân tốt, có 16 quân tốt</a:t>
            </a:r>
            <a:r>
              <a:rPr lang="vi-VN" dirty="0"/>
              <a:t>.</a:t>
            </a:r>
          </a:p>
          <a:p>
            <a:pPr marL="0" indent="0">
              <a:buNone/>
            </a:pPr>
            <a:r>
              <a:rPr lang="vi-VN" dirty="0"/>
              <a:t>Vì trong </a:t>
            </a:r>
            <a:r>
              <a:rPr lang="vi-VN" dirty="0">
                <a:solidFill>
                  <a:srgbClr val="FF0000"/>
                </a:solidFill>
              </a:rPr>
              <a:t>16 quân tốt có 8 quân tốt trắng đã được đếm </a:t>
            </a:r>
            <a:r>
              <a:rPr lang="vi-VN" dirty="0"/>
              <a:t>nên số quân cờ Nam lấy ra là:</a:t>
            </a:r>
            <a:r>
              <a:rPr lang="en-US" dirty="0"/>
              <a:t>  </a:t>
            </a:r>
            <a:r>
              <a:rPr lang="vi-VN" dirty="0">
                <a:solidFill>
                  <a:srgbClr val="FF0000"/>
                </a:solidFill>
              </a:rPr>
              <a:t>16+16-8=24 (quân cờ).</a:t>
            </a:r>
          </a:p>
        </p:txBody>
      </p:sp>
      <p:grpSp>
        <p:nvGrpSpPr>
          <p:cNvPr id="14" name="Group 57"/>
          <p:cNvGrpSpPr>
            <a:grpSpLocks/>
          </p:cNvGrpSpPr>
          <p:nvPr/>
        </p:nvGrpSpPr>
        <p:grpSpPr bwMode="auto">
          <a:xfrm>
            <a:off x="838200" y="3962400"/>
            <a:ext cx="3657600" cy="1815548"/>
            <a:chOff x="224" y="592"/>
            <a:chExt cx="8505" cy="2740"/>
          </a:xfrm>
        </p:grpSpPr>
        <p:grpSp>
          <p:nvGrpSpPr>
            <p:cNvPr id="15" name="Group 24"/>
            <p:cNvGrpSpPr>
              <a:grpSpLocks/>
            </p:cNvGrpSpPr>
            <p:nvPr/>
          </p:nvGrpSpPr>
          <p:grpSpPr bwMode="auto">
            <a:xfrm>
              <a:off x="224" y="592"/>
              <a:ext cx="8505" cy="1599"/>
              <a:chOff x="315" y="602"/>
              <a:chExt cx="11966" cy="1978"/>
            </a:xfrm>
          </p:grpSpPr>
          <p:sp>
            <p:nvSpPr>
              <p:cNvPr id="18"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1032"/>
              <a:ext cx="4966"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7763" b="15244"/>
          <a:stretch/>
        </p:blipFill>
        <p:spPr bwMode="auto">
          <a:xfrm>
            <a:off x="16026384" y="6934200"/>
            <a:ext cx="6781800" cy="2447933"/>
          </a:xfrm>
          <a:prstGeom prst="rect">
            <a:avLst/>
          </a:prstGeom>
          <a:solidFill>
            <a:schemeClr val="accent4">
              <a:lumMod val="40000"/>
              <a:lumOff val="60000"/>
            </a:schemeClr>
          </a:solidFill>
          <a:ln w="9525">
            <a:solidFill>
              <a:schemeClr val="tx2">
                <a:lumMod val="75000"/>
              </a:schemeClr>
            </a:solidFill>
            <a:miter lim="800000"/>
            <a:headEnd/>
            <a:tailEnd/>
          </a:ln>
          <a:effectLst>
            <a:outerShdw dist="35921" dir="2700000" algn="ctr" rotWithShape="0">
              <a:schemeClr val="bg2"/>
            </a:outerShdw>
          </a:effectLst>
        </p:spPr>
      </p:pic>
    </p:spTree>
    <p:extLst>
      <p:ext uri="{BB962C8B-B14F-4D97-AF65-F5344CB8AC3E}">
        <p14:creationId xmlns:p14="http://schemas.microsoft.com/office/powerpoint/2010/main" val="42742068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down)">
                                      <p:cBhvr>
                                        <p:cTn id="7" dur="500"/>
                                        <p:tgtEl>
                                          <p:spTgt spid="21">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wipe(down)">
                                      <p:cBhvr>
                                        <p:cTn id="10" dur="500"/>
                                        <p:tgtEl>
                                          <p:spTgt spid="21">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wipe(down)">
                                      <p:cBhvr>
                                        <p:cTn id="13" dur="500"/>
                                        <p:tgtEl>
                                          <p:spTgt spid="21">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wipe(down)">
                                      <p:cBhvr>
                                        <p:cTn id="16" dur="500"/>
                                        <p:tgtEl>
                                          <p:spTgt spid="21">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wipe(down)">
                                      <p:cBhvr>
                                        <p:cTn id="19" dur="500"/>
                                        <p:tgtEl>
                                          <p:spTgt spid="21">
                                            <p:txEl>
                                              <p:pRg st="5" end="5"/>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barn(inVertical)">
                                      <p:cBhvr>
                                        <p:cTn id="28" dur="500"/>
                                        <p:tgtEl>
                                          <p:spTgt spid="21">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xEl>
                                              <p:pRg st="7" end="7"/>
                                            </p:txEl>
                                          </p:spTgt>
                                        </p:tgtEl>
                                        <p:attrNameLst>
                                          <p:attrName>style.visibility</p:attrName>
                                        </p:attrNameLst>
                                      </p:cBhvr>
                                      <p:to>
                                        <p:strVal val="visible"/>
                                      </p:to>
                                    </p:set>
                                    <p:animEffect transition="in" filter="barn(inVertical)">
                                      <p:cBhvr>
                                        <p:cTn id="31" dur="500"/>
                                        <p:tgtEl>
                                          <p:spTgt spid="21">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xEl>
                                              <p:pRg st="8" end="8"/>
                                            </p:txEl>
                                          </p:spTgt>
                                        </p:tgtEl>
                                        <p:attrNameLst>
                                          <p:attrName>style.visibility</p:attrName>
                                        </p:attrNameLst>
                                      </p:cBhvr>
                                      <p:to>
                                        <p:strVal val="visible"/>
                                      </p:to>
                                    </p:set>
                                    <p:animEffect transition="in" filter="barn(inVertical)">
                                      <p:cBhvr>
                                        <p:cTn id="34" dur="500"/>
                                        <p:tgtEl>
                                          <p:spTgt spid="21">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1">
                                            <p:txEl>
                                              <p:pRg st="9" end="9"/>
                                            </p:txEl>
                                          </p:spTgt>
                                        </p:tgtEl>
                                        <p:attrNameLst>
                                          <p:attrName>style.visibility</p:attrName>
                                        </p:attrNameLst>
                                      </p:cBhvr>
                                      <p:to>
                                        <p:strVal val="visible"/>
                                      </p:to>
                                    </p:set>
                                    <p:animEffect transition="in" filter="barn(inVertical)">
                                      <p:cBhvr>
                                        <p:cTn id="37"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3940</TotalTime>
  <Words>3654</Words>
  <PresentationFormat>Custom</PresentationFormat>
  <Paragraphs>397</Paragraphs>
  <Slides>32</Slides>
  <Notes>31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2022-03-28T15:00:33Z</dcterms:modified>
</cp:coreProperties>
</file>