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6858000" cx="12192000"/>
  <p:notesSz cx="6858000" cy="9144000"/>
  <p:embeddedFontLst>
    <p:embeddedFont>
      <p:font typeface="Tahoma"/>
      <p:regular r:id="rId28"/>
      <p:bold r:id="rId29"/>
    </p:embeddedFont>
    <p:embeddedFont>
      <p:font typeface="Palatino Linotype"/>
      <p:regular r:id="rId30"/>
      <p:bold r:id="rId31"/>
      <p:italic r:id="rId32"/>
      <p:boldItalic r:id="rId33"/>
    </p:embeddedFont>
    <p:embeddedFont>
      <p:font typeface="Questrial"/>
      <p:regular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5" roundtripDataSignature="AMtx7mgmQHKAPsLWDMd2CHTAJg156yef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F4A9B62-D2B7-4F4F-8FEA-742BD91F7FB7}">
  <a:tblStyle styleId="{2F4A9B62-D2B7-4F4F-8FEA-742BD91F7FB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Tahoma-regular.fnt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Tahoma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alatinoLinotype-bold.fntdata"/><Relationship Id="rId30" Type="http://schemas.openxmlformats.org/officeDocument/2006/relationships/font" Target="fonts/PalatinoLinotype-regular.fntdata"/><Relationship Id="rId11" Type="http://schemas.openxmlformats.org/officeDocument/2006/relationships/slide" Target="slides/slide4.xml"/><Relationship Id="rId33" Type="http://schemas.openxmlformats.org/officeDocument/2006/relationships/font" Target="fonts/PalatinoLinotype-boldItalic.fntdata"/><Relationship Id="rId10" Type="http://schemas.openxmlformats.org/officeDocument/2006/relationships/slide" Target="slides/slide3.xml"/><Relationship Id="rId32" Type="http://schemas.openxmlformats.org/officeDocument/2006/relationships/font" Target="fonts/PalatinoLinotype-italic.fntdata"/><Relationship Id="rId13" Type="http://schemas.openxmlformats.org/officeDocument/2006/relationships/slide" Target="slides/slide6.xml"/><Relationship Id="rId35" Type="http://customschemas.google.com/relationships/presentationmetadata" Target="metadata"/><Relationship Id="rId12" Type="http://schemas.openxmlformats.org/officeDocument/2006/relationships/slide" Target="slides/slide5.xml"/><Relationship Id="rId34" Type="http://schemas.openxmlformats.org/officeDocument/2006/relationships/font" Target="fonts/Questrial-regular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3" name="Google Shape;81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7" name="Google Shape;90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7" name="Google Shape;92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8" name="Google Shape;97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9" name="Google Shape;97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1" name="Google Shape;103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9" name="Google Shape;107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6" name="Google Shape;56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9" name="Google Shape;61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idx="10" type="dt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/>
          <p:nvPr>
            <p:ph type="title"/>
          </p:nvPr>
        </p:nvSpPr>
        <p:spPr>
          <a:xfrm>
            <a:off x="2389826" y="4800838"/>
            <a:ext cx="7314724" cy="5666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4"/>
          <p:cNvSpPr/>
          <p:nvPr>
            <p:ph idx="2" type="pic"/>
          </p:nvPr>
        </p:nvSpPr>
        <p:spPr>
          <a:xfrm>
            <a:off x="2389826" y="612704"/>
            <a:ext cx="7314724" cy="41151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1" type="body"/>
          </p:nvPr>
        </p:nvSpPr>
        <p:spPr>
          <a:xfrm>
            <a:off x="2389826" y="5367510"/>
            <a:ext cx="7314724" cy="804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indent="-228600" lvl="4" marL="22860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indent="-228600" lvl="5" marL="27432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indent="-228600" lvl="6" marL="32004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indent="-228600" lvl="7" marL="3657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indent="-228600" lvl="8" marL="4114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/>
        </p:txBody>
      </p:sp>
      <p:sp>
        <p:nvSpPr>
          <p:cNvPr id="73" name="Google Shape;73;p34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5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" type="body"/>
          </p:nvPr>
        </p:nvSpPr>
        <p:spPr>
          <a:xfrm rot="5400000">
            <a:off x="3832884" y="-1623309"/>
            <a:ext cx="4526232" cy="109728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5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6"/>
          <p:cNvSpPr txBox="1"/>
          <p:nvPr>
            <p:ph type="title"/>
          </p:nvPr>
        </p:nvSpPr>
        <p:spPr>
          <a:xfrm rot="5400000">
            <a:off x="7285108" y="1828916"/>
            <a:ext cx="5851642" cy="2743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1" type="body"/>
          </p:nvPr>
        </p:nvSpPr>
        <p:spPr>
          <a:xfrm rot="5400000">
            <a:off x="1760570" y="-876405"/>
            <a:ext cx="5851642" cy="8153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6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2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215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6"/>
          <p:cNvSpPr txBox="1"/>
          <p:nvPr>
            <p:ph idx="10" type="dt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2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7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37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799"/>
              <a:buFont typeface="Arial"/>
              <a:buNone/>
              <a:defRPr b="0" i="0" sz="3799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670"/>
              </a:spcBef>
              <a:spcAft>
                <a:spcPts val="0"/>
              </a:spcAft>
              <a:buClr>
                <a:srgbClr val="888888"/>
              </a:buClr>
              <a:buSzPts val="3349"/>
              <a:buFont typeface="Arial"/>
              <a:buNone/>
              <a:defRPr b="0" i="0" sz="334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570"/>
              </a:spcBef>
              <a:spcAft>
                <a:spcPts val="0"/>
              </a:spcAft>
              <a:buClr>
                <a:srgbClr val="888888"/>
              </a:buClr>
              <a:buSzPts val="2849"/>
              <a:buFont typeface="Arial"/>
              <a:buNone/>
              <a:defRPr b="0" i="0" sz="2849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3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3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p3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38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9836" lvl="0" marL="457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•"/>
              <a:defRPr b="0" i="0" sz="37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1261" lvl="1" marL="9144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–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9511" lvl="2" marL="13716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3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3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3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9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49"/>
              <a:buFont typeface="Times New Roman"/>
              <a:buNone/>
              <a:defRPr b="1" i="0" sz="47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39"/>
          <p:cNvSpPr txBox="1"/>
          <p:nvPr>
            <p:ph idx="1" type="body"/>
          </p:nvPr>
        </p:nvSpPr>
        <p:spPr>
          <a:xfrm>
            <a:off x="963084" y="2906714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30"/>
              </a:spcBef>
              <a:spcAft>
                <a:spcPts val="0"/>
              </a:spcAft>
              <a:buClr>
                <a:srgbClr val="888888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80"/>
              </a:spcBef>
              <a:spcAft>
                <a:spcPts val="0"/>
              </a:spcAft>
              <a:buClr>
                <a:srgbClr val="888888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30"/>
              </a:spcBef>
              <a:spcAft>
                <a:spcPts val="0"/>
              </a:spcAft>
              <a:buClr>
                <a:srgbClr val="888888"/>
              </a:buClr>
              <a:buSzPts val="1650"/>
              <a:buFont typeface="Arial"/>
              <a:buNone/>
              <a:defRPr b="0" i="0" sz="165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3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3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" name="Google Shape;120;p3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3" name="Google Shape;123;p40"/>
          <p:cNvSpPr txBox="1"/>
          <p:nvPr>
            <p:ph idx="1" type="body"/>
          </p:nvPr>
        </p:nvSpPr>
        <p:spPr>
          <a:xfrm>
            <a:off x="1625600" y="3200400"/>
            <a:ext cx="14528800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1261" lvl="0" marL="4572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•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9511" lvl="1" marL="9144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–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65125" lvl="3" marL="18288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–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65125" lvl="4" marL="22860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»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65125" lvl="5" marL="27432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5125" lvl="6" marL="32004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5125" lvl="7" marL="3657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5125" lvl="8" marL="41148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40"/>
          <p:cNvSpPr txBox="1"/>
          <p:nvPr>
            <p:ph idx="2" type="body"/>
          </p:nvPr>
        </p:nvSpPr>
        <p:spPr>
          <a:xfrm>
            <a:off x="16357602" y="3200400"/>
            <a:ext cx="14530917" cy="905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1261" lvl="0" marL="4572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•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9511" lvl="1" marL="9144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–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65125" lvl="3" marL="18288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–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65125" lvl="4" marL="22860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»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65125" lvl="5" marL="27432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5125" lvl="6" marL="32004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5125" lvl="7" marL="3657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5125" lvl="8" marL="41148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4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4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Google Shape;127;p4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0" name="Google Shape;130;p41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None/>
              <a:defRPr b="1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None/>
              <a:defRPr b="1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41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9511" lvl="0" marL="4572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65125" lvl="2" marL="1371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925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41"/>
          <p:cNvSpPr txBox="1"/>
          <p:nvPr>
            <p:ph idx="3" type="body"/>
          </p:nvPr>
        </p:nvSpPr>
        <p:spPr>
          <a:xfrm>
            <a:off x="6193367" y="1535113"/>
            <a:ext cx="538903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None/>
              <a:defRPr b="1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None/>
              <a:defRPr b="1" i="0" sz="21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1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41"/>
          <p:cNvSpPr txBox="1"/>
          <p:nvPr>
            <p:ph idx="4" type="body"/>
          </p:nvPr>
        </p:nvSpPr>
        <p:spPr>
          <a:xfrm>
            <a:off x="6193367" y="2174875"/>
            <a:ext cx="5389034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9511" lvl="0" marL="4572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65125" lvl="2" marL="1371600" marR="0" rtl="0" algn="l">
              <a:spcBef>
                <a:spcPts val="430"/>
              </a:spcBef>
              <a:spcAft>
                <a:spcPts val="0"/>
              </a:spcAft>
              <a:buClr>
                <a:schemeClr val="dk1"/>
              </a:buClr>
              <a:buSzPts val="2150"/>
              <a:buFont typeface="Arial"/>
              <a:buChar char="•"/>
              <a:defRPr b="0" i="0" sz="21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49250" lvl="3" marL="1828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49250" lvl="4" marL="22860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9250" lvl="5" marL="27432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4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4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4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5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9" name="Google Shape;139;p4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4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" name="Google Shape;141;p4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4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4" name="Google Shape;144;p43"/>
          <p:cNvSpPr txBox="1"/>
          <p:nvPr>
            <p:ph idx="1" type="body"/>
          </p:nvPr>
        </p:nvSpPr>
        <p:spPr>
          <a:xfrm>
            <a:off x="4766734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9836" lvl="0" marL="457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•"/>
              <a:defRPr b="0" i="0" sz="37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1261" lvl="1" marL="9144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–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9511" lvl="2" marL="13716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5" name="Google Shape;145;p43"/>
          <p:cNvSpPr txBox="1"/>
          <p:nvPr>
            <p:ph idx="2" type="body"/>
          </p:nvPr>
        </p:nvSpPr>
        <p:spPr>
          <a:xfrm>
            <a:off x="609601" y="143510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" name="Google Shape;146;p4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p4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4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4"/>
          <p:cNvSpPr txBox="1"/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1" name="Google Shape;151;p44"/>
          <p:cNvSpPr/>
          <p:nvPr>
            <p:ph idx="2" type="pic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None/>
              <a:defRPr b="0" i="0" sz="37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None/>
              <a:defRPr b="0" i="0" sz="33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None/>
              <a:defRPr b="0" i="0" sz="28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" name="Google Shape;152;p44"/>
          <p:cNvSpPr txBox="1"/>
          <p:nvPr>
            <p:ph idx="1" type="body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30"/>
              </a:spcBef>
              <a:spcAft>
                <a:spcPts val="0"/>
              </a:spcAft>
              <a:buClr>
                <a:schemeClr val="dk1"/>
              </a:buClr>
              <a:buSzPts val="1650"/>
              <a:buFont typeface="Arial"/>
              <a:buNone/>
              <a:defRPr b="0" i="0" sz="16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29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b="0" i="0" sz="10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" name="Google Shape;153;p4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" name="Google Shape;154;p4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4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8" name="Google Shape;158;p45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9836" lvl="0" marL="457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•"/>
              <a:defRPr b="0" i="0" sz="37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1261" lvl="1" marL="9144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–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9511" lvl="2" marL="13716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4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4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4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6"/>
          <p:cNvSpPr txBox="1"/>
          <p:nvPr>
            <p:ph type="title"/>
          </p:nvPr>
        </p:nvSpPr>
        <p:spPr>
          <a:xfrm rot="5400000">
            <a:off x="21378600" y="2743994"/>
            <a:ext cx="11704638" cy="73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49"/>
              <a:buFont typeface="Times New Roman"/>
              <a:buNone/>
              <a:defRPr b="0" i="0" sz="52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4" name="Google Shape;164;p46"/>
          <p:cNvSpPr txBox="1"/>
          <p:nvPr>
            <p:ph idx="1" type="body"/>
          </p:nvPr>
        </p:nvSpPr>
        <p:spPr>
          <a:xfrm rot="5400000">
            <a:off x="6645541" y="-4470664"/>
            <a:ext cx="11704638" cy="21744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69836" lvl="0" marL="457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799"/>
              <a:buFont typeface="Arial"/>
              <a:buChar char="•"/>
              <a:defRPr b="0" i="0" sz="379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1261" lvl="1" marL="914400" marR="0" rtl="0" algn="l">
              <a:spcBef>
                <a:spcPts val="670"/>
              </a:spcBef>
              <a:spcAft>
                <a:spcPts val="0"/>
              </a:spcAft>
              <a:buClr>
                <a:schemeClr val="dk1"/>
              </a:buClr>
              <a:buSzPts val="3349"/>
              <a:buFont typeface="Arial"/>
              <a:buChar char="–"/>
              <a:defRPr b="0" i="0" sz="33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409511" lvl="2" marL="1371600" marR="0" rtl="0" algn="l">
              <a:spcBef>
                <a:spcPts val="570"/>
              </a:spcBef>
              <a:spcAft>
                <a:spcPts val="0"/>
              </a:spcAft>
              <a:buClr>
                <a:schemeClr val="dk1"/>
              </a:buClr>
              <a:buSzPts val="2849"/>
              <a:buFont typeface="Arial"/>
              <a:buChar char="•"/>
              <a:defRPr b="0" i="0" sz="2849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81000" lvl="5" marL="2743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4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4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7" name="Google Shape;167;p4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l">
              <a:spcBef>
                <a:spcPts val="0"/>
              </a:spcBef>
              <a:buNone/>
              <a:def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ctrTitle"/>
          </p:nvPr>
        </p:nvSpPr>
        <p:spPr>
          <a:xfrm>
            <a:off x="914341" y="2130178"/>
            <a:ext cx="10363319" cy="1470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subTitle"/>
          </p:nvPr>
        </p:nvSpPr>
        <p:spPr>
          <a:xfrm>
            <a:off x="1828681" y="3886544"/>
            <a:ext cx="8534638" cy="175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609561" y="1600015"/>
            <a:ext cx="10972879" cy="452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9"/>
          <p:cNvSpPr txBox="1"/>
          <p:nvPr>
            <p:ph type="title"/>
          </p:nvPr>
        </p:nvSpPr>
        <p:spPr>
          <a:xfrm>
            <a:off x="962756" y="4407184"/>
            <a:ext cx="10363319" cy="1361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962756" y="2906376"/>
            <a:ext cx="10363319" cy="1500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4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9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0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0"/>
          <p:cNvSpPr txBox="1"/>
          <p:nvPr>
            <p:ph idx="1" type="body"/>
          </p:nvPr>
        </p:nvSpPr>
        <p:spPr>
          <a:xfrm>
            <a:off x="609560" y="1600015"/>
            <a:ext cx="5447945" cy="452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44" name="Google Shape;44;p30"/>
          <p:cNvSpPr txBox="1"/>
          <p:nvPr>
            <p:ph idx="2" type="body"/>
          </p:nvPr>
        </p:nvSpPr>
        <p:spPr>
          <a:xfrm>
            <a:off x="6133701" y="1600015"/>
            <a:ext cx="5448739" cy="452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45" name="Google Shape;45;p30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0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1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1"/>
          <p:cNvSpPr txBox="1"/>
          <p:nvPr>
            <p:ph idx="1" type="body"/>
          </p:nvPr>
        </p:nvSpPr>
        <p:spPr>
          <a:xfrm>
            <a:off x="609560" y="1534935"/>
            <a:ext cx="5386831" cy="639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51" name="Google Shape;51;p31"/>
          <p:cNvSpPr txBox="1"/>
          <p:nvPr>
            <p:ph idx="2" type="body"/>
          </p:nvPr>
        </p:nvSpPr>
        <p:spPr>
          <a:xfrm>
            <a:off x="609560" y="2174623"/>
            <a:ext cx="5386831" cy="395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52" name="Google Shape;52;p31"/>
          <p:cNvSpPr txBox="1"/>
          <p:nvPr>
            <p:ph idx="3" type="body"/>
          </p:nvPr>
        </p:nvSpPr>
        <p:spPr>
          <a:xfrm>
            <a:off x="6193228" y="1534935"/>
            <a:ext cx="5389212" cy="6396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53" name="Google Shape;53;p31"/>
          <p:cNvSpPr txBox="1"/>
          <p:nvPr>
            <p:ph idx="4" type="body"/>
          </p:nvPr>
        </p:nvSpPr>
        <p:spPr>
          <a:xfrm>
            <a:off x="6193228" y="2174623"/>
            <a:ext cx="5389212" cy="39516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54" name="Google Shape;54;p31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1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/>
          <p:nvPr>
            <p:ph type="title"/>
          </p:nvPr>
        </p:nvSpPr>
        <p:spPr>
          <a:xfrm>
            <a:off x="609561" y="273019"/>
            <a:ext cx="4011351" cy="11619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4766952" y="273019"/>
            <a:ext cx="6815488" cy="5853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2" type="body"/>
          </p:nvPr>
        </p:nvSpPr>
        <p:spPr>
          <a:xfrm>
            <a:off x="609561" y="1434934"/>
            <a:ext cx="4011351" cy="4691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4pPr>
            <a:lvl5pPr indent="-228600" lvl="4" marL="22860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5pPr>
            <a:lvl6pPr indent="-228600" lvl="5" marL="27432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6pPr>
            <a:lvl7pPr indent="-228600" lvl="6" marL="32004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7pPr>
            <a:lvl8pPr indent="-228600" lvl="7" marL="36576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8pPr>
            <a:lvl9pPr indent="-228600" lvl="8" marL="4114800" algn="l">
              <a:spcBef>
                <a:spcPts val="90"/>
              </a:spcBef>
              <a:spcAft>
                <a:spcPts val="0"/>
              </a:spcAft>
              <a:buClr>
                <a:schemeClr val="dk1"/>
              </a:buClr>
              <a:buSzPts val="450"/>
              <a:buNone/>
              <a:defRPr sz="450"/>
            </a:lvl9pPr>
          </a:lstStyle>
          <a:p/>
        </p:txBody>
      </p:sp>
      <p:sp>
        <p:nvSpPr>
          <p:cNvPr id="66" name="Google Shape;66;p33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43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609561" y="274606"/>
            <a:ext cx="10972879" cy="11428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609561" y="1600015"/>
            <a:ext cx="10972879" cy="4526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609560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165329" y="6356408"/>
            <a:ext cx="3861343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737825" y="6356408"/>
            <a:ext cx="2844615" cy="3650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365" y="23302"/>
            <a:ext cx="12192730" cy="71437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3"/>
          <p:cNvSpPr txBox="1"/>
          <p:nvPr/>
        </p:nvSpPr>
        <p:spPr>
          <a:xfrm>
            <a:off x="3930495" y="201697"/>
            <a:ext cx="6686831" cy="5077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99"/>
              <a:buFont typeface="Questrial"/>
              <a:buNone/>
            </a:pPr>
            <a:r>
              <a:rPr b="0" i="0" lang="en-US" sz="2699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BẤT PHƯƠNG TRÌNH BẬC NHẤT HAI ẨN</a:t>
            </a:r>
            <a:endParaRPr b="1" i="0" sz="2699" u="none" cap="none" strike="noStrike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" name="Google Shape;91;p23"/>
          <p:cNvSpPr txBox="1"/>
          <p:nvPr/>
        </p:nvSpPr>
        <p:spPr>
          <a:xfrm>
            <a:off x="1742803" y="291997"/>
            <a:ext cx="7777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ĐẠI SỐ</a:t>
            </a:r>
            <a:endParaRPr/>
          </a:p>
        </p:txBody>
      </p:sp>
      <p:sp>
        <p:nvSpPr>
          <p:cNvPr id="92" name="Google Shape;92;p23"/>
          <p:cNvSpPr txBox="1"/>
          <p:nvPr/>
        </p:nvSpPr>
        <p:spPr>
          <a:xfrm>
            <a:off x="1023116" y="114502"/>
            <a:ext cx="522900" cy="68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Questrial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 b="0" i="0" sz="24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93" name="Google Shape;93;p23"/>
          <p:cNvSpPr txBox="1"/>
          <p:nvPr/>
        </p:nvSpPr>
        <p:spPr>
          <a:xfrm>
            <a:off x="2582721" y="174072"/>
            <a:ext cx="109837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Quest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BÀI 4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Questrial"/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CHƯƠNG 4</a:t>
            </a:r>
            <a:endParaRPr b="1" i="0" sz="1400" u="none" cap="none" strike="noStrike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94" name="Google Shape;9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680488" y="0"/>
            <a:ext cx="12192730" cy="685814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slide" Target="/ppt/slides/slide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slide" Target="/ppt/slides/slide8.xml"/><Relationship Id="rId5" Type="http://schemas.openxmlformats.org/officeDocument/2006/relationships/image" Target="../media/image4.png"/><Relationship Id="rId6" Type="http://schemas.openxmlformats.org/officeDocument/2006/relationships/slide" Target="/ppt/slides/slide2.xml"/><Relationship Id="rId7" Type="http://schemas.openxmlformats.org/officeDocument/2006/relationships/slide" Target="/ppt/slides/slide4.xml"/><Relationship Id="rId8" Type="http://schemas.openxmlformats.org/officeDocument/2006/relationships/slide" Target="/ppt/slides/slide7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9.png"/><Relationship Id="rId4" Type="http://schemas.openxmlformats.org/officeDocument/2006/relationships/image" Target="../media/image46.png"/><Relationship Id="rId9" Type="http://schemas.openxmlformats.org/officeDocument/2006/relationships/image" Target="../media/image52.png"/><Relationship Id="rId5" Type="http://schemas.openxmlformats.org/officeDocument/2006/relationships/image" Target="../media/image51.png"/><Relationship Id="rId6" Type="http://schemas.openxmlformats.org/officeDocument/2006/relationships/image" Target="../media/image40.png"/><Relationship Id="rId7" Type="http://schemas.openxmlformats.org/officeDocument/2006/relationships/image" Target="../media/image59.png"/><Relationship Id="rId8" Type="http://schemas.openxmlformats.org/officeDocument/2006/relationships/image" Target="../media/image5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7.png"/><Relationship Id="rId4" Type="http://schemas.openxmlformats.org/officeDocument/2006/relationships/image" Target="../media/image5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png"/><Relationship Id="rId4" Type="http://schemas.openxmlformats.org/officeDocument/2006/relationships/image" Target="../media/image55.png"/><Relationship Id="rId5" Type="http://schemas.openxmlformats.org/officeDocument/2006/relationships/image" Target="../media/image63.png"/><Relationship Id="rId6" Type="http://schemas.openxmlformats.org/officeDocument/2006/relationships/image" Target="../media/image84.png"/><Relationship Id="rId7" Type="http://schemas.openxmlformats.org/officeDocument/2006/relationships/image" Target="../media/image58.png"/><Relationship Id="rId8" Type="http://schemas.openxmlformats.org/officeDocument/2006/relationships/image" Target="../media/image5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0.png"/><Relationship Id="rId4" Type="http://schemas.openxmlformats.org/officeDocument/2006/relationships/image" Target="../media/image6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2.png"/><Relationship Id="rId4" Type="http://schemas.openxmlformats.org/officeDocument/2006/relationships/image" Target="../media/image64.png"/><Relationship Id="rId9" Type="http://schemas.openxmlformats.org/officeDocument/2006/relationships/image" Target="../media/image71.png"/><Relationship Id="rId5" Type="http://schemas.openxmlformats.org/officeDocument/2006/relationships/image" Target="../media/image66.png"/><Relationship Id="rId6" Type="http://schemas.openxmlformats.org/officeDocument/2006/relationships/image" Target="../media/image61.png"/><Relationship Id="rId7" Type="http://schemas.openxmlformats.org/officeDocument/2006/relationships/image" Target="../media/image79.png"/><Relationship Id="rId8" Type="http://schemas.openxmlformats.org/officeDocument/2006/relationships/image" Target="../media/image6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83.png"/><Relationship Id="rId5" Type="http://schemas.openxmlformats.org/officeDocument/2006/relationships/image" Target="../media/image69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5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81.png"/><Relationship Id="rId7" Type="http://schemas.openxmlformats.org/officeDocument/2006/relationships/image" Target="../media/image91.png"/><Relationship Id="rId8" Type="http://schemas.openxmlformats.org/officeDocument/2006/relationships/image" Target="../media/image8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9.png"/><Relationship Id="rId4" Type="http://schemas.openxmlformats.org/officeDocument/2006/relationships/image" Target="../media/image92.png"/><Relationship Id="rId5" Type="http://schemas.openxmlformats.org/officeDocument/2006/relationships/image" Target="../media/image87.png"/><Relationship Id="rId6" Type="http://schemas.openxmlformats.org/officeDocument/2006/relationships/image" Target="../media/image90.png"/><Relationship Id="rId7" Type="http://schemas.openxmlformats.org/officeDocument/2006/relationships/image" Target="../media/image93.png"/><Relationship Id="rId8" Type="http://schemas.openxmlformats.org/officeDocument/2006/relationships/image" Target="../media/image8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8.png"/><Relationship Id="rId13" Type="http://schemas.openxmlformats.org/officeDocument/2006/relationships/image" Target="../media/image31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Relationship Id="rId15" Type="http://schemas.openxmlformats.org/officeDocument/2006/relationships/image" Target="../media/image22.png"/><Relationship Id="rId14" Type="http://schemas.openxmlformats.org/officeDocument/2006/relationships/image" Target="../media/image41.png"/><Relationship Id="rId17" Type="http://schemas.openxmlformats.org/officeDocument/2006/relationships/image" Target="../media/image24.png"/><Relationship Id="rId16" Type="http://schemas.openxmlformats.org/officeDocument/2006/relationships/image" Target="../media/image21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23.png"/><Relationship Id="rId1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Relationship Id="rId5" Type="http://schemas.openxmlformats.org/officeDocument/2006/relationships/image" Target="../media/image28.png"/><Relationship Id="rId6" Type="http://schemas.openxmlformats.org/officeDocument/2006/relationships/image" Target="../media/image30.png"/><Relationship Id="rId7" Type="http://schemas.openxmlformats.org/officeDocument/2006/relationships/image" Target="../media/image27.png"/><Relationship Id="rId8" Type="http://schemas.openxmlformats.org/officeDocument/2006/relationships/image" Target="../media/image5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47.png"/><Relationship Id="rId10" Type="http://schemas.openxmlformats.org/officeDocument/2006/relationships/image" Target="../media/image39.png"/><Relationship Id="rId1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Relationship Id="rId4" Type="http://schemas.openxmlformats.org/officeDocument/2006/relationships/image" Target="../media/image74.png"/><Relationship Id="rId9" Type="http://schemas.openxmlformats.org/officeDocument/2006/relationships/image" Target="../media/image42.png"/><Relationship Id="rId5" Type="http://schemas.openxmlformats.org/officeDocument/2006/relationships/image" Target="../media/image34.png"/><Relationship Id="rId6" Type="http://schemas.openxmlformats.org/officeDocument/2006/relationships/image" Target="../media/image45.png"/><Relationship Id="rId7" Type="http://schemas.openxmlformats.org/officeDocument/2006/relationships/image" Target="../media/image38.png"/><Relationship Id="rId8" Type="http://schemas.openxmlformats.org/officeDocument/2006/relationships/image" Target="../media/image4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4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/>
          <p:nvPr/>
        </p:nvSpPr>
        <p:spPr>
          <a:xfrm>
            <a:off x="640300" y="2433137"/>
            <a:ext cx="11071674" cy="4195684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"/>
          <p:cNvSpPr txBox="1"/>
          <p:nvPr/>
        </p:nvSpPr>
        <p:spPr>
          <a:xfrm>
            <a:off x="5531332" y="954290"/>
            <a:ext cx="1212786" cy="415474"/>
          </a:xfrm>
          <a:prstGeom prst="rect">
            <a:avLst/>
          </a:prstGeom>
          <a:noFill/>
          <a:ln>
            <a:noFill/>
          </a:ln>
        </p:spPr>
        <p:txBody>
          <a:bodyPr anchorCtr="0" anchor="t" bIns="22825" lIns="45675" spcFirstLastPara="1" rIns="45675" wrap="square" tIns="22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175" name="Google Shape;175;p1"/>
          <p:cNvSpPr txBox="1"/>
          <p:nvPr/>
        </p:nvSpPr>
        <p:spPr>
          <a:xfrm>
            <a:off x="-9176" y="1377603"/>
            <a:ext cx="12198041" cy="415474"/>
          </a:xfrm>
          <a:prstGeom prst="rect">
            <a:avLst/>
          </a:prstGeom>
          <a:noFill/>
          <a:ln>
            <a:noFill/>
          </a:ln>
        </p:spPr>
        <p:txBody>
          <a:bodyPr anchorCtr="0" anchor="t" bIns="22825" lIns="45675" spcFirstLastPara="1" rIns="45675" wrap="square" tIns="228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 4: BẤT ĐẲNG THỨC – BẤT PHƯƠNG TRÌNH</a:t>
            </a:r>
            <a:endParaRPr/>
          </a:p>
        </p:txBody>
      </p:sp>
      <p:sp>
        <p:nvSpPr>
          <p:cNvPr id="176" name="Google Shape;176;p1"/>
          <p:cNvSpPr/>
          <p:nvPr/>
        </p:nvSpPr>
        <p:spPr>
          <a:xfrm>
            <a:off x="2938921" y="2234837"/>
            <a:ext cx="6814811" cy="4165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1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1"/>
          <p:cNvGrpSpPr/>
          <p:nvPr/>
        </p:nvGrpSpPr>
        <p:grpSpPr>
          <a:xfrm>
            <a:off x="6391595" y="-4821"/>
            <a:ext cx="906900" cy="914211"/>
            <a:chOff x="12784885" y="1066801"/>
            <a:chExt cx="1814128" cy="1828751"/>
          </a:xfrm>
        </p:grpSpPr>
        <p:sp>
          <p:nvSpPr>
            <p:cNvPr id="178" name="Google Shape;178;p1"/>
            <p:cNvSpPr txBox="1"/>
            <p:nvPr/>
          </p:nvSpPr>
          <p:spPr>
            <a:xfrm>
              <a:off x="12784885" y="1066801"/>
              <a:ext cx="1814128" cy="7541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25" lIns="45675" spcFirstLastPara="1" rIns="45675" wrap="square" tIns="228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150" u="none" cap="none" strike="noStrike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179" name="Google Shape;179;p1"/>
            <p:cNvSpPr txBox="1"/>
            <p:nvPr/>
          </p:nvSpPr>
          <p:spPr>
            <a:xfrm>
              <a:off x="13020904" y="1556787"/>
              <a:ext cx="1223539" cy="13387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25" lIns="45675" spcFirstLastPara="1" rIns="45675" wrap="square" tIns="22825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4049" u="none" cap="none" strike="noStrike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180" name="Google Shape;180;p1"/>
          <p:cNvGrpSpPr/>
          <p:nvPr/>
        </p:nvGrpSpPr>
        <p:grpSpPr>
          <a:xfrm>
            <a:off x="5592494" y="75515"/>
            <a:ext cx="1118985" cy="853359"/>
            <a:chOff x="11186391" y="149817"/>
            <a:chExt cx="2238375" cy="1707027"/>
          </a:xfrm>
        </p:grpSpPr>
        <p:pic>
          <p:nvPicPr>
            <p:cNvPr id="181" name="Google Shape;181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3" name="Google Shape;183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9627935" y="15643"/>
            <a:ext cx="2560931" cy="133027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1"/>
          <p:cNvSpPr/>
          <p:nvPr/>
        </p:nvSpPr>
        <p:spPr>
          <a:xfrm>
            <a:off x="969814" y="1788751"/>
            <a:ext cx="10395378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99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Bài 4 :  BẤT PHƯƠNG TRÌNH BẬC NHẤT HAI ẨN</a:t>
            </a:r>
            <a:endParaRPr/>
          </a:p>
        </p:txBody>
      </p:sp>
      <p:grpSp>
        <p:nvGrpSpPr>
          <p:cNvPr id="185" name="Google Shape;185;p1"/>
          <p:cNvGrpSpPr/>
          <p:nvPr/>
        </p:nvGrpSpPr>
        <p:grpSpPr>
          <a:xfrm>
            <a:off x="1081090" y="2996793"/>
            <a:ext cx="7130700" cy="507445"/>
            <a:chOff x="7459670" y="7086599"/>
            <a:chExt cx="14265631" cy="1015190"/>
          </a:xfrm>
        </p:grpSpPr>
        <p:sp>
          <p:nvSpPr>
            <p:cNvPr id="186" name="Google Shape;186;p1">
              <a:hlinkClick action="ppaction://hlinksldjump" r:id="rId6"/>
            </p:cNvPr>
            <p:cNvSpPr/>
            <p:nvPr/>
          </p:nvSpPr>
          <p:spPr>
            <a:xfrm>
              <a:off x="9092456" y="7178187"/>
              <a:ext cx="12632845" cy="923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2400"/>
                <a:buFont typeface="Tahoma"/>
                <a:buNone/>
              </a:pPr>
              <a:r>
                <a:rPr b="1" i="0" lang="en-US" sz="2400" u="none" cap="none" strike="noStrike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BẤT PHƯƠNG TRÌNH BẬC NHẤT HAI ẨN</a:t>
              </a:r>
              <a:endParaRPr/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945416"/>
              <a:chOff x="7459670" y="7543799"/>
              <a:chExt cx="1381117" cy="94541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06920" y="7688759"/>
                  <a:ext cx="611290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0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081100" y="3479000"/>
            <a:ext cx="10522654" cy="518738"/>
            <a:chOff x="7459670" y="8524495"/>
            <a:chExt cx="21051550" cy="1037784"/>
          </a:xfrm>
        </p:grpSpPr>
        <p:sp>
          <p:nvSpPr>
            <p:cNvPr id="193" name="Google Shape;193;p1">
              <a:hlinkClick action="ppaction://hlinksldjump" r:id="rId7"/>
            </p:cNvPr>
            <p:cNvSpPr/>
            <p:nvPr/>
          </p:nvSpPr>
          <p:spPr>
            <a:xfrm>
              <a:off x="9092456" y="8638675"/>
              <a:ext cx="19418764" cy="923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2400"/>
                <a:buFont typeface="Tahoma"/>
                <a:buNone/>
              </a:pPr>
              <a:r>
                <a:rPr b="1" i="0" lang="en-US" sz="2400" u="none" cap="none" strike="noStrike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BIỂU DIỄN NGHIỆM CỦA BẤT PHƯƠNG TRÌNH BẬC NHẤT HAI ẨN</a:t>
              </a:r>
              <a:endParaRPr/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945416"/>
              <a:chOff x="7459670" y="7543799"/>
              <a:chExt cx="1381117" cy="94541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784471" y="7688759"/>
                  <a:ext cx="856187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0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028842" y="4608397"/>
            <a:ext cx="10941902" cy="503345"/>
            <a:chOff x="7459670" y="9982199"/>
            <a:chExt cx="21890293" cy="1006989"/>
          </a:xfrm>
        </p:grpSpPr>
        <p:sp>
          <p:nvSpPr>
            <p:cNvPr id="200" name="Google Shape;200;p1">
              <a:hlinkClick action="ppaction://hlinksldjump" r:id="rId8"/>
            </p:cNvPr>
            <p:cNvSpPr/>
            <p:nvPr/>
          </p:nvSpPr>
          <p:spPr>
            <a:xfrm>
              <a:off x="9639196" y="10065585"/>
              <a:ext cx="19710767" cy="923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HỆ BẤT PHƯƠNG TRÌNH BẬC NHẤT HAI ẨN</a:t>
              </a:r>
              <a:endParaRPr/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945416"/>
              <a:chOff x="7459670" y="7543799"/>
              <a:chExt cx="1381117" cy="94541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662023" y="7688759"/>
                  <a:ext cx="1101083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0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  <p:grpSp>
        <p:nvGrpSpPr>
          <p:cNvPr id="206" name="Google Shape;206;p1"/>
          <p:cNvGrpSpPr/>
          <p:nvPr/>
        </p:nvGrpSpPr>
        <p:grpSpPr>
          <a:xfrm>
            <a:off x="1011421" y="5238869"/>
            <a:ext cx="10668613" cy="524904"/>
            <a:chOff x="7459670" y="9982199"/>
            <a:chExt cx="21343553" cy="1050118"/>
          </a:xfrm>
        </p:grpSpPr>
        <p:sp>
          <p:nvSpPr>
            <p:cNvPr id="207" name="Google Shape;207;p1">
              <a:hlinkClick action="ppaction://hlinksldjump" r:id="rId9"/>
            </p:cNvPr>
            <p:cNvSpPr/>
            <p:nvPr/>
          </p:nvSpPr>
          <p:spPr>
            <a:xfrm>
              <a:off x="9092456" y="10108715"/>
              <a:ext cx="19710767" cy="923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ỨNG DỤNG CỦA HỆ BẤT PHƯƠNG TRÌNH BẬC NHẤT HAI ẨN</a:t>
              </a:r>
              <a:endParaRPr b="1" i="0" sz="24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8" name="Google Shape;208;p1"/>
            <p:cNvGrpSpPr/>
            <p:nvPr/>
          </p:nvGrpSpPr>
          <p:grpSpPr>
            <a:xfrm>
              <a:off x="7459670" y="9982199"/>
              <a:ext cx="1392614" cy="945416"/>
              <a:chOff x="7459670" y="7543799"/>
              <a:chExt cx="1381117" cy="945416"/>
            </a:xfrm>
          </p:grpSpPr>
          <p:sp>
            <p:nvSpPr>
              <p:cNvPr id="209" name="Google Shape;209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0" name="Google Shape;210;p1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211" name="Google Shape;211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" name="Google Shape;212;p1"/>
                <p:cNvSpPr txBox="1"/>
                <p:nvPr/>
              </p:nvSpPr>
              <p:spPr>
                <a:xfrm>
                  <a:off x="7735174" y="7688759"/>
                  <a:ext cx="954781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0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IV</a:t>
                  </a:r>
                  <a:endParaRPr/>
                </a:p>
              </p:txBody>
            </p:sp>
          </p:grpSp>
        </p:grpSp>
      </p:grpSp>
      <p:grpSp>
        <p:nvGrpSpPr>
          <p:cNvPr id="213" name="Google Shape;213;p1"/>
          <p:cNvGrpSpPr/>
          <p:nvPr/>
        </p:nvGrpSpPr>
        <p:grpSpPr>
          <a:xfrm>
            <a:off x="1011421" y="5869338"/>
            <a:ext cx="10668613" cy="524904"/>
            <a:chOff x="7459670" y="9982199"/>
            <a:chExt cx="21343553" cy="1050118"/>
          </a:xfrm>
        </p:grpSpPr>
        <p:sp>
          <p:nvSpPr>
            <p:cNvPr id="214" name="Google Shape;214;p1">
              <a:hlinkClick action="ppaction://hlinksldjump" r:id="rId10"/>
            </p:cNvPr>
            <p:cNvSpPr/>
            <p:nvPr/>
          </p:nvSpPr>
          <p:spPr>
            <a:xfrm>
              <a:off x="9092456" y="10108715"/>
              <a:ext cx="19710767" cy="923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ahoma"/>
                <a:buNone/>
              </a:pPr>
              <a:r>
                <a:rPr b="1" i="0" lang="en-US" sz="2400" u="none" cap="none" strike="noStrike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TÓM TẮT BÀI HỌC</a:t>
              </a:r>
              <a:endParaRPr/>
            </a:p>
          </p:txBody>
        </p:sp>
        <p:grpSp>
          <p:nvGrpSpPr>
            <p:cNvPr id="215" name="Google Shape;215;p1"/>
            <p:cNvGrpSpPr/>
            <p:nvPr/>
          </p:nvGrpSpPr>
          <p:grpSpPr>
            <a:xfrm>
              <a:off x="7459670" y="9982199"/>
              <a:ext cx="1392614" cy="945416"/>
              <a:chOff x="7459670" y="7543799"/>
              <a:chExt cx="1381117" cy="945416"/>
            </a:xfrm>
          </p:grpSpPr>
          <p:sp>
            <p:nvSpPr>
              <p:cNvPr id="216" name="Google Shape;216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17" name="Google Shape;217;p1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218" name="Google Shape;218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600" u="none" cap="none" strike="noStrik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" name="Google Shape;219;p1"/>
                <p:cNvSpPr txBox="1"/>
                <p:nvPr/>
              </p:nvSpPr>
              <p:spPr>
                <a:xfrm>
                  <a:off x="7857624" y="7688759"/>
                  <a:ext cx="709883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i="0" lang="en-US" sz="2000" u="none" cap="none" strike="noStrike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V</a:t>
                  </a:r>
                  <a:endParaRPr/>
                </a:p>
              </p:txBody>
            </p:sp>
          </p:grpSp>
        </p:grpSp>
      </p:grpSp>
      <p:grpSp>
        <p:nvGrpSpPr>
          <p:cNvPr id="220" name="Google Shape;220;p1"/>
          <p:cNvGrpSpPr/>
          <p:nvPr/>
        </p:nvGrpSpPr>
        <p:grpSpPr>
          <a:xfrm>
            <a:off x="628377" y="2529748"/>
            <a:ext cx="1146718" cy="472568"/>
            <a:chOff x="7459670" y="7543799"/>
            <a:chExt cx="1381117" cy="945416"/>
          </a:xfrm>
        </p:grpSpPr>
        <p:sp>
          <p:nvSpPr>
            <p:cNvPr id="221" name="Google Shape;221;p1"/>
            <p:cNvSpPr/>
            <p:nvPr/>
          </p:nvSpPr>
          <p:spPr>
            <a:xfrm rot="-5400000">
              <a:off x="7469936" y="7533533"/>
              <a:ext cx="143688" cy="164221"/>
            </a:xfrm>
            <a:custGeom>
              <a:rect b="b" l="l" r="r" t="t"/>
              <a:pathLst>
                <a:path extrusionOk="0" h="164221" w="296088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2058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2" name="Google Shape;222;p1"/>
            <p:cNvGrpSpPr/>
            <p:nvPr/>
          </p:nvGrpSpPr>
          <p:grpSpPr>
            <a:xfrm>
              <a:off x="7469187" y="7685126"/>
              <a:ext cx="1371600" cy="804090"/>
              <a:chOff x="7469187" y="7685126"/>
              <a:chExt cx="1371600" cy="804090"/>
            </a:xfrm>
          </p:grpSpPr>
          <p:sp>
            <p:nvSpPr>
              <p:cNvPr id="223" name="Google Shape;223;p1"/>
              <p:cNvSpPr/>
              <p:nvPr/>
            </p:nvSpPr>
            <p:spPr>
              <a:xfrm rot="5400000">
                <a:off x="7789227" y="7365086"/>
                <a:ext cx="731520" cy="1371600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"/>
              <p:cNvSpPr txBox="1"/>
              <p:nvPr/>
            </p:nvSpPr>
            <p:spPr>
              <a:xfrm>
                <a:off x="7599385" y="7688759"/>
                <a:ext cx="1226363" cy="8004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0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TIẾT 1</a:t>
                </a:r>
                <a:endParaRPr/>
              </a:p>
            </p:txBody>
          </p:sp>
        </p:grpSp>
      </p:grpSp>
      <p:grpSp>
        <p:nvGrpSpPr>
          <p:cNvPr id="225" name="Google Shape;225;p1"/>
          <p:cNvGrpSpPr/>
          <p:nvPr/>
        </p:nvGrpSpPr>
        <p:grpSpPr>
          <a:xfrm>
            <a:off x="640591" y="3973420"/>
            <a:ext cx="1145347" cy="472568"/>
            <a:chOff x="7459670" y="7543799"/>
            <a:chExt cx="1668876" cy="945416"/>
          </a:xfrm>
        </p:grpSpPr>
        <p:sp>
          <p:nvSpPr>
            <p:cNvPr id="226" name="Google Shape;226;p1"/>
            <p:cNvSpPr/>
            <p:nvPr/>
          </p:nvSpPr>
          <p:spPr>
            <a:xfrm rot="-5400000">
              <a:off x="7469936" y="7533533"/>
              <a:ext cx="143688" cy="164221"/>
            </a:xfrm>
            <a:custGeom>
              <a:rect b="b" l="l" r="r" t="t"/>
              <a:pathLst>
                <a:path extrusionOk="0" h="164221" w="296088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20586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7" name="Google Shape;227;p1"/>
            <p:cNvGrpSpPr/>
            <p:nvPr/>
          </p:nvGrpSpPr>
          <p:grpSpPr>
            <a:xfrm>
              <a:off x="7469186" y="7685127"/>
              <a:ext cx="1659359" cy="804088"/>
              <a:chOff x="7469186" y="7685127"/>
              <a:chExt cx="1659359" cy="804088"/>
            </a:xfrm>
          </p:grpSpPr>
          <p:sp>
            <p:nvSpPr>
              <p:cNvPr id="228" name="Google Shape;228;p1"/>
              <p:cNvSpPr/>
              <p:nvPr/>
            </p:nvSpPr>
            <p:spPr>
              <a:xfrm rot="5400000">
                <a:off x="7933106" y="7221208"/>
                <a:ext cx="731520" cy="1659359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135F82"/>
              </a:solidFill>
              <a:ln cap="flat" cmpd="sng" w="25400">
                <a:solidFill>
                  <a:srgbClr val="BFBFB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6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"/>
              <p:cNvSpPr txBox="1"/>
              <p:nvPr/>
            </p:nvSpPr>
            <p:spPr>
              <a:xfrm>
                <a:off x="7498771" y="7688759"/>
                <a:ext cx="1427595" cy="8004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000" u="none" cap="none" strike="noStrike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TIẾT</a:t>
                </a:r>
                <a:r>
                  <a:rPr b="1" i="0" lang="en-US" sz="2000" u="none" cap="none" strike="noStrike">
                    <a:solidFill>
                      <a:srgbClr val="FFFF00"/>
                    </a:solidFill>
                    <a:latin typeface="Tahoma"/>
                    <a:ea typeface="Tahoma"/>
                    <a:cs typeface="Tahoma"/>
                    <a:sym typeface="Tahoma"/>
                  </a:rPr>
                  <a:t> 2</a:t>
                </a:r>
                <a:endParaRPr/>
              </a:p>
            </p:txBody>
          </p:sp>
        </p:grp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oogle Shape;704;p10"/>
          <p:cNvGrpSpPr/>
          <p:nvPr/>
        </p:nvGrpSpPr>
        <p:grpSpPr>
          <a:xfrm>
            <a:off x="17300" y="1413012"/>
            <a:ext cx="11987944" cy="950450"/>
            <a:chOff x="455490" y="4570088"/>
            <a:chExt cx="23402600" cy="1901118"/>
          </a:xfrm>
        </p:grpSpPr>
        <p:sp>
          <p:nvSpPr>
            <p:cNvPr id="705" name="Google Shape;705;p10"/>
            <p:cNvSpPr/>
            <p:nvPr/>
          </p:nvSpPr>
          <p:spPr>
            <a:xfrm>
              <a:off x="455490" y="4570088"/>
              <a:ext cx="23402600" cy="1712642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706" name="Google Shape;706;p10"/>
            <p:cNvSpPr txBox="1"/>
            <p:nvPr/>
          </p:nvSpPr>
          <p:spPr>
            <a:xfrm>
              <a:off x="895579" y="4624848"/>
              <a:ext cx="22754527" cy="1846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99" u="sng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Dạng 4. </a:t>
              </a:r>
              <a:r>
                <a:rPr b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Tìm GTLN, GTNN của biểu thức </a:t>
              </a:r>
              <a:r>
                <a:rPr b="1" i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F(x,y)=ax+by, </a:t>
              </a:r>
              <a:r>
                <a:rPr b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với</a:t>
              </a:r>
              <a:r>
                <a:rPr b="1" i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(x; y) </a:t>
              </a:r>
              <a:r>
                <a:rPr b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thuộc miền nghiệm của hệ BPT bâc nhất 2 ẩn</a:t>
              </a:r>
              <a:r>
                <a:rPr b="1" i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endParaRPr b="1" i="1" sz="269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  <p:grpSp>
        <p:nvGrpSpPr>
          <p:cNvPr id="707" name="Google Shape;707;p10"/>
          <p:cNvGrpSpPr/>
          <p:nvPr/>
        </p:nvGrpSpPr>
        <p:grpSpPr>
          <a:xfrm>
            <a:off x="17300" y="2639943"/>
            <a:ext cx="11987944" cy="3957043"/>
            <a:chOff x="167458" y="5360786"/>
            <a:chExt cx="23978663" cy="6977081"/>
          </a:xfrm>
        </p:grpSpPr>
        <p:sp>
          <p:nvSpPr>
            <p:cNvPr id="708" name="Google Shape;708;p10"/>
            <p:cNvSpPr/>
            <p:nvPr/>
          </p:nvSpPr>
          <p:spPr>
            <a:xfrm>
              <a:off x="169325" y="5575182"/>
              <a:ext cx="23976796" cy="6762685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709" name="Google Shape;709;p10"/>
            <p:cNvGrpSpPr/>
            <p:nvPr/>
          </p:nvGrpSpPr>
          <p:grpSpPr>
            <a:xfrm>
              <a:off x="167458" y="5360786"/>
              <a:ext cx="6366930" cy="993952"/>
              <a:chOff x="1224541" y="6322795"/>
              <a:chExt cx="5793668" cy="1181178"/>
            </a:xfrm>
          </p:grpSpPr>
          <p:sp>
            <p:nvSpPr>
              <p:cNvPr id="710" name="Google Shape;710;p10"/>
              <p:cNvSpPr/>
              <p:nvPr/>
            </p:nvSpPr>
            <p:spPr>
              <a:xfrm flipH="1" rot="5400000">
                <a:off x="3508027" y="4611020"/>
                <a:ext cx="1181178" cy="4604727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711" name="Google Shape;711;p10"/>
              <p:cNvSpPr txBox="1"/>
              <p:nvPr/>
            </p:nvSpPr>
            <p:spPr>
              <a:xfrm>
                <a:off x="2157632" y="6381875"/>
                <a:ext cx="4860577" cy="1079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49">
                    <a:solidFill>
                      <a:srgbClr val="0999C8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Các bước giải </a:t>
                </a:r>
                <a:endParaRPr b="1" sz="2749">
                  <a:solidFill>
                    <a:srgbClr val="0999C8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712" name="Google Shape;712;p10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713" name="Google Shape;713;p10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sp>
        <p:nvSpPr>
          <p:cNvPr id="714" name="Google Shape;714;p10"/>
          <p:cNvSpPr txBox="1"/>
          <p:nvPr/>
        </p:nvSpPr>
        <p:spPr>
          <a:xfrm>
            <a:off x="341807" y="3390029"/>
            <a:ext cx="12126164" cy="5153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49"/>
              <a:buFont typeface="Noto Sans Symbols"/>
              <a:buChar char="⮚"/>
            </a:pPr>
            <a:r>
              <a:rPr b="1" lang="en-US" sz="2749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1.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Xác định miền nghiệm của hệ BPT (Thường là 1 miền đa giác).</a:t>
            </a:r>
            <a:endParaRPr/>
          </a:p>
        </p:txBody>
      </p:sp>
      <p:sp>
        <p:nvSpPr>
          <p:cNvPr id="715" name="Google Shape;715;p10"/>
          <p:cNvSpPr txBox="1"/>
          <p:nvPr/>
        </p:nvSpPr>
        <p:spPr>
          <a:xfrm>
            <a:off x="264924" y="4121798"/>
            <a:ext cx="11529583" cy="938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49"/>
              <a:buFont typeface="Noto Sans Symbols"/>
              <a:buChar char="⮚"/>
            </a:pPr>
            <a:r>
              <a:rPr b="1" lang="en-US" sz="2749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2.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Xác định tọa độ </a:t>
            </a:r>
            <a:r>
              <a:rPr b="1" i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(x; y)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các đỉnh của miền đa giác trên. Tính giá trị của  </a:t>
            </a:r>
            <a:r>
              <a:rPr b="1" i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 tại các đỉnh đó.</a:t>
            </a:r>
            <a:endParaRPr/>
          </a:p>
        </p:txBody>
      </p:sp>
      <p:sp>
        <p:nvSpPr>
          <p:cNvPr id="716" name="Google Shape;716;p10"/>
          <p:cNvSpPr txBox="1"/>
          <p:nvPr/>
        </p:nvSpPr>
        <p:spPr>
          <a:xfrm>
            <a:off x="264027" y="5075045"/>
            <a:ext cx="10507917" cy="1361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49"/>
              <a:buFont typeface="Noto Sans Symbols"/>
              <a:buChar char="⮚"/>
            </a:pPr>
            <a:r>
              <a:rPr b="1" lang="en-US" sz="2749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3.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Kết luận:</a:t>
            </a:r>
            <a:endParaRPr/>
          </a:p>
          <a:p>
            <a:pPr indent="-342830" lvl="1" marL="88704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9"/>
              <a:buFont typeface="Arial"/>
              <a:buChar char="•"/>
            </a:pPr>
            <a:r>
              <a:rPr b="1" i="0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GTLN của </a:t>
            </a:r>
            <a:r>
              <a:rPr b="1" i="1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  </a:t>
            </a:r>
            <a:r>
              <a:rPr b="1" i="0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là số lớn nhất trong các giá trị tìm được. </a:t>
            </a:r>
            <a:endParaRPr/>
          </a:p>
          <a:p>
            <a:pPr indent="-342830" lvl="1" marL="887042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49"/>
              <a:buFont typeface="Arial"/>
              <a:buChar char="•"/>
            </a:pPr>
            <a:r>
              <a:rPr b="1" i="0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GTNN của </a:t>
            </a:r>
            <a:r>
              <a:rPr b="1" i="1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 </a:t>
            </a:r>
            <a:r>
              <a:rPr b="1" i="0" lang="en-US" sz="274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là số nhỏ nhất trong các giá trị tìm được. </a:t>
            </a:r>
            <a:endParaRPr/>
          </a:p>
        </p:txBody>
      </p:sp>
      <p:grpSp>
        <p:nvGrpSpPr>
          <p:cNvPr id="717" name="Google Shape;717;p10"/>
          <p:cNvGrpSpPr/>
          <p:nvPr/>
        </p:nvGrpSpPr>
        <p:grpSpPr>
          <a:xfrm>
            <a:off x="126415" y="817672"/>
            <a:ext cx="11601508" cy="514529"/>
            <a:chOff x="-306200" y="1872940"/>
            <a:chExt cx="19773128" cy="939990"/>
          </a:xfrm>
        </p:grpSpPr>
        <p:sp>
          <p:nvSpPr>
            <p:cNvPr id="718" name="Google Shape;718;p10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19" name="Google Shape;719;p10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IV.</a:t>
              </a:r>
              <a:endParaRPr b="1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720" name="Google Shape;720;p10"/>
            <p:cNvSpPr txBox="1"/>
            <p:nvPr/>
          </p:nvSpPr>
          <p:spPr>
            <a:xfrm>
              <a:off x="1466166" y="1872940"/>
              <a:ext cx="18000762" cy="89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ỨNG DỤNG CỦA HỆ BẤT PHƯƠNG TRÌNH BẬC NHẤT  HAI ẨN</a:t>
              </a:r>
              <a:endParaRPr b="1" sz="2599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1"/>
          <p:cNvSpPr/>
          <p:nvPr/>
        </p:nvSpPr>
        <p:spPr>
          <a:xfrm>
            <a:off x="154734" y="1676843"/>
            <a:ext cx="11970705" cy="5127169"/>
          </a:xfrm>
          <a:prstGeom prst="roundRect">
            <a:avLst>
              <a:gd fmla="val 3132" name="adj"/>
            </a:avLst>
          </a:prstGeom>
          <a:solidFill>
            <a:srgbClr val="DAEEF3"/>
          </a:solidFill>
          <a:ln cap="flat" cmpd="sng" w="28575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6" name="Google Shape;726;p11"/>
          <p:cNvGrpSpPr/>
          <p:nvPr/>
        </p:nvGrpSpPr>
        <p:grpSpPr>
          <a:xfrm>
            <a:off x="84028" y="70727"/>
            <a:ext cx="11987011" cy="1392247"/>
            <a:chOff x="1268078" y="3405486"/>
            <a:chExt cx="21841827" cy="3612593"/>
          </a:xfrm>
        </p:grpSpPr>
        <p:sp>
          <p:nvSpPr>
            <p:cNvPr id="727" name="Google Shape;727;p11"/>
            <p:cNvSpPr/>
            <p:nvPr/>
          </p:nvSpPr>
          <p:spPr>
            <a:xfrm>
              <a:off x="1268078" y="3410063"/>
              <a:ext cx="21841827" cy="3608016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8" name="Google Shape;728;p11"/>
            <p:cNvGrpSpPr/>
            <p:nvPr/>
          </p:nvGrpSpPr>
          <p:grpSpPr>
            <a:xfrm>
              <a:off x="1268078" y="3405486"/>
              <a:ext cx="3251533" cy="1064900"/>
              <a:chOff x="1311958" y="3405486"/>
              <a:chExt cx="3251533" cy="1064900"/>
            </a:xfrm>
          </p:grpSpPr>
          <p:sp>
            <p:nvSpPr>
              <p:cNvPr id="729" name="Google Shape;729;p11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11"/>
              <p:cNvSpPr txBox="1"/>
              <p:nvPr/>
            </p:nvSpPr>
            <p:spPr>
              <a:xfrm>
                <a:off x="2250671" y="3432184"/>
                <a:ext cx="2258288" cy="1038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6</a:t>
                </a:r>
                <a:endParaRPr b="1" sz="20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31" name="Google Shape;731;p11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32" name="Google Shape;732;p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3" name="Google Shape;733;p11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4" name="Google Shape;734;p11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5" name="Google Shape;735;p11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6" name="Google Shape;736;p11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7" name="Google Shape;737;p11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8" name="Google Shape;738;p11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9" name="Google Shape;739;p11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0" name="Google Shape;740;p11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1" name="Google Shape;741;p11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2" name="Google Shape;742;p11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3" name="Google Shape;743;p11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" name="Google Shape;744;p11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5" name="Google Shape;745;p11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6" name="Google Shape;746;p11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7" name="Google Shape;747;p11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8" name="Google Shape;748;p11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9" name="Google Shape;749;p11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0" name="Google Shape;750;p11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1" name="Google Shape;751;p11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2" name="Google Shape;752;p11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3" name="Google Shape;753;p11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4" name="Google Shape;754;p11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5" name="Google Shape;755;p11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6" name="Google Shape;756;p11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cxnSp>
        <p:nvCxnSpPr>
          <p:cNvPr id="757" name="Google Shape;757;p11"/>
          <p:cNvCxnSpPr/>
          <p:nvPr/>
        </p:nvCxnSpPr>
        <p:spPr>
          <a:xfrm rot="10800000">
            <a:off x="9155986" y="4225256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758" name="Google Shape;758;p11"/>
          <p:cNvGrpSpPr/>
          <p:nvPr/>
        </p:nvGrpSpPr>
        <p:grpSpPr>
          <a:xfrm>
            <a:off x="76830" y="1507820"/>
            <a:ext cx="1840533" cy="400110"/>
            <a:chOff x="1224541" y="6256959"/>
            <a:chExt cx="3665427" cy="1671380"/>
          </a:xfrm>
        </p:grpSpPr>
        <p:sp>
          <p:nvSpPr>
            <p:cNvPr id="759" name="Google Shape;759;p11"/>
            <p:cNvSpPr/>
            <p:nvPr/>
          </p:nvSpPr>
          <p:spPr>
            <a:xfrm flipH="1" rot="5400000">
              <a:off x="2547915" y="5571134"/>
              <a:ext cx="1493083" cy="2996405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1"/>
            <p:cNvSpPr txBox="1"/>
            <p:nvPr/>
          </p:nvSpPr>
          <p:spPr>
            <a:xfrm>
              <a:off x="2393639" y="6256959"/>
              <a:ext cx="2496329" cy="16713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rPr>
                <a:t>Bài giải</a:t>
              </a:r>
              <a:endParaRPr b="1" sz="2000">
                <a:solidFill>
                  <a:srgbClr val="0999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1" name="Google Shape;761;p11"/>
            <p:cNvSpPr/>
            <p:nvPr/>
          </p:nvSpPr>
          <p:spPr>
            <a:xfrm flipH="1" rot="10800000">
              <a:off x="1224541" y="6322799"/>
              <a:ext cx="903517" cy="82863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1"/>
            <p:cNvSpPr/>
            <p:nvPr/>
          </p:nvSpPr>
          <p:spPr>
            <a:xfrm>
              <a:off x="1423146" y="6394807"/>
              <a:ext cx="501902" cy="680422"/>
            </a:xfrm>
            <a:custGeom>
              <a:rect b="b" l="l" r="r" t="t"/>
              <a:pathLst>
                <a:path extrusionOk="0" h="197" w="145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3" name="Google Shape;763;p11"/>
          <p:cNvSpPr/>
          <p:nvPr/>
        </p:nvSpPr>
        <p:spPr>
          <a:xfrm>
            <a:off x="453599" y="81016"/>
            <a:ext cx="10862377" cy="147976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5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4" name="Google Shape;764;p11"/>
          <p:cNvSpPr/>
          <p:nvPr/>
        </p:nvSpPr>
        <p:spPr>
          <a:xfrm>
            <a:off x="116728" y="3058802"/>
            <a:ext cx="7468437" cy="12003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151" l="-1060" r="0" t="-40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5" name="Google Shape;765;p11"/>
          <p:cNvSpPr/>
          <p:nvPr/>
        </p:nvSpPr>
        <p:spPr>
          <a:xfrm>
            <a:off x="154734" y="4139147"/>
            <a:ext cx="8063963" cy="156966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780" l="-226" r="0" t="-311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6" name="Google Shape;766;p11"/>
          <p:cNvSpPr/>
          <p:nvPr/>
        </p:nvSpPr>
        <p:spPr>
          <a:xfrm>
            <a:off x="1689891" y="1585404"/>
            <a:ext cx="9066966" cy="173880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-671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7" name="Google Shape;767;p11"/>
          <p:cNvSpPr/>
          <p:nvPr/>
        </p:nvSpPr>
        <p:spPr>
          <a:xfrm>
            <a:off x="154734" y="5573585"/>
            <a:ext cx="5617268" cy="83099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5325" l="-1409" r="0" t="-583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768" name="Google Shape;768;p11"/>
          <p:cNvSpPr/>
          <p:nvPr/>
        </p:nvSpPr>
        <p:spPr>
          <a:xfrm>
            <a:off x="176556" y="6372256"/>
            <a:ext cx="3815982" cy="46166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8945" l="-2235" r="0" t="-105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769" name="Google Shape;769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236200" y="1928760"/>
            <a:ext cx="4834839" cy="442077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70" name="Google Shape;770;p11">
            <a:hlinkClick r:id="rId10"/>
          </p:cNvPr>
          <p:cNvSpPr/>
          <p:nvPr/>
        </p:nvSpPr>
        <p:spPr>
          <a:xfrm>
            <a:off x="9562454" y="6404583"/>
            <a:ext cx="1563974" cy="329432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CASIO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12"/>
          <p:cNvGrpSpPr/>
          <p:nvPr/>
        </p:nvGrpSpPr>
        <p:grpSpPr>
          <a:xfrm>
            <a:off x="203033" y="1320139"/>
            <a:ext cx="11785935" cy="5060848"/>
            <a:chOff x="1268078" y="3405486"/>
            <a:chExt cx="21841827" cy="9236535"/>
          </a:xfrm>
        </p:grpSpPr>
        <p:sp>
          <p:nvSpPr>
            <p:cNvPr id="776" name="Google Shape;776;p12"/>
            <p:cNvSpPr/>
            <p:nvPr/>
          </p:nvSpPr>
          <p:spPr>
            <a:xfrm>
              <a:off x="1268078" y="3410062"/>
              <a:ext cx="21841827" cy="9231959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777" name="Google Shape;777;p12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778" name="Google Shape;778;p12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779" name="Google Shape;779;p12"/>
              <p:cNvSpPr txBox="1"/>
              <p:nvPr/>
            </p:nvSpPr>
            <p:spPr>
              <a:xfrm>
                <a:off x="2250671" y="3527165"/>
                <a:ext cx="1970171" cy="786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7</a:t>
                </a:r>
                <a:endParaRPr b="1" sz="2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780" name="Google Shape;780;p12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781" name="Google Shape;781;p12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2" name="Google Shape;782;p12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3" name="Google Shape;783;p12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4" name="Google Shape;784;p12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5" name="Google Shape;785;p12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6" name="Google Shape;786;p12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7" name="Google Shape;787;p12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8" name="Google Shape;788;p12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89" name="Google Shape;789;p12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0" name="Google Shape;790;p12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1" name="Google Shape;791;p12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2" name="Google Shape;792;p12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3" name="Google Shape;793;p12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4" name="Google Shape;794;p12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5" name="Google Shape;795;p12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6" name="Google Shape;796;p12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7" name="Google Shape;797;p12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8" name="Google Shape;798;p12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799" name="Google Shape;799;p12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0" name="Google Shape;800;p12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1" name="Google Shape;801;p12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2" name="Google Shape;802;p12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3" name="Google Shape;803;p12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4" name="Google Shape;804;p12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05" name="Google Shape;805;p12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806" name="Google Shape;806;p12"/>
          <p:cNvSpPr/>
          <p:nvPr/>
        </p:nvSpPr>
        <p:spPr>
          <a:xfrm>
            <a:off x="960305" y="1516305"/>
            <a:ext cx="10613129" cy="16185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74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07" name="Google Shape;807;p12"/>
          <p:cNvSpPr/>
          <p:nvPr/>
        </p:nvSpPr>
        <p:spPr>
          <a:xfrm>
            <a:off x="431569" y="2969841"/>
            <a:ext cx="11511327" cy="333033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281" l="-688" r="-581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808" name="Google Shape;808;p12"/>
          <p:cNvGrpSpPr/>
          <p:nvPr/>
        </p:nvGrpSpPr>
        <p:grpSpPr>
          <a:xfrm>
            <a:off x="127045" y="777378"/>
            <a:ext cx="14589795" cy="472251"/>
            <a:chOff x="398044" y="4570088"/>
            <a:chExt cx="28917732" cy="1712642"/>
          </a:xfrm>
        </p:grpSpPr>
        <p:sp>
          <p:nvSpPr>
            <p:cNvPr id="809" name="Google Shape;809;p12"/>
            <p:cNvSpPr/>
            <p:nvPr/>
          </p:nvSpPr>
          <p:spPr>
            <a:xfrm>
              <a:off x="455490" y="4570088"/>
              <a:ext cx="23402600" cy="1712642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10" name="Google Shape;810;p12"/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 u="sng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Dạng 4.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Tìm GTLN, GTNN của biểu thức 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F(x,y)=ax+by,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với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(x; y)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là  nghiệm của hệ BPT bâc nhất 2 ẩn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endParaRPr b="1" i="1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13"/>
          <p:cNvGrpSpPr/>
          <p:nvPr/>
        </p:nvGrpSpPr>
        <p:grpSpPr>
          <a:xfrm>
            <a:off x="155811" y="3069000"/>
            <a:ext cx="11999662" cy="3851984"/>
            <a:chOff x="383483" y="6287979"/>
            <a:chExt cx="24002103" cy="7517160"/>
          </a:xfrm>
        </p:grpSpPr>
        <p:sp>
          <p:nvSpPr>
            <p:cNvPr id="817" name="Google Shape;817;p13"/>
            <p:cNvSpPr/>
            <p:nvPr/>
          </p:nvSpPr>
          <p:spPr>
            <a:xfrm>
              <a:off x="385274" y="6489386"/>
              <a:ext cx="24000312" cy="7315753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8" name="Google Shape;818;p13"/>
            <p:cNvGrpSpPr/>
            <p:nvPr/>
          </p:nvGrpSpPr>
          <p:grpSpPr>
            <a:xfrm>
              <a:off x="383483" y="6287979"/>
              <a:ext cx="3247301" cy="794517"/>
              <a:chOff x="1224541" y="6283258"/>
              <a:chExt cx="3575762" cy="1316907"/>
            </a:xfrm>
          </p:grpSpPr>
          <p:sp>
            <p:nvSpPr>
              <p:cNvPr id="819" name="Google Shape;819;p13"/>
              <p:cNvSpPr/>
              <p:nvPr/>
            </p:nvSpPr>
            <p:spPr>
              <a:xfrm flipH="1" rot="5400000">
                <a:off x="2719460" y="5360053"/>
                <a:ext cx="1149995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13"/>
              <p:cNvSpPr txBox="1"/>
              <p:nvPr/>
            </p:nvSpPr>
            <p:spPr>
              <a:xfrm>
                <a:off x="2296330" y="6305968"/>
                <a:ext cx="2503973" cy="1294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20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821" name="Google Shape;821;p13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57150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3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3" name="Google Shape;823;p13"/>
          <p:cNvGrpSpPr/>
          <p:nvPr/>
        </p:nvGrpSpPr>
        <p:grpSpPr>
          <a:xfrm>
            <a:off x="190250" y="1323835"/>
            <a:ext cx="12001441" cy="1751720"/>
            <a:chOff x="1268078" y="3405486"/>
            <a:chExt cx="16802158" cy="2948638"/>
          </a:xfrm>
        </p:grpSpPr>
        <p:sp>
          <p:nvSpPr>
            <p:cNvPr id="824" name="Google Shape;824;p13"/>
            <p:cNvSpPr/>
            <p:nvPr/>
          </p:nvSpPr>
          <p:spPr>
            <a:xfrm>
              <a:off x="1268079" y="3410062"/>
              <a:ext cx="16802157" cy="2944062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5" name="Google Shape;825;p13"/>
            <p:cNvGrpSpPr/>
            <p:nvPr/>
          </p:nvGrpSpPr>
          <p:grpSpPr>
            <a:xfrm>
              <a:off x="1268078" y="3405486"/>
              <a:ext cx="2607756" cy="940513"/>
              <a:chOff x="1311958" y="3405486"/>
              <a:chExt cx="2607756" cy="940513"/>
            </a:xfrm>
          </p:grpSpPr>
          <p:sp>
            <p:nvSpPr>
              <p:cNvPr id="826" name="Google Shape;826;p13"/>
              <p:cNvSpPr/>
              <p:nvPr/>
            </p:nvSpPr>
            <p:spPr>
              <a:xfrm rot="5400000">
                <a:off x="2599497" y="2992971"/>
                <a:ext cx="793396" cy="1847038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3"/>
              <p:cNvSpPr txBox="1"/>
              <p:nvPr/>
            </p:nvSpPr>
            <p:spPr>
              <a:xfrm>
                <a:off x="2250672" y="3527165"/>
                <a:ext cx="1542231" cy="751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7</a:t>
                </a:r>
                <a:endParaRPr b="1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828" name="Google Shape;828;p13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29" name="Google Shape;829;p13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Google Shape;830;p13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1" name="Google Shape;831;p13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2" name="Google Shape;832;p13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3" name="Google Shape;833;p13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4" name="Google Shape;834;p13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5" name="Google Shape;835;p13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6" name="Google Shape;836;p13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7" name="Google Shape;837;p13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8" name="Google Shape;838;p13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9" name="Google Shape;839;p13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0" name="Google Shape;840;p13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1" name="Google Shape;841;p13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2" name="Google Shape;842;p13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3" name="Google Shape;843;p13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4" name="Google Shape;844;p13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5" name="Google Shape;845;p13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6" name="Google Shape;846;p13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7" name="Google Shape;847;p13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8" name="Google Shape;848;p13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9" name="Google Shape;849;p13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0" name="Google Shape;850;p13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1" name="Google Shape;851;p13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2" name="Google Shape;852;p13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3" name="Google Shape;853;p13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cxnSp>
        <p:nvCxnSpPr>
          <p:cNvPr id="854" name="Google Shape;854;p13"/>
          <p:cNvCxnSpPr/>
          <p:nvPr/>
        </p:nvCxnSpPr>
        <p:spPr>
          <a:xfrm rot="10800000">
            <a:off x="9155986" y="4225256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5" name="Google Shape;855;p13"/>
          <p:cNvSpPr/>
          <p:nvPr/>
        </p:nvSpPr>
        <p:spPr>
          <a:xfrm>
            <a:off x="190249" y="3427238"/>
            <a:ext cx="6984185" cy="175304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941" l="-1133" r="-872" t="-27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6" name="Google Shape;856;p13"/>
          <p:cNvSpPr/>
          <p:nvPr/>
        </p:nvSpPr>
        <p:spPr>
          <a:xfrm>
            <a:off x="2160494" y="1232781"/>
            <a:ext cx="8668870" cy="181062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723" l="-84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7" name="Google Shape;857;p13"/>
          <p:cNvSpPr/>
          <p:nvPr/>
        </p:nvSpPr>
        <p:spPr>
          <a:xfrm>
            <a:off x="137361" y="5061784"/>
            <a:ext cx="7885741" cy="62241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8823" l="-108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8" name="Google Shape;858;p13"/>
          <p:cNvSpPr/>
          <p:nvPr/>
        </p:nvSpPr>
        <p:spPr>
          <a:xfrm>
            <a:off x="147957" y="5655920"/>
            <a:ext cx="7248689" cy="61388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8908" l="-109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859" name="Google Shape;859;p13"/>
          <p:cNvSpPr/>
          <p:nvPr/>
        </p:nvSpPr>
        <p:spPr>
          <a:xfrm>
            <a:off x="190250" y="6200359"/>
            <a:ext cx="6439779" cy="61388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8908" l="-1229" r="-122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860" name="Google Shape;86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475276" y="3256206"/>
            <a:ext cx="3587124" cy="3558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1" name="Google Shape;861;p13"/>
          <p:cNvGrpSpPr/>
          <p:nvPr/>
        </p:nvGrpSpPr>
        <p:grpSpPr>
          <a:xfrm>
            <a:off x="127045" y="777378"/>
            <a:ext cx="14589795" cy="472251"/>
            <a:chOff x="398044" y="4570088"/>
            <a:chExt cx="28917732" cy="1712642"/>
          </a:xfrm>
        </p:grpSpPr>
        <p:sp>
          <p:nvSpPr>
            <p:cNvPr id="862" name="Google Shape;862;p13"/>
            <p:cNvSpPr/>
            <p:nvPr/>
          </p:nvSpPr>
          <p:spPr>
            <a:xfrm>
              <a:off x="455490" y="4570088"/>
              <a:ext cx="23402600" cy="1712642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863" name="Google Shape;863;p13"/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 u="sng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Dạng 4.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Tìm GTLN, GTNN của biểu thức 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F(x,y)=ax+by,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với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(x; y)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là  nghiệm của hệ BPT bâc nhất 2 ẩn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endParaRPr b="1" i="1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14"/>
          <p:cNvGrpSpPr/>
          <p:nvPr/>
        </p:nvGrpSpPr>
        <p:grpSpPr>
          <a:xfrm>
            <a:off x="203033" y="1320139"/>
            <a:ext cx="11785935" cy="5024847"/>
            <a:chOff x="1268078" y="3405486"/>
            <a:chExt cx="21841827" cy="9170831"/>
          </a:xfrm>
        </p:grpSpPr>
        <p:sp>
          <p:nvSpPr>
            <p:cNvPr id="869" name="Google Shape;869;p14"/>
            <p:cNvSpPr/>
            <p:nvPr/>
          </p:nvSpPr>
          <p:spPr>
            <a:xfrm>
              <a:off x="1268078" y="3410062"/>
              <a:ext cx="21841827" cy="9166255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870" name="Google Shape;870;p14"/>
            <p:cNvGrpSpPr/>
            <p:nvPr/>
          </p:nvGrpSpPr>
          <p:grpSpPr>
            <a:xfrm>
              <a:off x="1268078" y="3405486"/>
              <a:ext cx="3251533" cy="940513"/>
              <a:chOff x="1311958" y="3405486"/>
              <a:chExt cx="3251533" cy="940513"/>
            </a:xfrm>
          </p:grpSpPr>
          <p:sp>
            <p:nvSpPr>
              <p:cNvPr id="871" name="Google Shape;871;p14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2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872" name="Google Shape;872;p14"/>
              <p:cNvSpPr txBox="1"/>
              <p:nvPr/>
            </p:nvSpPr>
            <p:spPr>
              <a:xfrm>
                <a:off x="2250671" y="3527165"/>
                <a:ext cx="1970171" cy="7864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7</a:t>
                </a:r>
                <a:endParaRPr b="1" sz="22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873" name="Google Shape;873;p14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874" name="Google Shape;874;p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5" name="Google Shape;875;p14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6" name="Google Shape;876;p14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7" name="Google Shape;877;p14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8" name="Google Shape;878;p14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79" name="Google Shape;879;p14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0" name="Google Shape;880;p14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1" name="Google Shape;881;p14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2" name="Google Shape;882;p14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3" name="Google Shape;883;p14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4" name="Google Shape;884;p14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5" name="Google Shape;885;p14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6" name="Google Shape;886;p14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7" name="Google Shape;887;p14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8" name="Google Shape;888;p14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89" name="Google Shape;889;p14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0" name="Google Shape;890;p14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1" name="Google Shape;891;p14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2" name="Google Shape;892;p14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3" name="Google Shape;893;p14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4" name="Google Shape;894;p14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5" name="Google Shape;895;p14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6" name="Google Shape;896;p14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7" name="Google Shape;897;p14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898" name="Google Shape;898;p14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20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899" name="Google Shape;899;p14"/>
          <p:cNvSpPr/>
          <p:nvPr/>
        </p:nvSpPr>
        <p:spPr>
          <a:xfrm>
            <a:off x="840888" y="1388830"/>
            <a:ext cx="10849088" cy="16185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72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0" name="Google Shape;900;p14"/>
          <p:cNvSpPr/>
          <p:nvPr/>
        </p:nvSpPr>
        <p:spPr>
          <a:xfrm>
            <a:off x="350885" y="2732273"/>
            <a:ext cx="11638200" cy="33303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97" l="-68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01" name="Google Shape;901;p14"/>
          <p:cNvSpPr/>
          <p:nvPr/>
        </p:nvSpPr>
        <p:spPr>
          <a:xfrm>
            <a:off x="320834" y="4363456"/>
            <a:ext cx="475379" cy="38783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02" name="Google Shape;902;p14"/>
          <p:cNvGrpSpPr/>
          <p:nvPr/>
        </p:nvGrpSpPr>
        <p:grpSpPr>
          <a:xfrm>
            <a:off x="127045" y="777378"/>
            <a:ext cx="14589795" cy="472251"/>
            <a:chOff x="398044" y="4570088"/>
            <a:chExt cx="28917732" cy="1712642"/>
          </a:xfrm>
        </p:grpSpPr>
        <p:sp>
          <p:nvSpPr>
            <p:cNvPr id="903" name="Google Shape;903;p14"/>
            <p:cNvSpPr/>
            <p:nvPr/>
          </p:nvSpPr>
          <p:spPr>
            <a:xfrm>
              <a:off x="455490" y="4570088"/>
              <a:ext cx="23402600" cy="1712642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04" name="Google Shape;904;p14"/>
            <p:cNvSpPr txBox="1"/>
            <p:nvPr/>
          </p:nvSpPr>
          <p:spPr>
            <a:xfrm>
              <a:off x="398044" y="4624849"/>
              <a:ext cx="28917732" cy="1451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 u="sng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Dạng 4.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Tìm GTLN, GTNN của biểu thức 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F(x,y)=ax+by,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với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(x; y) </a:t>
              </a:r>
              <a:r>
                <a:rPr b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là  nghiệm của hệ BPT bâc nhất 2 ẩn</a:t>
              </a:r>
              <a:r>
                <a:rPr b="1" i="1" lang="en-US" sz="2000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</a:t>
              </a:r>
              <a:endParaRPr b="1" i="1" sz="2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15"/>
          <p:cNvGrpSpPr/>
          <p:nvPr/>
        </p:nvGrpSpPr>
        <p:grpSpPr>
          <a:xfrm>
            <a:off x="0" y="1933323"/>
            <a:ext cx="11987943" cy="4750506"/>
            <a:chOff x="167458" y="5360786"/>
            <a:chExt cx="23978662" cy="8376119"/>
          </a:xfrm>
        </p:grpSpPr>
        <p:sp>
          <p:nvSpPr>
            <p:cNvPr id="910" name="Google Shape;910;p15"/>
            <p:cNvSpPr/>
            <p:nvPr/>
          </p:nvSpPr>
          <p:spPr>
            <a:xfrm>
              <a:off x="632646" y="5575181"/>
              <a:ext cx="23513474" cy="8161724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grpSp>
          <p:nvGrpSpPr>
            <p:cNvPr id="911" name="Google Shape;911;p15"/>
            <p:cNvGrpSpPr/>
            <p:nvPr/>
          </p:nvGrpSpPr>
          <p:grpSpPr>
            <a:xfrm>
              <a:off x="167458" y="5360786"/>
              <a:ext cx="6366930" cy="993952"/>
              <a:chOff x="1224541" y="6322795"/>
              <a:chExt cx="5793668" cy="1181178"/>
            </a:xfrm>
          </p:grpSpPr>
          <p:sp>
            <p:nvSpPr>
              <p:cNvPr id="912" name="Google Shape;912;p15"/>
              <p:cNvSpPr/>
              <p:nvPr/>
            </p:nvSpPr>
            <p:spPr>
              <a:xfrm flipH="1" rot="5400000">
                <a:off x="3508027" y="4611020"/>
                <a:ext cx="1181178" cy="4604727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913" name="Google Shape;913;p15"/>
              <p:cNvSpPr txBox="1"/>
              <p:nvPr/>
            </p:nvSpPr>
            <p:spPr>
              <a:xfrm>
                <a:off x="2157632" y="6381875"/>
                <a:ext cx="4860577" cy="10799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749">
                    <a:solidFill>
                      <a:srgbClr val="0999C8"/>
                    </a:solidFill>
                    <a:latin typeface="Palatino Linotype"/>
                    <a:ea typeface="Palatino Linotype"/>
                    <a:cs typeface="Palatino Linotype"/>
                    <a:sym typeface="Palatino Linotype"/>
                  </a:rPr>
                  <a:t>Các bước giải </a:t>
                </a:r>
                <a:endParaRPr b="1" sz="2749">
                  <a:solidFill>
                    <a:srgbClr val="0999C8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914" name="Google Shape;914;p15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  <p:sp>
            <p:nvSpPr>
              <p:cNvPr id="915" name="Google Shape;915;p15"/>
              <p:cNvSpPr/>
              <p:nvPr/>
            </p:nvSpPr>
            <p:spPr>
              <a:xfrm>
                <a:off x="1423146" y="6394807"/>
                <a:ext cx="501902" cy="680422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12700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749">
                  <a:solidFill>
                    <a:srgbClr val="000000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endParaRPr>
              </a:p>
            </p:txBody>
          </p:sp>
        </p:grpSp>
      </p:grpSp>
      <p:sp>
        <p:nvSpPr>
          <p:cNvPr id="916" name="Google Shape;916;p15"/>
          <p:cNvSpPr txBox="1"/>
          <p:nvPr/>
        </p:nvSpPr>
        <p:spPr>
          <a:xfrm>
            <a:off x="342273" y="2773090"/>
            <a:ext cx="11663437" cy="2630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49"/>
              <a:buFont typeface="Noto Sans Symbols"/>
              <a:buChar char="⮚"/>
            </a:pPr>
            <a:r>
              <a:rPr b="1" lang="en-US" sz="2749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1. </a:t>
            </a: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Từ các giả thiết của bài toán kinh tế tối ưu ta đưa về bài toán tìm GTNN – GTLN. Cụ thể: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+ Đặt ẩn phụ </a:t>
            </a:r>
            <a:r>
              <a:rPr b="1" i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x, y </a:t>
            </a: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cho bài toán.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+ Tìm các điều kiện của </a:t>
            </a:r>
            <a:r>
              <a:rPr b="1" i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x, y.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+ </a:t>
            </a: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Tìm biểu thức </a:t>
            </a:r>
            <a:r>
              <a:rPr b="1" i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 = F(x, y) </a:t>
            </a: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cần tìm GTLN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– </a:t>
            </a:r>
            <a: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GTNN.</a:t>
            </a:r>
            <a:br>
              <a:rPr b="1" lang="en-US" sz="2749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</a:br>
            <a:endParaRPr b="1" sz="2749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917" name="Google Shape;917;p15"/>
          <p:cNvSpPr txBox="1"/>
          <p:nvPr/>
        </p:nvSpPr>
        <p:spPr>
          <a:xfrm>
            <a:off x="314104" y="5268800"/>
            <a:ext cx="11691606" cy="93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49"/>
              <a:buFont typeface="Noto Sans Symbols"/>
              <a:buChar char="⮚"/>
            </a:pPr>
            <a:r>
              <a:rPr b="1" lang="en-US" sz="2749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2.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Sử dụng Dạng 4 (đã học) để tìm GTLN – GTNN của </a:t>
            </a:r>
            <a:r>
              <a:rPr b="1" i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 = F(x, y)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với các  điều kiện của </a:t>
            </a:r>
            <a:r>
              <a:rPr b="1" i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x, y </a:t>
            </a:r>
            <a:r>
              <a:rPr b="1" lang="en-US"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đã biết.</a:t>
            </a:r>
            <a:endParaRPr b="1" sz="2749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918" name="Google Shape;918;p15"/>
          <p:cNvGrpSpPr/>
          <p:nvPr/>
        </p:nvGrpSpPr>
        <p:grpSpPr>
          <a:xfrm>
            <a:off x="126416" y="804253"/>
            <a:ext cx="10903216" cy="514529"/>
            <a:chOff x="-306200" y="1872940"/>
            <a:chExt cx="18582989" cy="939990"/>
          </a:xfrm>
        </p:grpSpPr>
        <p:sp>
          <p:nvSpPr>
            <p:cNvPr id="919" name="Google Shape;919;p15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0" name="Google Shape;920;p15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IV.</a:t>
              </a:r>
              <a:endParaRPr b="1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1" name="Google Shape;921;p15"/>
            <p:cNvSpPr txBox="1"/>
            <p:nvPr/>
          </p:nvSpPr>
          <p:spPr>
            <a:xfrm>
              <a:off x="1466166" y="1872940"/>
              <a:ext cx="16810623" cy="89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ỨNG DỤNG CỦA HỆ BẤT PHƯƠNG TRÌNH BẬC HAI</a:t>
              </a:r>
              <a:endParaRPr b="1" sz="2599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22" name="Google Shape;922;p15"/>
          <p:cNvGrpSpPr/>
          <p:nvPr/>
        </p:nvGrpSpPr>
        <p:grpSpPr>
          <a:xfrm>
            <a:off x="17766" y="1346979"/>
            <a:ext cx="11987944" cy="512510"/>
            <a:chOff x="455490" y="4478377"/>
            <a:chExt cx="23402600" cy="1025139"/>
          </a:xfrm>
        </p:grpSpPr>
        <p:sp>
          <p:nvSpPr>
            <p:cNvPr id="923" name="Google Shape;923;p15"/>
            <p:cNvSpPr/>
            <p:nvPr/>
          </p:nvSpPr>
          <p:spPr>
            <a:xfrm>
              <a:off x="455490" y="4570086"/>
              <a:ext cx="23402600" cy="933430"/>
            </a:xfrm>
            <a:prstGeom prst="roundRect">
              <a:avLst>
                <a:gd fmla="val 16667" name="adj"/>
              </a:avLst>
            </a:prstGeom>
            <a:solidFill>
              <a:srgbClr val="E36C09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49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  <p:sp>
          <p:nvSpPr>
            <p:cNvPr id="924" name="Google Shape;924;p15"/>
            <p:cNvSpPr txBox="1"/>
            <p:nvPr/>
          </p:nvSpPr>
          <p:spPr>
            <a:xfrm>
              <a:off x="684703" y="4478377"/>
              <a:ext cx="22754527" cy="10155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699" u="sng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Dạng 5. </a:t>
              </a:r>
              <a:r>
                <a:rPr b="1" lang="en-US" sz="2699">
                  <a:solidFill>
                    <a:srgbClr val="FFFFFF"/>
                  </a:solidFill>
                  <a:latin typeface="Palatino Linotype"/>
                  <a:ea typeface="Palatino Linotype"/>
                  <a:cs typeface="Palatino Linotype"/>
                  <a:sym typeface="Palatino Linotype"/>
                </a:rPr>
                <a:t> Bài toán kinh tế tối ưu</a:t>
              </a:r>
              <a:endParaRPr b="1" i="1" sz="2699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6"/>
          <p:cNvSpPr/>
          <p:nvPr/>
        </p:nvSpPr>
        <p:spPr>
          <a:xfrm>
            <a:off x="192027" y="2432218"/>
            <a:ext cx="11770362" cy="4425782"/>
          </a:xfrm>
          <a:prstGeom prst="roundRect">
            <a:avLst>
              <a:gd fmla="val 3132" name="adj"/>
            </a:avLst>
          </a:prstGeom>
          <a:solidFill>
            <a:srgbClr val="DAEEF3"/>
          </a:solidFill>
          <a:ln cap="flat" cmpd="sng" w="28575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31" name="Google Shape;931;p16"/>
          <p:cNvGrpSpPr/>
          <p:nvPr/>
        </p:nvGrpSpPr>
        <p:grpSpPr>
          <a:xfrm>
            <a:off x="228027" y="2345164"/>
            <a:ext cx="1889715" cy="483944"/>
            <a:chOff x="1224541" y="6305967"/>
            <a:chExt cx="3568118" cy="1509911"/>
          </a:xfrm>
        </p:grpSpPr>
        <p:sp>
          <p:nvSpPr>
            <p:cNvPr id="932" name="Google Shape;932;p16"/>
            <p:cNvSpPr/>
            <p:nvPr/>
          </p:nvSpPr>
          <p:spPr>
            <a:xfrm flipH="1" rot="5400000">
              <a:off x="2547915" y="5571134"/>
              <a:ext cx="1493083" cy="2996405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3" name="Google Shape;933;p16"/>
            <p:cNvSpPr txBox="1"/>
            <p:nvPr/>
          </p:nvSpPr>
          <p:spPr>
            <a:xfrm>
              <a:off x="2296329" y="6305967"/>
              <a:ext cx="2119334" cy="1368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5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25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4" name="Google Shape;934;p16"/>
            <p:cNvSpPr/>
            <p:nvPr/>
          </p:nvSpPr>
          <p:spPr>
            <a:xfrm flipH="1" rot="10800000">
              <a:off x="1224541" y="6322799"/>
              <a:ext cx="903517" cy="82863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1423146" y="6394807"/>
              <a:ext cx="501902" cy="680422"/>
            </a:xfrm>
            <a:custGeom>
              <a:rect b="b" l="l" r="r" t="t"/>
              <a:pathLst>
                <a:path extrusionOk="0" h="197" w="145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36" name="Google Shape;936;p16"/>
          <p:cNvGrpSpPr/>
          <p:nvPr/>
        </p:nvGrpSpPr>
        <p:grpSpPr>
          <a:xfrm>
            <a:off x="192028" y="45015"/>
            <a:ext cx="11807261" cy="2233036"/>
            <a:chOff x="383483" y="2656190"/>
            <a:chExt cx="26822989" cy="4466588"/>
          </a:xfrm>
        </p:grpSpPr>
        <p:sp>
          <p:nvSpPr>
            <p:cNvPr id="937" name="Google Shape;937;p16"/>
            <p:cNvSpPr/>
            <p:nvPr/>
          </p:nvSpPr>
          <p:spPr>
            <a:xfrm>
              <a:off x="383483" y="2656190"/>
              <a:ext cx="26822989" cy="4466588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938" name="Google Shape;938;p16"/>
            <p:cNvGrpSpPr/>
            <p:nvPr/>
          </p:nvGrpSpPr>
          <p:grpSpPr>
            <a:xfrm>
              <a:off x="466587" y="2703500"/>
              <a:ext cx="3526758" cy="1066626"/>
              <a:chOff x="1311958" y="3405486"/>
              <a:chExt cx="3251533" cy="940513"/>
            </a:xfrm>
          </p:grpSpPr>
          <p:sp>
            <p:nvSpPr>
              <p:cNvPr id="939" name="Google Shape;939;p16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2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40" name="Google Shape;940;p16"/>
              <p:cNvSpPr txBox="1"/>
              <p:nvPr/>
            </p:nvSpPr>
            <p:spPr>
              <a:xfrm>
                <a:off x="2045475" y="3527166"/>
                <a:ext cx="2266926" cy="773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2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8</a:t>
                </a:r>
                <a:endParaRPr/>
              </a:p>
            </p:txBody>
          </p:sp>
          <p:grpSp>
            <p:nvGrpSpPr>
              <p:cNvPr id="941" name="Google Shape;941;p16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42" name="Google Shape;942;p1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3" name="Google Shape;943;p16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4" name="Google Shape;944;p16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5" name="Google Shape;945;p16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6" name="Google Shape;946;p16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7" name="Google Shape;947;p16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8" name="Google Shape;948;p16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49" name="Google Shape;949;p16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0" name="Google Shape;950;p16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1" name="Google Shape;951;p16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2" name="Google Shape;952;p16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3" name="Google Shape;953;p16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4" name="Google Shape;954;p16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5" name="Google Shape;955;p16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6" name="Google Shape;956;p16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7" name="Google Shape;957;p16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8" name="Google Shape;958;p16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59" name="Google Shape;959;p16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0" name="Google Shape;960;p16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1" name="Google Shape;961;p16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2" name="Google Shape;962;p16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3" name="Google Shape;963;p16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4" name="Google Shape;964;p16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5" name="Google Shape;965;p16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66" name="Google Shape;966;p16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cxnSp>
        <p:nvCxnSpPr>
          <p:cNvPr id="967" name="Google Shape;967;p16"/>
          <p:cNvCxnSpPr/>
          <p:nvPr/>
        </p:nvCxnSpPr>
        <p:spPr>
          <a:xfrm rot="10800000">
            <a:off x="9155986" y="3413523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8" name="Google Shape;968;p16"/>
          <p:cNvSpPr/>
          <p:nvPr/>
        </p:nvSpPr>
        <p:spPr>
          <a:xfrm>
            <a:off x="-330183" y="2925532"/>
            <a:ext cx="6102185" cy="4385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7777" l="0" r="0" t="-97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69" name="Google Shape;969;p16"/>
          <p:cNvSpPr/>
          <p:nvPr/>
        </p:nvSpPr>
        <p:spPr>
          <a:xfrm>
            <a:off x="228027" y="3651138"/>
            <a:ext cx="11051949" cy="43858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7777" l="-716" r="0" t="-97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0" name="Google Shape;970;p16"/>
          <p:cNvSpPr/>
          <p:nvPr/>
        </p:nvSpPr>
        <p:spPr>
          <a:xfrm>
            <a:off x="228027" y="4039721"/>
            <a:ext cx="12149031" cy="78483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6404" l="-651" r="0" t="-546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1" name="Google Shape;971;p16"/>
          <p:cNvSpPr/>
          <p:nvPr/>
        </p:nvSpPr>
        <p:spPr>
          <a:xfrm>
            <a:off x="318573" y="45593"/>
            <a:ext cx="11618748" cy="2169825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5054" l="-681" r="-3985" t="-196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2" name="Google Shape;972;p16"/>
          <p:cNvSpPr/>
          <p:nvPr/>
        </p:nvSpPr>
        <p:spPr>
          <a:xfrm>
            <a:off x="2382589" y="2432218"/>
            <a:ext cx="9509384" cy="43858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7777" l="-896" r="0" t="-97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3" name="Google Shape;973;p16"/>
          <p:cNvSpPr/>
          <p:nvPr/>
        </p:nvSpPr>
        <p:spPr>
          <a:xfrm>
            <a:off x="199964" y="4745794"/>
            <a:ext cx="5871316" cy="165308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-145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4" name="Google Shape;974;p16"/>
          <p:cNvSpPr/>
          <p:nvPr/>
        </p:nvSpPr>
        <p:spPr>
          <a:xfrm>
            <a:off x="296382" y="6327454"/>
            <a:ext cx="11051949" cy="438582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27777" l="-770" r="0" t="-97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975" name="Google Shape;975;p16"/>
          <p:cNvSpPr/>
          <p:nvPr/>
        </p:nvSpPr>
        <p:spPr>
          <a:xfrm>
            <a:off x="257059" y="3245784"/>
            <a:ext cx="8531960" cy="46166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8945" l="-1070" r="0" t="-1052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7"/>
          <p:cNvSpPr/>
          <p:nvPr/>
        </p:nvSpPr>
        <p:spPr>
          <a:xfrm>
            <a:off x="192027" y="1968061"/>
            <a:ext cx="11770362" cy="4808923"/>
          </a:xfrm>
          <a:prstGeom prst="roundRect">
            <a:avLst>
              <a:gd fmla="val 3132" name="adj"/>
            </a:avLst>
          </a:prstGeom>
          <a:solidFill>
            <a:srgbClr val="DAEEF3"/>
          </a:solidFill>
          <a:ln cap="flat" cmpd="sng" w="571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82" name="Google Shape;982;p17"/>
          <p:cNvGrpSpPr/>
          <p:nvPr/>
        </p:nvGrpSpPr>
        <p:grpSpPr>
          <a:xfrm>
            <a:off x="228027" y="1881007"/>
            <a:ext cx="1889715" cy="483944"/>
            <a:chOff x="1224541" y="6305967"/>
            <a:chExt cx="3568118" cy="1509911"/>
          </a:xfrm>
        </p:grpSpPr>
        <p:sp>
          <p:nvSpPr>
            <p:cNvPr id="983" name="Google Shape;983;p17"/>
            <p:cNvSpPr/>
            <p:nvPr/>
          </p:nvSpPr>
          <p:spPr>
            <a:xfrm flipH="1" rot="5400000">
              <a:off x="2547915" y="5571134"/>
              <a:ext cx="1493083" cy="2996405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4" name="Google Shape;984;p17"/>
            <p:cNvSpPr txBox="1"/>
            <p:nvPr/>
          </p:nvSpPr>
          <p:spPr>
            <a:xfrm>
              <a:off x="2296329" y="6305967"/>
              <a:ext cx="2119334" cy="13683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5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25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5" name="Google Shape;985;p17"/>
            <p:cNvSpPr/>
            <p:nvPr/>
          </p:nvSpPr>
          <p:spPr>
            <a:xfrm flipH="1" rot="10800000">
              <a:off x="1224541" y="6322799"/>
              <a:ext cx="903517" cy="82863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86" name="Google Shape;986;p17"/>
            <p:cNvSpPr/>
            <p:nvPr/>
          </p:nvSpPr>
          <p:spPr>
            <a:xfrm>
              <a:off x="1423146" y="6394807"/>
              <a:ext cx="501902" cy="680422"/>
            </a:xfrm>
            <a:custGeom>
              <a:rect b="b" l="l" r="r" t="t"/>
              <a:pathLst>
                <a:path extrusionOk="0" h="197" w="145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987" name="Google Shape;987;p17"/>
          <p:cNvGrpSpPr/>
          <p:nvPr/>
        </p:nvGrpSpPr>
        <p:grpSpPr>
          <a:xfrm>
            <a:off x="192028" y="45016"/>
            <a:ext cx="11807261" cy="1832537"/>
            <a:chOff x="383483" y="2656190"/>
            <a:chExt cx="26822989" cy="3665498"/>
          </a:xfrm>
        </p:grpSpPr>
        <p:sp>
          <p:nvSpPr>
            <p:cNvPr id="988" name="Google Shape;988;p17"/>
            <p:cNvSpPr/>
            <p:nvPr/>
          </p:nvSpPr>
          <p:spPr>
            <a:xfrm>
              <a:off x="383483" y="2656190"/>
              <a:ext cx="26822989" cy="3665498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2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989" name="Google Shape;989;p17"/>
            <p:cNvGrpSpPr/>
            <p:nvPr/>
          </p:nvGrpSpPr>
          <p:grpSpPr>
            <a:xfrm>
              <a:off x="466587" y="2703500"/>
              <a:ext cx="3526759" cy="1066626"/>
              <a:chOff x="1311958" y="3405486"/>
              <a:chExt cx="3251533" cy="940513"/>
            </a:xfrm>
          </p:grpSpPr>
          <p:sp>
            <p:nvSpPr>
              <p:cNvPr id="990" name="Google Shape;990;p17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22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991" name="Google Shape;991;p17"/>
              <p:cNvSpPr txBox="1"/>
              <p:nvPr/>
            </p:nvSpPr>
            <p:spPr>
              <a:xfrm>
                <a:off x="2250670" y="3527166"/>
                <a:ext cx="2266926" cy="773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2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8</a:t>
                </a:r>
                <a:endParaRPr b="1" sz="225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992" name="Google Shape;992;p1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993" name="Google Shape;993;p1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4" name="Google Shape;994;p17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5" name="Google Shape;995;p17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6" name="Google Shape;996;p17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7" name="Google Shape;997;p17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8" name="Google Shape;998;p17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999" name="Google Shape;999;p17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0" name="Google Shape;1000;p17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1" name="Google Shape;1001;p17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2" name="Google Shape;1002;p17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3" name="Google Shape;1003;p17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4" name="Google Shape;1004;p17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5" name="Google Shape;1005;p17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6" name="Google Shape;1006;p17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7" name="Google Shape;1007;p17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8" name="Google Shape;1008;p17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09" name="Google Shape;1009;p17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0" name="Google Shape;1010;p17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1" name="Google Shape;1011;p17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2" name="Google Shape;1012;p17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3" name="Google Shape;1013;p17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4" name="Google Shape;1014;p17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5" name="Google Shape;1015;p17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6" name="Google Shape;1016;p17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1017" name="Google Shape;1017;p17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1" sz="22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cxnSp>
        <p:nvCxnSpPr>
          <p:cNvPr id="1018" name="Google Shape;1018;p17"/>
          <p:cNvCxnSpPr/>
          <p:nvPr/>
        </p:nvCxnSpPr>
        <p:spPr>
          <a:xfrm rot="10800000">
            <a:off x="9155986" y="3413523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19" name="Google Shape;1019;p17"/>
          <p:cNvSpPr/>
          <p:nvPr/>
        </p:nvSpPr>
        <p:spPr>
          <a:xfrm>
            <a:off x="547711" y="198312"/>
            <a:ext cx="11790363" cy="165308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5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0" name="Google Shape;1020;p17"/>
          <p:cNvSpPr/>
          <p:nvPr/>
        </p:nvSpPr>
        <p:spPr>
          <a:xfrm>
            <a:off x="281639" y="2403198"/>
            <a:ext cx="59341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Miền nghiệm của hệ trên là tứ giác </a:t>
            </a:r>
            <a:r>
              <a:rPr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ABCD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(kể cả biên).</a:t>
            </a:r>
            <a:endParaRPr/>
          </a:p>
        </p:txBody>
      </p:sp>
      <p:sp>
        <p:nvSpPr>
          <p:cNvPr id="1021" name="Google Shape;1021;p17"/>
          <p:cNvSpPr/>
          <p:nvPr/>
        </p:nvSpPr>
        <p:spPr>
          <a:xfrm>
            <a:off x="278144" y="3321001"/>
            <a:ext cx="63782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Biết </a:t>
            </a:r>
            <a:r>
              <a:rPr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đạt giá trị nhỏ nhất tại một trong các đỉnh của tứ giác </a:t>
            </a:r>
            <a:r>
              <a:rPr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ABCD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i="1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2" name="Google Shape;1022;p17"/>
          <p:cNvSpPr/>
          <p:nvPr/>
        </p:nvSpPr>
        <p:spPr>
          <a:xfrm>
            <a:off x="438486" y="4164915"/>
            <a:ext cx="637033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Tại A(0,6; 0,7): </a:t>
            </a:r>
            <a:r>
              <a:rPr i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160.0,6+110.0,7=173 (nghìn).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3" name="Google Shape;1023;p17"/>
          <p:cNvSpPr/>
          <p:nvPr/>
        </p:nvSpPr>
        <p:spPr>
          <a:xfrm>
            <a:off x="404468" y="4699692"/>
            <a:ext cx="6480685" cy="4308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759" l="-1222" r="0" t="-98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4" name="Google Shape;1024;p17"/>
          <p:cNvSpPr/>
          <p:nvPr/>
        </p:nvSpPr>
        <p:spPr>
          <a:xfrm>
            <a:off x="395465" y="5166027"/>
            <a:ext cx="6780530" cy="4308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8166" l="-1168" r="0" t="-84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5" name="Google Shape;1025;p17"/>
          <p:cNvSpPr/>
          <p:nvPr/>
        </p:nvSpPr>
        <p:spPr>
          <a:xfrm>
            <a:off x="387660" y="5573298"/>
            <a:ext cx="6496715" cy="43088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166" l="-1220" r="0" t="-84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6" name="Google Shape;1026;p17"/>
          <p:cNvSpPr/>
          <p:nvPr/>
        </p:nvSpPr>
        <p:spPr>
          <a:xfrm>
            <a:off x="290123" y="5980570"/>
            <a:ext cx="8387961" cy="43088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28168" l="0" r="0" t="-98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27" name="Google Shape;1027;p17"/>
          <p:cNvSpPr/>
          <p:nvPr/>
        </p:nvSpPr>
        <p:spPr>
          <a:xfrm>
            <a:off x="272590" y="6314673"/>
            <a:ext cx="8387961" cy="43088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759" l="-943" r="0" t="-98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028" name="Google Shape;1028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786714" y="2307419"/>
            <a:ext cx="5124920" cy="398249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18"/>
          <p:cNvSpPr/>
          <p:nvPr/>
        </p:nvSpPr>
        <p:spPr>
          <a:xfrm>
            <a:off x="192956" y="2349005"/>
            <a:ext cx="11915016" cy="4296956"/>
          </a:xfrm>
          <a:prstGeom prst="roundRect">
            <a:avLst>
              <a:gd fmla="val 3132" name="adj"/>
            </a:avLst>
          </a:prstGeom>
          <a:solidFill>
            <a:srgbClr val="DAEEF3"/>
          </a:solidFill>
          <a:ln cap="flat" cmpd="sng" w="571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35" name="Google Shape;1035;p18"/>
          <p:cNvGrpSpPr/>
          <p:nvPr/>
        </p:nvGrpSpPr>
        <p:grpSpPr>
          <a:xfrm>
            <a:off x="192028" y="2277005"/>
            <a:ext cx="1948585" cy="517968"/>
            <a:chOff x="1224541" y="6305967"/>
            <a:chExt cx="3568118" cy="968748"/>
          </a:xfrm>
        </p:grpSpPr>
        <p:sp>
          <p:nvSpPr>
            <p:cNvPr id="1036" name="Google Shape;1036;p18"/>
            <p:cNvSpPr/>
            <p:nvPr/>
          </p:nvSpPr>
          <p:spPr>
            <a:xfrm flipH="1" rot="5400000">
              <a:off x="2818497" y="5300553"/>
              <a:ext cx="951920" cy="2996405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7" name="Google Shape;1037;p18"/>
            <p:cNvSpPr txBox="1"/>
            <p:nvPr/>
          </p:nvSpPr>
          <p:spPr>
            <a:xfrm>
              <a:off x="2296331" y="6305967"/>
              <a:ext cx="2093465" cy="834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8" name="Google Shape;1038;p18"/>
            <p:cNvSpPr/>
            <p:nvPr/>
          </p:nvSpPr>
          <p:spPr>
            <a:xfrm flipH="1" rot="10800000">
              <a:off x="1224541" y="6322799"/>
              <a:ext cx="903517" cy="82863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1423146" y="6394807"/>
              <a:ext cx="501902" cy="680422"/>
            </a:xfrm>
            <a:custGeom>
              <a:rect b="b" l="l" r="r" t="t"/>
              <a:pathLst>
                <a:path extrusionOk="0" h="197" w="145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40" name="Google Shape;1040;p18"/>
          <p:cNvSpPr/>
          <p:nvPr/>
        </p:nvSpPr>
        <p:spPr>
          <a:xfrm>
            <a:off x="228027" y="84109"/>
            <a:ext cx="11843945" cy="2204376"/>
          </a:xfrm>
          <a:prstGeom prst="roundRect">
            <a:avLst>
              <a:gd fmla="val 5347" name="adj"/>
            </a:avLst>
          </a:prstGeom>
          <a:solidFill>
            <a:srgbClr val="FDE9D8"/>
          </a:solidFill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41" name="Google Shape;1041;p18"/>
          <p:cNvGrpSpPr/>
          <p:nvPr/>
        </p:nvGrpSpPr>
        <p:grpSpPr>
          <a:xfrm>
            <a:off x="228027" y="81016"/>
            <a:ext cx="1763175" cy="635730"/>
            <a:chOff x="1311958" y="3405486"/>
            <a:chExt cx="3251533" cy="940513"/>
          </a:xfrm>
        </p:grpSpPr>
        <p:sp>
          <p:nvSpPr>
            <p:cNvPr id="1042" name="Google Shape;1042;p18"/>
            <p:cNvSpPr/>
            <p:nvPr/>
          </p:nvSpPr>
          <p:spPr>
            <a:xfrm rot="5400000">
              <a:off x="2921386" y="2671082"/>
              <a:ext cx="793396" cy="2490813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36C09"/>
            </a:solidFill>
            <a:ln cap="flat" cmpd="sng" w="5715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3" name="Google Shape;1043;p18"/>
            <p:cNvSpPr txBox="1"/>
            <p:nvPr/>
          </p:nvSpPr>
          <p:spPr>
            <a:xfrm>
              <a:off x="2250670" y="3527166"/>
              <a:ext cx="2031469" cy="66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9</a:t>
              </a:r>
              <a:endParaRPr/>
            </a:p>
          </p:txBody>
        </p:sp>
        <p:grpSp>
          <p:nvGrpSpPr>
            <p:cNvPr id="1044" name="Google Shape;1044;p18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45" name="Google Shape;1045;p18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6" name="Google Shape;1046;p18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7" name="Google Shape;1047;p18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8" name="Google Shape;1048;p18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49" name="Google Shape;1049;p18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0" name="Google Shape;1050;p18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1" name="Google Shape;1051;p18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2" name="Google Shape;1052;p18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3" name="Google Shape;1053;p18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4" name="Google Shape;1054;p18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5" name="Google Shape;1055;p18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6" name="Google Shape;1056;p18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7" name="Google Shape;1057;p18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8" name="Google Shape;1058;p18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59" name="Google Shape;1059;p18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0" name="Google Shape;1060;p18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1" name="Google Shape;1061;p18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2" name="Google Shape;1062;p18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3" name="Google Shape;1063;p18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4" name="Google Shape;1064;p18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5" name="Google Shape;1065;p18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6" name="Google Shape;1066;p18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7" name="Google Shape;1067;p18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8" name="Google Shape;1068;p18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69" name="Google Shape;1069;p18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cxnSp>
        <p:nvCxnSpPr>
          <p:cNvPr id="1070" name="Google Shape;1070;p18"/>
          <p:cNvCxnSpPr/>
          <p:nvPr/>
        </p:nvCxnSpPr>
        <p:spPr>
          <a:xfrm rot="10800000">
            <a:off x="9155986" y="3073261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1" name="Google Shape;1071;p18"/>
          <p:cNvSpPr/>
          <p:nvPr/>
        </p:nvSpPr>
        <p:spPr>
          <a:xfrm>
            <a:off x="2167958" y="2402950"/>
            <a:ext cx="9396740" cy="43088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8168" l="-843" r="0" t="-985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2" name="Google Shape;1072;p18"/>
          <p:cNvSpPr/>
          <p:nvPr/>
        </p:nvSpPr>
        <p:spPr>
          <a:xfrm>
            <a:off x="2253335" y="2771244"/>
            <a:ext cx="7532921" cy="43088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8568" l="-1052" r="0" t="-999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3" name="Google Shape;1073;p18"/>
          <p:cNvSpPr/>
          <p:nvPr/>
        </p:nvSpPr>
        <p:spPr>
          <a:xfrm>
            <a:off x="503986" y="3196001"/>
            <a:ext cx="10835950" cy="76944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5870" l="-731" r="-223" t="-476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4" name="Google Shape;1074;p18"/>
          <p:cNvSpPr/>
          <p:nvPr/>
        </p:nvSpPr>
        <p:spPr>
          <a:xfrm>
            <a:off x="257473" y="101927"/>
            <a:ext cx="11777575" cy="212365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4882" l="0" r="-672" t="-201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5" name="Google Shape;1075;p18"/>
          <p:cNvSpPr/>
          <p:nvPr/>
        </p:nvSpPr>
        <p:spPr>
          <a:xfrm>
            <a:off x="497873" y="3959935"/>
            <a:ext cx="11187311" cy="769441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5076" l="-706" r="0" t="-555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076" name="Google Shape;1076;p18"/>
          <p:cNvSpPr/>
          <p:nvPr/>
        </p:nvSpPr>
        <p:spPr>
          <a:xfrm>
            <a:off x="424056" y="4565985"/>
            <a:ext cx="11502203" cy="212648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5729" l="-8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9"/>
          <p:cNvSpPr/>
          <p:nvPr/>
        </p:nvSpPr>
        <p:spPr>
          <a:xfrm>
            <a:off x="192956" y="2173878"/>
            <a:ext cx="11879016" cy="4695003"/>
          </a:xfrm>
          <a:prstGeom prst="roundRect">
            <a:avLst>
              <a:gd fmla="val 3132" name="adj"/>
            </a:avLst>
          </a:prstGeom>
          <a:solidFill>
            <a:srgbClr val="DAEEF3"/>
          </a:solidFill>
          <a:ln cap="flat" cmpd="sng" w="571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83" name="Google Shape;1083;p19"/>
          <p:cNvGrpSpPr/>
          <p:nvPr/>
        </p:nvGrpSpPr>
        <p:grpSpPr>
          <a:xfrm>
            <a:off x="192028" y="2124601"/>
            <a:ext cx="1948585" cy="517968"/>
            <a:chOff x="1224541" y="6305967"/>
            <a:chExt cx="3568118" cy="968748"/>
          </a:xfrm>
        </p:grpSpPr>
        <p:sp>
          <p:nvSpPr>
            <p:cNvPr id="1084" name="Google Shape;1084;p19"/>
            <p:cNvSpPr/>
            <p:nvPr/>
          </p:nvSpPr>
          <p:spPr>
            <a:xfrm flipH="1" rot="5400000">
              <a:off x="2818497" y="5300553"/>
              <a:ext cx="951920" cy="2996405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5" name="Google Shape;1085;p19"/>
            <p:cNvSpPr txBox="1"/>
            <p:nvPr/>
          </p:nvSpPr>
          <p:spPr>
            <a:xfrm>
              <a:off x="2296331" y="6305967"/>
              <a:ext cx="2093465" cy="834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6" name="Google Shape;1086;p19"/>
            <p:cNvSpPr/>
            <p:nvPr/>
          </p:nvSpPr>
          <p:spPr>
            <a:xfrm flipH="1" rot="10800000">
              <a:off x="1224541" y="6322799"/>
              <a:ext cx="903517" cy="82863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571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1423146" y="6394807"/>
              <a:ext cx="501902" cy="680422"/>
            </a:xfrm>
            <a:custGeom>
              <a:rect b="b" l="l" r="r" t="t"/>
              <a:pathLst>
                <a:path extrusionOk="0" h="197" w="145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88" name="Google Shape;1088;p19"/>
          <p:cNvSpPr/>
          <p:nvPr/>
        </p:nvSpPr>
        <p:spPr>
          <a:xfrm>
            <a:off x="228027" y="84109"/>
            <a:ext cx="11843945" cy="1981030"/>
          </a:xfrm>
          <a:prstGeom prst="roundRect">
            <a:avLst>
              <a:gd fmla="val 5347" name="adj"/>
            </a:avLst>
          </a:prstGeom>
          <a:solidFill>
            <a:srgbClr val="FDE9D8"/>
          </a:solidFill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89" name="Google Shape;1089;p19"/>
          <p:cNvGrpSpPr/>
          <p:nvPr/>
        </p:nvGrpSpPr>
        <p:grpSpPr>
          <a:xfrm>
            <a:off x="228027" y="81016"/>
            <a:ext cx="1763175" cy="635730"/>
            <a:chOff x="1311958" y="3405486"/>
            <a:chExt cx="3251533" cy="940513"/>
          </a:xfrm>
        </p:grpSpPr>
        <p:sp>
          <p:nvSpPr>
            <p:cNvPr id="1090" name="Google Shape;1090;p19"/>
            <p:cNvSpPr/>
            <p:nvPr/>
          </p:nvSpPr>
          <p:spPr>
            <a:xfrm rot="5400000">
              <a:off x="2921386" y="2671082"/>
              <a:ext cx="793396" cy="2490813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rgbClr val="E36C09"/>
            </a:solidFill>
            <a:ln cap="flat" cmpd="sng" w="5715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91" name="Google Shape;1091;p19"/>
            <p:cNvSpPr txBox="1"/>
            <p:nvPr/>
          </p:nvSpPr>
          <p:spPr>
            <a:xfrm>
              <a:off x="2250670" y="3527166"/>
              <a:ext cx="2031469" cy="6602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Ví dụ 9</a:t>
              </a:r>
              <a:endParaRPr b="1" sz="2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1092" name="Google Shape;1092;p19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93" name="Google Shape;1093;p19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4" name="Google Shape;1094;p19"/>
              <p:cNvSpPr/>
              <p:nvPr/>
            </p:nvSpPr>
            <p:spPr>
              <a:xfrm>
                <a:off x="1311958" y="3581027"/>
                <a:ext cx="190035" cy="268948"/>
              </a:xfrm>
              <a:custGeom>
                <a:rect b="b" l="l" r="r" t="t"/>
                <a:pathLst>
                  <a:path extrusionOk="0" h="71" w="50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5" name="Google Shape;1095;p19"/>
              <p:cNvSpPr/>
              <p:nvPr/>
            </p:nvSpPr>
            <p:spPr>
              <a:xfrm>
                <a:off x="1311958" y="3581027"/>
                <a:ext cx="277000" cy="181983"/>
              </a:xfrm>
              <a:custGeom>
                <a:rect b="b" l="l" r="r" t="t"/>
                <a:pathLst>
                  <a:path extrusionOk="0" h="48" w="73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6" name="Google Shape;1096;p19"/>
              <p:cNvSpPr/>
              <p:nvPr/>
            </p:nvSpPr>
            <p:spPr>
              <a:xfrm>
                <a:off x="1563190" y="3581027"/>
                <a:ext cx="285052" cy="181983"/>
              </a:xfrm>
              <a:custGeom>
                <a:rect b="b" l="l" r="r" t="t"/>
                <a:pathLst>
                  <a:path extrusionOk="0" h="48" w="75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7" name="Google Shape;1097;p19"/>
              <p:cNvSpPr/>
              <p:nvPr/>
            </p:nvSpPr>
            <p:spPr>
              <a:xfrm>
                <a:off x="1563190" y="4151132"/>
                <a:ext cx="280221" cy="194867"/>
              </a:xfrm>
              <a:custGeom>
                <a:rect b="b" l="l" r="r" t="t"/>
                <a:pathLst>
                  <a:path extrusionOk="0" h="51" w="74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8" name="Google Shape;1098;p19"/>
              <p:cNvSpPr/>
              <p:nvPr/>
            </p:nvSpPr>
            <p:spPr>
              <a:xfrm>
                <a:off x="1311958" y="4064167"/>
                <a:ext cx="19003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099" name="Google Shape;1099;p19"/>
              <p:cNvSpPr/>
              <p:nvPr/>
            </p:nvSpPr>
            <p:spPr>
              <a:xfrm>
                <a:off x="1311958" y="4151132"/>
                <a:ext cx="27700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0" name="Google Shape;1100;p19"/>
              <p:cNvSpPr/>
              <p:nvPr/>
            </p:nvSpPr>
            <p:spPr>
              <a:xfrm>
                <a:off x="1311958" y="3820986"/>
                <a:ext cx="19003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1" name="Google Shape;1101;p19"/>
              <p:cNvSpPr/>
              <p:nvPr/>
            </p:nvSpPr>
            <p:spPr>
              <a:xfrm>
                <a:off x="1907830" y="4064167"/>
                <a:ext cx="191645" cy="281832"/>
              </a:xfrm>
              <a:custGeom>
                <a:rect b="b" l="l" r="r" t="t"/>
                <a:pathLst>
                  <a:path extrusionOk="0" h="74" w="50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2" name="Google Shape;1102;p19"/>
              <p:cNvSpPr/>
              <p:nvPr/>
            </p:nvSpPr>
            <p:spPr>
              <a:xfrm>
                <a:off x="1820865" y="4151132"/>
                <a:ext cx="278610" cy="194867"/>
              </a:xfrm>
              <a:custGeom>
                <a:rect b="b" l="l" r="r" t="t"/>
                <a:pathLst>
                  <a:path extrusionOk="0" h="51" w="73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3" name="Google Shape;1103;p19"/>
              <p:cNvSpPr/>
              <p:nvPr/>
            </p:nvSpPr>
            <p:spPr>
              <a:xfrm>
                <a:off x="1907830" y="3820986"/>
                <a:ext cx="191645" cy="273779"/>
              </a:xfrm>
              <a:custGeom>
                <a:rect b="b" l="l" r="r" t="t"/>
                <a:pathLst>
                  <a:path extrusionOk="0" h="72" w="50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4" name="Google Shape;1104;p19"/>
              <p:cNvSpPr/>
              <p:nvPr/>
            </p:nvSpPr>
            <p:spPr>
              <a:xfrm>
                <a:off x="1661428" y="3405486"/>
                <a:ext cx="600703" cy="594262"/>
              </a:xfrm>
              <a:custGeom>
                <a:rect b="b" l="l" r="r" t="t"/>
                <a:pathLst>
                  <a:path extrusionOk="0" h="156" w="158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5" name="Google Shape;1105;p19"/>
              <p:cNvSpPr/>
              <p:nvPr/>
            </p:nvSpPr>
            <p:spPr>
              <a:xfrm>
                <a:off x="1555138" y="3790388"/>
                <a:ext cx="318872" cy="293105"/>
              </a:xfrm>
              <a:custGeom>
                <a:rect b="b" l="l" r="r" t="t"/>
                <a:pathLst>
                  <a:path extrusionOk="0" h="77" w="84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rgbClr val="E36C09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6" name="Google Shape;1106;p19"/>
              <p:cNvSpPr/>
              <p:nvPr/>
            </p:nvSpPr>
            <p:spPr>
              <a:xfrm>
                <a:off x="1371545" y="3642225"/>
                <a:ext cx="69249" cy="148163"/>
              </a:xfrm>
              <a:custGeom>
                <a:rect b="b" l="l" r="r" t="t"/>
                <a:pathLst>
                  <a:path extrusionOk="0" h="92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7" name="Google Shape;1107;p19"/>
              <p:cNvSpPr/>
              <p:nvPr/>
            </p:nvSpPr>
            <p:spPr>
              <a:xfrm>
                <a:off x="1371545" y="3642225"/>
                <a:ext cx="156215" cy="59588"/>
              </a:xfrm>
              <a:custGeom>
                <a:rect b="b" l="l" r="r" t="t"/>
                <a:pathLst>
                  <a:path extrusionOk="0" h="37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8" name="Google Shape;1108;p19"/>
              <p:cNvSpPr/>
              <p:nvPr/>
            </p:nvSpPr>
            <p:spPr>
              <a:xfrm>
                <a:off x="1622777" y="3642225"/>
                <a:ext cx="161046" cy="59588"/>
              </a:xfrm>
              <a:custGeom>
                <a:rect b="b" l="l" r="r" t="t"/>
                <a:pathLst>
                  <a:path extrusionOk="0" h="37" w="100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09" name="Google Shape;1109;p19"/>
              <p:cNvSpPr/>
              <p:nvPr/>
            </p:nvSpPr>
            <p:spPr>
              <a:xfrm>
                <a:off x="1622777" y="4212330"/>
                <a:ext cx="161046" cy="72471"/>
              </a:xfrm>
              <a:custGeom>
                <a:rect b="b" l="l" r="r" t="t"/>
                <a:pathLst>
                  <a:path extrusionOk="0" h="45" w="100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0" name="Google Shape;1110;p19"/>
              <p:cNvSpPr/>
              <p:nvPr/>
            </p:nvSpPr>
            <p:spPr>
              <a:xfrm>
                <a:off x="1371545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1" name="Google Shape;1111;p19"/>
              <p:cNvSpPr/>
              <p:nvPr/>
            </p:nvSpPr>
            <p:spPr>
              <a:xfrm>
                <a:off x="1371545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2" name="Google Shape;1112;p19"/>
              <p:cNvSpPr/>
              <p:nvPr/>
            </p:nvSpPr>
            <p:spPr>
              <a:xfrm>
                <a:off x="1371545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3" name="Google Shape;1113;p19"/>
              <p:cNvSpPr/>
              <p:nvPr/>
            </p:nvSpPr>
            <p:spPr>
              <a:xfrm>
                <a:off x="1969027" y="4125365"/>
                <a:ext cx="69249" cy="159437"/>
              </a:xfrm>
              <a:custGeom>
                <a:rect b="b" l="l" r="r" t="t"/>
                <a:pathLst>
                  <a:path extrusionOk="0" h="99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4" name="Google Shape;1114;p19"/>
              <p:cNvSpPr/>
              <p:nvPr/>
            </p:nvSpPr>
            <p:spPr>
              <a:xfrm>
                <a:off x="1882062" y="4212330"/>
                <a:ext cx="156215" cy="72471"/>
              </a:xfrm>
              <a:custGeom>
                <a:rect b="b" l="l" r="r" t="t"/>
                <a:pathLst>
                  <a:path extrusionOk="0" h="45" w="97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5" name="Google Shape;1115;p19"/>
              <p:cNvSpPr/>
              <p:nvPr/>
            </p:nvSpPr>
            <p:spPr>
              <a:xfrm>
                <a:off x="1969027" y="3880574"/>
                <a:ext cx="69249" cy="152995"/>
              </a:xfrm>
              <a:custGeom>
                <a:rect b="b" l="l" r="r" t="t"/>
                <a:pathLst>
                  <a:path extrusionOk="0" h="95" w="43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6" name="Google Shape;1116;p19"/>
              <p:cNvSpPr/>
              <p:nvPr/>
            </p:nvSpPr>
            <p:spPr>
              <a:xfrm>
                <a:off x="1725847" y="3466684"/>
                <a:ext cx="468645" cy="471867"/>
              </a:xfrm>
              <a:custGeom>
                <a:rect b="b" l="l" r="r" t="t"/>
                <a:pathLst>
                  <a:path extrusionOk="0" h="293" w="291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1117" name="Google Shape;1117;p19"/>
              <p:cNvSpPr/>
              <p:nvPr/>
            </p:nvSpPr>
            <p:spPr>
              <a:xfrm>
                <a:off x="1619556" y="3849975"/>
                <a:ext cx="190035" cy="172320"/>
              </a:xfrm>
              <a:custGeom>
                <a:rect b="b" l="l" r="r" t="t"/>
                <a:pathLst>
                  <a:path extrusionOk="0" h="107" w="118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cxnSp>
        <p:nvCxnSpPr>
          <p:cNvPr id="1118" name="Google Shape;1118;p19"/>
          <p:cNvCxnSpPr/>
          <p:nvPr/>
        </p:nvCxnSpPr>
        <p:spPr>
          <a:xfrm rot="10800000">
            <a:off x="9155986" y="3073261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19" name="Google Shape;1119;p19"/>
          <p:cNvSpPr/>
          <p:nvPr/>
        </p:nvSpPr>
        <p:spPr>
          <a:xfrm>
            <a:off x="2156288" y="-15654"/>
            <a:ext cx="11502203" cy="212648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5729" l="-847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0" name="Google Shape;1120;p19"/>
          <p:cNvSpPr/>
          <p:nvPr/>
        </p:nvSpPr>
        <p:spPr>
          <a:xfrm>
            <a:off x="297522" y="2789659"/>
            <a:ext cx="6198417" cy="106182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0344" l="-982" r="0" t="-402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1" name="Google Shape;1121;p19"/>
          <p:cNvSpPr/>
          <p:nvPr/>
        </p:nvSpPr>
        <p:spPr>
          <a:xfrm>
            <a:off x="307494" y="3968186"/>
            <a:ext cx="6005941" cy="73866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15699" l="-1012" r="-201" t="-495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2" name="Google Shape;1122;p19"/>
          <p:cNvSpPr/>
          <p:nvPr/>
        </p:nvSpPr>
        <p:spPr>
          <a:xfrm>
            <a:off x="214618" y="4805695"/>
            <a:ext cx="7609374" cy="89915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2837" l="-96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1123" name="Google Shape;1123;p19"/>
          <p:cNvSpPr/>
          <p:nvPr/>
        </p:nvSpPr>
        <p:spPr>
          <a:xfrm>
            <a:off x="235740" y="5637221"/>
            <a:ext cx="5939973" cy="113633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9675" l="-1026" r="-30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1124" name="Google Shape;1124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53090" y="2324506"/>
            <a:ext cx="4770856" cy="447008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"/>
          <p:cNvGrpSpPr/>
          <p:nvPr/>
        </p:nvGrpSpPr>
        <p:grpSpPr>
          <a:xfrm>
            <a:off x="268946" y="762000"/>
            <a:ext cx="10903216" cy="514529"/>
            <a:chOff x="-306200" y="1872940"/>
            <a:chExt cx="18582989" cy="939990"/>
          </a:xfrm>
        </p:grpSpPr>
        <p:sp>
          <p:nvSpPr>
            <p:cNvPr id="235" name="Google Shape;235;p2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99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6" name="Google Shape;236;p2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III.</a:t>
              </a:r>
              <a:endParaRPr b="1" i="0" sz="2599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37" name="Google Shape;237;p2"/>
            <p:cNvSpPr txBox="1"/>
            <p:nvPr/>
          </p:nvSpPr>
          <p:spPr>
            <a:xfrm>
              <a:off x="1466166" y="1872940"/>
              <a:ext cx="16810623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HỆ BẤT PHƯƠNG TRÌNH BẬC NHẤT HAI ẨN</a:t>
              </a:r>
              <a:endParaRPr b="1" i="0" sz="2599" u="none" cap="none" strike="noStrike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238" name="Google Shape;238;p2"/>
          <p:cNvGrpSpPr/>
          <p:nvPr/>
        </p:nvGrpSpPr>
        <p:grpSpPr>
          <a:xfrm>
            <a:off x="120027" y="1264250"/>
            <a:ext cx="11762319" cy="5369632"/>
            <a:chOff x="1076414" y="3174774"/>
            <a:chExt cx="23458206" cy="4767671"/>
          </a:xfrm>
        </p:grpSpPr>
        <p:sp>
          <p:nvSpPr>
            <p:cNvPr id="239" name="Google Shape;239;p2"/>
            <p:cNvSpPr/>
            <p:nvPr/>
          </p:nvSpPr>
          <p:spPr>
            <a:xfrm>
              <a:off x="1312551" y="3491344"/>
              <a:ext cx="23222069" cy="4451100"/>
            </a:xfrm>
            <a:prstGeom prst="roundRect">
              <a:avLst>
                <a:gd fmla="val 3023" name="adj"/>
              </a:avLst>
            </a:prstGeom>
            <a:solidFill>
              <a:srgbClr val="DAEEF3"/>
            </a:solidFill>
            <a:ln cap="flat" cmpd="sng" w="190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975" lIns="17975" spcFirstLastPara="1" rIns="17975" wrap="square" tIns="8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99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40" name="Google Shape;240;p2"/>
            <p:cNvGrpSpPr/>
            <p:nvPr/>
          </p:nvGrpSpPr>
          <p:grpSpPr>
            <a:xfrm>
              <a:off x="1076414" y="3174774"/>
              <a:ext cx="4174027" cy="696581"/>
              <a:chOff x="166396" y="8780572"/>
              <a:chExt cx="4174027" cy="696581"/>
            </a:xfrm>
          </p:grpSpPr>
          <p:sp>
            <p:nvSpPr>
              <p:cNvPr id="241" name="Google Shape;241;p2"/>
              <p:cNvSpPr/>
              <p:nvPr/>
            </p:nvSpPr>
            <p:spPr>
              <a:xfrm>
                <a:off x="384522" y="8884224"/>
                <a:ext cx="3955901" cy="592929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599" u="none" cap="none" strike="noStrike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242" name="Google Shape;242;p2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243" name="Google Shape;243;p2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7" name="Google Shape;247;p2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-145995" y="8701813"/>
                  <a:ext cx="787400" cy="573090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599" u="none" cap="none" strike="noStrike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sp>
            <p:nvSpPr>
              <p:cNvPr id="255" name="Google Shape;255;p2"/>
              <p:cNvSpPr txBox="1"/>
              <p:nvPr/>
            </p:nvSpPr>
            <p:spPr>
              <a:xfrm>
                <a:off x="932117" y="8958777"/>
                <a:ext cx="3408306" cy="437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599" u="none" cap="none" strike="noStrike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Ghi nhớ</a:t>
                </a:r>
                <a:endParaRPr b="1" i="0" sz="2599" u="none" cap="none" strike="noStrike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</p:grpSp>
      <p:sp>
        <p:nvSpPr>
          <p:cNvPr id="256" name="Google Shape;256;p2"/>
          <p:cNvSpPr txBox="1"/>
          <p:nvPr/>
        </p:nvSpPr>
        <p:spPr>
          <a:xfrm>
            <a:off x="1064094" y="3495091"/>
            <a:ext cx="10547950" cy="892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99"/>
              <a:buFont typeface="Noto Sans Symbols"/>
              <a:buChar char="⮚"/>
            </a:pPr>
            <a:r>
              <a:rPr b="1" i="0" lang="en-US" sz="259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Cặp số </a:t>
            </a:r>
            <a:r>
              <a:rPr b="1" i="1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(x</a:t>
            </a:r>
            <a:r>
              <a:rPr b="1" baseline="-25000" i="1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</a:t>
            </a:r>
            <a:r>
              <a:rPr b="1" i="1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; y</a:t>
            </a:r>
            <a:r>
              <a:rPr b="1" baseline="-25000" i="1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</a:t>
            </a:r>
            <a:r>
              <a:rPr b="1" i="1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b="1" i="0" lang="en-US" sz="2599" u="none" cap="none" strike="noStrike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b="1" i="0" lang="en-US" sz="2599" u="none" cap="none" strike="noStrik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gọi là một nghiệm của hệ nếu nó là nghiệm chung của các BPT trong hệ.</a:t>
            </a:r>
            <a:endParaRPr b="1" i="0" sz="2599" u="none" cap="none" strike="noStrik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57" name="Google Shape;257;p2"/>
          <p:cNvSpPr txBox="1"/>
          <p:nvPr/>
        </p:nvSpPr>
        <p:spPr>
          <a:xfrm>
            <a:off x="1064094" y="4543223"/>
            <a:ext cx="10547951" cy="129227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1319" l="-923" r="-1037" t="-424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1064094" y="2521194"/>
            <a:ext cx="10694107" cy="89229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6437" l="-911" r="-1024" t="-684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59" name="Google Shape;259;p2"/>
          <p:cNvSpPr txBox="1"/>
          <p:nvPr/>
        </p:nvSpPr>
        <p:spPr>
          <a:xfrm>
            <a:off x="696025" y="2025006"/>
            <a:ext cx="9755955" cy="4923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99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Định nghĩa: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9" name="Google Shape;1129;p20"/>
          <p:cNvGrpSpPr/>
          <p:nvPr/>
        </p:nvGrpSpPr>
        <p:grpSpPr>
          <a:xfrm>
            <a:off x="648685" y="682814"/>
            <a:ext cx="3480758" cy="480219"/>
            <a:chOff x="13477877" y="4114800"/>
            <a:chExt cx="6962774" cy="960438"/>
          </a:xfrm>
        </p:grpSpPr>
        <p:sp>
          <p:nvSpPr>
            <p:cNvPr id="1130" name="Google Shape;1130;p20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20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20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20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20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58" name="Google Shape;1158;p20"/>
          <p:cNvSpPr/>
          <p:nvPr/>
        </p:nvSpPr>
        <p:spPr>
          <a:xfrm>
            <a:off x="372025" y="1628209"/>
            <a:ext cx="11689345" cy="5044733"/>
          </a:xfrm>
          <a:prstGeom prst="roundRect">
            <a:avLst>
              <a:gd fmla="val 4570" name="adj"/>
            </a:avLst>
          </a:prstGeom>
          <a:noFill/>
          <a:ln cap="flat" cmpd="sng" w="25400">
            <a:solidFill>
              <a:srgbClr val="135F8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25" lIns="45675" spcFirstLastPara="1" rIns="45675" wrap="square" tIns="22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59" name="Google Shape;1159;p20"/>
          <p:cNvGrpSpPr/>
          <p:nvPr/>
        </p:nvGrpSpPr>
        <p:grpSpPr>
          <a:xfrm>
            <a:off x="1902970" y="1152520"/>
            <a:ext cx="8881616" cy="693929"/>
            <a:chOff x="3675381" y="3914360"/>
            <a:chExt cx="17766443" cy="1388109"/>
          </a:xfrm>
        </p:grpSpPr>
        <p:sp>
          <p:nvSpPr>
            <p:cNvPr id="1160" name="Google Shape;1160;p20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22825" lIns="45675" spcFirstLastPara="1" rIns="45675" wrap="square" tIns="228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20"/>
            <p:cNvSpPr txBox="1"/>
            <p:nvPr/>
          </p:nvSpPr>
          <p:spPr>
            <a:xfrm>
              <a:off x="3675381" y="3914360"/>
              <a:ext cx="17766443" cy="861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2825" lIns="45675" spcFirstLastPara="1" rIns="45675" wrap="square" tIns="22825">
              <a:spAutoFit/>
            </a:bodyPr>
            <a:lstStyle/>
            <a:p>
              <a:pPr indent="0" lvl="0" marL="0" marR="0" rtl="0" algn="ctr">
                <a:lnSpc>
                  <a:spcPct val="999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000">
                  <a:solidFill>
                    <a:srgbClr val="FF0000"/>
                  </a:solidFill>
                  <a:latin typeface="Questrial"/>
                  <a:ea typeface="Questrial"/>
                  <a:cs typeface="Questrial"/>
                  <a:sym typeface="Questrial"/>
                </a:rPr>
                <a:t>Bài 4 :  BẤT PHƯƠNG TRÌNH BẬC NHẤT HAI ẨN</a:t>
              </a:r>
              <a:endParaRPr/>
            </a:p>
          </p:txBody>
        </p:sp>
      </p:grpSp>
      <p:grpSp>
        <p:nvGrpSpPr>
          <p:cNvPr id="1162" name="Google Shape;1162;p20"/>
          <p:cNvGrpSpPr/>
          <p:nvPr/>
        </p:nvGrpSpPr>
        <p:grpSpPr>
          <a:xfrm>
            <a:off x="335783" y="1774538"/>
            <a:ext cx="7537203" cy="499750"/>
            <a:chOff x="7459670" y="7086599"/>
            <a:chExt cx="9153441" cy="999795"/>
          </a:xfrm>
        </p:grpSpPr>
        <p:sp>
          <p:nvSpPr>
            <p:cNvPr id="1163" name="Google Shape;1163;p20"/>
            <p:cNvSpPr/>
            <p:nvPr/>
          </p:nvSpPr>
          <p:spPr>
            <a:xfrm>
              <a:off x="9092456" y="7178187"/>
              <a:ext cx="7520655" cy="908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5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BẤT PHƯƠNG TRÌNH BẬC NHẤT HAI ẨN</a:t>
              </a:r>
              <a:endParaRPr/>
            </a:p>
          </p:txBody>
        </p:sp>
        <p:grpSp>
          <p:nvGrpSpPr>
            <p:cNvPr id="1164" name="Google Shape;1164;p20"/>
            <p:cNvGrpSpPr/>
            <p:nvPr/>
          </p:nvGrpSpPr>
          <p:grpSpPr>
            <a:xfrm>
              <a:off x="7459670" y="7086599"/>
              <a:ext cx="1392614" cy="945416"/>
              <a:chOff x="7459670" y="7543799"/>
              <a:chExt cx="1381117" cy="945416"/>
            </a:xfrm>
          </p:grpSpPr>
          <p:sp>
            <p:nvSpPr>
              <p:cNvPr id="1165" name="Google Shape;1165;p20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66" name="Google Shape;1166;p20"/>
              <p:cNvGrpSpPr/>
              <p:nvPr/>
            </p:nvGrpSpPr>
            <p:grpSpPr>
              <a:xfrm>
                <a:off x="7469187" y="7685126"/>
                <a:ext cx="1371600" cy="804090"/>
                <a:chOff x="7469187" y="7685126"/>
                <a:chExt cx="1371600" cy="804090"/>
              </a:xfrm>
            </p:grpSpPr>
            <p:sp>
              <p:nvSpPr>
                <p:cNvPr id="1167" name="Google Shape;1167;p2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8" name="Google Shape;1168;p20"/>
                <p:cNvSpPr txBox="1"/>
                <p:nvPr/>
              </p:nvSpPr>
              <p:spPr>
                <a:xfrm>
                  <a:off x="7599385" y="7688759"/>
                  <a:ext cx="1226363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TIẾT 1</a:t>
                  </a:r>
                  <a:endParaRPr/>
                </a:p>
              </p:txBody>
            </p:sp>
          </p:grpSp>
        </p:grpSp>
      </p:grpSp>
      <p:grpSp>
        <p:nvGrpSpPr>
          <p:cNvPr id="1169" name="Google Shape;1169;p20"/>
          <p:cNvGrpSpPr/>
          <p:nvPr/>
        </p:nvGrpSpPr>
        <p:grpSpPr>
          <a:xfrm>
            <a:off x="335782" y="3704069"/>
            <a:ext cx="8905572" cy="497786"/>
            <a:chOff x="7459668" y="8524495"/>
            <a:chExt cx="13084251" cy="995867"/>
          </a:xfrm>
        </p:grpSpPr>
        <p:sp>
          <p:nvSpPr>
            <p:cNvPr id="1170" name="Google Shape;1170;p20"/>
            <p:cNvSpPr/>
            <p:nvPr/>
          </p:nvSpPr>
          <p:spPr>
            <a:xfrm>
              <a:off x="9469913" y="8612153"/>
              <a:ext cx="11074006" cy="9082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50">
                  <a:solidFill>
                    <a:srgbClr val="FF1D1D"/>
                  </a:solidFill>
                  <a:latin typeface="Tahoma"/>
                  <a:ea typeface="Tahoma"/>
                  <a:cs typeface="Tahoma"/>
                  <a:sym typeface="Tahoma"/>
                </a:rPr>
                <a:t>HỆ BẤT PHƯƠNG TRÌNH BẬC NHẤT HAI ẨN</a:t>
              </a:r>
              <a:endParaRPr/>
            </a:p>
          </p:txBody>
        </p:sp>
        <p:grpSp>
          <p:nvGrpSpPr>
            <p:cNvPr id="1171" name="Google Shape;1171;p20"/>
            <p:cNvGrpSpPr/>
            <p:nvPr/>
          </p:nvGrpSpPr>
          <p:grpSpPr>
            <a:xfrm>
              <a:off x="7459668" y="8524495"/>
              <a:ext cx="1682768" cy="945416"/>
              <a:chOff x="7459670" y="7543799"/>
              <a:chExt cx="1668876" cy="945416"/>
            </a:xfrm>
          </p:grpSpPr>
          <p:sp>
            <p:nvSpPr>
              <p:cNvPr id="1172" name="Google Shape;1172;p20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rect b="b" l="l" r="r" t="t"/>
                <a:pathLst>
                  <a:path extrusionOk="0" h="164221" w="296088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20586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3" name="Google Shape;1173;p20"/>
              <p:cNvGrpSpPr/>
              <p:nvPr/>
            </p:nvGrpSpPr>
            <p:grpSpPr>
              <a:xfrm>
                <a:off x="7469186" y="7685127"/>
                <a:ext cx="1659359" cy="804088"/>
                <a:chOff x="7469186" y="7685127"/>
                <a:chExt cx="1659359" cy="804088"/>
              </a:xfrm>
            </p:grpSpPr>
            <p:sp>
              <p:nvSpPr>
                <p:cNvPr id="1174" name="Google Shape;1174;p20"/>
                <p:cNvSpPr/>
                <p:nvPr/>
              </p:nvSpPr>
              <p:spPr>
                <a:xfrm rot="5400000">
                  <a:off x="7933106" y="7221208"/>
                  <a:ext cx="731520" cy="1659359"/>
                </a:xfrm>
                <a:prstGeom prst="round2SameRect">
                  <a:avLst>
                    <a:gd fmla="val 16667" name="adj1"/>
                    <a:gd fmla="val 0" name="adj2"/>
                  </a:avLst>
                </a:prstGeom>
                <a:solidFill>
                  <a:srgbClr val="135F82"/>
                </a:solidFill>
                <a:ln cap="flat" cmpd="sng" w="25400">
                  <a:solidFill>
                    <a:srgbClr val="BFBFB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20"/>
                <p:cNvSpPr txBox="1"/>
                <p:nvPr/>
              </p:nvSpPr>
              <p:spPr>
                <a:xfrm>
                  <a:off x="7545481" y="7688759"/>
                  <a:ext cx="1334167" cy="80045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2000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Tiết 2</a:t>
                  </a:r>
                  <a:endParaRPr/>
                </a:p>
              </p:txBody>
            </p:sp>
          </p:grpSp>
        </p:grpSp>
      </p:grpSp>
      <p:grpSp>
        <p:nvGrpSpPr>
          <p:cNvPr id="1176" name="Google Shape;1176;p20"/>
          <p:cNvGrpSpPr/>
          <p:nvPr/>
        </p:nvGrpSpPr>
        <p:grpSpPr>
          <a:xfrm>
            <a:off x="947761" y="2372075"/>
            <a:ext cx="10332215" cy="1200329"/>
            <a:chOff x="644252" y="2766774"/>
            <a:chExt cx="10779764" cy="2839789"/>
          </a:xfrm>
        </p:grpSpPr>
        <p:sp>
          <p:nvSpPr>
            <p:cNvPr id="1177" name="Google Shape;1177;p20"/>
            <p:cNvSpPr txBox="1"/>
            <p:nvPr/>
          </p:nvSpPr>
          <p:spPr>
            <a:xfrm>
              <a:off x="2233346" y="2766774"/>
              <a:ext cx="9190670" cy="28397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Xét một điểm có thuộc hay không thuộc miền nghiệm một BPT bậc nhất</a:t>
              </a:r>
              <a:endParaRPr b="1" i="1" sz="2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2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20"/>
            <p:cNvSpPr txBox="1"/>
            <p:nvPr/>
          </p:nvSpPr>
          <p:spPr>
            <a:xfrm>
              <a:off x="644252" y="2795827"/>
              <a:ext cx="1239612" cy="10194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1</a:t>
              </a:r>
              <a:endParaRPr/>
            </a:p>
          </p:txBody>
        </p:sp>
      </p:grpSp>
      <p:grpSp>
        <p:nvGrpSpPr>
          <p:cNvPr id="1180" name="Google Shape;1180;p20"/>
          <p:cNvGrpSpPr/>
          <p:nvPr/>
        </p:nvGrpSpPr>
        <p:grpSpPr>
          <a:xfrm>
            <a:off x="930361" y="3200071"/>
            <a:ext cx="9557618" cy="486033"/>
            <a:chOff x="625542" y="2766777"/>
            <a:chExt cx="10272645" cy="861771"/>
          </a:xfrm>
        </p:grpSpPr>
        <p:sp>
          <p:nvSpPr>
            <p:cNvPr id="1181" name="Google Shape;1181;p20"/>
            <p:cNvSpPr txBox="1"/>
            <p:nvPr/>
          </p:nvSpPr>
          <p:spPr>
            <a:xfrm>
              <a:off x="2242995" y="2766777"/>
              <a:ext cx="8655192" cy="8185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Dựa vào đồ thị, xác định miền nghiệm của BPT</a:t>
              </a:r>
              <a:endParaRPr/>
            </a:p>
          </p:txBody>
        </p:sp>
        <p:sp>
          <p:nvSpPr>
            <p:cNvPr id="1182" name="Google Shape;1182;p2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20"/>
            <p:cNvSpPr txBox="1"/>
            <p:nvPr/>
          </p:nvSpPr>
          <p:spPr>
            <a:xfrm>
              <a:off x="625542" y="2795825"/>
              <a:ext cx="1277034" cy="7639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2</a:t>
              </a:r>
              <a:endParaRPr/>
            </a:p>
          </p:txBody>
        </p:sp>
      </p:grpSp>
      <p:grpSp>
        <p:nvGrpSpPr>
          <p:cNvPr id="1184" name="Google Shape;1184;p20"/>
          <p:cNvGrpSpPr/>
          <p:nvPr/>
        </p:nvGrpSpPr>
        <p:grpSpPr>
          <a:xfrm>
            <a:off x="901390" y="4280067"/>
            <a:ext cx="11290610" cy="461665"/>
            <a:chOff x="633431" y="2766774"/>
            <a:chExt cx="11779674" cy="1092226"/>
          </a:xfrm>
        </p:grpSpPr>
        <p:sp>
          <p:nvSpPr>
            <p:cNvPr id="1185" name="Google Shape;1185;p20"/>
            <p:cNvSpPr txBox="1"/>
            <p:nvPr/>
          </p:nvSpPr>
          <p:spPr>
            <a:xfrm>
              <a:off x="2233346" y="2766774"/>
              <a:ext cx="10179759" cy="1092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Biểu diễn miền nghiệm của hệ  bpt trình bậc nhất 2 ẩn.</a:t>
              </a:r>
              <a:endParaRPr b="1" i="1" sz="2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86" name="Google Shape;1186;p20"/>
            <p:cNvSpPr/>
            <p:nvPr/>
          </p:nvSpPr>
          <p:spPr>
            <a:xfrm>
              <a:off x="644526" y="2823876"/>
              <a:ext cx="1269206" cy="1035124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20"/>
            <p:cNvSpPr txBox="1"/>
            <p:nvPr/>
          </p:nvSpPr>
          <p:spPr>
            <a:xfrm>
              <a:off x="633431" y="2823876"/>
              <a:ext cx="1239612" cy="1019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3</a:t>
              </a:r>
              <a:endParaRPr/>
            </a:p>
          </p:txBody>
        </p:sp>
      </p:grpSp>
      <p:grpSp>
        <p:nvGrpSpPr>
          <p:cNvPr id="1188" name="Google Shape;1188;p20"/>
          <p:cNvGrpSpPr/>
          <p:nvPr/>
        </p:nvGrpSpPr>
        <p:grpSpPr>
          <a:xfrm>
            <a:off x="912024" y="5006511"/>
            <a:ext cx="10331952" cy="841096"/>
            <a:chOff x="644526" y="2742881"/>
            <a:chExt cx="10779490" cy="1989900"/>
          </a:xfrm>
        </p:grpSpPr>
        <p:sp>
          <p:nvSpPr>
            <p:cNvPr id="1189" name="Google Shape;1189;p20"/>
            <p:cNvSpPr txBox="1"/>
            <p:nvPr/>
          </p:nvSpPr>
          <p:spPr>
            <a:xfrm>
              <a:off x="2233346" y="2766774"/>
              <a:ext cx="9190670" cy="19660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Tìm GTNN – GTLN của F(x,y) trên miền nghiệm của hệ bpt bậc nhất 2 ẩn.</a:t>
              </a:r>
              <a:endParaRPr b="1" i="1" sz="2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90" name="Google Shape;1190;p20"/>
            <p:cNvSpPr/>
            <p:nvPr/>
          </p:nvSpPr>
          <p:spPr>
            <a:xfrm>
              <a:off x="644526" y="2823876"/>
              <a:ext cx="1269206" cy="918902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20"/>
            <p:cNvSpPr txBox="1"/>
            <p:nvPr/>
          </p:nvSpPr>
          <p:spPr>
            <a:xfrm>
              <a:off x="711585" y="2742881"/>
              <a:ext cx="1239612" cy="1019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4</a:t>
              </a:r>
              <a:endParaRPr/>
            </a:p>
          </p:txBody>
        </p:sp>
      </p:grpSp>
      <p:grpSp>
        <p:nvGrpSpPr>
          <p:cNvPr id="1192" name="Google Shape;1192;p20"/>
          <p:cNvGrpSpPr/>
          <p:nvPr/>
        </p:nvGrpSpPr>
        <p:grpSpPr>
          <a:xfrm>
            <a:off x="892320" y="5915788"/>
            <a:ext cx="11290612" cy="461665"/>
            <a:chOff x="633429" y="2766774"/>
            <a:chExt cx="11779676" cy="1092226"/>
          </a:xfrm>
        </p:grpSpPr>
        <p:sp>
          <p:nvSpPr>
            <p:cNvPr id="1193" name="Google Shape;1193;p20"/>
            <p:cNvSpPr txBox="1"/>
            <p:nvPr/>
          </p:nvSpPr>
          <p:spPr>
            <a:xfrm>
              <a:off x="2233346" y="2766774"/>
              <a:ext cx="10179759" cy="10922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400">
                  <a:solidFill>
                    <a:srgbClr val="145F82"/>
                  </a:solidFill>
                  <a:latin typeface="Tahoma"/>
                  <a:ea typeface="Tahoma"/>
                  <a:cs typeface="Tahoma"/>
                  <a:sym typeface="Tahoma"/>
                </a:rPr>
                <a:t>Bài toán kinh tế tối ưu.</a:t>
              </a:r>
              <a:endParaRPr b="1" i="1" sz="24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94" name="Google Shape;1194;p20"/>
            <p:cNvSpPr/>
            <p:nvPr/>
          </p:nvSpPr>
          <p:spPr>
            <a:xfrm>
              <a:off x="644526" y="2823876"/>
              <a:ext cx="1269206" cy="1035124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20"/>
            <p:cNvSpPr txBox="1"/>
            <p:nvPr/>
          </p:nvSpPr>
          <p:spPr>
            <a:xfrm>
              <a:off x="633429" y="2823876"/>
              <a:ext cx="1239613" cy="1019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200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rPr>
                <a:t>Dạng 5</a:t>
              </a:r>
              <a:endParaRPr b="1" sz="22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"/>
          <p:cNvSpPr/>
          <p:nvPr/>
        </p:nvSpPr>
        <p:spPr>
          <a:xfrm>
            <a:off x="304443" y="1505747"/>
            <a:ext cx="11515323" cy="5217782"/>
          </a:xfrm>
          <a:prstGeom prst="roundRect">
            <a:avLst>
              <a:gd fmla="val 3023" name="adj"/>
            </a:avLst>
          </a:prstGeom>
          <a:solidFill>
            <a:srgbClr val="DAEEF3"/>
          </a:solidFill>
          <a:ln cap="flat" cmpd="sng" w="190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75" lIns="17975" spcFirstLastPara="1" rIns="17975" wrap="square" tIns="8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65" name="Google Shape;265;p3"/>
          <p:cNvGrpSpPr/>
          <p:nvPr/>
        </p:nvGrpSpPr>
        <p:grpSpPr>
          <a:xfrm>
            <a:off x="192027" y="1115905"/>
            <a:ext cx="1988957" cy="704678"/>
            <a:chOff x="166396" y="8780572"/>
            <a:chExt cx="4174028" cy="572234"/>
          </a:xfrm>
        </p:grpSpPr>
        <p:sp>
          <p:nvSpPr>
            <p:cNvPr id="266" name="Google Shape;266;p3"/>
            <p:cNvSpPr/>
            <p:nvPr/>
          </p:nvSpPr>
          <p:spPr>
            <a:xfrm>
              <a:off x="384524" y="8884224"/>
              <a:ext cx="3955900" cy="365179"/>
            </a:xfrm>
            <a:prstGeom prst="roundRect">
              <a:avLst>
                <a:gd fmla="val 16667" name="adj"/>
              </a:avLst>
            </a:prstGeom>
            <a:solidFill>
              <a:srgbClr val="0072BC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267" name="Google Shape;267;p3"/>
            <p:cNvGrpSpPr/>
            <p:nvPr/>
          </p:nvGrpSpPr>
          <p:grpSpPr>
            <a:xfrm>
              <a:off x="166396" y="8780572"/>
              <a:ext cx="702538" cy="572234"/>
              <a:chOff x="-145995" y="8633545"/>
              <a:chExt cx="787401" cy="641358"/>
            </a:xfrm>
          </p:grpSpPr>
          <p:sp>
            <p:nvSpPr>
              <p:cNvPr id="268" name="Google Shape;268;p3"/>
              <p:cNvSpPr/>
              <p:nvPr/>
            </p:nvSpPr>
            <p:spPr>
              <a:xfrm>
                <a:off x="255643" y="9062171"/>
                <a:ext cx="363538" cy="88900"/>
              </a:xfrm>
              <a:custGeom>
                <a:rect b="b" l="l" r="r" t="t"/>
                <a:pathLst>
                  <a:path extrusionOk="0" h="24" w="97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233418" y="9039946"/>
                <a:ext cx="407988" cy="134938"/>
              </a:xfrm>
              <a:custGeom>
                <a:rect b="b" l="l" r="r" t="t"/>
                <a:pathLst>
                  <a:path extrusionOk="0" h="36" w="109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0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0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255643" y="9136784"/>
                <a:ext cx="363538" cy="90488"/>
              </a:xfrm>
              <a:custGeom>
                <a:rect b="b" l="l" r="r" t="t"/>
                <a:pathLst>
                  <a:path extrusionOk="0" h="24" w="97">
                    <a:moveTo>
                      <a:pt x="6" y="24"/>
                    </a:moveTo>
                    <a:cubicBezTo>
                      <a:pt x="3" y="24"/>
                      <a:pt x="0" y="21"/>
                      <a:pt x="0" y="18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95" y="0"/>
                      <a:pt x="97" y="3"/>
                      <a:pt x="97" y="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21"/>
                      <a:pt x="95" y="24"/>
                      <a:pt x="91" y="24"/>
                    </a:cubicBez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233418" y="9114559"/>
                <a:ext cx="407988" cy="134938"/>
              </a:xfrm>
              <a:custGeom>
                <a:rect b="b" l="l" r="r" t="t"/>
                <a:pathLst>
                  <a:path extrusionOk="0" h="36" w="109">
                    <a:moveTo>
                      <a:pt x="97" y="12"/>
                    </a:moveTo>
                    <a:cubicBezTo>
                      <a:pt x="97" y="24"/>
                      <a:pt x="97" y="24"/>
                      <a:pt x="97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97" y="12"/>
                      <a:pt x="97" y="12"/>
                      <a:pt x="97" y="12"/>
                    </a:cubicBezTo>
                    <a:moveTo>
                      <a:pt x="97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6"/>
                      <a:pt x="0" y="12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31"/>
                      <a:pt x="5" y="36"/>
                      <a:pt x="12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4" y="36"/>
                      <a:pt x="109" y="31"/>
                      <a:pt x="109" y="24"/>
                    </a:cubicBezTo>
                    <a:cubicBezTo>
                      <a:pt x="109" y="12"/>
                      <a:pt x="109" y="12"/>
                      <a:pt x="109" y="12"/>
                    </a:cubicBezTo>
                    <a:cubicBezTo>
                      <a:pt x="109" y="6"/>
                      <a:pt x="104" y="0"/>
                      <a:pt x="97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217543" y="8657358"/>
                <a:ext cx="263525" cy="254000"/>
              </a:xfrm>
              <a:custGeom>
                <a:rect b="b" l="l" r="r" t="t"/>
                <a:pathLst>
                  <a:path extrusionOk="0" h="68" w="70">
                    <a:moveTo>
                      <a:pt x="50" y="68"/>
                    </a:moveTo>
                    <a:cubicBezTo>
                      <a:pt x="48" y="68"/>
                      <a:pt x="47" y="68"/>
                      <a:pt x="45" y="6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0" y="21"/>
                      <a:pt x="0" y="17"/>
                      <a:pt x="2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6" y="1"/>
                      <a:pt x="19" y="0"/>
                      <a:pt x="22" y="0"/>
                    </a:cubicBezTo>
                    <a:cubicBezTo>
                      <a:pt x="26" y="0"/>
                      <a:pt x="29" y="1"/>
                      <a:pt x="31" y="3"/>
                    </a:cubicBezTo>
                    <a:cubicBezTo>
                      <a:pt x="65" y="38"/>
                      <a:pt x="65" y="38"/>
                      <a:pt x="65" y="38"/>
                    </a:cubicBezTo>
                    <a:cubicBezTo>
                      <a:pt x="70" y="42"/>
                      <a:pt x="70" y="50"/>
                      <a:pt x="65" y="55"/>
                    </a:cubicBezTo>
                    <a:cubicBezTo>
                      <a:pt x="54" y="67"/>
                      <a:pt x="54" y="67"/>
                      <a:pt x="54" y="67"/>
                    </a:cubicBezTo>
                    <a:cubicBezTo>
                      <a:pt x="53" y="68"/>
                      <a:pt x="51" y="68"/>
                      <a:pt x="50" y="6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192143" y="8633545"/>
                <a:ext cx="314325" cy="300038"/>
              </a:xfrm>
              <a:custGeom>
                <a:rect b="b" l="l" r="r" t="t"/>
                <a:pathLst>
                  <a:path extrusionOk="0" h="80" w="84">
                    <a:moveTo>
                      <a:pt x="29" y="12"/>
                    </a:moveTo>
                    <a:cubicBezTo>
                      <a:pt x="31" y="12"/>
                      <a:pt x="33" y="12"/>
                      <a:pt x="34" y="13"/>
                    </a:cubicBezTo>
                    <a:cubicBezTo>
                      <a:pt x="34" y="13"/>
                      <a:pt x="34" y="13"/>
                      <a:pt x="68" y="48"/>
                    </a:cubicBezTo>
                    <a:cubicBezTo>
                      <a:pt x="71" y="50"/>
                      <a:pt x="71" y="54"/>
                      <a:pt x="68" y="57"/>
                    </a:cubicBezTo>
                    <a:cubicBezTo>
                      <a:pt x="68" y="57"/>
                      <a:pt x="68" y="57"/>
                      <a:pt x="57" y="68"/>
                    </a:cubicBezTo>
                    <a:cubicBezTo>
                      <a:pt x="57" y="68"/>
                      <a:pt x="57" y="68"/>
                      <a:pt x="13" y="25"/>
                    </a:cubicBezTo>
                    <a:cubicBezTo>
                      <a:pt x="13" y="25"/>
                      <a:pt x="13" y="25"/>
                      <a:pt x="25" y="13"/>
                    </a:cubicBezTo>
                    <a:cubicBezTo>
                      <a:pt x="26" y="12"/>
                      <a:pt x="28" y="12"/>
                      <a:pt x="29" y="12"/>
                    </a:cubicBezTo>
                    <a:moveTo>
                      <a:pt x="29" y="0"/>
                    </a:moveTo>
                    <a:cubicBezTo>
                      <a:pt x="24" y="0"/>
                      <a:pt x="20" y="2"/>
                      <a:pt x="16" y="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1"/>
                      <a:pt x="0" y="29"/>
                      <a:pt x="5" y="33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50" y="79"/>
                      <a:pt x="53" y="80"/>
                      <a:pt x="57" y="80"/>
                    </a:cubicBezTo>
                    <a:cubicBezTo>
                      <a:pt x="57" y="80"/>
                      <a:pt x="57" y="80"/>
                      <a:pt x="57" y="80"/>
                    </a:cubicBezTo>
                    <a:cubicBezTo>
                      <a:pt x="60" y="80"/>
                      <a:pt x="63" y="79"/>
                      <a:pt x="65" y="77"/>
                    </a:cubicBezTo>
                    <a:cubicBezTo>
                      <a:pt x="77" y="65"/>
                      <a:pt x="77" y="65"/>
                      <a:pt x="77" y="65"/>
                    </a:cubicBezTo>
                    <a:cubicBezTo>
                      <a:pt x="84" y="58"/>
                      <a:pt x="84" y="47"/>
                      <a:pt x="77" y="39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39" y="2"/>
                      <a:pt x="34" y="0"/>
                      <a:pt x="29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-123770" y="8724033"/>
                <a:ext cx="742950" cy="528639"/>
              </a:xfrm>
              <a:custGeom>
                <a:rect b="b" l="l" r="r" t="t"/>
                <a:pathLst>
                  <a:path extrusionOk="0" h="141" w="198">
                    <a:moveTo>
                      <a:pt x="12" y="141"/>
                    </a:moveTo>
                    <a:cubicBezTo>
                      <a:pt x="11" y="141"/>
                      <a:pt x="9" y="141"/>
                      <a:pt x="8" y="140"/>
                    </a:cubicBezTo>
                    <a:cubicBezTo>
                      <a:pt x="3" y="134"/>
                      <a:pt x="3" y="134"/>
                      <a:pt x="3" y="134"/>
                    </a:cubicBezTo>
                    <a:cubicBezTo>
                      <a:pt x="1" y="133"/>
                      <a:pt x="0" y="131"/>
                      <a:pt x="1" y="128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4" y="76"/>
                      <a:pt x="15" y="75"/>
                      <a:pt x="15" y="75"/>
                    </a:cubicBezTo>
                    <a:cubicBezTo>
                      <a:pt x="88" y="1"/>
                      <a:pt x="88" y="1"/>
                      <a:pt x="88" y="1"/>
                    </a:cubicBezTo>
                    <a:cubicBezTo>
                      <a:pt x="89" y="0"/>
                      <a:pt x="91" y="0"/>
                      <a:pt x="92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4" y="0"/>
                      <a:pt x="96" y="0"/>
                      <a:pt x="97" y="1"/>
                    </a:cubicBezTo>
                    <a:cubicBezTo>
                      <a:pt x="103" y="8"/>
                      <a:pt x="103" y="8"/>
                      <a:pt x="103" y="8"/>
                    </a:cubicBezTo>
                    <a:cubicBezTo>
                      <a:pt x="104" y="9"/>
                      <a:pt x="105" y="10"/>
                      <a:pt x="105" y="12"/>
                    </a:cubicBezTo>
                    <a:cubicBezTo>
                      <a:pt x="106" y="12"/>
                      <a:pt x="108" y="12"/>
                      <a:pt x="109" y="13"/>
                    </a:cubicBezTo>
                    <a:cubicBezTo>
                      <a:pt x="116" y="21"/>
                      <a:pt x="116" y="21"/>
                      <a:pt x="116" y="21"/>
                    </a:cubicBezTo>
                    <a:cubicBezTo>
                      <a:pt x="117" y="22"/>
                      <a:pt x="117" y="23"/>
                      <a:pt x="117" y="24"/>
                    </a:cubicBezTo>
                    <a:cubicBezTo>
                      <a:pt x="119" y="24"/>
                      <a:pt x="120" y="25"/>
                      <a:pt x="121" y="26"/>
                    </a:cubicBezTo>
                    <a:cubicBezTo>
                      <a:pt x="128" y="33"/>
                      <a:pt x="128" y="33"/>
                      <a:pt x="128" y="33"/>
                    </a:cubicBezTo>
                    <a:cubicBezTo>
                      <a:pt x="129" y="34"/>
                      <a:pt x="130" y="35"/>
                      <a:pt x="130" y="37"/>
                    </a:cubicBezTo>
                    <a:cubicBezTo>
                      <a:pt x="131" y="37"/>
                      <a:pt x="132" y="37"/>
                      <a:pt x="133" y="38"/>
                    </a:cubicBezTo>
                    <a:cubicBezTo>
                      <a:pt x="140" y="45"/>
                      <a:pt x="140" y="45"/>
                      <a:pt x="140" y="45"/>
                    </a:cubicBezTo>
                    <a:cubicBezTo>
                      <a:pt x="141" y="46"/>
                      <a:pt x="142" y="47"/>
                      <a:pt x="142" y="49"/>
                    </a:cubicBezTo>
                    <a:cubicBezTo>
                      <a:pt x="142" y="51"/>
                      <a:pt x="141" y="52"/>
                      <a:pt x="140" y="53"/>
                    </a:cubicBezTo>
                    <a:cubicBezTo>
                      <a:pt x="124" y="70"/>
                      <a:pt x="124" y="70"/>
                      <a:pt x="124" y="70"/>
                    </a:cubicBezTo>
                    <a:cubicBezTo>
                      <a:pt x="192" y="70"/>
                      <a:pt x="192" y="70"/>
                      <a:pt x="192" y="70"/>
                    </a:cubicBezTo>
                    <a:cubicBezTo>
                      <a:pt x="196" y="70"/>
                      <a:pt x="198" y="72"/>
                      <a:pt x="198" y="76"/>
                    </a:cubicBezTo>
                    <a:cubicBezTo>
                      <a:pt x="198" y="87"/>
                      <a:pt x="198" y="87"/>
                      <a:pt x="198" y="87"/>
                    </a:cubicBezTo>
                    <a:cubicBezTo>
                      <a:pt x="198" y="91"/>
                      <a:pt x="196" y="93"/>
                      <a:pt x="192" y="93"/>
                    </a:cubicBezTo>
                    <a:cubicBezTo>
                      <a:pt x="107" y="93"/>
                      <a:pt x="107" y="93"/>
                      <a:pt x="107" y="93"/>
                    </a:cubicBezTo>
                    <a:cubicBezTo>
                      <a:pt x="105" y="93"/>
                      <a:pt x="104" y="92"/>
                      <a:pt x="103" y="91"/>
                    </a:cubicBezTo>
                    <a:cubicBezTo>
                      <a:pt x="67" y="127"/>
                      <a:pt x="67" y="127"/>
                      <a:pt x="67" y="127"/>
                    </a:cubicBezTo>
                    <a:cubicBezTo>
                      <a:pt x="66" y="127"/>
                      <a:pt x="65" y="128"/>
                      <a:pt x="64" y="128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3" y="141"/>
                      <a:pt x="13" y="141"/>
                      <a:pt x="12" y="141"/>
                    </a:cubicBezTo>
                    <a:close/>
                    <a:moveTo>
                      <a:pt x="23" y="119"/>
                    </a:moveTo>
                    <a:cubicBezTo>
                      <a:pt x="45" y="113"/>
                      <a:pt x="45" y="113"/>
                      <a:pt x="45" y="113"/>
                    </a:cubicBezTo>
                    <a:cubicBezTo>
                      <a:pt x="29" y="97"/>
                      <a:pt x="29" y="97"/>
                      <a:pt x="29" y="97"/>
                    </a:cubicBezTo>
                    <a:lnTo>
                      <a:pt x="23" y="1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-145995" y="8701813"/>
                <a:ext cx="787400" cy="573090"/>
              </a:xfrm>
              <a:custGeom>
                <a:rect b="b" l="l" r="r" t="t"/>
                <a:pathLst>
                  <a:path extrusionOk="0" h="153" w="210">
                    <a:moveTo>
                      <a:pt x="98" y="12"/>
                    </a:moveTo>
                    <a:cubicBezTo>
                      <a:pt x="105" y="18"/>
                      <a:pt x="105" y="18"/>
                      <a:pt x="105" y="18"/>
                    </a:cubicBezTo>
                    <a:cubicBezTo>
                      <a:pt x="37" y="86"/>
                      <a:pt x="37" y="86"/>
                      <a:pt x="37" y="86"/>
                    </a:cubicBezTo>
                    <a:cubicBezTo>
                      <a:pt x="43" y="92"/>
                      <a:pt x="43" y="92"/>
                      <a:pt x="43" y="92"/>
                    </a:cubicBezTo>
                    <a:cubicBezTo>
                      <a:pt x="110" y="24"/>
                      <a:pt x="110" y="24"/>
                      <a:pt x="110" y="24"/>
                    </a:cubicBezTo>
                    <a:cubicBezTo>
                      <a:pt x="118" y="31"/>
                      <a:pt x="118" y="31"/>
                      <a:pt x="118" y="31"/>
                    </a:cubicBezTo>
                    <a:cubicBezTo>
                      <a:pt x="50" y="99"/>
                      <a:pt x="50" y="99"/>
                      <a:pt x="50" y="99"/>
                    </a:cubicBezTo>
                    <a:cubicBezTo>
                      <a:pt x="55" y="104"/>
                      <a:pt x="55" y="104"/>
                      <a:pt x="55" y="104"/>
                    </a:cubicBezTo>
                    <a:cubicBezTo>
                      <a:pt x="123" y="36"/>
                      <a:pt x="123" y="36"/>
                      <a:pt x="123" y="36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62" y="111"/>
                      <a:pt x="62" y="111"/>
                      <a:pt x="62" y="111"/>
                    </a:cubicBezTo>
                    <a:cubicBezTo>
                      <a:pt x="68" y="116"/>
                      <a:pt x="68" y="116"/>
                      <a:pt x="68" y="116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42" y="55"/>
                      <a:pt x="142" y="55"/>
                      <a:pt x="142" y="55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98" y="82"/>
                      <a:pt x="198" y="82"/>
                      <a:pt x="198" y="82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84"/>
                      <a:pt x="113" y="84"/>
                      <a:pt x="113" y="84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18" y="141"/>
                      <a:pt x="18" y="141"/>
                      <a:pt x="18" y="141"/>
                    </a:cubicBezTo>
                    <a:cubicBezTo>
                      <a:pt x="13" y="136"/>
                      <a:pt x="13" y="136"/>
                      <a:pt x="13" y="13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98" y="12"/>
                      <a:pt x="98" y="12"/>
                      <a:pt x="98" y="12"/>
                    </a:cubicBezTo>
                    <a:moveTo>
                      <a:pt x="21" y="133"/>
                    </a:moveTo>
                    <a:cubicBezTo>
                      <a:pt x="62" y="122"/>
                      <a:pt x="62" y="122"/>
                      <a:pt x="62" y="122"/>
                    </a:cubicBezTo>
                    <a:cubicBezTo>
                      <a:pt x="32" y="91"/>
                      <a:pt x="32" y="91"/>
                      <a:pt x="32" y="91"/>
                    </a:cubicBezTo>
                    <a:cubicBezTo>
                      <a:pt x="21" y="133"/>
                      <a:pt x="21" y="133"/>
                      <a:pt x="21" y="133"/>
                    </a:cubicBezTo>
                    <a:moveTo>
                      <a:pt x="98" y="0"/>
                    </a:moveTo>
                    <a:cubicBezTo>
                      <a:pt x="98" y="0"/>
                      <a:pt x="98" y="0"/>
                      <a:pt x="98" y="0"/>
                    </a:cubicBezTo>
                    <a:cubicBezTo>
                      <a:pt x="95" y="0"/>
                      <a:pt x="92" y="1"/>
                      <a:pt x="90" y="3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6" y="78"/>
                      <a:pt x="15" y="80"/>
                      <a:pt x="14" y="82"/>
                    </a:cubicBezTo>
                    <a:cubicBezTo>
                      <a:pt x="1" y="133"/>
                      <a:pt x="1" y="133"/>
                      <a:pt x="1" y="133"/>
                    </a:cubicBezTo>
                    <a:cubicBezTo>
                      <a:pt x="0" y="137"/>
                      <a:pt x="1" y="142"/>
                      <a:pt x="4" y="145"/>
                    </a:cubicBezTo>
                    <a:cubicBezTo>
                      <a:pt x="10" y="150"/>
                      <a:pt x="10" y="150"/>
                      <a:pt x="10" y="150"/>
                    </a:cubicBezTo>
                    <a:cubicBezTo>
                      <a:pt x="12" y="152"/>
                      <a:pt x="15" y="153"/>
                      <a:pt x="18" y="153"/>
                    </a:cubicBezTo>
                    <a:cubicBezTo>
                      <a:pt x="19" y="153"/>
                      <a:pt x="20" y="153"/>
                      <a:pt x="21" y="153"/>
                    </a:cubicBezTo>
                    <a:cubicBezTo>
                      <a:pt x="72" y="140"/>
                      <a:pt x="72" y="140"/>
                      <a:pt x="72" y="140"/>
                    </a:cubicBezTo>
                    <a:cubicBezTo>
                      <a:pt x="74" y="140"/>
                      <a:pt x="76" y="138"/>
                      <a:pt x="77" y="137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11" y="105"/>
                      <a:pt x="112" y="105"/>
                      <a:pt x="113" y="105"/>
                    </a:cubicBezTo>
                    <a:cubicBezTo>
                      <a:pt x="198" y="105"/>
                      <a:pt x="198" y="105"/>
                      <a:pt x="198" y="105"/>
                    </a:cubicBezTo>
                    <a:cubicBezTo>
                      <a:pt x="205" y="105"/>
                      <a:pt x="210" y="100"/>
                      <a:pt x="210" y="93"/>
                    </a:cubicBezTo>
                    <a:cubicBezTo>
                      <a:pt x="210" y="82"/>
                      <a:pt x="210" y="82"/>
                      <a:pt x="210" y="82"/>
                    </a:cubicBezTo>
                    <a:cubicBezTo>
                      <a:pt x="210" y="75"/>
                      <a:pt x="205" y="70"/>
                      <a:pt x="198" y="70"/>
                    </a:cubicBezTo>
                    <a:cubicBezTo>
                      <a:pt x="144" y="70"/>
                      <a:pt x="144" y="70"/>
                      <a:pt x="144" y="70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53" y="61"/>
                      <a:pt x="154" y="58"/>
                      <a:pt x="154" y="55"/>
                    </a:cubicBezTo>
                    <a:cubicBezTo>
                      <a:pt x="154" y="52"/>
                      <a:pt x="152" y="49"/>
                      <a:pt x="150" y="47"/>
                    </a:cubicBezTo>
                    <a:cubicBezTo>
                      <a:pt x="144" y="40"/>
                      <a:pt x="144" y="40"/>
                      <a:pt x="144" y="40"/>
                    </a:cubicBezTo>
                    <a:cubicBezTo>
                      <a:pt x="143" y="39"/>
                      <a:pt x="142" y="39"/>
                      <a:pt x="140" y="38"/>
                    </a:cubicBezTo>
                    <a:cubicBezTo>
                      <a:pt x="140" y="37"/>
                      <a:pt x="139" y="36"/>
                      <a:pt x="138" y="35"/>
                    </a:cubicBezTo>
                    <a:cubicBezTo>
                      <a:pt x="131" y="28"/>
                      <a:pt x="131" y="28"/>
                      <a:pt x="131" y="28"/>
                    </a:cubicBezTo>
                    <a:cubicBezTo>
                      <a:pt x="131" y="27"/>
                      <a:pt x="129" y="26"/>
                      <a:pt x="128" y="25"/>
                    </a:cubicBezTo>
                    <a:cubicBezTo>
                      <a:pt x="128" y="24"/>
                      <a:pt x="127" y="23"/>
                      <a:pt x="126" y="22"/>
                    </a:cubicBezTo>
                    <a:cubicBezTo>
                      <a:pt x="119" y="15"/>
                      <a:pt x="119" y="15"/>
                      <a:pt x="119" y="15"/>
                    </a:cubicBezTo>
                    <a:cubicBezTo>
                      <a:pt x="118" y="14"/>
                      <a:pt x="117" y="13"/>
                      <a:pt x="116" y="13"/>
                    </a:cubicBezTo>
                    <a:cubicBezTo>
                      <a:pt x="115" y="12"/>
                      <a:pt x="114" y="10"/>
                      <a:pt x="113" y="10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5" y="1"/>
                      <a:pt x="102" y="0"/>
                      <a:pt x="98" y="0"/>
                    </a:cubicBezTo>
                    <a:close/>
                  </a:path>
                </a:pathLst>
              </a:custGeom>
              <a:solidFill>
                <a:srgbClr val="0072BC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277868" y="9084396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277868" y="9159009"/>
                <a:ext cx="319088" cy="444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239768" y="8674820"/>
                <a:ext cx="217488" cy="214313"/>
              </a:xfrm>
              <a:custGeom>
                <a:rect b="b" l="l" r="r" t="t"/>
                <a:pathLst>
                  <a:path extrusionOk="0" h="57" w="58">
                    <a:moveTo>
                      <a:pt x="55" y="46"/>
                    </a:moveTo>
                    <a:cubicBezTo>
                      <a:pt x="58" y="43"/>
                      <a:pt x="58" y="39"/>
                      <a:pt x="55" y="37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18" y="0"/>
                      <a:pt x="14" y="0"/>
                      <a:pt x="12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4" y="57"/>
                      <a:pt x="44" y="57"/>
                      <a:pt x="44" y="57"/>
                    </a:cubicBezTo>
                    <a:cubicBezTo>
                      <a:pt x="55" y="46"/>
                      <a:pt x="55" y="46"/>
                      <a:pt x="55" y="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-96782" y="8746258"/>
                <a:ext cx="693738" cy="484189"/>
              </a:xfrm>
              <a:custGeom>
                <a:rect b="b" l="l" r="r" t="t"/>
                <a:pathLst>
                  <a:path extrusionOk="0" h="305" w="437">
                    <a:moveTo>
                      <a:pt x="241" y="166"/>
                    </a:moveTo>
                    <a:lnTo>
                      <a:pt x="305" y="102"/>
                    </a:lnTo>
                    <a:lnTo>
                      <a:pt x="288" y="88"/>
                    </a:lnTo>
                    <a:lnTo>
                      <a:pt x="130" y="246"/>
                    </a:lnTo>
                    <a:lnTo>
                      <a:pt x="116" y="234"/>
                    </a:lnTo>
                    <a:lnTo>
                      <a:pt x="276" y="74"/>
                    </a:lnTo>
                    <a:lnTo>
                      <a:pt x="260" y="57"/>
                    </a:lnTo>
                    <a:lnTo>
                      <a:pt x="99" y="218"/>
                    </a:lnTo>
                    <a:lnTo>
                      <a:pt x="87" y="206"/>
                    </a:lnTo>
                    <a:lnTo>
                      <a:pt x="248" y="45"/>
                    </a:lnTo>
                    <a:lnTo>
                      <a:pt x="229" y="29"/>
                    </a:lnTo>
                    <a:lnTo>
                      <a:pt x="71" y="189"/>
                    </a:lnTo>
                    <a:lnTo>
                      <a:pt x="56" y="175"/>
                    </a:lnTo>
                    <a:lnTo>
                      <a:pt x="217" y="14"/>
                    </a:lnTo>
                    <a:lnTo>
                      <a:pt x="201" y="0"/>
                    </a:lnTo>
                    <a:lnTo>
                      <a:pt x="30" y="173"/>
                    </a:lnTo>
                    <a:lnTo>
                      <a:pt x="0" y="293"/>
                    </a:lnTo>
                    <a:lnTo>
                      <a:pt x="12" y="305"/>
                    </a:lnTo>
                    <a:lnTo>
                      <a:pt x="132" y="274"/>
                    </a:lnTo>
                    <a:lnTo>
                      <a:pt x="236" y="170"/>
                    </a:lnTo>
                    <a:lnTo>
                      <a:pt x="236" y="192"/>
                    </a:lnTo>
                    <a:lnTo>
                      <a:pt x="437" y="192"/>
                    </a:lnTo>
                    <a:lnTo>
                      <a:pt x="437" y="166"/>
                    </a:lnTo>
                    <a:lnTo>
                      <a:pt x="241" y="166"/>
                    </a:lnTo>
                    <a:close/>
                    <a:moveTo>
                      <a:pt x="19" y="286"/>
                    </a:moveTo>
                    <a:lnTo>
                      <a:pt x="45" y="187"/>
                    </a:lnTo>
                    <a:lnTo>
                      <a:pt x="116" y="260"/>
                    </a:lnTo>
                    <a:lnTo>
                      <a:pt x="19" y="28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</p:grpSp>
        <p:sp>
          <p:nvSpPr>
            <p:cNvPr id="280" name="Google Shape;280;p3"/>
            <p:cNvSpPr txBox="1"/>
            <p:nvPr/>
          </p:nvSpPr>
          <p:spPr>
            <a:xfrm>
              <a:off x="826049" y="8916456"/>
              <a:ext cx="3408305" cy="3176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Ghi nhớ</a:t>
              </a:r>
              <a:endParaRPr b="1" sz="2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81" name="Google Shape;281;p3"/>
          <p:cNvSpPr txBox="1"/>
          <p:nvPr/>
        </p:nvSpPr>
        <p:spPr>
          <a:xfrm>
            <a:off x="653463" y="1913430"/>
            <a:ext cx="977659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Các bước xác định miền nghiệm của hệ BPT bậc nhất hai ẩn</a:t>
            </a:r>
            <a:endParaRPr b="1" sz="240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2" name="Google Shape;282;p3"/>
          <p:cNvSpPr txBox="1"/>
          <p:nvPr/>
        </p:nvSpPr>
        <p:spPr>
          <a:xfrm>
            <a:off x="842730" y="2808702"/>
            <a:ext cx="10475334" cy="89255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523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3" name="Google Shape;283;p3"/>
          <p:cNvSpPr txBox="1"/>
          <p:nvPr/>
        </p:nvSpPr>
        <p:spPr>
          <a:xfrm>
            <a:off x="834618" y="3622198"/>
            <a:ext cx="10481358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00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2: </a:t>
            </a:r>
            <a:r>
              <a:rPr b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Chọn điểm</a:t>
            </a:r>
            <a:r>
              <a:rPr b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b="1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M(x</a:t>
            </a:r>
            <a:r>
              <a:rPr b="1" baseline="-25000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</a:t>
            </a:r>
            <a:r>
              <a:rPr b="1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;y</a:t>
            </a:r>
            <a:r>
              <a:rPr b="1" baseline="-25000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0</a:t>
            </a:r>
            <a:r>
              <a:rPr b="1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b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b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không nằm trên các đường thẳng vừa vẽ, thay tọa độ của </a:t>
            </a:r>
            <a:r>
              <a:rPr b="1" i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  </a:t>
            </a:r>
            <a:r>
              <a:rPr b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vào từng BPT của hệ. Từ đó xác định </a:t>
            </a:r>
            <a:r>
              <a:rPr b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miền nghiệm của từng BPT trong hệ.</a:t>
            </a:r>
            <a:r>
              <a:rPr b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Tô đậm (hoặc gạch chéo) những phần mặt phẳng không là miền nghiệm của các BPT. </a:t>
            </a:r>
            <a:endParaRPr b="1" sz="20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284" name="Google Shape;284;p3"/>
          <p:cNvSpPr txBox="1"/>
          <p:nvPr/>
        </p:nvSpPr>
        <p:spPr>
          <a:xfrm>
            <a:off x="774719" y="4909492"/>
            <a:ext cx="10020685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Noto Sans Symbols"/>
              <a:buChar char="⮚"/>
            </a:pPr>
            <a:r>
              <a:rPr b="1" lang="en-US" sz="2000">
                <a:solidFill>
                  <a:srgbClr val="0000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Bước 3: </a:t>
            </a:r>
            <a:r>
              <a:rPr b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 kết luận phần mặt phẳng không tô đậm ( hoặc không gạch chéo) là </a:t>
            </a:r>
            <a:r>
              <a:rPr b="1" lang="en-US" sz="2000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miền nghiệm của hệ.</a:t>
            </a:r>
            <a:endParaRPr/>
          </a:p>
        </p:txBody>
      </p:sp>
      <p:sp>
        <p:nvSpPr>
          <p:cNvPr id="285" name="Google Shape;285;p3"/>
          <p:cNvSpPr txBox="1"/>
          <p:nvPr/>
        </p:nvSpPr>
        <p:spPr>
          <a:xfrm>
            <a:off x="8892045" y="1498647"/>
            <a:ext cx="2663988" cy="147976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86" name="Google Shape;286;p3"/>
          <p:cNvSpPr/>
          <p:nvPr/>
        </p:nvSpPr>
        <p:spPr>
          <a:xfrm>
            <a:off x="1494497" y="2354607"/>
            <a:ext cx="9492014" cy="4001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5755" l="-641" r="0" t="-75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87" name="Google Shape;287;p3"/>
          <p:cNvGrpSpPr/>
          <p:nvPr/>
        </p:nvGrpSpPr>
        <p:grpSpPr>
          <a:xfrm>
            <a:off x="268946" y="762000"/>
            <a:ext cx="10903216" cy="514529"/>
            <a:chOff x="-306200" y="1872940"/>
            <a:chExt cx="18582989" cy="939990"/>
          </a:xfrm>
        </p:grpSpPr>
        <p:sp>
          <p:nvSpPr>
            <p:cNvPr id="288" name="Google Shape;288;p3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9" name="Google Shape;289;p3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III.</a:t>
              </a:r>
              <a:endParaRPr b="1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0" name="Google Shape;290;p3"/>
            <p:cNvSpPr txBox="1"/>
            <p:nvPr/>
          </p:nvSpPr>
          <p:spPr>
            <a:xfrm>
              <a:off x="1466166" y="1872940"/>
              <a:ext cx="16810623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HỆ BẤT PHƯƠNG TRÌNH BẬC NHẤT HAI ẨN</a:t>
              </a:r>
              <a:endParaRPr b="1" sz="2599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91" name="Google Shape;291;p3"/>
          <p:cNvSpPr txBox="1"/>
          <p:nvPr/>
        </p:nvSpPr>
        <p:spPr>
          <a:xfrm>
            <a:off x="743586" y="5748725"/>
            <a:ext cx="891415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 u="sng">
                <a:solidFill>
                  <a:srgbClr val="FF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3. Bài tập áp dụng: </a:t>
            </a:r>
            <a:endParaRPr/>
          </a:p>
        </p:txBody>
      </p:sp>
      <p:sp>
        <p:nvSpPr>
          <p:cNvPr id="292" name="Google Shape;292;p3"/>
          <p:cNvSpPr/>
          <p:nvPr/>
        </p:nvSpPr>
        <p:spPr>
          <a:xfrm>
            <a:off x="1308847" y="6196324"/>
            <a:ext cx="9121213" cy="439585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Dạng 3: Biểu diễn tập nghiệm của hệ bất phương trình bậc nhất hai ẩn.</a:t>
            </a:r>
            <a:endParaRPr sz="22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"/>
          <p:cNvSpPr/>
          <p:nvPr/>
        </p:nvSpPr>
        <p:spPr>
          <a:xfrm>
            <a:off x="66217" y="1640722"/>
            <a:ext cx="11881677" cy="5176374"/>
          </a:xfrm>
          <a:prstGeom prst="roundRect">
            <a:avLst>
              <a:gd fmla="val 3023" name="adj"/>
            </a:avLst>
          </a:prstGeom>
          <a:solidFill>
            <a:srgbClr val="DAEEF3"/>
          </a:solidFill>
          <a:ln cap="flat" cmpd="sng" w="190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75" lIns="17975" spcFirstLastPara="1" rIns="17975" wrap="square" tIns="8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98" name="Google Shape;298;p4"/>
          <p:cNvGrpSpPr/>
          <p:nvPr/>
        </p:nvGrpSpPr>
        <p:grpSpPr>
          <a:xfrm>
            <a:off x="169628" y="1573550"/>
            <a:ext cx="1811493" cy="528724"/>
            <a:chOff x="338678" y="3147464"/>
            <a:chExt cx="3623406" cy="1057571"/>
          </a:xfrm>
        </p:grpSpPr>
        <p:sp>
          <p:nvSpPr>
            <p:cNvPr id="299" name="Google Shape;299;p4"/>
            <p:cNvSpPr/>
            <p:nvPr/>
          </p:nvSpPr>
          <p:spPr>
            <a:xfrm flipH="1" rot="5400000">
              <a:off x="1917775" y="2160726"/>
              <a:ext cx="1045784" cy="3042834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0" name="Google Shape;300;p4"/>
            <p:cNvSpPr txBox="1"/>
            <p:nvPr/>
          </p:nvSpPr>
          <p:spPr>
            <a:xfrm>
              <a:off x="1427074" y="3147464"/>
              <a:ext cx="2286789" cy="8926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 flipH="1" rot="10800000">
              <a:off x="338678" y="3159253"/>
              <a:ext cx="917517" cy="580389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302" name="Google Shape;302;p4"/>
          <p:cNvSpPr/>
          <p:nvPr/>
        </p:nvSpPr>
        <p:spPr>
          <a:xfrm>
            <a:off x="270458" y="1604659"/>
            <a:ext cx="254810" cy="238263"/>
          </a:xfrm>
          <a:custGeom>
            <a:rect b="b" l="l" r="r" t="t"/>
            <a:pathLst>
              <a:path extrusionOk="0" h="197" w="145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03" name="Google Shape;303;p4"/>
          <p:cNvGrpSpPr/>
          <p:nvPr/>
        </p:nvGrpSpPr>
        <p:grpSpPr>
          <a:xfrm>
            <a:off x="192028" y="405094"/>
            <a:ext cx="11755866" cy="1117473"/>
            <a:chOff x="959546" y="3546401"/>
            <a:chExt cx="21841827" cy="2553354"/>
          </a:xfrm>
        </p:grpSpPr>
        <p:sp>
          <p:nvSpPr>
            <p:cNvPr id="304" name="Google Shape;304;p4"/>
            <p:cNvSpPr/>
            <p:nvPr/>
          </p:nvSpPr>
          <p:spPr>
            <a:xfrm>
              <a:off x="959546" y="3821749"/>
              <a:ext cx="21841827" cy="2278006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305" name="Google Shape;305;p4"/>
            <p:cNvGrpSpPr/>
            <p:nvPr/>
          </p:nvGrpSpPr>
          <p:grpSpPr>
            <a:xfrm>
              <a:off x="959546" y="3546401"/>
              <a:ext cx="3251531" cy="1133928"/>
              <a:chOff x="1311958" y="3405486"/>
              <a:chExt cx="3251531" cy="1212967"/>
            </a:xfrm>
          </p:grpSpPr>
          <p:sp>
            <p:nvSpPr>
              <p:cNvPr id="306" name="Google Shape;306;p4"/>
              <p:cNvSpPr/>
              <p:nvPr/>
            </p:nvSpPr>
            <p:spPr>
              <a:xfrm rot="5400000">
                <a:off x="2990127" y="2872935"/>
                <a:ext cx="655911" cy="2490812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307" name="Google Shape;307;p4"/>
              <p:cNvSpPr txBox="1"/>
              <p:nvPr/>
            </p:nvSpPr>
            <p:spPr>
              <a:xfrm>
                <a:off x="2272238" y="3527667"/>
                <a:ext cx="2046691" cy="1090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1</a:t>
                </a:r>
                <a:endParaRPr/>
              </a:p>
            </p:txBody>
          </p:sp>
          <p:grpSp>
            <p:nvGrpSpPr>
              <p:cNvPr id="308" name="Google Shape;308;p4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309" name="Google Shape;309;p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0" name="Google Shape;310;p4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1" name="Google Shape;311;p4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2" name="Google Shape;312;p4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3" name="Google Shape;313;p4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4" name="Google Shape;314;p4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5" name="Google Shape;315;p4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6" name="Google Shape;316;p4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7" name="Google Shape;317;p4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8" name="Google Shape;318;p4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19" name="Google Shape;319;p4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0" name="Google Shape;320;p4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1" name="Google Shape;321;p4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2" name="Google Shape;322;p4"/>
                <p:cNvSpPr/>
                <p:nvPr/>
              </p:nvSpPr>
              <p:spPr>
                <a:xfrm>
                  <a:off x="1371544" y="3642226"/>
                  <a:ext cx="69250" cy="148162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3" name="Google Shape;323;p4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4" name="Google Shape;324;p4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5" name="Google Shape;325;p4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6" name="Google Shape;326;p4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7" name="Google Shape;327;p4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8" name="Google Shape;328;p4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29" name="Google Shape;329;p4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0" name="Google Shape;330;p4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1" name="Google Shape;331;p4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2" name="Google Shape;332;p4"/>
                <p:cNvSpPr/>
                <p:nvPr/>
              </p:nvSpPr>
              <p:spPr>
                <a:xfrm>
                  <a:off x="1725846" y="3466684"/>
                  <a:ext cx="468646" cy="471866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333" name="Google Shape;333;p4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334" name="Google Shape;334;p4"/>
          <p:cNvSpPr/>
          <p:nvPr/>
        </p:nvSpPr>
        <p:spPr>
          <a:xfrm>
            <a:off x="1237406" y="779408"/>
            <a:ext cx="9030181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Xác định miền nghiệm của  hệ BPT:  </a:t>
            </a:r>
            <a:endParaRPr/>
          </a:p>
        </p:txBody>
      </p:sp>
      <p:sp>
        <p:nvSpPr>
          <p:cNvPr id="335" name="Google Shape;335;p4"/>
          <p:cNvSpPr/>
          <p:nvPr/>
        </p:nvSpPr>
        <p:spPr>
          <a:xfrm>
            <a:off x="5792753" y="433198"/>
            <a:ext cx="2842526" cy="117320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6" name="Google Shape;336;p4"/>
          <p:cNvSpPr/>
          <p:nvPr/>
        </p:nvSpPr>
        <p:spPr>
          <a:xfrm>
            <a:off x="42705" y="2165940"/>
            <a:ext cx="6920254" cy="132343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7371" l="-792" r="0" t="-23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337" name="Google Shape;337;p4"/>
          <p:cNvCxnSpPr/>
          <p:nvPr/>
        </p:nvCxnSpPr>
        <p:spPr>
          <a:xfrm rot="10800000">
            <a:off x="9588459" y="1621351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8" name="Google Shape;338;p4"/>
          <p:cNvSpPr/>
          <p:nvPr/>
        </p:nvSpPr>
        <p:spPr>
          <a:xfrm>
            <a:off x="72520" y="3383706"/>
            <a:ext cx="7337536" cy="4001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5755" l="-747" r="0" t="-75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39" name="Google Shape;339;p4"/>
          <p:cNvSpPr/>
          <p:nvPr/>
        </p:nvSpPr>
        <p:spPr>
          <a:xfrm>
            <a:off x="72520" y="6416986"/>
            <a:ext cx="1171862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831" lvl="0" marL="342831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Vậy miền nghiệm là phần không bị tô màu như hình vẽ, tính cả các điểm thuộc tia </a:t>
            </a:r>
            <a:r>
              <a:rPr i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Nt </a:t>
            </a:r>
            <a:r>
              <a:rPr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nằm trên  </a:t>
            </a:r>
            <a:r>
              <a:rPr i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</a:t>
            </a:r>
            <a:r>
              <a:rPr baseline="-25000" i="1" lang="en-US" sz="20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2.</a:t>
            </a:r>
            <a:endParaRPr i="1" sz="200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340" name="Google Shape;340;p4"/>
          <p:cNvCxnSpPr/>
          <p:nvPr/>
        </p:nvCxnSpPr>
        <p:spPr>
          <a:xfrm rot="10800000">
            <a:off x="9147955" y="1801351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41" name="Google Shape;341;p4"/>
          <p:cNvGrpSpPr/>
          <p:nvPr/>
        </p:nvGrpSpPr>
        <p:grpSpPr>
          <a:xfrm>
            <a:off x="6990615" y="1701008"/>
            <a:ext cx="4856538" cy="4017952"/>
            <a:chOff x="13982231" y="3379695"/>
            <a:chExt cx="9714201" cy="8036835"/>
          </a:xfrm>
        </p:grpSpPr>
        <p:sp>
          <p:nvSpPr>
            <p:cNvPr id="342" name="Google Shape;342;p4"/>
            <p:cNvSpPr/>
            <p:nvPr/>
          </p:nvSpPr>
          <p:spPr>
            <a:xfrm flipH="1" rot="10800000">
              <a:off x="15988570" y="3402410"/>
              <a:ext cx="7707862" cy="7827131"/>
            </a:xfrm>
            <a:prstGeom prst="rtTriangle">
              <a:avLst/>
            </a:prstGeom>
            <a:solidFill>
              <a:srgbClr val="FDA1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3" name="Google Shape;343;p4"/>
            <p:cNvSpPr/>
            <p:nvPr/>
          </p:nvSpPr>
          <p:spPr>
            <a:xfrm>
              <a:off x="13982231" y="3379695"/>
              <a:ext cx="2116393" cy="8036835"/>
            </a:xfrm>
            <a:prstGeom prst="rect">
              <a:avLst/>
            </a:prstGeom>
            <a:solidFill>
              <a:srgbClr val="FDA1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44" name="Google Shape;344;p4"/>
          <p:cNvGrpSpPr/>
          <p:nvPr/>
        </p:nvGrpSpPr>
        <p:grpSpPr>
          <a:xfrm>
            <a:off x="6959996" y="3105002"/>
            <a:ext cx="4895977" cy="2529381"/>
            <a:chOff x="13920986" y="6302331"/>
            <a:chExt cx="9793089" cy="5059348"/>
          </a:xfrm>
        </p:grpSpPr>
        <p:sp>
          <p:nvSpPr>
            <p:cNvPr id="345" name="Google Shape;345;p4"/>
            <p:cNvSpPr/>
            <p:nvPr/>
          </p:nvSpPr>
          <p:spPr>
            <a:xfrm>
              <a:off x="13920986" y="9776936"/>
              <a:ext cx="9764093" cy="1584743"/>
            </a:xfrm>
            <a:prstGeom prst="rect">
              <a:avLst/>
            </a:prstGeom>
            <a:solidFill>
              <a:srgbClr val="FABF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6" name="Google Shape;346;p4"/>
            <p:cNvSpPr/>
            <p:nvPr/>
          </p:nvSpPr>
          <p:spPr>
            <a:xfrm rot="-5400000">
              <a:off x="17204512" y="3378846"/>
              <a:ext cx="3586078" cy="9433048"/>
            </a:xfrm>
            <a:prstGeom prst="rtTriangle">
              <a:avLst/>
            </a:prstGeom>
            <a:solidFill>
              <a:srgbClr val="FABF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47" name="Google Shape;347;p4"/>
          <p:cNvGrpSpPr/>
          <p:nvPr/>
        </p:nvGrpSpPr>
        <p:grpSpPr>
          <a:xfrm>
            <a:off x="6971430" y="1676970"/>
            <a:ext cx="4931977" cy="4041990"/>
            <a:chOff x="13967948" y="3334981"/>
            <a:chExt cx="9865095" cy="8084916"/>
          </a:xfrm>
        </p:grpSpPr>
        <p:sp>
          <p:nvSpPr>
            <p:cNvPr id="348" name="Google Shape;348;p4"/>
            <p:cNvSpPr/>
            <p:nvPr/>
          </p:nvSpPr>
          <p:spPr>
            <a:xfrm flipH="1" rot="5400000">
              <a:off x="16742598" y="3490318"/>
              <a:ext cx="7245783" cy="6935109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49" name="Google Shape;349;p4"/>
            <p:cNvSpPr/>
            <p:nvPr/>
          </p:nvSpPr>
          <p:spPr>
            <a:xfrm>
              <a:off x="13967948" y="10441618"/>
              <a:ext cx="9795245" cy="97827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0" name="Google Shape;350;p4"/>
            <p:cNvSpPr/>
            <p:nvPr/>
          </p:nvSpPr>
          <p:spPr>
            <a:xfrm>
              <a:off x="14068041" y="3412268"/>
              <a:ext cx="2879777" cy="79952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aphicFrame>
        <p:nvGraphicFramePr>
          <p:cNvPr id="351" name="Google Shape;351;p4"/>
          <p:cNvGraphicFramePr/>
          <p:nvPr/>
        </p:nvGraphicFramePr>
        <p:xfrm>
          <a:off x="6999625" y="169486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{2F4A9B62-D2B7-4F4F-8FEA-742BD91F7FB7}</a:tableStyleId>
              </a:tblPr>
              <a:tblGrid>
                <a:gridCol w="482750"/>
                <a:gridCol w="482750"/>
                <a:gridCol w="482750"/>
                <a:gridCol w="482750"/>
                <a:gridCol w="482750"/>
                <a:gridCol w="482750"/>
                <a:gridCol w="482750"/>
                <a:gridCol w="482750"/>
                <a:gridCol w="482750"/>
                <a:gridCol w="482750"/>
              </a:tblGrid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6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33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22850" marB="22850" marR="45725" marL="45725">
                    <a:lnL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52" name="Google Shape;352;p4"/>
          <p:cNvSpPr txBox="1"/>
          <p:nvPr/>
        </p:nvSpPr>
        <p:spPr>
          <a:xfrm>
            <a:off x="10805062" y="2992259"/>
            <a:ext cx="49813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aseline="-25000"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/>
          </a:p>
        </p:txBody>
      </p:sp>
      <p:sp>
        <p:nvSpPr>
          <p:cNvPr id="353" name="Google Shape;353;p4"/>
          <p:cNvSpPr txBox="1"/>
          <p:nvPr/>
        </p:nvSpPr>
        <p:spPr>
          <a:xfrm>
            <a:off x="11091157" y="1720024"/>
            <a:ext cx="49813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aseline="-25000"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/>
          </a:p>
        </p:txBody>
      </p:sp>
      <p:cxnSp>
        <p:nvCxnSpPr>
          <p:cNvPr id="354" name="Google Shape;354;p4"/>
          <p:cNvCxnSpPr/>
          <p:nvPr/>
        </p:nvCxnSpPr>
        <p:spPr>
          <a:xfrm flipH="1">
            <a:off x="7993668" y="1701008"/>
            <a:ext cx="3839830" cy="3927052"/>
          </a:xfrm>
          <a:prstGeom prst="straightConnector1">
            <a:avLst/>
          </a:prstGeom>
          <a:noFill/>
          <a:ln cap="flat" cmpd="sng" w="571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5" name="Google Shape;355;p4"/>
          <p:cNvCxnSpPr/>
          <p:nvPr/>
        </p:nvCxnSpPr>
        <p:spPr>
          <a:xfrm rot="10800000">
            <a:off x="8931167" y="1629008"/>
            <a:ext cx="0" cy="4067981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56" name="Google Shape;356;p4"/>
          <p:cNvCxnSpPr/>
          <p:nvPr/>
        </p:nvCxnSpPr>
        <p:spPr>
          <a:xfrm rot="10800000">
            <a:off x="8463169" y="1714713"/>
            <a:ext cx="3368356" cy="3501142"/>
          </a:xfrm>
          <a:prstGeom prst="straightConnector1">
            <a:avLst/>
          </a:prstGeom>
          <a:noFill/>
          <a:ln cap="flat" cmpd="sng" w="5715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7" name="Google Shape;357;p4"/>
          <p:cNvSpPr txBox="1"/>
          <p:nvPr/>
        </p:nvSpPr>
        <p:spPr>
          <a:xfrm>
            <a:off x="11292716" y="4943633"/>
            <a:ext cx="49813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</a:t>
            </a:r>
            <a:r>
              <a:rPr baseline="-25000"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</p:txBody>
      </p:sp>
      <p:sp>
        <p:nvSpPr>
          <p:cNvPr id="358" name="Google Shape;358;p4"/>
          <p:cNvSpPr txBox="1"/>
          <p:nvPr/>
        </p:nvSpPr>
        <p:spPr>
          <a:xfrm>
            <a:off x="11595154" y="4292996"/>
            <a:ext cx="288827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endParaRPr/>
          </a:p>
        </p:txBody>
      </p:sp>
      <p:sp>
        <p:nvSpPr>
          <p:cNvPr id="359" name="Google Shape;359;p4"/>
          <p:cNvSpPr txBox="1"/>
          <p:nvPr/>
        </p:nvSpPr>
        <p:spPr>
          <a:xfrm>
            <a:off x="8961935" y="4693126"/>
            <a:ext cx="282769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/>
          </a:p>
        </p:txBody>
      </p:sp>
      <p:sp>
        <p:nvSpPr>
          <p:cNvPr id="360" name="Google Shape;360;p4"/>
          <p:cNvSpPr txBox="1"/>
          <p:nvPr/>
        </p:nvSpPr>
        <p:spPr>
          <a:xfrm>
            <a:off x="8967167" y="1557009"/>
            <a:ext cx="27230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endParaRPr/>
          </a:p>
        </p:txBody>
      </p:sp>
      <p:cxnSp>
        <p:nvCxnSpPr>
          <p:cNvPr id="361" name="Google Shape;361;p4"/>
          <p:cNvCxnSpPr/>
          <p:nvPr/>
        </p:nvCxnSpPr>
        <p:spPr>
          <a:xfrm flipH="1" rot="10800000">
            <a:off x="7011738" y="3127297"/>
            <a:ext cx="4923392" cy="1739088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2" name="Google Shape;362;p4"/>
          <p:cNvCxnSpPr/>
          <p:nvPr/>
        </p:nvCxnSpPr>
        <p:spPr>
          <a:xfrm>
            <a:off x="6979663" y="4699384"/>
            <a:ext cx="4867491" cy="0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3" name="Google Shape;363;p4"/>
          <p:cNvSpPr/>
          <p:nvPr/>
        </p:nvSpPr>
        <p:spPr>
          <a:xfrm>
            <a:off x="357584" y="3695754"/>
            <a:ext cx="6095295" cy="43088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8166" l="-199" r="0" t="-84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4" name="Google Shape;364;p4"/>
          <p:cNvSpPr/>
          <p:nvPr/>
        </p:nvSpPr>
        <p:spPr>
          <a:xfrm>
            <a:off x="623977" y="4031483"/>
            <a:ext cx="6095295" cy="707886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4653" l="-999" r="0" t="-430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5" name="Google Shape;365;p4"/>
          <p:cNvSpPr/>
          <p:nvPr/>
        </p:nvSpPr>
        <p:spPr>
          <a:xfrm>
            <a:off x="391090" y="4629846"/>
            <a:ext cx="6095295" cy="43088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8166" l="-1299" r="0" t="-844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6" name="Google Shape;366;p4"/>
          <p:cNvSpPr/>
          <p:nvPr/>
        </p:nvSpPr>
        <p:spPr>
          <a:xfrm>
            <a:off x="580538" y="5012905"/>
            <a:ext cx="6095295" cy="1015663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-999" r="0" t="-299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7" name="Google Shape;367;p4"/>
          <p:cNvSpPr/>
          <p:nvPr/>
        </p:nvSpPr>
        <p:spPr>
          <a:xfrm>
            <a:off x="380121" y="5631919"/>
            <a:ext cx="6095295" cy="430887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26759" l="-1299" r="0" t="-985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68" name="Google Shape;368;p4"/>
          <p:cNvSpPr/>
          <p:nvPr/>
        </p:nvSpPr>
        <p:spPr>
          <a:xfrm>
            <a:off x="549639" y="6024883"/>
            <a:ext cx="9981194" cy="40011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25755" l="0" r="0" t="-75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69" name="Google Shape;369;p4"/>
          <p:cNvGrpSpPr/>
          <p:nvPr/>
        </p:nvGrpSpPr>
        <p:grpSpPr>
          <a:xfrm>
            <a:off x="9388555" y="4380795"/>
            <a:ext cx="327205" cy="423193"/>
            <a:chOff x="18778666" y="8762606"/>
            <a:chExt cx="654487" cy="846484"/>
          </a:xfrm>
        </p:grpSpPr>
        <p:sp>
          <p:nvSpPr>
            <p:cNvPr id="370" name="Google Shape;370;p4"/>
            <p:cNvSpPr/>
            <p:nvPr/>
          </p:nvSpPr>
          <p:spPr>
            <a:xfrm>
              <a:off x="18778666" y="9307066"/>
              <a:ext cx="182880" cy="18288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4"/>
            <p:cNvSpPr txBox="1"/>
            <p:nvPr/>
          </p:nvSpPr>
          <p:spPr>
            <a:xfrm>
              <a:off x="18867548" y="8762606"/>
              <a:ext cx="565604" cy="8464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endParaRPr/>
            </a:p>
          </p:txBody>
        </p:sp>
      </p:grpSp>
      <p:grpSp>
        <p:nvGrpSpPr>
          <p:cNvPr id="372" name="Google Shape;372;p4"/>
          <p:cNvGrpSpPr/>
          <p:nvPr/>
        </p:nvGrpSpPr>
        <p:grpSpPr>
          <a:xfrm>
            <a:off x="10945106" y="4652998"/>
            <a:ext cx="514869" cy="372043"/>
            <a:chOff x="18051063" y="9307066"/>
            <a:chExt cx="1029858" cy="744171"/>
          </a:xfrm>
        </p:grpSpPr>
        <p:sp>
          <p:nvSpPr>
            <p:cNvPr id="373" name="Google Shape;373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4"/>
            <p:cNvSpPr txBox="1"/>
            <p:nvPr/>
          </p:nvSpPr>
          <p:spPr>
            <a:xfrm>
              <a:off x="18051063" y="9327880"/>
              <a:ext cx="1029858" cy="723357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375" name="Google Shape;375;p4"/>
          <p:cNvGrpSpPr/>
          <p:nvPr/>
        </p:nvGrpSpPr>
        <p:grpSpPr>
          <a:xfrm>
            <a:off x="7088257" y="4352787"/>
            <a:ext cx="514869" cy="387136"/>
            <a:chOff x="18082208" y="8669865"/>
            <a:chExt cx="1029858" cy="774361"/>
          </a:xfrm>
        </p:grpSpPr>
        <p:sp>
          <p:nvSpPr>
            <p:cNvPr id="376" name="Google Shape;376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4"/>
            <p:cNvSpPr txBox="1"/>
            <p:nvPr/>
          </p:nvSpPr>
          <p:spPr>
            <a:xfrm>
              <a:off x="18082208" y="8669865"/>
              <a:ext cx="1029858" cy="723357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378" name="Google Shape;378;p4"/>
          <p:cNvGrpSpPr/>
          <p:nvPr/>
        </p:nvGrpSpPr>
        <p:grpSpPr>
          <a:xfrm>
            <a:off x="8510537" y="3815260"/>
            <a:ext cx="514869" cy="405266"/>
            <a:chOff x="18025677" y="8633600"/>
            <a:chExt cx="1029858" cy="810626"/>
          </a:xfrm>
        </p:grpSpPr>
        <p:sp>
          <p:nvSpPr>
            <p:cNvPr id="379" name="Google Shape;379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4"/>
            <p:cNvSpPr txBox="1"/>
            <p:nvPr/>
          </p:nvSpPr>
          <p:spPr>
            <a:xfrm>
              <a:off x="18025677" y="8633600"/>
              <a:ext cx="1029858" cy="723358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381" name="Google Shape;381;p4"/>
          <p:cNvGrpSpPr/>
          <p:nvPr/>
        </p:nvGrpSpPr>
        <p:grpSpPr>
          <a:xfrm>
            <a:off x="9358963" y="4144909"/>
            <a:ext cx="533546" cy="361637"/>
            <a:chOff x="18778666" y="9300118"/>
            <a:chExt cx="1067216" cy="723357"/>
          </a:xfrm>
        </p:grpSpPr>
        <p:sp>
          <p:nvSpPr>
            <p:cNvPr id="382" name="Google Shape;382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4"/>
            <p:cNvSpPr txBox="1"/>
            <p:nvPr/>
          </p:nvSpPr>
          <p:spPr>
            <a:xfrm>
              <a:off x="18816023" y="9300118"/>
              <a:ext cx="1029858" cy="723357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384" name="Google Shape;384;p4"/>
          <p:cNvGrpSpPr/>
          <p:nvPr/>
        </p:nvGrpSpPr>
        <p:grpSpPr>
          <a:xfrm>
            <a:off x="8492048" y="2151074"/>
            <a:ext cx="514869" cy="361637"/>
            <a:chOff x="17939873" y="9304615"/>
            <a:chExt cx="1029858" cy="723356"/>
          </a:xfrm>
        </p:grpSpPr>
        <p:sp>
          <p:nvSpPr>
            <p:cNvPr id="385" name="Google Shape;385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4"/>
            <p:cNvSpPr txBox="1"/>
            <p:nvPr/>
          </p:nvSpPr>
          <p:spPr>
            <a:xfrm>
              <a:off x="17939873" y="9304615"/>
              <a:ext cx="1029858" cy="723356"/>
            </a:xfrm>
            <a:prstGeom prst="rect">
              <a:avLst/>
            </a:pr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387" name="Google Shape;387;p4"/>
          <p:cNvGrpSpPr/>
          <p:nvPr/>
        </p:nvGrpSpPr>
        <p:grpSpPr>
          <a:xfrm>
            <a:off x="10073614" y="3275108"/>
            <a:ext cx="871493" cy="442158"/>
            <a:chOff x="18509363" y="8955683"/>
            <a:chExt cx="1029858" cy="488543"/>
          </a:xfrm>
        </p:grpSpPr>
        <p:sp>
          <p:nvSpPr>
            <p:cNvPr id="388" name="Google Shape;388;p4"/>
            <p:cNvSpPr/>
            <p:nvPr/>
          </p:nvSpPr>
          <p:spPr>
            <a:xfrm>
              <a:off x="18778666" y="9307066"/>
              <a:ext cx="137160" cy="137160"/>
            </a:xfrm>
            <a:prstGeom prst="flowChartConnector">
              <a:avLst/>
            </a:prstGeom>
            <a:solidFill>
              <a:schemeClr val="accent6"/>
            </a:solidFill>
            <a:ln cap="flat" cmpd="sng" w="25400">
              <a:solidFill>
                <a:srgbClr val="B46D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4"/>
            <p:cNvSpPr txBox="1"/>
            <p:nvPr/>
          </p:nvSpPr>
          <p:spPr>
            <a:xfrm>
              <a:off x="18509363" y="8955683"/>
              <a:ext cx="1029858" cy="442084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90" name="Google Shape;390;p4"/>
          <p:cNvSpPr txBox="1"/>
          <p:nvPr/>
        </p:nvSpPr>
        <p:spPr>
          <a:xfrm>
            <a:off x="11507981" y="2766198"/>
            <a:ext cx="498135" cy="423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endParaRPr baseline="-25000" i="1"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91" name="Google Shape;391;p4"/>
          <p:cNvCxnSpPr/>
          <p:nvPr/>
        </p:nvCxnSpPr>
        <p:spPr>
          <a:xfrm flipH="1" rot="10800000">
            <a:off x="7082724" y="3113275"/>
            <a:ext cx="4923392" cy="1739088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92" name="Google Shape;392;p4"/>
          <p:cNvSpPr/>
          <p:nvPr/>
        </p:nvSpPr>
        <p:spPr>
          <a:xfrm>
            <a:off x="169628" y="57826"/>
            <a:ext cx="10775478" cy="430887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Dạng 3: Biểu diễn tập nghiệm của hệ bất phương trình bậc nhất hai ẩn. </a:t>
            </a:r>
            <a:endParaRPr sz="22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fmla="val 3023" name="adj"/>
            </a:avLst>
          </a:prstGeom>
          <a:solidFill>
            <a:srgbClr val="DAEEF3"/>
          </a:solidFill>
          <a:ln cap="flat" cmpd="sng" w="190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75" lIns="17975" spcFirstLastPara="1" rIns="17975" wrap="square" tIns="8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99" name="Google Shape;399;p5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400" name="Google Shape;400;p5"/>
            <p:cNvSpPr/>
            <p:nvPr/>
          </p:nvSpPr>
          <p:spPr>
            <a:xfrm flipH="1" rot="5400000">
              <a:off x="1917775" y="2160726"/>
              <a:ext cx="1045784" cy="3042834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1" name="Google Shape;401;p5"/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 flipH="1" rot="10800000">
              <a:off x="338678" y="3159253"/>
              <a:ext cx="917517" cy="580389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403" name="Google Shape;403;p5"/>
          <p:cNvSpPr/>
          <p:nvPr/>
        </p:nvSpPr>
        <p:spPr>
          <a:xfrm>
            <a:off x="270458" y="1604659"/>
            <a:ext cx="254810" cy="238263"/>
          </a:xfrm>
          <a:custGeom>
            <a:rect b="b" l="l" r="r" t="t"/>
            <a:pathLst>
              <a:path extrusionOk="0" h="197" w="145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4" name="Google Shape;404;p5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7" cy="3256345"/>
          </a:xfrm>
        </p:grpSpPr>
        <p:sp>
          <p:nvSpPr>
            <p:cNvPr id="405" name="Google Shape;405;p5"/>
            <p:cNvSpPr/>
            <p:nvPr/>
          </p:nvSpPr>
          <p:spPr>
            <a:xfrm>
              <a:off x="959546" y="3821714"/>
              <a:ext cx="21841827" cy="2945989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406" name="Google Shape;406;p5"/>
            <p:cNvGrpSpPr/>
            <p:nvPr/>
          </p:nvGrpSpPr>
          <p:grpSpPr>
            <a:xfrm>
              <a:off x="959546" y="3511358"/>
              <a:ext cx="3251533" cy="1019703"/>
              <a:chOff x="1311958" y="3367973"/>
              <a:chExt cx="3251533" cy="1090773"/>
            </a:xfrm>
          </p:grpSpPr>
          <p:sp>
            <p:nvSpPr>
              <p:cNvPr id="407" name="Google Shape;407;p5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408" name="Google Shape;408;p5"/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2</a:t>
                </a:r>
                <a:endParaRPr/>
              </a:p>
            </p:txBody>
          </p:sp>
          <p:grpSp>
            <p:nvGrpSpPr>
              <p:cNvPr id="409" name="Google Shape;409;p5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10" name="Google Shape;410;p5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1" name="Google Shape;411;p5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2" name="Google Shape;412;p5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3" name="Google Shape;413;p5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4" name="Google Shape;414;p5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5" name="Google Shape;415;p5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6" name="Google Shape;416;p5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7" name="Google Shape;417;p5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8" name="Google Shape;418;p5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19" name="Google Shape;419;p5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0" name="Google Shape;420;p5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1" name="Google Shape;421;p5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2" name="Google Shape;422;p5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3" name="Google Shape;423;p5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4" name="Google Shape;424;p5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5" name="Google Shape;425;p5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6" name="Google Shape;426;p5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7" name="Google Shape;427;p5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8" name="Google Shape;428;p5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29" name="Google Shape;429;p5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0" name="Google Shape;430;p5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1" name="Google Shape;431;p5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2" name="Google Shape;432;p5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3" name="Google Shape;433;p5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434" name="Google Shape;434;p5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435" name="Google Shape;435;p5"/>
          <p:cNvSpPr/>
          <p:nvPr/>
        </p:nvSpPr>
        <p:spPr>
          <a:xfrm>
            <a:off x="242734" y="1917007"/>
            <a:ext cx="6920254" cy="1823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693" lvl="0" marL="285693" marR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Noto Sans Symbols"/>
              <a:buChar char="⮚"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Trên cùng hệ trục 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Oxy, 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vẽ các đường thẳng: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(d</a:t>
            </a:r>
            <a:r>
              <a:rPr baseline="-25000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): 3x + y = 6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(d</a:t>
            </a:r>
            <a:r>
              <a:rPr baseline="-25000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):   x + y = 4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(d</a:t>
            </a:r>
            <a:r>
              <a:rPr baseline="-25000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):          x = 0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	(d</a:t>
            </a:r>
            <a:r>
              <a:rPr baseline="-25000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):          y = 0	</a:t>
            </a:r>
            <a:endParaRPr sz="22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36" name="Google Shape;436;p5"/>
          <p:cNvSpPr/>
          <p:nvPr/>
        </p:nvSpPr>
        <p:spPr>
          <a:xfrm>
            <a:off x="76806" y="3608999"/>
            <a:ext cx="8266361" cy="17773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84" r="0" t="-239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7" name="Google Shape;437;p5"/>
          <p:cNvSpPr/>
          <p:nvPr/>
        </p:nvSpPr>
        <p:spPr>
          <a:xfrm>
            <a:off x="78690" y="6123120"/>
            <a:ext cx="11218049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693" lvl="0" marL="285693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Noto Sans Symbols"/>
              <a:buChar char="⮚"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Miền không bị tô đậm (miền trong tứ giác 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AICO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, kể cả 4 cạnh 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AI, IC, OC, OA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là miền nghiệm của hệ đã cho. </a:t>
            </a:r>
            <a:endParaRPr/>
          </a:p>
        </p:txBody>
      </p:sp>
      <p:cxnSp>
        <p:nvCxnSpPr>
          <p:cNvPr id="438" name="Google Shape;438;p5"/>
          <p:cNvCxnSpPr/>
          <p:nvPr/>
        </p:nvCxnSpPr>
        <p:spPr>
          <a:xfrm rot="10800000">
            <a:off x="8978381" y="2809346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39" name="Google Shape;439;p5"/>
          <p:cNvSpPr/>
          <p:nvPr/>
        </p:nvSpPr>
        <p:spPr>
          <a:xfrm>
            <a:off x="192028" y="684295"/>
            <a:ext cx="880875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Biểu diễn miền nghiệm của hệ bất phương trình bậc nhất hai ẩn: </a:t>
            </a:r>
            <a:endParaRPr/>
          </a:p>
        </p:txBody>
      </p:sp>
      <p:pic>
        <p:nvPicPr>
          <p:cNvPr id="440" name="Google Shape;44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21359" y="226580"/>
            <a:ext cx="1188831" cy="1329128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5"/>
          <p:cNvSpPr/>
          <p:nvPr/>
        </p:nvSpPr>
        <p:spPr>
          <a:xfrm>
            <a:off x="431621" y="5264991"/>
            <a:ext cx="9476922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Ta tô đậm các nửa mặt phẳng bờ 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),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),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),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không chứa điểm 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M.</a:t>
            </a:r>
            <a:endParaRPr sz="2250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442" name="Google Shape;442;p5"/>
          <p:cNvSpPr/>
          <p:nvPr/>
        </p:nvSpPr>
        <p:spPr>
          <a:xfrm>
            <a:off x="8092614" y="2043906"/>
            <a:ext cx="1428585" cy="3219077"/>
          </a:xfrm>
          <a:prstGeom prst="rect">
            <a:avLst/>
          </a:prstGeom>
          <a:solidFill>
            <a:srgbClr val="FABF8E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5"/>
          <p:cNvSpPr/>
          <p:nvPr/>
        </p:nvSpPr>
        <p:spPr>
          <a:xfrm>
            <a:off x="9034424" y="2060324"/>
            <a:ext cx="2873496" cy="2779164"/>
          </a:xfrm>
          <a:custGeom>
            <a:rect b="b" l="l" r="r" t="t"/>
            <a:pathLst>
              <a:path extrusionOk="0" h="5558972" w="5747657">
                <a:moveTo>
                  <a:pt x="5733143" y="5558972"/>
                </a:moveTo>
                <a:lnTo>
                  <a:pt x="5747657" y="0"/>
                </a:lnTo>
                <a:lnTo>
                  <a:pt x="0" y="14515"/>
                </a:lnTo>
              </a:path>
            </a:pathLst>
          </a:custGeom>
          <a:solidFill>
            <a:srgbClr val="8CB3E3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5"/>
          <p:cNvSpPr/>
          <p:nvPr/>
        </p:nvSpPr>
        <p:spPr>
          <a:xfrm>
            <a:off x="9693003" y="2071192"/>
            <a:ext cx="2220429" cy="3236311"/>
          </a:xfrm>
          <a:custGeom>
            <a:rect b="b" l="l" r="r" t="t"/>
            <a:pathLst>
              <a:path extrusionOk="0" h="6473371" w="4441371">
                <a:moveTo>
                  <a:pt x="2235200" y="6444343"/>
                </a:moveTo>
                <a:lnTo>
                  <a:pt x="4441371" y="6473371"/>
                </a:lnTo>
                <a:lnTo>
                  <a:pt x="4441371" y="0"/>
                </a:lnTo>
                <a:lnTo>
                  <a:pt x="0" y="0"/>
                </a:lnTo>
              </a:path>
            </a:pathLst>
          </a:custGeom>
          <a:solidFill>
            <a:srgbClr val="FF4747">
              <a:alpha val="31764"/>
            </a:srgbClr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5"/>
          <p:cNvGrpSpPr/>
          <p:nvPr/>
        </p:nvGrpSpPr>
        <p:grpSpPr>
          <a:xfrm>
            <a:off x="8078130" y="4348689"/>
            <a:ext cx="3832934" cy="903604"/>
            <a:chOff x="15649178" y="10668000"/>
            <a:chExt cx="7666756" cy="1807418"/>
          </a:xfrm>
        </p:grpSpPr>
        <p:sp>
          <p:nvSpPr>
            <p:cNvPr id="446" name="Google Shape;446;p5"/>
            <p:cNvSpPr/>
            <p:nvPr/>
          </p:nvSpPr>
          <p:spPr>
            <a:xfrm>
              <a:off x="15649178" y="10675218"/>
              <a:ext cx="7632848" cy="1800200"/>
            </a:xfrm>
            <a:prstGeom prst="rect">
              <a:avLst/>
            </a:prstGeom>
            <a:solidFill>
              <a:srgbClr val="FDA1C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5"/>
            <p:cNvSpPr/>
            <p:nvPr/>
          </p:nvSpPr>
          <p:spPr>
            <a:xfrm>
              <a:off x="20435614" y="10668000"/>
              <a:ext cx="2880320" cy="1803226"/>
            </a:xfrm>
            <a:prstGeom prst="rect">
              <a:avLst/>
            </a:prstGeom>
            <a:solidFill>
              <a:srgbClr val="FDA1C2">
                <a:alpha val="75686"/>
              </a:srgbClr>
            </a:solidFill>
            <a:ln cap="flat" cmpd="sng" w="9525">
              <a:solidFill>
                <a:srgbClr val="FDA1C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5"/>
          <p:cNvGrpSpPr/>
          <p:nvPr/>
        </p:nvGrpSpPr>
        <p:grpSpPr>
          <a:xfrm>
            <a:off x="8078130" y="1887429"/>
            <a:ext cx="3868607" cy="3377562"/>
            <a:chOff x="15615925" y="5766294"/>
            <a:chExt cx="7738109" cy="6755907"/>
          </a:xfrm>
        </p:grpSpPr>
        <p:grpSp>
          <p:nvGrpSpPr>
            <p:cNvPr id="449" name="Google Shape;449;p5"/>
            <p:cNvGrpSpPr/>
            <p:nvPr/>
          </p:nvGrpSpPr>
          <p:grpSpPr>
            <a:xfrm>
              <a:off x="15615925" y="6029441"/>
              <a:ext cx="7738109" cy="6492240"/>
              <a:chOff x="4937957" y="5868721"/>
              <a:chExt cx="7738109" cy="6492240"/>
            </a:xfrm>
          </p:grpSpPr>
          <p:grpSp>
            <p:nvGrpSpPr>
              <p:cNvPr id="450" name="Google Shape;450;p5"/>
              <p:cNvGrpSpPr/>
              <p:nvPr/>
            </p:nvGrpSpPr>
            <p:grpSpPr>
              <a:xfrm>
                <a:off x="4937957" y="5920362"/>
                <a:ext cx="7738109" cy="6440453"/>
                <a:chOff x="5896036" y="5992370"/>
                <a:chExt cx="7729859" cy="6440453"/>
              </a:xfrm>
            </p:grpSpPr>
            <p:cxnSp>
              <p:nvCxnSpPr>
                <p:cNvPr id="451" name="Google Shape;451;p5"/>
                <p:cNvCxnSpPr/>
                <p:nvPr/>
              </p:nvCxnSpPr>
              <p:spPr>
                <a:xfrm>
                  <a:off x="5896036" y="5992370"/>
                  <a:ext cx="7672769" cy="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2" name="Google Shape;452;p5"/>
                <p:cNvCxnSpPr/>
                <p:nvPr/>
              </p:nvCxnSpPr>
              <p:spPr>
                <a:xfrm>
                  <a:off x="5953125" y="6852709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3" name="Google Shape;453;p5"/>
                <p:cNvCxnSpPr/>
                <p:nvPr/>
              </p:nvCxnSpPr>
              <p:spPr>
                <a:xfrm>
                  <a:off x="5953125" y="7782728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4" name="Google Shape;454;p5"/>
                <p:cNvCxnSpPr/>
                <p:nvPr/>
              </p:nvCxnSpPr>
              <p:spPr>
                <a:xfrm>
                  <a:off x="5953125" y="8712747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5" name="Google Shape;455;p5"/>
                <p:cNvCxnSpPr/>
                <p:nvPr/>
              </p:nvCxnSpPr>
              <p:spPr>
                <a:xfrm>
                  <a:off x="5953125" y="9642766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6" name="Google Shape;456;p5"/>
                <p:cNvCxnSpPr/>
                <p:nvPr/>
              </p:nvCxnSpPr>
              <p:spPr>
                <a:xfrm>
                  <a:off x="5953125" y="10572785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7" name="Google Shape;457;p5"/>
                <p:cNvCxnSpPr/>
                <p:nvPr/>
              </p:nvCxnSpPr>
              <p:spPr>
                <a:xfrm>
                  <a:off x="5953125" y="11502804"/>
                  <a:ext cx="7672770" cy="0"/>
                </a:xfrm>
                <a:prstGeom prst="straightConnector1">
                  <a:avLst/>
                </a:prstGeom>
                <a:noFill/>
                <a:ln cap="flat" cmpd="sng" w="38100">
                  <a:solidFill>
                    <a:srgbClr val="7F7F7F"/>
                  </a:solidFill>
                  <a:prstDash val="dash"/>
                  <a:round/>
                  <a:headEnd len="sm" w="sm" type="none"/>
                  <a:tailEnd len="sm" w="sm" type="none"/>
                </a:ln>
              </p:spPr>
            </p:cxnSp>
            <p:cxnSp>
              <p:nvCxnSpPr>
                <p:cNvPr id="458" name="Google Shape;458;p5"/>
                <p:cNvCxnSpPr/>
                <p:nvPr/>
              </p:nvCxnSpPr>
              <p:spPr>
                <a:xfrm>
                  <a:off x="5953125" y="12432823"/>
                  <a:ext cx="7672770" cy="0"/>
                </a:xfrm>
                <a:prstGeom prst="straightConnector1">
                  <a:avLst/>
                </a:prstGeom>
                <a:noFill/>
                <a:ln cap="flat" cmpd="sng" w="12700">
                  <a:solidFill>
                    <a:schemeClr val="dk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</p:cxnSp>
          </p:grpSp>
          <p:cxnSp>
            <p:nvCxnSpPr>
              <p:cNvPr id="459" name="Google Shape;459;p5"/>
              <p:cNvCxnSpPr/>
              <p:nvPr/>
            </p:nvCxnSpPr>
            <p:spPr>
              <a:xfrm rot="10800000">
                <a:off x="4978397" y="5868721"/>
                <a:ext cx="0" cy="649224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0" name="Google Shape;460;p5"/>
              <p:cNvCxnSpPr/>
              <p:nvPr/>
            </p:nvCxnSpPr>
            <p:spPr>
              <a:xfrm rot="10800000">
                <a:off x="5933879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1" name="Google Shape;461;p5"/>
              <p:cNvCxnSpPr/>
              <p:nvPr/>
            </p:nvCxnSpPr>
            <p:spPr>
              <a:xfrm rot="10800000">
                <a:off x="6889361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2" name="Google Shape;462;p5"/>
              <p:cNvCxnSpPr/>
              <p:nvPr/>
            </p:nvCxnSpPr>
            <p:spPr>
              <a:xfrm rot="10800000">
                <a:off x="7844843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3" name="Google Shape;463;p5"/>
              <p:cNvCxnSpPr/>
              <p:nvPr/>
            </p:nvCxnSpPr>
            <p:spPr>
              <a:xfrm rot="10800000">
                <a:off x="8800325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4" name="Google Shape;464;p5"/>
              <p:cNvCxnSpPr/>
              <p:nvPr/>
            </p:nvCxnSpPr>
            <p:spPr>
              <a:xfrm rot="10800000">
                <a:off x="9755807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5" name="Google Shape;465;p5"/>
              <p:cNvCxnSpPr/>
              <p:nvPr/>
            </p:nvCxnSpPr>
            <p:spPr>
              <a:xfrm rot="10800000">
                <a:off x="10711289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6" name="Google Shape;466;p5"/>
              <p:cNvCxnSpPr/>
              <p:nvPr/>
            </p:nvCxnSpPr>
            <p:spPr>
              <a:xfrm rot="10800000">
                <a:off x="11666771" y="5868721"/>
                <a:ext cx="0" cy="649224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7F7F7F"/>
                </a:solidFill>
                <a:prstDash val="dash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467" name="Google Shape;467;p5"/>
              <p:cNvCxnSpPr/>
              <p:nvPr/>
            </p:nvCxnSpPr>
            <p:spPr>
              <a:xfrm rot="10800000">
                <a:off x="12622253" y="5868721"/>
                <a:ext cx="0" cy="6492240"/>
              </a:xfrm>
              <a:prstGeom prst="straightConnector1">
                <a:avLst/>
              </a:prstGeom>
              <a:noFill/>
              <a:ln cap="flat" cmpd="sng" w="12700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468" name="Google Shape;468;p5"/>
            <p:cNvCxnSpPr/>
            <p:nvPr/>
          </p:nvCxnSpPr>
          <p:spPr>
            <a:xfrm rot="10800000">
              <a:off x="18531119" y="6057902"/>
              <a:ext cx="0" cy="6464299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69" name="Google Shape;469;p5"/>
            <p:cNvCxnSpPr/>
            <p:nvPr/>
          </p:nvCxnSpPr>
          <p:spPr>
            <a:xfrm>
              <a:off x="15691495" y="10673556"/>
              <a:ext cx="7561943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sm" w="sm" type="none"/>
              <a:tailEnd len="med" w="med" type="stealth"/>
            </a:ln>
          </p:spPr>
        </p:cxnSp>
        <p:cxnSp>
          <p:nvCxnSpPr>
            <p:cNvPr id="470" name="Google Shape;470;p5"/>
            <p:cNvCxnSpPr/>
            <p:nvPr/>
          </p:nvCxnSpPr>
          <p:spPr>
            <a:xfrm>
              <a:off x="20423153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1" name="Google Shape;471;p5"/>
            <p:cNvCxnSpPr/>
            <p:nvPr/>
          </p:nvCxnSpPr>
          <p:spPr>
            <a:xfrm>
              <a:off x="21386086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2" name="Google Shape;472;p5"/>
            <p:cNvCxnSpPr/>
            <p:nvPr/>
          </p:nvCxnSpPr>
          <p:spPr>
            <a:xfrm>
              <a:off x="22324525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3" name="Google Shape;473;p5"/>
            <p:cNvCxnSpPr/>
            <p:nvPr/>
          </p:nvCxnSpPr>
          <p:spPr>
            <a:xfrm>
              <a:off x="16601359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4" name="Google Shape;474;p5"/>
            <p:cNvCxnSpPr/>
            <p:nvPr/>
          </p:nvCxnSpPr>
          <p:spPr>
            <a:xfrm>
              <a:off x="17564294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5" name="Google Shape;475;p5"/>
            <p:cNvCxnSpPr/>
            <p:nvPr/>
          </p:nvCxnSpPr>
          <p:spPr>
            <a:xfrm>
              <a:off x="19464625" y="10484842"/>
              <a:ext cx="0" cy="40640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6" name="Google Shape;476;p5"/>
            <p:cNvCxnSpPr/>
            <p:nvPr/>
          </p:nvCxnSpPr>
          <p:spPr>
            <a:xfrm>
              <a:off x="18268639" y="9739114"/>
              <a:ext cx="522514" cy="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7" name="Google Shape;477;p5"/>
            <p:cNvCxnSpPr/>
            <p:nvPr/>
          </p:nvCxnSpPr>
          <p:spPr>
            <a:xfrm>
              <a:off x="18268639" y="7876721"/>
              <a:ext cx="522514" cy="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8" name="Google Shape;478;p5"/>
            <p:cNvCxnSpPr/>
            <p:nvPr/>
          </p:nvCxnSpPr>
          <p:spPr>
            <a:xfrm>
              <a:off x="18268639" y="6947806"/>
              <a:ext cx="522514" cy="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79" name="Google Shape;479;p5"/>
            <p:cNvCxnSpPr/>
            <p:nvPr/>
          </p:nvCxnSpPr>
          <p:spPr>
            <a:xfrm>
              <a:off x="18268639" y="11596913"/>
              <a:ext cx="522514" cy="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80" name="Google Shape;480;p5"/>
            <p:cNvCxnSpPr/>
            <p:nvPr/>
          </p:nvCxnSpPr>
          <p:spPr>
            <a:xfrm>
              <a:off x="18268639" y="8783960"/>
              <a:ext cx="522514" cy="0"/>
            </a:xfrm>
            <a:prstGeom prst="straightConnector1">
              <a:avLst/>
            </a:prstGeom>
            <a:noFill/>
            <a:ln cap="flat" cmpd="sng" w="635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81" name="Google Shape;481;p5"/>
            <p:cNvSpPr txBox="1"/>
            <p:nvPr/>
          </p:nvSpPr>
          <p:spPr>
            <a:xfrm>
              <a:off x="22683777" y="9840700"/>
              <a:ext cx="581005" cy="954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482" name="Google Shape;482;p5"/>
            <p:cNvSpPr txBox="1"/>
            <p:nvPr/>
          </p:nvSpPr>
          <p:spPr>
            <a:xfrm>
              <a:off x="17812445" y="5766294"/>
              <a:ext cx="734199" cy="954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y</a:t>
              </a:r>
              <a:endParaRPr/>
            </a:p>
          </p:txBody>
        </p:sp>
        <p:sp>
          <p:nvSpPr>
            <p:cNvPr id="483" name="Google Shape;483;p5"/>
            <p:cNvSpPr txBox="1"/>
            <p:nvPr/>
          </p:nvSpPr>
          <p:spPr>
            <a:xfrm>
              <a:off x="17721602" y="10616368"/>
              <a:ext cx="576065" cy="861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i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84" name="Google Shape;484;p5"/>
          <p:cNvCxnSpPr/>
          <p:nvPr/>
        </p:nvCxnSpPr>
        <p:spPr>
          <a:xfrm>
            <a:off x="9032755" y="2054607"/>
            <a:ext cx="2879075" cy="275757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5"/>
          <p:cNvCxnSpPr/>
          <p:nvPr/>
        </p:nvCxnSpPr>
        <p:spPr>
          <a:xfrm>
            <a:off x="9683695" y="2043906"/>
            <a:ext cx="1090760" cy="321410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6" name="Google Shape;486;p5"/>
          <p:cNvCxnSpPr/>
          <p:nvPr/>
        </p:nvCxnSpPr>
        <p:spPr>
          <a:xfrm>
            <a:off x="8114130" y="4352297"/>
            <a:ext cx="3780534" cy="0"/>
          </a:xfrm>
          <a:prstGeom prst="straightConnector1">
            <a:avLst/>
          </a:prstGeom>
          <a:noFill/>
          <a:ln cap="flat" cmpd="sng" w="28575">
            <a:solidFill>
              <a:srgbClr val="FDA1C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7" name="Google Shape;487;p5"/>
          <p:cNvCxnSpPr/>
          <p:nvPr/>
        </p:nvCxnSpPr>
        <p:spPr>
          <a:xfrm rot="10800000">
            <a:off x="9518123" y="2048308"/>
            <a:ext cx="0" cy="3231775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88" name="Google Shape;488;p5"/>
          <p:cNvGrpSpPr/>
          <p:nvPr/>
        </p:nvGrpSpPr>
        <p:grpSpPr>
          <a:xfrm>
            <a:off x="9621994" y="3018340"/>
            <a:ext cx="457147" cy="1092607"/>
            <a:chOff x="20577609" y="5062721"/>
            <a:chExt cx="914400" cy="2098808"/>
          </a:xfrm>
        </p:grpSpPr>
        <p:sp>
          <p:nvSpPr>
            <p:cNvPr id="489" name="Google Shape;489;p5"/>
            <p:cNvSpPr txBox="1"/>
            <p:nvPr/>
          </p:nvSpPr>
          <p:spPr>
            <a:xfrm>
              <a:off x="20954045" y="5062721"/>
              <a:ext cx="533400" cy="20988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500">
                  <a:solidFill>
                    <a:srgbClr val="FF0000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b="1" sz="6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0" name="Google Shape;490;p5"/>
            <p:cNvSpPr txBox="1"/>
            <p:nvPr/>
          </p:nvSpPr>
          <p:spPr>
            <a:xfrm>
              <a:off x="20577609" y="5912529"/>
              <a:ext cx="914400" cy="8276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</p:grpSp>
      <p:grpSp>
        <p:nvGrpSpPr>
          <p:cNvPr id="491" name="Google Shape;491;p5"/>
          <p:cNvGrpSpPr/>
          <p:nvPr/>
        </p:nvGrpSpPr>
        <p:grpSpPr>
          <a:xfrm>
            <a:off x="9835772" y="2106021"/>
            <a:ext cx="683998" cy="1154034"/>
            <a:chOff x="20678277" y="4970289"/>
            <a:chExt cx="1368153" cy="2308334"/>
          </a:xfrm>
        </p:grpSpPr>
        <p:sp>
          <p:nvSpPr>
            <p:cNvPr id="492" name="Google Shape;492;p5"/>
            <p:cNvSpPr txBox="1"/>
            <p:nvPr/>
          </p:nvSpPr>
          <p:spPr>
            <a:xfrm>
              <a:off x="20678277" y="4970289"/>
              <a:ext cx="533400" cy="23083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899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b="1" sz="68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3" name="Google Shape;493;p5"/>
            <p:cNvSpPr txBox="1"/>
            <p:nvPr/>
          </p:nvSpPr>
          <p:spPr>
            <a:xfrm>
              <a:off x="21132030" y="5912530"/>
              <a:ext cx="914400" cy="8618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b="1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5"/>
          <p:cNvGrpSpPr/>
          <p:nvPr/>
        </p:nvGrpSpPr>
        <p:grpSpPr>
          <a:xfrm>
            <a:off x="10300334" y="3486248"/>
            <a:ext cx="557525" cy="1154034"/>
            <a:chOff x="20954045" y="5062721"/>
            <a:chExt cx="1115178" cy="2308335"/>
          </a:xfrm>
        </p:grpSpPr>
        <p:sp>
          <p:nvSpPr>
            <p:cNvPr id="495" name="Google Shape;495;p5"/>
            <p:cNvSpPr txBox="1"/>
            <p:nvPr/>
          </p:nvSpPr>
          <p:spPr>
            <a:xfrm>
              <a:off x="20954045" y="5062721"/>
              <a:ext cx="533400" cy="2308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899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b="1" sz="68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6" name="Google Shape;496;p5"/>
            <p:cNvSpPr txBox="1"/>
            <p:nvPr/>
          </p:nvSpPr>
          <p:spPr>
            <a:xfrm>
              <a:off x="21154823" y="6012147"/>
              <a:ext cx="914400" cy="8618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  <p:sp>
        <p:nvSpPr>
          <p:cNvPr id="497" name="Google Shape;497;p5"/>
          <p:cNvSpPr txBox="1"/>
          <p:nvPr/>
        </p:nvSpPr>
        <p:spPr>
          <a:xfrm>
            <a:off x="9331719" y="3502601"/>
            <a:ext cx="266669" cy="1154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8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b="1" sz="6899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8" name="Google Shape;498;p5"/>
          <p:cNvSpPr/>
          <p:nvPr/>
        </p:nvSpPr>
        <p:spPr>
          <a:xfrm>
            <a:off x="9889159" y="2084308"/>
            <a:ext cx="61199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(d</a:t>
            </a:r>
            <a:r>
              <a:rPr b="1" baseline="-25000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5"/>
          <p:cNvSpPr/>
          <p:nvPr/>
        </p:nvSpPr>
        <p:spPr>
          <a:xfrm>
            <a:off x="8510128" y="2084308"/>
            <a:ext cx="61106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(d</a:t>
            </a:r>
            <a:r>
              <a:rPr b="1" baseline="-25000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0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"/>
          <p:cNvSpPr/>
          <p:nvPr/>
        </p:nvSpPr>
        <p:spPr>
          <a:xfrm>
            <a:off x="8942126" y="4892295"/>
            <a:ext cx="63511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(d</a:t>
            </a:r>
            <a:r>
              <a:rPr b="1" baseline="-25000" lang="en-US" sz="2000">
                <a:solidFill>
                  <a:srgbClr val="E36C09"/>
                </a:solidFill>
                <a:latin typeface="Tahoma"/>
                <a:ea typeface="Tahoma"/>
                <a:cs typeface="Tahoma"/>
                <a:sym typeface="Tahoma"/>
              </a:rPr>
              <a:t>3</a:t>
            </a:r>
            <a:r>
              <a:rPr b="1" lang="en-US" sz="20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0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5"/>
          <p:cNvSpPr/>
          <p:nvPr/>
        </p:nvSpPr>
        <p:spPr>
          <a:xfrm>
            <a:off x="8037834" y="4352296"/>
            <a:ext cx="67944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</a:t>
            </a:r>
            <a:r>
              <a:rPr b="1" baseline="-25000" lang="en-US" sz="20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4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2" name="Google Shape;502;p5"/>
          <p:cNvGrpSpPr/>
          <p:nvPr/>
        </p:nvGrpSpPr>
        <p:grpSpPr>
          <a:xfrm>
            <a:off x="9078048" y="1621487"/>
            <a:ext cx="518061" cy="1298744"/>
            <a:chOff x="21254005" y="4419390"/>
            <a:chExt cx="1036242" cy="2597789"/>
          </a:xfrm>
        </p:grpSpPr>
        <p:sp>
          <p:nvSpPr>
            <p:cNvPr id="503" name="Google Shape;503;p5"/>
            <p:cNvSpPr txBox="1"/>
            <p:nvPr/>
          </p:nvSpPr>
          <p:spPr>
            <a:xfrm>
              <a:off x="21756847" y="4419390"/>
              <a:ext cx="533400" cy="2308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899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.</a:t>
              </a:r>
              <a:endParaRPr b="1" sz="6899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4" name="Google Shape;504;p5"/>
            <p:cNvSpPr txBox="1"/>
            <p:nvPr/>
          </p:nvSpPr>
          <p:spPr>
            <a:xfrm>
              <a:off x="21254005" y="6032179"/>
              <a:ext cx="914400" cy="9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US" sz="26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sp>
        <p:nvSpPr>
          <p:cNvPr id="505" name="Google Shape;505;p5"/>
          <p:cNvSpPr/>
          <p:nvPr/>
        </p:nvSpPr>
        <p:spPr>
          <a:xfrm>
            <a:off x="397862" y="5696989"/>
            <a:ext cx="13258103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Có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∩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)=I(1; 3);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∩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)=A(0; 4),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1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∩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)=C(2; 0),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3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</a:t>
            </a:r>
            <a:r>
              <a:rPr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∩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(d</a:t>
            </a:r>
            <a:r>
              <a:rPr baseline="-25000"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4</a:t>
            </a:r>
            <a:r>
              <a:rPr i="1" lang="en-US" sz="225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)=O(0; 0).</a:t>
            </a:r>
            <a:endParaRPr/>
          </a:p>
        </p:txBody>
      </p:sp>
      <p:cxnSp>
        <p:nvCxnSpPr>
          <p:cNvPr id="506" name="Google Shape;506;p5"/>
          <p:cNvCxnSpPr/>
          <p:nvPr/>
        </p:nvCxnSpPr>
        <p:spPr>
          <a:xfrm>
            <a:off x="9689194" y="2042051"/>
            <a:ext cx="1090760" cy="321410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7" name="Google Shape;507;p5"/>
          <p:cNvCxnSpPr/>
          <p:nvPr/>
        </p:nvCxnSpPr>
        <p:spPr>
          <a:xfrm>
            <a:off x="9057808" y="2088558"/>
            <a:ext cx="2879075" cy="2757578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8" name="Google Shape;508;p5"/>
          <p:cNvCxnSpPr/>
          <p:nvPr/>
        </p:nvCxnSpPr>
        <p:spPr>
          <a:xfrm>
            <a:off x="8037834" y="4348018"/>
            <a:ext cx="3780534" cy="0"/>
          </a:xfrm>
          <a:prstGeom prst="straightConnector1">
            <a:avLst/>
          </a:prstGeom>
          <a:noFill/>
          <a:ln cap="flat" cmpd="sng" w="28575">
            <a:solidFill>
              <a:srgbClr val="FDA1C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509" name="Google Shape;509;p5"/>
          <p:cNvCxnSpPr/>
          <p:nvPr/>
        </p:nvCxnSpPr>
        <p:spPr>
          <a:xfrm rot="10800000">
            <a:off x="9518123" y="2054607"/>
            <a:ext cx="0" cy="3231775"/>
          </a:xfrm>
          <a:prstGeom prst="straightConnector1">
            <a:avLst/>
          </a:prstGeom>
          <a:noFill/>
          <a:ln cap="flat" cmpd="sng" w="28575">
            <a:solidFill>
              <a:srgbClr val="E36C09"/>
            </a:solidFill>
            <a:prstDash val="dash"/>
            <a:round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fmla="val 3023" name="adj"/>
            </a:avLst>
          </a:prstGeom>
          <a:solidFill>
            <a:srgbClr val="DAEEF3"/>
          </a:solidFill>
          <a:ln cap="flat" cmpd="sng" w="190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75" lIns="17975" spcFirstLastPara="1" rIns="17975" wrap="square" tIns="8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16" name="Google Shape;516;p6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517" name="Google Shape;517;p6"/>
            <p:cNvSpPr/>
            <p:nvPr/>
          </p:nvSpPr>
          <p:spPr>
            <a:xfrm flipH="1" rot="5400000">
              <a:off x="1917775" y="2160726"/>
              <a:ext cx="1045784" cy="3042834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8" name="Google Shape;518;p6"/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19" name="Google Shape;519;p6"/>
            <p:cNvSpPr/>
            <p:nvPr/>
          </p:nvSpPr>
          <p:spPr>
            <a:xfrm flipH="1" rot="10800000">
              <a:off x="338678" y="3159253"/>
              <a:ext cx="917517" cy="580389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20" name="Google Shape;520;p6"/>
          <p:cNvSpPr/>
          <p:nvPr/>
        </p:nvSpPr>
        <p:spPr>
          <a:xfrm>
            <a:off x="270458" y="1604659"/>
            <a:ext cx="254810" cy="238263"/>
          </a:xfrm>
          <a:custGeom>
            <a:rect b="b" l="l" r="r" t="t"/>
            <a:pathLst>
              <a:path extrusionOk="0" h="197" w="145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21" name="Google Shape;521;p6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7" cy="3256345"/>
          </a:xfrm>
        </p:grpSpPr>
        <p:sp>
          <p:nvSpPr>
            <p:cNvPr id="522" name="Google Shape;522;p6"/>
            <p:cNvSpPr/>
            <p:nvPr/>
          </p:nvSpPr>
          <p:spPr>
            <a:xfrm>
              <a:off x="959546" y="3821714"/>
              <a:ext cx="21841827" cy="2945989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523" name="Google Shape;523;p6"/>
            <p:cNvGrpSpPr/>
            <p:nvPr/>
          </p:nvGrpSpPr>
          <p:grpSpPr>
            <a:xfrm>
              <a:off x="959546" y="3511358"/>
              <a:ext cx="3251533" cy="1019703"/>
              <a:chOff x="1311958" y="3367973"/>
              <a:chExt cx="3251533" cy="1090773"/>
            </a:xfrm>
          </p:grpSpPr>
          <p:sp>
            <p:nvSpPr>
              <p:cNvPr id="524" name="Google Shape;524;p6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25" name="Google Shape;525;p6"/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3</a:t>
                </a:r>
                <a:endParaRPr b="1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526" name="Google Shape;526;p6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27" name="Google Shape;527;p6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8" name="Google Shape;528;p6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29" name="Google Shape;529;p6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0" name="Google Shape;530;p6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1" name="Google Shape;531;p6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2" name="Google Shape;532;p6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3" name="Google Shape;533;p6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4" name="Google Shape;534;p6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5" name="Google Shape;535;p6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6" name="Google Shape;536;p6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7" name="Google Shape;537;p6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8" name="Google Shape;538;p6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39" name="Google Shape;539;p6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0" name="Google Shape;540;p6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1" name="Google Shape;541;p6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2" name="Google Shape;542;p6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3" name="Google Shape;543;p6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4" name="Google Shape;544;p6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5" name="Google Shape;545;p6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6" name="Google Shape;546;p6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7" name="Google Shape;547;p6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8" name="Google Shape;548;p6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49" name="Google Shape;549;p6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50" name="Google Shape;550;p6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51" name="Google Shape;551;p6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552" name="Google Shape;552;p6"/>
          <p:cNvSpPr/>
          <p:nvPr/>
        </p:nvSpPr>
        <p:spPr>
          <a:xfrm>
            <a:off x="264027" y="1909721"/>
            <a:ext cx="6920254" cy="152971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93" l="-790" r="0" t="-199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3" name="Google Shape;553;p6"/>
          <p:cNvSpPr/>
          <p:nvPr/>
        </p:nvSpPr>
        <p:spPr>
          <a:xfrm>
            <a:off x="270457" y="3321001"/>
            <a:ext cx="7337536" cy="38472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6982" l="-580" r="0" t="-79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4" name="Google Shape;554;p6"/>
          <p:cNvSpPr/>
          <p:nvPr/>
        </p:nvSpPr>
        <p:spPr>
          <a:xfrm>
            <a:off x="275613" y="5408991"/>
            <a:ext cx="8376375" cy="40011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5755" l="-507" r="0" t="-757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5" name="Google Shape;555;p6"/>
          <p:cNvSpPr/>
          <p:nvPr/>
        </p:nvSpPr>
        <p:spPr>
          <a:xfrm>
            <a:off x="349051" y="3573000"/>
            <a:ext cx="6095295" cy="38472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6982" l="0" r="0" t="-79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6" name="Google Shape;556;p6"/>
          <p:cNvSpPr/>
          <p:nvPr/>
        </p:nvSpPr>
        <p:spPr>
          <a:xfrm>
            <a:off x="525267" y="3856669"/>
            <a:ext cx="6659014" cy="67710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5313" l="-822" r="0" t="-45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7" name="Google Shape;557;p6"/>
          <p:cNvSpPr/>
          <p:nvPr/>
        </p:nvSpPr>
        <p:spPr>
          <a:xfrm>
            <a:off x="349052" y="4408758"/>
            <a:ext cx="6307274" cy="38472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6982" l="-868" r="0" t="-793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8" name="Google Shape;558;p6"/>
          <p:cNvSpPr/>
          <p:nvPr/>
        </p:nvSpPr>
        <p:spPr>
          <a:xfrm>
            <a:off x="499630" y="4739923"/>
            <a:ext cx="6928364" cy="677108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5313" l="-878" r="0" t="-45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59" name="Google Shape;559;p6"/>
          <p:cNvSpPr/>
          <p:nvPr/>
        </p:nvSpPr>
        <p:spPr>
          <a:xfrm>
            <a:off x="1219702" y="683275"/>
            <a:ext cx="831148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Xác định miền nghiệm của  hệ BPT:  </a:t>
            </a:r>
            <a:endParaRPr/>
          </a:p>
        </p:txBody>
      </p:sp>
      <p:cxnSp>
        <p:nvCxnSpPr>
          <p:cNvPr id="560" name="Google Shape;560;p6"/>
          <p:cNvCxnSpPr/>
          <p:nvPr/>
        </p:nvCxnSpPr>
        <p:spPr>
          <a:xfrm rot="10800000">
            <a:off x="8978381" y="2809346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1" name="Google Shape;561;p6"/>
          <p:cNvSpPr/>
          <p:nvPr/>
        </p:nvSpPr>
        <p:spPr>
          <a:xfrm>
            <a:off x="5803532" y="308569"/>
            <a:ext cx="3174850" cy="117320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562" name="Google Shape;562;p6"/>
          <p:cNvSpPr/>
          <p:nvPr/>
        </p:nvSpPr>
        <p:spPr>
          <a:xfrm>
            <a:off x="156757" y="5714573"/>
            <a:ext cx="11791137" cy="1144672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8509" l="-51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563" name="Google Shape;56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40118" y="1810153"/>
            <a:ext cx="4433473" cy="421373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7"/>
          <p:cNvSpPr/>
          <p:nvPr/>
        </p:nvSpPr>
        <p:spPr>
          <a:xfrm>
            <a:off x="66217" y="1727696"/>
            <a:ext cx="11881677" cy="5089399"/>
          </a:xfrm>
          <a:prstGeom prst="roundRect">
            <a:avLst>
              <a:gd fmla="val 3023" name="adj"/>
            </a:avLst>
          </a:prstGeom>
          <a:solidFill>
            <a:srgbClr val="DAEEF3"/>
          </a:solidFill>
          <a:ln cap="flat" cmpd="sng" w="19050">
            <a:solidFill>
              <a:srgbClr val="0999C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75" lIns="17975" spcFirstLastPara="1" rIns="17975" wrap="square" tIns="89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70" name="Google Shape;570;p7"/>
          <p:cNvGrpSpPr/>
          <p:nvPr/>
        </p:nvGrpSpPr>
        <p:grpSpPr>
          <a:xfrm>
            <a:off x="169628" y="1573550"/>
            <a:ext cx="1811493" cy="446276"/>
            <a:chOff x="338678" y="3147464"/>
            <a:chExt cx="3623406" cy="1241840"/>
          </a:xfrm>
        </p:grpSpPr>
        <p:sp>
          <p:nvSpPr>
            <p:cNvPr id="571" name="Google Shape;571;p7"/>
            <p:cNvSpPr/>
            <p:nvPr/>
          </p:nvSpPr>
          <p:spPr>
            <a:xfrm flipH="1" rot="5400000">
              <a:off x="1917775" y="2160726"/>
              <a:ext cx="1045784" cy="3042834"/>
            </a:xfrm>
            <a:prstGeom prst="round1Rect">
              <a:avLst>
                <a:gd fmla="val 16667" name="adj"/>
              </a:avLst>
            </a:prstGeom>
            <a:solidFill>
              <a:schemeClr val="lt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22850" lIns="45700" spcFirstLastPara="1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2" name="Google Shape;572;p7"/>
            <p:cNvSpPr txBox="1"/>
            <p:nvPr/>
          </p:nvSpPr>
          <p:spPr>
            <a:xfrm>
              <a:off x="1427074" y="3147464"/>
              <a:ext cx="2286789" cy="1241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300">
                  <a:solidFill>
                    <a:srgbClr val="0999C8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Bài giải</a:t>
              </a:r>
              <a:endParaRPr b="1" sz="2300">
                <a:solidFill>
                  <a:srgbClr val="0999C8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73" name="Google Shape;573;p7"/>
            <p:cNvSpPr/>
            <p:nvPr/>
          </p:nvSpPr>
          <p:spPr>
            <a:xfrm flipH="1" rot="10800000">
              <a:off x="338678" y="3159253"/>
              <a:ext cx="917517" cy="580389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0999C8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574" name="Google Shape;574;p7"/>
          <p:cNvSpPr/>
          <p:nvPr/>
        </p:nvSpPr>
        <p:spPr>
          <a:xfrm>
            <a:off x="270458" y="1604659"/>
            <a:ext cx="254810" cy="238263"/>
          </a:xfrm>
          <a:custGeom>
            <a:rect b="b" l="l" r="r" t="t"/>
            <a:pathLst>
              <a:path extrusionOk="0" h="197" w="145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75" name="Google Shape;575;p7"/>
          <p:cNvGrpSpPr/>
          <p:nvPr/>
        </p:nvGrpSpPr>
        <p:grpSpPr>
          <a:xfrm>
            <a:off x="192028" y="95859"/>
            <a:ext cx="11755866" cy="1425150"/>
            <a:chOff x="959546" y="3511358"/>
            <a:chExt cx="21841827" cy="3256345"/>
          </a:xfrm>
        </p:grpSpPr>
        <p:sp>
          <p:nvSpPr>
            <p:cNvPr id="576" name="Google Shape;576;p7"/>
            <p:cNvSpPr/>
            <p:nvPr/>
          </p:nvSpPr>
          <p:spPr>
            <a:xfrm>
              <a:off x="959546" y="3821714"/>
              <a:ext cx="21841827" cy="2945989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grpSp>
          <p:nvGrpSpPr>
            <p:cNvPr id="577" name="Google Shape;577;p7"/>
            <p:cNvGrpSpPr/>
            <p:nvPr/>
          </p:nvGrpSpPr>
          <p:grpSpPr>
            <a:xfrm>
              <a:off x="959546" y="3511358"/>
              <a:ext cx="3251533" cy="1019703"/>
              <a:chOff x="1311958" y="3367973"/>
              <a:chExt cx="3251533" cy="1090773"/>
            </a:xfrm>
          </p:grpSpPr>
          <p:sp>
            <p:nvSpPr>
              <p:cNvPr id="578" name="Google Shape;578;p7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sp>
            <p:nvSpPr>
              <p:cNvPr id="579" name="Google Shape;579;p7"/>
              <p:cNvSpPr txBox="1"/>
              <p:nvPr/>
            </p:nvSpPr>
            <p:spPr>
              <a:xfrm>
                <a:off x="2367005" y="3367973"/>
                <a:ext cx="2046690" cy="10907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4</a:t>
                </a:r>
                <a:endParaRPr b="1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580" name="Google Shape;580;p7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81" name="Google Shape;581;p7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2" name="Google Shape;582;p7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3" name="Google Shape;583;p7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4" name="Google Shape;584;p7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5" name="Google Shape;585;p7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6" name="Google Shape;586;p7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7" name="Google Shape;587;p7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8" name="Google Shape;588;p7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89" name="Google Shape;589;p7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0" name="Google Shape;590;p7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1" name="Google Shape;591;p7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2" name="Google Shape;592;p7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3" name="Google Shape;593;p7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4" name="Google Shape;594;p7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5" name="Google Shape;595;p7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6" name="Google Shape;596;p7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7" name="Google Shape;597;p7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8" name="Google Shape;598;p7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599" name="Google Shape;599;p7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0" name="Google Shape;600;p7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1" name="Google Shape;601;p7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2" name="Google Shape;602;p7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3" name="Google Shape;603;p7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4" name="Google Shape;604;p7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605" name="Google Shape;605;p7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</p:grpSp>
      <p:sp>
        <p:nvSpPr>
          <p:cNvPr id="606" name="Google Shape;606;p7"/>
          <p:cNvSpPr/>
          <p:nvPr/>
        </p:nvSpPr>
        <p:spPr>
          <a:xfrm>
            <a:off x="242734" y="1917007"/>
            <a:ext cx="6920254" cy="14918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47" l="-792" r="0" t="-16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7" name="Google Shape;607;p7"/>
          <p:cNvSpPr/>
          <p:nvPr/>
        </p:nvSpPr>
        <p:spPr>
          <a:xfrm>
            <a:off x="270457" y="3321001"/>
            <a:ext cx="7337536" cy="37702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5804" l="-580" r="0" t="-806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8" name="Google Shape;608;p7"/>
          <p:cNvSpPr/>
          <p:nvPr/>
        </p:nvSpPr>
        <p:spPr>
          <a:xfrm>
            <a:off x="275613" y="5408991"/>
            <a:ext cx="8376375" cy="37702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192" l="-436" r="0" t="-6451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09" name="Google Shape;609;p7"/>
          <p:cNvSpPr/>
          <p:nvPr/>
        </p:nvSpPr>
        <p:spPr>
          <a:xfrm>
            <a:off x="349051" y="3572999"/>
            <a:ext cx="6095295" cy="37702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7415" l="0" r="0" t="-80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0" name="Google Shape;610;p7"/>
          <p:cNvSpPr/>
          <p:nvPr/>
        </p:nvSpPr>
        <p:spPr>
          <a:xfrm>
            <a:off x="525267" y="3856669"/>
            <a:ext cx="6502040" cy="66172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4814" l="-842" r="-842" t="-46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1" name="Google Shape;611;p7"/>
          <p:cNvSpPr/>
          <p:nvPr/>
        </p:nvSpPr>
        <p:spPr>
          <a:xfrm>
            <a:off x="349052" y="4408758"/>
            <a:ext cx="6307274" cy="37702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27415" l="-868" r="0" t="-806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2" name="Google Shape;612;p7"/>
          <p:cNvSpPr/>
          <p:nvPr/>
        </p:nvSpPr>
        <p:spPr>
          <a:xfrm>
            <a:off x="499630" y="4739922"/>
            <a:ext cx="6527677" cy="6776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4412" l="-839" r="-558" t="-45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cxnSp>
        <p:nvCxnSpPr>
          <p:cNvPr id="613" name="Google Shape;613;p7"/>
          <p:cNvCxnSpPr/>
          <p:nvPr/>
        </p:nvCxnSpPr>
        <p:spPr>
          <a:xfrm rot="10800000">
            <a:off x="8978381" y="2809346"/>
            <a:ext cx="0" cy="41049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14" name="Google Shape;614;p7"/>
          <p:cNvSpPr/>
          <p:nvPr/>
        </p:nvSpPr>
        <p:spPr>
          <a:xfrm>
            <a:off x="156757" y="5714573"/>
            <a:ext cx="11791137" cy="1199496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8120" l="-51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15" name="Google Shape;615;p7"/>
          <p:cNvSpPr/>
          <p:nvPr/>
        </p:nvSpPr>
        <p:spPr>
          <a:xfrm>
            <a:off x="1056023" y="172203"/>
            <a:ext cx="10912673" cy="1382686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7046" l="-558" r="-16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616" name="Google Shape;616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027307" y="2025007"/>
            <a:ext cx="4794403" cy="406738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8"/>
          <p:cNvGrpSpPr/>
          <p:nvPr/>
        </p:nvGrpSpPr>
        <p:grpSpPr>
          <a:xfrm>
            <a:off x="84028" y="3425767"/>
            <a:ext cx="11987944" cy="3351218"/>
            <a:chOff x="1270511" y="5867400"/>
            <a:chExt cx="21819675" cy="8308150"/>
          </a:xfrm>
        </p:grpSpPr>
        <p:sp>
          <p:nvSpPr>
            <p:cNvPr id="623" name="Google Shape;623;p8"/>
            <p:cNvSpPr/>
            <p:nvPr/>
          </p:nvSpPr>
          <p:spPr>
            <a:xfrm>
              <a:off x="1272210" y="6139009"/>
              <a:ext cx="21817976" cy="8036541"/>
            </a:xfrm>
            <a:prstGeom prst="roundRect">
              <a:avLst>
                <a:gd fmla="val 3132" name="adj"/>
              </a:avLst>
            </a:prstGeom>
            <a:solidFill>
              <a:srgbClr val="DAEEF3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4" name="Google Shape;624;p8"/>
            <p:cNvGrpSpPr/>
            <p:nvPr/>
          </p:nvGrpSpPr>
          <p:grpSpPr>
            <a:xfrm>
              <a:off x="1270511" y="5867400"/>
              <a:ext cx="3568118" cy="1168248"/>
              <a:chOff x="1224541" y="6305967"/>
              <a:chExt cx="3568118" cy="1168248"/>
            </a:xfrm>
          </p:grpSpPr>
          <p:sp>
            <p:nvSpPr>
              <p:cNvPr id="625" name="Google Shape;625;p8"/>
              <p:cNvSpPr/>
              <p:nvPr/>
            </p:nvSpPr>
            <p:spPr>
              <a:xfrm flipH="1" rot="5400000">
                <a:off x="2718747" y="5400303"/>
                <a:ext cx="1151420" cy="2996405"/>
              </a:xfrm>
              <a:prstGeom prst="round1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8"/>
              <p:cNvSpPr txBox="1"/>
              <p:nvPr/>
            </p:nvSpPr>
            <p:spPr>
              <a:xfrm>
                <a:off x="2296329" y="6305967"/>
                <a:ext cx="2331811" cy="1106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0999C8"/>
                    </a:solidFill>
                    <a:latin typeface="Tahoma"/>
                    <a:ea typeface="Tahoma"/>
                    <a:cs typeface="Tahoma"/>
                    <a:sym typeface="Tahoma"/>
                  </a:rPr>
                  <a:t>Bài giải</a:t>
                </a:r>
                <a:endParaRPr b="1" sz="2300">
                  <a:solidFill>
                    <a:srgbClr val="0999C8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27" name="Google Shape;627;p8"/>
              <p:cNvSpPr/>
              <p:nvPr/>
            </p:nvSpPr>
            <p:spPr>
              <a:xfrm flipH="1" rot="10800000">
                <a:off x="1224541" y="6322799"/>
                <a:ext cx="903517" cy="828630"/>
              </a:xfrm>
              <a:prstGeom prst="round2DiagRect">
                <a:avLst>
                  <a:gd fmla="val 16667" name="adj1"/>
                  <a:gd fmla="val 0" name="adj2"/>
                </a:avLst>
              </a:prstGeom>
              <a:solidFill>
                <a:srgbClr val="0999C8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8"/>
              <p:cNvSpPr/>
              <p:nvPr/>
            </p:nvSpPr>
            <p:spPr>
              <a:xfrm>
                <a:off x="1423147" y="6448783"/>
                <a:ext cx="501902" cy="680423"/>
              </a:xfrm>
              <a:custGeom>
                <a:rect b="b" l="l" r="r" t="t"/>
                <a:pathLst>
                  <a:path extrusionOk="0" h="197" w="145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lt1"/>
              </a:solidFill>
              <a:ln cap="flat" cmpd="sng" w="2857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9" name="Google Shape;629;p8"/>
          <p:cNvGrpSpPr/>
          <p:nvPr/>
        </p:nvGrpSpPr>
        <p:grpSpPr>
          <a:xfrm>
            <a:off x="84028" y="1341010"/>
            <a:ext cx="11987011" cy="1989487"/>
            <a:chOff x="1268078" y="3405486"/>
            <a:chExt cx="21841827" cy="3961834"/>
          </a:xfrm>
        </p:grpSpPr>
        <p:sp>
          <p:nvSpPr>
            <p:cNvPr id="630" name="Google Shape;630;p8"/>
            <p:cNvSpPr/>
            <p:nvPr/>
          </p:nvSpPr>
          <p:spPr>
            <a:xfrm>
              <a:off x="1268078" y="3410062"/>
              <a:ext cx="21841827" cy="3957258"/>
            </a:xfrm>
            <a:prstGeom prst="roundRect">
              <a:avLst>
                <a:gd fmla="val 5347" name="adj"/>
              </a:avLst>
            </a:prstGeom>
            <a:solidFill>
              <a:srgbClr val="FDE9D8"/>
            </a:solidFill>
            <a:ln cap="flat" cmpd="sng" w="28575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1" name="Google Shape;631;p8"/>
            <p:cNvGrpSpPr/>
            <p:nvPr/>
          </p:nvGrpSpPr>
          <p:grpSpPr>
            <a:xfrm>
              <a:off x="1268078" y="3405486"/>
              <a:ext cx="3251533" cy="1010387"/>
              <a:chOff x="1311958" y="3405486"/>
              <a:chExt cx="3251533" cy="1010387"/>
            </a:xfrm>
          </p:grpSpPr>
          <p:sp>
            <p:nvSpPr>
              <p:cNvPr id="632" name="Google Shape;632;p8"/>
              <p:cNvSpPr/>
              <p:nvPr/>
            </p:nvSpPr>
            <p:spPr>
              <a:xfrm rot="5400000">
                <a:off x="2921386" y="2671082"/>
                <a:ext cx="793396" cy="2490813"/>
              </a:xfrm>
              <a:prstGeom prst="round2SameRect">
                <a:avLst>
                  <a:gd fmla="val 16667" name="adj1"/>
                  <a:gd fmla="val 0" name="adj2"/>
                </a:avLst>
              </a:prstGeom>
              <a:solidFill>
                <a:srgbClr val="E36C09"/>
              </a:solidFill>
              <a:ln cap="flat" cmpd="sng" w="57150">
                <a:solidFill>
                  <a:srgbClr val="E36C0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15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8"/>
              <p:cNvSpPr txBox="1"/>
              <p:nvPr/>
            </p:nvSpPr>
            <p:spPr>
              <a:xfrm>
                <a:off x="2250671" y="3527166"/>
                <a:ext cx="2007223" cy="888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3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Ví dụ 5</a:t>
                </a:r>
                <a:endParaRPr b="1" sz="2300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endParaRPr>
              </a:p>
            </p:txBody>
          </p:sp>
          <p:grpSp>
            <p:nvGrpSpPr>
              <p:cNvPr id="634" name="Google Shape;634;p8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635" name="Google Shape;635;p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8"/>
                <p:cNvSpPr/>
                <p:nvPr/>
              </p:nvSpPr>
              <p:spPr>
                <a:xfrm>
                  <a:off x="1311958" y="3581027"/>
                  <a:ext cx="190035" cy="268948"/>
                </a:xfrm>
                <a:custGeom>
                  <a:rect b="b" l="l" r="r" t="t"/>
                  <a:pathLst>
                    <a:path extrusionOk="0" h="71" w="50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8"/>
                <p:cNvSpPr/>
                <p:nvPr/>
              </p:nvSpPr>
              <p:spPr>
                <a:xfrm>
                  <a:off x="1311958" y="3581027"/>
                  <a:ext cx="277000" cy="181983"/>
                </a:xfrm>
                <a:custGeom>
                  <a:rect b="b" l="l" r="r" t="t"/>
                  <a:pathLst>
                    <a:path extrusionOk="0" h="48" w="73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8"/>
                <p:cNvSpPr/>
                <p:nvPr/>
              </p:nvSpPr>
              <p:spPr>
                <a:xfrm>
                  <a:off x="1563190" y="3581027"/>
                  <a:ext cx="285052" cy="181983"/>
                </a:xfrm>
                <a:custGeom>
                  <a:rect b="b" l="l" r="r" t="t"/>
                  <a:pathLst>
                    <a:path extrusionOk="0" h="48" w="75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8"/>
                <p:cNvSpPr/>
                <p:nvPr/>
              </p:nvSpPr>
              <p:spPr>
                <a:xfrm>
                  <a:off x="1563190" y="4151132"/>
                  <a:ext cx="280221" cy="194867"/>
                </a:xfrm>
                <a:custGeom>
                  <a:rect b="b" l="l" r="r" t="t"/>
                  <a:pathLst>
                    <a:path extrusionOk="0" h="51" w="74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8"/>
                <p:cNvSpPr/>
                <p:nvPr/>
              </p:nvSpPr>
              <p:spPr>
                <a:xfrm>
                  <a:off x="1311958" y="4064167"/>
                  <a:ext cx="19003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8"/>
                <p:cNvSpPr/>
                <p:nvPr/>
              </p:nvSpPr>
              <p:spPr>
                <a:xfrm>
                  <a:off x="1311958" y="4151132"/>
                  <a:ext cx="27700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8"/>
                <p:cNvSpPr/>
                <p:nvPr/>
              </p:nvSpPr>
              <p:spPr>
                <a:xfrm>
                  <a:off x="1311958" y="3820986"/>
                  <a:ext cx="19003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8"/>
                <p:cNvSpPr/>
                <p:nvPr/>
              </p:nvSpPr>
              <p:spPr>
                <a:xfrm>
                  <a:off x="1907830" y="4064167"/>
                  <a:ext cx="191645" cy="281832"/>
                </a:xfrm>
                <a:custGeom>
                  <a:rect b="b" l="l" r="r" t="t"/>
                  <a:pathLst>
                    <a:path extrusionOk="0" h="74" w="50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8"/>
                <p:cNvSpPr/>
                <p:nvPr/>
              </p:nvSpPr>
              <p:spPr>
                <a:xfrm>
                  <a:off x="1820865" y="4151132"/>
                  <a:ext cx="278610" cy="194867"/>
                </a:xfrm>
                <a:custGeom>
                  <a:rect b="b" l="l" r="r" t="t"/>
                  <a:pathLst>
                    <a:path extrusionOk="0" h="51" w="73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8"/>
                <p:cNvSpPr/>
                <p:nvPr/>
              </p:nvSpPr>
              <p:spPr>
                <a:xfrm>
                  <a:off x="1907830" y="3820986"/>
                  <a:ext cx="191645" cy="273779"/>
                </a:xfrm>
                <a:custGeom>
                  <a:rect b="b" l="l" r="r" t="t"/>
                  <a:pathLst>
                    <a:path extrusionOk="0" h="72" w="50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8"/>
                <p:cNvSpPr/>
                <p:nvPr/>
              </p:nvSpPr>
              <p:spPr>
                <a:xfrm>
                  <a:off x="1661428" y="3405486"/>
                  <a:ext cx="600703" cy="594262"/>
                </a:xfrm>
                <a:custGeom>
                  <a:rect b="b" l="l" r="r" t="t"/>
                  <a:pathLst>
                    <a:path extrusionOk="0" h="156" w="158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8"/>
                <p:cNvSpPr/>
                <p:nvPr/>
              </p:nvSpPr>
              <p:spPr>
                <a:xfrm>
                  <a:off x="1555138" y="3790388"/>
                  <a:ext cx="318872" cy="293105"/>
                </a:xfrm>
                <a:custGeom>
                  <a:rect b="b" l="l" r="r" t="t"/>
                  <a:pathLst>
                    <a:path extrusionOk="0" h="77" w="84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E36C09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8"/>
                <p:cNvSpPr/>
                <p:nvPr/>
              </p:nvSpPr>
              <p:spPr>
                <a:xfrm>
                  <a:off x="1371545" y="3642225"/>
                  <a:ext cx="69249" cy="148163"/>
                </a:xfrm>
                <a:custGeom>
                  <a:rect b="b" l="l" r="r" t="t"/>
                  <a:pathLst>
                    <a:path extrusionOk="0" h="92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8"/>
                <p:cNvSpPr/>
                <p:nvPr/>
              </p:nvSpPr>
              <p:spPr>
                <a:xfrm>
                  <a:off x="1371545" y="3642225"/>
                  <a:ext cx="156215" cy="59588"/>
                </a:xfrm>
                <a:custGeom>
                  <a:rect b="b" l="l" r="r" t="t"/>
                  <a:pathLst>
                    <a:path extrusionOk="0" h="37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8"/>
                <p:cNvSpPr/>
                <p:nvPr/>
              </p:nvSpPr>
              <p:spPr>
                <a:xfrm>
                  <a:off x="1622777" y="3642225"/>
                  <a:ext cx="161046" cy="59588"/>
                </a:xfrm>
                <a:custGeom>
                  <a:rect b="b" l="l" r="r" t="t"/>
                  <a:pathLst>
                    <a:path extrusionOk="0" h="37" w="100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8"/>
                <p:cNvSpPr/>
                <p:nvPr/>
              </p:nvSpPr>
              <p:spPr>
                <a:xfrm>
                  <a:off x="1622777" y="4212330"/>
                  <a:ext cx="161046" cy="72471"/>
                </a:xfrm>
                <a:custGeom>
                  <a:rect b="b" l="l" r="r" t="t"/>
                  <a:pathLst>
                    <a:path extrusionOk="0" h="45" w="100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8"/>
                <p:cNvSpPr/>
                <p:nvPr/>
              </p:nvSpPr>
              <p:spPr>
                <a:xfrm>
                  <a:off x="1371545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8"/>
                <p:cNvSpPr/>
                <p:nvPr/>
              </p:nvSpPr>
              <p:spPr>
                <a:xfrm>
                  <a:off x="1371545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8"/>
                <p:cNvSpPr/>
                <p:nvPr/>
              </p:nvSpPr>
              <p:spPr>
                <a:xfrm>
                  <a:off x="1371545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8"/>
                <p:cNvSpPr/>
                <p:nvPr/>
              </p:nvSpPr>
              <p:spPr>
                <a:xfrm>
                  <a:off x="1969027" y="4125365"/>
                  <a:ext cx="69249" cy="159437"/>
                </a:xfrm>
                <a:custGeom>
                  <a:rect b="b" l="l" r="r" t="t"/>
                  <a:pathLst>
                    <a:path extrusionOk="0" h="99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8"/>
                <p:cNvSpPr/>
                <p:nvPr/>
              </p:nvSpPr>
              <p:spPr>
                <a:xfrm>
                  <a:off x="1882062" y="4212330"/>
                  <a:ext cx="156215" cy="72471"/>
                </a:xfrm>
                <a:custGeom>
                  <a:rect b="b" l="l" r="r" t="t"/>
                  <a:pathLst>
                    <a:path extrusionOk="0" h="45" w="9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8"/>
                <p:cNvSpPr/>
                <p:nvPr/>
              </p:nvSpPr>
              <p:spPr>
                <a:xfrm>
                  <a:off x="1969027" y="3880574"/>
                  <a:ext cx="69249" cy="152995"/>
                </a:xfrm>
                <a:custGeom>
                  <a:rect b="b" l="l" r="r" t="t"/>
                  <a:pathLst>
                    <a:path extrusionOk="0" h="95" w="43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8"/>
                <p:cNvSpPr/>
                <p:nvPr/>
              </p:nvSpPr>
              <p:spPr>
                <a:xfrm>
                  <a:off x="1725847" y="3466684"/>
                  <a:ext cx="468645" cy="471867"/>
                </a:xfrm>
                <a:custGeom>
                  <a:rect b="b" l="l" r="r" t="t"/>
                  <a:pathLst>
                    <a:path extrusionOk="0" h="293" w="291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8"/>
                <p:cNvSpPr/>
                <p:nvPr/>
              </p:nvSpPr>
              <p:spPr>
                <a:xfrm>
                  <a:off x="1619556" y="3849975"/>
                  <a:ext cx="190035" cy="172320"/>
                </a:xfrm>
                <a:custGeom>
                  <a:rect b="b" l="l" r="r" t="t"/>
                  <a:pathLst>
                    <a:path extrusionOk="0" h="107" w="118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15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660" name="Google Shape;660;p8"/>
          <p:cNvSpPr/>
          <p:nvPr/>
        </p:nvSpPr>
        <p:spPr>
          <a:xfrm>
            <a:off x="252842" y="1269011"/>
            <a:ext cx="12189530" cy="18292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66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1" name="Google Shape;661;p8"/>
          <p:cNvSpPr/>
          <p:nvPr/>
        </p:nvSpPr>
        <p:spPr>
          <a:xfrm>
            <a:off x="4491316" y="2617695"/>
            <a:ext cx="488829" cy="472325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5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2" name="Google Shape;662;p8"/>
          <p:cNvSpPr/>
          <p:nvPr/>
        </p:nvSpPr>
        <p:spPr>
          <a:xfrm>
            <a:off x="159596" y="3650910"/>
            <a:ext cx="11536771" cy="296696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077" l="-527" r="-369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663" name="Google Shape;663;p8"/>
          <p:cNvSpPr/>
          <p:nvPr/>
        </p:nvSpPr>
        <p:spPr>
          <a:xfrm>
            <a:off x="154735" y="794005"/>
            <a:ext cx="9121213" cy="439585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Dạng 3: Biểu diễn tập nghiệm của hệ bất phương trình bậc nhất hai ẩn.</a:t>
            </a:r>
            <a:endParaRPr sz="2200">
              <a:solidFill>
                <a:schemeClr val="lt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9"/>
          <p:cNvGrpSpPr/>
          <p:nvPr/>
        </p:nvGrpSpPr>
        <p:grpSpPr>
          <a:xfrm>
            <a:off x="308" y="2007578"/>
            <a:ext cx="12081744" cy="4414993"/>
            <a:chOff x="1076414" y="3017241"/>
            <a:chExt cx="21897886" cy="5773608"/>
          </a:xfrm>
        </p:grpSpPr>
        <p:sp>
          <p:nvSpPr>
            <p:cNvPr id="669" name="Google Shape;669;p9"/>
            <p:cNvSpPr/>
            <p:nvPr/>
          </p:nvSpPr>
          <p:spPr>
            <a:xfrm>
              <a:off x="1312551" y="3491346"/>
              <a:ext cx="21661749" cy="5299503"/>
            </a:xfrm>
            <a:prstGeom prst="roundRect">
              <a:avLst>
                <a:gd fmla="val 3023" name="adj"/>
              </a:avLst>
            </a:prstGeom>
            <a:solidFill>
              <a:srgbClr val="DAEEF3"/>
            </a:solidFill>
            <a:ln cap="flat" cmpd="sng" w="19050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8975" lIns="17975" spcFirstLastPara="1" rIns="17975" wrap="square" tIns="8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670" name="Google Shape;670;p9"/>
            <p:cNvGrpSpPr/>
            <p:nvPr/>
          </p:nvGrpSpPr>
          <p:grpSpPr>
            <a:xfrm>
              <a:off x="1076414" y="3017241"/>
              <a:ext cx="16853841" cy="1352893"/>
              <a:chOff x="166396" y="8623040"/>
              <a:chExt cx="16853841" cy="1352893"/>
            </a:xfrm>
          </p:grpSpPr>
          <p:sp>
            <p:nvSpPr>
              <p:cNvPr id="671" name="Google Shape;671;p9"/>
              <p:cNvSpPr/>
              <p:nvPr/>
            </p:nvSpPr>
            <p:spPr>
              <a:xfrm>
                <a:off x="6449919" y="8623040"/>
                <a:ext cx="10570318" cy="135289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22850" lIns="45700" spcFirstLastPara="1" rIns="45700" wrap="square" tIns="2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300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672" name="Google Shape;672;p9"/>
              <p:cNvGrpSpPr/>
              <p:nvPr/>
            </p:nvGrpSpPr>
            <p:grpSpPr>
              <a:xfrm>
                <a:off x="166396" y="8780572"/>
                <a:ext cx="702538" cy="572234"/>
                <a:chOff x="-145995" y="8633545"/>
                <a:chExt cx="787401" cy="641358"/>
              </a:xfrm>
            </p:grpSpPr>
            <p:sp>
              <p:nvSpPr>
                <p:cNvPr id="673" name="Google Shape;673;p9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4" name="Google Shape;674;p9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5" name="Google Shape;675;p9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6" name="Google Shape;676;p9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7" name="Google Shape;677;p9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8" name="Google Shape;678;p9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79" name="Google Shape;679;p9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80" name="Google Shape;680;p9"/>
                <p:cNvSpPr/>
                <p:nvPr/>
              </p:nvSpPr>
              <p:spPr>
                <a:xfrm>
                  <a:off x="-145995" y="8701813"/>
                  <a:ext cx="787400" cy="573090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81" name="Google Shape;681;p9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82" name="Google Shape;682;p9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83" name="Google Shape;683;p9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684" name="Google Shape;684;p9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22850" lIns="45700" spcFirstLastPara="1" rIns="45700" wrap="square" tIns="2285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30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</p:grpSp>
      <p:sp>
        <p:nvSpPr>
          <p:cNvPr id="685" name="Google Shape;685;p9"/>
          <p:cNvSpPr/>
          <p:nvPr/>
        </p:nvSpPr>
        <p:spPr>
          <a:xfrm>
            <a:off x="228027" y="3792874"/>
            <a:ext cx="5831973" cy="2422871"/>
          </a:xfrm>
          <a:prstGeom prst="roundRect">
            <a:avLst>
              <a:gd fmla="val 16667" name="adj"/>
            </a:avLst>
          </a:prstGeom>
          <a:solidFill>
            <a:srgbClr val="E36C09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6" name="Google Shape;686;p9"/>
          <p:cNvSpPr txBox="1"/>
          <p:nvPr/>
        </p:nvSpPr>
        <p:spPr>
          <a:xfrm>
            <a:off x="376979" y="4030424"/>
            <a:ext cx="561597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Tìm GTLN, GTNN của biểu  thức </a:t>
            </a:r>
            <a:r>
              <a:rPr b="1" i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F(x,y) = ax + by, </a:t>
            </a:r>
            <a:r>
              <a:rPr b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với</a:t>
            </a:r>
            <a:r>
              <a:rPr b="1" i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(x; y) </a:t>
            </a:r>
            <a:r>
              <a:rPr b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thuộc miền nghiệm của hệ  BPT bậc nhất 2 ẩn</a:t>
            </a:r>
            <a:r>
              <a:rPr b="1" i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.</a:t>
            </a:r>
            <a:endParaRPr b="1" i="1" sz="30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7" name="Google Shape;687;p9"/>
          <p:cNvSpPr/>
          <p:nvPr/>
        </p:nvSpPr>
        <p:spPr>
          <a:xfrm>
            <a:off x="6749143" y="3792873"/>
            <a:ext cx="5142830" cy="2422872"/>
          </a:xfrm>
          <a:prstGeom prst="roundRect">
            <a:avLst>
              <a:gd fmla="val 16667" name="adj"/>
            </a:avLst>
          </a:prstGeom>
          <a:solidFill>
            <a:srgbClr val="E36C09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22850" lIns="45700" spcFirstLastPara="1" rIns="45700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8" name="Google Shape;688;p9"/>
          <p:cNvSpPr txBox="1"/>
          <p:nvPr/>
        </p:nvSpPr>
        <p:spPr>
          <a:xfrm>
            <a:off x="7171454" y="4117314"/>
            <a:ext cx="431997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Bài toán kinh tế tối ưu.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(Chi phí thấp nhất; Lãi suất cao nhất;….)</a:t>
            </a:r>
            <a:endParaRPr b="1" i="1" sz="30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cxnSp>
        <p:nvCxnSpPr>
          <p:cNvPr id="689" name="Google Shape;689;p9"/>
          <p:cNvCxnSpPr/>
          <p:nvPr/>
        </p:nvCxnSpPr>
        <p:spPr>
          <a:xfrm flipH="1">
            <a:off x="2568017" y="3027298"/>
            <a:ext cx="2863954" cy="765575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90" name="Google Shape;690;p9"/>
          <p:cNvCxnSpPr/>
          <p:nvPr/>
        </p:nvCxnSpPr>
        <p:spPr>
          <a:xfrm>
            <a:off x="6749143" y="2991345"/>
            <a:ext cx="2982840" cy="781742"/>
          </a:xfrm>
          <a:prstGeom prst="straightConnector1">
            <a:avLst/>
          </a:prstGeom>
          <a:noFill/>
          <a:ln cap="flat" cmpd="sng" w="76200">
            <a:solidFill>
              <a:srgbClr val="0070C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91" name="Google Shape;691;p9"/>
          <p:cNvSpPr txBox="1"/>
          <p:nvPr/>
        </p:nvSpPr>
        <p:spPr>
          <a:xfrm>
            <a:off x="3454620" y="2001042"/>
            <a:ext cx="5683169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Ứng dụng của</a:t>
            </a:r>
            <a:endParaRPr b="1" sz="26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FFFF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 hệ BPT bậc nhất hai ẩn</a:t>
            </a:r>
            <a:endParaRPr b="1" sz="2600">
              <a:solidFill>
                <a:srgbClr val="FFFFFF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grpSp>
        <p:nvGrpSpPr>
          <p:cNvPr id="692" name="Google Shape;692;p9"/>
          <p:cNvGrpSpPr/>
          <p:nvPr/>
        </p:nvGrpSpPr>
        <p:grpSpPr>
          <a:xfrm>
            <a:off x="194114" y="782272"/>
            <a:ext cx="10903216" cy="514529"/>
            <a:chOff x="-306200" y="1872940"/>
            <a:chExt cx="18582989" cy="939990"/>
          </a:xfrm>
        </p:grpSpPr>
        <p:sp>
          <p:nvSpPr>
            <p:cNvPr id="693" name="Google Shape;693;p9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4" name="Google Shape;694;p9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III.</a:t>
              </a:r>
              <a:endParaRPr b="1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5" name="Google Shape;695;p9"/>
            <p:cNvSpPr txBox="1"/>
            <p:nvPr/>
          </p:nvSpPr>
          <p:spPr>
            <a:xfrm>
              <a:off x="1466166" y="1872940"/>
              <a:ext cx="16810623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HỆ BẤT PHƯƠNG TRÌNH BẬC NHẤT HAI ẨN</a:t>
              </a:r>
              <a:endParaRPr b="1" sz="2599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696" name="Google Shape;696;p9"/>
          <p:cNvGrpSpPr/>
          <p:nvPr/>
        </p:nvGrpSpPr>
        <p:grpSpPr>
          <a:xfrm>
            <a:off x="187081" y="1392304"/>
            <a:ext cx="11601508" cy="514529"/>
            <a:chOff x="-306200" y="1872940"/>
            <a:chExt cx="19773128" cy="939990"/>
          </a:xfrm>
        </p:grpSpPr>
        <p:sp>
          <p:nvSpPr>
            <p:cNvPr id="697" name="Google Shape;697;p9"/>
            <p:cNvSpPr/>
            <p:nvPr/>
          </p:nvSpPr>
          <p:spPr>
            <a:xfrm>
              <a:off x="-306200" y="1906446"/>
              <a:ext cx="1617915" cy="771500"/>
            </a:xfrm>
            <a:prstGeom prst="roundRect">
              <a:avLst>
                <a:gd fmla="val 16667" name="adj"/>
              </a:avLst>
            </a:prstGeom>
            <a:solidFill>
              <a:srgbClr val="145F82"/>
            </a:solidFill>
            <a:ln cap="flat" cmpd="sng" w="25400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8" name="Google Shape;698;p9"/>
            <p:cNvSpPr txBox="1"/>
            <p:nvPr/>
          </p:nvSpPr>
          <p:spPr>
            <a:xfrm>
              <a:off x="-125281" y="1913524"/>
              <a:ext cx="2000360" cy="899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FFFFFF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IV.</a:t>
              </a:r>
              <a:endParaRPr b="1" sz="2599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699" name="Google Shape;699;p9"/>
            <p:cNvSpPr txBox="1"/>
            <p:nvPr/>
          </p:nvSpPr>
          <p:spPr>
            <a:xfrm>
              <a:off x="1466166" y="1872940"/>
              <a:ext cx="18000762" cy="8994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99">
                  <a:solidFill>
                    <a:srgbClr val="17365D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ỨNG DỤNG CỦA HỆ BẤT PHƯƠNG TRÌNH BẬC NHẤT  HAI ẨN</a:t>
              </a:r>
              <a:endParaRPr b="1" sz="2599">
                <a:solidFill>
                  <a:srgbClr val="17365D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2020-03-10T09:53:50Z</dcterms:created>
</cp:coreProperties>
</file>