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55"/>
  </p:notesMasterIdLst>
  <p:sldIdLst>
    <p:sldId id="274" r:id="rId3"/>
    <p:sldId id="258" r:id="rId4"/>
    <p:sldId id="277" r:id="rId5"/>
    <p:sldId id="275" r:id="rId6"/>
    <p:sldId id="259" r:id="rId7"/>
    <p:sldId id="279" r:id="rId8"/>
    <p:sldId id="283" r:id="rId9"/>
    <p:sldId id="260" r:id="rId10"/>
    <p:sldId id="280" r:id="rId11"/>
    <p:sldId id="282" r:id="rId12"/>
    <p:sldId id="284" r:id="rId13"/>
    <p:sldId id="285" r:id="rId14"/>
    <p:sldId id="289" r:id="rId15"/>
    <p:sldId id="286" r:id="rId16"/>
    <p:sldId id="287" r:id="rId17"/>
    <p:sldId id="288" r:id="rId18"/>
    <p:sldId id="291" r:id="rId19"/>
    <p:sldId id="290" r:id="rId20"/>
    <p:sldId id="292" r:id="rId21"/>
    <p:sldId id="293" r:id="rId22"/>
    <p:sldId id="294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7" r:id="rId34"/>
    <p:sldId id="309" r:id="rId35"/>
    <p:sldId id="310" r:id="rId36"/>
    <p:sldId id="306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5" r:id="rId50"/>
    <p:sldId id="326" r:id="rId51"/>
    <p:sldId id="327" r:id="rId52"/>
    <p:sldId id="328" r:id="rId53"/>
    <p:sldId id="329" r:id="rId5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F4F8"/>
    <a:srgbClr val="FF00FF"/>
    <a:srgbClr val="FF3300"/>
    <a:srgbClr val="CCCC00"/>
    <a:srgbClr val="CC00FF"/>
    <a:srgbClr val="CC9900"/>
    <a:srgbClr val="008000"/>
    <a:srgbClr val="0000FF"/>
    <a:srgbClr val="0066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78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55DACC1-9B23-4577-ADEE-C89BB16CA5C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919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808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297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sz="1200" dirty="0"/>
              <a:t>26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8019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3174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sz="1200" dirty="0"/>
              <a:t>27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5866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3482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sz="1200" dirty="0"/>
              <a:t>29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2764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3686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sz="1200" dirty="0"/>
              <a:t>30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7271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wheel spokes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8B306-9A66-4AD5-8175-765A34E7DF9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19/08/2021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BD054-4AEA-413F-A1A9-306395AD98B6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>
    <p:wheel spokes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5.jpe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7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1" descr="j0232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512918">
            <a:off x="-58737" y="3216275"/>
            <a:ext cx="2746375" cy="350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271" y="1371600"/>
            <a:ext cx="6377412" cy="543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FF"/>
            </a:gs>
            <a:gs pos="40000">
              <a:srgbClr val="DAF4F8"/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CC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600" y="163513"/>
            <a:ext cx="2362200" cy="750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các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410200" y="198438"/>
            <a:ext cx="358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vật hoặc công trình xây dựng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124200" y="273050"/>
            <a:ext cx="2057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3" name="TextBox 7"/>
          <p:cNvSpPr txBox="1"/>
          <p:nvPr/>
        </p:nvSpPr>
        <p:spPr>
          <a:xfrm>
            <a:off x="923925" y="4999038"/>
            <a:ext cx="1447800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1800" dirty="0"/>
              <a:t>Đất sét </a:t>
            </a:r>
          </a:p>
        </p:txBody>
      </p:sp>
      <p:pic>
        <p:nvPicPr>
          <p:cNvPr id="12294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22463"/>
            <a:ext cx="2952750" cy="307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992188"/>
            <a:ext cx="320040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4935538"/>
            <a:ext cx="3200400" cy="193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9700" y="2949575"/>
            <a:ext cx="3162300" cy="18510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1" name="Straight Connector 20"/>
          <p:cNvCxnSpPr/>
          <p:nvPr/>
        </p:nvCxnSpPr>
        <p:spPr>
          <a:xfrm>
            <a:off x="4876800" y="1922463"/>
            <a:ext cx="0" cy="411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ight Arrow 27"/>
          <p:cNvSpPr/>
          <p:nvPr/>
        </p:nvSpPr>
        <p:spPr>
          <a:xfrm>
            <a:off x="4876800" y="1828800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4895850" y="3646488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4895850" y="5900738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3124200" y="3760788"/>
            <a:ext cx="1600200" cy="114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7000" y="304800"/>
            <a:ext cx="4343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VẬT DỤNG QUEN THUỘC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675" y="4394200"/>
            <a:ext cx="2708275" cy="193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" y="1147763"/>
            <a:ext cx="2676525" cy="2465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650" y="1147763"/>
            <a:ext cx="3181350" cy="245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9675" y="1190625"/>
            <a:ext cx="2708275" cy="241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9425" y="4395788"/>
            <a:ext cx="3086100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" y="4419600"/>
            <a:ext cx="2857500" cy="1909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0"/>
          <p:cNvSpPr/>
          <p:nvPr/>
        </p:nvSpPr>
        <p:spPr>
          <a:xfrm>
            <a:off x="533400" y="3779838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 điện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29000" y="3771900"/>
            <a:ext cx="1800225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Phin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phê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10400" y="3759200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chơi lego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" y="6416675"/>
            <a:ext cx="1828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Phanh xe đạp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62400" y="641667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Lốp xe đạp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99288" y="6411913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 quần áo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533400" y="1600200"/>
            <a:ext cx="8153400" cy="5029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600200" y="0"/>
            <a:ext cx="5334000" cy="95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CẶP ĐÔI</a:t>
            </a:r>
          </a:p>
          <a:p>
            <a:pPr lvl="0" algn="ctr">
              <a:buNone/>
            </a:pPr>
            <a:r>
              <a:rPr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( 2 phút)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4340" name="Table 14339"/>
          <p:cNvGraphicFramePr/>
          <p:nvPr/>
        </p:nvGraphicFramePr>
        <p:xfrm>
          <a:off x="1219200" y="2900363"/>
          <a:ext cx="6781800" cy="3430588"/>
        </p:xfrm>
        <a:graphic>
          <a:graphicData uri="http://schemas.openxmlformats.org/drawingml/2006/table">
            <a:tbl>
              <a:tblPr/>
              <a:tblGrid>
                <a:gridCol w="1985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5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51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0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Nhôm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Sắt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Nhựa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 su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dụng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2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điện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Phim pha c</a:t>
                      </a: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phê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 chơi lego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phanh xe đạp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Lốp xe đạp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13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Tủ quần áo</a:t>
                      </a:r>
                      <a:endParaRPr lang="en-US" sz="11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411" name="TextBox 7"/>
          <p:cNvSpPr txBox="1"/>
          <p:nvPr/>
        </p:nvSpPr>
        <p:spPr>
          <a:xfrm>
            <a:off x="2590800" y="1138238"/>
            <a:ext cx="8077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th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phiếu học tập sau: </a:t>
            </a:r>
            <a:endParaRPr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1752600"/>
            <a:ext cx="67056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None/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</a:p>
          <a:p>
            <a:pPr>
              <a:buChar char="-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sản phẩm trên được l</a:t>
            </a:r>
            <a:r>
              <a:rPr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từ những vật liệu gì?</a:t>
            </a:r>
          </a:p>
          <a:p>
            <a:pPr>
              <a:buChar char="-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Tích dấu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itchFamily="18" charset="2"/>
              </a:rPr>
              <a:t> để ho</a:t>
            </a:r>
            <a:r>
              <a:rPr sz="20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 2" pitchFamily="18" charset="2"/>
              </a:rPr>
              <a:t>à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itchFamily="18" charset="2"/>
              </a:rPr>
              <a:t>n th</a:t>
            </a:r>
            <a:r>
              <a:rPr sz="20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 2" pitchFamily="18" charset="2"/>
              </a:rPr>
              <a:t>à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itchFamily="18" charset="2"/>
              </a:rPr>
              <a:t>nh theo mẫu bảng 11.1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6" descr="nhomdo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98425"/>
            <a:ext cx="1600200" cy="150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Content Placeholder 1536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6263341"/>
              </p:ext>
            </p:extLst>
          </p:nvPr>
        </p:nvGraphicFramePr>
        <p:xfrm>
          <a:off x="448954" y="1234188"/>
          <a:ext cx="8382000" cy="5181600"/>
        </p:xfrm>
        <a:graphic>
          <a:graphicData uri="http://schemas.openxmlformats.org/drawingml/2006/table">
            <a:tbl>
              <a:tblPr/>
              <a:tblGrid>
                <a:gridCol w="2420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8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3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Vật liệu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Nhôm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Sắt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Nhựa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 su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lang="en-US" sz="20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dụng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điện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Phim pha c</a:t>
                      </a: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phê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 chơi lego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phanh xe đạp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Lốp xe đạp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Tủ quần áo</a:t>
                      </a:r>
                      <a:endParaRPr lang="en-US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1300" b="1" dirty="0">
                          <a:solidFill>
                            <a:srgbClr val="1E464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100" b="1" dirty="0">
                        <a:solidFill>
                          <a:srgbClr val="1E4649"/>
                        </a:solidFill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429000" y="228600"/>
            <a:ext cx="2057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26670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29100" y="266368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72200" y="2687573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000" y="268478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82754" y="33147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10300" y="39624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7800" y="4570344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15200" y="4574792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77100" y="533068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14114" y="5865744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52398" y="589464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72200" y="59436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29032" y="589464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9900"/>
            </a:gs>
            <a:gs pos="50000">
              <a:srgbClr val="92D050"/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152400"/>
            <a:ext cx="7543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sz="2800" b="1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11</a:t>
            </a:r>
            <a:r>
              <a:rPr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MỘT SỐ VẬT LIỆU THÔNG DỤNG</a:t>
            </a:r>
            <a:endParaRPr sz="28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19400" y="1524000"/>
            <a:ext cx="5105400" cy="19050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liệu l</a:t>
            </a:r>
            <a:r>
              <a:rPr sz="6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gì? </a:t>
            </a:r>
            <a:endParaRPr sz="6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Picture 4" descr="Pictur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73163"/>
            <a:ext cx="22098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 descr="Picture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88" y="3429000"/>
            <a:ext cx="8088312" cy="3751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00"/>
            </a:gs>
            <a:gs pos="50000">
              <a:srgbClr val="92D050"/>
            </a:gs>
            <a:gs pos="95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667000" y="152400"/>
            <a:ext cx="4038600" cy="563563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sz="3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LOẠI</a:t>
            </a:r>
            <a:endParaRPr sz="35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322638" y="3141663"/>
            <a:ext cx="2514600" cy="990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44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</a:t>
            </a:r>
            <a:endParaRPr sz="36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990600"/>
            <a:ext cx="219075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xây dựng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2566988"/>
            <a:ext cx="221615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điện tử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4267200"/>
            <a:ext cx="2200275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sinh học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5834063"/>
            <a:ext cx="219075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hóa học 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53200" y="989013"/>
            <a:ext cx="228600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cơ khí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57963" y="2566988"/>
            <a:ext cx="2281238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hóa học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53200" y="4114800"/>
            <a:ext cx="228600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Silicate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53200" y="5834063"/>
            <a:ext cx="2286000" cy="65722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7000"/>
              </a:lnSpc>
              <a:spcBef>
                <a:spcPct val="0"/>
              </a:spcBef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Vật liệu nano</a:t>
            </a:r>
            <a:endParaRPr sz="20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930525" y="1319213"/>
            <a:ext cx="9525" cy="48529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559050" y="1319213"/>
            <a:ext cx="37147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559050" y="28956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520950" y="46482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2520950" y="61722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237288" y="1319213"/>
            <a:ext cx="9525" cy="48529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9" idx="1"/>
          </p:cNvCxnSpPr>
          <p:nvPr/>
        </p:nvCxnSpPr>
        <p:spPr>
          <a:xfrm>
            <a:off x="6242050" y="1317625"/>
            <a:ext cx="31115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270625" y="2951163"/>
            <a:ext cx="31115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259513" y="4478338"/>
            <a:ext cx="312738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243638" y="6175375"/>
            <a:ext cx="31115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ight Arrow 31"/>
          <p:cNvSpPr/>
          <p:nvPr/>
        </p:nvSpPr>
        <p:spPr>
          <a:xfrm>
            <a:off x="5837238" y="3621088"/>
            <a:ext cx="425450" cy="123825"/>
          </a:xfrm>
          <a:prstGeom prst="righ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Left Arrow 32"/>
          <p:cNvSpPr/>
          <p:nvPr/>
        </p:nvSpPr>
        <p:spPr>
          <a:xfrm>
            <a:off x="2930525" y="3636963"/>
            <a:ext cx="392113" cy="107950"/>
          </a:xfrm>
          <a:prstGeom prst="lef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95600" y="0"/>
            <a:ext cx="3505200" cy="9144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b="1" dirty="0">
                <a:solidFill>
                  <a:srgbClr val="6B6BC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LIỆU NANO</a:t>
            </a:r>
            <a:endParaRPr sz="2000" b="1" dirty="0">
              <a:solidFill>
                <a:srgbClr val="6B6BC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ông nghệ Nano thần thánh như thế nào_ Hiểu rõ trong 5 phút">
            <a:hlinkClick r:id="" action="ppaction://media"/>
            <a:extLst>
              <a:ext uri="{FF2B5EF4-FFF2-40B4-BE49-F238E27FC236}">
                <a16:creationId xmlns:a16="http://schemas.microsoft.com/office/drawing/2014/main" id="{8335D84E-4729-45DF-8A3D-CC871FF216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" y="9144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4800" y="1981200"/>
            <a:ext cx="1935163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 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12738" y="206375"/>
            <a:ext cx="64770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TÍNH CHẤT VÀ ỨNG DỤNG CỦA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0" name="TextBox 6"/>
          <p:cNvSpPr txBox="1"/>
          <p:nvPr/>
        </p:nvSpPr>
        <p:spPr>
          <a:xfrm>
            <a:off x="655638" y="927100"/>
            <a:ext cx="579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 tính chất của một số vật liệu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2" name="Picture 16" descr="MEETIN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664075"/>
            <a:ext cx="6883400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ight Arrow 2"/>
          <p:cNvSpPr/>
          <p:nvPr/>
        </p:nvSpPr>
        <p:spPr>
          <a:xfrm>
            <a:off x="2239963" y="2933700"/>
            <a:ext cx="884238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3124200" y="2767013"/>
            <a:ext cx="1935163" cy="714375"/>
          </a:xfrm>
          <a:prstGeom prst="hexag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</a:t>
            </a:r>
            <a:endParaRPr b="1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059363" y="2184400"/>
            <a:ext cx="3932238" cy="18796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285750" lvl="0" indent="-28575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kỹ thuật công đoạn</a:t>
            </a:r>
          </a:p>
          <a:p>
            <a:pPr marL="285750" lvl="0" indent="-28575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chia th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5 nhóm </a:t>
            </a:r>
          </a:p>
          <a:p>
            <a:pPr marL="285750" lvl="0" indent="-28575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: 5 phút </a:t>
            </a:r>
          </a:p>
          <a:p>
            <a:pPr marL="285750" lvl="0" indent="-28575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thảo luận : </a:t>
            </a:r>
          </a:p>
          <a:p>
            <a:pPr marL="285750" lvl="0" indent="-285750" algn="ctr">
              <a:buNone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altLang="x-none"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ìm hiểu tính chất của một số vật liệu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sz="2000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Table 20481"/>
          <p:cNvGraphicFramePr/>
          <p:nvPr/>
        </p:nvGraphicFramePr>
        <p:xfrm>
          <a:off x="228600" y="1752600"/>
          <a:ext cx="8686800" cy="4876800"/>
        </p:xfrm>
        <a:graphic>
          <a:graphicData uri="http://schemas.openxmlformats.org/drawingml/2006/table">
            <a:tbl>
              <a:tblPr/>
              <a:tblGrid>
                <a:gridCol w="1706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07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06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Tính chất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Cứng</a:t>
                      </a:r>
                      <a:endParaRPr lang="en-US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Dẻo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Giòn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hồi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 điện, nhiệt tốt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Dễ cháy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 gỉ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 ăn mòn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 loại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8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 su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Nhựa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8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Thủy tinh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8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endParaRPr lang="en-US" sz="20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569" name="Rectangle 1"/>
          <p:cNvSpPr/>
          <p:nvPr/>
        </p:nvSpPr>
        <p:spPr>
          <a:xfrm>
            <a:off x="609600" y="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PHIẾU HỌC TẬP SỐ 2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sz="13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Arial" panose="020B0604020202020204" pitchFamily="34" charset="0"/>
              </a:rPr>
              <a:t>Từ quan sát thực tế, em hãy cho biết một số tính chất của các vật liệu : kim loại, cao su, nhựa, gỗ, thủy tinh, gốm. Tích dấu  </a:t>
            </a:r>
            <a:r>
              <a:rPr sz="2000" dirty="0">
                <a:latin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 để ho</a:t>
            </a:r>
            <a:r>
              <a:rPr sz="2000" dirty="0">
                <a:latin typeface="Times New Roman" panose="02020603050405020304" pitchFamily="18" charset="0"/>
                <a:ea typeface="Arial" panose="020B0604020202020204" pitchFamily="34" charset="0"/>
                <a:sym typeface="Wingdings" panose="05000000000000000000" pitchFamily="2" charset="2"/>
              </a:rPr>
              <a:t>à</a:t>
            </a:r>
            <a:r>
              <a:rPr sz="2000" dirty="0">
                <a:latin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n th</a:t>
            </a:r>
            <a:r>
              <a:rPr sz="2000" dirty="0">
                <a:latin typeface="Times New Roman" panose="02020603050405020304" pitchFamily="18" charset="0"/>
                <a:ea typeface="Arial" panose="020B0604020202020204" pitchFamily="34" charset="0"/>
                <a:sym typeface="Wingdings" panose="05000000000000000000" pitchFamily="2" charset="2"/>
              </a:rPr>
              <a:t>à</a:t>
            </a:r>
            <a:r>
              <a:rPr sz="2000" dirty="0">
                <a:latin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nh theo mẫu: </a:t>
            </a:r>
            <a:endParaRPr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sz="1800" dirty="0">
                <a:cs typeface="Arial" panose="020B0604020202020204" pitchFamily="34" charset="0"/>
              </a:rPr>
              <a:t> </a:t>
            </a:r>
            <a:endParaRPr lang="vi-VN" altLang="x-none" sz="1800" dirty="0"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9000" y="381000"/>
            <a:ext cx="1676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7" name="Rectangle 1"/>
          <p:cNvSpPr/>
          <p:nvPr/>
        </p:nvSpPr>
        <p:spPr>
          <a:xfrm>
            <a:off x="152400" y="381000"/>
            <a:ext cx="8229600" cy="7381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ĐÁP ÁN </a:t>
            </a:r>
            <a:endParaRPr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sz="1800" dirty="0">
                <a:cs typeface="Arial" panose="020B0604020202020204" pitchFamily="34" charset="0"/>
              </a:rPr>
              <a:t> </a:t>
            </a:r>
            <a:endParaRPr lang="vi-VN" altLang="x-none" sz="1800" dirty="0">
              <a:ea typeface="Arial" panose="020B0604020202020204" pitchFamily="34" charset="0"/>
            </a:endParaRPr>
          </a:p>
        </p:txBody>
      </p:sp>
      <p:graphicFrame>
        <p:nvGraphicFramePr>
          <p:cNvPr id="21508" name="Table 21507"/>
          <p:cNvGraphicFramePr/>
          <p:nvPr>
            <p:extLst>
              <p:ext uri="{D42A27DB-BD31-4B8C-83A1-F6EECF244321}">
                <p14:modId xmlns:p14="http://schemas.microsoft.com/office/powerpoint/2010/main" val="1436756871"/>
              </p:ext>
            </p:extLst>
          </p:nvPr>
        </p:nvGraphicFramePr>
        <p:xfrm>
          <a:off x="381000" y="1295400"/>
          <a:ext cx="8229600" cy="5257800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17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45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05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 chất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Cứng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Dẻo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Giòn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</a:t>
                      </a:r>
                      <a:r>
                        <a:rPr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hồi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 điện, nhiệt tốt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Dễ cháy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 gỉ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 ăn mòn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 loại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 su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Nhựa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Thủy tinh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7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52600" y="28194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281939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0" y="281939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9000" y="283190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77200" y="2858067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35052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9600" y="35052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0800" y="3505199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52600" y="41148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7000" y="413351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64257" y="414602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0325" y="4749867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75630" y="4762377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478853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0325" y="5410200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75630" y="5398726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0325" y="6045267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83591" y="6035075"/>
            <a:ext cx="457200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1E464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US" b="1" dirty="0">
              <a:solidFill>
                <a:srgbClr val="1E4649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505200" y="304800"/>
            <a:ext cx="20193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 xe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liệu : 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65275"/>
            <a:ext cx="588645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190500" y="4991100"/>
            <a:ext cx="26289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 chiếu hậu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05600" y="5105400"/>
            <a:ext cx="2438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 xe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03675" y="5876925"/>
            <a:ext cx="20193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 bánh xe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738" y="231775"/>
            <a:ext cx="2209800" cy="831850"/>
          </a:xfrm>
          <a:prstGeom prst="rect">
            <a:avLst/>
          </a:prstGeom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 chắn gió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35774" y="364416"/>
            <a:ext cx="2055008" cy="732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 lăng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057400"/>
            <a:ext cx="2543176" cy="990600"/>
          </a:xfrm>
          <a:prstGeom prst="rect">
            <a:avLst/>
          </a:prstGeom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Nắp ca - pô</a:t>
            </a:r>
          </a:p>
          <a:p>
            <a:pPr lvl="0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077913" y="2860675"/>
            <a:ext cx="2427288" cy="62865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706688" y="647700"/>
            <a:ext cx="2168525" cy="24003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153025" y="655638"/>
            <a:ext cx="825500" cy="203041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372100" y="733425"/>
            <a:ext cx="1166813" cy="25273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2" idx="3"/>
          </p:cNvCxnSpPr>
          <p:nvPr/>
        </p:nvCxnSpPr>
        <p:spPr>
          <a:xfrm>
            <a:off x="2395538" y="647700"/>
            <a:ext cx="3111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875213" y="647700"/>
            <a:ext cx="277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6" idx="3"/>
          </p:cNvCxnSpPr>
          <p:nvPr/>
        </p:nvCxnSpPr>
        <p:spPr>
          <a:xfrm>
            <a:off x="5524500" y="647700"/>
            <a:ext cx="46037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6" name="Straight Connector 6145"/>
          <p:cNvCxnSpPr>
            <a:cxnSpLocks/>
            <a:endCxn id="13" idx="1"/>
          </p:cNvCxnSpPr>
          <p:nvPr/>
        </p:nvCxnSpPr>
        <p:spPr>
          <a:xfrm>
            <a:off x="6516687" y="707317"/>
            <a:ext cx="319087" cy="2353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2" name="Straight Connector 6151"/>
          <p:cNvCxnSpPr>
            <a:stCxn id="9" idx="3"/>
          </p:cNvCxnSpPr>
          <p:nvPr/>
        </p:nvCxnSpPr>
        <p:spPr>
          <a:xfrm>
            <a:off x="2819400" y="5334000"/>
            <a:ext cx="304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4" name="Straight Connector 6153"/>
          <p:cNvCxnSpPr/>
          <p:nvPr/>
        </p:nvCxnSpPr>
        <p:spPr>
          <a:xfrm flipV="1">
            <a:off x="3124200" y="3429000"/>
            <a:ext cx="2028825" cy="1905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6" name="Straight Connector 6155"/>
          <p:cNvCxnSpPr/>
          <p:nvPr/>
        </p:nvCxnSpPr>
        <p:spPr>
          <a:xfrm>
            <a:off x="4573588" y="5791200"/>
            <a:ext cx="7239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8" name="Straight Connector 6157"/>
          <p:cNvCxnSpPr/>
          <p:nvPr/>
        </p:nvCxnSpPr>
        <p:spPr>
          <a:xfrm>
            <a:off x="4573588" y="4197350"/>
            <a:ext cx="301625" cy="15938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0" name="Straight Connector 6159"/>
          <p:cNvCxnSpPr/>
          <p:nvPr/>
        </p:nvCxnSpPr>
        <p:spPr>
          <a:xfrm flipH="1">
            <a:off x="6538913" y="4197350"/>
            <a:ext cx="158750" cy="13477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2" name="Straight Connector 6161"/>
          <p:cNvCxnSpPr/>
          <p:nvPr/>
        </p:nvCxnSpPr>
        <p:spPr>
          <a:xfrm>
            <a:off x="6561138" y="5545138"/>
            <a:ext cx="14446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4" name="Straight Connector 6163"/>
          <p:cNvCxnSpPr>
            <a:cxnSpLocks/>
            <a:stCxn id="14" idx="2"/>
          </p:cNvCxnSpPr>
          <p:nvPr/>
        </p:nvCxnSpPr>
        <p:spPr>
          <a:xfrm flipH="1">
            <a:off x="1084264" y="3048000"/>
            <a:ext cx="187324" cy="4730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1EE7B00-9A53-4904-91C2-3F71EBE44BDB}"/>
              </a:ext>
            </a:extLst>
          </p:cNvPr>
          <p:cNvSpPr txBox="1"/>
          <p:nvPr/>
        </p:nvSpPr>
        <p:spPr>
          <a:xfrm>
            <a:off x="1138238" y="655638"/>
            <a:ext cx="1404938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AC71CE-80C3-4E77-875E-D63BE0B27424}"/>
              </a:ext>
            </a:extLst>
          </p:cNvPr>
          <p:cNvSpPr txBox="1"/>
          <p:nvPr/>
        </p:nvSpPr>
        <p:spPr>
          <a:xfrm>
            <a:off x="4644232" y="623888"/>
            <a:ext cx="82550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8BEDD7-E3D4-4C8A-AC15-5857A861105D}"/>
              </a:ext>
            </a:extLst>
          </p:cNvPr>
          <p:cNvSpPr txBox="1"/>
          <p:nvPr/>
        </p:nvSpPr>
        <p:spPr>
          <a:xfrm>
            <a:off x="8019830" y="448469"/>
            <a:ext cx="885020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52CC06-CBC8-4F7D-84DB-D1DD32AD01CC}"/>
              </a:ext>
            </a:extLst>
          </p:cNvPr>
          <p:cNvSpPr txBox="1"/>
          <p:nvPr/>
        </p:nvSpPr>
        <p:spPr>
          <a:xfrm>
            <a:off x="7848600" y="5334000"/>
            <a:ext cx="110490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958F29-CBA2-4F57-8510-BAB1AF1AC5EF}"/>
              </a:ext>
            </a:extLst>
          </p:cNvPr>
          <p:cNvSpPr txBox="1"/>
          <p:nvPr/>
        </p:nvSpPr>
        <p:spPr>
          <a:xfrm>
            <a:off x="5121788" y="6202582"/>
            <a:ext cx="110490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Nhôm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174CD-9FF9-4716-86A8-FC3E40002D1B}"/>
              </a:ext>
            </a:extLst>
          </p:cNvPr>
          <p:cNvSpPr txBox="1"/>
          <p:nvPr/>
        </p:nvSpPr>
        <p:spPr>
          <a:xfrm>
            <a:off x="1277144" y="5321240"/>
            <a:ext cx="1542256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3B0230-110E-4A25-BF38-E9C5FCEC8125}"/>
              </a:ext>
            </a:extLst>
          </p:cNvPr>
          <p:cNvSpPr txBox="1"/>
          <p:nvPr/>
        </p:nvSpPr>
        <p:spPr>
          <a:xfrm>
            <a:off x="1304817" y="2319407"/>
            <a:ext cx="1262965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Kim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3" grpId="0" animBg="1"/>
      <p:bldP spid="4" grpId="0" animBg="1"/>
      <p:bldP spid="7" grpId="0" animBg="1"/>
      <p:bldP spid="31" grpId="0" animBg="1"/>
      <p:bldP spid="8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4800" y="1981200"/>
            <a:ext cx="1935163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 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12738" y="206375"/>
            <a:ext cx="64770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TÍNH CHẤT VÀ ỨNG DỤNG CỦA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2" name="TextBox 6"/>
          <p:cNvSpPr txBox="1"/>
          <p:nvPr/>
        </p:nvSpPr>
        <p:spPr>
          <a:xfrm>
            <a:off x="655638" y="927100"/>
            <a:ext cx="7878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khả năng bị ăn mòn của một số vật liệu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4" name="Picture 16" descr="MEETIN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664075"/>
            <a:ext cx="6883400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ight Arrow 2"/>
          <p:cNvSpPr/>
          <p:nvPr/>
        </p:nvSpPr>
        <p:spPr>
          <a:xfrm>
            <a:off x="2239963" y="2933700"/>
            <a:ext cx="884238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3124200" y="2767013"/>
            <a:ext cx="1935163" cy="714375"/>
          </a:xfrm>
          <a:prstGeom prst="hexag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</a:t>
            </a:r>
            <a:endParaRPr b="1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059363" y="2184400"/>
            <a:ext cx="3932238" cy="18796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sz="2000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chia th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5 nhóm </a:t>
            </a: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: 3 phút </a:t>
            </a: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thảo luận : </a:t>
            </a:r>
          </a:p>
          <a:p>
            <a:pPr lvl="0" algn="ctr">
              <a:buNone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thí nghiệm v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sát hiện tượng”.</a:t>
            </a:r>
            <a:endParaRPr sz="2000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22413"/>
            <a:ext cx="8382000" cy="175418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71800" y="304800"/>
            <a:ext cx="304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b="1" dirty="0">
                <a:solidFill>
                  <a:srgbClr val="6B6BC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 1 </a:t>
            </a:r>
            <a:endParaRPr sz="2000" b="1" dirty="0">
              <a:solidFill>
                <a:srgbClr val="6B6BC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641475"/>
            <a:ext cx="8382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Rót một ít giấm ăn v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các cốc thuỷ tinh lần lượt chứa các vật liệu sau: đinh sắt, miếng kính, miếng nhựa, miếng cao su, mầu đá vôi v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mẩu s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800" b="1" dirty="0">
                <a:solidFill>
                  <a:srgbClr val="7575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nh. </a:t>
            </a:r>
            <a:endParaRPr sz="2800" b="1" dirty="0">
              <a:solidFill>
                <a:srgbClr val="7575D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305300" y="914400"/>
            <a:ext cx="38100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05300" y="3529013"/>
            <a:ext cx="38100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300" y="4416425"/>
            <a:ext cx="8382000" cy="150495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200" dirty="0">
                <a:solidFill>
                  <a:srgbClr val="6B6BC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mô tả hiện tượng quan sát được ở thí nghiệm 1 v</a:t>
            </a:r>
            <a:r>
              <a:rPr sz="3200" dirty="0">
                <a:solidFill>
                  <a:srgbClr val="6B6BC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200" dirty="0">
                <a:solidFill>
                  <a:srgbClr val="6B6BC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phiếu học tập số 3</a:t>
            </a:r>
            <a:endParaRPr sz="3200" dirty="0">
              <a:solidFill>
                <a:srgbClr val="6B6BC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9600" y="292100"/>
            <a:ext cx="82296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PHIẾU HỌC TẬP SỐ 3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sz="13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sz="2000" dirty="0">
                <a:solidFill>
                  <a:srgbClr val="6B6BC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tả hiện tượng quan sát được ở thí nghiệm 1: </a:t>
            </a:r>
            <a:endParaRPr lang="vi-VN" altLang="x-none" dirty="0">
              <a:latin typeface="Arial" panose="020B0604020202020204" pitchFamily="34" charset="0"/>
            </a:endParaRPr>
          </a:p>
        </p:txBody>
      </p:sp>
      <p:graphicFrame>
        <p:nvGraphicFramePr>
          <p:cNvPr id="24579" name="Table 24578"/>
          <p:cNvGraphicFramePr/>
          <p:nvPr/>
        </p:nvGraphicFramePr>
        <p:xfrm>
          <a:off x="609600" y="1524000"/>
          <a:ext cx="8077200" cy="4953000"/>
        </p:xfrm>
        <a:graphic>
          <a:graphicData uri="http://schemas.openxmlformats.org/drawingml/2006/table">
            <a:tbl>
              <a:tblPr/>
              <a:tblGrid>
                <a:gridCol w="2544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32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Đinh sắt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kính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nhựa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cao su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64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đá vôi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s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62400" y="557213"/>
            <a:ext cx="1524000" cy="461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3" name="Rectangle 1"/>
          <p:cNvSpPr/>
          <p:nvPr/>
        </p:nvSpPr>
        <p:spPr>
          <a:xfrm>
            <a:off x="609600" y="546100"/>
            <a:ext cx="8229600" cy="461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5604" name="Table 25603"/>
          <p:cNvGraphicFramePr/>
          <p:nvPr>
            <p:extLst>
              <p:ext uri="{D42A27DB-BD31-4B8C-83A1-F6EECF244321}">
                <p14:modId xmlns:p14="http://schemas.microsoft.com/office/powerpoint/2010/main" val="3713508795"/>
              </p:ext>
            </p:extLst>
          </p:nvPr>
        </p:nvGraphicFramePr>
        <p:xfrm>
          <a:off x="609600" y="1524000"/>
          <a:ext cx="8077200" cy="4876800"/>
        </p:xfrm>
        <a:graphic>
          <a:graphicData uri="http://schemas.openxmlformats.org/drawingml/2006/table">
            <a:tbl>
              <a:tblPr/>
              <a:tblGrid>
                <a:gridCol w="2544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32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Đinh sắt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kính 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nhựa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80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cao su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64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đá vôi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18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s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91400" y="557213"/>
            <a:ext cx="43434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15519" y="2362200"/>
            <a:ext cx="487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1400" y="3100864"/>
            <a:ext cx="358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581400" y="3684752"/>
            <a:ext cx="358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84812" y="4409769"/>
            <a:ext cx="358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81400" y="5120979"/>
            <a:ext cx="4758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8418" y="5845996"/>
            <a:ext cx="358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2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4800" y="1981200"/>
            <a:ext cx="1935163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 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12738" y="206375"/>
            <a:ext cx="64770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TÍNH CHẤT VÀ ỨNG DỤNG CỦA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8" name="TextBox 6"/>
          <p:cNvSpPr txBox="1"/>
          <p:nvPr/>
        </p:nvSpPr>
        <p:spPr>
          <a:xfrm>
            <a:off x="655638" y="927100"/>
            <a:ext cx="787876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về tính dẫn nhiệt, khả năng chịu nhiệt của một số vật liệu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30" name="Picture 16" descr="MEETIN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664075"/>
            <a:ext cx="6883400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ight Arrow 2"/>
          <p:cNvSpPr/>
          <p:nvPr/>
        </p:nvSpPr>
        <p:spPr>
          <a:xfrm>
            <a:off x="2239963" y="2933700"/>
            <a:ext cx="884238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3124200" y="2767013"/>
            <a:ext cx="1935163" cy="714375"/>
          </a:xfrm>
          <a:prstGeom prst="hexag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</a:t>
            </a:r>
            <a:endParaRPr b="1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059363" y="2184400"/>
            <a:ext cx="3932238" cy="18796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sz="2000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chia th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5 nhóm </a:t>
            </a: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: 3 phút </a:t>
            </a:r>
          </a:p>
          <a:p>
            <a:pPr lvl="0">
              <a:buChar char="-"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thảo luận : </a:t>
            </a:r>
          </a:p>
          <a:p>
            <a:pPr lvl="0" algn="ctr">
              <a:buNone/>
            </a:pPr>
            <a:r>
              <a:rPr sz="20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thí nghiệm v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sát hiện tượng”.</a:t>
            </a:r>
            <a:endParaRPr sz="2000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22413"/>
            <a:ext cx="8382000" cy="2060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71800" y="304800"/>
            <a:ext cx="304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 2 </a:t>
            </a:r>
            <a:endParaRPr sz="20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2" name="Rectangle 2"/>
          <p:cNvSpPr/>
          <p:nvPr/>
        </p:nvSpPr>
        <p:spPr>
          <a:xfrm>
            <a:off x="762000" y="1827212"/>
            <a:ext cx="807720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lượt đốt nóng các vật liệu sau trên ngọn lửa đèn cồn (sử dụng kẹp sắt để kẹp vật liệu khi đốt): đinh sắt, dây đồng, mẩu gỗ, mẩu nhôm, miếng nhựa v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mẩu s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nh. Chú ý khi kẹp sắt có dấu hiệu nóng thì không đốt nữa v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vật liệu v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chậu nước tránh bị bỏng.</a:t>
            </a:r>
            <a:endParaRPr sz="24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305300" y="914400"/>
            <a:ext cx="381000" cy="4810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457700" y="3660775"/>
            <a:ext cx="38100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4495800"/>
            <a:ext cx="8382000" cy="15033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cho biết vật liệu n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dễ cháy v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vật liệu n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dẫn nhiệt (cảm nhận qua dấu hiệu kẹp sắt bị nóng khi đốt).</a:t>
            </a:r>
          </a:p>
          <a:p>
            <a:pPr lvl="0" algn="ctr">
              <a:buNone/>
            </a:pP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th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phiếu học tập số 4 </a:t>
            </a:r>
            <a:endParaRPr sz="2800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652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/>
          <p:nvPr/>
        </p:nvSpPr>
        <p:spPr>
          <a:xfrm>
            <a:off x="609600" y="69850"/>
            <a:ext cx="8229600" cy="14144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PHIẾU HỌC TẬP SỐ 4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sz="1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sz="2400" dirty="0">
                <a:latin typeface="Times New Roman" panose="02020603050405020304" pitchFamily="18" charset="0"/>
                <a:cs typeface="Arial" panose="020B0604020202020204" pitchFamily="34" charset="0"/>
              </a:rPr>
              <a:t>Em hãy cho biết vật liệu n</a:t>
            </a:r>
            <a:r>
              <a:rPr sz="2400" dirty="0"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Arial" panose="020B0604020202020204" pitchFamily="34" charset="0"/>
              </a:rPr>
              <a:t>o dễ cháy v</a:t>
            </a:r>
            <a:r>
              <a:rPr sz="2400" dirty="0"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Arial" panose="020B0604020202020204" pitchFamily="34" charset="0"/>
              </a:rPr>
              <a:t> vật liệu n</a:t>
            </a:r>
            <a:r>
              <a:rPr sz="2400" dirty="0"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Arial" panose="020B0604020202020204" pitchFamily="34" charset="0"/>
              </a:rPr>
              <a:t>o dẫn nhiệt (cảm nhận qua dấu hiệu kẹp sắt bị nóng khi đốt).</a:t>
            </a:r>
            <a:endParaRPr lang="vi-VN" altLang="x-none" sz="20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aphicFrame>
        <p:nvGraphicFramePr>
          <p:cNvPr id="28675" name="Table 28674"/>
          <p:cNvGraphicFramePr/>
          <p:nvPr/>
        </p:nvGraphicFramePr>
        <p:xfrm>
          <a:off x="457200" y="1600200"/>
          <a:ext cx="8382000" cy="4953000"/>
        </p:xfrm>
        <a:graphic>
          <a:graphicData uri="http://schemas.openxmlformats.org/drawingml/2006/table">
            <a:tbl>
              <a:tblPr/>
              <a:tblGrid>
                <a:gridCol w="264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 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Đinh sắt 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đồng 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3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Mầu gỗ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nhôm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nhựa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5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Mẫu s</a:t>
                      </a:r>
                      <a:r>
                        <a:rPr lang="vi-VN" altLang="x-none" sz="2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43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kính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heel spokes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962400" y="438150"/>
            <a:ext cx="1524000" cy="5524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3" name="Rectangle 1"/>
          <p:cNvSpPr/>
          <p:nvPr/>
        </p:nvSpPr>
        <p:spPr>
          <a:xfrm>
            <a:off x="609600" y="438150"/>
            <a:ext cx="8229600" cy="6778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sz="14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aphicFrame>
        <p:nvGraphicFramePr>
          <p:cNvPr id="30724" name="Table 30723"/>
          <p:cNvGraphicFramePr/>
          <p:nvPr>
            <p:extLst>
              <p:ext uri="{D42A27DB-BD31-4B8C-83A1-F6EECF244321}">
                <p14:modId xmlns:p14="http://schemas.microsoft.com/office/powerpoint/2010/main" val="2098462108"/>
              </p:ext>
            </p:extLst>
          </p:nvPr>
        </p:nvGraphicFramePr>
        <p:xfrm>
          <a:off x="457200" y="1600200"/>
          <a:ext cx="8382000" cy="5394325"/>
        </p:xfrm>
        <a:graphic>
          <a:graphicData uri="http://schemas.openxmlformats.org/drawingml/2006/table">
            <a:tbl>
              <a:tblPr/>
              <a:tblGrid>
                <a:gridCol w="264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 liệu 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  <a:endParaRPr lang="en-US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Đinh sắt 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 đồng 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ẩ</a:t>
                      </a: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gỗ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4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Mẩu nhôm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nhựa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ẩ</a:t>
                      </a: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s</a:t>
                      </a:r>
                      <a:r>
                        <a:rPr lang="vi-VN" altLang="x-none" sz="32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2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Miếng kính</a:t>
                      </a:r>
                      <a:endParaRPr lang="en-US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00400" y="2286000"/>
            <a:ext cx="541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 nhiệt, không cháy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2971800"/>
            <a:ext cx="541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 nhiệt, không cháy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4256206"/>
            <a:ext cx="541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 nhiệt, không cháy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62300" y="3657600"/>
            <a:ext cx="5486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Không dẫn nhiệt, dễ cháy</a:t>
            </a:r>
            <a:endParaRPr lang="en-US" sz="2800" dirty="0">
              <a:solidFill>
                <a:srgbClr val="FF0000"/>
              </a:solidFill>
              <a:ea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4942006"/>
            <a:ext cx="541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Không dẫn nhiệt, khó cháy</a:t>
            </a:r>
            <a:endParaRPr lang="en-US" sz="2800" dirty="0">
              <a:solidFill>
                <a:srgbClr val="FF0000"/>
              </a:solidFill>
              <a:ea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5742225"/>
            <a:ext cx="5448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dẫn nhiệt, không cháy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62300" y="6340831"/>
            <a:ext cx="5448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dẫn nhiệt, không cháy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4" grpId="0"/>
      <p:bldP spid="5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rgbClr val="92D050"/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4650"/>
            <a:ext cx="2819400" cy="267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Callout 4"/>
          <p:cNvSpPr/>
          <p:nvPr/>
        </p:nvSpPr>
        <p:spPr>
          <a:xfrm>
            <a:off x="2819400" y="3079750"/>
            <a:ext cx="5486400" cy="2209800"/>
          </a:xfrm>
          <a:prstGeom prst="wedgeEllipse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hãy cho biết những vật liệu n</a:t>
            </a:r>
            <a:r>
              <a:rPr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dễ bị ăn mòn, bị hoen gỉ dẫn đến hư hỏng công trình, vật dụng? Nguyên nhân dẫn đến sự hư hỏng đó? </a:t>
            </a:r>
            <a:endParaRPr sz="20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2772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0" y="-1587"/>
            <a:ext cx="4619625" cy="2820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5" y="0"/>
            <a:ext cx="4619625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/>
          <p:nvPr/>
        </p:nvSpPr>
        <p:spPr>
          <a:xfrm>
            <a:off x="609600" y="330200"/>
            <a:ext cx="8229600" cy="893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PHIẾU HỌC TẬP SỐ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sz="1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sz="2800" dirty="0">
                <a:latin typeface="Times New Roman" panose="02020603050405020304" pitchFamily="18" charset="0"/>
                <a:cs typeface="Arial" panose="020B0604020202020204" pitchFamily="34" charset="0"/>
              </a:rPr>
              <a:t>Ho</a:t>
            </a:r>
            <a:r>
              <a:rPr sz="2800" dirty="0"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sz="2800" dirty="0">
                <a:latin typeface="Times New Roman" panose="02020603050405020304" pitchFamily="18" charset="0"/>
                <a:cs typeface="Arial" panose="020B0604020202020204" pitchFamily="34" charset="0"/>
              </a:rPr>
              <a:t>n th</a:t>
            </a:r>
            <a:r>
              <a:rPr sz="2800" dirty="0"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sz="2800" dirty="0">
                <a:latin typeface="Times New Roman" panose="02020603050405020304" pitchFamily="18" charset="0"/>
                <a:cs typeface="Arial" panose="020B0604020202020204" pitchFamily="34" charset="0"/>
              </a:rPr>
              <a:t>nh bảng theo mẫu: </a:t>
            </a:r>
            <a:endParaRPr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aphicFrame>
        <p:nvGraphicFramePr>
          <p:cNvPr id="33795" name="Table 33794"/>
          <p:cNvGraphicFramePr/>
          <p:nvPr/>
        </p:nvGraphicFramePr>
        <p:xfrm>
          <a:off x="381000" y="1524000"/>
          <a:ext cx="8458200" cy="5105400"/>
        </p:xfrm>
        <a:graphic>
          <a:graphicData uri="http://schemas.openxmlformats.org/drawingml/2006/table">
            <a:tbl>
              <a:tblPr/>
              <a:tblGrid>
                <a:gridCol w="1890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9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 trình, vật dụng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</a:p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(bị ăn mòn, hoen gỉ)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3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 sắt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Vỏ t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biển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 phận xích xe đạp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1417638"/>
            <a:ext cx="9004300" cy="544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sz="2500" b="1" u="sng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  <a:r>
              <a:rPr sz="25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MỘT SỐ VẬT LIỆU, NHIÊN LIỆU, NGUYÊN LIỆU, LƯƠNG THƯC – THỰC PHẨM THÔNG DỤNG; TÍNH CHẤT VÀ ỨNG DỤNG CỦA CHÚNG</a:t>
            </a:r>
            <a:endParaRPr sz="2500" b="1" dirty="0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2510" y="1587857"/>
            <a:ext cx="86868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sng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 11</a:t>
            </a: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 SỐ VẬT LIỆU THÔNG DỤNG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5400" b="1" i="0" u="none" strike="noStrike" kern="1200" cap="none" spc="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Thời</a:t>
            </a: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lượng</a:t>
            </a: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: 2 </a:t>
            </a:r>
            <a:r>
              <a:rPr kumimoji="0" lang="en-US" sz="5400" b="1" i="0" u="none" strike="noStrike" kern="1200" cap="none" spc="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tiết</a:t>
            </a: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/>
          <p:nvPr/>
        </p:nvSpPr>
        <p:spPr>
          <a:xfrm>
            <a:off x="609600" y="546100"/>
            <a:ext cx="8229600" cy="461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ĐÁP ÁN </a:t>
            </a:r>
            <a:endParaRPr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aphicFrame>
        <p:nvGraphicFramePr>
          <p:cNvPr id="35843" name="Table 35842"/>
          <p:cNvGraphicFramePr/>
          <p:nvPr>
            <p:extLst>
              <p:ext uri="{D42A27DB-BD31-4B8C-83A1-F6EECF244321}">
                <p14:modId xmlns:p14="http://schemas.microsoft.com/office/powerpoint/2010/main" val="3359082302"/>
              </p:ext>
            </p:extLst>
          </p:nvPr>
        </p:nvGraphicFramePr>
        <p:xfrm>
          <a:off x="381000" y="1524000"/>
          <a:ext cx="8458200" cy="5260975"/>
        </p:xfrm>
        <a:graphic>
          <a:graphicData uri="http://schemas.openxmlformats.org/drawingml/2006/table">
            <a:tbl>
              <a:tblPr/>
              <a:tblGrid>
                <a:gridCol w="1890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9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 trình, vật dụng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tượng quan sát</a:t>
                      </a:r>
                    </a:p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(bị ăn mòn, hoen gỉ)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 sắt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Vỏ t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à</a:t>
                      </a:r>
                      <a:r>
                        <a:rPr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biển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4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vi-VN" altLang="x-none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 phận xích xe đạp</a:t>
                      </a:r>
                      <a:endParaRPr 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2400" dirty="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38400" y="3657600"/>
            <a:ext cx="2895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hoen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gỉ</a:t>
            </a:r>
            <a:endParaRPr lang="en-US" sz="25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500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4724400"/>
            <a:ext cx="2895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hoen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gỉ</a:t>
            </a:r>
            <a:endParaRPr lang="en-US" sz="25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500" dirty="0"/>
          </a:p>
        </p:txBody>
      </p:sp>
      <p:sp>
        <p:nvSpPr>
          <p:cNvPr id="6" name="TextBox 5"/>
          <p:cNvSpPr txBox="1"/>
          <p:nvPr/>
        </p:nvSpPr>
        <p:spPr>
          <a:xfrm>
            <a:off x="2431576" y="5867400"/>
            <a:ext cx="2895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hoen</a:t>
            </a:r>
            <a:r>
              <a:rPr lang="en-US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gỉ</a:t>
            </a:r>
            <a:endParaRPr lang="en-US" sz="25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5638800" y="5534855"/>
            <a:ext cx="3048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 oxygen trong không khí</a:t>
            </a:r>
            <a:endParaRPr lang="en-US" sz="25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en-US" sz="2500" dirty="0"/>
          </a:p>
        </p:txBody>
      </p:sp>
      <p:sp>
        <p:nvSpPr>
          <p:cNvPr id="4" name="TextBox 3"/>
          <p:cNvSpPr txBox="1"/>
          <p:nvPr/>
        </p:nvSpPr>
        <p:spPr>
          <a:xfrm>
            <a:off x="5676331" y="4673081"/>
            <a:ext cx="32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trường nước biển</a:t>
            </a:r>
            <a:endParaRPr lang="en-US" sz="25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5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3564861"/>
            <a:ext cx="327546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altLang="x-none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trường không khí</a:t>
            </a:r>
            <a:r>
              <a:rPr lang="vi-VN" sz="2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hoặc mưa acid</a:t>
            </a:r>
            <a:endParaRPr lang="vi-VN" sz="25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5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4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28600"/>
            <a:ext cx="7315200" cy="4572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>
              <a:buNone/>
            </a:pPr>
            <a:r>
              <a:rPr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TÍNH CHẤT VÀ ỨNG DỤNG CỦA VẬT LIỆU</a:t>
            </a:r>
            <a:endParaRPr sz="2000"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2" name="TextBox 5"/>
          <p:cNvSpPr txBox="1"/>
          <p:nvPr/>
        </p:nvSpPr>
        <p:spPr>
          <a:xfrm>
            <a:off x="838200" y="908050"/>
            <a:ext cx="7162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 sát tính chất của cao su</a:t>
            </a:r>
            <a:endParaRPr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789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762125"/>
            <a:ext cx="321945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ounded Rectangle 9"/>
          <p:cNvSpPr/>
          <p:nvPr/>
        </p:nvSpPr>
        <p:spPr>
          <a:xfrm>
            <a:off x="4433888" y="1905000"/>
            <a:ext cx="2286000" cy="18891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Đập quả bóng cao su xuống mặt đường hoặc ném v</a:t>
            </a: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tường sẽ xảy ra hiện tượng gì? </a:t>
            </a:r>
            <a:endParaRPr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7895" name="Picture 4" descr="WHATSUP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2384425"/>
            <a:ext cx="838200" cy="66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ight Arrow 12"/>
          <p:cNvSpPr/>
          <p:nvPr/>
        </p:nvSpPr>
        <p:spPr>
          <a:xfrm>
            <a:off x="6719888" y="2714625"/>
            <a:ext cx="519113" cy="331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239000" y="2232025"/>
            <a:ext cx="1828800" cy="1295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bóng nảy lên v</a:t>
            </a:r>
            <a:r>
              <a:rPr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bật ngược trở lại</a:t>
            </a:r>
            <a:endParaRPr sz="2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7898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00" y="4343400"/>
            <a:ext cx="257810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Picture 4" descr="WHATSUP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5257800"/>
            <a:ext cx="838200" cy="66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ounded Rectangle 16"/>
          <p:cNvSpPr/>
          <p:nvPr/>
        </p:nvSpPr>
        <p:spPr>
          <a:xfrm>
            <a:off x="4114800" y="4645025"/>
            <a:ext cx="2284413" cy="18875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 căng một sợi dây cao su rồi buông tay ra, em có nhận xét gì? </a:t>
            </a:r>
            <a:endParaRPr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6423025" y="5392738"/>
            <a:ext cx="520700" cy="33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978650" y="4645025"/>
            <a:ext cx="2089150" cy="188753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 cao su bị kéo căng, khi buông tay ra thì dây co lại nhanh chóng</a:t>
            </a:r>
            <a:endParaRPr sz="2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28600"/>
            <a:ext cx="7315200" cy="4572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>
              <a:buNone/>
            </a:pPr>
            <a:r>
              <a:rPr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TÍNH CHẤT VÀ ỨNG DỤNG CỦA VẬT LIỆU</a:t>
            </a:r>
            <a:endParaRPr sz="2000"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5" name="TextBox 5"/>
          <p:cNvSpPr txBox="1"/>
          <p:nvPr/>
        </p:nvSpPr>
        <p:spPr>
          <a:xfrm>
            <a:off x="1752600" y="990600"/>
            <a:ext cx="7162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 khảo sát tính chất của cao su:</a:t>
            </a:r>
            <a:endParaRPr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2057400"/>
            <a:ext cx="0" cy="44196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066800" y="1828800"/>
            <a:ext cx="2514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b="1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 3</a:t>
            </a:r>
            <a:endParaRPr sz="2800" b="1" dirty="0">
              <a:solidFill>
                <a:srgbClr val="26267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38800" y="1828800"/>
            <a:ext cx="2514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800" b="1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 4</a:t>
            </a:r>
            <a:endParaRPr sz="2800" b="1" dirty="0">
              <a:solidFill>
                <a:srgbClr val="26267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743200"/>
            <a:ext cx="3810000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None/>
            </a:pP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một đoạn dây cao su v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cốc nước nóng, sau đó lấ</a:t>
            </a: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rồi cho v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cốc nước nguội. </a:t>
            </a:r>
            <a:endParaRPr sz="2400" dirty="0">
              <a:solidFill>
                <a:srgbClr val="2626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None/>
            </a:pP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sự thay đổi hình dạng của dây cao su</a:t>
            </a: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sz="2400" dirty="0">
              <a:solidFill>
                <a:srgbClr val="26267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6000" y="2755900"/>
            <a:ext cx="41148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None/>
            </a:pP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một viên tẩy nhỏ  (cao su) v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cốc xăng. </a:t>
            </a:r>
            <a:endParaRPr sz="2400" dirty="0">
              <a:solidFill>
                <a:srgbClr val="2626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sz="2400" dirty="0">
              <a:solidFill>
                <a:srgbClr val="2626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sz="2400" dirty="0">
              <a:solidFill>
                <a:srgbClr val="2626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sz="2400" dirty="0">
              <a:solidFill>
                <a:srgbClr val="2626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x-none" sz="2400" dirty="0">
                <a:solidFill>
                  <a:srgbClr val="2626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hiện tượng xảy ra</a:t>
            </a:r>
            <a:r>
              <a:rPr sz="2400" dirty="0">
                <a:latin typeface="Arial" panose="020B0604020202020204" pitchFamily="34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165100" y="4708525"/>
            <a:ext cx="228600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4711700" y="4724400"/>
            <a:ext cx="228600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23" name="TextBox 11"/>
          <p:cNvSpPr txBox="1"/>
          <p:nvPr/>
        </p:nvSpPr>
        <p:spPr>
          <a:xfrm>
            <a:off x="279400" y="5715000"/>
            <a:ext cx="4064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 cao su không thay đổi hình dạng</a:t>
            </a:r>
            <a:endParaRPr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24" name="TextBox 14"/>
          <p:cNvSpPr txBox="1"/>
          <p:nvPr/>
        </p:nvSpPr>
        <p:spPr>
          <a:xfrm>
            <a:off x="4826000" y="5726113"/>
            <a:ext cx="3860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 su sẽ tan trong xăng </a:t>
            </a:r>
            <a:endParaRPr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8923" grpId="0"/>
      <p:bldP spid="389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152400"/>
            <a:ext cx="7543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3" name="Rectangle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sz="2800" b="1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11</a:t>
            </a:r>
            <a:r>
              <a:rPr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MỘT SỐ VẬT LIỆU THÔNG DỤNG</a:t>
            </a:r>
            <a:endParaRPr sz="28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016991" y="1935163"/>
            <a:ext cx="5105400" cy="24701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cao su có những tính chất quan trọng n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o? Kể tên một số ứng dụng của cao su</a:t>
            </a:r>
            <a:endParaRPr sz="3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65" name="Picture 15" descr="Copy of MEET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073150"/>
            <a:ext cx="3505200" cy="349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2" descr="Cau ho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071563"/>
            <a:ext cx="1371600" cy="1338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4633913"/>
            <a:ext cx="5181600" cy="2252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381000" y="14288"/>
            <a:ext cx="8229600" cy="1143000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của cao su</a:t>
            </a:r>
            <a:endParaRPr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98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941388"/>
            <a:ext cx="36576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312988"/>
            <a:ext cx="1514475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275" y="4460875"/>
            <a:ext cx="21431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5" y="4460875"/>
            <a:ext cx="21431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9150" y="4143375"/>
            <a:ext cx="2143125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2" name="TextBox 11"/>
          <p:cNvSpPr txBox="1"/>
          <p:nvPr/>
        </p:nvSpPr>
        <p:spPr>
          <a:xfrm>
            <a:off x="609600" y="3827463"/>
            <a:ext cx="2209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Bóng cao su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93" name="TextBox 12"/>
          <p:cNvSpPr txBox="1"/>
          <p:nvPr/>
        </p:nvSpPr>
        <p:spPr>
          <a:xfrm>
            <a:off x="371475" y="6403975"/>
            <a:ext cx="2209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Dây thun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94" name="TextBox 13"/>
          <p:cNvSpPr txBox="1"/>
          <p:nvPr/>
        </p:nvSpPr>
        <p:spPr>
          <a:xfrm>
            <a:off x="2581275" y="6400800"/>
            <a:ext cx="31384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Dây kéo co dãn tập thể thao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95" name="TextBox 14"/>
          <p:cNvSpPr txBox="1"/>
          <p:nvPr/>
        </p:nvSpPr>
        <p:spPr>
          <a:xfrm>
            <a:off x="7162800" y="6400800"/>
            <a:ext cx="2209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Dép cao su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99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925" y="1844675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7" name="TextBox 16"/>
          <p:cNvSpPr txBox="1"/>
          <p:nvPr/>
        </p:nvSpPr>
        <p:spPr>
          <a:xfrm>
            <a:off x="7185025" y="3987800"/>
            <a:ext cx="2209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Săm, lốp xe 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1524000"/>
            <a:ext cx="4070350" cy="4567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ounded Rectangle 4"/>
          <p:cNvSpPr/>
          <p:nvPr/>
        </p:nvSpPr>
        <p:spPr>
          <a:xfrm>
            <a:off x="1981200" y="152400"/>
            <a:ext cx="6553200" cy="990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 sao vỏ dây điện thường được l</a:t>
            </a:r>
            <a:r>
              <a:rPr sz="2400" dirty="0"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bằng nhựa hoặc cao su nhưng lõi dây điện l</a:t>
            </a:r>
            <a:r>
              <a:rPr sz="2400" dirty="0"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bằng kim loại? </a:t>
            </a:r>
            <a:endParaRPr sz="2400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3012" name="Picture 2" descr="Cau ho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863" y="-17462"/>
            <a:ext cx="1371600" cy="133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Box 6"/>
          <p:cNvSpPr txBox="1"/>
          <p:nvPr/>
        </p:nvSpPr>
        <p:spPr>
          <a:xfrm>
            <a:off x="4495800" y="2286000"/>
            <a:ext cx="42672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spcBef>
                <a:spcPct val="0"/>
              </a:spcBef>
              <a:buChar char="-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Vỏ dây điện cần l</a:t>
            </a:r>
            <a:r>
              <a:rPr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bằng vật liệu cách điện ( nhựa, cao su) để an to</a:t>
            </a:r>
            <a:r>
              <a:rPr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khi sử dụng </a:t>
            </a:r>
          </a:p>
          <a:p>
            <a:pPr marL="285750" lvl="0" indent="-285750">
              <a:spcBef>
                <a:spcPct val="0"/>
              </a:spcBef>
              <a:buChar char="-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Lõi dây điện l</a:t>
            </a:r>
            <a:r>
              <a:rPr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bằng vật liệu dẫn điện ( đồng, nhộm) để có thể dẫn điện tốt </a:t>
            </a:r>
            <a:endParaRPr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30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/>
        </p:nvSpPr>
        <p:spPr>
          <a:xfrm>
            <a:off x="312738" y="206375"/>
            <a:ext cx="7459663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SỬ DỤNG VẬT LIỆU AN TOÀN, HIỆU QUẢ VÀ BẢO ĐẢM SỰ    PHÁT TRIỂN BỀN VỮNG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5" name="TextBox 6"/>
          <p:cNvSpPr txBox="1"/>
          <p:nvPr/>
        </p:nvSpPr>
        <p:spPr>
          <a:xfrm>
            <a:off x="655638" y="927100"/>
            <a:ext cx="579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vật liệu an to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hiệu quả.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376363" y="1790700"/>
            <a:ext cx="5334000" cy="95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CẶP ĐÔI</a:t>
            </a:r>
          </a:p>
          <a:p>
            <a:pPr lvl="0" algn="ctr">
              <a:buNone/>
            </a:pPr>
            <a:r>
              <a:rPr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( 2 phút)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Picture 6" descr="nhomdo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038" y="1033463"/>
            <a:ext cx="2239962" cy="210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188913" y="3140075"/>
            <a:ext cx="8831263" cy="3689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endParaRPr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endParaRPr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endParaRPr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 Em hãy cho biết cách tốt để sử dụng các đồ vật bằng nhựa an to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hiệu quả?</a:t>
            </a: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……………………………………………………………………………………………………………………………………………………………………………………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 Em hãy cho biết cách tốt để sử dụng các đồ vật bằng cao su an to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hiệu quả?</a:t>
            </a: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………………………………………………………………………………………………………………………………………………………………………………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........</a:t>
            </a: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 Em hãy nêu một số biện pháp được sử dụng để hạn chế sự hoen gỉ của kim loại?</a:t>
            </a:r>
          </a:p>
          <a:p>
            <a:pPr lvl="0">
              <a:buNone/>
            </a:pP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……………………………………………………………………………………………………………………………………………………………………………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endParaRPr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312738" y="206375"/>
            <a:ext cx="7459663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SỬ DỤNG VẬT LIỆU AN TOÀN, HIỆU QUẢ VÀ BẢO ĐẢM SỰ    PHÁT TRIỂN BỀN VỮNG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059" name="TextBox 6"/>
          <p:cNvSpPr txBox="1"/>
          <p:nvPr/>
        </p:nvSpPr>
        <p:spPr>
          <a:xfrm>
            <a:off x="655638" y="927100"/>
            <a:ext cx="579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vật liệu an to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hiệu quả.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61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888" y="1981200"/>
            <a:ext cx="36576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81200"/>
            <a:ext cx="36576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ight Arrow 8"/>
          <p:cNvSpPr/>
          <p:nvPr/>
        </p:nvSpPr>
        <p:spPr>
          <a:xfrm>
            <a:off x="3886200" y="3048000"/>
            <a:ext cx="1219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8438" y="5116513"/>
            <a:ext cx="3344863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 chế sử dụng đồ nhựa đựng thực phẩm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57800" y="5116513"/>
            <a:ext cx="3344863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 thay bằng đồ thủy tinh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312738" y="206375"/>
            <a:ext cx="7459663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SỬ DỤNG VẬT LIỆU AN TOÀN, HIỆU QUẢ VÀ BẢO ĐẢM SỰ    PHÁT TRIỂN BỀN VỮNG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6083" name="TextBox 6"/>
          <p:cNvSpPr txBox="1"/>
          <p:nvPr/>
        </p:nvSpPr>
        <p:spPr>
          <a:xfrm>
            <a:off x="655638" y="927100"/>
            <a:ext cx="579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vật liệu an to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hiệu quả.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886200" y="3048000"/>
            <a:ext cx="1219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5368925"/>
            <a:ext cx="89916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sử dụng hộp nhựa đựng thực phẩm ở nhiệt độ cao hay sử dụng trong lò vi sóng</a:t>
            </a:r>
            <a:endParaRPr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608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30400"/>
            <a:ext cx="3362325" cy="2844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Straight Connector 12"/>
          <p:cNvCxnSpPr/>
          <p:nvPr/>
        </p:nvCxnSpPr>
        <p:spPr>
          <a:xfrm>
            <a:off x="674688" y="2400300"/>
            <a:ext cx="2506663" cy="190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62000" y="2400300"/>
            <a:ext cx="2057400" cy="190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051074"/>
            <a:ext cx="3762375" cy="284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312738" y="206375"/>
            <a:ext cx="7459663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SỬ DỤNG VẬT LIỆU AN TOÀN, HIỆU QUẢ VÀ BẢO ĐẢM SỰ    PHÁT TRIỂN BỀN VỮNG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7" name="TextBox 6"/>
          <p:cNvSpPr txBox="1"/>
          <p:nvPr/>
        </p:nvSpPr>
        <p:spPr>
          <a:xfrm>
            <a:off x="655638" y="927100"/>
            <a:ext cx="579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vật liệu an to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hiệu quả.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198438" y="1017588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8" y="1381125"/>
            <a:ext cx="4602162" cy="411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563" y="4505325"/>
            <a:ext cx="438943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TextBox 9"/>
          <p:cNvSpPr txBox="1"/>
          <p:nvPr/>
        </p:nvSpPr>
        <p:spPr>
          <a:xfrm>
            <a:off x="4953000" y="2225675"/>
            <a:ext cx="38100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 chế cho trẻ em</a:t>
            </a:r>
          </a:p>
          <a:p>
            <a:pPr marL="0" lvl="0" indent="0" algn="ctr">
              <a:spcBef>
                <a:spcPct val="0"/>
              </a:spcBef>
              <a:buNone/>
            </a:pP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chơi đồ chơi nhựa</a:t>
            </a:r>
            <a:endParaRPr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4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CC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33450" y="95250"/>
            <a:ext cx="7391400" cy="5683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Rectangle 2"/>
          <p:cNvSpPr>
            <a:spLocks noGrp="1"/>
          </p:cNvSpPr>
          <p:nvPr>
            <p:ph type="title" sz="quarter"/>
          </p:nvPr>
        </p:nvSpPr>
        <p:spPr>
          <a:xfrm>
            <a:off x="457200" y="-273050"/>
            <a:ext cx="8229600" cy="11430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sz="2800" b="1" u="sng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11</a:t>
            </a:r>
            <a:r>
              <a:rPr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MỘT SỐ VẬT LIỆU THÔNG DỤNG</a:t>
            </a:r>
            <a:endParaRPr sz="28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14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419350" y="25844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14300" imgH="215900" progId="Equation.3">
                  <p:embed/>
                </p:oleObj>
              </mc:Choice>
              <mc:Fallback>
                <p:oleObj r:id="rId2" imgW="114300" imgH="215900" progId="Equation.3">
                  <p:embed/>
                  <p:pic>
                    <p:nvPicPr>
                      <p:cNvPr id="0" name="Picture 3078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2419350" y="25844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610350" y="25844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14300" imgH="215900" progId="Equation.3">
                  <p:embed/>
                </p:oleObj>
              </mc:Choice>
              <mc:Fallback>
                <p:oleObj r:id="rId4" imgW="114300" imgH="215900" progId="Equation.3">
                  <p:embed/>
                  <p:pic>
                    <p:nvPicPr>
                      <p:cNvPr id="0" name="Picture 3077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6610350" y="25844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419350" y="49244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4300" imgH="215900" progId="Equation.3">
                  <p:embed/>
                </p:oleObj>
              </mc:Choice>
              <mc:Fallback>
                <p:oleObj r:id="rId5" imgW="114300" imgH="215900" progId="Equation.3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2419350" y="4924425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14300" imgH="215900" progId="Equation.3">
                  <p:embed/>
                </p:oleObj>
              </mc:Choice>
              <mc:Fallback>
                <p:oleObj r:id="rId6" imgW="114300" imgH="215900" progId="Equation.3">
                  <p:embed/>
                  <p:pic>
                    <p:nvPicPr>
                      <p:cNvPr id="0" name="Picture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own Arrow Callout 5"/>
          <p:cNvSpPr/>
          <p:nvPr/>
        </p:nvSpPr>
        <p:spPr>
          <a:xfrm>
            <a:off x="3200400" y="950913"/>
            <a:ext cx="2743200" cy="982663"/>
          </a:xfrm>
          <a:prstGeom prst="downArrow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2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  <a:endParaRPr sz="3200" b="1" dirty="0">
              <a:solidFill>
                <a:srgbClr val="2D2D8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1981200"/>
            <a:ext cx="8058150" cy="315912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342900" lvl="0" indent="-342900">
              <a:buAutoNum type="arabicPeriod"/>
            </a:pP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b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được tính chất v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ứng dụng của một số vật liệu thông dụng.</a:t>
            </a:r>
          </a:p>
          <a:p>
            <a:pPr marL="342900" lvl="0" indent="-342900">
              <a:buAutoNum type="arabicPeriod"/>
            </a:pP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xuất được phương án tìm hiểu về một số tính chất của một số vật liệu thông thường.</a:t>
            </a:r>
          </a:p>
          <a:p>
            <a:pPr marL="342900" lvl="0" indent="-342900">
              <a:buAutoNum type="arabicPeriod"/>
            </a:pP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thập dữ liệu, phân tích, thảo luận, so sánh để rút ra được kết luận về tính chất của một số vật liệu.</a:t>
            </a:r>
          </a:p>
          <a:p>
            <a:pPr marL="342900" lvl="0" indent="-342900">
              <a:buAutoNum type="arabicPeriod"/>
            </a:pP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được cách sử dụng của một số vật liệu an to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hiệu quả v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đảm bảo sự phát triển bền vững</a:t>
            </a:r>
            <a:endParaRPr sz="2400" dirty="0">
              <a:solidFill>
                <a:srgbClr val="2D2D8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Picture 17" descr="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8475" y="5216525"/>
            <a:ext cx="3181350" cy="1355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b" anchorCtr="0"/>
          <a:lstStyle/>
          <a:p>
            <a:pPr>
              <a:buClrTx/>
              <a:buSzTx/>
              <a:buFontTx/>
            </a:pP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8131" name="Subtitle 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>
              <a:buClrTx/>
              <a:buSzTx/>
              <a:buFontTx/>
            </a:pPr>
            <a:endParaRPr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4813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>
          <a:xfrm>
            <a:off x="0" y="304800"/>
            <a:ext cx="5791200" cy="533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KÍ HIỆU THƯỜNG GẶP TRÊN HỘP NHỰA</a:t>
            </a:r>
            <a:endParaRPr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953000"/>
            <a:ext cx="8763000" cy="16557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l">
              <a:buClrTx/>
              <a:buSzTx/>
              <a:buFontTx/>
              <a:buChar char="-"/>
            </a:pP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 để cao su ở nơi có nhiệt độ quá cao ( cao su sẽ bị chảy) hoặc ở nới có nhiệt độ quá thấp ( cao su sẽ bị giòn hoặc cứng)..</a:t>
            </a:r>
          </a:p>
          <a:p>
            <a:pPr marL="342900" indent="-342900" algn="l">
              <a:buClrTx/>
              <a:buSzTx/>
              <a:buFontTx/>
              <a:buChar char="-"/>
            </a:pP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 để hóa chất dính v</a:t>
            </a: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à</a:t>
            </a: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cao su</a:t>
            </a:r>
          </a:p>
          <a:p>
            <a:pPr marL="342900" indent="-342900" algn="l">
              <a:buClrTx/>
              <a:buSzTx/>
              <a:buFontTx/>
              <a:buChar char="-"/>
            </a:pP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 giặt tẩy bằng x</a:t>
            </a: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à</a:t>
            </a:r>
            <a:r>
              <a:rPr kern="1200" dirty="0">
                <a:solidFill>
                  <a:srgbClr val="22226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phòng hoặc xăng </a:t>
            </a:r>
            <a:endParaRPr kern="1200" dirty="0">
              <a:solidFill>
                <a:srgbClr val="22226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915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143000"/>
            <a:ext cx="5715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ounded Rectangle 4"/>
          <p:cNvSpPr/>
          <p:nvPr/>
        </p:nvSpPr>
        <p:spPr>
          <a:xfrm>
            <a:off x="3124200" y="228600"/>
            <a:ext cx="3352800" cy="609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400" b="1" dirty="0">
                <a:solidFill>
                  <a:srgbClr val="2222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bằng cao su</a:t>
            </a:r>
            <a:endParaRPr sz="2400" b="1" dirty="0">
              <a:solidFill>
                <a:srgbClr val="22226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124200" y="228600"/>
            <a:ext cx="3352800" cy="609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400" b="1" dirty="0">
                <a:solidFill>
                  <a:srgbClr val="2222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bằng kim loại </a:t>
            </a:r>
            <a:endParaRPr sz="2400" b="1" dirty="0">
              <a:solidFill>
                <a:srgbClr val="22226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017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3725863"/>
            <a:ext cx="3505200" cy="311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143000"/>
            <a:ext cx="3505200" cy="311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TextBox 7"/>
          <p:cNvSpPr txBox="1"/>
          <p:nvPr/>
        </p:nvSpPr>
        <p:spPr>
          <a:xfrm>
            <a:off x="4800600" y="1600200"/>
            <a:ext cx="37338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Để tránh hoen gỉ, nên ngăn cách các vật liệu n</a:t>
            </a:r>
            <a:r>
              <a:rPr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với môi trường bằng một số biện pháp : sơn phủ bề mặt, bôi dầu mỡ</a:t>
            </a:r>
            <a:r>
              <a:rPr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</p:txBody>
      </p:sp>
    </p:spTree>
  </p:cSld>
  <p:clrMapOvr>
    <a:masterClrMapping/>
  </p:clrMapOvr>
  <p:transition>
    <p:wheel spokes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533400" y="-215900"/>
            <a:ext cx="8229600" cy="1143000"/>
          </a:xfrm>
          <a:ln/>
        </p:spPr>
        <p:txBody>
          <a:bodyPr vert="horz" wrap="square" lIns="91440" tIns="45720" rIns="91440" bIns="45720" anchor="ctr" anchorCtr="0"/>
          <a:lstStyle/>
          <a:p>
            <a:pPr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việc sử dụng các vật liệu bảo đảm sự phát triển bền vững</a:t>
            </a:r>
            <a:endParaRPr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27025" y="227013"/>
            <a:ext cx="533400" cy="258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8300" y="3951288"/>
            <a:ext cx="6019800" cy="457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Tòa nh</a:t>
            </a: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Quốc hội sử dụng vật liệu xây dựng xanh</a:t>
            </a:r>
            <a:endParaRPr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222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55675"/>
            <a:ext cx="6858000" cy="294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6" descr="Variados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4876800"/>
            <a:ext cx="12192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990600" y="5319713"/>
            <a:ext cx="7772400" cy="1143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kể tên một số vật liệu mới được sử dụng trong xây dựng đảm bảo phát triển bền vững?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43200" y="304800"/>
            <a:ext cx="3581400" cy="762000"/>
          </a:xfrm>
          <a:prstGeom prst="roundRect">
            <a:avLst/>
          </a:prstGeom>
          <a:ln w="57150"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vật liệu mới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325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6338"/>
            <a:ext cx="3140075" cy="205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1130300"/>
            <a:ext cx="2762250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TextBox 9"/>
          <p:cNvSpPr txBox="1"/>
          <p:nvPr/>
        </p:nvSpPr>
        <p:spPr>
          <a:xfrm>
            <a:off x="800100" y="3235325"/>
            <a:ext cx="20574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Arial" panose="020B0604020202020204" pitchFamily="34" charset="0"/>
              </a:rPr>
              <a:t>Gạch không nung</a:t>
            </a:r>
          </a:p>
        </p:txBody>
      </p:sp>
      <p:sp>
        <p:nvSpPr>
          <p:cNvPr id="53254" name="TextBox 10"/>
          <p:cNvSpPr txBox="1"/>
          <p:nvPr/>
        </p:nvSpPr>
        <p:spPr>
          <a:xfrm>
            <a:off x="5416550" y="3251200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Arial" panose="020B0604020202020204" pitchFamily="34" charset="0"/>
              </a:rPr>
              <a:t>Tấm Panen đúc sẵn</a:t>
            </a:r>
          </a:p>
        </p:txBody>
      </p:sp>
      <p:pic>
        <p:nvPicPr>
          <p:cNvPr id="53255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4038600"/>
            <a:ext cx="30480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400" y="3800901"/>
            <a:ext cx="2835275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7" name="TextBox 13"/>
          <p:cNvSpPr txBox="1"/>
          <p:nvPr/>
        </p:nvSpPr>
        <p:spPr>
          <a:xfrm>
            <a:off x="5867400" y="6389688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Arial" panose="020B0604020202020204" pitchFamily="34" charset="0"/>
              </a:rPr>
              <a:t>Cửa nhôm</a:t>
            </a:r>
          </a:p>
        </p:txBody>
      </p:sp>
      <p:sp>
        <p:nvSpPr>
          <p:cNvPr id="53258" name="TextBox 14"/>
          <p:cNvSpPr txBox="1"/>
          <p:nvPr/>
        </p:nvSpPr>
        <p:spPr>
          <a:xfrm>
            <a:off x="752475" y="6389688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Arial" panose="020B0604020202020204" pitchFamily="34" charset="0"/>
              </a:rPr>
              <a:t>Cửa trượt tự động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  <p:bldP spid="53257" grpId="0"/>
      <p:bldP spid="5325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4572000" cy="534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1343025"/>
            <a:ext cx="1992313" cy="444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ounded Rectangle 6"/>
          <p:cNvSpPr/>
          <p:nvPr/>
        </p:nvSpPr>
        <p:spPr>
          <a:xfrm>
            <a:off x="2743200" y="304800"/>
            <a:ext cx="3581400" cy="762000"/>
          </a:xfrm>
          <a:prstGeom prst="roundRect">
            <a:avLst/>
          </a:prstGeom>
          <a:ln w="57150"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vật liệu mới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427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88" y="1346200"/>
            <a:ext cx="2466975" cy="444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8" name="TextBox 8"/>
          <p:cNvSpPr txBox="1"/>
          <p:nvPr/>
        </p:nvSpPr>
        <p:spPr>
          <a:xfrm>
            <a:off x="7162800" y="6096000"/>
            <a:ext cx="1947863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Rèm ngăn lửa</a:t>
            </a:r>
            <a:endParaRPr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4279" name="TextBox 9"/>
          <p:cNvSpPr txBox="1"/>
          <p:nvPr/>
        </p:nvSpPr>
        <p:spPr>
          <a:xfrm>
            <a:off x="4695825" y="6064250"/>
            <a:ext cx="1947863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Cửa chống cháy</a:t>
            </a:r>
            <a:endParaRPr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7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0" descr="1ar04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47700"/>
            <a:ext cx="6096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/>
          <p:nvPr/>
        </p:nvSpPr>
        <p:spPr>
          <a:xfrm>
            <a:off x="1295400" y="381000"/>
            <a:ext cx="7467600" cy="838200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vật liệu trên l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vật liệu xây dựng xanh, thân thiện với môi trường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5300" name="Picture 10" descr="1ar04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829300" y="146685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Cloud Callout 6"/>
          <p:cNvSpPr/>
          <p:nvPr/>
        </p:nvSpPr>
        <p:spPr>
          <a:xfrm>
            <a:off x="3276600" y="2133600"/>
            <a:ext cx="5715000" cy="35814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cho biết ưu điểm của một số vật liệu mới so với vật liệu truyền thống trong xây dựng?</a:t>
            </a:r>
            <a:endParaRPr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8" descr="Picture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876800"/>
            <a:ext cx="2036763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7500" y="381000"/>
            <a:ext cx="3581400" cy="838200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8" descr="Picture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362200"/>
            <a:ext cx="5486400" cy="384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661591"/>
              </p:ext>
            </p:extLst>
          </p:nvPr>
        </p:nvGraphicFramePr>
        <p:xfrm>
          <a:off x="304800" y="2133600"/>
          <a:ext cx="8610600" cy="4245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8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176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265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265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dẻo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đàn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265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kính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bể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971800" y="152400"/>
            <a:ext cx="3581400" cy="601662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02584"/>
      </p:ext>
    </p:extLst>
  </p:cSld>
  <p:clrMapOvr>
    <a:masterClrMapping/>
  </p:clrMapOvr>
  <p:transition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4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CC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body" idx="4294967295"/>
          </p:nvPr>
        </p:nvSpPr>
        <p:spPr>
          <a:xfrm>
            <a:off x="301625" y="1508125"/>
            <a:ext cx="8534400" cy="4694238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sz="2400" dirty="0">
                <a:latin typeface="Times New Roman" panose="02020603050405020304" pitchFamily="18" charset="0"/>
              </a:rPr>
              <a:t> </a:t>
            </a:r>
            <a:endParaRPr sz="2800" dirty="0">
              <a:solidFill>
                <a:srgbClr val="0000FF"/>
              </a:solidFill>
            </a:endParaRPr>
          </a:p>
        </p:txBody>
      </p:sp>
      <p:sp>
        <p:nvSpPr>
          <p:cNvPr id="2" name="Pentagon 1"/>
          <p:cNvSpPr/>
          <p:nvPr/>
        </p:nvSpPr>
        <p:spPr>
          <a:xfrm>
            <a:off x="304800" y="9525"/>
            <a:ext cx="44196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MỘT SỐ VẬT LIỆU THÔNG DỤNG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83820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TextBox 6"/>
          <p:cNvSpPr txBox="1"/>
          <p:nvPr/>
        </p:nvSpPr>
        <p:spPr>
          <a:xfrm>
            <a:off x="609600" y="679450"/>
            <a:ext cx="4257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một số vật liệu: 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2724150" y="1279525"/>
            <a:ext cx="5486400" cy="35210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 tên một số vật liệu trong cuộc sống m</a:t>
            </a:r>
            <a:r>
              <a:rPr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 biết? </a:t>
            </a:r>
            <a:endParaRPr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Picture 6" descr="nhomdo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800600"/>
            <a:ext cx="3048000" cy="190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8" grpId="0" animBg="1"/>
      <p:bldP spid="8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023919"/>
              </p:ext>
            </p:extLst>
          </p:nvPr>
        </p:nvGraphicFramePr>
        <p:xfrm>
          <a:off x="304800" y="2133600"/>
          <a:ext cx="8610600" cy="4495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347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41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41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dẻo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đàn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1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kính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bể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971800" y="152400"/>
            <a:ext cx="3581400" cy="601662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33528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gỉ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5600" y="3383577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lõi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0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4449086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4442262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lốp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0" y="5820685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20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0" y="5512909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gỉ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54228436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066800"/>
            <a:ext cx="8534400" cy="9906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71800" y="152400"/>
            <a:ext cx="3581400" cy="601662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2098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Gỗ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81600" y="22098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Kim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4267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nung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426833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658156"/>
            <a:ext cx="2667000" cy="15108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13" y="4765553"/>
            <a:ext cx="3140075" cy="205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4806549"/>
            <a:ext cx="3219450" cy="18990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834" y="2683409"/>
            <a:ext cx="2643116" cy="1560894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79946" y="4244303"/>
            <a:ext cx="381000" cy="4983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4570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066800"/>
            <a:ext cx="8610600" cy="1655762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phích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tái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71800" y="152400"/>
            <a:ext cx="3581400" cy="601662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9571" y="3733690"/>
            <a:ext cx="1549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 HỌA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1" y="2094706"/>
            <a:ext cx="3530969" cy="1962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39" y="2021800"/>
            <a:ext cx="3518655" cy="2107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8124"/>
            <a:ext cx="3530969" cy="2657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40" y="4410074"/>
            <a:ext cx="351183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07585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657600" y="327342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dirty="0">
                <a:latin typeface="Arial" panose="020B0604020202020204" pitchFamily="34" charset="0"/>
              </a:rPr>
              <a:t>Thủy tinh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2100" y="327977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Sắt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thép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Pentagon 1"/>
          <p:cNvSpPr/>
          <p:nvPr/>
        </p:nvSpPr>
        <p:spPr>
          <a:xfrm>
            <a:off x="304800" y="9525"/>
            <a:ext cx="44196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MỘT SỐ VẬT LIỆU THÔNG DỤNG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83820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8" name="TextBox 6"/>
          <p:cNvSpPr txBox="1"/>
          <p:nvPr/>
        </p:nvSpPr>
        <p:spPr>
          <a:xfrm>
            <a:off x="609600" y="679450"/>
            <a:ext cx="4257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một số vật liệu: 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1274763"/>
            <a:ext cx="266065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875" y="1274763"/>
            <a:ext cx="3125788" cy="183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558" y="3825875"/>
            <a:ext cx="2779712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3827463"/>
            <a:ext cx="2952750" cy="2344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438" y="1228725"/>
            <a:ext cx="3124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2225" y="3827463"/>
            <a:ext cx="3200400" cy="2344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Rectangle 19"/>
          <p:cNvSpPr/>
          <p:nvPr/>
        </p:nvSpPr>
        <p:spPr>
          <a:xfrm>
            <a:off x="6823075" y="327342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dirty="0">
                <a:latin typeface="Arial" panose="020B0604020202020204" pitchFamily="34" charset="0"/>
              </a:rPr>
              <a:t>Nhựa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92138" y="627697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dirty="0">
                <a:latin typeface="Arial" panose="020B0604020202020204" pitchFamily="34" charset="0"/>
              </a:rPr>
              <a:t>Gỗ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48125" y="6276975"/>
            <a:ext cx="1447800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dirty="0">
                <a:latin typeface="Arial" panose="020B0604020202020204" pitchFamily="34" charset="0"/>
              </a:rPr>
              <a:t>Đất sét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031038" y="6269038"/>
            <a:ext cx="1447800" cy="439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măng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au ho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866900"/>
            <a:ext cx="18288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4"/>
          <p:cNvSpPr/>
          <p:nvPr/>
        </p:nvSpPr>
        <p:spPr>
          <a:xfrm>
            <a:off x="2235200" y="1600200"/>
            <a:ext cx="5638800" cy="2667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liệt kê các loại đồ vật hoặc công trình xây dựng được l</a:t>
            </a: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từ những vật liệu trên? </a:t>
            </a:r>
            <a:endParaRPr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04800" y="9525"/>
            <a:ext cx="4419600" cy="5238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MỘT SỐ VẬT LIỆU THÔNG DỤNG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1" name="TextBox 6"/>
          <p:cNvSpPr txBox="1"/>
          <p:nvPr/>
        </p:nvSpPr>
        <p:spPr>
          <a:xfrm>
            <a:off x="609600" y="679450"/>
            <a:ext cx="4257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một số vật liệu:  </a:t>
            </a:r>
            <a:endParaRPr sz="28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0" y="83820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3" name="Picture 10" descr="original_pencil_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5257800"/>
            <a:ext cx="335280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Picture 4" descr="Book-09-ju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4876800"/>
            <a:ext cx="2971800" cy="1741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2841625" y="835025"/>
            <a:ext cx="3113088" cy="2935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28600" y="163513"/>
            <a:ext cx="2362200" cy="750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các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410200" y="198438"/>
            <a:ext cx="358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vật hoặc công trình xây dựng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124200" y="273050"/>
            <a:ext cx="2057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258888"/>
            <a:ext cx="2057400" cy="184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TextBox 7"/>
          <p:cNvSpPr txBox="1"/>
          <p:nvPr/>
        </p:nvSpPr>
        <p:spPr>
          <a:xfrm>
            <a:off x="3733800" y="3203575"/>
            <a:ext cx="1447800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1800" dirty="0"/>
              <a:t>Sắt, thép </a:t>
            </a:r>
          </a:p>
        </p:txBody>
      </p:sp>
      <p:pic>
        <p:nvPicPr>
          <p:cNvPr id="10248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4550" y="4400550"/>
            <a:ext cx="1771650" cy="2360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988" y="1449388"/>
            <a:ext cx="2868612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700" y="4400550"/>
            <a:ext cx="2084388" cy="256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0" y="4516438"/>
            <a:ext cx="2355850" cy="234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213" y="4546600"/>
            <a:ext cx="2522537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750" y="1449388"/>
            <a:ext cx="2328863" cy="2371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199" name="Curved Connector 8198"/>
          <p:cNvCxnSpPr>
            <a:stCxn id="14" idx="4"/>
          </p:cNvCxnSpPr>
          <p:nvPr/>
        </p:nvCxnSpPr>
        <p:spPr>
          <a:xfrm rot="5400000" flipH="1">
            <a:off x="2928938" y="2301875"/>
            <a:ext cx="1027113" cy="1909763"/>
          </a:xfrm>
          <a:prstGeom prst="curvedConnector4">
            <a:avLst>
              <a:gd name="adj1" fmla="val -22260"/>
              <a:gd name="adj2" fmla="val 90715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1" name="Curved Connector 8200"/>
          <p:cNvCxnSpPr>
            <a:stCxn id="14" idx="4"/>
            <a:endCxn id="10251" idx="0"/>
          </p:cNvCxnSpPr>
          <p:nvPr/>
        </p:nvCxnSpPr>
        <p:spPr>
          <a:xfrm rot="5400000">
            <a:off x="2417763" y="2536825"/>
            <a:ext cx="746125" cy="3213100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3" name="Curved Connector 8202"/>
          <p:cNvCxnSpPr/>
          <p:nvPr/>
        </p:nvCxnSpPr>
        <p:spPr>
          <a:xfrm rot="10800000" flipV="1">
            <a:off x="3113088" y="3827675"/>
            <a:ext cx="1249362" cy="110786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5" name="Curved Connector 8204"/>
          <p:cNvCxnSpPr>
            <a:stCxn id="14" idx="4"/>
          </p:cNvCxnSpPr>
          <p:nvPr/>
        </p:nvCxnSpPr>
        <p:spPr>
          <a:xfrm rot="16200000" flipH="1">
            <a:off x="4160044" y="4007644"/>
            <a:ext cx="954088" cy="479425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7" name="Curved Connector 8206"/>
          <p:cNvCxnSpPr>
            <a:stCxn id="14" idx="4"/>
            <a:endCxn id="10252" idx="0"/>
          </p:cNvCxnSpPr>
          <p:nvPr/>
        </p:nvCxnSpPr>
        <p:spPr>
          <a:xfrm rot="16200000" flipH="1">
            <a:off x="5641181" y="2526506"/>
            <a:ext cx="776288" cy="3263900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9" name="Curved Connector 8208"/>
          <p:cNvCxnSpPr>
            <a:stCxn id="14" idx="4"/>
          </p:cNvCxnSpPr>
          <p:nvPr/>
        </p:nvCxnSpPr>
        <p:spPr>
          <a:xfrm rot="5400000" flipH="1" flipV="1">
            <a:off x="5120481" y="2383631"/>
            <a:ext cx="663575" cy="2109788"/>
          </a:xfrm>
          <a:prstGeom prst="curvedConnector4">
            <a:avLst>
              <a:gd name="adj1" fmla="val -34429"/>
              <a:gd name="adj2" fmla="val 8689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00"/>
            </a:gs>
            <a:gs pos="4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CC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2841625" y="720725"/>
            <a:ext cx="3113088" cy="293528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28600" y="163513"/>
            <a:ext cx="2362200" cy="750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các vật liệu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410200" y="198438"/>
            <a:ext cx="358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vật hoặc công trình xây dựng </a:t>
            </a:r>
            <a:endParaRPr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124200" y="273050"/>
            <a:ext cx="2057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0" name="TextBox 7"/>
          <p:cNvSpPr txBox="1"/>
          <p:nvPr/>
        </p:nvSpPr>
        <p:spPr>
          <a:xfrm>
            <a:off x="3843338" y="3167063"/>
            <a:ext cx="1447800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sz="1800" dirty="0"/>
              <a:t>Xi măng  </a:t>
            </a:r>
          </a:p>
        </p:txBody>
      </p:sp>
      <p:pic>
        <p:nvPicPr>
          <p:cNvPr id="11271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375" y="1293813"/>
            <a:ext cx="2287588" cy="193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38" y="4086225"/>
            <a:ext cx="258445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524" y="4072730"/>
            <a:ext cx="2847975" cy="2265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4086225"/>
            <a:ext cx="2982913" cy="22653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" name="Straight Arrow Connector 18"/>
          <p:cNvCxnSpPr>
            <a:stCxn id="14" idx="4"/>
          </p:cNvCxnSpPr>
          <p:nvPr/>
        </p:nvCxnSpPr>
        <p:spPr>
          <a:xfrm flipH="1">
            <a:off x="1490663" y="3656013"/>
            <a:ext cx="2906713" cy="3063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4" idx="4"/>
          </p:cNvCxnSpPr>
          <p:nvPr/>
        </p:nvCxnSpPr>
        <p:spPr>
          <a:xfrm flipH="1">
            <a:off x="4397375" y="3656013"/>
            <a:ext cx="0" cy="3206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4"/>
          </p:cNvCxnSpPr>
          <p:nvPr/>
        </p:nvCxnSpPr>
        <p:spPr>
          <a:xfrm>
            <a:off x="4397375" y="3656013"/>
            <a:ext cx="2689225" cy="3349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5613" y="6391003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24477" y="6372949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83792" y="6343319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2486</Words>
  <Application>Microsoft Office PowerPoint</Application>
  <PresentationFormat>On-screen Show (4:3)</PresentationFormat>
  <Paragraphs>562</Paragraphs>
  <Slides>52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Arial</vt:lpstr>
      <vt:lpstr>Times New Roman</vt:lpstr>
      <vt:lpstr>Default Design</vt:lpstr>
      <vt:lpstr>1_Default Design</vt:lpstr>
      <vt:lpstr>Equation.3</vt:lpstr>
      <vt:lpstr>PowerPoint Presentation</vt:lpstr>
      <vt:lpstr>PowerPoint Presentation</vt:lpstr>
      <vt:lpstr>CHỦ ĐỀ 4: MỘT SỐ VẬT LIỆU, NHIÊN LIỆU, NGUYÊN LIỆU, LƯƠNG THƯC – THỰC PHẨM THÔNG DỤNG; TÍNH CHẤT VÀ ỨNG DỤNG CỦA CHÚNG</vt:lpstr>
      <vt:lpstr>BÀI 11: MỘT SỐ VẬT LIỆU THÔNG DỤNG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11: MỘT SỐ VẬT LIỆU THÔNG DỤNG</vt:lpstr>
      <vt:lpstr>PHÂN LOẠI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MỘT SỐ TÍNH CHẤT VÀ ỨNG DỤNG CỦA VẬT LIỆU</vt:lpstr>
      <vt:lpstr>2. MỘT SỐ TÍNH CHẤT VÀ ỨNG DỤNG CỦA VẬT LIỆU</vt:lpstr>
      <vt:lpstr>BÀI 11: MỘT SỐ VẬT LIỆU THÔNG DỤNG</vt:lpstr>
      <vt:lpstr>Ứng dụng của cao su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Tìm hiểu việc sử dụng các vật liệu bảo đảm sự phát triển bền vững</vt:lpstr>
      <vt:lpstr>PowerPoint Presentation</vt:lpstr>
      <vt:lpstr>PowerPoint Presentation</vt:lpstr>
      <vt:lpstr>PowerPoint Presentation</vt:lpstr>
      <vt:lpstr>PowerPoint Presentation</vt:lpstr>
      <vt:lpstr>1/ Điền thông tin còn thiếu theo mẫu bảng sau: </vt:lpstr>
      <vt:lpstr>1/ Điền thông tin còn thiếu theo mẫu bảng sau: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Nguyễn Tuấn Thịnh</cp:lastModifiedBy>
  <cp:revision>97</cp:revision>
  <dcterms:created xsi:type="dcterms:W3CDTF">2007-10-01T22:28:02Z</dcterms:created>
  <dcterms:modified xsi:type="dcterms:W3CDTF">2021-08-19T09:17:35Z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1033-11.2.0.10176</vt:lpwstr>
  </property>
</Properties>
</file>