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1" r:id="rId7"/>
    <p:sldId id="496" r:id="rId8"/>
    <p:sldId id="262" r:id="rId9"/>
    <p:sldId id="493" r:id="rId10"/>
    <p:sldId id="494" r:id="rId11"/>
    <p:sldId id="495" r:id="rId12"/>
    <p:sldId id="452" r:id="rId13"/>
    <p:sldId id="267" r:id="rId14"/>
    <p:sldId id="497" r:id="rId15"/>
    <p:sldId id="498" r:id="rId16"/>
    <p:sldId id="499" r:id="rId17"/>
    <p:sldId id="275" r:id="rId18"/>
    <p:sldId id="271" r:id="rId19"/>
    <p:sldId id="27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FF0000"/>
    <a:srgbClr val="00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58" d="100"/>
          <a:sy n="58" d="100"/>
        </p:scale>
        <p:origin x="56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D7A4A-4A83-40E9-A8C8-4A728EEBC65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7F5A-31D6-4B16-A640-1C51166A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4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67F5A-31D6-4B16-A640-1C51166AA9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4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BCB4A-C594-4CB1-9E5E-A377DD219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2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BCB4A-C594-4CB1-9E5E-A377DD219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17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4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03208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1613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38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68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6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0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68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5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7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88A0-4A6A-4A63-BB20-B02BF57CF0C8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0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electric fie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" b="3774"/>
          <a:stretch/>
        </p:blipFill>
        <p:spPr bwMode="auto">
          <a:xfrm>
            <a:off x="0" y="1752600"/>
            <a:ext cx="121919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499" y="250174"/>
            <a:ext cx="1104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cs typeface="Times New Roman" pitchFamily="18" charset="0"/>
              </a:rPr>
              <a:t>Chủ </a:t>
            </a:r>
            <a:r>
              <a:rPr lang="en-US" sz="3000" u="sng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u="sng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cs typeface="Times New Roman" pitchFamily="18" charset="0"/>
              </a:rPr>
              <a:t> 2:</a:t>
            </a:r>
            <a:endParaRPr lang="vi-VN" sz="3000" u="sng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EA3DEA-01C4-4951-A479-B9D88358E44D}"/>
              </a:ext>
            </a:extLst>
          </p:cNvPr>
          <p:cNvSpPr/>
          <p:nvPr/>
        </p:nvSpPr>
        <p:spPr>
          <a:xfrm>
            <a:off x="759032" y="804172"/>
            <a:ext cx="11211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ĐIỆN TRƯỜNG. CƯỜNG ĐỘ ĐIỆN TRƯỜNG.</a:t>
            </a:r>
            <a:endParaRPr lang="en-US" sz="48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CD43-CBE2-4748-9841-854D272E5480}"/>
              </a:ext>
            </a:extLst>
          </p:cNvPr>
          <p:cNvSpPr/>
          <p:nvPr/>
        </p:nvSpPr>
        <p:spPr>
          <a:xfrm>
            <a:off x="228600" y="228600"/>
            <a:ext cx="11430000" cy="282737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b="1">
                <a:solidFill>
                  <a:srgbClr val="66FFFF"/>
                </a:solidFill>
                <a:latin typeface="#9Slide04 Judson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Ví dụ 3. </a:t>
            </a:r>
            <a:endParaRPr lang="en-US" sz="2800">
              <a:latin typeface="#9Slide04 Judson" panose="020006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66FFFF"/>
                </a:solidFill>
                <a:latin typeface="#9Slide04 Judson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a/ Xác định vectơ cường độ điện trường tại điểm M trong không khí cách điện tích điểm q = 4.10</a:t>
            </a:r>
            <a:r>
              <a:rPr lang="nl-NL" sz="2800" baseline="30000">
                <a:solidFill>
                  <a:srgbClr val="66FFFF"/>
                </a:solidFill>
                <a:latin typeface="#9Slide04 Judson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-8</a:t>
            </a:r>
            <a:r>
              <a:rPr lang="nl-NL" sz="2800">
                <a:solidFill>
                  <a:srgbClr val="66FFFF"/>
                </a:solidFill>
                <a:latin typeface="#9Slide04 Judson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 một khoảng 6 cm.</a:t>
            </a:r>
            <a:endParaRPr lang="en-US" sz="2800">
              <a:latin typeface="#9Slide04 Judson" panose="020006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66FFFF"/>
                </a:solidFill>
                <a:latin typeface="#9Slide04 Judson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b/ Một điện tích điểm dương Q trong môi trường có hằng số điện môi là 3  gây ra một điện trường có cường độ E = 5. 10</a:t>
            </a:r>
            <a:r>
              <a:rPr lang="nl-NL" sz="2800" baseline="30000">
                <a:solidFill>
                  <a:srgbClr val="66FFFF"/>
                </a:solidFill>
                <a:latin typeface="#9Slide04 Judson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nl-NL" sz="2800">
                <a:solidFill>
                  <a:srgbClr val="66FFFF"/>
                </a:solidFill>
                <a:latin typeface="#9Slide04 Judson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V/m tại điểm M cách điện tích một khoảng 30 cm. Tính độ lớn điện tích Q.</a:t>
            </a:r>
            <a:endParaRPr lang="en-US" sz="2800">
              <a:latin typeface="#9Slide04 Judson" panose="020006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25287A-F56B-40F3-AE96-A3564347C387}"/>
                  </a:ext>
                </a:extLst>
              </p:cNvPr>
              <p:cNvSpPr/>
              <p:nvPr/>
            </p:nvSpPr>
            <p:spPr>
              <a:xfrm>
                <a:off x="76200" y="3392658"/>
                <a:ext cx="12115800" cy="311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Amazone" panose="020B0500000000000000" pitchFamily="34" charset="0"/>
                    <a:sym typeface="Wingdings" panose="05000000000000000000" pitchFamily="2" charset="2"/>
                  </a:rPr>
                  <a:t></a:t>
                </a:r>
                <a:r>
                  <a:rPr lang="fr-FR" sz="2800" b="1" dirty="0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b="1" dirty="0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ớng</a:t>
                </a:r>
                <a:r>
                  <a:rPr lang="en-US" sz="2800" b="1" dirty="0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dẫn</a:t>
                </a:r>
                <a:r>
                  <a:rPr lang="nl-NL" sz="2800" b="1" dirty="0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giải</a:t>
                </a:r>
                <a:endParaRPr lang="en-US" sz="2800" dirty="0">
                  <a:solidFill>
                    <a:schemeClr val="bg1"/>
                  </a:solidFill>
                  <a:latin typeface="#9Slide04 Judson" panose="02000603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 dirty="0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a/ Trong không khí (</a:t>
                </a:r>
                <a14:m>
                  <m:oMath xmlns:m="http://schemas.openxmlformats.org/officeDocument/2006/math">
                    <m:r>
                      <a:rPr lang="nl-NL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nl-NL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2800" dirty="0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):Ta có: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Q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ε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FFFF00"/>
                        </a:solidFill>
                        <a:latin typeface="#9Slide04 Judson" panose="02000603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FF00"/>
                        </a:solidFill>
                        <a:latin typeface="#9Slide04 Judson" panose="02000603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FF00"/>
                        </a:solidFill>
                        <a:latin typeface="#9Slide04 Judson" panose="02000603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9.1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FFFF00"/>
                            </a:solidFill>
                            <a:latin typeface="#9Slide04 Judson" panose="02000603000000000000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FF00"/>
                  </a:solidFill>
                  <a:latin typeface="#9Slide04 Judson" panose="02000603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 dirty="0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b/ Trong môi trường có</a:t>
                </a:r>
                <a:r>
                  <a:rPr lang="nl-NL" sz="2800" dirty="0">
                    <a:solidFill>
                      <a:srgbClr val="FFFF00"/>
                    </a:solidFill>
                    <a:latin typeface="#9Slide04 Judson" panose="02000603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nl-NL" sz="2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nl-NL" sz="2800" dirty="0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Q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ε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ε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sup>
                        </m:sSup>
                      </m:den>
                    </m:f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FF00"/>
                  </a:solidFill>
                  <a:latin typeface="#9Slide04 Judson" panose="02000603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25287A-F56B-40F3-AE96-A3564347C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392658"/>
                <a:ext cx="12115800" cy="3117200"/>
              </a:xfrm>
              <a:prstGeom prst="rect">
                <a:avLst/>
              </a:prstGeom>
              <a:blipFill>
                <a:blip r:embed="rId2"/>
                <a:stretch>
                  <a:fillRect l="-1057" t="-1566" b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64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51034" y="2594298"/>
            <a:ext cx="2660087" cy="2272823"/>
            <a:chOff x="327033" y="2594297"/>
            <a:chExt cx="2660087" cy="2272823"/>
          </a:xfrm>
        </p:grpSpPr>
        <p:cxnSp>
          <p:nvCxnSpPr>
            <p:cNvPr id="36" name="Straight Arrow Connector 35"/>
            <p:cNvCxnSpPr/>
            <p:nvPr/>
          </p:nvCxnSpPr>
          <p:spPr>
            <a:xfrm flipH="1" flipV="1">
              <a:off x="823615" y="2835644"/>
              <a:ext cx="0" cy="1828800"/>
            </a:xfrm>
            <a:prstGeom prst="straightConnector1">
              <a:avLst/>
            </a:prstGeom>
            <a:ln w="22225">
              <a:solidFill>
                <a:schemeClr val="bg1"/>
              </a:solidFill>
              <a:prstDash val="sysDot"/>
              <a:headEnd type="oval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812933" y="4664443"/>
              <a:ext cx="1847088" cy="0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23615" y="2835643"/>
              <a:ext cx="1832376" cy="1800645"/>
            </a:xfrm>
            <a:prstGeom prst="line">
              <a:avLst/>
            </a:prstGeom>
            <a:ln w="22225">
              <a:solidFill>
                <a:schemeClr val="bg1"/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27033" y="4405455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A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48735" y="2594297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B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38948" y="4318058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C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" y="270357"/>
            <a:ext cx="10591800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u="sng" dirty="0">
                <a:solidFill>
                  <a:srgbClr val="00FFFF"/>
                </a:solidFill>
                <a:latin typeface="UTM Centur" panose="02040603050506020204" pitchFamily="18" charset="0"/>
              </a:rPr>
              <a:t>Ví dụ 4</a:t>
            </a:r>
          </a:p>
          <a:p>
            <a:pPr algn="just"/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Tam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giác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vuông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cân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ABC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với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AB = AC = 10 cm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trong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chân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không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.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Đặt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tại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A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và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B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hai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điện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tích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q</a:t>
            </a:r>
            <a:r>
              <a:rPr lang="en-US" sz="2400" b="1" baseline="-25000" dirty="0" err="1">
                <a:solidFill>
                  <a:srgbClr val="00FFFF"/>
                </a:solidFill>
                <a:latin typeface="UTM Centur" panose="02040603050506020204" pitchFamily="18" charset="0"/>
              </a:rPr>
              <a:t>A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= -2 </a:t>
            </a:r>
            <a:r>
              <a:rPr lang="el-GR" sz="2400" b="1" dirty="0">
                <a:solidFill>
                  <a:srgbClr val="00FFFF"/>
                </a:solidFill>
                <a:latin typeface="Calibri"/>
              </a:rPr>
              <a:t>μ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C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và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q</a:t>
            </a:r>
            <a:r>
              <a:rPr lang="en-US" sz="2400" b="1" baseline="-25000" dirty="0" err="1">
                <a:solidFill>
                  <a:srgbClr val="00FFFF"/>
                </a:solidFill>
                <a:latin typeface="UTM Centur" panose="02040603050506020204" pitchFamily="18" charset="0"/>
              </a:rPr>
              <a:t>B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= 5 </a:t>
            </a:r>
            <a:r>
              <a:rPr lang="el-GR" sz="2400" b="1" dirty="0">
                <a:solidFill>
                  <a:srgbClr val="00FFFF"/>
                </a:solidFill>
                <a:latin typeface="Calibri"/>
              </a:rPr>
              <a:t>μ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C. Cho k =  9.10</a:t>
            </a:r>
            <a:r>
              <a:rPr lang="en-US" sz="2400" b="1" baseline="30000" dirty="0">
                <a:solidFill>
                  <a:srgbClr val="00FFFF"/>
                </a:solidFill>
                <a:latin typeface="UTM Centur" panose="02040603050506020204" pitchFamily="18" charset="0"/>
              </a:rPr>
              <a:t>9 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Nm</a:t>
            </a:r>
            <a:r>
              <a:rPr lang="en-US" sz="2400" b="1" baseline="30000" dirty="0">
                <a:solidFill>
                  <a:srgbClr val="00FFFF"/>
                </a:solidFill>
                <a:latin typeface="UTM Centur" panose="02040603050506020204" pitchFamily="18" charset="0"/>
              </a:rPr>
              <a:t>2</a:t>
            </a:r>
            <a:r>
              <a:rPr lang="en-US" sz="2400" b="1" baseline="-25000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/C</a:t>
            </a:r>
            <a:r>
              <a:rPr lang="en-US" sz="2400" b="1" baseline="30000" dirty="0">
                <a:solidFill>
                  <a:srgbClr val="00FFFF"/>
                </a:solidFill>
                <a:latin typeface="UTM Centur" panose="02040603050506020204" pitchFamily="18" charset="0"/>
              </a:rPr>
              <a:t>2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.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Tìm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độ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lớn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cường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độ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điện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trường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UTM Centur" panose="02040603050506020204" pitchFamily="18" charset="0"/>
              </a:rPr>
              <a:t>tại</a:t>
            </a:r>
            <a:r>
              <a:rPr lang="en-US" sz="2400" b="1" dirty="0">
                <a:solidFill>
                  <a:srgbClr val="00FFFF"/>
                </a:solidFill>
                <a:latin typeface="UTM Centur" panose="02040603050506020204" pitchFamily="18" charset="0"/>
              </a:rPr>
              <a:t> C.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223702"/>
            <a:ext cx="11125200" cy="1818471"/>
          </a:xfrm>
          <a:prstGeom prst="roundRect">
            <a:avLst>
              <a:gd name="adj" fmla="val 5431"/>
            </a:avLst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49128" name="Object 648"/>
          <p:cNvGraphicFramePr>
            <a:graphicFrameLocks noChangeAspect="1"/>
          </p:cNvGraphicFramePr>
          <p:nvPr/>
        </p:nvGraphicFramePr>
        <p:xfrm>
          <a:off x="4529385" y="4613627"/>
          <a:ext cx="548640" cy="35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4" imgW="279360" imgH="177480" progId="Equation.DSMT4">
                  <p:embed/>
                </p:oleObj>
              </mc:Choice>
              <mc:Fallback>
                <p:oleObj name="Equation" r:id="rId4" imgW="279360" imgH="177480" progId="Equation.DSMT4">
                  <p:embed/>
                  <p:pic>
                    <p:nvPicPr>
                      <p:cNvPr id="149128" name="Object 6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385" y="4613627"/>
                        <a:ext cx="548640" cy="356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129" name="Object 649"/>
          <p:cNvGraphicFramePr>
            <a:graphicFrameLocks noChangeAspect="1"/>
          </p:cNvGraphicFramePr>
          <p:nvPr/>
        </p:nvGraphicFramePr>
        <p:xfrm>
          <a:off x="5009907" y="3475217"/>
          <a:ext cx="15525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6" imgW="660240" imgH="342720" progId="Equation.DSMT4">
                  <p:embed/>
                </p:oleObj>
              </mc:Choice>
              <mc:Fallback>
                <p:oleObj name="Equation" r:id="rId6" imgW="660240" imgH="342720" progId="Equation.DSMT4">
                  <p:embed/>
                  <p:pic>
                    <p:nvPicPr>
                      <p:cNvPr id="149129" name="Object 6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907" y="3475217"/>
                        <a:ext cx="1552575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130" name="Object 650"/>
          <p:cNvGraphicFramePr>
            <a:graphicFrameLocks noChangeAspect="1"/>
          </p:cNvGraphicFramePr>
          <p:nvPr/>
        </p:nvGraphicFramePr>
        <p:xfrm>
          <a:off x="5009906" y="2440892"/>
          <a:ext cx="15240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8" imgW="647640" imgH="342720" progId="Equation.DSMT4">
                  <p:embed/>
                </p:oleObj>
              </mc:Choice>
              <mc:Fallback>
                <p:oleObj name="Equation" r:id="rId8" imgW="647640" imgH="342720" progId="Equation.DSMT4">
                  <p:embed/>
                  <p:pic>
                    <p:nvPicPr>
                      <p:cNvPr id="149130" name="Object 6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906" y="2440892"/>
                        <a:ext cx="152400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131" name="Object 651"/>
          <p:cNvGraphicFramePr>
            <a:graphicFrameLocks noChangeAspect="1"/>
          </p:cNvGraphicFramePr>
          <p:nvPr/>
        </p:nvGraphicFramePr>
        <p:xfrm>
          <a:off x="5848900" y="5077582"/>
          <a:ext cx="17891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149131" name="Object 6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900" y="5077582"/>
                        <a:ext cx="17891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132" name="Object 652"/>
          <p:cNvGraphicFramePr>
            <a:graphicFrameLocks noChangeAspect="1"/>
          </p:cNvGraphicFramePr>
          <p:nvPr/>
        </p:nvGraphicFramePr>
        <p:xfrm>
          <a:off x="1886545" y="6017730"/>
          <a:ext cx="37338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12" imgW="1587240" imgH="253800" progId="Equation.DSMT4">
                  <p:embed/>
                </p:oleObj>
              </mc:Choice>
              <mc:Fallback>
                <p:oleObj name="Equation" r:id="rId12" imgW="1587240" imgH="253800" progId="Equation.DSMT4">
                  <p:embed/>
                  <p:pic>
                    <p:nvPicPr>
                      <p:cNvPr id="149132" name="Object 6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545" y="6017730"/>
                        <a:ext cx="37338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172831" y="4157296"/>
            <a:ext cx="982580" cy="512390"/>
            <a:chOff x="1648831" y="4157296"/>
            <a:chExt cx="982580" cy="512390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1727736" y="4668792"/>
              <a:ext cx="903675" cy="89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1648831" y="4157296"/>
              <a:ext cx="509100" cy="461665"/>
              <a:chOff x="981180" y="2940919"/>
              <a:chExt cx="509100" cy="461665"/>
            </a:xfrm>
          </p:grpSpPr>
          <p:sp>
            <p:nvSpPr>
              <p:cNvPr id="28" name="Text Box 94"/>
              <p:cNvSpPr txBox="1">
                <a:spLocks noChangeArrowheads="1"/>
              </p:cNvSpPr>
              <p:nvPr/>
            </p:nvSpPr>
            <p:spPr bwMode="auto">
              <a:xfrm>
                <a:off x="1012938" y="2940919"/>
                <a:ext cx="47734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r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2400" b="1">
                    <a:solidFill>
                      <a:prstClr val="white"/>
                    </a:solidFill>
                    <a:latin typeface="Calibri"/>
                    <a:cs typeface="Times New Roman" pitchFamily="18" charset="0"/>
                  </a:rPr>
                  <a:t>E</a:t>
                </a:r>
                <a:r>
                  <a:rPr lang="fr-FR" sz="2400" b="1" baseline="-25000">
                    <a:solidFill>
                      <a:prstClr val="white"/>
                    </a:solidFill>
                    <a:latin typeface="Calibri"/>
                    <a:cs typeface="Times New Roman" pitchFamily="18" charset="0"/>
                  </a:rPr>
                  <a:t>AC</a:t>
                </a:r>
                <a:endParaRPr lang="el-GR" sz="2400" b="1" i="1" baseline="-25000">
                  <a:solidFill>
                    <a:prstClr val="white"/>
                  </a:solidFill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29" name="Line 95"/>
              <p:cNvSpPr>
                <a:spLocks noChangeShapeType="1"/>
              </p:cNvSpPr>
              <p:nvPr/>
            </p:nvSpPr>
            <p:spPr bwMode="auto">
              <a:xfrm>
                <a:off x="981180" y="3010122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174850" y="4651843"/>
            <a:ext cx="1305654" cy="898214"/>
            <a:chOff x="2650850" y="4651843"/>
            <a:chExt cx="1305654" cy="898214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650850" y="4651843"/>
              <a:ext cx="751478" cy="72487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3454148" y="5088392"/>
              <a:ext cx="502356" cy="461665"/>
              <a:chOff x="1976419" y="2942243"/>
              <a:chExt cx="502356" cy="461665"/>
            </a:xfrm>
          </p:grpSpPr>
          <p:sp>
            <p:nvSpPr>
              <p:cNvPr id="30" name="Text Box 94"/>
              <p:cNvSpPr txBox="1">
                <a:spLocks noChangeArrowheads="1"/>
              </p:cNvSpPr>
              <p:nvPr/>
            </p:nvSpPr>
            <p:spPr bwMode="auto">
              <a:xfrm>
                <a:off x="2008177" y="2942243"/>
                <a:ext cx="47059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r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2400" b="1">
                    <a:solidFill>
                      <a:prstClr val="white"/>
                    </a:solidFill>
                    <a:latin typeface="Calibri"/>
                    <a:cs typeface="Times New Roman" pitchFamily="18" charset="0"/>
                  </a:rPr>
                  <a:t>E</a:t>
                </a:r>
                <a:r>
                  <a:rPr lang="fr-FR" sz="2400" b="1" baseline="-25000">
                    <a:solidFill>
                      <a:prstClr val="white"/>
                    </a:solidFill>
                    <a:latin typeface="Calibri"/>
                    <a:cs typeface="Times New Roman" pitchFamily="18" charset="0"/>
                  </a:rPr>
                  <a:t>BC</a:t>
                </a:r>
                <a:endParaRPr lang="el-GR" sz="2400" b="1" i="1" baseline="-25000">
                  <a:solidFill>
                    <a:prstClr val="white"/>
                  </a:solidFill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8" name="Line 95"/>
              <p:cNvSpPr>
                <a:spLocks noChangeShapeType="1"/>
              </p:cNvSpPr>
              <p:nvPr/>
            </p:nvSpPr>
            <p:spPr bwMode="auto">
              <a:xfrm>
                <a:off x="1976419" y="3011446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329054" y="3993193"/>
            <a:ext cx="1571372" cy="1904771"/>
            <a:chOff x="1805054" y="3993192"/>
            <a:chExt cx="1571372" cy="1904771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805054" y="4659080"/>
              <a:ext cx="656973" cy="683789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489735" y="5358770"/>
              <a:ext cx="886691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2469978" y="4660141"/>
              <a:ext cx="193965" cy="720437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Arc 68"/>
            <p:cNvSpPr/>
            <p:nvPr/>
          </p:nvSpPr>
          <p:spPr>
            <a:xfrm rot="9692909">
              <a:off x="2242585" y="3993192"/>
              <a:ext cx="914400" cy="914400"/>
            </a:xfrm>
            <a:prstGeom prst="arc">
              <a:avLst>
                <a:gd name="adj1" fmla="val 16062120"/>
                <a:gd name="adj2" fmla="val 20843932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354326" y="5436298"/>
              <a:ext cx="502356" cy="461665"/>
              <a:chOff x="1976419" y="2942243"/>
              <a:chExt cx="502356" cy="461665"/>
            </a:xfrm>
          </p:grpSpPr>
          <p:sp>
            <p:nvSpPr>
              <p:cNvPr id="40" name="Text Box 94"/>
              <p:cNvSpPr txBox="1">
                <a:spLocks noChangeArrowheads="1"/>
              </p:cNvSpPr>
              <p:nvPr/>
            </p:nvSpPr>
            <p:spPr bwMode="auto">
              <a:xfrm>
                <a:off x="2008177" y="2942243"/>
                <a:ext cx="47059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r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2400" b="1">
                    <a:solidFill>
                      <a:prstClr val="white"/>
                    </a:solidFill>
                    <a:latin typeface="Calibri"/>
                    <a:cs typeface="Times New Roman" pitchFamily="18" charset="0"/>
                  </a:rPr>
                  <a:t>E</a:t>
                </a:r>
                <a:r>
                  <a:rPr lang="fr-FR" sz="2400" b="1" baseline="-25000">
                    <a:solidFill>
                      <a:prstClr val="white"/>
                    </a:solidFill>
                    <a:latin typeface="Calibri"/>
                    <a:cs typeface="Times New Roman" pitchFamily="18" charset="0"/>
                  </a:rPr>
                  <a:t>C</a:t>
                </a:r>
                <a:endParaRPr lang="el-GR" sz="2400" b="1" i="1" baseline="-25000">
                  <a:solidFill>
                    <a:prstClr val="white"/>
                  </a:solidFill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41" name="Line 95"/>
              <p:cNvSpPr>
                <a:spLocks noChangeShapeType="1"/>
              </p:cNvSpPr>
              <p:nvPr/>
            </p:nvSpPr>
            <p:spPr bwMode="auto">
              <a:xfrm>
                <a:off x="1976419" y="3011446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119619" y="2177731"/>
            <a:ext cx="565487" cy="799266"/>
            <a:chOff x="595618" y="2177731"/>
            <a:chExt cx="565487" cy="799266"/>
          </a:xfrm>
        </p:grpSpPr>
        <p:grpSp>
          <p:nvGrpSpPr>
            <p:cNvPr id="45" name="Group 44"/>
            <p:cNvGrpSpPr/>
            <p:nvPr/>
          </p:nvGrpSpPr>
          <p:grpSpPr>
            <a:xfrm>
              <a:off x="695991" y="2702677"/>
              <a:ext cx="274320" cy="274320"/>
              <a:chOff x="1961368" y="3137385"/>
              <a:chExt cx="274320" cy="274320"/>
            </a:xfrm>
          </p:grpSpPr>
          <p:sp>
            <p:nvSpPr>
              <p:cNvPr id="46" name="Oval 89"/>
              <p:cNvSpPr>
                <a:spLocks noChangeArrowheads="1"/>
              </p:cNvSpPr>
              <p:nvPr/>
            </p:nvSpPr>
            <p:spPr bwMode="auto">
              <a:xfrm flipH="1">
                <a:off x="1961368" y="3137385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2028121" y="3284648"/>
                <a:ext cx="13716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V="1">
                <a:off x="2028150" y="3282278"/>
                <a:ext cx="13716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 Box 86"/>
            <p:cNvSpPr txBox="1">
              <a:spLocks noChangeAspect="1" noChangeArrowheads="1"/>
            </p:cNvSpPr>
            <p:nvPr/>
          </p:nvSpPr>
          <p:spPr bwMode="auto">
            <a:xfrm>
              <a:off x="595618" y="2177731"/>
              <a:ext cx="565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>
                  <a:solidFill>
                    <a:prstClr val="white"/>
                  </a:solidFill>
                  <a:latin typeface="Calibri"/>
                  <a:cs typeface="Times New Roman" pitchFamily="18" charset="0"/>
                </a:rPr>
                <a:t>q</a:t>
              </a:r>
              <a:r>
                <a:rPr lang="en-US" sz="2400" b="1" baseline="-25000">
                  <a:solidFill>
                    <a:prstClr val="white"/>
                  </a:solidFill>
                  <a:latin typeface="Calibri"/>
                  <a:cs typeface="Times New Roman" pitchFamily="18" charset="0"/>
                </a:rPr>
                <a:t>B</a:t>
              </a:r>
              <a:endParaRPr lang="el-GR" sz="2400" b="1" i="1" baseline="-25000">
                <a:solidFill>
                  <a:prstClr val="white"/>
                </a:solidFill>
                <a:latin typeface="Calibri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14684" y="4520923"/>
            <a:ext cx="565487" cy="696676"/>
            <a:chOff x="590683" y="4520923"/>
            <a:chExt cx="565487" cy="696676"/>
          </a:xfrm>
        </p:grpSpPr>
        <p:grpSp>
          <p:nvGrpSpPr>
            <p:cNvPr id="42" name="Group 41"/>
            <p:cNvGrpSpPr/>
            <p:nvPr/>
          </p:nvGrpSpPr>
          <p:grpSpPr>
            <a:xfrm>
              <a:off x="682533" y="4520923"/>
              <a:ext cx="274320" cy="274320"/>
              <a:chOff x="1969319" y="4273963"/>
              <a:chExt cx="274320" cy="27432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969319" y="4273963"/>
                <a:ext cx="274320" cy="2743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V="1">
                <a:off x="2015486" y="4421445"/>
                <a:ext cx="182880" cy="0"/>
              </a:xfrm>
              <a:prstGeom prst="line">
                <a:avLst/>
              </a:prstGeom>
              <a:ln w="317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 Box 86"/>
            <p:cNvSpPr txBox="1">
              <a:spLocks noChangeAspect="1" noChangeArrowheads="1"/>
            </p:cNvSpPr>
            <p:nvPr/>
          </p:nvSpPr>
          <p:spPr bwMode="auto">
            <a:xfrm>
              <a:off x="590683" y="4755934"/>
              <a:ext cx="565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>
                  <a:solidFill>
                    <a:prstClr val="white"/>
                  </a:solidFill>
                  <a:latin typeface="Calibri"/>
                  <a:cs typeface="Times New Roman" pitchFamily="18" charset="0"/>
                </a:rPr>
                <a:t>q</a:t>
              </a:r>
              <a:r>
                <a:rPr lang="en-US" sz="2400" b="1" baseline="-25000">
                  <a:solidFill>
                    <a:prstClr val="white"/>
                  </a:solidFill>
                  <a:latin typeface="Calibri"/>
                  <a:cs typeface="Times New Roman" pitchFamily="18" charset="0"/>
                </a:rPr>
                <a:t>A</a:t>
              </a:r>
              <a:endParaRPr lang="el-GR" sz="2400" b="1" i="1" baseline="-25000">
                <a:solidFill>
                  <a:prstClr val="white"/>
                </a:solidFill>
                <a:latin typeface="Calibri"/>
                <a:cs typeface="Times New Roman" pitchFamily="18" charset="0"/>
              </a:endParaRPr>
            </a:p>
          </p:txBody>
        </p:sp>
      </p:grpSp>
      <p:graphicFrame>
        <p:nvGraphicFramePr>
          <p:cNvPr id="54" name="Object 649"/>
          <p:cNvGraphicFramePr>
            <a:graphicFrameLocks noChangeAspect="1"/>
          </p:cNvGraphicFramePr>
          <p:nvPr/>
        </p:nvGraphicFramePr>
        <p:xfrm>
          <a:off x="6562481" y="3452638"/>
          <a:ext cx="37338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14" imgW="1587240" imgH="380880" progId="Equation.DSMT4">
                  <p:embed/>
                </p:oleObj>
              </mc:Choice>
              <mc:Fallback>
                <p:oleObj name="Equation" r:id="rId14" imgW="1587240" imgH="380880" progId="Equation.DSMT4">
                  <p:embed/>
                  <p:pic>
                    <p:nvPicPr>
                      <p:cNvPr id="54" name="Object 6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481" y="3452638"/>
                        <a:ext cx="37338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650"/>
          <p:cNvGraphicFramePr>
            <a:graphicFrameLocks noChangeAspect="1"/>
          </p:cNvGraphicFramePr>
          <p:nvPr/>
        </p:nvGraphicFramePr>
        <p:xfrm>
          <a:off x="6551662" y="2417296"/>
          <a:ext cx="39433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16" imgW="1676160" imgH="380880" progId="Equation.DSMT4">
                  <p:embed/>
                </p:oleObj>
              </mc:Choice>
              <mc:Fallback>
                <p:oleObj name="Equation" r:id="rId16" imgW="1676160" imgH="380880" progId="Equation.DSMT4">
                  <p:embed/>
                  <p:pic>
                    <p:nvPicPr>
                      <p:cNvPr id="55" name="Object 6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62" y="2417296"/>
                        <a:ext cx="39433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652"/>
          <p:cNvGraphicFramePr>
            <a:graphicFrameLocks noChangeAspect="1"/>
          </p:cNvGraphicFramePr>
          <p:nvPr/>
        </p:nvGraphicFramePr>
        <p:xfrm>
          <a:off x="5848899" y="6123851"/>
          <a:ext cx="19113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18" imgW="812520" imgH="203040" progId="Equation.DSMT4">
                  <p:embed/>
                </p:oleObj>
              </mc:Choice>
              <mc:Fallback>
                <p:oleObj name="Equation" r:id="rId18" imgW="812520" imgH="203040" progId="Equation.DSMT4">
                  <p:embed/>
                  <p:pic>
                    <p:nvPicPr>
                      <p:cNvPr id="56" name="Object 6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899" y="6123851"/>
                        <a:ext cx="19113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64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3AC170-5BB7-433D-B60A-9DF7728126C8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FA388-FCB2-4B7E-A668-289C34A9AA9F}"/>
              </a:ext>
            </a:extLst>
          </p:cNvPr>
          <p:cNvSpPr txBox="1"/>
          <p:nvPr/>
        </p:nvSpPr>
        <p:spPr>
          <a:xfrm>
            <a:off x="228600" y="684242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III. </a:t>
            </a:r>
            <a:r>
              <a:rPr lang="en-US" sz="2800" b="1" u="sng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ĐƯỜNG SỨC ĐIỆN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92F12-DA81-4330-A2DC-941D00766F58}"/>
              </a:ext>
            </a:extLst>
          </p:cNvPr>
          <p:cNvSpPr txBox="1"/>
          <p:nvPr/>
        </p:nvSpPr>
        <p:spPr>
          <a:xfrm>
            <a:off x="381000" y="1905000"/>
            <a:ext cx="11621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just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tiếp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tuyến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tại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mỗi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điểm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nó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véc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tơ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cường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trường</a:t>
            </a:r>
            <a:r>
              <a:rPr lang="en-US" sz="2800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Centur" panose="02040603050506020204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EE2CF-E08D-4D05-90D0-DAB8976BA1B3}"/>
              </a:ext>
            </a:extLst>
          </p:cNvPr>
          <p:cNvSpPr txBox="1"/>
          <p:nvPr/>
        </p:nvSpPr>
        <p:spPr>
          <a:xfrm>
            <a:off x="609600" y="1248635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B050"/>
                </a:solidFill>
                <a:latin typeface="UTM Centur" panose="02040603050506020204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00B050"/>
                </a:solidFill>
                <a:latin typeface="UTM Centur" panose="02040603050506020204" pitchFamily="18" charset="0"/>
                <a:cs typeface="Times New Roman" pitchFamily="18" charset="0"/>
              </a:rPr>
              <a:t>Định</a:t>
            </a:r>
            <a:r>
              <a:rPr lang="en-US" sz="2800" b="1" i="1" dirty="0">
                <a:solidFill>
                  <a:srgbClr val="00B05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UTM Centur" panose="02040603050506020204" pitchFamily="18" charset="0"/>
                <a:cs typeface="Times New Roman" pitchFamily="18" charset="0"/>
              </a:rPr>
              <a:t>nghĩa</a:t>
            </a:r>
            <a:endParaRPr lang="vi-VN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96353-141D-407E-A7FD-FC93973F5A3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68006"/>
            <a:ext cx="4038600" cy="1918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39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2700"/>
          <p:cNvSpPr txBox="1">
            <a:spLocks noChangeAspect="1" noChangeArrowheads="1"/>
          </p:cNvSpPr>
          <p:nvPr/>
        </p:nvSpPr>
        <p:spPr bwMode="auto">
          <a:xfrm>
            <a:off x="1066800" y="846915"/>
            <a:ext cx="4626332" cy="6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u="sng" dirty="0" err="1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u="sng" dirty="0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u="sng" dirty="0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u="sng" dirty="0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u="sng" dirty="0">
              <a:solidFill>
                <a:prstClr val="white"/>
              </a:solidFill>
              <a:latin typeface="UTM Centur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990605" y="129209"/>
            <a:ext cx="7546756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rgbClr val="44546A"/>
              </a:buClr>
              <a:buSzPct val="70000"/>
            </a:pPr>
            <a:r>
              <a:rPr lang="en-US" sz="3200" b="1" u="sng" dirty="0">
                <a:solidFill>
                  <a:srgbClr val="FFFF00"/>
                </a:solidFill>
                <a:latin typeface="UTM Centur" panose="02040603050506020204" pitchFamily="18" charset="0"/>
              </a:rPr>
              <a:t>ĐƯỜNG SỨC CỦA ĐIỆN TRƯỜNG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541624" y="3683953"/>
            <a:ext cx="274320" cy="274320"/>
            <a:chOff x="2019746" y="3692058"/>
            <a:chExt cx="274320" cy="274320"/>
          </a:xfrm>
        </p:grpSpPr>
        <p:sp>
          <p:nvSpPr>
            <p:cNvPr id="71" name="Oval 89"/>
            <p:cNvSpPr>
              <a:spLocks noChangeArrowheads="1"/>
            </p:cNvSpPr>
            <p:nvPr/>
          </p:nvSpPr>
          <p:spPr bwMode="auto">
            <a:xfrm flipH="1">
              <a:off x="2019746" y="3692058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2086499" y="3839321"/>
              <a:ext cx="1371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V="1">
              <a:off x="2086528" y="3836951"/>
              <a:ext cx="1371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765132" y="1923969"/>
            <a:ext cx="3821024" cy="3818451"/>
            <a:chOff x="241132" y="1923968"/>
            <a:chExt cx="3821024" cy="3818451"/>
          </a:xfrm>
        </p:grpSpPr>
        <p:sp>
          <p:nvSpPr>
            <p:cNvPr id="109" name="Line 38"/>
            <p:cNvSpPr>
              <a:spLocks noChangeShapeType="1"/>
            </p:cNvSpPr>
            <p:nvPr/>
          </p:nvSpPr>
          <p:spPr bwMode="auto">
            <a:xfrm rot="5400000">
              <a:off x="1273262" y="4858374"/>
              <a:ext cx="17680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157307" y="4772601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Line 38"/>
            <p:cNvSpPr>
              <a:spLocks noChangeShapeType="1"/>
            </p:cNvSpPr>
            <p:nvPr/>
          </p:nvSpPr>
          <p:spPr bwMode="auto">
            <a:xfrm rot="16200000" flipV="1">
              <a:off x="1271034" y="2808013"/>
              <a:ext cx="17680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3" name="Straight Connector 202"/>
            <p:cNvCxnSpPr/>
            <p:nvPr/>
          </p:nvCxnSpPr>
          <p:spPr>
            <a:xfrm flipV="1">
              <a:off x="2155079" y="2802346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Line 38"/>
            <p:cNvSpPr>
              <a:spLocks noChangeShapeType="1"/>
            </p:cNvSpPr>
            <p:nvPr/>
          </p:nvSpPr>
          <p:spPr bwMode="auto">
            <a:xfrm flipV="1">
              <a:off x="2294066" y="3845120"/>
              <a:ext cx="17680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 flipV="1">
              <a:off x="3138058" y="3799400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/>
            <p:cNvGrpSpPr/>
            <p:nvPr/>
          </p:nvGrpSpPr>
          <p:grpSpPr>
            <a:xfrm rot="1800000" flipV="1">
              <a:off x="2682740" y="2066260"/>
              <a:ext cx="0" cy="1768090"/>
              <a:chOff x="4701449" y="3108471"/>
              <a:chExt cx="0" cy="1768090"/>
            </a:xfrm>
          </p:grpSpPr>
          <p:sp>
            <p:nvSpPr>
              <p:cNvPr id="205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06" name="Straight Connector 205"/>
              <p:cNvCxnSpPr/>
              <p:nvPr/>
            </p:nvCxnSpPr>
            <p:spPr>
              <a:xfrm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/>
            <p:cNvGrpSpPr/>
            <p:nvPr/>
          </p:nvGrpSpPr>
          <p:grpSpPr>
            <a:xfrm rot="3600000" flipV="1">
              <a:off x="3056017" y="2449764"/>
              <a:ext cx="0" cy="1768090"/>
              <a:chOff x="4701449" y="3108471"/>
              <a:chExt cx="0" cy="1768090"/>
            </a:xfrm>
          </p:grpSpPr>
          <p:sp>
            <p:nvSpPr>
              <p:cNvPr id="211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12" name="Straight Connector 211"/>
              <p:cNvCxnSpPr/>
              <p:nvPr/>
            </p:nvCxnSpPr>
            <p:spPr>
              <a:xfrm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212"/>
            <p:cNvGrpSpPr/>
            <p:nvPr/>
          </p:nvGrpSpPr>
          <p:grpSpPr>
            <a:xfrm rot="19800000" flipH="1" flipV="1">
              <a:off x="1620548" y="2067585"/>
              <a:ext cx="0" cy="1768090"/>
              <a:chOff x="4701449" y="3108471"/>
              <a:chExt cx="0" cy="1768090"/>
            </a:xfrm>
          </p:grpSpPr>
          <p:sp>
            <p:nvSpPr>
              <p:cNvPr id="214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/>
            <p:cNvGrpSpPr/>
            <p:nvPr/>
          </p:nvGrpSpPr>
          <p:grpSpPr>
            <a:xfrm rot="16200000" flipH="1" flipV="1">
              <a:off x="1125177" y="2962400"/>
              <a:ext cx="0" cy="1768090"/>
              <a:chOff x="4701449" y="3108471"/>
              <a:chExt cx="0" cy="1768090"/>
            </a:xfrm>
          </p:grpSpPr>
          <p:sp>
            <p:nvSpPr>
              <p:cNvPr id="217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 rot="18000000" flipH="1" flipV="1">
              <a:off x="1247271" y="2451089"/>
              <a:ext cx="0" cy="1768090"/>
              <a:chOff x="4701449" y="3108471"/>
              <a:chExt cx="0" cy="1768090"/>
            </a:xfrm>
          </p:grpSpPr>
          <p:sp>
            <p:nvSpPr>
              <p:cNvPr id="220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oup 222"/>
            <p:cNvGrpSpPr/>
            <p:nvPr/>
          </p:nvGrpSpPr>
          <p:grpSpPr>
            <a:xfrm rot="19800000">
              <a:off x="2668165" y="3848675"/>
              <a:ext cx="0" cy="1768090"/>
              <a:chOff x="4701449" y="3108471"/>
              <a:chExt cx="0" cy="1768090"/>
            </a:xfrm>
          </p:grpSpPr>
          <p:sp>
            <p:nvSpPr>
              <p:cNvPr id="227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8" name="Straight Connector 227"/>
              <p:cNvCxnSpPr/>
              <p:nvPr/>
            </p:nvCxnSpPr>
            <p:spPr>
              <a:xfrm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Group 223"/>
            <p:cNvGrpSpPr/>
            <p:nvPr/>
          </p:nvGrpSpPr>
          <p:grpSpPr>
            <a:xfrm rot="18000000">
              <a:off x="3041442" y="3465171"/>
              <a:ext cx="0" cy="1768090"/>
              <a:chOff x="4701449" y="3108471"/>
              <a:chExt cx="0" cy="1768090"/>
            </a:xfrm>
          </p:grpSpPr>
          <p:sp>
            <p:nvSpPr>
              <p:cNvPr id="225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6" name="Straight Connector 225"/>
              <p:cNvCxnSpPr/>
              <p:nvPr/>
            </p:nvCxnSpPr>
            <p:spPr>
              <a:xfrm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/>
            <p:cNvGrpSpPr/>
            <p:nvPr/>
          </p:nvGrpSpPr>
          <p:grpSpPr>
            <a:xfrm rot="1800000" flipH="1">
              <a:off x="1651536" y="3848675"/>
              <a:ext cx="0" cy="1768090"/>
              <a:chOff x="4701449" y="3108471"/>
              <a:chExt cx="0" cy="1768090"/>
            </a:xfrm>
          </p:grpSpPr>
          <p:sp>
            <p:nvSpPr>
              <p:cNvPr id="234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35" name="Straight Connector 234"/>
              <p:cNvCxnSpPr/>
              <p:nvPr/>
            </p:nvCxnSpPr>
            <p:spPr>
              <a:xfrm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 rot="3600000" flipH="1">
              <a:off x="1278259" y="3465171"/>
              <a:ext cx="0" cy="1768090"/>
              <a:chOff x="4701449" y="3108471"/>
              <a:chExt cx="0" cy="1768090"/>
            </a:xfrm>
          </p:grpSpPr>
          <p:sp>
            <p:nvSpPr>
              <p:cNvPr id="232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33" name="Straight Connector 232"/>
              <p:cNvCxnSpPr/>
              <p:nvPr/>
            </p:nvCxnSpPr>
            <p:spPr>
              <a:xfrm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7987114" y="3699791"/>
            <a:ext cx="274320" cy="274320"/>
            <a:chOff x="1969319" y="4273963"/>
            <a:chExt cx="274320" cy="274320"/>
          </a:xfrm>
        </p:grpSpPr>
        <p:sp>
          <p:nvSpPr>
            <p:cNvPr id="72" name="Oval 71"/>
            <p:cNvSpPr/>
            <p:nvPr/>
          </p:nvSpPr>
          <p:spPr>
            <a:xfrm>
              <a:off x="1969319" y="4273963"/>
              <a:ext cx="274320" cy="2743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15486" y="4421445"/>
              <a:ext cx="18288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>
            <a:off x="6219827" y="1927943"/>
            <a:ext cx="3821024" cy="3818451"/>
            <a:chOff x="241132" y="1923968"/>
            <a:chExt cx="3821024" cy="3818451"/>
          </a:xfrm>
        </p:grpSpPr>
        <p:sp>
          <p:nvSpPr>
            <p:cNvPr id="240" name="Line 38"/>
            <p:cNvSpPr>
              <a:spLocks noChangeShapeType="1"/>
            </p:cNvSpPr>
            <p:nvPr/>
          </p:nvSpPr>
          <p:spPr bwMode="auto">
            <a:xfrm rot="5400000">
              <a:off x="1273262" y="4858374"/>
              <a:ext cx="17680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1" name="Straight Connector 240"/>
            <p:cNvCxnSpPr/>
            <p:nvPr/>
          </p:nvCxnSpPr>
          <p:spPr>
            <a:xfrm flipV="1">
              <a:off x="2157307" y="4772601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Line 38"/>
            <p:cNvSpPr>
              <a:spLocks noChangeShapeType="1"/>
            </p:cNvSpPr>
            <p:nvPr/>
          </p:nvSpPr>
          <p:spPr bwMode="auto">
            <a:xfrm rot="16200000" flipV="1">
              <a:off x="1271034" y="2808013"/>
              <a:ext cx="17680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3" name="Straight Connector 242"/>
            <p:cNvCxnSpPr/>
            <p:nvPr/>
          </p:nvCxnSpPr>
          <p:spPr>
            <a:xfrm>
              <a:off x="2155079" y="2802346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Line 38"/>
            <p:cNvSpPr>
              <a:spLocks noChangeShapeType="1"/>
            </p:cNvSpPr>
            <p:nvPr/>
          </p:nvSpPr>
          <p:spPr bwMode="auto">
            <a:xfrm flipV="1">
              <a:off x="2294066" y="3845120"/>
              <a:ext cx="17680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5" name="Straight Connector 244"/>
            <p:cNvCxnSpPr/>
            <p:nvPr/>
          </p:nvCxnSpPr>
          <p:spPr>
            <a:xfrm rot="16200000" flipH="1" flipV="1">
              <a:off x="3138058" y="3799400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" name="Group 245"/>
            <p:cNvGrpSpPr/>
            <p:nvPr/>
          </p:nvGrpSpPr>
          <p:grpSpPr>
            <a:xfrm rot="1800000" flipV="1">
              <a:off x="2682740" y="2066260"/>
              <a:ext cx="0" cy="1768090"/>
              <a:chOff x="4701449" y="3108471"/>
              <a:chExt cx="0" cy="1768090"/>
            </a:xfrm>
          </p:grpSpPr>
          <p:sp>
            <p:nvSpPr>
              <p:cNvPr id="271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72" name="Straight Connector 271"/>
              <p:cNvCxnSpPr/>
              <p:nvPr/>
            </p:nvCxnSpPr>
            <p:spPr>
              <a:xfrm flipH="1" flipV="1"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/>
            <p:cNvGrpSpPr/>
            <p:nvPr/>
          </p:nvGrpSpPr>
          <p:grpSpPr>
            <a:xfrm rot="3600000" flipV="1">
              <a:off x="3056017" y="2449764"/>
              <a:ext cx="0" cy="1768090"/>
              <a:chOff x="4701449" y="3108471"/>
              <a:chExt cx="0" cy="1768090"/>
            </a:xfrm>
          </p:grpSpPr>
          <p:sp>
            <p:nvSpPr>
              <p:cNvPr id="269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70" name="Straight Connector 269"/>
              <p:cNvCxnSpPr/>
              <p:nvPr/>
            </p:nvCxnSpPr>
            <p:spPr>
              <a:xfrm flipH="1" flipV="1"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/>
            <p:cNvGrpSpPr/>
            <p:nvPr/>
          </p:nvGrpSpPr>
          <p:grpSpPr>
            <a:xfrm rot="19800000" flipH="1" flipV="1">
              <a:off x="1620548" y="2067585"/>
              <a:ext cx="0" cy="1768090"/>
              <a:chOff x="4701449" y="3108471"/>
              <a:chExt cx="0" cy="1768090"/>
            </a:xfrm>
          </p:grpSpPr>
          <p:sp>
            <p:nvSpPr>
              <p:cNvPr id="267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68" name="Straight Connector 267"/>
              <p:cNvCxnSpPr/>
              <p:nvPr/>
            </p:nvCxnSpPr>
            <p:spPr>
              <a:xfrm flipH="1" flipV="1"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/>
            <p:cNvGrpSpPr/>
            <p:nvPr/>
          </p:nvGrpSpPr>
          <p:grpSpPr>
            <a:xfrm rot="16200000" flipH="1" flipV="1">
              <a:off x="1125177" y="2962400"/>
              <a:ext cx="0" cy="1768090"/>
              <a:chOff x="4701449" y="3108471"/>
              <a:chExt cx="0" cy="1768090"/>
            </a:xfrm>
          </p:grpSpPr>
          <p:sp>
            <p:nvSpPr>
              <p:cNvPr id="265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66" name="Straight Connector 265"/>
              <p:cNvCxnSpPr/>
              <p:nvPr/>
            </p:nvCxnSpPr>
            <p:spPr>
              <a:xfrm rot="10800000" flipH="1"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 rot="18000000" flipH="1" flipV="1">
              <a:off x="1247271" y="2451089"/>
              <a:ext cx="0" cy="1768090"/>
              <a:chOff x="4701449" y="3108471"/>
              <a:chExt cx="0" cy="1768090"/>
            </a:xfrm>
          </p:grpSpPr>
          <p:sp>
            <p:nvSpPr>
              <p:cNvPr id="263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64" name="Straight Connector 263"/>
              <p:cNvCxnSpPr/>
              <p:nvPr/>
            </p:nvCxnSpPr>
            <p:spPr>
              <a:xfrm flipH="1" flipV="1"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/>
            <p:cNvGrpSpPr/>
            <p:nvPr/>
          </p:nvGrpSpPr>
          <p:grpSpPr>
            <a:xfrm rot="19800000">
              <a:off x="2668165" y="3848675"/>
              <a:ext cx="0" cy="1768090"/>
              <a:chOff x="4701449" y="3108471"/>
              <a:chExt cx="0" cy="1768090"/>
            </a:xfrm>
          </p:grpSpPr>
          <p:sp>
            <p:nvSpPr>
              <p:cNvPr id="261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62" name="Straight Connector 261"/>
              <p:cNvCxnSpPr/>
              <p:nvPr/>
            </p:nvCxnSpPr>
            <p:spPr>
              <a:xfrm flipH="1" flipV="1"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/>
            <p:cNvGrpSpPr/>
            <p:nvPr/>
          </p:nvGrpSpPr>
          <p:grpSpPr>
            <a:xfrm rot="18000000">
              <a:off x="3041442" y="3465171"/>
              <a:ext cx="0" cy="1768090"/>
              <a:chOff x="4701449" y="3108471"/>
              <a:chExt cx="0" cy="1768090"/>
            </a:xfrm>
          </p:grpSpPr>
          <p:sp>
            <p:nvSpPr>
              <p:cNvPr id="259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60" name="Straight Connector 259"/>
              <p:cNvCxnSpPr/>
              <p:nvPr/>
            </p:nvCxnSpPr>
            <p:spPr>
              <a:xfrm flipH="1" flipV="1"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 252"/>
            <p:cNvGrpSpPr/>
            <p:nvPr/>
          </p:nvGrpSpPr>
          <p:grpSpPr>
            <a:xfrm rot="1800000" flipH="1">
              <a:off x="1651536" y="3848675"/>
              <a:ext cx="0" cy="1768090"/>
              <a:chOff x="4701449" y="3108471"/>
              <a:chExt cx="0" cy="1768090"/>
            </a:xfrm>
          </p:grpSpPr>
          <p:sp>
            <p:nvSpPr>
              <p:cNvPr id="257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58" name="Straight Connector 257"/>
              <p:cNvCxnSpPr/>
              <p:nvPr/>
            </p:nvCxnSpPr>
            <p:spPr>
              <a:xfrm flipH="1" flipV="1"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Group 253"/>
            <p:cNvGrpSpPr/>
            <p:nvPr/>
          </p:nvGrpSpPr>
          <p:grpSpPr>
            <a:xfrm rot="3600000" flipH="1">
              <a:off x="1278259" y="3465171"/>
              <a:ext cx="0" cy="1768090"/>
              <a:chOff x="4701449" y="3108471"/>
              <a:chExt cx="0" cy="1768090"/>
            </a:xfrm>
          </p:grpSpPr>
          <p:sp>
            <p:nvSpPr>
              <p:cNvPr id="255" name="Line 38"/>
              <p:cNvSpPr>
                <a:spLocks noChangeShapeType="1"/>
              </p:cNvSpPr>
              <p:nvPr/>
            </p:nvSpPr>
            <p:spPr bwMode="auto">
              <a:xfrm rot="5400000">
                <a:off x="3817404" y="3992516"/>
                <a:ext cx="17680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56" name="Straight Connector 255"/>
              <p:cNvCxnSpPr/>
              <p:nvPr/>
            </p:nvCxnSpPr>
            <p:spPr>
              <a:xfrm flipH="1" flipV="1">
                <a:off x="4701449" y="3906743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772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85813" y="129209"/>
            <a:ext cx="7851548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rgbClr val="44546A"/>
              </a:buClr>
              <a:buSzPct val="70000"/>
            </a:pPr>
            <a:r>
              <a:rPr lang="en-US" sz="3200" b="1" u="sng" dirty="0">
                <a:solidFill>
                  <a:srgbClr val="FFFF00"/>
                </a:solidFill>
                <a:latin typeface="UTM Centur" panose="02040603050506020204" pitchFamily="18" charset="0"/>
              </a:rPr>
              <a:t>ĐƯỜNG SỨC CỦA ĐIỆN TRƯỜNG</a:t>
            </a:r>
          </a:p>
        </p:txBody>
      </p:sp>
      <p:sp>
        <p:nvSpPr>
          <p:cNvPr id="90" name="Text Box 2700"/>
          <p:cNvSpPr txBox="1">
            <a:spLocks noChangeAspect="1" noChangeArrowheads="1"/>
          </p:cNvSpPr>
          <p:nvPr/>
        </p:nvSpPr>
        <p:spPr bwMode="auto">
          <a:xfrm>
            <a:off x="731087" y="820606"/>
            <a:ext cx="4550133" cy="6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u="sng" dirty="0" err="1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u="sng" dirty="0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u="sng" dirty="0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u="sng" dirty="0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u="sng" dirty="0">
              <a:solidFill>
                <a:prstClr val="white"/>
              </a:solidFill>
              <a:latin typeface="UTM Centur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8566" y="1726757"/>
            <a:ext cx="3725187" cy="4389120"/>
            <a:chOff x="234565" y="1726757"/>
            <a:chExt cx="3725187" cy="4389120"/>
          </a:xfrm>
        </p:grpSpPr>
        <p:sp>
          <p:nvSpPr>
            <p:cNvPr id="110" name="Oval 34"/>
            <p:cNvSpPr>
              <a:spLocks noChangeArrowheads="1"/>
            </p:cNvSpPr>
            <p:nvPr/>
          </p:nvSpPr>
          <p:spPr bwMode="auto">
            <a:xfrm rot="5400000">
              <a:off x="1048042" y="3380404"/>
              <a:ext cx="1463040" cy="9144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Oval 34"/>
            <p:cNvSpPr>
              <a:spLocks noChangeArrowheads="1"/>
            </p:cNvSpPr>
            <p:nvPr/>
          </p:nvSpPr>
          <p:spPr bwMode="auto">
            <a:xfrm rot="5400000">
              <a:off x="-396993" y="2888301"/>
              <a:ext cx="3200400" cy="192414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Oval 34"/>
            <p:cNvSpPr>
              <a:spLocks noChangeArrowheads="1"/>
            </p:cNvSpPr>
            <p:nvPr/>
          </p:nvSpPr>
          <p:spPr bwMode="auto">
            <a:xfrm rot="5400000">
              <a:off x="366602" y="3158458"/>
              <a:ext cx="2231102" cy="13716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Oval 33"/>
            <p:cNvSpPr>
              <a:spLocks noChangeArrowheads="1"/>
            </p:cNvSpPr>
            <p:nvPr/>
          </p:nvSpPr>
          <p:spPr bwMode="auto">
            <a:xfrm rot="5400000" flipV="1">
              <a:off x="1356526" y="3654976"/>
              <a:ext cx="1188720" cy="38483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Oval 34"/>
            <p:cNvSpPr>
              <a:spLocks noChangeArrowheads="1"/>
            </p:cNvSpPr>
            <p:nvPr/>
          </p:nvSpPr>
          <p:spPr bwMode="auto">
            <a:xfrm rot="5400000" flipV="1">
              <a:off x="1698127" y="3391899"/>
              <a:ext cx="1463040" cy="9144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4"/>
            <p:cNvSpPr>
              <a:spLocks noChangeArrowheads="1"/>
            </p:cNvSpPr>
            <p:nvPr/>
          </p:nvSpPr>
          <p:spPr bwMode="auto">
            <a:xfrm rot="5400000" flipV="1">
              <a:off x="1397477" y="2881265"/>
              <a:ext cx="3200400" cy="192414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Oval 34"/>
            <p:cNvSpPr>
              <a:spLocks noChangeArrowheads="1"/>
            </p:cNvSpPr>
            <p:nvPr/>
          </p:nvSpPr>
          <p:spPr bwMode="auto">
            <a:xfrm rot="5400000" flipV="1">
              <a:off x="1604077" y="3154055"/>
              <a:ext cx="2231102" cy="13716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Oval 33"/>
            <p:cNvSpPr>
              <a:spLocks noChangeArrowheads="1"/>
            </p:cNvSpPr>
            <p:nvPr/>
          </p:nvSpPr>
          <p:spPr bwMode="auto">
            <a:xfrm rot="5400000">
              <a:off x="1649681" y="3650572"/>
              <a:ext cx="1188720" cy="38483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5400000">
              <a:off x="1552277" y="3652057"/>
              <a:ext cx="1097280" cy="3657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Line 38"/>
            <p:cNvSpPr>
              <a:spLocks noChangeShapeType="1"/>
            </p:cNvSpPr>
            <p:nvPr/>
          </p:nvSpPr>
          <p:spPr bwMode="auto">
            <a:xfrm rot="5400000">
              <a:off x="-97363" y="3921317"/>
              <a:ext cx="438912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959752" y="3798073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404487" y="3815303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2888976" y="3816629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2427800" y="3816630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750620" y="3799400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314620" y="3816630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791156" y="3817956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234565" y="3817957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83049" y="3818110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2084529" y="5311039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091684" y="2428453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476633" y="3127170"/>
            <a:ext cx="282271" cy="1410898"/>
            <a:chOff x="1961368" y="3137385"/>
            <a:chExt cx="282271" cy="1410898"/>
          </a:xfrm>
        </p:grpSpPr>
        <p:grpSp>
          <p:nvGrpSpPr>
            <p:cNvPr id="13" name="Group 12"/>
            <p:cNvGrpSpPr/>
            <p:nvPr/>
          </p:nvGrpSpPr>
          <p:grpSpPr>
            <a:xfrm>
              <a:off x="1961368" y="3137385"/>
              <a:ext cx="274320" cy="274320"/>
              <a:chOff x="1961368" y="3137385"/>
              <a:chExt cx="274320" cy="274320"/>
            </a:xfrm>
          </p:grpSpPr>
          <p:sp>
            <p:nvSpPr>
              <p:cNvPr id="71" name="Oval 89"/>
              <p:cNvSpPr>
                <a:spLocks noChangeArrowheads="1"/>
              </p:cNvSpPr>
              <p:nvPr/>
            </p:nvSpPr>
            <p:spPr bwMode="auto">
              <a:xfrm flipH="1">
                <a:off x="1961368" y="3137385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2028121" y="3284648"/>
                <a:ext cx="13716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V="1">
                <a:off x="2028150" y="3282278"/>
                <a:ext cx="13716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69319" y="4273963"/>
              <a:ext cx="274320" cy="274320"/>
              <a:chOff x="1969319" y="4273963"/>
              <a:chExt cx="274320" cy="27432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969319" y="4273963"/>
                <a:ext cx="274320" cy="2743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V="1">
                <a:off x="2015486" y="4421445"/>
                <a:ext cx="182880" cy="0"/>
              </a:xfrm>
              <a:prstGeom prst="line">
                <a:avLst/>
              </a:prstGeom>
              <a:ln w="317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6319964" y="1661829"/>
            <a:ext cx="3726826" cy="4389120"/>
            <a:chOff x="4795964" y="1661829"/>
            <a:chExt cx="3726826" cy="4389120"/>
          </a:xfrm>
        </p:grpSpPr>
        <p:sp>
          <p:nvSpPr>
            <p:cNvPr id="149" name="Line 38"/>
            <p:cNvSpPr>
              <a:spLocks noChangeShapeType="1"/>
            </p:cNvSpPr>
            <p:nvPr/>
          </p:nvSpPr>
          <p:spPr bwMode="auto">
            <a:xfrm rot="5400000">
              <a:off x="4465689" y="3856389"/>
              <a:ext cx="438912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704976" y="1701406"/>
              <a:ext cx="1817814" cy="4292218"/>
              <a:chOff x="6378972" y="1701406"/>
              <a:chExt cx="1817814" cy="429221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378972" y="1701406"/>
                <a:ext cx="1816489" cy="2088382"/>
                <a:chOff x="6378972" y="1701406"/>
                <a:chExt cx="1816489" cy="2088382"/>
              </a:xfrm>
            </p:grpSpPr>
            <p:sp>
              <p:nvSpPr>
                <p:cNvPr id="14" name="Freeform 13"/>
                <p:cNvSpPr/>
                <p:nvPr/>
              </p:nvSpPr>
              <p:spPr>
                <a:xfrm rot="21344339">
                  <a:off x="6432532" y="3311090"/>
                  <a:ext cx="1762929" cy="169490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6378972" y="3414277"/>
                  <a:ext cx="1762928" cy="375511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 rot="21402667">
                  <a:off x="6447525" y="2772570"/>
                  <a:ext cx="1697047" cy="504106"/>
                </a:xfrm>
                <a:custGeom>
                  <a:avLst/>
                  <a:gdLst>
                    <a:gd name="connsiteX0" fmla="*/ 0 w 1669774"/>
                    <a:gd name="connsiteY0" fmla="*/ 445273 h 470619"/>
                    <a:gd name="connsiteX1" fmla="*/ 604299 w 1669774"/>
                    <a:gd name="connsiteY1" fmla="*/ 421419 h 470619"/>
                    <a:gd name="connsiteX2" fmla="*/ 1669774 w 1669774"/>
                    <a:gd name="connsiteY2" fmla="*/ 0 h 47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9774" h="470619">
                      <a:moveTo>
                        <a:pt x="0" y="445273"/>
                      </a:moveTo>
                      <a:cubicBezTo>
                        <a:pt x="163001" y="470452"/>
                        <a:pt x="326003" y="495631"/>
                        <a:pt x="604299" y="421419"/>
                      </a:cubicBezTo>
                      <a:cubicBezTo>
                        <a:pt x="882595" y="347207"/>
                        <a:pt x="1276184" y="173603"/>
                        <a:pt x="1669774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rot="413842">
                  <a:off x="6531800" y="1820587"/>
                  <a:ext cx="1176793" cy="1470991"/>
                </a:xfrm>
                <a:custGeom>
                  <a:avLst/>
                  <a:gdLst>
                    <a:gd name="connsiteX0" fmla="*/ 0 w 1176793"/>
                    <a:gd name="connsiteY0" fmla="*/ 1470991 h 1470991"/>
                    <a:gd name="connsiteX1" fmla="*/ 524786 w 1176793"/>
                    <a:gd name="connsiteY1" fmla="*/ 985962 h 1470991"/>
                    <a:gd name="connsiteX2" fmla="*/ 1176793 w 1176793"/>
                    <a:gd name="connsiteY2" fmla="*/ 0 h 1470991"/>
                    <a:gd name="connsiteX3" fmla="*/ 1176793 w 1176793"/>
                    <a:gd name="connsiteY3" fmla="*/ 0 h 1470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6793" h="1470991">
                      <a:moveTo>
                        <a:pt x="0" y="1470991"/>
                      </a:moveTo>
                      <a:cubicBezTo>
                        <a:pt x="164327" y="1351059"/>
                        <a:pt x="328654" y="1231127"/>
                        <a:pt x="524786" y="985962"/>
                      </a:cubicBezTo>
                      <a:cubicBezTo>
                        <a:pt x="720918" y="740797"/>
                        <a:pt x="1176793" y="0"/>
                        <a:pt x="1176793" y="0"/>
                      </a:cubicBezTo>
                      <a:lnTo>
                        <a:pt x="117679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6407622" y="1701406"/>
                  <a:ext cx="548640" cy="1463040"/>
                </a:xfrm>
                <a:custGeom>
                  <a:avLst/>
                  <a:gdLst>
                    <a:gd name="connsiteX0" fmla="*/ 0 w 763325"/>
                    <a:gd name="connsiteY0" fmla="*/ 1820849 h 1820849"/>
                    <a:gd name="connsiteX1" fmla="*/ 421419 w 763325"/>
                    <a:gd name="connsiteY1" fmla="*/ 970059 h 1820849"/>
                    <a:gd name="connsiteX2" fmla="*/ 763325 w 763325"/>
                    <a:gd name="connsiteY2" fmla="*/ 0 h 182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325" h="1820849">
                      <a:moveTo>
                        <a:pt x="0" y="1820849"/>
                      </a:moveTo>
                      <a:cubicBezTo>
                        <a:pt x="147099" y="1547191"/>
                        <a:pt x="294198" y="1273534"/>
                        <a:pt x="421419" y="970059"/>
                      </a:cubicBezTo>
                      <a:cubicBezTo>
                        <a:pt x="548640" y="666584"/>
                        <a:pt x="655982" y="333292"/>
                        <a:pt x="763325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 flipV="1">
                <a:off x="6380297" y="3921317"/>
                <a:ext cx="1816489" cy="2072307"/>
                <a:chOff x="6378972" y="1717481"/>
                <a:chExt cx="1816489" cy="2072307"/>
              </a:xfrm>
            </p:grpSpPr>
            <p:sp>
              <p:nvSpPr>
                <p:cNvPr id="152" name="Freeform 151"/>
                <p:cNvSpPr/>
                <p:nvPr/>
              </p:nvSpPr>
              <p:spPr>
                <a:xfrm rot="21344339">
                  <a:off x="6432532" y="3311090"/>
                  <a:ext cx="1762929" cy="169490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6378972" y="3414277"/>
                  <a:ext cx="1762928" cy="375511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 rot="21402667">
                  <a:off x="6447525" y="2772570"/>
                  <a:ext cx="1697047" cy="504106"/>
                </a:xfrm>
                <a:custGeom>
                  <a:avLst/>
                  <a:gdLst>
                    <a:gd name="connsiteX0" fmla="*/ 0 w 1669774"/>
                    <a:gd name="connsiteY0" fmla="*/ 445273 h 470619"/>
                    <a:gd name="connsiteX1" fmla="*/ 604299 w 1669774"/>
                    <a:gd name="connsiteY1" fmla="*/ 421419 h 470619"/>
                    <a:gd name="connsiteX2" fmla="*/ 1669774 w 1669774"/>
                    <a:gd name="connsiteY2" fmla="*/ 0 h 47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9774" h="470619">
                      <a:moveTo>
                        <a:pt x="0" y="445273"/>
                      </a:moveTo>
                      <a:cubicBezTo>
                        <a:pt x="163001" y="470452"/>
                        <a:pt x="326003" y="495631"/>
                        <a:pt x="604299" y="421419"/>
                      </a:cubicBezTo>
                      <a:cubicBezTo>
                        <a:pt x="882595" y="347207"/>
                        <a:pt x="1276184" y="173603"/>
                        <a:pt x="1669774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 rot="413842">
                  <a:off x="6531800" y="1820587"/>
                  <a:ext cx="1176793" cy="1470991"/>
                </a:xfrm>
                <a:custGeom>
                  <a:avLst/>
                  <a:gdLst>
                    <a:gd name="connsiteX0" fmla="*/ 0 w 1176793"/>
                    <a:gd name="connsiteY0" fmla="*/ 1470991 h 1470991"/>
                    <a:gd name="connsiteX1" fmla="*/ 524786 w 1176793"/>
                    <a:gd name="connsiteY1" fmla="*/ 985962 h 1470991"/>
                    <a:gd name="connsiteX2" fmla="*/ 1176793 w 1176793"/>
                    <a:gd name="connsiteY2" fmla="*/ 0 h 1470991"/>
                    <a:gd name="connsiteX3" fmla="*/ 1176793 w 1176793"/>
                    <a:gd name="connsiteY3" fmla="*/ 0 h 1470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6793" h="1470991">
                      <a:moveTo>
                        <a:pt x="0" y="1470991"/>
                      </a:moveTo>
                      <a:cubicBezTo>
                        <a:pt x="164327" y="1351059"/>
                        <a:pt x="328654" y="1231127"/>
                        <a:pt x="524786" y="985962"/>
                      </a:cubicBezTo>
                      <a:cubicBezTo>
                        <a:pt x="720918" y="740797"/>
                        <a:pt x="1176793" y="0"/>
                        <a:pt x="1176793" y="0"/>
                      </a:cubicBezTo>
                      <a:lnTo>
                        <a:pt x="117679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>
                  <a:off x="6400799" y="1717481"/>
                  <a:ext cx="548640" cy="1463040"/>
                </a:xfrm>
                <a:custGeom>
                  <a:avLst/>
                  <a:gdLst>
                    <a:gd name="connsiteX0" fmla="*/ 0 w 763325"/>
                    <a:gd name="connsiteY0" fmla="*/ 1820849 h 1820849"/>
                    <a:gd name="connsiteX1" fmla="*/ 421419 w 763325"/>
                    <a:gd name="connsiteY1" fmla="*/ 970059 h 1820849"/>
                    <a:gd name="connsiteX2" fmla="*/ 763325 w 763325"/>
                    <a:gd name="connsiteY2" fmla="*/ 0 h 182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325" h="1820849">
                      <a:moveTo>
                        <a:pt x="0" y="1820849"/>
                      </a:moveTo>
                      <a:cubicBezTo>
                        <a:pt x="147099" y="1547191"/>
                        <a:pt x="294198" y="1273534"/>
                        <a:pt x="421419" y="970059"/>
                      </a:cubicBezTo>
                      <a:cubicBezTo>
                        <a:pt x="548640" y="666584"/>
                        <a:pt x="655982" y="333292"/>
                        <a:pt x="763325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57" name="Group 156"/>
            <p:cNvGrpSpPr/>
            <p:nvPr/>
          </p:nvGrpSpPr>
          <p:grpSpPr>
            <a:xfrm flipH="1">
              <a:off x="4795964" y="1703550"/>
              <a:ext cx="1817814" cy="4299523"/>
              <a:chOff x="6378972" y="1702225"/>
              <a:chExt cx="1817814" cy="4299523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6378972" y="1702225"/>
                <a:ext cx="1816489" cy="2087563"/>
                <a:chOff x="6378972" y="1702225"/>
                <a:chExt cx="1816489" cy="2087563"/>
              </a:xfrm>
            </p:grpSpPr>
            <p:sp>
              <p:nvSpPr>
                <p:cNvPr id="165" name="Freeform 164"/>
                <p:cNvSpPr/>
                <p:nvPr/>
              </p:nvSpPr>
              <p:spPr>
                <a:xfrm rot="21344339">
                  <a:off x="6432532" y="3311090"/>
                  <a:ext cx="1762929" cy="169490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6" name="Freeform 165"/>
                <p:cNvSpPr/>
                <p:nvPr/>
              </p:nvSpPr>
              <p:spPr>
                <a:xfrm>
                  <a:off x="6378972" y="3414277"/>
                  <a:ext cx="1762928" cy="375511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 w="127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 rot="21402667">
                  <a:off x="6447525" y="2772570"/>
                  <a:ext cx="1697047" cy="504106"/>
                </a:xfrm>
                <a:custGeom>
                  <a:avLst/>
                  <a:gdLst>
                    <a:gd name="connsiteX0" fmla="*/ 0 w 1669774"/>
                    <a:gd name="connsiteY0" fmla="*/ 445273 h 470619"/>
                    <a:gd name="connsiteX1" fmla="*/ 604299 w 1669774"/>
                    <a:gd name="connsiteY1" fmla="*/ 421419 h 470619"/>
                    <a:gd name="connsiteX2" fmla="*/ 1669774 w 1669774"/>
                    <a:gd name="connsiteY2" fmla="*/ 0 h 47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9774" h="470619">
                      <a:moveTo>
                        <a:pt x="0" y="445273"/>
                      </a:moveTo>
                      <a:cubicBezTo>
                        <a:pt x="163001" y="470452"/>
                        <a:pt x="326003" y="495631"/>
                        <a:pt x="604299" y="421419"/>
                      </a:cubicBezTo>
                      <a:cubicBezTo>
                        <a:pt x="882595" y="347207"/>
                        <a:pt x="1276184" y="173603"/>
                        <a:pt x="1669774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 rot="413842">
                  <a:off x="6531800" y="1820587"/>
                  <a:ext cx="1176793" cy="1470991"/>
                </a:xfrm>
                <a:custGeom>
                  <a:avLst/>
                  <a:gdLst>
                    <a:gd name="connsiteX0" fmla="*/ 0 w 1176793"/>
                    <a:gd name="connsiteY0" fmla="*/ 1470991 h 1470991"/>
                    <a:gd name="connsiteX1" fmla="*/ 524786 w 1176793"/>
                    <a:gd name="connsiteY1" fmla="*/ 985962 h 1470991"/>
                    <a:gd name="connsiteX2" fmla="*/ 1176793 w 1176793"/>
                    <a:gd name="connsiteY2" fmla="*/ 0 h 1470991"/>
                    <a:gd name="connsiteX3" fmla="*/ 1176793 w 1176793"/>
                    <a:gd name="connsiteY3" fmla="*/ 0 h 1470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6793" h="1470991">
                      <a:moveTo>
                        <a:pt x="0" y="1470991"/>
                      </a:moveTo>
                      <a:cubicBezTo>
                        <a:pt x="164327" y="1351059"/>
                        <a:pt x="328654" y="1231127"/>
                        <a:pt x="524786" y="985962"/>
                      </a:cubicBezTo>
                      <a:cubicBezTo>
                        <a:pt x="720918" y="740797"/>
                        <a:pt x="1176793" y="0"/>
                        <a:pt x="1176793" y="0"/>
                      </a:cubicBezTo>
                      <a:lnTo>
                        <a:pt x="117679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>
                  <a:off x="6401082" y="1702225"/>
                  <a:ext cx="548640" cy="1463040"/>
                </a:xfrm>
                <a:custGeom>
                  <a:avLst/>
                  <a:gdLst>
                    <a:gd name="connsiteX0" fmla="*/ 0 w 763325"/>
                    <a:gd name="connsiteY0" fmla="*/ 1820849 h 1820849"/>
                    <a:gd name="connsiteX1" fmla="*/ 421419 w 763325"/>
                    <a:gd name="connsiteY1" fmla="*/ 970059 h 1820849"/>
                    <a:gd name="connsiteX2" fmla="*/ 763325 w 763325"/>
                    <a:gd name="connsiteY2" fmla="*/ 0 h 182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325" h="1820849">
                      <a:moveTo>
                        <a:pt x="0" y="1820849"/>
                      </a:moveTo>
                      <a:cubicBezTo>
                        <a:pt x="147099" y="1547191"/>
                        <a:pt x="294198" y="1273534"/>
                        <a:pt x="421419" y="970059"/>
                      </a:cubicBezTo>
                      <a:cubicBezTo>
                        <a:pt x="548640" y="666584"/>
                        <a:pt x="655982" y="333292"/>
                        <a:pt x="763325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 flipV="1">
                <a:off x="6380297" y="3921317"/>
                <a:ext cx="1816489" cy="2080431"/>
                <a:chOff x="6378972" y="1709357"/>
                <a:chExt cx="1816489" cy="2080431"/>
              </a:xfrm>
            </p:grpSpPr>
            <p:sp>
              <p:nvSpPr>
                <p:cNvPr id="160" name="Freeform 159"/>
                <p:cNvSpPr/>
                <p:nvPr/>
              </p:nvSpPr>
              <p:spPr>
                <a:xfrm rot="21344339">
                  <a:off x="6432532" y="3311090"/>
                  <a:ext cx="1762929" cy="169490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>
                  <a:off x="6378972" y="3414277"/>
                  <a:ext cx="1762928" cy="375511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 rot="21402667">
                  <a:off x="6447525" y="2772570"/>
                  <a:ext cx="1697047" cy="504106"/>
                </a:xfrm>
                <a:custGeom>
                  <a:avLst/>
                  <a:gdLst>
                    <a:gd name="connsiteX0" fmla="*/ 0 w 1669774"/>
                    <a:gd name="connsiteY0" fmla="*/ 445273 h 470619"/>
                    <a:gd name="connsiteX1" fmla="*/ 604299 w 1669774"/>
                    <a:gd name="connsiteY1" fmla="*/ 421419 h 470619"/>
                    <a:gd name="connsiteX2" fmla="*/ 1669774 w 1669774"/>
                    <a:gd name="connsiteY2" fmla="*/ 0 h 47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9774" h="470619">
                      <a:moveTo>
                        <a:pt x="0" y="445273"/>
                      </a:moveTo>
                      <a:cubicBezTo>
                        <a:pt x="163001" y="470452"/>
                        <a:pt x="326003" y="495631"/>
                        <a:pt x="604299" y="421419"/>
                      </a:cubicBezTo>
                      <a:cubicBezTo>
                        <a:pt x="882595" y="347207"/>
                        <a:pt x="1276184" y="173603"/>
                        <a:pt x="1669774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 rot="413842">
                  <a:off x="6531800" y="1820587"/>
                  <a:ext cx="1176793" cy="1470991"/>
                </a:xfrm>
                <a:custGeom>
                  <a:avLst/>
                  <a:gdLst>
                    <a:gd name="connsiteX0" fmla="*/ 0 w 1176793"/>
                    <a:gd name="connsiteY0" fmla="*/ 1470991 h 1470991"/>
                    <a:gd name="connsiteX1" fmla="*/ 524786 w 1176793"/>
                    <a:gd name="connsiteY1" fmla="*/ 985962 h 1470991"/>
                    <a:gd name="connsiteX2" fmla="*/ 1176793 w 1176793"/>
                    <a:gd name="connsiteY2" fmla="*/ 0 h 1470991"/>
                    <a:gd name="connsiteX3" fmla="*/ 1176793 w 1176793"/>
                    <a:gd name="connsiteY3" fmla="*/ 0 h 1470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6793" h="1470991">
                      <a:moveTo>
                        <a:pt x="0" y="1470991"/>
                      </a:moveTo>
                      <a:cubicBezTo>
                        <a:pt x="164327" y="1351059"/>
                        <a:pt x="328654" y="1231127"/>
                        <a:pt x="524786" y="985962"/>
                      </a:cubicBezTo>
                      <a:cubicBezTo>
                        <a:pt x="720918" y="740797"/>
                        <a:pt x="1176793" y="0"/>
                        <a:pt x="1176793" y="0"/>
                      </a:cubicBezTo>
                      <a:lnTo>
                        <a:pt x="117679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>
                  <a:off x="6393309" y="1709357"/>
                  <a:ext cx="548640" cy="1463040"/>
                </a:xfrm>
                <a:custGeom>
                  <a:avLst/>
                  <a:gdLst>
                    <a:gd name="connsiteX0" fmla="*/ 0 w 763325"/>
                    <a:gd name="connsiteY0" fmla="*/ 1820849 h 1820849"/>
                    <a:gd name="connsiteX1" fmla="*/ 421419 w 763325"/>
                    <a:gd name="connsiteY1" fmla="*/ 970059 h 1820849"/>
                    <a:gd name="connsiteX2" fmla="*/ 763325 w 763325"/>
                    <a:gd name="connsiteY2" fmla="*/ 0 h 182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325" h="1820849">
                      <a:moveTo>
                        <a:pt x="0" y="1820849"/>
                      </a:moveTo>
                      <a:cubicBezTo>
                        <a:pt x="147099" y="1547191"/>
                        <a:pt x="294198" y="1273534"/>
                        <a:pt x="421419" y="970059"/>
                      </a:cubicBezTo>
                      <a:cubicBezTo>
                        <a:pt x="548640" y="666584"/>
                        <a:pt x="655982" y="333292"/>
                        <a:pt x="763325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cxnSp>
          <p:nvCxnSpPr>
            <p:cNvPr id="177" name="Straight Connector 176"/>
            <p:cNvCxnSpPr/>
            <p:nvPr/>
          </p:nvCxnSpPr>
          <p:spPr>
            <a:xfrm>
              <a:off x="6660249" y="5182925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7019382" y="3945835"/>
              <a:ext cx="599657" cy="1288773"/>
              <a:chOff x="6685427" y="3945835"/>
              <a:chExt cx="599657" cy="1288773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 rot="-1080000">
                <a:off x="6685427" y="514316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-2820000">
                <a:off x="7020708" y="4866201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-4080000">
                <a:off x="7149255" y="4454057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>
                <a:off x="7206236" y="419298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5960000">
                <a:off x="7239364" y="3900115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 flipH="1">
              <a:off x="5708995" y="3949554"/>
              <a:ext cx="599657" cy="1288773"/>
              <a:chOff x="6685427" y="3945835"/>
              <a:chExt cx="599657" cy="1288773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 rot="-1080000">
                <a:off x="6685427" y="514316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-2820000">
                <a:off x="7020708" y="4866201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-4080000">
                <a:off x="7149255" y="4454057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>
                <a:off x="7206236" y="419298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5960000">
                <a:off x="7239364" y="3900115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 flipH="1" flipV="1">
              <a:off x="5702370" y="2471936"/>
              <a:ext cx="599657" cy="1288773"/>
              <a:chOff x="6685427" y="3945835"/>
              <a:chExt cx="599657" cy="1288773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 rot="-1080000">
                <a:off x="6685427" y="514316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-2820000">
                <a:off x="7020708" y="4866201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-4080000">
                <a:off x="7149255" y="4454057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>
                <a:off x="7206236" y="419298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5960000">
                <a:off x="7239364" y="3900115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 flipV="1">
              <a:off x="7023615" y="2473261"/>
              <a:ext cx="599657" cy="1288773"/>
              <a:chOff x="6685427" y="3945835"/>
              <a:chExt cx="599657" cy="1288773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-1080000">
                <a:off x="6685427" y="514316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-2820000">
                <a:off x="7020708" y="4866201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-4080000">
                <a:off x="7149255" y="4454057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6200000">
                <a:off x="7206236" y="419298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5960000">
                <a:off x="7239364" y="3900115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/>
            <p:cNvSpPr/>
            <p:nvPr/>
          </p:nvSpPr>
          <p:spPr>
            <a:xfrm>
              <a:off x="6612453" y="3815303"/>
              <a:ext cx="92523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flipV="1">
              <a:off x="6650331" y="2426216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038972" y="3128246"/>
            <a:ext cx="276147" cy="1410898"/>
            <a:chOff x="6516964" y="3137385"/>
            <a:chExt cx="276147" cy="1410898"/>
          </a:xfrm>
        </p:grpSpPr>
        <p:grpSp>
          <p:nvGrpSpPr>
            <p:cNvPr id="141" name="Group 140"/>
            <p:cNvGrpSpPr/>
            <p:nvPr/>
          </p:nvGrpSpPr>
          <p:grpSpPr>
            <a:xfrm>
              <a:off x="6518791" y="3137385"/>
              <a:ext cx="274320" cy="274320"/>
              <a:chOff x="1961368" y="3137385"/>
              <a:chExt cx="274320" cy="274320"/>
            </a:xfrm>
          </p:grpSpPr>
          <p:sp>
            <p:nvSpPr>
              <p:cNvPr id="142" name="Oval 89"/>
              <p:cNvSpPr>
                <a:spLocks noChangeArrowheads="1"/>
              </p:cNvSpPr>
              <p:nvPr/>
            </p:nvSpPr>
            <p:spPr bwMode="auto">
              <a:xfrm flipH="1">
                <a:off x="1961368" y="3137385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 flipV="1">
                <a:off x="2028121" y="3284648"/>
                <a:ext cx="13716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5400000" flipV="1">
                <a:off x="2028150" y="3282278"/>
                <a:ext cx="13716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6516964" y="4273963"/>
              <a:ext cx="274320" cy="274320"/>
              <a:chOff x="1961368" y="3137385"/>
              <a:chExt cx="274320" cy="274320"/>
            </a:xfrm>
          </p:grpSpPr>
          <p:sp>
            <p:nvSpPr>
              <p:cNvPr id="146" name="Oval 89"/>
              <p:cNvSpPr>
                <a:spLocks noChangeArrowheads="1"/>
              </p:cNvSpPr>
              <p:nvPr/>
            </p:nvSpPr>
            <p:spPr bwMode="auto">
              <a:xfrm flipH="1">
                <a:off x="1961368" y="3137385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flipV="1">
                <a:off x="2028121" y="3284648"/>
                <a:ext cx="13716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V="1">
                <a:off x="2028150" y="3282278"/>
                <a:ext cx="13716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2065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914404" y="129209"/>
            <a:ext cx="7643093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rgbClr val="44546A"/>
              </a:buClr>
              <a:buSzPct val="70000"/>
            </a:pPr>
            <a:r>
              <a:rPr lang="en-US" sz="3200" b="1" u="sng" dirty="0">
                <a:solidFill>
                  <a:srgbClr val="FFFF00"/>
                </a:solidFill>
                <a:latin typeface="UTM Centur" panose="02040603050506020204" pitchFamily="18" charset="0"/>
              </a:rPr>
              <a:t>ĐƯỜNG SỨC CỦA ĐIỆN TRƯỜNG</a:t>
            </a:r>
          </a:p>
        </p:txBody>
      </p:sp>
      <p:sp>
        <p:nvSpPr>
          <p:cNvPr id="96" name="Text Box 2700"/>
          <p:cNvSpPr txBox="1">
            <a:spLocks noChangeAspect="1" noChangeArrowheads="1"/>
          </p:cNvSpPr>
          <p:nvPr/>
        </p:nvSpPr>
        <p:spPr bwMode="auto">
          <a:xfrm>
            <a:off x="990600" y="820037"/>
            <a:ext cx="4397734" cy="6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u="sng" dirty="0" err="1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u="sng" dirty="0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u="sng" dirty="0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u="sng" dirty="0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white"/>
                </a:solidFill>
                <a:latin typeface="UTM Centu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u="sng" dirty="0">
              <a:solidFill>
                <a:prstClr val="white"/>
              </a:solidFill>
              <a:latin typeface="UTM Centur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758566" y="1726757"/>
            <a:ext cx="3725187" cy="4389120"/>
            <a:chOff x="234565" y="1726757"/>
            <a:chExt cx="3725187" cy="4389120"/>
          </a:xfrm>
        </p:grpSpPr>
        <p:sp>
          <p:nvSpPr>
            <p:cNvPr id="89" name="Oval 34"/>
            <p:cNvSpPr>
              <a:spLocks noChangeArrowheads="1"/>
            </p:cNvSpPr>
            <p:nvPr/>
          </p:nvSpPr>
          <p:spPr bwMode="auto">
            <a:xfrm rot="5400000">
              <a:off x="1048042" y="3380404"/>
              <a:ext cx="1463040" cy="9144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Oval 34"/>
            <p:cNvSpPr>
              <a:spLocks noChangeArrowheads="1"/>
            </p:cNvSpPr>
            <p:nvPr/>
          </p:nvSpPr>
          <p:spPr bwMode="auto">
            <a:xfrm rot="5400000">
              <a:off x="-396993" y="2888301"/>
              <a:ext cx="3200400" cy="192414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Oval 34"/>
            <p:cNvSpPr>
              <a:spLocks noChangeArrowheads="1"/>
            </p:cNvSpPr>
            <p:nvPr/>
          </p:nvSpPr>
          <p:spPr bwMode="auto">
            <a:xfrm rot="5400000">
              <a:off x="366602" y="3158458"/>
              <a:ext cx="2231102" cy="13716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Oval 33"/>
            <p:cNvSpPr>
              <a:spLocks noChangeArrowheads="1"/>
            </p:cNvSpPr>
            <p:nvPr/>
          </p:nvSpPr>
          <p:spPr bwMode="auto">
            <a:xfrm rot="5400000" flipV="1">
              <a:off x="1356526" y="3654976"/>
              <a:ext cx="1188720" cy="38483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Oval 34"/>
            <p:cNvSpPr>
              <a:spLocks noChangeArrowheads="1"/>
            </p:cNvSpPr>
            <p:nvPr/>
          </p:nvSpPr>
          <p:spPr bwMode="auto">
            <a:xfrm rot="5400000" flipV="1">
              <a:off x="1698127" y="3391899"/>
              <a:ext cx="1463040" cy="9144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Oval 34"/>
            <p:cNvSpPr>
              <a:spLocks noChangeArrowheads="1"/>
            </p:cNvSpPr>
            <p:nvPr/>
          </p:nvSpPr>
          <p:spPr bwMode="auto">
            <a:xfrm rot="5400000" flipV="1">
              <a:off x="1397477" y="2881265"/>
              <a:ext cx="3200400" cy="192414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val 34"/>
            <p:cNvSpPr>
              <a:spLocks noChangeArrowheads="1"/>
            </p:cNvSpPr>
            <p:nvPr/>
          </p:nvSpPr>
          <p:spPr bwMode="auto">
            <a:xfrm rot="5400000" flipV="1">
              <a:off x="1604077" y="3154055"/>
              <a:ext cx="2231102" cy="13716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 rot="5400000">
              <a:off x="1649681" y="3650572"/>
              <a:ext cx="1188720" cy="38483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5400000">
              <a:off x="1552277" y="3652057"/>
              <a:ext cx="1097280" cy="3657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Line 38"/>
            <p:cNvSpPr>
              <a:spLocks noChangeShapeType="1"/>
            </p:cNvSpPr>
            <p:nvPr/>
          </p:nvSpPr>
          <p:spPr bwMode="auto">
            <a:xfrm rot="5400000">
              <a:off x="-97363" y="3921317"/>
              <a:ext cx="438912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3959752" y="3798073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404487" y="3815303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888976" y="3816629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427800" y="3816630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750620" y="3799400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314620" y="3816630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91156" y="3817956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34565" y="3817957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2083049" y="3818110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2084529" y="5311039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091684" y="2428453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3476633" y="3127170"/>
            <a:ext cx="282271" cy="1410898"/>
            <a:chOff x="1961368" y="3137385"/>
            <a:chExt cx="282271" cy="1410898"/>
          </a:xfrm>
        </p:grpSpPr>
        <p:grpSp>
          <p:nvGrpSpPr>
            <p:cNvPr id="128" name="Group 127"/>
            <p:cNvGrpSpPr/>
            <p:nvPr/>
          </p:nvGrpSpPr>
          <p:grpSpPr>
            <a:xfrm>
              <a:off x="1961368" y="3137385"/>
              <a:ext cx="274320" cy="274320"/>
              <a:chOff x="1961368" y="3137385"/>
              <a:chExt cx="274320" cy="274320"/>
            </a:xfrm>
          </p:grpSpPr>
          <p:sp>
            <p:nvSpPr>
              <p:cNvPr id="132" name="Oval 89"/>
              <p:cNvSpPr>
                <a:spLocks noChangeArrowheads="1"/>
              </p:cNvSpPr>
              <p:nvPr/>
            </p:nvSpPr>
            <p:spPr bwMode="auto">
              <a:xfrm flipH="1">
                <a:off x="1961368" y="3137385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3" name="Straight Connector 132"/>
              <p:cNvCxnSpPr/>
              <p:nvPr/>
            </p:nvCxnSpPr>
            <p:spPr>
              <a:xfrm flipV="1">
                <a:off x="2028121" y="3284648"/>
                <a:ext cx="13716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V="1">
                <a:off x="2028150" y="3282278"/>
                <a:ext cx="13716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1969319" y="4273963"/>
              <a:ext cx="274320" cy="274320"/>
              <a:chOff x="1969319" y="4273963"/>
              <a:chExt cx="274320" cy="27432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1969319" y="4273963"/>
                <a:ext cx="274320" cy="2743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flipV="1">
                <a:off x="2015486" y="4421445"/>
                <a:ext cx="182880" cy="0"/>
              </a:xfrm>
              <a:prstGeom prst="line">
                <a:avLst/>
              </a:prstGeom>
              <a:ln w="317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6319964" y="1661829"/>
            <a:ext cx="3726826" cy="4389120"/>
            <a:chOff x="4795964" y="1661829"/>
            <a:chExt cx="3726826" cy="4389120"/>
          </a:xfrm>
        </p:grpSpPr>
        <p:sp>
          <p:nvSpPr>
            <p:cNvPr id="149" name="Line 38"/>
            <p:cNvSpPr>
              <a:spLocks noChangeShapeType="1"/>
            </p:cNvSpPr>
            <p:nvPr/>
          </p:nvSpPr>
          <p:spPr bwMode="auto">
            <a:xfrm rot="5400000">
              <a:off x="4465689" y="3856389"/>
              <a:ext cx="438912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704976" y="1701406"/>
              <a:ext cx="1817814" cy="4292218"/>
              <a:chOff x="6378972" y="1701406"/>
              <a:chExt cx="1817814" cy="429221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378972" y="1701406"/>
                <a:ext cx="1816489" cy="2088382"/>
                <a:chOff x="6378972" y="1701406"/>
                <a:chExt cx="1816489" cy="2088382"/>
              </a:xfrm>
            </p:grpSpPr>
            <p:sp>
              <p:nvSpPr>
                <p:cNvPr id="14" name="Freeform 13"/>
                <p:cNvSpPr/>
                <p:nvPr/>
              </p:nvSpPr>
              <p:spPr>
                <a:xfrm rot="21344339">
                  <a:off x="6432532" y="3311090"/>
                  <a:ext cx="1762929" cy="169490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6378972" y="3414277"/>
                  <a:ext cx="1762928" cy="375511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 rot="21402667">
                  <a:off x="6447525" y="2772570"/>
                  <a:ext cx="1697047" cy="504106"/>
                </a:xfrm>
                <a:custGeom>
                  <a:avLst/>
                  <a:gdLst>
                    <a:gd name="connsiteX0" fmla="*/ 0 w 1669774"/>
                    <a:gd name="connsiteY0" fmla="*/ 445273 h 470619"/>
                    <a:gd name="connsiteX1" fmla="*/ 604299 w 1669774"/>
                    <a:gd name="connsiteY1" fmla="*/ 421419 h 470619"/>
                    <a:gd name="connsiteX2" fmla="*/ 1669774 w 1669774"/>
                    <a:gd name="connsiteY2" fmla="*/ 0 h 47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9774" h="470619">
                      <a:moveTo>
                        <a:pt x="0" y="445273"/>
                      </a:moveTo>
                      <a:cubicBezTo>
                        <a:pt x="163001" y="470452"/>
                        <a:pt x="326003" y="495631"/>
                        <a:pt x="604299" y="421419"/>
                      </a:cubicBezTo>
                      <a:cubicBezTo>
                        <a:pt x="882595" y="347207"/>
                        <a:pt x="1276184" y="173603"/>
                        <a:pt x="1669774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rot="413842">
                  <a:off x="6531800" y="1820587"/>
                  <a:ext cx="1176793" cy="1470991"/>
                </a:xfrm>
                <a:custGeom>
                  <a:avLst/>
                  <a:gdLst>
                    <a:gd name="connsiteX0" fmla="*/ 0 w 1176793"/>
                    <a:gd name="connsiteY0" fmla="*/ 1470991 h 1470991"/>
                    <a:gd name="connsiteX1" fmla="*/ 524786 w 1176793"/>
                    <a:gd name="connsiteY1" fmla="*/ 985962 h 1470991"/>
                    <a:gd name="connsiteX2" fmla="*/ 1176793 w 1176793"/>
                    <a:gd name="connsiteY2" fmla="*/ 0 h 1470991"/>
                    <a:gd name="connsiteX3" fmla="*/ 1176793 w 1176793"/>
                    <a:gd name="connsiteY3" fmla="*/ 0 h 1470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6793" h="1470991">
                      <a:moveTo>
                        <a:pt x="0" y="1470991"/>
                      </a:moveTo>
                      <a:cubicBezTo>
                        <a:pt x="164327" y="1351059"/>
                        <a:pt x="328654" y="1231127"/>
                        <a:pt x="524786" y="985962"/>
                      </a:cubicBezTo>
                      <a:cubicBezTo>
                        <a:pt x="720918" y="740797"/>
                        <a:pt x="1176793" y="0"/>
                        <a:pt x="1176793" y="0"/>
                      </a:cubicBezTo>
                      <a:lnTo>
                        <a:pt x="117679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6407622" y="1701406"/>
                  <a:ext cx="548640" cy="1463040"/>
                </a:xfrm>
                <a:custGeom>
                  <a:avLst/>
                  <a:gdLst>
                    <a:gd name="connsiteX0" fmla="*/ 0 w 763325"/>
                    <a:gd name="connsiteY0" fmla="*/ 1820849 h 1820849"/>
                    <a:gd name="connsiteX1" fmla="*/ 421419 w 763325"/>
                    <a:gd name="connsiteY1" fmla="*/ 970059 h 1820849"/>
                    <a:gd name="connsiteX2" fmla="*/ 763325 w 763325"/>
                    <a:gd name="connsiteY2" fmla="*/ 0 h 182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325" h="1820849">
                      <a:moveTo>
                        <a:pt x="0" y="1820849"/>
                      </a:moveTo>
                      <a:cubicBezTo>
                        <a:pt x="147099" y="1547191"/>
                        <a:pt x="294198" y="1273534"/>
                        <a:pt x="421419" y="970059"/>
                      </a:cubicBezTo>
                      <a:cubicBezTo>
                        <a:pt x="548640" y="666584"/>
                        <a:pt x="655982" y="333292"/>
                        <a:pt x="763325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 flipV="1">
                <a:off x="6380297" y="3921317"/>
                <a:ext cx="1816489" cy="2072307"/>
                <a:chOff x="6378972" y="1717481"/>
                <a:chExt cx="1816489" cy="2072307"/>
              </a:xfrm>
            </p:grpSpPr>
            <p:sp>
              <p:nvSpPr>
                <p:cNvPr id="152" name="Freeform 151"/>
                <p:cNvSpPr/>
                <p:nvPr/>
              </p:nvSpPr>
              <p:spPr>
                <a:xfrm rot="21344339">
                  <a:off x="6432532" y="3311090"/>
                  <a:ext cx="1762929" cy="169490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6378972" y="3414277"/>
                  <a:ext cx="1762928" cy="375511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 rot="21402667">
                  <a:off x="6447525" y="2772570"/>
                  <a:ext cx="1697047" cy="504106"/>
                </a:xfrm>
                <a:custGeom>
                  <a:avLst/>
                  <a:gdLst>
                    <a:gd name="connsiteX0" fmla="*/ 0 w 1669774"/>
                    <a:gd name="connsiteY0" fmla="*/ 445273 h 470619"/>
                    <a:gd name="connsiteX1" fmla="*/ 604299 w 1669774"/>
                    <a:gd name="connsiteY1" fmla="*/ 421419 h 470619"/>
                    <a:gd name="connsiteX2" fmla="*/ 1669774 w 1669774"/>
                    <a:gd name="connsiteY2" fmla="*/ 0 h 47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9774" h="470619">
                      <a:moveTo>
                        <a:pt x="0" y="445273"/>
                      </a:moveTo>
                      <a:cubicBezTo>
                        <a:pt x="163001" y="470452"/>
                        <a:pt x="326003" y="495631"/>
                        <a:pt x="604299" y="421419"/>
                      </a:cubicBezTo>
                      <a:cubicBezTo>
                        <a:pt x="882595" y="347207"/>
                        <a:pt x="1276184" y="173603"/>
                        <a:pt x="1669774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 rot="413842">
                  <a:off x="6531800" y="1820587"/>
                  <a:ext cx="1176793" cy="1470991"/>
                </a:xfrm>
                <a:custGeom>
                  <a:avLst/>
                  <a:gdLst>
                    <a:gd name="connsiteX0" fmla="*/ 0 w 1176793"/>
                    <a:gd name="connsiteY0" fmla="*/ 1470991 h 1470991"/>
                    <a:gd name="connsiteX1" fmla="*/ 524786 w 1176793"/>
                    <a:gd name="connsiteY1" fmla="*/ 985962 h 1470991"/>
                    <a:gd name="connsiteX2" fmla="*/ 1176793 w 1176793"/>
                    <a:gd name="connsiteY2" fmla="*/ 0 h 1470991"/>
                    <a:gd name="connsiteX3" fmla="*/ 1176793 w 1176793"/>
                    <a:gd name="connsiteY3" fmla="*/ 0 h 1470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6793" h="1470991">
                      <a:moveTo>
                        <a:pt x="0" y="1470991"/>
                      </a:moveTo>
                      <a:cubicBezTo>
                        <a:pt x="164327" y="1351059"/>
                        <a:pt x="328654" y="1231127"/>
                        <a:pt x="524786" y="985962"/>
                      </a:cubicBezTo>
                      <a:cubicBezTo>
                        <a:pt x="720918" y="740797"/>
                        <a:pt x="1176793" y="0"/>
                        <a:pt x="1176793" y="0"/>
                      </a:cubicBezTo>
                      <a:lnTo>
                        <a:pt x="117679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>
                  <a:off x="6400799" y="1717481"/>
                  <a:ext cx="548640" cy="1463040"/>
                </a:xfrm>
                <a:custGeom>
                  <a:avLst/>
                  <a:gdLst>
                    <a:gd name="connsiteX0" fmla="*/ 0 w 763325"/>
                    <a:gd name="connsiteY0" fmla="*/ 1820849 h 1820849"/>
                    <a:gd name="connsiteX1" fmla="*/ 421419 w 763325"/>
                    <a:gd name="connsiteY1" fmla="*/ 970059 h 1820849"/>
                    <a:gd name="connsiteX2" fmla="*/ 763325 w 763325"/>
                    <a:gd name="connsiteY2" fmla="*/ 0 h 182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325" h="1820849">
                      <a:moveTo>
                        <a:pt x="0" y="1820849"/>
                      </a:moveTo>
                      <a:cubicBezTo>
                        <a:pt x="147099" y="1547191"/>
                        <a:pt x="294198" y="1273534"/>
                        <a:pt x="421419" y="970059"/>
                      </a:cubicBezTo>
                      <a:cubicBezTo>
                        <a:pt x="548640" y="666584"/>
                        <a:pt x="655982" y="333292"/>
                        <a:pt x="763325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57" name="Group 156"/>
            <p:cNvGrpSpPr/>
            <p:nvPr/>
          </p:nvGrpSpPr>
          <p:grpSpPr>
            <a:xfrm flipH="1">
              <a:off x="4795964" y="1703550"/>
              <a:ext cx="1817814" cy="4299523"/>
              <a:chOff x="6378972" y="1702225"/>
              <a:chExt cx="1817814" cy="4299523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6378972" y="1702225"/>
                <a:ext cx="1816489" cy="2087563"/>
                <a:chOff x="6378972" y="1702225"/>
                <a:chExt cx="1816489" cy="2087563"/>
              </a:xfrm>
            </p:grpSpPr>
            <p:sp>
              <p:nvSpPr>
                <p:cNvPr id="165" name="Freeform 164"/>
                <p:cNvSpPr/>
                <p:nvPr/>
              </p:nvSpPr>
              <p:spPr>
                <a:xfrm rot="21344339">
                  <a:off x="6432532" y="3311090"/>
                  <a:ext cx="1762929" cy="169490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6" name="Freeform 165"/>
                <p:cNvSpPr/>
                <p:nvPr/>
              </p:nvSpPr>
              <p:spPr>
                <a:xfrm>
                  <a:off x="6378972" y="3414277"/>
                  <a:ext cx="1762928" cy="375511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 rot="21402667">
                  <a:off x="6447525" y="2772570"/>
                  <a:ext cx="1697047" cy="504106"/>
                </a:xfrm>
                <a:custGeom>
                  <a:avLst/>
                  <a:gdLst>
                    <a:gd name="connsiteX0" fmla="*/ 0 w 1669774"/>
                    <a:gd name="connsiteY0" fmla="*/ 445273 h 470619"/>
                    <a:gd name="connsiteX1" fmla="*/ 604299 w 1669774"/>
                    <a:gd name="connsiteY1" fmla="*/ 421419 h 470619"/>
                    <a:gd name="connsiteX2" fmla="*/ 1669774 w 1669774"/>
                    <a:gd name="connsiteY2" fmla="*/ 0 h 47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9774" h="470619">
                      <a:moveTo>
                        <a:pt x="0" y="445273"/>
                      </a:moveTo>
                      <a:cubicBezTo>
                        <a:pt x="163001" y="470452"/>
                        <a:pt x="326003" y="495631"/>
                        <a:pt x="604299" y="421419"/>
                      </a:cubicBezTo>
                      <a:cubicBezTo>
                        <a:pt x="882595" y="347207"/>
                        <a:pt x="1276184" y="173603"/>
                        <a:pt x="1669774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 rot="413842">
                  <a:off x="6531800" y="1820587"/>
                  <a:ext cx="1176793" cy="1470991"/>
                </a:xfrm>
                <a:custGeom>
                  <a:avLst/>
                  <a:gdLst>
                    <a:gd name="connsiteX0" fmla="*/ 0 w 1176793"/>
                    <a:gd name="connsiteY0" fmla="*/ 1470991 h 1470991"/>
                    <a:gd name="connsiteX1" fmla="*/ 524786 w 1176793"/>
                    <a:gd name="connsiteY1" fmla="*/ 985962 h 1470991"/>
                    <a:gd name="connsiteX2" fmla="*/ 1176793 w 1176793"/>
                    <a:gd name="connsiteY2" fmla="*/ 0 h 1470991"/>
                    <a:gd name="connsiteX3" fmla="*/ 1176793 w 1176793"/>
                    <a:gd name="connsiteY3" fmla="*/ 0 h 1470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6793" h="1470991">
                      <a:moveTo>
                        <a:pt x="0" y="1470991"/>
                      </a:moveTo>
                      <a:cubicBezTo>
                        <a:pt x="164327" y="1351059"/>
                        <a:pt x="328654" y="1231127"/>
                        <a:pt x="524786" y="985962"/>
                      </a:cubicBezTo>
                      <a:cubicBezTo>
                        <a:pt x="720918" y="740797"/>
                        <a:pt x="1176793" y="0"/>
                        <a:pt x="1176793" y="0"/>
                      </a:cubicBezTo>
                      <a:lnTo>
                        <a:pt x="117679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>
                  <a:off x="6401082" y="1702225"/>
                  <a:ext cx="548640" cy="1463040"/>
                </a:xfrm>
                <a:custGeom>
                  <a:avLst/>
                  <a:gdLst>
                    <a:gd name="connsiteX0" fmla="*/ 0 w 763325"/>
                    <a:gd name="connsiteY0" fmla="*/ 1820849 h 1820849"/>
                    <a:gd name="connsiteX1" fmla="*/ 421419 w 763325"/>
                    <a:gd name="connsiteY1" fmla="*/ 970059 h 1820849"/>
                    <a:gd name="connsiteX2" fmla="*/ 763325 w 763325"/>
                    <a:gd name="connsiteY2" fmla="*/ 0 h 182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325" h="1820849">
                      <a:moveTo>
                        <a:pt x="0" y="1820849"/>
                      </a:moveTo>
                      <a:cubicBezTo>
                        <a:pt x="147099" y="1547191"/>
                        <a:pt x="294198" y="1273534"/>
                        <a:pt x="421419" y="970059"/>
                      </a:cubicBezTo>
                      <a:cubicBezTo>
                        <a:pt x="548640" y="666584"/>
                        <a:pt x="655982" y="333292"/>
                        <a:pt x="763325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 flipV="1">
                <a:off x="6380297" y="3921317"/>
                <a:ext cx="1816489" cy="2080431"/>
                <a:chOff x="6378972" y="1709357"/>
                <a:chExt cx="1816489" cy="2080431"/>
              </a:xfrm>
            </p:grpSpPr>
            <p:sp>
              <p:nvSpPr>
                <p:cNvPr id="160" name="Freeform 159"/>
                <p:cNvSpPr/>
                <p:nvPr/>
              </p:nvSpPr>
              <p:spPr>
                <a:xfrm rot="21344339">
                  <a:off x="6432532" y="3311090"/>
                  <a:ext cx="1762929" cy="169490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>
                  <a:off x="6378972" y="3414277"/>
                  <a:ext cx="1762928" cy="375511"/>
                </a:xfrm>
                <a:custGeom>
                  <a:avLst/>
                  <a:gdLst>
                    <a:gd name="connsiteX0" fmla="*/ 0 w 2337684"/>
                    <a:gd name="connsiteY0" fmla="*/ 0 h 508883"/>
                    <a:gd name="connsiteX1" fmla="*/ 556592 w 2337684"/>
                    <a:gd name="connsiteY1" fmla="*/ 397565 h 508883"/>
                    <a:gd name="connsiteX2" fmla="*/ 2337684 w 2337684"/>
                    <a:gd name="connsiteY2" fmla="*/ 508883 h 50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7684" h="508883">
                      <a:moveTo>
                        <a:pt x="0" y="0"/>
                      </a:moveTo>
                      <a:cubicBezTo>
                        <a:pt x="83489" y="156375"/>
                        <a:pt x="166978" y="312751"/>
                        <a:pt x="556592" y="397565"/>
                      </a:cubicBezTo>
                      <a:cubicBezTo>
                        <a:pt x="946206" y="482379"/>
                        <a:pt x="1641945" y="495631"/>
                        <a:pt x="2337684" y="5088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 rot="21402667">
                  <a:off x="6447525" y="2772570"/>
                  <a:ext cx="1697047" cy="504106"/>
                </a:xfrm>
                <a:custGeom>
                  <a:avLst/>
                  <a:gdLst>
                    <a:gd name="connsiteX0" fmla="*/ 0 w 1669774"/>
                    <a:gd name="connsiteY0" fmla="*/ 445273 h 470619"/>
                    <a:gd name="connsiteX1" fmla="*/ 604299 w 1669774"/>
                    <a:gd name="connsiteY1" fmla="*/ 421419 h 470619"/>
                    <a:gd name="connsiteX2" fmla="*/ 1669774 w 1669774"/>
                    <a:gd name="connsiteY2" fmla="*/ 0 h 47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9774" h="470619">
                      <a:moveTo>
                        <a:pt x="0" y="445273"/>
                      </a:moveTo>
                      <a:cubicBezTo>
                        <a:pt x="163001" y="470452"/>
                        <a:pt x="326003" y="495631"/>
                        <a:pt x="604299" y="421419"/>
                      </a:cubicBezTo>
                      <a:cubicBezTo>
                        <a:pt x="882595" y="347207"/>
                        <a:pt x="1276184" y="173603"/>
                        <a:pt x="1669774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 rot="413842">
                  <a:off x="6531800" y="1820587"/>
                  <a:ext cx="1176793" cy="1470991"/>
                </a:xfrm>
                <a:custGeom>
                  <a:avLst/>
                  <a:gdLst>
                    <a:gd name="connsiteX0" fmla="*/ 0 w 1176793"/>
                    <a:gd name="connsiteY0" fmla="*/ 1470991 h 1470991"/>
                    <a:gd name="connsiteX1" fmla="*/ 524786 w 1176793"/>
                    <a:gd name="connsiteY1" fmla="*/ 985962 h 1470991"/>
                    <a:gd name="connsiteX2" fmla="*/ 1176793 w 1176793"/>
                    <a:gd name="connsiteY2" fmla="*/ 0 h 1470991"/>
                    <a:gd name="connsiteX3" fmla="*/ 1176793 w 1176793"/>
                    <a:gd name="connsiteY3" fmla="*/ 0 h 1470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6793" h="1470991">
                      <a:moveTo>
                        <a:pt x="0" y="1470991"/>
                      </a:moveTo>
                      <a:cubicBezTo>
                        <a:pt x="164327" y="1351059"/>
                        <a:pt x="328654" y="1231127"/>
                        <a:pt x="524786" y="985962"/>
                      </a:cubicBezTo>
                      <a:cubicBezTo>
                        <a:pt x="720918" y="740797"/>
                        <a:pt x="1176793" y="0"/>
                        <a:pt x="1176793" y="0"/>
                      </a:cubicBezTo>
                      <a:lnTo>
                        <a:pt x="117679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>
                  <a:off x="6393309" y="1709357"/>
                  <a:ext cx="548640" cy="1463040"/>
                </a:xfrm>
                <a:custGeom>
                  <a:avLst/>
                  <a:gdLst>
                    <a:gd name="connsiteX0" fmla="*/ 0 w 763325"/>
                    <a:gd name="connsiteY0" fmla="*/ 1820849 h 1820849"/>
                    <a:gd name="connsiteX1" fmla="*/ 421419 w 763325"/>
                    <a:gd name="connsiteY1" fmla="*/ 970059 h 1820849"/>
                    <a:gd name="connsiteX2" fmla="*/ 763325 w 763325"/>
                    <a:gd name="connsiteY2" fmla="*/ 0 h 182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325" h="1820849">
                      <a:moveTo>
                        <a:pt x="0" y="1820849"/>
                      </a:moveTo>
                      <a:cubicBezTo>
                        <a:pt x="147099" y="1547191"/>
                        <a:pt x="294198" y="1273534"/>
                        <a:pt x="421419" y="970059"/>
                      </a:cubicBezTo>
                      <a:cubicBezTo>
                        <a:pt x="548640" y="666584"/>
                        <a:pt x="655982" y="333292"/>
                        <a:pt x="763325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cxnSp>
          <p:nvCxnSpPr>
            <p:cNvPr id="177" name="Straight Connector 176"/>
            <p:cNvCxnSpPr/>
            <p:nvPr/>
          </p:nvCxnSpPr>
          <p:spPr>
            <a:xfrm flipV="1">
              <a:off x="6660249" y="5182925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7019382" y="3945835"/>
              <a:ext cx="599657" cy="1288773"/>
              <a:chOff x="6685427" y="3945835"/>
              <a:chExt cx="599657" cy="1288773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 rot="20520000" flipH="1" flipV="1">
                <a:off x="6685427" y="514316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8780000" flipH="1" flipV="1">
                <a:off x="7020708" y="4866201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7520000" flipH="1" flipV="1">
                <a:off x="7149255" y="4454057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 flipV="1">
                <a:off x="7206236" y="419298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5960000" flipH="1" flipV="1">
                <a:off x="7239364" y="3900115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 flipH="1">
              <a:off x="5708995" y="3949554"/>
              <a:ext cx="599657" cy="1288773"/>
              <a:chOff x="6685427" y="3945835"/>
              <a:chExt cx="599657" cy="1288773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 rot="20520000" flipH="1" flipV="1">
                <a:off x="6685427" y="514316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8780000" flipH="1" flipV="1">
                <a:off x="7020708" y="4866201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7520000" flipH="1" flipV="1">
                <a:off x="7149255" y="4454057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 flipH="1" flipV="1">
                <a:off x="7206236" y="419298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5960000" flipH="1" flipV="1">
                <a:off x="7239364" y="3900115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 flipH="1" flipV="1">
              <a:off x="5702370" y="2471936"/>
              <a:ext cx="599657" cy="1288773"/>
              <a:chOff x="6685427" y="3945835"/>
              <a:chExt cx="599657" cy="1288773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 rot="20520000" flipH="1" flipV="1">
                <a:off x="6685427" y="514316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8780000" flipH="1" flipV="1">
                <a:off x="7020708" y="4866201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7520000" flipH="1" flipV="1">
                <a:off x="7149255" y="4454057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 flipH="1" flipV="1">
                <a:off x="7206236" y="419298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5960000" flipH="1" flipV="1">
                <a:off x="7239364" y="3900115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 flipV="1">
              <a:off x="7023615" y="2473261"/>
              <a:ext cx="599657" cy="1288773"/>
              <a:chOff x="6685427" y="3945835"/>
              <a:chExt cx="599657" cy="1288773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20520000" flipH="1" flipV="1">
                <a:off x="6685427" y="514316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8780000" flipH="1" flipV="1">
                <a:off x="7020708" y="4866201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7520000" flipH="1" flipV="1">
                <a:off x="7149255" y="4454057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6200000" flipH="1" flipV="1">
                <a:off x="7206236" y="4192988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5960000" flipH="1" flipV="1">
                <a:off x="7239364" y="3900115"/>
                <a:ext cx="0" cy="91440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/>
            <p:cNvSpPr/>
            <p:nvPr/>
          </p:nvSpPr>
          <p:spPr>
            <a:xfrm>
              <a:off x="6612453" y="3815303"/>
              <a:ext cx="92523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>
            <a:xfrm>
              <a:off x="6653368" y="2382733"/>
              <a:ext cx="0" cy="91440"/>
            </a:xfrm>
            <a:prstGeom prst="line">
              <a:avLst/>
            </a:prstGeom>
            <a:ln w="127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042553" y="3130238"/>
            <a:ext cx="275226" cy="1404660"/>
            <a:chOff x="6519462" y="3139138"/>
            <a:chExt cx="275226" cy="1404660"/>
          </a:xfrm>
        </p:grpSpPr>
        <p:grpSp>
          <p:nvGrpSpPr>
            <p:cNvPr id="90" name="Group 89"/>
            <p:cNvGrpSpPr/>
            <p:nvPr/>
          </p:nvGrpSpPr>
          <p:grpSpPr>
            <a:xfrm>
              <a:off x="6519462" y="3139138"/>
              <a:ext cx="274320" cy="274320"/>
              <a:chOff x="1969319" y="4273963"/>
              <a:chExt cx="274320" cy="27432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969319" y="4273963"/>
                <a:ext cx="274320" cy="2743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V="1">
                <a:off x="2006608" y="4421445"/>
                <a:ext cx="182880" cy="0"/>
              </a:xfrm>
              <a:prstGeom prst="line">
                <a:avLst/>
              </a:prstGeom>
              <a:ln w="254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6520368" y="4269478"/>
              <a:ext cx="274320" cy="274320"/>
              <a:chOff x="1969319" y="4273963"/>
              <a:chExt cx="274320" cy="27432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1969319" y="4273963"/>
                <a:ext cx="274320" cy="2743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flipV="1">
                <a:off x="2005681" y="4413494"/>
                <a:ext cx="182880" cy="0"/>
              </a:xfrm>
              <a:prstGeom prst="line">
                <a:avLst/>
              </a:prstGeom>
              <a:ln w="254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9322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D02E3C-9D63-410A-ABF9-E0DABFF88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1812410"/>
            <a:ext cx="6647744" cy="4610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9E75CB-0619-474D-8EE5-87E2BCBC631E}"/>
              </a:ext>
            </a:extLst>
          </p:cNvPr>
          <p:cNvSpPr/>
          <p:nvPr/>
        </p:nvSpPr>
        <p:spPr>
          <a:xfrm>
            <a:off x="480969" y="128919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vi-VN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5258E-DC91-4F29-9369-06292CF31645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FF283-DE0F-4C5B-8CA6-2102953AE5AD}"/>
              </a:ext>
            </a:extLst>
          </p:cNvPr>
          <p:cNvSpPr txBox="1"/>
          <p:nvPr/>
        </p:nvSpPr>
        <p:spPr>
          <a:xfrm>
            <a:off x="228600" y="684242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 SỨC ĐIỆN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A10AB-2AED-44B9-93CE-71AA7E850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/>
          <a:stretch/>
        </p:blipFill>
        <p:spPr>
          <a:xfrm>
            <a:off x="156606" y="2057400"/>
            <a:ext cx="4720194" cy="411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527649-A25F-4185-B05A-5AB3AF110120}"/>
              </a:ext>
            </a:extLst>
          </p:cNvPr>
          <p:cNvSpPr/>
          <p:nvPr/>
        </p:nvSpPr>
        <p:spPr>
          <a:xfrm>
            <a:off x="480969" y="128919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6CE71-B786-41CE-A227-D26E71036EC1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890BC-EDDD-4C4A-AB38-56EEE6B65416}"/>
              </a:ext>
            </a:extLst>
          </p:cNvPr>
          <p:cNvSpPr txBox="1"/>
          <p:nvPr/>
        </p:nvSpPr>
        <p:spPr>
          <a:xfrm>
            <a:off x="228600" y="684242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 SỨC ĐIỆN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AF01B-A38E-4F28-8E7A-971BDAF2A45E}"/>
              </a:ext>
            </a:extLst>
          </p:cNvPr>
          <p:cNvSpPr txBox="1"/>
          <p:nvPr/>
        </p:nvSpPr>
        <p:spPr>
          <a:xfrm>
            <a:off x="228600" y="1940979"/>
            <a:ext cx="1173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Qua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8710D2-9377-447C-B9D5-63D20DD9833E}"/>
                  </a:ext>
                </a:extLst>
              </p:cNvPr>
              <p:cNvSpPr txBox="1"/>
              <p:nvPr/>
            </p:nvSpPr>
            <p:spPr>
              <a:xfrm>
                <a:off x="228600" y="2612805"/>
                <a:ext cx="11734800" cy="1006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sức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𝐄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8710D2-9377-447C-B9D5-63D20DD98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2805"/>
                <a:ext cx="11734800" cy="1006366"/>
              </a:xfrm>
              <a:prstGeom prst="rect">
                <a:avLst/>
              </a:prstGeom>
              <a:blipFill>
                <a:blip r:embed="rId2"/>
                <a:stretch>
                  <a:fillRect l="-1091" t="-1212" r="-987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D0CD229-A018-412B-958F-31E7CAD43638}"/>
              </a:ext>
            </a:extLst>
          </p:cNvPr>
          <p:cNvSpPr txBox="1"/>
          <p:nvPr/>
        </p:nvSpPr>
        <p:spPr>
          <a:xfrm>
            <a:off x="228600" y="3715488"/>
            <a:ext cx="115443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(+) ra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C9502C-D3F9-4594-8883-B374C4903D57}"/>
              </a:ext>
            </a:extLst>
          </p:cNvPr>
          <p:cNvSpPr txBox="1"/>
          <p:nvPr/>
        </p:nvSpPr>
        <p:spPr>
          <a:xfrm>
            <a:off x="228600" y="5064101"/>
            <a:ext cx="11430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B13557-AADB-4AB5-B2B2-FE8CA6262CCC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64593-C5D9-446D-9C78-61B4EBCDE647}"/>
              </a:ext>
            </a:extLst>
          </p:cNvPr>
          <p:cNvSpPr txBox="1"/>
          <p:nvPr/>
        </p:nvSpPr>
        <p:spPr>
          <a:xfrm>
            <a:off x="228600" y="684242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ĐƯỜNG SỨC ĐIỆN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A15088-FAE1-4FB9-95BB-C0A82E3BA20B}"/>
              </a:ext>
            </a:extLst>
          </p:cNvPr>
          <p:cNvSpPr txBox="1"/>
          <p:nvPr/>
        </p:nvSpPr>
        <p:spPr>
          <a:xfrm>
            <a:off x="228600" y="134650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vi-VN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69685-2101-40B8-AF98-29A8974840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43400"/>
            <a:ext cx="4822236" cy="174438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952438-316D-4D12-AB9D-667E39DED1ED}"/>
              </a:ext>
            </a:extLst>
          </p:cNvPr>
          <p:cNvSpPr/>
          <p:nvPr/>
        </p:nvSpPr>
        <p:spPr>
          <a:xfrm>
            <a:off x="228600" y="1862765"/>
            <a:ext cx="11734800" cy="188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Yu Gothic UI Semibold" panose="020B0700000000000000" pitchFamily="34" charset="-128"/>
              <a:buChar char="※"/>
            </a:pPr>
            <a:r>
              <a:rPr lang="pt-BR" sz="2800" b="1" dirty="0">
                <a:solidFill>
                  <a:srgbClr val="0000FF"/>
                </a:solidFill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 trường mà cường độ điện trường tại mọi điểm </a:t>
            </a:r>
            <a:r>
              <a:rPr lang="pt-BR" sz="2800" b="1" dirty="0">
                <a:solidFill>
                  <a:srgbClr val="FF0000"/>
                </a:solidFill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 bằng nhau </a:t>
            </a:r>
            <a:r>
              <a:rPr lang="pt-BR" sz="2800" b="1" dirty="0">
                <a:solidFill>
                  <a:srgbClr val="0000FF"/>
                </a:solidFill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là điện trường đều.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☞ Điện trường đều có các đường sức điện </a:t>
            </a:r>
            <a:r>
              <a:rPr lang="pt-BR" sz="2800" b="1" dirty="0">
                <a:solidFill>
                  <a:srgbClr val="FF0000"/>
                </a:solidFill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song và cách đều nhau.</a:t>
            </a:r>
            <a:endParaRPr lang="en-US" sz="2800" b="1" dirty="0">
              <a:solidFill>
                <a:srgbClr val="FF0000"/>
              </a:solidFill>
              <a:latin typeface="UTM Centur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7C6F4B-39DB-4382-A92A-0A1BA4B97363}"/>
              </a:ext>
            </a:extLst>
          </p:cNvPr>
          <p:cNvSpPr txBox="1"/>
          <p:nvPr/>
        </p:nvSpPr>
        <p:spPr>
          <a:xfrm>
            <a:off x="457200" y="709423"/>
            <a:ext cx="4114800" cy="658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I/ </a:t>
            </a:r>
            <a:r>
              <a:rPr lang="en-US" sz="2800" b="1" u="sng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ĐIỆN TRƯỜNG: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3A489-B7FF-41CA-8F91-26DB7EE82BAC}"/>
              </a:ext>
            </a:extLst>
          </p:cNvPr>
          <p:cNvSpPr txBox="1"/>
          <p:nvPr/>
        </p:nvSpPr>
        <p:spPr>
          <a:xfrm>
            <a:off x="-304800" y="4953000"/>
            <a:ext cx="12192000" cy="657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>
              <a:lnSpc>
                <a:spcPct val="150000"/>
              </a:lnSpc>
            </a:pPr>
            <a:r>
              <a:rPr lang="en-US" sz="2800" i="1" dirty="0" err="1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Môi</a:t>
            </a:r>
            <a:r>
              <a:rPr lang="en-US" sz="2800" i="1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err="1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trường</a:t>
            </a:r>
            <a:r>
              <a:rPr lang="en-US" sz="2800" i="1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 truyền </a:t>
            </a:r>
            <a:r>
              <a:rPr lang="en-US" sz="2800" i="1" dirty="0" err="1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tương</a:t>
            </a:r>
            <a:r>
              <a:rPr lang="en-US" sz="2800" i="1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gọi</a:t>
            </a:r>
            <a:r>
              <a:rPr lang="en-US" sz="2800" i="1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điện</a:t>
            </a:r>
            <a:r>
              <a:rPr lang="en-US" sz="2800" b="1" i="1" u="sng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trường</a:t>
            </a:r>
            <a:r>
              <a:rPr lang="en-US" sz="2800" i="1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.</a:t>
            </a:r>
            <a:endParaRPr lang="vi-VN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CACCF-C50E-4D15-BA16-224B5DEAA805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99BEF1-74C2-4A9B-A05C-E833A3171D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082315"/>
            <a:ext cx="4907575" cy="2389859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9E893-AFB6-479A-A8BB-D055300FF3FD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2362200"/>
            <a:ext cx="4944622" cy="210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65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electric fie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02000"/>
            <a:ext cx="4419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F91C58-E76F-40A3-A564-D35EAC9362D6}"/>
              </a:ext>
            </a:extLst>
          </p:cNvPr>
          <p:cNvSpPr txBox="1"/>
          <p:nvPr/>
        </p:nvSpPr>
        <p:spPr>
          <a:xfrm>
            <a:off x="457200" y="709423"/>
            <a:ext cx="32004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 TRƯỜNG: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A38EA-FA01-460A-B46B-17FD96406B31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4E79795-106B-42A3-8783-9A1AB0DA052D}"/>
              </a:ext>
            </a:extLst>
          </p:cNvPr>
          <p:cNvSpPr txBox="1">
            <a:spLocks/>
          </p:cNvSpPr>
          <p:nvPr/>
        </p:nvSpPr>
        <p:spPr>
          <a:xfrm>
            <a:off x="304800" y="1518020"/>
            <a:ext cx="11734800" cy="6612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E81DA-ABAD-4763-8117-897E035F7D58}"/>
              </a:ext>
            </a:extLst>
          </p:cNvPr>
          <p:cNvSpPr txBox="1"/>
          <p:nvPr/>
        </p:nvSpPr>
        <p:spPr>
          <a:xfrm>
            <a:off x="304800" y="2241089"/>
            <a:ext cx="1158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1AFA84-642B-4B1D-AC24-2A355F630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0200"/>
            <a:ext cx="1066800" cy="1066800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E729CC5-84F5-43F5-BF92-643A0F6E74AA}"/>
              </a:ext>
            </a:extLst>
          </p:cNvPr>
          <p:cNvSpPr/>
          <p:nvPr/>
        </p:nvSpPr>
        <p:spPr>
          <a:xfrm>
            <a:off x="1581839" y="2749620"/>
            <a:ext cx="5562600" cy="2950691"/>
          </a:xfrm>
          <a:prstGeom prst="cloudCallout">
            <a:avLst>
              <a:gd name="adj1" fmla="val -50043"/>
              <a:gd name="adj2" fmla="val 572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 Làm sao để biết sự tồn tại của điện trường?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52129"/>
            <a:ext cx="11663680" cy="182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 i="1" dirty="0">
                <a:solidFill>
                  <a:srgbClr val="00B050"/>
                </a:solidFill>
                <a:latin typeface="UTM Centur" panose="02040603050506020204" pitchFamily="18" charset="0"/>
                <a:cs typeface="Times New Roman" pitchFamily="18" charset="0"/>
              </a:rPr>
              <a:t>1. </a:t>
            </a:r>
            <a:r>
              <a:rPr lang="pt-BR" sz="2600" b="1" i="1" u="sng" dirty="0">
                <a:solidFill>
                  <a:srgbClr val="00B050"/>
                </a:solidFill>
                <a:latin typeface="UTM Centur" panose="02040603050506020204" pitchFamily="18" charset="0"/>
                <a:cs typeface="Times New Roman" pitchFamily="18" charset="0"/>
              </a:rPr>
              <a:t>Định </a:t>
            </a:r>
            <a:r>
              <a:rPr lang="pt-BR" sz="2600" b="1" i="1" u="sng">
                <a:solidFill>
                  <a:srgbClr val="00B050"/>
                </a:solidFill>
                <a:latin typeface="UTM Centur" panose="02040603050506020204" pitchFamily="18" charset="0"/>
                <a:cs typeface="Times New Roman" pitchFamily="18" charset="0"/>
              </a:rPr>
              <a:t>nghĩa</a:t>
            </a:r>
            <a:r>
              <a:rPr lang="pt-BR" sz="2600" b="1" i="1">
                <a:latin typeface="UTM Centur" panose="02040603050506020204" pitchFamily="18" charset="0"/>
                <a:cs typeface="Times New Roman" pitchFamily="18" charset="0"/>
              </a:rPr>
              <a:t>: </a:t>
            </a:r>
            <a:r>
              <a:rPr lang="en-US" altLang="en-US" sz="2600" b="1">
                <a:solidFill>
                  <a:srgbClr val="0000CC"/>
                </a:solidFill>
                <a:latin typeface="UTM Centur" panose="02040603050506020204" pitchFamily="18" charset="0"/>
              </a:rPr>
              <a:t>Cường độ điện trường là đại lượng </a:t>
            </a:r>
            <a:r>
              <a:rPr lang="en-US" altLang="en-US" sz="2600" b="1">
                <a:solidFill>
                  <a:srgbClr val="FF0000"/>
                </a:solidFill>
                <a:latin typeface="UTM Centur" panose="02040603050506020204" pitchFamily="18" charset="0"/>
              </a:rPr>
              <a:t>đặc trưng cho độ mạnh yếu </a:t>
            </a:r>
            <a:r>
              <a:rPr lang="en-US" altLang="en-US" sz="2600" b="1">
                <a:solidFill>
                  <a:srgbClr val="0000CC"/>
                </a:solidFill>
                <a:latin typeface="UTM Centur" panose="02040603050506020204" pitchFamily="18" charset="0"/>
              </a:rPr>
              <a:t>của điện trường về phương diện tác dụng lực.</a:t>
            </a:r>
          </a:p>
          <a:p>
            <a:pPr>
              <a:lnSpc>
                <a:spcPct val="150000"/>
              </a:lnSpc>
            </a:pPr>
            <a:endParaRPr lang="vi-VN" sz="2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0D0AC-D405-4395-BEE7-3044A7D44317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5616F-FE49-4CA5-BA82-E0B01069DB05}"/>
              </a:ext>
            </a:extLst>
          </p:cNvPr>
          <p:cNvSpPr txBox="1"/>
          <p:nvPr/>
        </p:nvSpPr>
        <p:spPr>
          <a:xfrm>
            <a:off x="223520" y="821777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II. </a:t>
            </a:r>
            <a:r>
              <a:rPr lang="pt-BR" sz="2800" b="1" u="sng" dirty="0">
                <a:solidFill>
                  <a:srgbClr val="C00000"/>
                </a:solidFill>
                <a:latin typeface="UTM Centur" panose="02040603050506020204" pitchFamily="18" charset="0"/>
                <a:cs typeface="Times New Roman" pitchFamily="18" charset="0"/>
              </a:rPr>
              <a:t>CƯỜNG ĐỘ ĐIỆN TRƯỜNG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7ADFA-7A37-4C31-B017-73A5246EFE42}"/>
              </a:ext>
            </a:extLst>
          </p:cNvPr>
          <p:cNvSpPr txBox="1"/>
          <p:nvPr/>
        </p:nvSpPr>
        <p:spPr>
          <a:xfrm>
            <a:off x="241105" y="2687462"/>
            <a:ext cx="11201400" cy="1951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722313">
              <a:lnSpc>
                <a:spcPct val="150000"/>
              </a:lnSpc>
            </a:pPr>
            <a:r>
              <a:rPr lang="pt-BR" sz="2800" b="1" i="1">
                <a:solidFill>
                  <a:srgbClr val="0000FF"/>
                </a:solidFill>
                <a:latin typeface="UTM Centur" panose="02040603050506020204" pitchFamily="18" charset="0"/>
                <a:ea typeface="Yu Gothic UI Semilight" panose="020B0400000000000000" pitchFamily="34" charset="-128"/>
                <a:cs typeface="Times New Roman" pitchFamily="18" charset="0"/>
              </a:rPr>
              <a:t>☞ </a:t>
            </a:r>
            <a:r>
              <a:rPr lang="pt-BR" sz="2800" b="1" i="1">
                <a:solidFill>
                  <a:srgbClr val="0000FF"/>
                </a:solidFill>
                <a:latin typeface="UTM Centur" panose="02040603050506020204" pitchFamily="18" charset="0"/>
                <a:cs typeface="Times New Roman" pitchFamily="18" charset="0"/>
              </a:rPr>
              <a:t>Cường </a:t>
            </a:r>
            <a:r>
              <a:rPr lang="pt-BR" sz="2800" b="1" i="1" dirty="0">
                <a:solidFill>
                  <a:srgbClr val="0000FF"/>
                </a:solidFill>
                <a:latin typeface="UTM Centur" panose="02040603050506020204" pitchFamily="18" charset="0"/>
                <a:cs typeface="Times New Roman" pitchFamily="18" charset="0"/>
              </a:rPr>
              <a:t>độ điện trường tại một điểm là đại lượng </a:t>
            </a:r>
            <a:r>
              <a:rPr lang="pt-BR" sz="2800" b="1" i="1" u="sng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đặc trưng cho tác dụng lực (độ mạnh, yếu)</a:t>
            </a:r>
            <a:r>
              <a:rPr lang="pt-BR" sz="2800" b="1" i="1" dirty="0">
                <a:solidFill>
                  <a:srgbClr val="FF0000"/>
                </a:solidFill>
                <a:latin typeface="UTM Centur" panose="02040603050506020204" pitchFamily="18" charset="0"/>
                <a:cs typeface="Times New Roman" pitchFamily="18" charset="0"/>
              </a:rPr>
              <a:t> </a:t>
            </a:r>
            <a:r>
              <a:rPr lang="pt-BR" sz="2800" b="1" i="1" dirty="0">
                <a:solidFill>
                  <a:srgbClr val="0000FF"/>
                </a:solidFill>
                <a:latin typeface="UTM Centur" panose="02040603050506020204" pitchFamily="18" charset="0"/>
                <a:cs typeface="Times New Roman" pitchFamily="18" charset="0"/>
              </a:rPr>
              <a:t>của điện trường tại điểm đó.</a:t>
            </a:r>
            <a:endParaRPr lang="vi-VN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96D785-E233-4B1B-9110-AB06D4C69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06258"/>
              </p:ext>
            </p:extLst>
          </p:nvPr>
        </p:nvGraphicFramePr>
        <p:xfrm>
          <a:off x="4690239" y="4043415"/>
          <a:ext cx="1234111" cy="115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3" imgW="1464589" imgH="1368769" progId="Equation.DSMT4">
                  <p:embed/>
                </p:oleObj>
              </mc:Choice>
              <mc:Fallback>
                <p:oleObj name="Equation" r:id="rId3" imgW="1464589" imgH="13687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0239" y="4043415"/>
                        <a:ext cx="1234111" cy="1153528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381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75D5626-B582-47E2-9158-9C57D16DA0CA}"/>
              </a:ext>
            </a:extLst>
          </p:cNvPr>
          <p:cNvSpPr txBox="1"/>
          <p:nvPr/>
        </p:nvSpPr>
        <p:spPr>
          <a:xfrm>
            <a:off x="304800" y="6036223"/>
            <a:ext cx="117348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>
              <a:lnSpc>
                <a:spcPct val="150000"/>
              </a:lnSpc>
            </a:pPr>
            <a:r>
              <a:rPr lang="vi-VN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 vị cường độ điện trường là N/C hoặc người ta thường dùng là V/m.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2A88EB-6D01-4E7C-AEC6-0B831C4FEB80}"/>
              </a:ext>
            </a:extLst>
          </p:cNvPr>
          <p:cNvSpPr txBox="1"/>
          <p:nvPr/>
        </p:nvSpPr>
        <p:spPr>
          <a:xfrm>
            <a:off x="1115243" y="541238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BA5599-8526-498D-86B7-8FC6F9EAB63A}"/>
              </a:ext>
            </a:extLst>
          </p:cNvPr>
          <p:cNvSpPr txBox="1"/>
          <p:nvPr/>
        </p:nvSpPr>
        <p:spPr>
          <a:xfrm>
            <a:off x="2777903" y="5196943"/>
            <a:ext cx="8298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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trường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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q, đơn vị là 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3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696113"/>
              </p:ext>
            </p:extLst>
          </p:nvPr>
        </p:nvGraphicFramePr>
        <p:xfrm>
          <a:off x="5515769" y="1292182"/>
          <a:ext cx="11604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4" imgW="444240" imgH="444240" progId="Equation.DSMT4">
                  <p:embed/>
                </p:oleObj>
              </mc:Choice>
              <mc:Fallback>
                <p:oleObj name="Equation" r:id="rId4" imgW="44424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769" y="1292182"/>
                        <a:ext cx="1160462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2C6B72-A969-443F-A054-A2A5222C7B79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329C0-21DB-4919-A146-DE368B062DC7}"/>
              </a:ext>
            </a:extLst>
          </p:cNvPr>
          <p:cNvSpPr txBox="1"/>
          <p:nvPr/>
        </p:nvSpPr>
        <p:spPr>
          <a:xfrm>
            <a:off x="223520" y="703958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CƯỜNG ĐỘ ĐIỆN TRƯỜNG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783A-F9D6-4842-9E49-52D43A60CCDE}"/>
              </a:ext>
            </a:extLst>
          </p:cNvPr>
          <p:cNvSpPr txBox="1"/>
          <p:nvPr/>
        </p:nvSpPr>
        <p:spPr>
          <a:xfrm>
            <a:off x="257517" y="1505670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Véc tơ cường độ điện trường: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CE9D35-A0DF-472A-9F21-EE8E6B532ED1}"/>
                  </a:ext>
                </a:extLst>
              </p:cNvPr>
              <p:cNvSpPr/>
              <p:nvPr/>
            </p:nvSpPr>
            <p:spPr>
              <a:xfrm>
                <a:off x="349348" y="3378214"/>
                <a:ext cx="5252720" cy="558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</a:t>
                </a:r>
                <a:r>
                  <a:rPr lang="en-US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7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7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&gt; 0   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CE9D35-A0DF-472A-9F21-EE8E6B532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48" y="3378214"/>
                <a:ext cx="5252720" cy="558294"/>
              </a:xfrm>
              <a:prstGeom prst="rect">
                <a:avLst/>
              </a:prstGeom>
              <a:blipFill>
                <a:blip r:embed="rId6"/>
                <a:stretch>
                  <a:fillRect l="-2204" t="-1087" b="-282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EBBA1B04-5E79-4B42-AD14-A3D8A807E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2947206"/>
            <a:ext cx="4582164" cy="24387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A2D3B1-8C80-4102-9526-CA2BE2043547}"/>
                  </a:ext>
                </a:extLst>
              </p:cNvPr>
              <p:cNvSpPr txBox="1"/>
              <p:nvPr/>
            </p:nvSpPr>
            <p:spPr>
              <a:xfrm>
                <a:off x="349348" y="4669131"/>
                <a:ext cx="5176520" cy="575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&lt; 0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A2D3B1-8C80-4102-9526-CA2BE2043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48" y="4669131"/>
                <a:ext cx="5176520" cy="575479"/>
              </a:xfrm>
              <a:prstGeom prst="rect">
                <a:avLst/>
              </a:prstGeom>
              <a:blipFill>
                <a:blip r:embed="rId8"/>
                <a:stretch>
                  <a:fillRect l="-2356" t="-3191" b="-297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B0367B-1540-4AE3-AC03-45A937BB72AD}"/>
              </a:ext>
            </a:extLst>
          </p:cNvPr>
          <p:cNvSpPr txBox="1"/>
          <p:nvPr/>
        </p:nvSpPr>
        <p:spPr>
          <a:xfrm>
            <a:off x="990600" y="1796468"/>
            <a:ext cx="944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3E18D-4382-4278-B7B7-A867ACFEB5E1}"/>
              </a:ext>
            </a:extLst>
          </p:cNvPr>
          <p:cNvSpPr txBox="1"/>
          <p:nvPr/>
        </p:nvSpPr>
        <p:spPr>
          <a:xfrm>
            <a:off x="974188" y="2373058"/>
            <a:ext cx="11152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DDA31-ADB4-4558-B8E6-7B596316CC76}"/>
              </a:ext>
            </a:extLst>
          </p:cNvPr>
          <p:cNvSpPr txBox="1"/>
          <p:nvPr/>
        </p:nvSpPr>
        <p:spPr>
          <a:xfrm>
            <a:off x="974188" y="2949648"/>
            <a:ext cx="11623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361B3-7420-4915-BF13-CF6F27F93609}"/>
              </a:ext>
            </a:extLst>
          </p:cNvPr>
          <p:cNvSpPr txBox="1"/>
          <p:nvPr/>
        </p:nvSpPr>
        <p:spPr>
          <a:xfrm>
            <a:off x="929539" y="3957125"/>
            <a:ext cx="11242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 lớn </a:t>
            </a:r>
            <a:r>
              <a:rPr lang="pt-BR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cường độ điện trường gây ra bởi điện tích  điểm:</a:t>
            </a:r>
            <a:endParaRPr lang="vi-VN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484218C-7A09-45AA-9BA8-3FFE85C3C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075186"/>
              </p:ext>
            </p:extLst>
          </p:nvPr>
        </p:nvGraphicFramePr>
        <p:xfrm>
          <a:off x="9753600" y="3724228"/>
          <a:ext cx="16414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3724228"/>
                        <a:ext cx="1641475" cy="9890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28D3BC3-BD1E-4E69-AC05-BD2655C09D3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32" y="4713241"/>
            <a:ext cx="4038600" cy="1806648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11CBDC-DC50-4818-82C8-6F4024BE643A}"/>
              </a:ext>
            </a:extLst>
          </p:cNvPr>
          <p:cNvSpPr txBox="1"/>
          <p:nvPr/>
        </p:nvSpPr>
        <p:spPr>
          <a:xfrm>
            <a:off x="381000" y="1143000"/>
            <a:ext cx="8094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Đặc điểm véc tơ cường độ điện trường tại 1 điểm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57966-E394-4C19-B534-25DFC3B8A053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05437-F23B-4CB7-80A6-FA7DBDAFF955}"/>
              </a:ext>
            </a:extLst>
          </p:cNvPr>
          <p:cNvSpPr txBox="1"/>
          <p:nvPr/>
        </p:nvSpPr>
        <p:spPr>
          <a:xfrm>
            <a:off x="381000" y="495999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CƯỜNG ĐỘ ĐIỆN TRƯỜNG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520" y="1573471"/>
            <a:ext cx="5658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477090"/>
              </p:ext>
            </p:extLst>
          </p:nvPr>
        </p:nvGraphicFramePr>
        <p:xfrm>
          <a:off x="3805119" y="2438400"/>
          <a:ext cx="3657600" cy="721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3" imgW="1384300" imgH="266700" progId="Equation.DSMT4">
                  <p:embed/>
                </p:oleObj>
              </mc:Choice>
              <mc:Fallback>
                <p:oleObj name="Equation" r:id="rId3" imgW="1384300" imgH="266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119" y="2438400"/>
                        <a:ext cx="3657600" cy="721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7979F6-27D3-4FB1-97BE-099738B3EB2C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2CA9A-2CB0-4F42-997A-2ACEDF69974B}"/>
              </a:ext>
            </a:extLst>
          </p:cNvPr>
          <p:cNvSpPr txBox="1"/>
          <p:nvPr/>
        </p:nvSpPr>
        <p:spPr>
          <a:xfrm>
            <a:off x="223520" y="821777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pt-BR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CƯỜNG ĐỘ ĐIỆN TRƯỜNG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70C6AA-EFE5-4E11-9A5B-0F0231F6E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421" y="4129566"/>
            <a:ext cx="4482996" cy="24007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E26A68-8335-43AB-95C8-B25F86BFF087}"/>
              </a:ext>
            </a:extLst>
          </p:cNvPr>
          <p:cNvSpPr/>
          <p:nvPr/>
        </p:nvSpPr>
        <p:spPr>
          <a:xfrm>
            <a:off x="2464678" y="3219039"/>
            <a:ext cx="6835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tổng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tắc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90A29A-70B4-417E-BA21-A2627EF657A0}"/>
                  </a:ext>
                </a:extLst>
              </p:cNvPr>
              <p:cNvSpPr/>
              <p:nvPr/>
            </p:nvSpPr>
            <p:spPr>
              <a:xfrm>
                <a:off x="1981200" y="3192909"/>
                <a:ext cx="769622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𝑬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vi-VN" sz="2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90A29A-70B4-417E-BA21-A2627EF65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192909"/>
                <a:ext cx="769622" cy="575479"/>
              </a:xfrm>
              <a:prstGeom prst="rect">
                <a:avLst/>
              </a:prstGeom>
              <a:blipFill>
                <a:blip r:embed="rId6"/>
                <a:stretch>
                  <a:fillRect l="-15873" t="-212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96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70357"/>
            <a:ext cx="11506200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u="sng">
                <a:solidFill>
                  <a:srgbClr val="00FFFF"/>
                </a:solidFill>
                <a:latin typeface="#9Slide04 Judson" panose="02000603000000000000" pitchFamily="2" charset="0"/>
              </a:rPr>
              <a:t>Ví dụ 1</a:t>
            </a:r>
            <a:endParaRPr lang="en-US" sz="2800" b="1" u="sng" dirty="0">
              <a:solidFill>
                <a:srgbClr val="00FFFF"/>
              </a:solidFill>
              <a:latin typeface="#9Slide04 Judson" panose="02000603000000000000" pitchFamily="2" charset="0"/>
            </a:endParaRPr>
          </a:p>
          <a:p>
            <a:pPr algn="just"/>
            <a:r>
              <a:rPr lang="en-US" sz="2800" b="1">
                <a:solidFill>
                  <a:srgbClr val="00FFFF"/>
                </a:solidFill>
                <a:latin typeface="#9Slide04 Judson" panose="02000603000000000000" pitchFamily="2" charset="0"/>
              </a:rPr>
              <a:t>Đặt một điện tích điểm q = 5 nC trong không gian đồng nhất, có </a:t>
            </a:r>
            <a:r>
              <a:rPr lang="el-GR" sz="2800" b="1">
                <a:solidFill>
                  <a:srgbClr val="00FFFF"/>
                </a:solidFill>
                <a:latin typeface="#9Slide04 Judson" panose="02000603000000000000" pitchFamily="2" charset="0"/>
                <a:cs typeface="Calibri" panose="020F0502020204030204" pitchFamily="34" charset="0"/>
              </a:rPr>
              <a:t>ε</a:t>
            </a:r>
            <a:r>
              <a:rPr lang="en-US" sz="2800" b="1">
                <a:solidFill>
                  <a:srgbClr val="00FFFF"/>
                </a:solidFill>
                <a:latin typeface="#9Slide04 Judson" panose="02000603000000000000" pitchFamily="2" charset="0"/>
                <a:cs typeface="Calibri" panose="020F0502020204030204" pitchFamily="34" charset="0"/>
              </a:rPr>
              <a:t> = 2</a:t>
            </a:r>
            <a:r>
              <a:rPr lang="en-US" sz="2800" b="1">
                <a:solidFill>
                  <a:srgbClr val="00FFFF"/>
                </a:solidFill>
                <a:latin typeface="#9Slide04 Judson" panose="02000603000000000000" pitchFamily="2" charset="0"/>
              </a:rPr>
              <a:t>. Cho hằng số điện k </a:t>
            </a:r>
            <a:r>
              <a:rPr lang="en-US" sz="2800" b="1" dirty="0">
                <a:solidFill>
                  <a:srgbClr val="00FFFF"/>
                </a:solidFill>
                <a:latin typeface="#9Slide04 Judson" panose="02000603000000000000" pitchFamily="2" charset="0"/>
              </a:rPr>
              <a:t>=  9.10</a:t>
            </a:r>
            <a:r>
              <a:rPr lang="en-US" sz="2800" b="1" baseline="30000" dirty="0">
                <a:solidFill>
                  <a:srgbClr val="00FFFF"/>
                </a:solidFill>
                <a:latin typeface="#9Slide04 Judson" panose="02000603000000000000" pitchFamily="2" charset="0"/>
              </a:rPr>
              <a:t>9 </a:t>
            </a:r>
            <a:r>
              <a:rPr lang="en-US" sz="2800" b="1" dirty="0">
                <a:solidFill>
                  <a:srgbClr val="00FFFF"/>
                </a:solidFill>
                <a:latin typeface="#9Slide04 Judson" panose="02000603000000000000" pitchFamily="2" charset="0"/>
              </a:rPr>
              <a:t> Nm</a:t>
            </a:r>
            <a:r>
              <a:rPr lang="en-US" sz="2800" b="1" baseline="30000" dirty="0">
                <a:solidFill>
                  <a:srgbClr val="00FFFF"/>
                </a:solidFill>
                <a:latin typeface="#9Slide04 Judson" panose="02000603000000000000" pitchFamily="2" charset="0"/>
              </a:rPr>
              <a:t>2</a:t>
            </a:r>
            <a:r>
              <a:rPr lang="en-US" sz="2800" b="1" baseline="-25000" dirty="0">
                <a:solidFill>
                  <a:srgbClr val="00FFFF"/>
                </a:solidFill>
                <a:latin typeface="#9Slide04 Judson" panose="02000603000000000000" pitchFamily="2" charset="0"/>
              </a:rPr>
              <a:t> </a:t>
            </a:r>
            <a:r>
              <a:rPr lang="en-US" sz="2800" b="1" dirty="0">
                <a:solidFill>
                  <a:srgbClr val="00FFFF"/>
                </a:solidFill>
                <a:latin typeface="#9Slide04 Judson" panose="02000603000000000000" pitchFamily="2" charset="0"/>
              </a:rPr>
              <a:t>/C</a:t>
            </a:r>
            <a:r>
              <a:rPr lang="en-US" sz="2800" b="1" baseline="30000" dirty="0">
                <a:solidFill>
                  <a:srgbClr val="00FFFF"/>
                </a:solidFill>
                <a:latin typeface="#9Slide04 Judson" panose="02000603000000000000" pitchFamily="2" charset="0"/>
              </a:rPr>
              <a:t>2</a:t>
            </a:r>
            <a:r>
              <a:rPr lang="en-US" sz="2800" b="1">
                <a:solidFill>
                  <a:srgbClr val="00FFFF"/>
                </a:solidFill>
                <a:latin typeface="#9Slide04 Judson" panose="02000603000000000000" pitchFamily="2" charset="0"/>
              </a:rPr>
              <a:t>. Tìm độ </a:t>
            </a:r>
            <a:r>
              <a:rPr lang="en-US" sz="2800" b="1" dirty="0" err="1">
                <a:solidFill>
                  <a:srgbClr val="00FFFF"/>
                </a:solidFill>
                <a:latin typeface="#9Slide04 Judson" panose="02000603000000000000" pitchFamily="2" charset="0"/>
              </a:rPr>
              <a:t>lớn</a:t>
            </a:r>
            <a:r>
              <a:rPr lang="en-US" sz="2800" b="1" dirty="0">
                <a:solidFill>
                  <a:srgbClr val="00FFFF"/>
                </a:solidFill>
                <a:latin typeface="#9Slide04 Judson" panose="02000603000000000000" pitchFamily="2" charset="0"/>
              </a:rPr>
              <a:t> </a:t>
            </a:r>
            <a:r>
              <a:rPr lang="en-US" sz="2800" b="1" dirty="0" err="1">
                <a:solidFill>
                  <a:srgbClr val="00FFFF"/>
                </a:solidFill>
                <a:latin typeface="#9Slide04 Judson" panose="02000603000000000000" pitchFamily="2" charset="0"/>
              </a:rPr>
              <a:t>cường</a:t>
            </a:r>
            <a:r>
              <a:rPr lang="en-US" sz="2800" b="1" dirty="0">
                <a:solidFill>
                  <a:srgbClr val="00FFFF"/>
                </a:solidFill>
                <a:latin typeface="#9Slide04 Judson" panose="02000603000000000000" pitchFamily="2" charset="0"/>
              </a:rPr>
              <a:t> </a:t>
            </a:r>
            <a:r>
              <a:rPr lang="en-US" sz="2800" b="1" dirty="0" err="1">
                <a:solidFill>
                  <a:srgbClr val="00FFFF"/>
                </a:solidFill>
                <a:latin typeface="#9Slide04 Judson" panose="02000603000000000000" pitchFamily="2" charset="0"/>
              </a:rPr>
              <a:t>độ</a:t>
            </a:r>
            <a:r>
              <a:rPr lang="en-US" sz="2800" b="1" dirty="0">
                <a:solidFill>
                  <a:srgbClr val="00FFFF"/>
                </a:solidFill>
                <a:latin typeface="#9Slide04 Judson" panose="02000603000000000000" pitchFamily="2" charset="0"/>
              </a:rPr>
              <a:t> </a:t>
            </a:r>
            <a:r>
              <a:rPr lang="en-US" sz="2800" b="1" dirty="0" err="1">
                <a:solidFill>
                  <a:srgbClr val="00FFFF"/>
                </a:solidFill>
                <a:latin typeface="#9Slide04 Judson" panose="02000603000000000000" pitchFamily="2" charset="0"/>
              </a:rPr>
              <a:t>điện</a:t>
            </a:r>
            <a:r>
              <a:rPr lang="en-US" sz="2800" b="1" dirty="0">
                <a:solidFill>
                  <a:srgbClr val="00FFFF"/>
                </a:solidFill>
                <a:latin typeface="#9Slide04 Judson" panose="02000603000000000000" pitchFamily="2" charset="0"/>
              </a:rPr>
              <a:t> </a:t>
            </a:r>
            <a:r>
              <a:rPr lang="en-US" sz="2800" b="1" dirty="0" err="1">
                <a:solidFill>
                  <a:srgbClr val="00FFFF"/>
                </a:solidFill>
                <a:latin typeface="#9Slide04 Judson" panose="02000603000000000000" pitchFamily="2" charset="0"/>
              </a:rPr>
              <a:t>trường</a:t>
            </a:r>
            <a:r>
              <a:rPr lang="en-US" sz="2800" b="1" dirty="0">
                <a:solidFill>
                  <a:srgbClr val="00FFFF"/>
                </a:solidFill>
                <a:latin typeface="#9Slide04 Judson" panose="02000603000000000000" pitchFamily="2" charset="0"/>
              </a:rPr>
              <a:t> </a:t>
            </a:r>
            <a:r>
              <a:rPr lang="en-US" sz="2800" b="1" err="1">
                <a:solidFill>
                  <a:srgbClr val="00FFFF"/>
                </a:solidFill>
                <a:latin typeface="#9Slide04 Judson" panose="02000603000000000000" pitchFamily="2" charset="0"/>
              </a:rPr>
              <a:t>tại</a:t>
            </a:r>
            <a:r>
              <a:rPr lang="en-US" sz="2800" b="1">
                <a:solidFill>
                  <a:srgbClr val="00FFFF"/>
                </a:solidFill>
                <a:latin typeface="#9Slide04 Judson" panose="02000603000000000000" pitchFamily="2" charset="0"/>
              </a:rPr>
              <a:t> điểm cách q một đoạn 4 mm.</a:t>
            </a:r>
            <a:endParaRPr lang="en-US" sz="2800" b="1" dirty="0">
              <a:solidFill>
                <a:srgbClr val="00FFFF"/>
              </a:solidFill>
              <a:latin typeface="#9Slide04 Judson" panose="02000603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23702"/>
            <a:ext cx="11734800" cy="2051709"/>
          </a:xfrm>
          <a:prstGeom prst="roundRect">
            <a:avLst>
              <a:gd name="adj" fmla="val 5431"/>
            </a:avLst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55" name="Object 650"/>
          <p:cNvGraphicFramePr>
            <a:graphicFrameLocks noChangeAspect="1"/>
          </p:cNvGraphicFramePr>
          <p:nvPr/>
        </p:nvGraphicFramePr>
        <p:xfrm>
          <a:off x="7221713" y="2730663"/>
          <a:ext cx="18811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4" imgW="799920" imgH="355320" progId="Equation.DSMT4">
                  <p:embed/>
                </p:oleObj>
              </mc:Choice>
              <mc:Fallback>
                <p:oleObj name="Equation" r:id="rId4" imgW="799920" imgH="355320" progId="Equation.DSMT4">
                  <p:embed/>
                  <p:pic>
                    <p:nvPicPr>
                      <p:cNvPr id="55" name="Object 6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1713" y="2730663"/>
                        <a:ext cx="18811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1886546" y="2689772"/>
            <a:ext cx="565487" cy="925217"/>
            <a:chOff x="1438968" y="1332620"/>
            <a:chExt cx="565487" cy="925217"/>
          </a:xfrm>
        </p:grpSpPr>
        <p:sp>
          <p:nvSpPr>
            <p:cNvPr id="58" name="Oval 89"/>
            <p:cNvSpPr>
              <a:spLocks noChangeAspect="1" noChangeArrowheads="1"/>
            </p:cNvSpPr>
            <p:nvPr/>
          </p:nvSpPr>
          <p:spPr bwMode="auto">
            <a:xfrm flipH="1">
              <a:off x="1581084" y="1983517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Text Box 86"/>
            <p:cNvSpPr txBox="1">
              <a:spLocks noChangeAspect="1" noChangeArrowheads="1"/>
            </p:cNvSpPr>
            <p:nvPr/>
          </p:nvSpPr>
          <p:spPr bwMode="auto">
            <a:xfrm>
              <a:off x="1438968" y="1332620"/>
              <a:ext cx="5654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800" b="1">
                  <a:solidFill>
                    <a:prstClr val="white"/>
                  </a:solidFill>
                  <a:latin typeface="Calibri"/>
                  <a:cs typeface="Times New Roman" pitchFamily="18" charset="0"/>
                </a:rPr>
                <a:t>q</a:t>
              </a:r>
              <a:endParaRPr lang="el-GR" sz="2800" b="1" i="1" baseline="-25000">
                <a:solidFill>
                  <a:prstClr val="white"/>
                </a:solidFill>
                <a:latin typeface="Calibri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099738" y="4519270"/>
            <a:ext cx="996196" cy="921958"/>
            <a:chOff x="3625527" y="3144363"/>
            <a:chExt cx="996196" cy="921958"/>
          </a:xfrm>
        </p:grpSpPr>
        <p:grpSp>
          <p:nvGrpSpPr>
            <p:cNvPr id="62" name="Group 61"/>
            <p:cNvGrpSpPr/>
            <p:nvPr/>
          </p:nvGrpSpPr>
          <p:grpSpPr>
            <a:xfrm>
              <a:off x="4052057" y="3573878"/>
              <a:ext cx="569666" cy="492443"/>
              <a:chOff x="2649960" y="2105391"/>
              <a:chExt cx="569666" cy="492443"/>
            </a:xfrm>
          </p:grpSpPr>
          <p:sp>
            <p:nvSpPr>
              <p:cNvPr id="65" name="Text Box 94"/>
              <p:cNvSpPr txBox="1">
                <a:spLocks noChangeArrowheads="1"/>
              </p:cNvSpPr>
              <p:nvPr/>
            </p:nvSpPr>
            <p:spPr bwMode="auto">
              <a:xfrm>
                <a:off x="2670986" y="2105391"/>
                <a:ext cx="54864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2600" b="1">
                    <a:solidFill>
                      <a:prstClr val="white"/>
                    </a:solidFill>
                    <a:latin typeface="Calibri"/>
                    <a:cs typeface="Times New Roman" pitchFamily="18" charset="0"/>
                  </a:rPr>
                  <a:t>E</a:t>
                </a:r>
                <a:endParaRPr lang="el-GR" sz="2600" b="1" i="1" baseline="-25000">
                  <a:solidFill>
                    <a:prstClr val="white"/>
                  </a:solidFill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70" name="Line 95"/>
              <p:cNvSpPr>
                <a:spLocks noChangeShapeType="1"/>
              </p:cNvSpPr>
              <p:nvPr/>
            </p:nvSpPr>
            <p:spPr bwMode="auto">
              <a:xfrm>
                <a:off x="2649960" y="2183472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6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64" name="Line 87"/>
            <p:cNvSpPr>
              <a:spLocks noChangeShapeType="1"/>
            </p:cNvSpPr>
            <p:nvPr/>
          </p:nvSpPr>
          <p:spPr bwMode="auto">
            <a:xfrm>
              <a:off x="3625527" y="3144363"/>
              <a:ext cx="623485" cy="33310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 w="sm" len="sm"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181173" y="3483541"/>
            <a:ext cx="1892721" cy="1171125"/>
            <a:chOff x="2603606" y="4106110"/>
            <a:chExt cx="1892721" cy="1171125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603606" y="4106110"/>
              <a:ext cx="1892721" cy="1018017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3388559" y="4754015"/>
              <a:ext cx="419536" cy="523220"/>
              <a:chOff x="886941" y="3278377"/>
              <a:chExt cx="419536" cy="523220"/>
            </a:xfrm>
          </p:grpSpPr>
          <p:sp>
            <p:nvSpPr>
              <p:cNvPr id="74" name="Text Box 86"/>
              <p:cNvSpPr txBox="1">
                <a:spLocks noChangeAspect="1" noChangeArrowheads="1"/>
              </p:cNvSpPr>
              <p:nvPr/>
            </p:nvSpPr>
            <p:spPr bwMode="auto">
              <a:xfrm>
                <a:off x="942767" y="3278377"/>
                <a:ext cx="36371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r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2800" b="1">
                    <a:solidFill>
                      <a:prstClr val="white"/>
                    </a:solidFill>
                    <a:latin typeface="Calibri"/>
                    <a:cs typeface="Times New Roman" pitchFamily="18" charset="0"/>
                  </a:rPr>
                  <a:t>r</a:t>
                </a:r>
                <a:endParaRPr lang="el-GR" sz="2800" b="1" i="1" baseline="-25000">
                  <a:solidFill>
                    <a:prstClr val="white"/>
                  </a:solidFill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75" name="Line 95"/>
              <p:cNvSpPr>
                <a:spLocks noChangeShapeType="1"/>
              </p:cNvSpPr>
              <p:nvPr/>
            </p:nvSpPr>
            <p:spPr bwMode="auto">
              <a:xfrm>
                <a:off x="886941" y="3392575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6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5756897" y="2699776"/>
          <a:ext cx="13906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6" imgW="558720" imgH="355320" progId="Equation.DSMT4">
                  <p:embed/>
                </p:oleObj>
              </mc:Choice>
              <mc:Fallback>
                <p:oleObj name="Equation" r:id="rId6" imgW="558720" imgH="355320" progId="Equation.DSMT4">
                  <p:embed/>
                  <p:pic>
                    <p:nvPicPr>
                      <p:cNvPr id="76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897" y="2699776"/>
                        <a:ext cx="139065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6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548156"/>
              </p:ext>
            </p:extLst>
          </p:nvPr>
        </p:nvGraphicFramePr>
        <p:xfrm>
          <a:off x="5618163" y="3959225"/>
          <a:ext cx="3736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8" imgW="1587240" imgH="203040" progId="Equation.DSMT4">
                  <p:embed/>
                </p:oleObj>
              </mc:Choice>
              <mc:Fallback>
                <p:oleObj name="Equation" r:id="rId8" imgW="1587240" imgH="203040" progId="Equation.DSMT4">
                  <p:embed/>
                  <p:pic>
                    <p:nvPicPr>
                      <p:cNvPr id="77" name="Object 6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3959225"/>
                        <a:ext cx="37369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3815439" y="2701918"/>
          <a:ext cx="147952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10" imgW="545760" imgH="342720" progId="Equation.DSMT4">
                  <p:embed/>
                </p:oleObj>
              </mc:Choice>
              <mc:Fallback>
                <p:oleObj name="Equation" r:id="rId10" imgW="545760" imgH="342720" progId="Equation.DSMT4">
                  <p:embed/>
                  <p:pic>
                    <p:nvPicPr>
                      <p:cNvPr id="79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439" y="2701918"/>
                        <a:ext cx="1479524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13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9AB15-562F-49DE-AE0C-F9E25D4160A7}"/>
              </a:ext>
            </a:extLst>
          </p:cNvPr>
          <p:cNvSpPr/>
          <p:nvPr/>
        </p:nvSpPr>
        <p:spPr>
          <a:xfrm>
            <a:off x="533400" y="228600"/>
            <a:ext cx="11125200" cy="181588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>
                <a:solidFill>
                  <a:srgbClr val="00FFFF"/>
                </a:solidFill>
                <a:latin typeface="#9Slide04 Judson" panose="02000603000000000000" pitchFamily="2" charset="0"/>
                <a:ea typeface="Times New Roman" panose="02020603050405020304" pitchFamily="18" charset="0"/>
              </a:rPr>
              <a:t>Ví dụ 2. </a:t>
            </a:r>
            <a:r>
              <a:rPr lang="en-US" sz="2800">
                <a:solidFill>
                  <a:srgbClr val="00FFFF"/>
                </a:solidFill>
                <a:latin typeface="#9Slide04 Judson" panose="02000603000000000000" pitchFamily="2" charset="0"/>
                <a:ea typeface="Times New Roman" panose="02020603050405020304" pitchFamily="18" charset="0"/>
              </a:rPr>
              <a:t>Điện tích điểm q</a:t>
            </a:r>
            <a:r>
              <a:rPr lang="en-US" sz="2800" baseline="-25000">
                <a:solidFill>
                  <a:srgbClr val="00FFFF"/>
                </a:solidFill>
                <a:latin typeface="#9Slide04 Judson" panose="02000603000000000000" pitchFamily="2" charset="0"/>
                <a:ea typeface="Times New Roman" panose="02020603050405020304" pitchFamily="18" charset="0"/>
              </a:rPr>
              <a:t>1 </a:t>
            </a:r>
            <a:r>
              <a:rPr lang="en-US" sz="2800">
                <a:solidFill>
                  <a:srgbClr val="00FFFF"/>
                </a:solidFill>
                <a:latin typeface="#9Slide04 Judson" panose="02000603000000000000" pitchFamily="2" charset="0"/>
                <a:ea typeface="Times New Roman" panose="02020603050405020304" pitchFamily="18" charset="0"/>
              </a:rPr>
              <a:t>= 4.10</a:t>
            </a:r>
            <a:r>
              <a:rPr lang="en-US" sz="2800" baseline="30000">
                <a:solidFill>
                  <a:srgbClr val="00FFFF"/>
                </a:solidFill>
                <a:latin typeface="#9Slide04 Judson" panose="02000603000000000000" pitchFamily="2" charset="0"/>
                <a:ea typeface="Times New Roman" panose="02020603050405020304" pitchFamily="18" charset="0"/>
              </a:rPr>
              <a:t>-8</a:t>
            </a:r>
            <a:r>
              <a:rPr lang="en-US" sz="2800">
                <a:solidFill>
                  <a:srgbClr val="00FFFF"/>
                </a:solidFill>
                <a:latin typeface="#9Slide04 Judson" panose="02000603000000000000" pitchFamily="2" charset="0"/>
                <a:ea typeface="Times New Roman" panose="02020603050405020304" pitchFamily="18" charset="0"/>
              </a:rPr>
              <a:t>C nằm cố định tại  điểm A trong chân không. Tính :</a:t>
            </a:r>
            <a:endParaRPr lang="en-US" sz="2800" b="1">
              <a:solidFill>
                <a:srgbClr val="00FFFF"/>
              </a:solidFill>
              <a:latin typeface="#9Slide04 Judson" panose="02000603000000000000" pitchFamily="2" charset="0"/>
              <a:ea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en-US" sz="2800">
                <a:solidFill>
                  <a:srgbClr val="00FFFF"/>
                </a:solidFill>
                <a:latin typeface="#9Slide04 Judson" panose="02000603000000000000" pitchFamily="2" charset="0"/>
                <a:ea typeface="Times New Roman" panose="02020603050405020304" pitchFamily="18" charset="0"/>
              </a:rPr>
              <a:t>a/ Độ lớn của cường độ điện trường tại B cách A một đoạn 20 cm.</a:t>
            </a:r>
            <a:endParaRPr lang="en-US" sz="2800" b="1">
              <a:solidFill>
                <a:srgbClr val="00FFFF"/>
              </a:solidFill>
              <a:latin typeface="#9Slide04 Judson" panose="02000603000000000000" pitchFamily="2" charset="0"/>
              <a:ea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en-US" sz="2800">
                <a:solidFill>
                  <a:srgbClr val="00FFFF"/>
                </a:solidFill>
                <a:latin typeface="#9Slide04 Judson" panose="02000603000000000000" pitchFamily="2" charset="0"/>
                <a:ea typeface="Times New Roman" panose="02020603050405020304" pitchFamily="18" charset="0"/>
              </a:rPr>
              <a:t>b/ Cường độ điện trường tại C là 18000V/m, C cách A bao nhiêu? </a:t>
            </a:r>
            <a:endParaRPr lang="en-US" sz="2800" b="1">
              <a:solidFill>
                <a:srgbClr val="00FFFF"/>
              </a:solidFill>
              <a:latin typeface="#9Slide04 Judson" panose="02000603000000000000" pitchFamily="2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9ED2C4-D06C-4110-AF30-5375F23AD2BD}"/>
                  </a:ext>
                </a:extLst>
              </p:cNvPr>
              <p:cNvSpPr/>
              <p:nvPr/>
            </p:nvSpPr>
            <p:spPr>
              <a:xfrm>
                <a:off x="609600" y="2971800"/>
                <a:ext cx="10591800" cy="2392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800" b="1" dirty="0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 </a:t>
                </a:r>
                <a:r>
                  <a:rPr lang="pt-BR" sz="2800" b="1" dirty="0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ớng</a:t>
                </a:r>
                <a:r>
                  <a:rPr lang="en-US" sz="2800" b="1" dirty="0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dẫn</a:t>
                </a:r>
                <a:r>
                  <a:rPr lang="en-US" sz="2800" b="1" dirty="0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giải</a:t>
                </a:r>
                <a:endParaRPr lang="pt-BR" sz="2800" b="1" dirty="0">
                  <a:solidFill>
                    <a:schemeClr val="bg1"/>
                  </a:solidFill>
                  <a:latin typeface="#9Slide04 Judson" panose="02000603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800" dirty="0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a/ Cường độ điện trường tại A là: E</a:t>
                </a:r>
                <a14:m>
                  <m:oMath xmlns:m="http://schemas.openxmlformats.org/officeDocument/2006/math">
                    <m:r>
                      <a:rPr lang="pt-BR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q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pt-BR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  <m:r>
                          <a:rPr lang="pt-BR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pt-BR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pt-BR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pt-BR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pt-BR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  <m:r>
                      <a:rPr lang="pt-BR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pt-BR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pt-BR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 i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2800" i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pt-BR" sz="2800" i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i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pt-BR" sz="2800" i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pt-BR" sz="2800" i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pt-BR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9000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pt-BR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FFFF00"/>
                  </a:solidFill>
                  <a:latin typeface="#9Slide04 Judson" panose="02000603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 dirty="0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b/ Ta có: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r>
                      <a:rPr lang="nl-NL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q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nl-NL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sub>
                          <m:sup>
                            <m:r>
                              <a:rPr lang="nl-NL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nl-NL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r>
                      <a:rPr lang="nl-NL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nl-NL" sz="2800" i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q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l-NL" sz="2800" i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nl-NL" sz="2800" i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nl-NL" sz="2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nl-NL" sz="2800" dirty="0">
                    <a:solidFill>
                      <a:srgbClr val="FFFF00"/>
                    </a:solidFill>
                    <a:latin typeface="#9Slide04 Judson" panose="02000603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0,14m=14cm.</a:t>
                </a:r>
                <a:endParaRPr lang="en-US" sz="2800" dirty="0">
                  <a:solidFill>
                    <a:srgbClr val="FFFF00"/>
                  </a:solidFill>
                  <a:latin typeface="#9Slide04 Judson" panose="02000603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9ED2C4-D06C-4110-AF30-5375F23AD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71800"/>
                <a:ext cx="10591800" cy="2392450"/>
              </a:xfrm>
              <a:prstGeom prst="rect">
                <a:avLst/>
              </a:prstGeom>
              <a:blipFill>
                <a:blip r:embed="rId2"/>
                <a:stretch>
                  <a:fillRect l="-1151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56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1&quot;/&gt;&lt;property id=&quot;20307&quot; value=&quot;256&quot;/&gt;&lt;/object&gt;&lt;object type=&quot;3&quot; unique_id=&quot;10011&quot;&gt;&lt;property id=&quot;20148&quot; value=&quot;5&quot;/&gt;&lt;property id=&quot;20300&quot; value=&quot;Slide 2&quot;/&gt;&lt;property id=&quot;20307&quot; value=&quot;257&quot;/&gt;&lt;/object&gt;&lt;object type=&quot;3&quot; unique_id=&quot;10028&quot;&gt;&lt;property id=&quot;20148&quot; value=&quot;5&quot;/&gt;&lt;property id=&quot;20300&quot; value=&quot;Slide 3&quot;/&gt;&lt;property id=&quot;20307&quot; value=&quot;258&quot;/&gt;&lt;/object&gt;&lt;object type=&quot;3&quot; unique_id=&quot;10064&quot;&gt;&lt;property id=&quot;20148&quot; value=&quot;5&quot;/&gt;&lt;property id=&quot;20300&quot; value=&quot;Slide 5&quot;/&gt;&lt;property id=&quot;20307&quot; value=&quot;259&quot;/&gt;&lt;/object&gt;&lt;object type=&quot;3&quot; unique_id=&quot;10065&quot;&gt;&lt;property id=&quot;20148&quot; value=&quot;5&quot;/&gt;&lt;property id=&quot;20300&quot; value=&quot;Slide 6&quot;/&gt;&lt;property id=&quot;20307&quot; value=&quot;260&quot;/&gt;&lt;/object&gt;&lt;object type=&quot;3&quot; unique_id=&quot;10066&quot;&gt;&lt;property id=&quot;20148&quot; value=&quot;5&quot;/&gt;&lt;property id=&quot;20300&quot; value=&quot;Slide 7&quot;/&gt;&lt;property id=&quot;20307&quot; value=&quot;261&quot;/&gt;&lt;/object&gt;&lt;object type=&quot;3&quot; unique_id=&quot;10091&quot;&gt;&lt;property id=&quot;20148&quot; value=&quot;5&quot;/&gt;&lt;property id=&quot;20300&quot; value=&quot;Slide 8&quot;/&gt;&lt;property id=&quot;20307&quot; value=&quot;262&quot;/&gt;&lt;/object&gt;&lt;object type=&quot;3&quot; unique_id=&quot;10227&quot;&gt;&lt;property id=&quot;20148&quot; value=&quot;5&quot;/&gt;&lt;property id=&quot;20300&quot; value=&quot;Slide 4&quot;/&gt;&lt;property id=&quot;20307&quot; value=&quot;263&quot;/&gt;&lt;/object&gt;&lt;object type=&quot;3&quot; unique_id=&quot;14187&quot;&gt;&lt;property id=&quot;20148&quot; value=&quot;5&quot;/&gt;&lt;property id=&quot;20300&quot; value=&quot;Slide 9&quot;/&gt;&lt;property id=&quot;20307&quot; value=&quot;264&quot;/&gt;&lt;/object&gt;&lt;object type=&quot;3&quot; unique_id=&quot;14188&quot;&gt;&lt;property id=&quot;20148&quot; value=&quot;5&quot;/&gt;&lt;property id=&quot;20300&quot; value=&quot;Slide 10&quot;/&gt;&lt;property id=&quot;20307&quot; value=&quot;265&quot;/&gt;&lt;/object&gt;&lt;object type=&quot;3&quot; unique_id=&quot;14189&quot;&gt;&lt;property id=&quot;20148&quot; value=&quot;5&quot;/&gt;&lt;property id=&quot;20300&quot; value=&quot;Slide 11&quot;/&gt;&lt;property id=&quot;20307&quot; value=&quot;266&quot;/&gt;&lt;/object&gt;&lt;object type=&quot;3&quot; unique_id=&quot;14268&quot;&gt;&lt;property id=&quot;20148&quot; value=&quot;5&quot;/&gt;&lt;property id=&quot;20300&quot; value=&quot;Slide 12&quot;/&gt;&lt;property id=&quot;20307&quot; value=&quot;267&quot;/&gt;&lt;/object&gt;&lt;object type=&quot;3&quot; unique_id=&quot;14269&quot;&gt;&lt;property id=&quot;20148&quot; value=&quot;5&quot;/&gt;&lt;property id=&quot;20300&quot; value=&quot;Slide 13&quot;/&gt;&lt;property id=&quot;20307&quot; value=&quot;269&quot;/&gt;&lt;/object&gt;&lt;object type=&quot;3&quot; unique_id=&quot;14270&quot;&gt;&lt;property id=&quot;20148&quot; value=&quot;5&quot;/&gt;&lt;property id=&quot;20300&quot; value=&quot;Slide 14&quot;/&gt;&lt;property id=&quot;20307&quot; value=&quot;268&quot;/&gt;&lt;/object&gt;&lt;object type=&quot;3&quot; unique_id=&quot;14271&quot;&gt;&lt;property id=&quot;20148&quot; value=&quot;5&quot;/&gt;&lt;property id=&quot;20300&quot; value=&quot;Slide 17&quot;/&gt;&lt;property id=&quot;20307&quot; value=&quot;270&quot;/&gt;&lt;/object&gt;&lt;object type=&quot;3&quot; unique_id=&quot;14357&quot;&gt;&lt;property id=&quot;20148&quot; value=&quot;5&quot;/&gt;&lt;property id=&quot;20300&quot; value=&quot;Slide 15&quot;/&gt;&lt;property id=&quot;20307&quot; value=&quot;272&quot;/&gt;&lt;/object&gt;&lt;object type=&quot;3&quot; unique_id=&quot;14358&quot;&gt;&lt;property id=&quot;20148&quot; value=&quot;5&quot;/&gt;&lt;property id=&quot;20300&quot; value=&quot;Slide 16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1112</Words>
  <Application>Microsoft Office PowerPoint</Application>
  <PresentationFormat>Widescreen</PresentationFormat>
  <Paragraphs>96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Yu Gothic UI Semibold</vt:lpstr>
      <vt:lpstr>#9Slide04 Judson</vt:lpstr>
      <vt:lpstr>Arial</vt:lpstr>
      <vt:lpstr>Calibri</vt:lpstr>
      <vt:lpstr>Calibri Light</vt:lpstr>
      <vt:lpstr>Cambria Math</vt:lpstr>
      <vt:lpstr>Times New Roman</vt:lpstr>
      <vt:lpstr>UTM Centur</vt:lpstr>
      <vt:lpstr>UTM Davida</vt:lpstr>
      <vt:lpstr>UTM Guanine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VIEN DO</cp:lastModifiedBy>
  <cp:revision>55</cp:revision>
  <dcterms:created xsi:type="dcterms:W3CDTF">2006-08-16T00:00:00Z</dcterms:created>
  <dcterms:modified xsi:type="dcterms:W3CDTF">2020-09-22T02:52:03Z</dcterms:modified>
</cp:coreProperties>
</file>