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3"/>
  </p:notesMasterIdLst>
  <p:sldIdLst>
    <p:sldId id="315" r:id="rId2"/>
    <p:sldId id="295" r:id="rId3"/>
    <p:sldId id="312" r:id="rId4"/>
    <p:sldId id="291" r:id="rId5"/>
    <p:sldId id="285" r:id="rId6"/>
    <p:sldId id="297" r:id="rId7"/>
    <p:sldId id="296" r:id="rId8"/>
    <p:sldId id="292" r:id="rId9"/>
    <p:sldId id="298" r:id="rId10"/>
    <p:sldId id="299" r:id="rId11"/>
    <p:sldId id="300" r:id="rId12"/>
    <p:sldId id="301" r:id="rId13"/>
    <p:sldId id="293" r:id="rId14"/>
    <p:sldId id="302" r:id="rId15"/>
    <p:sldId id="294" r:id="rId16"/>
    <p:sldId id="303" r:id="rId17"/>
    <p:sldId id="305" r:id="rId18"/>
    <p:sldId id="304" r:id="rId19"/>
    <p:sldId id="307" r:id="rId20"/>
    <p:sldId id="306" r:id="rId21"/>
    <p:sldId id="308" r:id="rId22"/>
    <p:sldId id="310" r:id="rId23"/>
    <p:sldId id="311" r:id="rId24"/>
    <p:sldId id="317" r:id="rId25"/>
    <p:sldId id="318" r:id="rId26"/>
    <p:sldId id="320" r:id="rId27"/>
    <p:sldId id="346" r:id="rId28"/>
    <p:sldId id="321" r:id="rId29"/>
    <p:sldId id="322" r:id="rId30"/>
    <p:sldId id="323" r:id="rId31"/>
    <p:sldId id="324" r:id="rId32"/>
    <p:sldId id="325" r:id="rId33"/>
    <p:sldId id="326" r:id="rId34"/>
    <p:sldId id="327" r:id="rId35"/>
    <p:sldId id="340" r:id="rId36"/>
    <p:sldId id="328" r:id="rId37"/>
    <p:sldId id="329" r:id="rId38"/>
    <p:sldId id="330" r:id="rId39"/>
    <p:sldId id="331" r:id="rId40"/>
    <p:sldId id="332" r:id="rId41"/>
    <p:sldId id="341" r:id="rId42"/>
    <p:sldId id="333" r:id="rId43"/>
    <p:sldId id="343" r:id="rId44"/>
    <p:sldId id="334" r:id="rId45"/>
    <p:sldId id="335" r:id="rId46"/>
    <p:sldId id="347" r:id="rId47"/>
    <p:sldId id="344" r:id="rId48"/>
    <p:sldId id="336" r:id="rId49"/>
    <p:sldId id="337" r:id="rId50"/>
    <p:sldId id="309" r:id="rId51"/>
    <p:sldId id="316" r:id="rId52"/>
  </p:sldIdLst>
  <p:sldSz cx="12192000" cy="6858000"/>
  <p:notesSz cx="6858000" cy="9144000"/>
  <p:custDataLst>
    <p:tags r:id="rId5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253D"/>
    <a:srgbClr val="CDBF97"/>
    <a:srgbClr val="8D7545"/>
    <a:srgbClr val="ECE8E5"/>
    <a:srgbClr val="E4CBCB"/>
    <a:srgbClr val="A88755"/>
    <a:srgbClr val="1F2020"/>
    <a:srgbClr val="263B45"/>
    <a:srgbClr val="193B3C"/>
    <a:srgbClr val="4E6C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63" autoAdjust="0"/>
    <p:restoredTop sz="94660"/>
  </p:normalViewPr>
  <p:slideViewPr>
    <p:cSldViewPr snapToGrid="0">
      <p:cViewPr varScale="1">
        <p:scale>
          <a:sx n="70" d="100"/>
          <a:sy n="70" d="100"/>
        </p:scale>
        <p:origin x="690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77D22-AD28-43FC-8EB4-B134A7D334C3}" type="datetimeFigureOut">
              <a:rPr lang="zh-CN" altLang="en-US" smtClean="0"/>
              <a:t>2022/9/19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C8EFA-96ED-4A18-B46D-8BDC030E3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3643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0.png"/><Relationship Id="rId5" Type="http://schemas.openxmlformats.org/officeDocument/2006/relationships/image" Target="../media/image25.png"/><Relationship Id="rId4" Type="http://schemas.openxmlformats.org/officeDocument/2006/relationships/image" Target="../media/image2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0.png"/><Relationship Id="rId5" Type="http://schemas.openxmlformats.org/officeDocument/2006/relationships/image" Target="../media/image28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0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360.png"/><Relationship Id="rId4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pn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4.png"/><Relationship Id="rId7" Type="http://schemas.openxmlformats.org/officeDocument/2006/relationships/image" Target="../media/image48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560.png"/><Relationship Id="rId7" Type="http://schemas.openxmlformats.org/officeDocument/2006/relationships/image" Target="../media/image7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8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3.png"/><Relationship Id="rId7" Type="http://schemas.openxmlformats.org/officeDocument/2006/relationships/image" Target="../media/image8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image" Target="../media/image3.png"/><Relationship Id="rId7" Type="http://schemas.openxmlformats.org/officeDocument/2006/relationships/image" Target="../media/image9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88.png"/><Relationship Id="rId9" Type="http://schemas.openxmlformats.org/officeDocument/2006/relationships/image" Target="../media/image93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3" Type="http://schemas.openxmlformats.org/officeDocument/2006/relationships/image" Target="../media/image3.png"/><Relationship Id="rId7" Type="http://schemas.openxmlformats.org/officeDocument/2006/relationships/image" Target="../media/image9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image" Target="../media/image58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1.png"/><Relationship Id="rId4" Type="http://schemas.openxmlformats.org/officeDocument/2006/relationships/image" Target="../media/image10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8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1.png"/><Relationship Id="rId5" Type="http://schemas.openxmlformats.org/officeDocument/2006/relationships/image" Target="../media/image110.png"/><Relationship Id="rId4" Type="http://schemas.openxmlformats.org/officeDocument/2006/relationships/image" Target="../media/image109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9.png"/><Relationship Id="rId4" Type="http://schemas.openxmlformats.org/officeDocument/2006/relationships/image" Target="../media/image1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3D949B1-D8F8-4E35-AA56-2785806A672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70A82B1-260A-40DE-B9AC-41D7B3634D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521" y="2064809"/>
            <a:ext cx="2658879" cy="2658879"/>
          </a:xfrm>
          <a:prstGeom prst="rect">
            <a:avLst/>
          </a:prstGeom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43FDB77E-5826-D674-E0F4-B762D5759AE6}"/>
              </a:ext>
            </a:extLst>
          </p:cNvPr>
          <p:cNvSpPr txBox="1"/>
          <p:nvPr/>
        </p:nvSpPr>
        <p:spPr>
          <a:xfrm>
            <a:off x="1797308" y="2216838"/>
            <a:ext cx="8597384" cy="1998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CHÀO MỪNG CÁC EM </a:t>
            </a:r>
          </a:p>
          <a:p>
            <a:pPr algn="ctr">
              <a:lnSpc>
                <a:spcPct val="150000"/>
              </a:lnSpc>
            </a:pPr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ĐẾN VỚI BUỔI HỌC HÔM NAY!</a:t>
            </a:r>
          </a:p>
        </p:txBody>
      </p:sp>
    </p:spTree>
    <p:extLst>
      <p:ext uri="{BB962C8B-B14F-4D97-AF65-F5344CB8AC3E}">
        <p14:creationId xmlns:p14="http://schemas.microsoft.com/office/powerpoint/2010/main" val="4206411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BBDC32-69AD-4A31-8C09-F655D5D45D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20A3A73F-D192-4434-9FFA-A75DE0D7B1C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98676" y="529541"/>
            <a:ext cx="11194648" cy="5798917"/>
          </a:xfrm>
          <a:prstGeom prst="roundRect">
            <a:avLst>
              <a:gd name="adj" fmla="val 4290"/>
            </a:avLst>
          </a:prstGeom>
          <a:solidFill>
            <a:schemeClr val="bg1"/>
          </a:solidFill>
          <a:ln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9B104BB-33EE-42A1-B4F0-5B6D0AA2A9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2499">
            <a:off x="-255530" y="5522829"/>
            <a:ext cx="1850336" cy="1308105"/>
          </a:xfrm>
          <a:prstGeom prst="rect">
            <a:avLst/>
          </a:prstGeom>
        </p:spPr>
      </p:pic>
      <p:sp>
        <p:nvSpPr>
          <p:cNvPr id="6" name="Sóng 5">
            <a:extLst>
              <a:ext uri="{FF2B5EF4-FFF2-40B4-BE49-F238E27FC236}">
                <a16:creationId xmlns:a16="http://schemas.microsoft.com/office/drawing/2014/main" id="{D774E2A1-16E5-5F25-BED9-CE4F3105982A}"/>
              </a:ext>
            </a:extLst>
          </p:cNvPr>
          <p:cNvSpPr/>
          <p:nvPr/>
        </p:nvSpPr>
        <p:spPr>
          <a:xfrm>
            <a:off x="1320715" y="699992"/>
            <a:ext cx="2226768" cy="1325892"/>
          </a:xfrm>
          <a:prstGeom prst="wave">
            <a:avLst>
              <a:gd name="adj1" fmla="val 12500"/>
              <a:gd name="adj2" fmla="val -389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227C7D7A-0326-FDB3-F5AA-6FA8400EC754}"/>
              </a:ext>
            </a:extLst>
          </p:cNvPr>
          <p:cNvSpPr txBox="1"/>
          <p:nvPr/>
        </p:nvSpPr>
        <p:spPr>
          <a:xfrm>
            <a:off x="4194402" y="1138798"/>
            <a:ext cx="51579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215B4BFD-8462-F99C-9DB8-4AC6604B9583}"/>
                  </a:ext>
                </a:extLst>
              </p:cNvPr>
              <p:cNvSpPr txBox="1"/>
              <p:nvPr/>
            </p:nvSpPr>
            <p:spPr>
              <a:xfrm>
                <a:off x="3272901" y="2196335"/>
                <a:ext cx="5646198" cy="3078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marR="0" indent="-342900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  <a:buFont typeface="Courier New" panose="02070309020205020404" pitchFamily="49" charset="0"/>
                  <a:buChar char="o"/>
                </a:pP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𝐺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={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24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∈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ℤ</m:t>
                    </m:r>
                    <m:r>
                      <a:rPr lang="nl-NL" sz="24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| </m:t>
                    </m:r>
                    <m:r>
                      <a:rPr lang="nl-NL" sz="24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2400" i="1" baseline="30000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2</m:t>
                    </m:r>
                    <m:r>
                      <a:rPr lang="nl-NL" sz="24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−2=0}. </m:t>
                    </m:r>
                  </m:oMath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 hợp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𝐺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không chứa phần tử nào vì: </a:t>
                </a:r>
                <a:b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</a:b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2400" i="1" baseline="30000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2</m:t>
                    </m:r>
                    <m:r>
                      <a:rPr lang="nl-NL" sz="24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−2=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0⇔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=±</m:t>
                    </m:r>
                    <m:rad>
                      <m:radPr>
                        <m:degHide m:val="on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nl-NL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rad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∉</m:t>
                    </m:r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ℤ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342900" marR="0" indent="-342900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  <a:buFont typeface="Courier New" panose="02070309020205020404" pitchFamily="49" charset="0"/>
                  <a:buChar char="o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nl-NL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ℕ</m:t>
                        </m:r>
                      </m:e>
                      <m:sup>
                        <m:r>
                          <a:rPr lang="nl-NL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∗</m:t>
                        </m:r>
                      </m:sup>
                    </m:sSup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={1;2;3;..}.</m:t>
                    </m:r>
                  </m:oMath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Tập hợp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nl-NL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ℕ</m:t>
                        </m:r>
                      </m:e>
                      <m:sup>
                        <m:r>
                          <a:rPr lang="nl-NL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∗</m:t>
                        </m:r>
                      </m:sup>
                    </m:sSup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 vô số phần tử.</a:t>
                </a:r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215B4BFD-8462-F99C-9DB8-4AC6604B95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2901" y="2196335"/>
                <a:ext cx="5646198" cy="3078663"/>
              </a:xfrm>
              <a:prstGeom prst="rect">
                <a:avLst/>
              </a:prstGeom>
              <a:blipFill>
                <a:blip r:embed="rId4"/>
                <a:stretch>
                  <a:fillRect l="-1728" b="-37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图片 11">
            <a:extLst>
              <a:ext uri="{FF2B5EF4-FFF2-40B4-BE49-F238E27FC236}">
                <a16:creationId xmlns:a16="http://schemas.microsoft.com/office/drawing/2014/main" id="{AE9228A4-A136-E373-2D48-34217CF15B4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328" y="4111987"/>
            <a:ext cx="2340996" cy="2340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03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BBDC32-69AD-4A31-8C09-F655D5D45D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20A3A73F-D192-4434-9FFA-A75DE0D7B1C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98676" y="529541"/>
            <a:ext cx="11194648" cy="5798917"/>
          </a:xfrm>
          <a:prstGeom prst="roundRect">
            <a:avLst>
              <a:gd name="adj" fmla="val 4290"/>
            </a:avLst>
          </a:prstGeom>
          <a:solidFill>
            <a:schemeClr val="bg1"/>
          </a:solidFill>
          <a:ln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9B104BB-33EE-42A1-B4F0-5B6D0AA2A9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2499">
            <a:off x="-426492" y="-124512"/>
            <a:ext cx="1850336" cy="1308105"/>
          </a:xfrm>
          <a:prstGeom prst="rect">
            <a:avLst/>
          </a:prstGeom>
        </p:spPr>
      </p:pic>
      <p:sp>
        <p:nvSpPr>
          <p:cNvPr id="25" name="ïsḷîďe">
            <a:extLst>
              <a:ext uri="{FF2B5EF4-FFF2-40B4-BE49-F238E27FC236}">
                <a16:creationId xmlns:a16="http://schemas.microsoft.com/office/drawing/2014/main" id="{BC9B08FB-4F68-4091-B97F-09A58C0FE302}"/>
              </a:ext>
            </a:extLst>
          </p:cNvPr>
          <p:cNvSpPr/>
          <p:nvPr/>
        </p:nvSpPr>
        <p:spPr>
          <a:xfrm>
            <a:off x="10948482" y="5500858"/>
            <a:ext cx="1357141" cy="1357141"/>
          </a:xfrm>
          <a:prstGeom prst="ellipse">
            <a:avLst/>
          </a:prstGeom>
          <a:blipFill>
            <a:blip r:embed="rId4"/>
            <a:stretch>
              <a:fillRect l="-26131" r="-25648"/>
            </a:stretch>
          </a:blipFill>
          <a:ln w="38100" cap="flat" cmpd="sng" algn="ctr">
            <a:solidFill>
              <a:srgbClr val="02253D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106BEAD0-CFA1-D94E-9E23-B2997AFB62A4}"/>
              </a:ext>
            </a:extLst>
          </p:cNvPr>
          <p:cNvSpPr txBox="1"/>
          <p:nvPr/>
        </p:nvSpPr>
        <p:spPr>
          <a:xfrm>
            <a:off x="984005" y="688802"/>
            <a:ext cx="68816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II. TẬP CON VÀ TẬP HỢP BẰNG NHAU</a:t>
            </a:r>
          </a:p>
        </p:txBody>
      </p:sp>
      <p:sp>
        <p:nvSpPr>
          <p:cNvPr id="22" name="Hộp Văn bản 21">
            <a:extLst>
              <a:ext uri="{FF2B5EF4-FFF2-40B4-BE49-F238E27FC236}">
                <a16:creationId xmlns:a16="http://schemas.microsoft.com/office/drawing/2014/main" id="{70C0981B-6CED-7B8C-FE82-901828461B84}"/>
              </a:ext>
            </a:extLst>
          </p:cNvPr>
          <p:cNvSpPr txBox="1"/>
          <p:nvPr/>
        </p:nvSpPr>
        <p:spPr>
          <a:xfrm>
            <a:off x="984005" y="1285547"/>
            <a:ext cx="193964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con</a:t>
            </a:r>
          </a:p>
        </p:txBody>
      </p:sp>
      <p:sp>
        <p:nvSpPr>
          <p:cNvPr id="23" name="Hình chữ nhật: Góc Tròn 22">
            <a:extLst>
              <a:ext uri="{FF2B5EF4-FFF2-40B4-BE49-F238E27FC236}">
                <a16:creationId xmlns:a16="http://schemas.microsoft.com/office/drawing/2014/main" id="{DA2017AA-EDFA-F648-DD48-2A8031B9203F}"/>
              </a:ext>
            </a:extLst>
          </p:cNvPr>
          <p:cNvSpPr/>
          <p:nvPr/>
        </p:nvSpPr>
        <p:spPr>
          <a:xfrm>
            <a:off x="569346" y="1872058"/>
            <a:ext cx="868217" cy="57571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HĐ4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Hộp Văn bản 27">
                <a:extLst>
                  <a:ext uri="{FF2B5EF4-FFF2-40B4-BE49-F238E27FC236}">
                    <a16:creationId xmlns:a16="http://schemas.microsoft.com/office/drawing/2014/main" id="{97AE9C06-8B78-F90C-5941-EBAF737817D7}"/>
                  </a:ext>
                </a:extLst>
              </p:cNvPr>
              <p:cNvSpPr txBox="1"/>
              <p:nvPr/>
            </p:nvSpPr>
            <p:spPr>
              <a:xfrm>
                <a:off x="1610968" y="4382571"/>
                <a:ext cx="7492753" cy="16858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a)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={−2;−1; 0;1;2}</m:t>
                    </m:r>
                  </m:oMath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nl-NL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𝐵</m:t>
                      </m:r>
                      <m:r>
                        <a:rPr lang="nl-NL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={−3;−2;−1;0;1;2;3}</m:t>
                      </m:r>
                    </m:oMath>
                  </m:oMathPara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b) Mỗi phần tử của tập hợp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đều thuộc tập hợp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8" name="Hộp Văn bản 27">
                <a:extLst>
                  <a:ext uri="{FF2B5EF4-FFF2-40B4-BE49-F238E27FC236}">
                    <a16:creationId xmlns:a16="http://schemas.microsoft.com/office/drawing/2014/main" id="{97AE9C06-8B78-F90C-5941-EBAF737817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0968" y="4382571"/>
                <a:ext cx="7492753" cy="1685846"/>
              </a:xfrm>
              <a:prstGeom prst="rect">
                <a:avLst/>
              </a:prstGeom>
              <a:blipFill>
                <a:blip r:embed="rId5"/>
                <a:stretch>
                  <a:fillRect l="-1221" b="-79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Hộp Văn bản 29">
            <a:extLst>
              <a:ext uri="{FF2B5EF4-FFF2-40B4-BE49-F238E27FC236}">
                <a16:creationId xmlns:a16="http://schemas.microsoft.com/office/drawing/2014/main" id="{8A4D8DF8-DD84-369E-7375-F0A0437A0325}"/>
              </a:ext>
            </a:extLst>
          </p:cNvPr>
          <p:cNvSpPr txBox="1"/>
          <p:nvPr/>
        </p:nvSpPr>
        <p:spPr>
          <a:xfrm>
            <a:off x="4809720" y="3800026"/>
            <a:ext cx="912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C2363518-5DF8-22AB-C402-CAE48E62D3C3}"/>
                  </a:ext>
                </a:extLst>
              </p:cNvPr>
              <p:cNvSpPr txBox="1"/>
              <p:nvPr/>
            </p:nvSpPr>
            <p:spPr>
              <a:xfrm>
                <a:off x="1610968" y="1979720"/>
                <a:ext cx="933930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∈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ℤ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|−3&lt;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&lt;3</m:t>
                        </m:r>
                      </m:e>
                    </m:d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∈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ℤ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|−3≤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≤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e>
                    </m:d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C2363518-5DF8-22AB-C402-CAE48E62D3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0968" y="1979720"/>
                <a:ext cx="9339309" cy="461665"/>
              </a:xfrm>
              <a:prstGeom prst="rect">
                <a:avLst/>
              </a:prstGeom>
              <a:blipFill>
                <a:blip r:embed="rId6"/>
                <a:stretch>
                  <a:fillRect l="-979" t="-9333" b="-3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D358E5F2-EFF3-961A-6707-E89D833FBCC6}"/>
                  </a:ext>
                </a:extLst>
              </p:cNvPr>
              <p:cNvSpPr txBox="1"/>
              <p:nvPr/>
            </p:nvSpPr>
            <p:spPr>
              <a:xfrm>
                <a:off x="1610968" y="2492006"/>
                <a:ext cx="9889725" cy="11318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a)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Viết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bằng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cách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liệt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kê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phần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tử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b)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Mỗi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phần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tử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thuộc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không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?</a:t>
                </a: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D358E5F2-EFF3-961A-6707-E89D833FBC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0968" y="2492006"/>
                <a:ext cx="9889725" cy="1131848"/>
              </a:xfrm>
              <a:prstGeom prst="rect">
                <a:avLst/>
              </a:prstGeom>
              <a:blipFill>
                <a:blip r:embed="rId7"/>
                <a:stretch>
                  <a:fillRect l="-924" b="-124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8196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2" grpId="0"/>
      <p:bldP spid="23" grpId="0" animBg="1"/>
      <p:bldP spid="30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BBDC32-69AD-4A31-8C09-F655D5D45D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20A3A73F-D192-4434-9FFA-A75DE0D7B1C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98676" y="529541"/>
            <a:ext cx="11194648" cy="5798917"/>
          </a:xfrm>
          <a:prstGeom prst="roundRect">
            <a:avLst>
              <a:gd name="adj" fmla="val 4290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Hình chữ nhật: Góc Tròn 5">
                <a:extLst>
                  <a:ext uri="{FF2B5EF4-FFF2-40B4-BE49-F238E27FC236}">
                    <a16:creationId xmlns:a16="http://schemas.microsoft.com/office/drawing/2014/main" id="{BF9185DA-4C47-C8DD-0F8B-AFE306EEE490}"/>
                  </a:ext>
                </a:extLst>
              </p:cNvPr>
              <p:cNvSpPr/>
              <p:nvPr/>
            </p:nvSpPr>
            <p:spPr>
              <a:xfrm>
                <a:off x="1109709" y="630068"/>
                <a:ext cx="10158926" cy="1953088"/>
              </a:xfrm>
              <a:prstGeom prst="round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2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Kết luận:</a:t>
                </a:r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Nếu mọi phần tử của tập hợp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đều là phần tử của tập hợp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thì ta nói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là môt tập hợp con của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và viết là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 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⸦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 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 Ta còn đọc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chứa trong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" name="Hình chữ nhật: Góc Tròn 5">
                <a:extLst>
                  <a:ext uri="{FF2B5EF4-FFF2-40B4-BE49-F238E27FC236}">
                    <a16:creationId xmlns:a16="http://schemas.microsoft.com/office/drawing/2014/main" id="{BF9185DA-4C47-C8DD-0F8B-AFE306EEE49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9709" y="630068"/>
                <a:ext cx="10158926" cy="1953088"/>
              </a:xfrm>
              <a:prstGeom prst="roundRect">
                <a:avLst/>
              </a:prstGeom>
              <a:blipFill>
                <a:blip r:embed="rId3"/>
                <a:stretch>
                  <a:fillRect b="-24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>
            <a:extLst>
              <a:ext uri="{FF2B5EF4-FFF2-40B4-BE49-F238E27FC236}">
                <a16:creationId xmlns:a16="http://schemas.microsoft.com/office/drawing/2014/main" id="{49B104BB-33EE-42A1-B4F0-5B6D0AA2A98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2499">
            <a:off x="-68971" y="64856"/>
            <a:ext cx="1850336" cy="1308105"/>
          </a:xfrm>
          <a:prstGeom prst="rect">
            <a:avLst/>
          </a:prstGeom>
        </p:spPr>
      </p:pic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EA6C65F2-EEE7-67AB-7D00-5AB9F1B93355}"/>
              </a:ext>
            </a:extLst>
          </p:cNvPr>
          <p:cNvSpPr txBox="1"/>
          <p:nvPr/>
        </p:nvSpPr>
        <p:spPr>
          <a:xfrm>
            <a:off x="1075557" y="3050750"/>
            <a:ext cx="8855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Quy ước</a:t>
            </a:r>
            <a:r>
              <a:rPr lang="nl-NL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Tập hợp Ø được coi là tập hợp con của mọi tập hợp.</a:t>
            </a:r>
            <a:endParaRPr lang="en-US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Hình ảnh 19">
            <a:extLst>
              <a:ext uri="{FF2B5EF4-FFF2-40B4-BE49-F238E27FC236}">
                <a16:creationId xmlns:a16="http://schemas.microsoft.com/office/drawing/2014/main" id="{57A6826D-48B1-24C0-1891-49F70F6A54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02966" y="3736026"/>
            <a:ext cx="3257129" cy="236882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F8F39BEF-2ABF-0247-9EB7-954F66F67E9D}"/>
                  </a:ext>
                </a:extLst>
              </p:cNvPr>
              <p:cNvSpPr txBox="1"/>
              <p:nvPr/>
            </p:nvSpPr>
            <p:spPr>
              <a:xfrm>
                <a:off x="1075557" y="3609240"/>
                <a:ext cx="8469298" cy="25476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2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Chú ý: </a:t>
                </a:r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342900" marR="0" indent="-34290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⊂</m:t>
                    </m:r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⇔(∀</m:t>
                    </m:r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∈</m:t>
                    </m:r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⇒</m:t>
                    </m:r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∈</m:t>
                    </m:r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342900" marR="0" indent="-34290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 typeface="Arial" panose="020B0604020202020204" pitchFamily="34" charset="0"/>
                  <a:buChar char="•"/>
                </a:pPr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Khi </a:t>
                </a:r>
                <a14:m>
                  <m:oMath xmlns:m="http://schemas.openxmlformats.org/officeDocument/2006/math"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⊂</m:t>
                    </m:r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, ta cũng có thể viết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⊃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 </m:t>
                    </m:r>
                  </m:oMath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342900" marR="0" indent="-34290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 typeface="Arial" panose="020B0604020202020204" pitchFamily="34" charset="0"/>
                  <a:buChar char="•"/>
                </a:pPr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Nếu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không phải tập hợp con của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, ta viết </a:t>
                </a:r>
                <a14:m>
                  <m:oMath xmlns:m="http://schemas.openxmlformats.org/officeDocument/2006/math"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⊄</m:t>
                    </m:r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.</a:t>
                </a:r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F8F39BEF-2ABF-0247-9EB7-954F66F67E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557" y="3609240"/>
                <a:ext cx="8469298" cy="2547620"/>
              </a:xfrm>
              <a:prstGeom prst="rect">
                <a:avLst/>
              </a:prstGeom>
              <a:blipFill>
                <a:blip r:embed="rId6"/>
                <a:stretch>
                  <a:fillRect l="-1079" b="-47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71830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254C081-7743-42B6-8FFD-050F25D67E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: 圆角 4">
            <a:extLst>
              <a:ext uri="{FF2B5EF4-FFF2-40B4-BE49-F238E27FC236}">
                <a16:creationId xmlns:a16="http://schemas.microsoft.com/office/drawing/2014/main" id="{D90C9F21-6CFF-439B-972E-4D06E6F38D52}"/>
              </a:ext>
            </a:extLst>
          </p:cNvPr>
          <p:cNvSpPr/>
          <p:nvPr/>
        </p:nvSpPr>
        <p:spPr>
          <a:xfrm>
            <a:off x="838511" y="659552"/>
            <a:ext cx="10558508" cy="5770485"/>
          </a:xfrm>
          <a:prstGeom prst="roundRect">
            <a:avLst/>
          </a:prstGeom>
          <a:solidFill>
            <a:schemeClr val="bg1"/>
          </a:solidFill>
          <a:ln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BB5F85D-5C5A-4FDE-99C2-95E15B1797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39456">
            <a:off x="-547802" y="-299308"/>
            <a:ext cx="4068879" cy="2876516"/>
          </a:xfrm>
          <a:prstGeom prst="rect">
            <a:avLst/>
          </a:prstGeom>
        </p:spPr>
      </p:pic>
      <p:sp>
        <p:nvSpPr>
          <p:cNvPr id="12" name="椭圆 11">
            <a:extLst>
              <a:ext uri="{FF2B5EF4-FFF2-40B4-BE49-F238E27FC236}">
                <a16:creationId xmlns:a16="http://schemas.microsoft.com/office/drawing/2014/main" id="{388FAE1C-409A-4564-9AC8-8C9ADFD849E2}"/>
              </a:ext>
            </a:extLst>
          </p:cNvPr>
          <p:cNvSpPr/>
          <p:nvPr/>
        </p:nvSpPr>
        <p:spPr>
          <a:xfrm>
            <a:off x="10891161" y="5605575"/>
            <a:ext cx="157228" cy="157228"/>
          </a:xfrm>
          <a:prstGeom prst="ellipse">
            <a:avLst/>
          </a:prstGeom>
          <a:solidFill>
            <a:srgbClr val="F5C50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017E7388-99CE-4C3F-B2CA-796D7E559F70}"/>
              </a:ext>
            </a:extLst>
          </p:cNvPr>
          <p:cNvSpPr/>
          <p:nvPr/>
        </p:nvSpPr>
        <p:spPr>
          <a:xfrm>
            <a:off x="10730452" y="5762803"/>
            <a:ext cx="157228" cy="157228"/>
          </a:xfrm>
          <a:prstGeom prst="ellipse">
            <a:avLst/>
          </a:prstGeom>
          <a:solidFill>
            <a:srgbClr val="F5C50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32C000DB-5923-41DE-B33D-E9E1B3E7FA9C}"/>
              </a:ext>
            </a:extLst>
          </p:cNvPr>
          <p:cNvSpPr/>
          <p:nvPr/>
        </p:nvSpPr>
        <p:spPr>
          <a:xfrm>
            <a:off x="10969775" y="5429054"/>
            <a:ext cx="157228" cy="157228"/>
          </a:xfrm>
          <a:prstGeom prst="ellipse">
            <a:avLst/>
          </a:prstGeom>
          <a:solidFill>
            <a:srgbClr val="F5C50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Hình Bầu dục 1">
            <a:extLst>
              <a:ext uri="{FF2B5EF4-FFF2-40B4-BE49-F238E27FC236}">
                <a16:creationId xmlns:a16="http://schemas.microsoft.com/office/drawing/2014/main" id="{D9969086-9DB9-6380-2358-750720311F82}"/>
              </a:ext>
            </a:extLst>
          </p:cNvPr>
          <p:cNvSpPr/>
          <p:nvPr/>
        </p:nvSpPr>
        <p:spPr>
          <a:xfrm>
            <a:off x="4403124" y="1017325"/>
            <a:ext cx="1846556" cy="7991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F29CA985-06BB-F2C7-C88D-A810CF75E9D0}"/>
                  </a:ext>
                </a:extLst>
              </p:cNvPr>
              <p:cNvSpPr txBox="1"/>
              <p:nvPr/>
            </p:nvSpPr>
            <p:spPr>
              <a:xfrm>
                <a:off x="1826149" y="1949227"/>
                <a:ext cx="8583233" cy="11318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𝐸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∈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|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≤1</m:t>
                        </m:r>
                      </m:e>
                    </m:d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 b="0" i="0" smtClean="0">
                        <a:latin typeface="Cambria Math" panose="02040503050406030204" pitchFamily="18" charset="0"/>
                      </a:rPr>
                      <m:t>F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∈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|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&lt;2</m:t>
                        </m:r>
                      </m:e>
                    </m:d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Chứng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tỏ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rằng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𝐸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⊂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𝐹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F29CA985-06BB-F2C7-C88D-A810CF75E9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6149" y="1949227"/>
                <a:ext cx="8583233" cy="1131848"/>
              </a:xfrm>
              <a:prstGeom prst="rect">
                <a:avLst/>
              </a:prstGeom>
              <a:blipFill>
                <a:blip r:embed="rId4"/>
                <a:stretch>
                  <a:fillRect l="-1136" r="-1065" b="-124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811F2E53-4D98-209B-51E7-6BE758826E6F}"/>
              </a:ext>
            </a:extLst>
          </p:cNvPr>
          <p:cNvSpPr txBox="1"/>
          <p:nvPr/>
        </p:nvSpPr>
        <p:spPr>
          <a:xfrm>
            <a:off x="5056103" y="3081075"/>
            <a:ext cx="912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1FA81452-8072-D98A-94AF-E85284485DA7}"/>
                  </a:ext>
                </a:extLst>
              </p:cNvPr>
              <p:cNvSpPr txBox="1"/>
              <p:nvPr/>
            </p:nvSpPr>
            <p:spPr>
              <a:xfrm>
                <a:off x="2974846" y="3919729"/>
                <a:ext cx="5987815" cy="16858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Lấy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phần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tử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tuỳ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ý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thuộc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𝐸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. Ta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≤1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Vì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≤1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nên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&lt;2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. Do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𝐹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Vậy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𝐸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⊂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𝐹</m:t>
                    </m:r>
                  </m:oMath>
                </a14:m>
                <a:endParaRPr lang="en-US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1FA81452-8072-D98A-94AF-E85284485D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4846" y="3919729"/>
                <a:ext cx="5987815" cy="1685846"/>
              </a:xfrm>
              <a:prstGeom prst="rect">
                <a:avLst/>
              </a:prstGeom>
              <a:blipFill>
                <a:blip r:embed="rId5"/>
                <a:stretch>
                  <a:fillRect l="-1527" b="-75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53161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BBDC32-69AD-4A31-8C09-F655D5D45D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20A3A73F-D192-4434-9FFA-A75DE0D7B1C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98676" y="529541"/>
            <a:ext cx="11194648" cy="5798917"/>
          </a:xfrm>
          <a:prstGeom prst="roundRect">
            <a:avLst>
              <a:gd name="adj" fmla="val 4290"/>
            </a:avLst>
          </a:prstGeom>
          <a:solidFill>
            <a:schemeClr val="bg1"/>
          </a:solidFill>
          <a:ln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0E1EDE0E-EA58-4DCC-91FD-5C01D2128C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4123" y="5425614"/>
            <a:ext cx="1387637" cy="90284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DA47DBB4-29E2-446C-94C6-242CCBFAF7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6327" y="5425614"/>
            <a:ext cx="1387637" cy="902844"/>
          </a:xfrm>
          <a:prstGeom prst="rect">
            <a:avLst/>
          </a:prstGeom>
        </p:spPr>
      </p:pic>
      <p:sp>
        <p:nvSpPr>
          <p:cNvPr id="6" name="Sóng 5">
            <a:extLst>
              <a:ext uri="{FF2B5EF4-FFF2-40B4-BE49-F238E27FC236}">
                <a16:creationId xmlns:a16="http://schemas.microsoft.com/office/drawing/2014/main" id="{24B40307-4FD0-6DA0-E710-14B11F231CD4}"/>
              </a:ext>
            </a:extLst>
          </p:cNvPr>
          <p:cNvSpPr/>
          <p:nvPr/>
        </p:nvSpPr>
        <p:spPr>
          <a:xfrm>
            <a:off x="670612" y="728588"/>
            <a:ext cx="2226768" cy="1325892"/>
          </a:xfrm>
          <a:prstGeom prst="wave">
            <a:avLst>
              <a:gd name="adj1" fmla="val 12500"/>
              <a:gd name="adj2" fmla="val -389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3AE368B3-63BF-A895-4004-B8170CE165BE}"/>
                  </a:ext>
                </a:extLst>
              </p:cNvPr>
              <p:cNvSpPr txBox="1"/>
              <p:nvPr/>
            </p:nvSpPr>
            <p:spPr>
              <a:xfrm>
                <a:off x="1723247" y="2888408"/>
                <a:ext cx="9472320" cy="31016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Lấy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𝑛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bất kì thuộc tập hợp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Ta có: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𝑛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chia hết cho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9</m:t>
                    </m:r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⇒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𝑛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Yu Mincho" panose="02020400000000000000" pitchFamily="18" charset="-128"/>
                    <a:cs typeface="Arial" panose="020B0604020202020204" pitchFamily="34" charset="0"/>
                  </a:rPr>
                  <a:t> đều viết được dưới dạng:</a:t>
                </a:r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𝑛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=9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𝑘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(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𝑘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∈</m:t>
                    </m:r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ℕ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)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⇒ </m:t>
                    </m:r>
                    <m:r>
                      <a:rPr lang="nl-NL" sz="24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𝑛</m:t>
                    </m:r>
                    <m:r>
                      <a:rPr lang="nl-NL" sz="24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=3.(3</m:t>
                    </m:r>
                    <m:r>
                      <a:rPr lang="nl-NL" sz="24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𝑘</m:t>
                    </m:r>
                    <m:r>
                      <a:rPr lang="nl-NL" sz="24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)⋮3 (</m:t>
                    </m:r>
                    <m:r>
                      <a:rPr lang="nl-NL" sz="24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𝑘</m:t>
                    </m:r>
                    <m:r>
                      <a:rPr lang="nl-NL" sz="24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∈</m:t>
                    </m:r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ℕ</m:t>
                    </m:r>
                    <m:r>
                      <a:rPr lang="nl-NL" sz="240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)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⇒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𝑛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∈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Như vậy, mọi phần tử của tập hợp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đều là phần tử của tập hợp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hay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 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⸦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 </m:t>
                    </m:r>
                    <m:r>
                      <a:rPr lang="nl-NL" sz="24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  <a:endParaRPr lang="en-US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3AE368B3-63BF-A895-4004-B8170CE165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3247" y="2888408"/>
                <a:ext cx="9472320" cy="3101618"/>
              </a:xfrm>
              <a:prstGeom prst="rect">
                <a:avLst/>
              </a:prstGeom>
              <a:blipFill>
                <a:blip r:embed="rId4"/>
                <a:stretch>
                  <a:fillRect l="-1030" b="-37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Hộp Văn bản 17">
            <a:extLst>
              <a:ext uri="{FF2B5EF4-FFF2-40B4-BE49-F238E27FC236}">
                <a16:creationId xmlns:a16="http://schemas.microsoft.com/office/drawing/2014/main" id="{FDA12C28-AE71-15A7-3387-E2838026B8EB}"/>
              </a:ext>
            </a:extLst>
          </p:cNvPr>
          <p:cNvSpPr txBox="1"/>
          <p:nvPr/>
        </p:nvSpPr>
        <p:spPr>
          <a:xfrm>
            <a:off x="5639674" y="2488367"/>
            <a:ext cx="912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497615DE-3F07-E47E-1954-7B3858781B21}"/>
                  </a:ext>
                </a:extLst>
              </p:cNvPr>
              <p:cNvSpPr txBox="1"/>
              <p:nvPr/>
            </p:nvSpPr>
            <p:spPr>
              <a:xfrm>
                <a:off x="3069315" y="666031"/>
                <a:ext cx="7821227" cy="16858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∈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ℕ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|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chia</m:t>
                          </m:r>
                          <m:r>
                            <a:rPr lang="en-US" sz="24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h</m:t>
                          </m:r>
                          <m:r>
                            <a:rPr lang="en-US" sz="24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ế</m:t>
                          </m:r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  <m:r>
                            <a:rPr lang="en-US" sz="24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cho</m:t>
                          </m:r>
                          <m:r>
                            <a:rPr lang="en-US" sz="24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e>
                      </m:d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;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∈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ℕ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|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chia</m:t>
                          </m:r>
                          <m:r>
                            <a:rPr lang="en-US" sz="24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h</m:t>
                          </m:r>
                          <m:r>
                            <a:rPr lang="en-US" sz="24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ế</m:t>
                          </m:r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  <m:r>
                            <a:rPr lang="en-US" sz="24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cho</m:t>
                          </m:r>
                          <m:r>
                            <a:rPr lang="en-US" sz="24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9</m:t>
                          </m:r>
                        </m:e>
                      </m:d>
                    </m:oMath>
                  </m:oMathPara>
                </a14:m>
                <a:endParaRPr lang="en-US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Chứng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tỏ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rằng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⊂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</m:t>
                    </m:r>
                  </m:oMath>
                </a14:m>
                <a:endParaRPr lang="en-US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497615DE-3F07-E47E-1954-7B3858781B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9315" y="666031"/>
                <a:ext cx="7821227" cy="1685846"/>
              </a:xfrm>
              <a:prstGeom prst="rect">
                <a:avLst/>
              </a:prstGeom>
              <a:blipFill>
                <a:blip r:embed="rId5"/>
                <a:stretch>
                  <a:fillRect l="-1168" b="-75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96416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254C081-7743-42B6-8FFD-050F25D67E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: 圆角 4">
            <a:extLst>
              <a:ext uri="{FF2B5EF4-FFF2-40B4-BE49-F238E27FC236}">
                <a16:creationId xmlns:a16="http://schemas.microsoft.com/office/drawing/2014/main" id="{D90C9F21-6CFF-439B-972E-4D06E6F38D52}"/>
              </a:ext>
            </a:extLst>
          </p:cNvPr>
          <p:cNvSpPr/>
          <p:nvPr/>
        </p:nvSpPr>
        <p:spPr>
          <a:xfrm>
            <a:off x="2991774" y="1043126"/>
            <a:ext cx="8229600" cy="5122416"/>
          </a:xfrm>
          <a:prstGeom prst="roundRect">
            <a:avLst/>
          </a:prstGeom>
          <a:solidFill>
            <a:schemeClr val="bg1"/>
          </a:solidFill>
          <a:ln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BB5F85D-5C5A-4FDE-99C2-95E15B1797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39456">
            <a:off x="-268082" y="-308186"/>
            <a:ext cx="4068879" cy="2876516"/>
          </a:xfrm>
          <a:prstGeom prst="rect">
            <a:avLst/>
          </a:prstGeom>
        </p:spPr>
      </p:pic>
      <p:pic>
        <p:nvPicPr>
          <p:cNvPr id="6" name="Hình ảnh 5">
            <a:extLst>
              <a:ext uri="{FF2B5EF4-FFF2-40B4-BE49-F238E27FC236}">
                <a16:creationId xmlns:a16="http://schemas.microsoft.com/office/drawing/2014/main" id="{D7DC5F0B-77B5-8E01-8A30-67D5F66906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8217" y="1751404"/>
            <a:ext cx="3913157" cy="281915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Hộp Văn bản 1">
                <a:extLst>
                  <a:ext uri="{FF2B5EF4-FFF2-40B4-BE49-F238E27FC236}">
                    <a16:creationId xmlns:a16="http://schemas.microsoft.com/office/drawing/2014/main" id="{54460BB8-1B9B-787A-535E-88C0A193A808}"/>
                  </a:ext>
                </a:extLst>
              </p:cNvPr>
              <p:cNvSpPr txBox="1"/>
              <p:nvPr/>
            </p:nvSpPr>
            <p:spPr>
              <a:xfrm>
                <a:off x="3614808" y="2252470"/>
                <a:ext cx="6757199" cy="26643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28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Kết luận:</a:t>
                </a:r>
                <a:endParaRPr lang="en-US" sz="28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Ta có các tính chất sau: </a:t>
                </a:r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342900" marR="0" lvl="0" indent="-3429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1000"/>
                  </a:spcAft>
                  <a:buFont typeface="Symbol" panose="05050102010706020507" pitchFamily="18" charset="2"/>
                  <a:buChar char=""/>
                </a:pP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 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⸦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 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với mọi tập hợp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342900" marR="0" lvl="0" indent="-3429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1000"/>
                  </a:spcAft>
                  <a:buFont typeface="Symbol" panose="05050102010706020507" pitchFamily="18" charset="2"/>
                  <a:buChar char=""/>
                </a:pPr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Nếu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 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⸦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 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và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 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⸦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 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𝐶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thì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 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⸦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 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𝐶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" name="Hộp Văn bản 1">
                <a:extLst>
                  <a:ext uri="{FF2B5EF4-FFF2-40B4-BE49-F238E27FC236}">
                    <a16:creationId xmlns:a16="http://schemas.microsoft.com/office/drawing/2014/main" id="{54460BB8-1B9B-787A-535E-88C0A193A8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4808" y="2252470"/>
                <a:ext cx="6757199" cy="2664319"/>
              </a:xfrm>
              <a:prstGeom prst="rect">
                <a:avLst/>
              </a:prstGeom>
              <a:blipFill>
                <a:blip r:embed="rId5"/>
                <a:stretch>
                  <a:fillRect l="-1895" b="-43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01401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BBDC32-69AD-4A31-8C09-F655D5D45D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20A3A73F-D192-4434-9FFA-A75DE0D7B1C0}"/>
              </a:ext>
            </a:extLst>
          </p:cNvPr>
          <p:cNvSpPr/>
          <p:nvPr/>
        </p:nvSpPr>
        <p:spPr>
          <a:xfrm>
            <a:off x="498676" y="529541"/>
            <a:ext cx="11194648" cy="5798917"/>
          </a:xfrm>
          <a:prstGeom prst="roundRect">
            <a:avLst>
              <a:gd name="adj" fmla="val 4290"/>
            </a:avLst>
          </a:prstGeom>
          <a:solidFill>
            <a:schemeClr val="bg1"/>
          </a:solidFill>
          <a:ln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9B104BB-33EE-42A1-B4F0-5B6D0AA2A9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2499">
            <a:off x="-68971" y="64856"/>
            <a:ext cx="1850336" cy="130810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927276B-415E-4929-9BEC-360C60D458E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365177" y="4202117"/>
            <a:ext cx="2307609" cy="2307609"/>
          </a:xfrm>
          <a:prstGeom prst="rect">
            <a:avLst/>
          </a:prstGeom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3840F631-A8C3-FBFD-71A9-61443CBAC124}"/>
              </a:ext>
            </a:extLst>
          </p:cNvPr>
          <p:cNvSpPr txBox="1"/>
          <p:nvPr/>
        </p:nvSpPr>
        <p:spPr>
          <a:xfrm>
            <a:off x="1493850" y="643282"/>
            <a:ext cx="367677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endParaRPr lang="en-US" sz="2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Hình chữ nhật: Góc Tròn 9">
            <a:extLst>
              <a:ext uri="{FF2B5EF4-FFF2-40B4-BE49-F238E27FC236}">
                <a16:creationId xmlns:a16="http://schemas.microsoft.com/office/drawing/2014/main" id="{27395F11-AEA9-F517-18DA-771C65F1D91D}"/>
              </a:ext>
            </a:extLst>
          </p:cNvPr>
          <p:cNvSpPr/>
          <p:nvPr/>
        </p:nvSpPr>
        <p:spPr>
          <a:xfrm>
            <a:off x="856197" y="1249465"/>
            <a:ext cx="868217" cy="57571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HĐ5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EE2C2D07-FE0E-2404-9E9B-F00B377D3063}"/>
                  </a:ext>
                </a:extLst>
              </p:cNvPr>
              <p:cNvSpPr txBox="1"/>
              <p:nvPr/>
            </p:nvSpPr>
            <p:spPr>
              <a:xfrm>
                <a:off x="1493850" y="3000414"/>
                <a:ext cx="8441899" cy="29733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Ta có: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={0;6;12;18}</m:t>
                    </m:r>
                  </m:oMath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a) Tất cả các phần tử của tập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đều thuộc tập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nên </a:t>
                </a:r>
                <a14:m>
                  <m:oMath xmlns:m="http://schemas.openxmlformats.org/officeDocument/2006/math"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⊂</m:t>
                    </m:r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là mệnh đề đúng.</a:t>
                </a:r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b) Tất cả các phần tử của tập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đều thuộc tập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nên </a:t>
                </a:r>
                <a14:m>
                  <m:oMath xmlns:m="http://schemas.openxmlformats.org/officeDocument/2006/math"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⊂</m:t>
                    </m:r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là mệnh đề đúng.</a:t>
                </a:r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EE2C2D07-FE0E-2404-9E9B-F00B377D30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3850" y="3000414"/>
                <a:ext cx="8441899" cy="2973378"/>
              </a:xfrm>
              <a:prstGeom prst="rect">
                <a:avLst/>
              </a:prstGeom>
              <a:blipFill>
                <a:blip r:embed="rId5"/>
                <a:stretch>
                  <a:fillRect l="-1083" b="-38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Hộp Văn bản 14">
            <a:extLst>
              <a:ext uri="{FF2B5EF4-FFF2-40B4-BE49-F238E27FC236}">
                <a16:creationId xmlns:a16="http://schemas.microsoft.com/office/drawing/2014/main" id="{15AC5C6C-6E40-FECF-D1AA-8455059C4665}"/>
              </a:ext>
            </a:extLst>
          </p:cNvPr>
          <p:cNvSpPr txBox="1"/>
          <p:nvPr/>
        </p:nvSpPr>
        <p:spPr>
          <a:xfrm>
            <a:off x="5170622" y="2769582"/>
            <a:ext cx="912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47A0E562-16DB-C6FF-7229-57746CDFE3DE}"/>
                  </a:ext>
                </a:extLst>
              </p:cNvPr>
              <p:cNvSpPr txBox="1"/>
              <p:nvPr/>
            </p:nvSpPr>
            <p:spPr>
              <a:xfrm>
                <a:off x="1838037" y="1121058"/>
                <a:ext cx="9737454" cy="16858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0;6;12;18</m:t>
                        </m:r>
                      </m:e>
                    </m:d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∈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ℕ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|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≤18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v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à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l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à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b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ộ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i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c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ủ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a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e>
                    </m:d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mệnh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đề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sau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đúng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không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?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			a) </a:t>
                </a:r>
                <a14:m>
                  <m:oMath xmlns:m="http://schemas.openxmlformats.org/officeDocument/2006/math">
                    <m:r>
                      <a:rPr lang="nl-NL" sz="240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nl-NL" sz="240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⊂</m:t>
                    </m:r>
                    <m:r>
                      <a:rPr lang="nl-NL" sz="240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					b) </a:t>
                </a:r>
                <a14:m>
                  <m:oMath xmlns:m="http://schemas.openxmlformats.org/officeDocument/2006/math">
                    <m:r>
                      <a:rPr lang="nl-NL" sz="24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nl-NL" sz="24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⊂</m:t>
                    </m:r>
                    <m:r>
                      <a:rPr lang="nl-NL" sz="24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nl-NL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endParaRPr lang="en-US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47A0E562-16DB-C6FF-7229-57746CDFE3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8037" y="1121058"/>
                <a:ext cx="9737454" cy="1685846"/>
              </a:xfrm>
              <a:prstGeom prst="rect">
                <a:avLst/>
              </a:prstGeom>
              <a:blipFill>
                <a:blip r:embed="rId6"/>
                <a:stretch>
                  <a:fillRect l="-1002" r="-1378" b="-79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53013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BBDC32-69AD-4A31-8C09-F655D5D45D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20A3A73F-D192-4434-9FFA-A75DE0D7B1C0}"/>
              </a:ext>
            </a:extLst>
          </p:cNvPr>
          <p:cNvSpPr/>
          <p:nvPr/>
        </p:nvSpPr>
        <p:spPr>
          <a:xfrm>
            <a:off x="498676" y="529541"/>
            <a:ext cx="11194648" cy="5798917"/>
          </a:xfrm>
          <a:prstGeom prst="roundRect">
            <a:avLst>
              <a:gd name="adj" fmla="val 4290"/>
            </a:avLst>
          </a:prstGeom>
          <a:solidFill>
            <a:schemeClr val="bg1"/>
          </a:solidFill>
          <a:ln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9B104BB-33EE-42A1-B4F0-5B6D0AA2A9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2499">
            <a:off x="-68971" y="64856"/>
            <a:ext cx="1850336" cy="130810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FB1759C-0295-4CFE-A508-D63BFCB636D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900" y="1536135"/>
            <a:ext cx="3724424" cy="372442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Hình chữ nhật: Góc Tròn 5">
                <a:extLst>
                  <a:ext uri="{FF2B5EF4-FFF2-40B4-BE49-F238E27FC236}">
                    <a16:creationId xmlns:a16="http://schemas.microsoft.com/office/drawing/2014/main" id="{FB734F6D-C1C7-8C8E-6773-5E0E2D9AF9AB}"/>
                  </a:ext>
                </a:extLst>
              </p:cNvPr>
              <p:cNvSpPr/>
              <p:nvPr/>
            </p:nvSpPr>
            <p:spPr>
              <a:xfrm>
                <a:off x="1612255" y="1536135"/>
                <a:ext cx="6504084" cy="2121465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2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Kết luận:</a:t>
                </a:r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Khi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 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⸦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 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và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 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⸦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 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thì ta nói hai tập hợp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và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bằng nhau, viết là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" name="Hình chữ nhật: Góc Tròn 5">
                <a:extLst>
                  <a:ext uri="{FF2B5EF4-FFF2-40B4-BE49-F238E27FC236}">
                    <a16:creationId xmlns:a16="http://schemas.microsoft.com/office/drawing/2014/main" id="{FB734F6D-C1C7-8C8E-6773-5E0E2D9AF9A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2255" y="1536135"/>
                <a:ext cx="6504084" cy="2121465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Hộp Văn bản 18">
                <a:extLst>
                  <a:ext uri="{FF2B5EF4-FFF2-40B4-BE49-F238E27FC236}">
                    <a16:creationId xmlns:a16="http://schemas.microsoft.com/office/drawing/2014/main" id="{AC488770-D855-CC10-1B52-274F2F95F83C}"/>
                  </a:ext>
                </a:extLst>
              </p:cNvPr>
              <p:cNvSpPr txBox="1"/>
              <p:nvPr/>
            </p:nvSpPr>
            <p:spPr>
              <a:xfrm>
                <a:off x="1612255" y="4290272"/>
                <a:ext cx="5853632" cy="14055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2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Chú ý:</a:t>
                </a:r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nl-NL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𝐴</m:t>
                      </m:r>
                      <m:r>
                        <a:rPr lang="nl-NL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nl-NL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𝐵</m:t>
                      </m:r>
                      <m:r>
                        <a:rPr lang="nl-NL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⇔(</m:t>
                      </m:r>
                      <m:r>
                        <a:rPr lang="nl-NL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Ɐ</m:t>
                      </m:r>
                      <m:r>
                        <a:rPr lang="nl-NL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 </m:t>
                      </m:r>
                      <m:r>
                        <a:rPr lang="nl-NL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nl-NL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, </m:t>
                      </m:r>
                      <m:r>
                        <a:rPr lang="nl-NL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nl-NL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∈</m:t>
                      </m:r>
                      <m:r>
                        <a:rPr lang="nl-NL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𝐴</m:t>
                      </m:r>
                      <m:r>
                        <a:rPr lang="nl-NL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⇔</m:t>
                      </m:r>
                      <m:r>
                        <a:rPr lang="nl-NL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nl-NL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∈</m:t>
                      </m:r>
                      <m:r>
                        <a:rPr lang="nl-NL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𝐵</m:t>
                      </m:r>
                      <m:r>
                        <a:rPr lang="nl-NL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).</m:t>
                      </m:r>
                    </m:oMath>
                  </m:oMathPara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9" name="Hộp Văn bản 18">
                <a:extLst>
                  <a:ext uri="{FF2B5EF4-FFF2-40B4-BE49-F238E27FC236}">
                    <a16:creationId xmlns:a16="http://schemas.microsoft.com/office/drawing/2014/main" id="{AC488770-D855-CC10-1B52-274F2F95F8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2255" y="4290272"/>
                <a:ext cx="5853632" cy="1405513"/>
              </a:xfrm>
              <a:prstGeom prst="rect">
                <a:avLst/>
              </a:prstGeom>
              <a:blipFill>
                <a:blip r:embed="rId6"/>
                <a:stretch>
                  <a:fillRect l="-15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93279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BBDC32-69AD-4A31-8C09-F655D5D45D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20A3A73F-D192-4434-9FFA-A75DE0D7B1C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98676" y="529541"/>
            <a:ext cx="11194648" cy="5798917"/>
          </a:xfrm>
          <a:prstGeom prst="roundRect">
            <a:avLst>
              <a:gd name="adj" fmla="val 4290"/>
            </a:avLst>
          </a:prstGeom>
          <a:solidFill>
            <a:schemeClr val="bg1"/>
          </a:solidFill>
          <a:ln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9B104BB-33EE-42A1-B4F0-5B6D0AA2A9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2499">
            <a:off x="-68971" y="64856"/>
            <a:ext cx="1850336" cy="1308105"/>
          </a:xfrm>
          <a:prstGeom prst="rect">
            <a:avLst/>
          </a:prstGeom>
        </p:spPr>
      </p:pic>
      <p:sp>
        <p:nvSpPr>
          <p:cNvPr id="6" name="Hình Bầu dục 5">
            <a:extLst>
              <a:ext uri="{FF2B5EF4-FFF2-40B4-BE49-F238E27FC236}">
                <a16:creationId xmlns:a16="http://schemas.microsoft.com/office/drawing/2014/main" id="{1132CAF1-71D9-CE9B-DCEE-2093D6A6CBD8}"/>
              </a:ext>
            </a:extLst>
          </p:cNvPr>
          <p:cNvSpPr/>
          <p:nvPr/>
        </p:nvSpPr>
        <p:spPr>
          <a:xfrm>
            <a:off x="1589103" y="638661"/>
            <a:ext cx="1846556" cy="7991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31C4F891-F956-B67C-B644-933EB5AE2EA9}"/>
                  </a:ext>
                </a:extLst>
              </p:cNvPr>
              <p:cNvSpPr txBox="1"/>
              <p:nvPr/>
            </p:nvSpPr>
            <p:spPr>
              <a:xfrm>
                <a:off x="1136342" y="1619139"/>
                <a:ext cx="9738804" cy="16858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tam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ba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cạnh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bằng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nhau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𝐷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tam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ba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bằng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nhau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. Hai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𝐷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bằng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nhau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hay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không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?</a:t>
                </a:r>
              </a:p>
            </p:txBody>
          </p:sp>
        </mc:Choice>
        <mc:Fallback xmlns="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31C4F891-F956-B67C-B644-933EB5AE2E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6342" y="1619139"/>
                <a:ext cx="9738804" cy="1685846"/>
              </a:xfrm>
              <a:prstGeom prst="rect">
                <a:avLst/>
              </a:prstGeom>
              <a:blipFill>
                <a:blip r:embed="rId4"/>
                <a:stretch>
                  <a:fillRect l="-939" r="-939" b="-79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64910A90-3E89-7584-B1AC-7CEACF8A1B29}"/>
              </a:ext>
            </a:extLst>
          </p:cNvPr>
          <p:cNvSpPr txBox="1"/>
          <p:nvPr/>
        </p:nvSpPr>
        <p:spPr>
          <a:xfrm>
            <a:off x="5639674" y="3255474"/>
            <a:ext cx="912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6C9320B7-49FA-CC57-9BBB-770125C8F633}"/>
                  </a:ext>
                </a:extLst>
              </p:cNvPr>
              <p:cNvSpPr txBox="1"/>
              <p:nvPr/>
            </p:nvSpPr>
            <p:spPr>
              <a:xfrm>
                <a:off x="1136342" y="4162346"/>
                <a:ext cx="9738804" cy="11318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>
                  <a:lnSpc>
                    <a:spcPct val="150000"/>
                  </a:lnSpc>
                </a:pP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Do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một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tam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ba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cạnh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bằng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nhau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khi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chỉ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khi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tam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ba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bằng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nhau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nên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𝐶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𝐷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bằng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nhau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6C9320B7-49FA-CC57-9BBB-770125C8F6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6342" y="4162346"/>
                <a:ext cx="9738804" cy="1131848"/>
              </a:xfrm>
              <a:prstGeom prst="rect">
                <a:avLst/>
              </a:prstGeom>
              <a:blipFill>
                <a:blip r:embed="rId5"/>
                <a:stretch>
                  <a:fillRect l="-939" r="-939" b="-124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53142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BBDC32-69AD-4A31-8C09-F655D5D45D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20A3A73F-D192-4434-9FFA-A75DE0D7B1C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98676" y="529541"/>
            <a:ext cx="11194648" cy="5798917"/>
          </a:xfrm>
          <a:prstGeom prst="roundRect">
            <a:avLst>
              <a:gd name="adj" fmla="val 4290"/>
            </a:avLst>
          </a:prstGeom>
          <a:solidFill>
            <a:schemeClr val="bg1"/>
          </a:solidFill>
          <a:ln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9B104BB-33EE-42A1-B4F0-5B6D0AA2A9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2499">
            <a:off x="9798337" y="4876553"/>
            <a:ext cx="1850336" cy="1308105"/>
          </a:xfrm>
          <a:prstGeom prst="rect">
            <a:avLst/>
          </a:prstGeom>
        </p:spPr>
      </p:pic>
      <p:sp>
        <p:nvSpPr>
          <p:cNvPr id="6" name="Sóng 5">
            <a:extLst>
              <a:ext uri="{FF2B5EF4-FFF2-40B4-BE49-F238E27FC236}">
                <a16:creationId xmlns:a16="http://schemas.microsoft.com/office/drawing/2014/main" id="{301832E7-9212-9745-8A2E-2D3673AAA66A}"/>
              </a:ext>
            </a:extLst>
          </p:cNvPr>
          <p:cNvSpPr/>
          <p:nvPr/>
        </p:nvSpPr>
        <p:spPr>
          <a:xfrm>
            <a:off x="664011" y="864121"/>
            <a:ext cx="2226768" cy="1325892"/>
          </a:xfrm>
          <a:prstGeom prst="wave">
            <a:avLst>
              <a:gd name="adj1" fmla="val 12500"/>
              <a:gd name="adj2" fmla="val -389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3</a:t>
            </a:r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0EB457C9-7EEA-B9D4-BD9B-925F3ACEFB0C}"/>
              </a:ext>
            </a:extLst>
          </p:cNvPr>
          <p:cNvSpPr txBox="1"/>
          <p:nvPr/>
        </p:nvSpPr>
        <p:spPr>
          <a:xfrm>
            <a:off x="5807582" y="3198166"/>
            <a:ext cx="912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DB24B490-49AC-8146-E886-D5FC021D02CF}"/>
                  </a:ext>
                </a:extLst>
              </p:cNvPr>
              <p:cNvSpPr txBox="1"/>
              <p:nvPr/>
            </p:nvSpPr>
            <p:spPr>
              <a:xfrm>
                <a:off x="1563182" y="3705663"/>
                <a:ext cx="9401453" cy="17748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Ta có:</a:t>
                </a:r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𝑛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chia hết cho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3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và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4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khi và chỉ khi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𝑛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chia hết cho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12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do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(3, 4)=1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Vậy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𝐸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𝐺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  <a:endParaRPr lang="en-US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DB24B490-49AC-8146-E886-D5FC021D02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3182" y="3705663"/>
                <a:ext cx="9401453" cy="1774845"/>
              </a:xfrm>
              <a:prstGeom prst="rect">
                <a:avLst/>
              </a:prstGeom>
              <a:blipFill>
                <a:blip r:embed="rId4"/>
                <a:stretch>
                  <a:fillRect l="-972" b="-72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A200F5CD-60B2-0DEF-CDA9-E48DDC04BA7C}"/>
                  </a:ext>
                </a:extLst>
              </p:cNvPr>
              <p:cNvSpPr txBox="1"/>
              <p:nvPr/>
            </p:nvSpPr>
            <p:spPr>
              <a:xfrm>
                <a:off x="3056114" y="772425"/>
                <a:ext cx="8629096" cy="16858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𝐸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∈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ℕ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|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chia</m:t>
                          </m:r>
                          <m:r>
                            <a:rPr lang="en-US" sz="24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h</m:t>
                          </m:r>
                          <m:r>
                            <a:rPr lang="en-US" sz="24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ế</m:t>
                          </m:r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  <m:r>
                            <a:rPr lang="en-US" sz="24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cho</m:t>
                          </m:r>
                          <m:r>
                            <a:rPr lang="en-US" sz="24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3 </m:t>
                          </m:r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v</m:t>
                          </m:r>
                          <m:r>
                            <a:rPr lang="en-US" sz="24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à 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e>
                      </m:d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;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∈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ℕ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|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chia</m:t>
                          </m:r>
                          <m:r>
                            <a:rPr lang="en-US" sz="24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h</m:t>
                          </m:r>
                          <m:r>
                            <a:rPr lang="en-US" sz="24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ế</m:t>
                          </m:r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  <m:r>
                            <a:rPr lang="en-US" sz="24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cho</m:t>
                          </m:r>
                          <m:r>
                            <a:rPr lang="en-US" sz="24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12</m:t>
                          </m:r>
                        </m:e>
                      </m:d>
                    </m:oMath>
                  </m:oMathPara>
                </a14:m>
                <a:endParaRPr lang="en-US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Chứng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tỏ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rằng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𝐸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𝐺</m:t>
                    </m:r>
                  </m:oMath>
                </a14:m>
                <a:endParaRPr lang="en-US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A200F5CD-60B2-0DEF-CDA9-E48DDC04BA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6114" y="772425"/>
                <a:ext cx="8629096" cy="1685846"/>
              </a:xfrm>
              <a:prstGeom prst="rect">
                <a:avLst/>
              </a:prstGeom>
              <a:blipFill>
                <a:blip r:embed="rId5"/>
                <a:stretch>
                  <a:fillRect l="-1059" b="-79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14970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BBDC32-69AD-4A31-8C09-F655D5D45D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20A3A73F-D192-4434-9FFA-A75DE0D7B1C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98676" y="585763"/>
            <a:ext cx="11194648" cy="5798917"/>
          </a:xfrm>
          <a:prstGeom prst="roundRect">
            <a:avLst>
              <a:gd name="adj" fmla="val 4290"/>
            </a:avLst>
          </a:prstGeom>
          <a:solidFill>
            <a:schemeClr val="bg1"/>
          </a:solidFill>
          <a:ln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nl-NL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lớp 10D </a:t>
            </a:r>
            <a:endParaRPr lang="en-US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9B104BB-33EE-42A1-B4F0-5B6D0AA2A9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2499">
            <a:off x="-68971" y="64856"/>
            <a:ext cx="1850336" cy="1308105"/>
          </a:xfrm>
          <a:prstGeom prst="rect">
            <a:avLst/>
          </a:prstGeom>
        </p:spPr>
      </p:pic>
      <p:pic>
        <p:nvPicPr>
          <p:cNvPr id="6" name="Hình ảnh 5">
            <a:extLst>
              <a:ext uri="{FF2B5EF4-FFF2-40B4-BE49-F238E27FC236}">
                <a16:creationId xmlns:a16="http://schemas.microsoft.com/office/drawing/2014/main" id="{73FBC093-2451-ACC7-1870-F78696D15E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761" y="4043774"/>
            <a:ext cx="10163175" cy="176212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76C06591-A8EF-B905-EAE2-0041D6624DB1}"/>
                  </a:ext>
                </a:extLst>
              </p:cNvPr>
              <p:cNvSpPr txBox="1"/>
              <p:nvPr/>
            </p:nvSpPr>
            <p:spPr>
              <a:xfrm>
                <a:off x="2100575" y="1437817"/>
                <a:ext cx="8253660" cy="24706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Khái niệm tập hợp thường gặp trong toán học và đời sống. Chẳng hạn :</a:t>
                </a:r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342900" marR="0" lvl="0" indent="-34290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0"/>
                  </a:spcAft>
                  <a:buFont typeface="Times New Roman" panose="02020603050405020304" pitchFamily="18" charset="0"/>
                  <a:buChar char="-"/>
                </a:pPr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 hợp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các học sinh lớp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10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𝐷</m:t>
                    </m:r>
                  </m:oMath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342900" marR="0" lvl="0" indent="-34290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buFont typeface="Times New Roman" panose="02020603050405020304" pitchFamily="18" charset="0"/>
                  <a:buChar char="-"/>
                </a:pPr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 hợp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các học sinh tổ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của lớp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10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𝐷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76C06591-A8EF-B905-EAE2-0041D6624D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0575" y="1437817"/>
                <a:ext cx="8253660" cy="2470676"/>
              </a:xfrm>
              <a:prstGeom prst="rect">
                <a:avLst/>
              </a:prstGeom>
              <a:blipFill>
                <a:blip r:embed="rId5"/>
                <a:stretch>
                  <a:fillRect l="-1182" r="-1773" b="-49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32457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BBDC32-69AD-4A31-8C09-F655D5D45D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20A3A73F-D192-4434-9FFA-A75DE0D7B1C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98676" y="529541"/>
            <a:ext cx="11194648" cy="5798917"/>
          </a:xfrm>
          <a:prstGeom prst="roundRect">
            <a:avLst>
              <a:gd name="adj" fmla="val 4290"/>
            </a:avLst>
          </a:prstGeom>
          <a:solidFill>
            <a:schemeClr val="bg1"/>
          </a:solidFill>
          <a:ln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9B104BB-33EE-42A1-B4F0-5B6D0AA2A9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2499">
            <a:off x="10139094" y="5220267"/>
            <a:ext cx="1850336" cy="1308105"/>
          </a:xfrm>
          <a:prstGeom prst="rect">
            <a:avLst/>
          </a:prstGeom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21A203FE-64FF-FEEF-AF81-1F698FEBD060}"/>
              </a:ext>
            </a:extLst>
          </p:cNvPr>
          <p:cNvSpPr txBox="1"/>
          <p:nvPr/>
        </p:nvSpPr>
        <p:spPr>
          <a:xfrm>
            <a:off x="569347" y="677580"/>
            <a:ext cx="5121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III. GIAO CỦA HAI TẬP HỢP</a:t>
            </a:r>
          </a:p>
        </p:txBody>
      </p:sp>
      <p:sp>
        <p:nvSpPr>
          <p:cNvPr id="7" name="Hình chữ nhật: Góc Tròn 6">
            <a:extLst>
              <a:ext uri="{FF2B5EF4-FFF2-40B4-BE49-F238E27FC236}">
                <a16:creationId xmlns:a16="http://schemas.microsoft.com/office/drawing/2014/main" id="{DD235183-C5B0-4619-FCBE-906A8A323615}"/>
              </a:ext>
            </a:extLst>
          </p:cNvPr>
          <p:cNvSpPr/>
          <p:nvPr/>
        </p:nvSpPr>
        <p:spPr>
          <a:xfrm>
            <a:off x="782410" y="1442486"/>
            <a:ext cx="868217" cy="57571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HĐ6</a:t>
            </a: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0D802F14-749F-40AD-6F83-14E394F2920F}"/>
              </a:ext>
            </a:extLst>
          </p:cNvPr>
          <p:cNvSpPr txBox="1"/>
          <p:nvPr/>
        </p:nvSpPr>
        <p:spPr>
          <a:xfrm>
            <a:off x="1244352" y="4992455"/>
            <a:ext cx="97032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Danh sách các bạn đăng kí tham gia cả hai câu lạc bộ là: An, Chung.</a:t>
            </a:r>
            <a:endParaRPr lang="en-US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BD299D14-B1FC-F18A-107B-67A08D237B2F}"/>
              </a:ext>
            </a:extLst>
          </p:cNvPr>
          <p:cNvSpPr txBox="1"/>
          <p:nvPr/>
        </p:nvSpPr>
        <p:spPr>
          <a:xfrm>
            <a:off x="5639674" y="4232082"/>
            <a:ext cx="912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8B1BB13D-98D4-AC71-AD48-AD47117BCC38}"/>
              </a:ext>
            </a:extLst>
          </p:cNvPr>
          <p:cNvSpPr txBox="1"/>
          <p:nvPr/>
        </p:nvSpPr>
        <p:spPr>
          <a:xfrm>
            <a:off x="1740022" y="1200800"/>
            <a:ext cx="9703293" cy="2793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trưởng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lập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danh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sách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đăng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kí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tham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gia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lạc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bộ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thao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như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biết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tên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):</a:t>
            </a:r>
          </a:p>
          <a:p>
            <a:pPr marL="285750" indent="-285750" algn="just">
              <a:lnSpc>
                <a:spcPct val="150000"/>
              </a:lnSpc>
              <a:buFontTx/>
              <a:buChar char="-"/>
            </a:pP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đá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gồm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: An,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Bình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Chung,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Dũng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Minh, Nam,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Phương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50000"/>
              </a:lnSpc>
              <a:buFontTx/>
              <a:buChar char="-"/>
            </a:pP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rổ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gồm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: An, Chung,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Khang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Phong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Quang,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Tuấn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liệt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kê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danh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sách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đăng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kí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tham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gia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lạc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bộ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31631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9" grpId="0"/>
      <p:bldP spid="11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BBDC32-69AD-4A31-8C09-F655D5D45D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20A3A73F-D192-4434-9FFA-A75DE0D7B1C0}"/>
              </a:ext>
            </a:extLst>
          </p:cNvPr>
          <p:cNvSpPr/>
          <p:nvPr/>
        </p:nvSpPr>
        <p:spPr>
          <a:xfrm>
            <a:off x="498676" y="529541"/>
            <a:ext cx="11194648" cy="5798917"/>
          </a:xfrm>
          <a:prstGeom prst="roundRect">
            <a:avLst>
              <a:gd name="adj" fmla="val 4290"/>
            </a:avLst>
          </a:prstGeom>
          <a:solidFill>
            <a:schemeClr val="bg1"/>
          </a:solidFill>
          <a:ln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9B104BB-33EE-42A1-B4F0-5B6D0AA2A9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2499">
            <a:off x="-390722" y="-41677"/>
            <a:ext cx="1850336" cy="13081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D9867442-EA3C-05C6-B784-AD7C240084A0}"/>
                  </a:ext>
                </a:extLst>
              </p:cNvPr>
              <p:cNvSpPr txBox="1"/>
              <p:nvPr/>
            </p:nvSpPr>
            <p:spPr>
              <a:xfrm>
                <a:off x="1015955" y="804080"/>
                <a:ext cx="10323072" cy="22398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nl-NL" sz="2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Kết luận:</a:t>
                </a:r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 hợp gồm tất cả các phần tử vừa thuộc tập hợp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vừa thuộc tập hợp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được gọi là giao của hai tập hợp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và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  <a:b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</a:br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Kí hiệu là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∩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D9867442-EA3C-05C6-B784-AD7C240084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5955" y="804080"/>
                <a:ext cx="10323072" cy="2239844"/>
              </a:xfrm>
              <a:prstGeom prst="rect">
                <a:avLst/>
              </a:prstGeom>
              <a:blipFill>
                <a:blip r:embed="rId4"/>
                <a:stretch>
                  <a:fillRect l="-945" r="-1004" b="-57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6B233C1A-E31E-84AD-034A-EB105F20BC9B}"/>
                  </a:ext>
                </a:extLst>
              </p:cNvPr>
              <p:cNvSpPr txBox="1"/>
              <p:nvPr/>
            </p:nvSpPr>
            <p:spPr>
              <a:xfrm>
                <a:off x="1102310" y="4088678"/>
                <a:ext cx="5476043" cy="11318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nl-NL" sz="2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Lưu ý:</a:t>
                </a:r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∈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nl-NL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∩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khi và chỉ khi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∈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và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∈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6B233C1A-E31E-84AD-034A-EB105F20BC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2310" y="4088678"/>
                <a:ext cx="5476043" cy="1131848"/>
              </a:xfrm>
              <a:prstGeom prst="rect">
                <a:avLst/>
              </a:prstGeom>
              <a:blipFill>
                <a:blip r:embed="rId5"/>
                <a:stretch>
                  <a:fillRect l="-1782" r="-1559" b="-124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Hình ảnh 9">
            <a:extLst>
              <a:ext uri="{FF2B5EF4-FFF2-40B4-BE49-F238E27FC236}">
                <a16:creationId xmlns:a16="http://schemas.microsoft.com/office/drawing/2014/main" id="{CE7FA897-ED02-BDB6-2E5A-19FFCCC267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48052" y="1856897"/>
            <a:ext cx="399097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838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BBDC32-69AD-4A31-8C09-F655D5D45D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20A3A73F-D192-4434-9FFA-A75DE0D7B1C0}"/>
              </a:ext>
            </a:extLst>
          </p:cNvPr>
          <p:cNvSpPr/>
          <p:nvPr/>
        </p:nvSpPr>
        <p:spPr>
          <a:xfrm>
            <a:off x="498676" y="529541"/>
            <a:ext cx="11194648" cy="5798917"/>
          </a:xfrm>
          <a:prstGeom prst="roundRect">
            <a:avLst>
              <a:gd name="adj" fmla="val 4290"/>
            </a:avLst>
          </a:prstGeom>
          <a:solidFill>
            <a:schemeClr val="bg1"/>
          </a:solidFill>
          <a:ln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9B104BB-33EE-42A1-B4F0-5B6D0AA2A9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2499">
            <a:off x="10433313" y="5485038"/>
            <a:ext cx="1850336" cy="1308105"/>
          </a:xfrm>
          <a:prstGeom prst="rect">
            <a:avLst/>
          </a:prstGeom>
        </p:spPr>
      </p:pic>
      <p:sp>
        <p:nvSpPr>
          <p:cNvPr id="6" name="Hình Bầu dục 5">
            <a:extLst>
              <a:ext uri="{FF2B5EF4-FFF2-40B4-BE49-F238E27FC236}">
                <a16:creationId xmlns:a16="http://schemas.microsoft.com/office/drawing/2014/main" id="{0F1781A9-8B43-97BD-3A24-ED0C94CF6C56}"/>
              </a:ext>
            </a:extLst>
          </p:cNvPr>
          <p:cNvSpPr/>
          <p:nvPr/>
        </p:nvSpPr>
        <p:spPr>
          <a:xfrm>
            <a:off x="639192" y="674171"/>
            <a:ext cx="1846556" cy="7991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4</a:t>
            </a: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99C35A1A-4FC0-9F88-D246-F57E9E47D7A6}"/>
              </a:ext>
            </a:extLst>
          </p:cNvPr>
          <p:cNvSpPr txBox="1"/>
          <p:nvPr/>
        </p:nvSpPr>
        <p:spPr>
          <a:xfrm>
            <a:off x="2805344" y="842916"/>
            <a:ext cx="7583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giao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C9F6D975-C38C-067D-7917-B0A66AA23FA1}"/>
                  </a:ext>
                </a:extLst>
              </p:cNvPr>
              <p:cNvSpPr txBox="1"/>
              <p:nvPr/>
            </p:nvSpPr>
            <p:spPr>
              <a:xfrm>
                <a:off x="2038905" y="1695176"/>
                <a:ext cx="811419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a)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∈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ℕ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|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l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à ướ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c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c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ủ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a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16</m:t>
                        </m:r>
                      </m:e>
                    </m:d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∈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ℕ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|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l</m:t>
                        </m:r>
                        <m:r>
                          <a:rPr lang="en-US" sz="2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à ướ</m:t>
                        </m:r>
                        <m:r>
                          <m:rPr>
                            <m:sty m:val="p"/>
                          </m:rPr>
                          <a:rPr lang="en-US" sz="2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c</m:t>
                        </m:r>
                        <m:r>
                          <a:rPr lang="en-US" sz="2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c</m:t>
                        </m:r>
                        <m:r>
                          <a:rPr lang="en-US" sz="2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ủ</m:t>
                        </m:r>
                        <m:r>
                          <m:rPr>
                            <m:sty m:val="p"/>
                          </m:rPr>
                          <a:rPr lang="en-US" sz="2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a</m:t>
                        </m:r>
                        <m:r>
                          <a:rPr lang="en-US" sz="2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20</m:t>
                        </m:r>
                      </m:e>
                    </m:d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C9F6D975-C38C-067D-7917-B0A66AA23F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8905" y="1695176"/>
                <a:ext cx="8114190" cy="461665"/>
              </a:xfrm>
              <a:prstGeom prst="rect">
                <a:avLst/>
              </a:prstGeom>
              <a:blipFill>
                <a:blip r:embed="rId4"/>
                <a:stretch>
                  <a:fillRect l="-1126" t="-9211" b="-30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9A9406AF-B6F9-2FA0-A03E-650FF1FA0542}"/>
                  </a:ext>
                </a:extLst>
              </p:cNvPr>
              <p:cNvSpPr txBox="1"/>
              <p:nvPr/>
            </p:nvSpPr>
            <p:spPr>
              <a:xfrm>
                <a:off x="2038905" y="2325587"/>
                <a:ext cx="811419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b)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∈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ℕ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|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l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à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b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ộ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i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c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ủ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a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e>
                    </m:d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400" b="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𝐷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∈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ℕ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|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l</m:t>
                        </m:r>
                        <m:r>
                          <a:rPr lang="en-US" sz="2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à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b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ộ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i</m:t>
                        </m:r>
                        <m:r>
                          <a:rPr lang="en-US" sz="2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c</m:t>
                        </m:r>
                        <m:r>
                          <a:rPr lang="en-US" sz="2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ủ</m:t>
                        </m:r>
                        <m:r>
                          <m:rPr>
                            <m:sty m:val="p"/>
                          </m:rPr>
                          <a:rPr lang="en-US" sz="2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a</m:t>
                        </m:r>
                        <m:r>
                          <a:rPr lang="en-US" sz="2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e>
                    </m:d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9A9406AF-B6F9-2FA0-A03E-650FF1FA05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8905" y="2325587"/>
                <a:ext cx="8114190" cy="461665"/>
              </a:xfrm>
              <a:prstGeom prst="rect">
                <a:avLst/>
              </a:prstGeom>
              <a:blipFill>
                <a:blip r:embed="rId5"/>
                <a:stretch>
                  <a:fillRect l="-1126" t="-9211" b="-30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283414D2-8232-5D82-787F-CFC16F52B198}"/>
              </a:ext>
            </a:extLst>
          </p:cNvPr>
          <p:cNvSpPr txBox="1"/>
          <p:nvPr/>
        </p:nvSpPr>
        <p:spPr>
          <a:xfrm>
            <a:off x="5639674" y="3009101"/>
            <a:ext cx="912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8BA94415-63A8-7A85-2B11-11C924B8708C}"/>
                  </a:ext>
                </a:extLst>
              </p:cNvPr>
              <p:cNvSpPr txBox="1"/>
              <p:nvPr/>
            </p:nvSpPr>
            <p:spPr>
              <a:xfrm>
                <a:off x="2038905" y="3495960"/>
                <a:ext cx="8114190" cy="11318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a)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1;2;4;8;16</m:t>
                        </m:r>
                      </m:e>
                    </m:d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;2;4;5;10;20</m:t>
                        </m:r>
                      </m:e>
                    </m:d>
                  </m:oMath>
                </a14:m>
                <a:endParaRPr lang="en-US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Vậy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∩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1;2;4</m:t>
                        </m:r>
                      </m:e>
                    </m:d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8BA94415-63A8-7A85-2B11-11C924B870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8905" y="3495960"/>
                <a:ext cx="8114190" cy="1131848"/>
              </a:xfrm>
              <a:prstGeom prst="rect">
                <a:avLst/>
              </a:prstGeom>
              <a:blipFill>
                <a:blip r:embed="rId6"/>
                <a:stretch>
                  <a:fillRect l="-1126" b="-118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6E5729F3-6EC2-6151-9721-DEC9A10534D4}"/>
                  </a:ext>
                </a:extLst>
              </p:cNvPr>
              <p:cNvSpPr txBox="1"/>
              <p:nvPr/>
            </p:nvSpPr>
            <p:spPr>
              <a:xfrm>
                <a:off x="2038905" y="4812710"/>
                <a:ext cx="6992916" cy="11406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b)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∩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𝐷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∈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ℕ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|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l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à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b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ộ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i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c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ủ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a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v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à 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l</m:t>
                        </m:r>
                        <m:r>
                          <a:rPr lang="en-US" sz="2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à </m:t>
                        </m:r>
                        <m:r>
                          <m:rPr>
                            <m:sty m:val="p"/>
                          </m:rPr>
                          <a:rPr lang="en-US" sz="2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b</m:t>
                        </m:r>
                        <m:r>
                          <a:rPr lang="en-US" sz="2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ộ</m:t>
                        </m:r>
                        <m:r>
                          <m:rPr>
                            <m:sty m:val="p"/>
                          </m:rPr>
                          <a:rPr lang="en-US" sz="2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i</m:t>
                        </m:r>
                        <m:r>
                          <a:rPr lang="en-US" sz="2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c</m:t>
                        </m:r>
                        <m:r>
                          <a:rPr lang="en-US" sz="2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ủ</m:t>
                        </m:r>
                        <m:r>
                          <m:rPr>
                            <m:sty m:val="p"/>
                          </m:rPr>
                          <a:rPr lang="en-US" sz="2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a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5</m:t>
                        </m:r>
                      </m:e>
                    </m:d>
                  </m:oMath>
                </a14:m>
                <a:endParaRPr lang="en-US" sz="2400" b="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400" dirty="0"/>
                  <a:t>		   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∈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ℕ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|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l</m:t>
                        </m:r>
                        <m:r>
                          <a:rPr lang="en-US" sz="2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à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b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ộ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i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chung</m:t>
                        </m:r>
                        <m:r>
                          <a:rPr lang="en-US" sz="2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c</m:t>
                        </m:r>
                        <m:r>
                          <a:rPr lang="en-US" sz="2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ủ</m:t>
                        </m:r>
                        <m:r>
                          <m:rPr>
                            <m:sty m:val="p"/>
                          </m:rPr>
                          <a:rPr lang="en-US" sz="2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a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4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v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à 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e>
                    </m:d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6E5729F3-6EC2-6151-9721-DEC9A10534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8905" y="4812710"/>
                <a:ext cx="6992916" cy="1140697"/>
              </a:xfrm>
              <a:prstGeom prst="rect">
                <a:avLst/>
              </a:prstGeom>
              <a:blipFill>
                <a:blip r:embed="rId7"/>
                <a:stretch>
                  <a:fillRect l="-1307" b="-63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95249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/>
      <p:bldP spid="7" grpId="0"/>
      <p:bldP spid="8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BBDC32-69AD-4A31-8C09-F655D5D45D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20A3A73F-D192-4434-9FFA-A75DE0D7B1C0}"/>
              </a:ext>
            </a:extLst>
          </p:cNvPr>
          <p:cNvSpPr/>
          <p:nvPr/>
        </p:nvSpPr>
        <p:spPr>
          <a:xfrm>
            <a:off x="498676" y="529541"/>
            <a:ext cx="11194648" cy="5798917"/>
          </a:xfrm>
          <a:prstGeom prst="roundRect">
            <a:avLst>
              <a:gd name="adj" fmla="val 4290"/>
            </a:avLst>
          </a:prstGeom>
          <a:solidFill>
            <a:schemeClr val="bg1"/>
          </a:solidFill>
          <a:ln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9B104BB-33EE-42A1-B4F0-5B6D0AA2A9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2499">
            <a:off x="10681887" y="5382580"/>
            <a:ext cx="1850336" cy="1308105"/>
          </a:xfrm>
          <a:prstGeom prst="rect">
            <a:avLst/>
          </a:prstGeom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8B4E821B-A347-F0A6-2085-7AF9E6416A0F}"/>
              </a:ext>
            </a:extLst>
          </p:cNvPr>
          <p:cNvSpPr txBox="1"/>
          <p:nvPr/>
        </p:nvSpPr>
        <p:spPr>
          <a:xfrm>
            <a:off x="569347" y="677580"/>
            <a:ext cx="5121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IV. HỢP CỦA HAI TẬP HỢP</a:t>
            </a:r>
          </a:p>
        </p:txBody>
      </p:sp>
      <p:sp>
        <p:nvSpPr>
          <p:cNvPr id="11" name="Hình chữ nhật: Góc Tròn 10">
            <a:extLst>
              <a:ext uri="{FF2B5EF4-FFF2-40B4-BE49-F238E27FC236}">
                <a16:creationId xmlns:a16="http://schemas.microsoft.com/office/drawing/2014/main" id="{355FEDCC-3843-F886-68A1-38A970B2326E}"/>
              </a:ext>
            </a:extLst>
          </p:cNvPr>
          <p:cNvSpPr/>
          <p:nvPr/>
        </p:nvSpPr>
        <p:spPr>
          <a:xfrm>
            <a:off x="782410" y="1442486"/>
            <a:ext cx="868217" cy="57571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HĐ7</a:t>
            </a:r>
          </a:p>
        </p:txBody>
      </p: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7C9F47FB-A612-415A-F3E5-BDA03E50326E}"/>
              </a:ext>
            </a:extLst>
          </p:cNvPr>
          <p:cNvSpPr txBox="1"/>
          <p:nvPr/>
        </p:nvSpPr>
        <p:spPr>
          <a:xfrm>
            <a:off x="5639674" y="4081504"/>
            <a:ext cx="912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1CD0B833-9A5D-160F-2351-7AD5B4E5D2F2}"/>
              </a:ext>
            </a:extLst>
          </p:cNvPr>
          <p:cNvSpPr txBox="1"/>
          <p:nvPr/>
        </p:nvSpPr>
        <p:spPr>
          <a:xfrm>
            <a:off x="1293181" y="4681916"/>
            <a:ext cx="9605638" cy="1131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nl-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Danh sách những môn thi đấu mà cả hai trường đã đề xuất là: Bóng bàn, Bóng đá, Bóng rổ, Cầu lông.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04BB5950-C9CD-D6A9-F0B9-426B5F44307D}"/>
              </a:ext>
            </a:extLst>
          </p:cNvPr>
          <p:cNvSpPr txBox="1"/>
          <p:nvPr/>
        </p:nvSpPr>
        <p:spPr>
          <a:xfrm>
            <a:off x="1716953" y="1261941"/>
            <a:ext cx="9357448" cy="2793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Hai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dự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tổ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chức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đấu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thao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10.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thứ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đề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xuất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môn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đấu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bàn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đá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rổ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thứ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đề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xuất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môn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đấu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đá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rổ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Cầu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lông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Lập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danh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sách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tất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môn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đấu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mà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đề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xuất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30822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 animBg="1"/>
      <p:bldP spid="12" grpId="0"/>
      <p:bldP spid="13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BBDC32-69AD-4A31-8C09-F655D5D45D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20A3A73F-D192-4434-9FFA-A75DE0D7B1C0}"/>
              </a:ext>
            </a:extLst>
          </p:cNvPr>
          <p:cNvSpPr/>
          <p:nvPr/>
        </p:nvSpPr>
        <p:spPr>
          <a:xfrm>
            <a:off x="498676" y="529541"/>
            <a:ext cx="11194648" cy="5798917"/>
          </a:xfrm>
          <a:prstGeom prst="roundRect">
            <a:avLst>
              <a:gd name="adj" fmla="val 4290"/>
            </a:avLst>
          </a:prstGeom>
          <a:solidFill>
            <a:schemeClr val="bg1"/>
          </a:solidFill>
          <a:ln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9B104BB-33EE-42A1-B4F0-5B6D0AA2A9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2499">
            <a:off x="10433313" y="5485038"/>
            <a:ext cx="1850336" cy="13081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52517DE0-0B76-8966-4405-6201B7911925}"/>
                  </a:ext>
                </a:extLst>
              </p:cNvPr>
              <p:cNvSpPr txBox="1"/>
              <p:nvPr/>
            </p:nvSpPr>
            <p:spPr>
              <a:xfrm>
                <a:off x="1005717" y="1512155"/>
                <a:ext cx="6341527" cy="23424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2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Kết luận:</a:t>
                </a:r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 hợp gồm các phần tử thuộc tập hợp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hoặc thuộc tập hợp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được gọi là hợp của hai tập hợp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và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 Kí hiệu là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∪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52517DE0-0B76-8966-4405-6201B79119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5717" y="1512155"/>
                <a:ext cx="6341527" cy="2342436"/>
              </a:xfrm>
              <a:prstGeom prst="rect">
                <a:avLst/>
              </a:prstGeom>
              <a:blipFill>
                <a:blip r:embed="rId4"/>
                <a:stretch>
                  <a:fillRect l="-1538" r="-1442" b="-52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FC0C643A-89E1-6233-082E-894611CEDD51}"/>
                  </a:ext>
                </a:extLst>
              </p:cNvPr>
              <p:cNvSpPr txBox="1"/>
              <p:nvPr/>
            </p:nvSpPr>
            <p:spPr>
              <a:xfrm>
                <a:off x="1005717" y="4343697"/>
                <a:ext cx="682438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nl-NL" sz="2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Chú ý:</a:t>
                </a:r>
                <a:r>
                  <a:rPr lang="nl-NL" sz="2400" i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∈</m:t>
                    </m:r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∪</m:t>
                    </m:r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 khi và chỉ khi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∈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hoặc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∈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FC0C643A-89E1-6233-082E-894611CEDD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5717" y="4343697"/>
                <a:ext cx="6824388" cy="461665"/>
              </a:xfrm>
              <a:prstGeom prst="rect">
                <a:avLst/>
              </a:prstGeom>
              <a:blipFill>
                <a:blip r:embed="rId5"/>
                <a:stretch>
                  <a:fillRect l="-1430" t="-9333" b="-3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Hình ảnh 9">
            <a:extLst>
              <a:ext uri="{FF2B5EF4-FFF2-40B4-BE49-F238E27FC236}">
                <a16:creationId xmlns:a16="http://schemas.microsoft.com/office/drawing/2014/main" id="{DB9010EF-A170-0AD6-4A97-D7F8F87898F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53371" y="1512155"/>
            <a:ext cx="393382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776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BBDC32-69AD-4A31-8C09-F655D5D45D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20A3A73F-D192-4434-9FFA-A75DE0D7B1C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98676" y="529541"/>
            <a:ext cx="11194648" cy="5798917"/>
          </a:xfrm>
          <a:prstGeom prst="roundRect">
            <a:avLst>
              <a:gd name="adj" fmla="val 4290"/>
            </a:avLst>
          </a:prstGeom>
          <a:solidFill>
            <a:schemeClr val="bg1"/>
          </a:solidFill>
          <a:ln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9B104BB-33EE-42A1-B4F0-5B6D0AA2A9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2499">
            <a:off x="10433313" y="5485038"/>
            <a:ext cx="1850336" cy="1308105"/>
          </a:xfrm>
          <a:prstGeom prst="rect">
            <a:avLst/>
          </a:prstGeom>
        </p:spPr>
      </p:pic>
      <p:sp>
        <p:nvSpPr>
          <p:cNvPr id="5" name="Hình Bầu dục 4">
            <a:extLst>
              <a:ext uri="{FF2B5EF4-FFF2-40B4-BE49-F238E27FC236}">
                <a16:creationId xmlns:a16="http://schemas.microsoft.com/office/drawing/2014/main" id="{91A9055B-447D-0BD2-1AE9-A7289F1466BA}"/>
              </a:ext>
            </a:extLst>
          </p:cNvPr>
          <p:cNvSpPr/>
          <p:nvPr/>
        </p:nvSpPr>
        <p:spPr>
          <a:xfrm>
            <a:off x="1351833" y="669362"/>
            <a:ext cx="1846556" cy="7991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C514E792-F67B-E20C-ACA9-290CC685C5E9}"/>
                  </a:ext>
                </a:extLst>
              </p:cNvPr>
              <p:cNvSpPr txBox="1"/>
              <p:nvPr/>
            </p:nvSpPr>
            <p:spPr>
              <a:xfrm>
                <a:off x="3263899" y="660838"/>
                <a:ext cx="7576268" cy="11318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ℚ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hữu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tỉ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𝐼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vô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tỉ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Tìm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ℚ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∩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𝐼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ℚ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∪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𝐼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C514E792-F67B-E20C-ACA9-290CC685C5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3899" y="660838"/>
                <a:ext cx="7576268" cy="1131848"/>
              </a:xfrm>
              <a:prstGeom prst="rect">
                <a:avLst/>
              </a:prstGeom>
              <a:blipFill>
                <a:blip r:embed="rId4"/>
                <a:stretch>
                  <a:fillRect l="-1207" r="-2333" b="-118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E51289CA-3065-977C-D628-2B81F4AA01B0}"/>
              </a:ext>
            </a:extLst>
          </p:cNvPr>
          <p:cNvSpPr txBox="1"/>
          <p:nvPr/>
        </p:nvSpPr>
        <p:spPr>
          <a:xfrm>
            <a:off x="5639674" y="1826624"/>
            <a:ext cx="912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4CF7946D-9202-0B59-6B03-1C4183654D97}"/>
                  </a:ext>
                </a:extLst>
              </p:cNvPr>
              <p:cNvSpPr txBox="1"/>
              <p:nvPr/>
            </p:nvSpPr>
            <p:spPr>
              <a:xfrm>
                <a:off x="3263899" y="2473620"/>
                <a:ext cx="397719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Ta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ℚ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∩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𝐼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=∅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ℚ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∪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𝐼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ℝ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4CF7946D-9202-0B59-6B03-1C4183654D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3899" y="2473620"/>
                <a:ext cx="3977196" cy="461665"/>
              </a:xfrm>
              <a:prstGeom prst="rect">
                <a:avLst/>
              </a:prstGeom>
              <a:blipFill>
                <a:blip r:embed="rId5"/>
                <a:stretch>
                  <a:fillRect l="-2297" t="-9211" b="-30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Sóng 8">
            <a:extLst>
              <a:ext uri="{FF2B5EF4-FFF2-40B4-BE49-F238E27FC236}">
                <a16:creationId xmlns:a16="http://schemas.microsoft.com/office/drawing/2014/main" id="{DC9D1F8B-4227-A4B1-31FA-B02EA634BF37}"/>
              </a:ext>
            </a:extLst>
          </p:cNvPr>
          <p:cNvSpPr/>
          <p:nvPr/>
        </p:nvSpPr>
        <p:spPr>
          <a:xfrm>
            <a:off x="881149" y="3150848"/>
            <a:ext cx="2199701" cy="1325892"/>
          </a:xfrm>
          <a:prstGeom prst="wave">
            <a:avLst>
              <a:gd name="adj1" fmla="val 12500"/>
              <a:gd name="adj2" fmla="val -389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6622C0E3-69B5-1F54-C083-D299AD4F99A4}"/>
                  </a:ext>
                </a:extLst>
              </p:cNvPr>
              <p:cNvSpPr txBox="1"/>
              <p:nvPr/>
            </p:nvSpPr>
            <p:spPr>
              <a:xfrm>
                <a:off x="3842383" y="5222043"/>
                <a:ext cx="3594581" cy="7489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24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𝐴</m:t>
                      </m:r>
                      <m:r>
                        <a:rPr lang="nl-NL" sz="24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∩</m:t>
                      </m:r>
                      <m:r>
                        <a:rPr lang="nl-NL" sz="24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𝐵</m:t>
                      </m:r>
                      <m:r>
                        <a:rPr lang="nl-NL" sz="24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nl-NL" sz="24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nl-NL" sz="24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0</m:t>
                          </m:r>
                        </m:e>
                      </m:d>
                      <m:r>
                        <a:rPr lang="en-US" sz="2400" b="0" i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, </m:t>
                      </m:r>
                      <m:r>
                        <a:rPr lang="nl-NL" sz="2400" b="0" i="1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𝐴</m:t>
                      </m:r>
                      <m:r>
                        <a:rPr lang="nl-NL" sz="2400" b="0" i="1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∪</m:t>
                      </m:r>
                      <m:r>
                        <a:rPr lang="nl-NL" sz="2400" b="0" i="1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𝐵</m:t>
                      </m:r>
                      <m:r>
                        <a:rPr lang="nl-NL" sz="2400" b="0" i="1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nl-NL" sz="2400" b="0" i="1">
                          <a:effectLst/>
                          <a:latin typeface="Cambria Math" panose="020405030504060302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m:t>ℝ</m:t>
                      </m:r>
                    </m:oMath>
                  </m:oMathPara>
                </a14:m>
                <a:endParaRPr lang="en-US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6622C0E3-69B5-1F54-C083-D299AD4F99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2383" y="5222043"/>
                <a:ext cx="3594581" cy="74892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DEE4D9BD-D336-8BA6-DA7D-9E5B6068E3D4}"/>
              </a:ext>
            </a:extLst>
          </p:cNvPr>
          <p:cNvSpPr txBox="1"/>
          <p:nvPr/>
        </p:nvSpPr>
        <p:spPr>
          <a:xfrm>
            <a:off x="5639674" y="4476740"/>
            <a:ext cx="912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D9AA52BE-9445-AAC0-7022-454765AE56C0}"/>
                  </a:ext>
                </a:extLst>
              </p:cNvPr>
              <p:cNvSpPr txBox="1"/>
              <p:nvPr/>
            </p:nvSpPr>
            <p:spPr>
              <a:xfrm>
                <a:off x="3263899" y="3334141"/>
                <a:ext cx="7668284" cy="11318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∈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|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≤0</m:t>
                        </m:r>
                      </m:e>
                    </m:d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∈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|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≥0</m:t>
                        </m:r>
                      </m:e>
                    </m:d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Tìm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∩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𝐵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∪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𝐵</m:t>
                    </m:r>
                  </m:oMath>
                </a14:m>
                <a:endParaRPr lang="en-US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D9AA52BE-9445-AAC0-7022-454765AE56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3899" y="3334141"/>
                <a:ext cx="7668284" cy="1131848"/>
              </a:xfrm>
              <a:prstGeom prst="rect">
                <a:avLst/>
              </a:prstGeom>
              <a:blipFill>
                <a:blip r:embed="rId7"/>
                <a:stretch>
                  <a:fillRect l="-1192" r="-1987" b="-118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12166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  <p:bldP spid="9" grpId="0" animBg="1"/>
      <p:bldP spid="10" grpId="0"/>
      <p:bldP spid="11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BBDC32-69AD-4A31-8C09-F655D5D45D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20A3A73F-D192-4434-9FFA-A75DE0D7B1C0}"/>
              </a:ext>
            </a:extLst>
          </p:cNvPr>
          <p:cNvSpPr/>
          <p:nvPr/>
        </p:nvSpPr>
        <p:spPr>
          <a:xfrm>
            <a:off x="498675" y="529541"/>
            <a:ext cx="11194648" cy="5798917"/>
          </a:xfrm>
          <a:prstGeom prst="roundRect">
            <a:avLst>
              <a:gd name="adj" fmla="val 4290"/>
            </a:avLst>
          </a:prstGeom>
          <a:solidFill>
            <a:schemeClr val="bg1"/>
          </a:solidFill>
          <a:ln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D98C8464-0A5B-4052-BF12-1857FB7F80E0}"/>
              </a:ext>
            </a:extLst>
          </p:cNvPr>
          <p:cNvSpPr txBox="1"/>
          <p:nvPr/>
        </p:nvSpPr>
        <p:spPr>
          <a:xfrm>
            <a:off x="578584" y="1051515"/>
            <a:ext cx="6719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V. PHẦN BÙ. HIỆU CỦA HAI TẬP HỢP</a:t>
            </a:r>
          </a:p>
        </p:txBody>
      </p:sp>
      <p:sp>
        <p:nvSpPr>
          <p:cNvPr id="6" name="Hình chữ nhật: Góc Tròn 5">
            <a:extLst>
              <a:ext uri="{FF2B5EF4-FFF2-40B4-BE49-F238E27FC236}">
                <a16:creationId xmlns:a16="http://schemas.microsoft.com/office/drawing/2014/main" id="{D377E1DD-86AE-FFA4-FF9D-84F734375A65}"/>
              </a:ext>
            </a:extLst>
          </p:cNvPr>
          <p:cNvSpPr/>
          <p:nvPr/>
        </p:nvSpPr>
        <p:spPr>
          <a:xfrm>
            <a:off x="687349" y="1702557"/>
            <a:ext cx="868217" cy="57571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HĐ8</a:t>
            </a:r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4D37586E-5ECB-0E00-BB7B-73B0A3C4F29B}"/>
              </a:ext>
            </a:extLst>
          </p:cNvPr>
          <p:cNvSpPr txBox="1"/>
          <p:nvPr/>
        </p:nvSpPr>
        <p:spPr>
          <a:xfrm>
            <a:off x="5799514" y="3256226"/>
            <a:ext cx="91265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F7C3CBAE-E88E-1680-9312-BB1543F6C6D7}"/>
                  </a:ext>
                </a:extLst>
              </p:cNvPr>
              <p:cNvSpPr txBox="1"/>
              <p:nvPr/>
            </p:nvSpPr>
            <p:spPr>
              <a:xfrm>
                <a:off x="1388702" y="4016601"/>
                <a:ext cx="9414595" cy="12185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nl-NL" sz="26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 hợp những số thực không phải là số vô tỉ chính là tập hợp </a:t>
                </a:r>
                <a14:m>
                  <m:oMath xmlns:m="http://schemas.openxmlformats.org/officeDocument/2006/math">
                    <m:r>
                      <a:rPr lang="nl-NL" sz="26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ℚ</m:t>
                    </m:r>
                  </m:oMath>
                </a14:m>
                <a:r>
                  <a:rPr lang="nl-NL" sz="26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các số hữu tỉ.</a:t>
                </a:r>
                <a:endParaRPr lang="en-US" sz="26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F7C3CBAE-E88E-1680-9312-BB1543F6C6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8702" y="4016601"/>
                <a:ext cx="9414595" cy="1218539"/>
              </a:xfrm>
              <a:prstGeom prst="rect">
                <a:avLst/>
              </a:prstGeom>
              <a:blipFill>
                <a:blip r:embed="rId3"/>
                <a:stretch>
                  <a:fillRect l="-1166" r="-1554" b="-11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>
            <a:extLst>
              <a:ext uri="{FF2B5EF4-FFF2-40B4-BE49-F238E27FC236}">
                <a16:creationId xmlns:a16="http://schemas.microsoft.com/office/drawing/2014/main" id="{49B104BB-33EE-42A1-B4F0-5B6D0AA2A98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2499">
            <a:off x="10581687" y="5564767"/>
            <a:ext cx="1850336" cy="13081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515E12C8-6E22-9724-1B4A-C5CD2C2828BB}"/>
                  </a:ext>
                </a:extLst>
              </p:cNvPr>
              <p:cNvSpPr txBox="1"/>
              <p:nvPr/>
            </p:nvSpPr>
            <p:spPr>
              <a:xfrm>
                <a:off x="1744240" y="1990412"/>
                <a:ext cx="9573713" cy="11318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Gọi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ℝ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thực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𝐼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vô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tỉ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. Khi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𝐼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⊂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ℝ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Tìm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những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thực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không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phải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vô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tỉ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515E12C8-6E22-9724-1B4A-C5CD2C2828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44240" y="1990412"/>
                <a:ext cx="9573713" cy="1131848"/>
              </a:xfrm>
              <a:prstGeom prst="rect">
                <a:avLst/>
              </a:prstGeom>
              <a:blipFill>
                <a:blip r:embed="rId5"/>
                <a:stretch>
                  <a:fillRect l="-955" r="-955" b="-124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37952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8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254C081-7743-42B6-8FFD-050F25D67E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: 圆角 4">
            <a:extLst>
              <a:ext uri="{FF2B5EF4-FFF2-40B4-BE49-F238E27FC236}">
                <a16:creationId xmlns:a16="http://schemas.microsoft.com/office/drawing/2014/main" id="{D90C9F21-6CFF-439B-972E-4D06E6F38D52}"/>
              </a:ext>
            </a:extLst>
          </p:cNvPr>
          <p:cNvSpPr/>
          <p:nvPr/>
        </p:nvSpPr>
        <p:spPr>
          <a:xfrm>
            <a:off x="1265382" y="1043126"/>
            <a:ext cx="9955992" cy="5122416"/>
          </a:xfrm>
          <a:prstGeom prst="roundRect">
            <a:avLst/>
          </a:prstGeom>
          <a:solidFill>
            <a:schemeClr val="bg1"/>
          </a:solidFill>
          <a:ln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BB5F85D-5C5A-4FDE-99C2-95E15B1797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39456">
            <a:off x="-698466" y="-395133"/>
            <a:ext cx="4068879" cy="287651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C52F6FBA-D376-0171-8C83-BFB8E2A72043}"/>
                  </a:ext>
                </a:extLst>
              </p:cNvPr>
              <p:cNvSpPr txBox="1"/>
              <p:nvPr/>
            </p:nvSpPr>
            <p:spPr>
              <a:xfrm>
                <a:off x="1569000" y="2094818"/>
                <a:ext cx="5748326" cy="30190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nl-NL" sz="26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Kết luận:</a:t>
                </a:r>
                <a:endParaRPr lang="en-US" sz="26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nl-NL" sz="26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Cho tập hợp </a:t>
                </a:r>
                <a14:m>
                  <m:oMath xmlns:m="http://schemas.openxmlformats.org/officeDocument/2006/math">
                    <m:r>
                      <a:rPr lang="nl-NL" sz="26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nl-NL" sz="26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là tập hợp con của tập hợp </a:t>
                </a:r>
                <a14:m>
                  <m:oMath xmlns:m="http://schemas.openxmlformats.org/officeDocument/2006/math">
                    <m:r>
                      <a:rPr lang="nl-NL" sz="26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nl-NL" sz="26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 Tập hợp những phân tử thuộc </a:t>
                </a:r>
                <a14:m>
                  <m:oMath xmlns:m="http://schemas.openxmlformats.org/officeDocument/2006/math">
                    <m:r>
                      <a:rPr lang="nl-NL" sz="26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nl-NL" sz="26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mà không thuộc </a:t>
                </a:r>
                <a14:m>
                  <m:oMath xmlns:m="http://schemas.openxmlformats.org/officeDocument/2006/math">
                    <m:r>
                      <a:rPr lang="nl-NL" sz="26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nl-NL" sz="26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được gọi là phần bù của </a:t>
                </a:r>
                <a14:m>
                  <m:oMath xmlns:m="http://schemas.openxmlformats.org/officeDocument/2006/math">
                    <m:r>
                      <a:rPr lang="nl-NL" sz="26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nl-NL" sz="26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trong </a:t>
                </a:r>
                <a14:m>
                  <m:oMath xmlns:m="http://schemas.openxmlformats.org/officeDocument/2006/math">
                    <m:r>
                      <a:rPr lang="nl-NL" sz="26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nl-NL" sz="26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, kí hiệu là </a:t>
                </a:r>
                <a14:m>
                  <m:oMath xmlns:m="http://schemas.openxmlformats.org/officeDocument/2006/math">
                    <m:r>
                      <a:rPr lang="nl-NL" sz="26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𝐶</m:t>
                    </m:r>
                    <m:r>
                      <a:rPr lang="nl-NL" sz="2600" i="1" baseline="-25000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nl-NL" sz="26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nl-NL" sz="26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  <a:endParaRPr lang="en-US" sz="26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C52F6FBA-D376-0171-8C83-BFB8E2A720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9000" y="2094818"/>
                <a:ext cx="5748326" cy="3019032"/>
              </a:xfrm>
              <a:prstGeom prst="rect">
                <a:avLst/>
              </a:prstGeom>
              <a:blipFill>
                <a:blip r:embed="rId4"/>
                <a:stretch>
                  <a:fillRect l="-1909" r="-1909" b="-40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Hình ảnh 7">
            <a:extLst>
              <a:ext uri="{FF2B5EF4-FFF2-40B4-BE49-F238E27FC236}">
                <a16:creationId xmlns:a16="http://schemas.microsoft.com/office/drawing/2014/main" id="{46D28487-92DD-6529-6443-158AA44240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76126" y="2192483"/>
            <a:ext cx="3271357" cy="3085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85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BBDC32-69AD-4A31-8C09-F655D5D45D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20A3A73F-D192-4434-9FFA-A75DE0D7B1C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98676" y="529541"/>
            <a:ext cx="11194648" cy="5798917"/>
          </a:xfrm>
          <a:prstGeom prst="roundRect">
            <a:avLst>
              <a:gd name="adj" fmla="val 4290"/>
            </a:avLst>
          </a:prstGeom>
          <a:solidFill>
            <a:schemeClr val="bg1"/>
          </a:solidFill>
          <a:ln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9B104BB-33EE-42A1-B4F0-5B6D0AA2A9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2499">
            <a:off x="10433313" y="5485038"/>
            <a:ext cx="1850336" cy="1308105"/>
          </a:xfrm>
          <a:prstGeom prst="rect">
            <a:avLst/>
          </a:prstGeom>
        </p:spPr>
      </p:pic>
      <p:sp>
        <p:nvSpPr>
          <p:cNvPr id="5" name="Hình Bầu dục 4">
            <a:extLst>
              <a:ext uri="{FF2B5EF4-FFF2-40B4-BE49-F238E27FC236}">
                <a16:creationId xmlns:a16="http://schemas.microsoft.com/office/drawing/2014/main" id="{4E589031-1589-865E-E170-9407C164C057}"/>
              </a:ext>
            </a:extLst>
          </p:cNvPr>
          <p:cNvSpPr/>
          <p:nvPr/>
        </p:nvSpPr>
        <p:spPr>
          <a:xfrm>
            <a:off x="573232" y="661950"/>
            <a:ext cx="1846556" cy="7991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3351B03B-B3DA-B6F7-A1C2-4BADC90A3BA1}"/>
                  </a:ext>
                </a:extLst>
              </p:cNvPr>
              <p:cNvSpPr txBox="1"/>
              <p:nvPr/>
            </p:nvSpPr>
            <p:spPr>
              <a:xfrm>
                <a:off x="1927626" y="674170"/>
                <a:ext cx="9765698" cy="33478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	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Tất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cả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học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sinh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lớp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10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đều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đăng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kí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tham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quan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ở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một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trong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địa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Hoàng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thành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Thăng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Long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Văn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Miếu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–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Quốc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Tử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Giám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Mỗi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học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sinh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chỉ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đăng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kí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một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địa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Gọi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học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sinh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đăng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kí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tham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quan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Hoàng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thành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Thăng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Long,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học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sinh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đăng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kí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tham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quan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Văn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Miếu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–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Quốc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Tử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Giám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𝑇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học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sinh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lớp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10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Tìm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phần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bù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trong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𝑇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3351B03B-B3DA-B6F7-A1C2-4BADC90A3B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27626" y="674170"/>
                <a:ext cx="9765698" cy="3347840"/>
              </a:xfrm>
              <a:prstGeom prst="rect">
                <a:avLst/>
              </a:prstGeom>
              <a:blipFill>
                <a:blip r:embed="rId4"/>
                <a:stretch>
                  <a:fillRect l="-936" r="-999" b="-34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1DA63ADE-664A-2861-2722-533CCAC32C8F}"/>
              </a:ext>
            </a:extLst>
          </p:cNvPr>
          <p:cNvSpPr txBox="1"/>
          <p:nvPr/>
        </p:nvSpPr>
        <p:spPr>
          <a:xfrm>
            <a:off x="5639673" y="4155155"/>
            <a:ext cx="912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706D9F0B-BD36-0118-FCD3-7B9BD28D9E72}"/>
                  </a:ext>
                </a:extLst>
              </p:cNvPr>
              <p:cNvSpPr txBox="1"/>
              <p:nvPr/>
            </p:nvSpPr>
            <p:spPr>
              <a:xfrm>
                <a:off x="1213150" y="4664624"/>
                <a:ext cx="9765698" cy="11318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Phần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bù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trong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𝑇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bao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gồm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những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học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sinh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trong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lớp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không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đăng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kí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tham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quan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Hoàng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thành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Thăng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Long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nên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706D9F0B-BD36-0118-FCD3-7B9BD28D9E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3150" y="4664624"/>
                <a:ext cx="9765698" cy="1131848"/>
              </a:xfrm>
              <a:prstGeom prst="rect">
                <a:avLst/>
              </a:prstGeom>
              <a:blipFill>
                <a:blip r:embed="rId5"/>
                <a:stretch>
                  <a:fillRect l="-936" r="-1810" b="-118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07661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BBDC32-69AD-4A31-8C09-F655D5D45D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20A3A73F-D192-4434-9FFA-A75DE0D7B1C0}"/>
              </a:ext>
            </a:extLst>
          </p:cNvPr>
          <p:cNvSpPr/>
          <p:nvPr/>
        </p:nvSpPr>
        <p:spPr>
          <a:xfrm>
            <a:off x="498676" y="529541"/>
            <a:ext cx="11194648" cy="5798917"/>
          </a:xfrm>
          <a:prstGeom prst="roundRect">
            <a:avLst>
              <a:gd name="adj" fmla="val 4290"/>
            </a:avLst>
          </a:prstGeom>
          <a:solidFill>
            <a:schemeClr val="bg1"/>
          </a:solidFill>
          <a:ln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Hình chữ nhật: Góc Tròn 4">
            <a:extLst>
              <a:ext uri="{FF2B5EF4-FFF2-40B4-BE49-F238E27FC236}">
                <a16:creationId xmlns:a16="http://schemas.microsoft.com/office/drawing/2014/main" id="{599D13EA-C83A-CE4A-448A-0F8AA6F1A2A2}"/>
              </a:ext>
            </a:extLst>
          </p:cNvPr>
          <p:cNvSpPr/>
          <p:nvPr/>
        </p:nvSpPr>
        <p:spPr>
          <a:xfrm>
            <a:off x="693588" y="803236"/>
            <a:ext cx="868217" cy="57571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HĐ9</a:t>
            </a: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5C4463B7-3C95-FACF-DC67-D6AB04B4B464}"/>
              </a:ext>
            </a:extLst>
          </p:cNvPr>
          <p:cNvSpPr txBox="1"/>
          <p:nvPr/>
        </p:nvSpPr>
        <p:spPr>
          <a:xfrm>
            <a:off x="5305512" y="1739640"/>
            <a:ext cx="912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531CB0A9-5B63-B87C-5D13-A6E8801164DF}"/>
                  </a:ext>
                </a:extLst>
              </p:cNvPr>
              <p:cNvSpPr txBox="1"/>
              <p:nvPr/>
            </p:nvSpPr>
            <p:spPr>
              <a:xfrm>
                <a:off x="963458" y="2201305"/>
                <a:ext cx="959676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Các phần tử thuộc tập hợp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nhưng không thuộc tập hợp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là: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2; 14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531CB0A9-5B63-B87C-5D13-A6E8801164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3458" y="2201305"/>
                <a:ext cx="9596761" cy="461665"/>
              </a:xfrm>
              <a:prstGeom prst="rect">
                <a:avLst/>
              </a:prstGeom>
              <a:blipFill>
                <a:blip r:embed="rId3"/>
                <a:stretch>
                  <a:fillRect l="-953" t="-9211" r="-191" b="-30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70991C57-3E52-BFAC-E241-7166C4B220F0}"/>
                  </a:ext>
                </a:extLst>
              </p:cNvPr>
              <p:cNvSpPr txBox="1"/>
              <p:nvPr/>
            </p:nvSpPr>
            <p:spPr>
              <a:xfrm>
                <a:off x="693588" y="2730846"/>
                <a:ext cx="7319710" cy="17884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nl-NL" sz="2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Kết luận:</a:t>
                </a:r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 hợp gồm các phần tử thuộc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nhưng không thuộc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được gọi là hiệu của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và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kí hiệu là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en-US" sz="2400" b="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\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70991C57-3E52-BFAC-E241-7166C4B220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3588" y="2730846"/>
                <a:ext cx="7319710" cy="1788438"/>
              </a:xfrm>
              <a:prstGeom prst="rect">
                <a:avLst/>
              </a:prstGeom>
              <a:blipFill>
                <a:blip r:embed="rId4"/>
                <a:stretch>
                  <a:fillRect l="-1332" r="-1249" b="-71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Hình ảnh 10">
            <a:extLst>
              <a:ext uri="{FF2B5EF4-FFF2-40B4-BE49-F238E27FC236}">
                <a16:creationId xmlns:a16="http://schemas.microsoft.com/office/drawing/2014/main" id="{9DAD9863-1404-7452-4C50-EB392851AC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01567" y="2786290"/>
            <a:ext cx="3181350" cy="33528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9B104BB-33EE-42A1-B4F0-5B6D0AA2A98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2499">
            <a:off x="10433313" y="5485038"/>
            <a:ext cx="1850336" cy="13081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EA95A962-E663-ED94-4D51-62D1E70B237E}"/>
                  </a:ext>
                </a:extLst>
              </p:cNvPr>
              <p:cNvSpPr txBox="1"/>
              <p:nvPr/>
            </p:nvSpPr>
            <p:spPr>
              <a:xfrm>
                <a:off x="786238" y="4507595"/>
                <a:ext cx="7116653" cy="16858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nl-NL" sz="2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Lưu ý: </a:t>
                </a:r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342900" marR="0" indent="-342900">
                  <a:lnSpc>
                    <a:spcPct val="150000"/>
                  </a:lnSpc>
                  <a:spcBef>
                    <a:spcPts val="0"/>
                  </a:spcBef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 ∈ </m:t>
                    </m:r>
                    <m:r>
                      <a:rPr lang="nl-NL" sz="24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en-US" sz="2400" b="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\</m:t>
                    </m:r>
                    <m:r>
                      <a:rPr lang="nl-NL" sz="24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nl-NL" sz="2400" i="1" dirty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  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khi và chỉ khi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∈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và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∉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342900" marR="0" indent="-342900" algn="just">
                  <a:lnSpc>
                    <a:spcPct val="150000"/>
                  </a:lnSpc>
                  <a:spcBef>
                    <a:spcPts val="0"/>
                  </a:spcBef>
                  <a:buFont typeface="Wingdings" panose="05000000000000000000" pitchFamily="2" charset="2"/>
                  <a:buChar char="§"/>
                </a:pPr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Nếu </a:t>
                </a:r>
                <a14:m>
                  <m:oMath xmlns:m="http://schemas.openxmlformats.org/officeDocument/2006/math"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⊂</m:t>
                    </m:r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thì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\</m:t>
                    </m:r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</m:t>
                    </m:r>
                    <m:sSub>
                      <m:sSub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nl-NL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  <m:sub>
                        <m:r>
                          <a:rPr lang="nl-NL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</m:t>
                        </m:r>
                      </m:sub>
                    </m:sSub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EA95A962-E663-ED94-4D51-62D1E70B23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6238" y="4507595"/>
                <a:ext cx="7116653" cy="1685846"/>
              </a:xfrm>
              <a:prstGeom prst="rect">
                <a:avLst/>
              </a:prstGeom>
              <a:blipFill>
                <a:blip r:embed="rId7"/>
                <a:stretch>
                  <a:fillRect l="-1371" b="-75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CC6F0ED8-C6C5-8945-3C2D-27A28B871F01}"/>
                  </a:ext>
                </a:extLst>
              </p:cNvPr>
              <p:cNvSpPr txBox="1"/>
              <p:nvPr/>
            </p:nvSpPr>
            <p:spPr>
              <a:xfrm>
                <a:off x="1635603" y="630184"/>
                <a:ext cx="9862809" cy="11318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2;3;5;7;14</m:t>
                        </m:r>
                      </m:e>
                    </m:d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3;5;7;9;11</m:t>
                        </m:r>
                      </m:e>
                    </m:d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Liệt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kê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phần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tử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thuộc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nhưng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không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thuộc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CC6F0ED8-C6C5-8945-3C2D-27A28B871F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5603" y="630184"/>
                <a:ext cx="9862809" cy="1131848"/>
              </a:xfrm>
              <a:prstGeom prst="rect">
                <a:avLst/>
              </a:prstGeom>
              <a:blipFill>
                <a:blip r:embed="rId8"/>
                <a:stretch>
                  <a:fillRect l="-927" r="-989" b="-118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37941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9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254C081-7743-42B6-8FFD-050F25D67E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: 圆角 4">
            <a:extLst>
              <a:ext uri="{FF2B5EF4-FFF2-40B4-BE49-F238E27FC236}">
                <a16:creationId xmlns:a16="http://schemas.microsoft.com/office/drawing/2014/main" id="{D90C9F21-6CFF-439B-972E-4D06E6F38D5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265382" y="517603"/>
            <a:ext cx="9799781" cy="5596870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BB5F85D-5C5A-4FDE-99C2-95E15B1797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1351">
            <a:off x="9524188" y="470935"/>
            <a:ext cx="1663073" cy="1175718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03C4E47D-B4C4-4E8E-8644-E50EC86BE68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8533" flipH="1">
            <a:off x="820137" y="340680"/>
            <a:ext cx="2031571" cy="1436230"/>
          </a:xfrm>
          <a:prstGeom prst="rect">
            <a:avLst/>
          </a:prstGeom>
        </p:spPr>
      </p:pic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843F9310-6B41-126C-439C-99FE0C86083A}"/>
              </a:ext>
            </a:extLst>
          </p:cNvPr>
          <p:cNvSpPr txBox="1"/>
          <p:nvPr/>
        </p:nvSpPr>
        <p:spPr>
          <a:xfrm>
            <a:off x="1958221" y="1977666"/>
            <a:ext cx="8275557" cy="2171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BÀI 2: TẬP HỢP. CÁC PHÉP TOÁN TRÊN TẬP HỢP</a:t>
            </a: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8FE233C1-A3DF-3478-022A-7DAC15E2C700}"/>
              </a:ext>
            </a:extLst>
          </p:cNvPr>
          <p:cNvSpPr txBox="1"/>
          <p:nvPr/>
        </p:nvSpPr>
        <p:spPr>
          <a:xfrm>
            <a:off x="5337385" y="4740427"/>
            <a:ext cx="16557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(3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tiết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574114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BBDC32-69AD-4A31-8C09-F655D5D45D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: 圆角 2">
                <a:extLst>
                  <a:ext uri="{FF2B5EF4-FFF2-40B4-BE49-F238E27FC236}">
                    <a16:creationId xmlns:a16="http://schemas.microsoft.com/office/drawing/2014/main" id="{20A3A73F-D192-4434-9FFA-A75DE0D7B1C0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8676" y="529541"/>
                <a:ext cx="11194648" cy="5798917"/>
              </a:xfrm>
              <a:prstGeom prst="roundRect">
                <a:avLst>
                  <a:gd name="adj" fmla="val 4290"/>
                </a:avLst>
              </a:prstGeom>
              <a:solidFill>
                <a:schemeClr val="bg1"/>
              </a:solidFill>
              <a:ln>
                <a:solidFill>
                  <a:srgbClr val="0225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1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∈</m:t>
                          </m:r>
                          <m:r>
                            <a:rPr lang="en-US" sz="1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ℕ</m:t>
                          </m:r>
                          <m:r>
                            <a:rPr lang="en-US" sz="1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|3</m:t>
                          </m:r>
                          <m:r>
                            <a:rPr lang="en-US" sz="1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1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−11≤0</m:t>
                          </m:r>
                        </m:e>
                      </m:d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3" name="矩形: 圆角 2">
                <a:extLst>
                  <a:ext uri="{FF2B5EF4-FFF2-40B4-BE49-F238E27FC236}">
                    <a16:creationId xmlns:a16="http://schemas.microsoft.com/office/drawing/2014/main" id="{20A3A73F-D192-4434-9FFA-A75DE0D7B1C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676" y="529541"/>
                <a:ext cx="11194648" cy="5798917"/>
              </a:xfrm>
              <a:prstGeom prst="roundRect">
                <a:avLst>
                  <a:gd name="adj" fmla="val 4290"/>
                </a:avLst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rgbClr val="02253D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>
            <a:extLst>
              <a:ext uri="{FF2B5EF4-FFF2-40B4-BE49-F238E27FC236}">
                <a16:creationId xmlns:a16="http://schemas.microsoft.com/office/drawing/2014/main" id="{49B104BB-33EE-42A1-B4F0-5B6D0AA2A98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2499">
            <a:off x="10433313" y="5485038"/>
            <a:ext cx="1850336" cy="1308105"/>
          </a:xfrm>
          <a:prstGeom prst="rect">
            <a:avLst/>
          </a:prstGeom>
        </p:spPr>
      </p:pic>
      <p:sp>
        <p:nvSpPr>
          <p:cNvPr id="5" name="Hình Bầu dục 4">
            <a:extLst>
              <a:ext uri="{FF2B5EF4-FFF2-40B4-BE49-F238E27FC236}">
                <a16:creationId xmlns:a16="http://schemas.microsoft.com/office/drawing/2014/main" id="{B301F3C6-CC37-94B9-E247-1A9E0CBD8C31}"/>
              </a:ext>
            </a:extLst>
          </p:cNvPr>
          <p:cNvSpPr/>
          <p:nvPr/>
        </p:nvSpPr>
        <p:spPr>
          <a:xfrm>
            <a:off x="639192" y="674171"/>
            <a:ext cx="1846556" cy="7991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7</a:t>
            </a:r>
          </a:p>
        </p:txBody>
      </p:sp>
      <p:sp>
        <p:nvSpPr>
          <p:cNvPr id="6" name="Hình Bầu dục 5">
            <a:extLst>
              <a:ext uri="{FF2B5EF4-FFF2-40B4-BE49-F238E27FC236}">
                <a16:creationId xmlns:a16="http://schemas.microsoft.com/office/drawing/2014/main" id="{A6CC3310-AAD9-927E-8E56-68F2F4180CED}"/>
              </a:ext>
            </a:extLst>
          </p:cNvPr>
          <p:cNvSpPr/>
          <p:nvPr/>
        </p:nvSpPr>
        <p:spPr>
          <a:xfrm>
            <a:off x="6307715" y="674171"/>
            <a:ext cx="1846556" cy="7991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8</a:t>
            </a:r>
          </a:p>
        </p:txBody>
      </p:sp>
      <p:cxnSp>
        <p:nvCxnSpPr>
          <p:cNvPr id="8" name="Đường nối Thẳng 7">
            <a:extLst>
              <a:ext uri="{FF2B5EF4-FFF2-40B4-BE49-F238E27FC236}">
                <a16:creationId xmlns:a16="http://schemas.microsoft.com/office/drawing/2014/main" id="{B493C88B-C5A0-08C8-08E1-1F3DE1C6D967}"/>
              </a:ext>
            </a:extLst>
          </p:cNvPr>
          <p:cNvCxnSpPr>
            <a:stCxn id="3" idx="0"/>
            <a:endCxn id="3" idx="2"/>
          </p:cNvCxnSpPr>
          <p:nvPr/>
        </p:nvCxnSpPr>
        <p:spPr>
          <a:xfrm>
            <a:off x="6096000" y="529541"/>
            <a:ext cx="0" cy="5798917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01BB0EF9-F499-23FB-CCA1-9900C5A6698F}"/>
                  </a:ext>
                </a:extLst>
              </p:cNvPr>
              <p:cNvSpPr txBox="1"/>
              <p:nvPr/>
            </p:nvSpPr>
            <p:spPr>
              <a:xfrm>
                <a:off x="761870" y="1691040"/>
                <a:ext cx="5122416" cy="11318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3;6;9;12</m:t>
                        </m:r>
                      </m:e>
                    </m:d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2;4;6;8;10;12</m:t>
                        </m:r>
                      </m:e>
                    </m:d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Tìm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\</m:t>
                    </m:r>
                    <m:r>
                      <m:rPr>
                        <m:sty m:val="p"/>
                      </m:rPr>
                      <a:rPr lang="en-US" sz="2400" b="0" i="1" smtClean="0">
                        <a:latin typeface="Cambria Math" panose="02040503050406030204" pitchFamily="18" charset="0"/>
                      </a:rPr>
                      <m:t>B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\</m:t>
                    </m:r>
                    <m:r>
                      <m:rPr>
                        <m:sty m:val="p"/>
                      </m:rPr>
                      <a:rPr lang="en-US" sz="2400" b="0" i="1" smtClean="0">
                        <a:latin typeface="Cambria Math" panose="02040503050406030204" pitchFamily="18" charset="0"/>
                      </a:rPr>
                      <m:t>A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01BB0EF9-F499-23FB-CCA1-9900C5A669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1870" y="1691040"/>
                <a:ext cx="5122416" cy="1131848"/>
              </a:xfrm>
              <a:prstGeom prst="rect">
                <a:avLst/>
              </a:prstGeom>
              <a:blipFill>
                <a:blip r:embed="rId5"/>
                <a:stretch>
                  <a:fillRect l="-1905" r="-714" b="-118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1FB5016E-080B-3678-41D5-4A7BA0979E52}"/>
                  </a:ext>
                </a:extLst>
              </p:cNvPr>
              <p:cNvSpPr txBox="1"/>
              <p:nvPr/>
            </p:nvSpPr>
            <p:spPr>
              <a:xfrm>
                <a:off x="6484163" y="1039578"/>
                <a:ext cx="5122416" cy="22398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				Cho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∈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ℕ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|3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−11≤0</m:t>
                        </m:r>
                      </m:e>
                    </m:d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∈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ℤ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|3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−14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+11=0</m:t>
                        </m:r>
                      </m:e>
                    </m:d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Tìm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∩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𝐵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∪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𝐵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\</m:t>
                    </m:r>
                    <m:r>
                      <m:rPr>
                        <m:sty m:val="p"/>
                      </m:rPr>
                      <a:rPr lang="en-US" sz="2400" b="0" i="1" smtClean="0">
                        <a:latin typeface="Cambria Math" panose="02040503050406030204" pitchFamily="18" charset="0"/>
                      </a:rPr>
                      <m:t>B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\</m:t>
                    </m:r>
                    <m:r>
                      <m:rPr>
                        <m:sty m:val="p"/>
                      </m:rPr>
                      <a:rPr lang="en-US" sz="2400" b="0" i="1" smtClean="0">
                        <a:latin typeface="Cambria Math" panose="02040503050406030204" pitchFamily="18" charset="0"/>
                      </a:rPr>
                      <m:t>A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1FB5016E-080B-3678-41D5-4A7BA0979E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84163" y="1039578"/>
                <a:ext cx="5122416" cy="2239844"/>
              </a:xfrm>
              <a:prstGeom prst="rect">
                <a:avLst/>
              </a:prstGeom>
              <a:blipFill>
                <a:blip r:embed="rId6"/>
                <a:stretch>
                  <a:fillRect l="-1905" b="-57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6390C6E6-8D35-BE4C-4941-23AB99222C41}"/>
              </a:ext>
            </a:extLst>
          </p:cNvPr>
          <p:cNvSpPr txBox="1"/>
          <p:nvPr/>
        </p:nvSpPr>
        <p:spPr>
          <a:xfrm>
            <a:off x="2744074" y="3087658"/>
            <a:ext cx="912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BD6E24F3-97E6-35E2-35BF-9CF59CF7E376}"/>
              </a:ext>
            </a:extLst>
          </p:cNvPr>
          <p:cNvSpPr txBox="1"/>
          <p:nvPr/>
        </p:nvSpPr>
        <p:spPr>
          <a:xfrm>
            <a:off x="8624311" y="3428999"/>
            <a:ext cx="912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8D30AB7D-61BA-61DE-5C33-2AD62A898F09}"/>
                  </a:ext>
                </a:extLst>
              </p:cNvPr>
              <p:cNvSpPr txBox="1"/>
              <p:nvPr/>
            </p:nvSpPr>
            <p:spPr>
              <a:xfrm>
                <a:off x="1740022" y="3890664"/>
                <a:ext cx="2920753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\</m:t>
                      </m:r>
                      <m:r>
                        <m:rPr>
                          <m:sty m:val="p"/>
                        </m:rPr>
                        <a:rPr lang="en-US" sz="2400" b="0" i="1" smtClean="0">
                          <a:latin typeface="Cambria Math" panose="02040503050406030204" pitchFamily="18" charset="0"/>
                        </a:rPr>
                        <m:t>B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3;9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en-US" sz="2400" b="0" dirty="0"/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\</m:t>
                      </m:r>
                      <m:r>
                        <m:rPr>
                          <m:sty m:val="p"/>
                        </m:rPr>
                        <a:rPr lang="en-US" sz="2400" b="0" i="1" smtClean="0">
                          <a:latin typeface="Cambria Math" panose="02040503050406030204" pitchFamily="18" charset="0"/>
                        </a:rPr>
                        <m:t>A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2;4;8;10</m:t>
                          </m:r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8D30AB7D-61BA-61DE-5C33-2AD62A898F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40022" y="3890664"/>
                <a:ext cx="2920753" cy="120032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01608041-5D6F-0477-98AD-FADC4CEFD229}"/>
                  </a:ext>
                </a:extLst>
              </p:cNvPr>
              <p:cNvSpPr txBox="1"/>
              <p:nvPr/>
            </p:nvSpPr>
            <p:spPr>
              <a:xfrm>
                <a:off x="6552617" y="4189818"/>
                <a:ext cx="5056038" cy="175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0;1;2;3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</m:oMath>
                  </m:oMathPara>
                </a14:m>
                <a:endParaRPr lang="en-US" sz="2400" dirty="0"/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A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∩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𝐵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e>
                      </m:d>
                      <m:r>
                        <a:rPr lang="en-US" sz="2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 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∪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𝐵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0;1;2;3</m:t>
                          </m:r>
                        </m:e>
                      </m:d>
                    </m:oMath>
                  </m:oMathPara>
                </a14:m>
                <a:endParaRPr lang="en-US" sz="2400" b="0" dirty="0">
                  <a:ea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\</m:t>
                      </m:r>
                      <m:r>
                        <m:rPr>
                          <m:sty m:val="p"/>
                        </m:rPr>
                        <a:rPr lang="en-US" sz="2400" b="0" i="1" smtClean="0">
                          <a:latin typeface="Cambria Math" panose="02040503050406030204" pitchFamily="18" charset="0"/>
                        </a:rPr>
                        <m:t>B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0;2;3</m:t>
                          </m:r>
                        </m:e>
                      </m:d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\</m:t>
                      </m:r>
                      <m:r>
                        <m:rPr>
                          <m:sty m:val="p"/>
                        </m:rPr>
                        <a:rPr lang="en-US" sz="2400" b="0" i="1" smtClean="0">
                          <a:latin typeface="Cambria Math" panose="02040503050406030204" pitchFamily="18" charset="0"/>
                        </a:rPr>
                        <m:t>A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=∅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01608041-5D6F-0477-98AD-FADC4CEFD2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2617" y="4189818"/>
                <a:ext cx="5056038" cy="1754326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61650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9" grpId="0"/>
      <p:bldP spid="10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BBDC32-69AD-4A31-8C09-F655D5D45D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20A3A73F-D192-4434-9FFA-A75DE0D7B1C0}"/>
              </a:ext>
            </a:extLst>
          </p:cNvPr>
          <p:cNvSpPr/>
          <p:nvPr/>
        </p:nvSpPr>
        <p:spPr>
          <a:xfrm>
            <a:off x="498676" y="529542"/>
            <a:ext cx="11194648" cy="5798917"/>
          </a:xfrm>
          <a:prstGeom prst="roundRect">
            <a:avLst>
              <a:gd name="adj" fmla="val 4290"/>
            </a:avLst>
          </a:prstGeom>
          <a:solidFill>
            <a:schemeClr val="bg1"/>
          </a:solidFill>
          <a:ln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9B104BB-33EE-42A1-B4F0-5B6D0AA2A9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2499">
            <a:off x="10433313" y="5485038"/>
            <a:ext cx="1850336" cy="1308105"/>
          </a:xfrm>
          <a:prstGeom prst="rect">
            <a:avLst/>
          </a:prstGeom>
        </p:spPr>
      </p:pic>
      <p:sp>
        <p:nvSpPr>
          <p:cNvPr id="5" name="Sóng 4">
            <a:extLst>
              <a:ext uri="{FF2B5EF4-FFF2-40B4-BE49-F238E27FC236}">
                <a16:creationId xmlns:a16="http://schemas.microsoft.com/office/drawing/2014/main" id="{55EA4F5F-BF12-2764-B528-735FFEB6C413}"/>
              </a:ext>
            </a:extLst>
          </p:cNvPr>
          <p:cNvSpPr/>
          <p:nvPr/>
        </p:nvSpPr>
        <p:spPr>
          <a:xfrm>
            <a:off x="1191587" y="559849"/>
            <a:ext cx="2226768" cy="1325892"/>
          </a:xfrm>
          <a:prstGeom prst="wave">
            <a:avLst>
              <a:gd name="adj1" fmla="val 12500"/>
              <a:gd name="adj2" fmla="val -389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5</a:t>
            </a: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85F13156-7F3A-43C3-B19D-6F79AEE21440}"/>
              </a:ext>
            </a:extLst>
          </p:cNvPr>
          <p:cNvSpPr txBox="1"/>
          <p:nvPr/>
        </p:nvSpPr>
        <p:spPr>
          <a:xfrm>
            <a:off x="5639674" y="2198642"/>
            <a:ext cx="912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1079E24C-3DA3-1FE9-3181-0B0B247ED0E8}"/>
                  </a:ext>
                </a:extLst>
              </p:cNvPr>
              <p:cNvSpPr txBox="1"/>
              <p:nvPr/>
            </p:nvSpPr>
            <p:spPr>
              <a:xfrm>
                <a:off x="1419830" y="2660307"/>
                <a:ext cx="9352340" cy="37325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Ta có: 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={ 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∈</m:t>
                    </m:r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ℤ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|−2≤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≤3}={−2;−1;0;1;2;3}</m:t>
                    </m:r>
                  </m:oMath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nl-NL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</a:t>
                </a:r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à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={ 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∈</m:t>
                    </m:r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ℝ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| </m:t>
                    </m:r>
                    <m:sSup>
                      <m:sSup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nl-NL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nl-NL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−6=0}={ −2; 3}</m:t>
                    </m:r>
                  </m:oMath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Khi đó: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 hợp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∖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gồm các phần tử thuộc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mà không thuộc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 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Vậy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∖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={−1; 0; 1; 2}. </m:t>
                    </m:r>
                  </m:oMath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 hợp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∖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gồm các phần tử thuộc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mà không thuộc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 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Vậy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∖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=∅</m:t>
                    </m:r>
                  </m:oMath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1079E24C-3DA3-1FE9-3181-0B0B247ED0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9830" y="2660307"/>
                <a:ext cx="9352340" cy="3732560"/>
              </a:xfrm>
              <a:prstGeom prst="rect">
                <a:avLst/>
              </a:prstGeom>
              <a:blipFill>
                <a:blip r:embed="rId4"/>
                <a:stretch>
                  <a:fillRect l="-1043" r="-65" b="-27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6DB183FF-3855-2B0E-953C-E25D741ED387}"/>
                  </a:ext>
                </a:extLst>
              </p:cNvPr>
              <p:cNvSpPr txBox="1"/>
              <p:nvPr/>
            </p:nvSpPr>
            <p:spPr>
              <a:xfrm>
                <a:off x="3554656" y="754021"/>
                <a:ext cx="5995337" cy="11317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∈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ℤ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|−2≤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≤3</m:t>
                        </m:r>
                      </m:e>
                    </m:d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endParaRPr lang="en-US" sz="2400" b="0" i="1" dirty="0">
                  <a:latin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∈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|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−6=0</m:t>
                        </m:r>
                      </m:e>
                    </m:d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Tìm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\</m:t>
                    </m:r>
                    <m:r>
                      <m:rPr>
                        <m:sty m:val="p"/>
                      </m:rPr>
                      <a:rPr lang="en-US" sz="2400" b="0" i="1" smtClean="0">
                        <a:latin typeface="Cambria Math" panose="02040503050406030204" pitchFamily="18" charset="0"/>
                      </a:rPr>
                      <m:t>B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\</m:t>
                    </m:r>
                    <m:r>
                      <m:rPr>
                        <m:sty m:val="p"/>
                      </m:rPr>
                      <a:rPr lang="en-US" sz="2400" b="0" i="1" smtClean="0">
                        <a:latin typeface="Cambria Math" panose="02040503050406030204" pitchFamily="18" charset="0"/>
                      </a:rPr>
                      <m:t>A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6DB183FF-3855-2B0E-953C-E25D741ED3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4656" y="754021"/>
                <a:ext cx="5995337" cy="1131720"/>
              </a:xfrm>
              <a:prstGeom prst="rect">
                <a:avLst/>
              </a:prstGeom>
              <a:blipFill>
                <a:blip r:embed="rId5"/>
                <a:stretch>
                  <a:fillRect l="-1524" r="-1829" b="-124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80774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BBDC32-69AD-4A31-8C09-F655D5D45D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20A3A73F-D192-4434-9FFA-A75DE0D7B1C0}"/>
              </a:ext>
            </a:extLst>
          </p:cNvPr>
          <p:cNvSpPr/>
          <p:nvPr/>
        </p:nvSpPr>
        <p:spPr>
          <a:xfrm>
            <a:off x="498676" y="529541"/>
            <a:ext cx="11194648" cy="5798917"/>
          </a:xfrm>
          <a:prstGeom prst="roundRect">
            <a:avLst>
              <a:gd name="adj" fmla="val 4290"/>
            </a:avLst>
          </a:prstGeom>
          <a:solidFill>
            <a:schemeClr val="bg1"/>
          </a:solidFill>
          <a:ln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9B104BB-33EE-42A1-B4F0-5B6D0AA2A9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2499">
            <a:off x="10433313" y="5485038"/>
            <a:ext cx="1850336" cy="1308105"/>
          </a:xfrm>
          <a:prstGeom prst="rect">
            <a:avLst/>
          </a:prstGeom>
        </p:spPr>
      </p:pic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7BB312B2-B580-9234-26C9-21D6AADF9459}"/>
              </a:ext>
            </a:extLst>
          </p:cNvPr>
          <p:cNvSpPr txBox="1"/>
          <p:nvPr/>
        </p:nvSpPr>
        <p:spPr>
          <a:xfrm>
            <a:off x="569347" y="677580"/>
            <a:ext cx="39493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VI. CÁC TẬP HỢP SỐ</a:t>
            </a: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A59030D6-49B9-0E8D-C4E5-9A0B530D66EB}"/>
              </a:ext>
            </a:extLst>
          </p:cNvPr>
          <p:cNvSpPr txBox="1"/>
          <p:nvPr/>
        </p:nvSpPr>
        <p:spPr>
          <a:xfrm>
            <a:off x="705653" y="1411651"/>
            <a:ext cx="41681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endParaRPr lang="en-US" sz="2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Hình ảnh 8">
            <a:extLst>
              <a:ext uri="{FF2B5EF4-FFF2-40B4-BE49-F238E27FC236}">
                <a16:creationId xmlns:a16="http://schemas.microsoft.com/office/drawing/2014/main" id="{001F5BAE-E920-8349-C67D-E003F08E41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7579" y="677580"/>
            <a:ext cx="4631701" cy="275142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03C01987-CC01-ADC5-ECFC-998CD707F440}"/>
                  </a:ext>
                </a:extLst>
              </p:cNvPr>
              <p:cNvSpPr txBox="1"/>
              <p:nvPr/>
            </p:nvSpPr>
            <p:spPr>
              <a:xfrm>
                <a:off x="754842" y="2192880"/>
                <a:ext cx="5270377" cy="11318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Mối quan hệ giữa các tập hợp số: </a:t>
                </a:r>
                <a14:m>
                  <m:oMath xmlns:m="http://schemas.openxmlformats.org/officeDocument/2006/math"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ℕ</m:t>
                    </m:r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⊂</m:t>
                    </m:r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ℤ</m:t>
                    </m:r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⊂</m:t>
                    </m:r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ℚ</m:t>
                    </m:r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⊂</m:t>
                    </m:r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ℝ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03C01987-CC01-ADC5-ECFC-998CD707F4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842" y="2192880"/>
                <a:ext cx="5270377" cy="1131848"/>
              </a:xfrm>
              <a:prstGeom prst="rect">
                <a:avLst/>
              </a:prstGeom>
              <a:blipFill>
                <a:blip r:embed="rId5"/>
                <a:stretch>
                  <a:fillRect l="-1852" b="-124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43884E11-9AB9-0DCA-07A9-2AFB4A0D2777}"/>
              </a:ext>
            </a:extLst>
          </p:cNvPr>
          <p:cNvSpPr txBox="1"/>
          <p:nvPr/>
        </p:nvSpPr>
        <p:spPr>
          <a:xfrm>
            <a:off x="705652" y="3822059"/>
            <a:ext cx="8106653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nl-NL" sz="2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Một số tập con thường dùng của tập hợp số thực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174DAE39-FFDE-20B8-3EB4-98F0DD7134EE}"/>
                  </a:ext>
                </a:extLst>
              </p:cNvPr>
              <p:cNvSpPr txBox="1"/>
              <p:nvPr/>
            </p:nvSpPr>
            <p:spPr>
              <a:xfrm>
                <a:off x="754842" y="4562135"/>
                <a:ext cx="527037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Cho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𝑎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và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𝑏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là hai số thực với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𝑎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&lt;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𝑏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174DAE39-FFDE-20B8-3EB4-98F0DD7134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842" y="4562135"/>
                <a:ext cx="5270377" cy="461665"/>
              </a:xfrm>
              <a:prstGeom prst="rect">
                <a:avLst/>
              </a:prstGeom>
              <a:blipFill>
                <a:blip r:embed="rId6"/>
                <a:stretch>
                  <a:fillRect l="-1852" t="-9211" b="-30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63111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  <p:bldP spid="12" grpId="0"/>
      <p:bldP spid="1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BBDC32-69AD-4A31-8C09-F655D5D45D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9B104BB-33EE-42A1-B4F0-5B6D0AA2A9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2499">
            <a:off x="10433313" y="5485038"/>
            <a:ext cx="1850336" cy="1308105"/>
          </a:xfrm>
          <a:prstGeom prst="rect">
            <a:avLst/>
          </a:prstGeom>
        </p:spPr>
      </p:pic>
      <p:pic>
        <p:nvPicPr>
          <p:cNvPr id="5" name="Hình ảnh 4">
            <a:extLst>
              <a:ext uri="{FF2B5EF4-FFF2-40B4-BE49-F238E27FC236}">
                <a16:creationId xmlns:a16="http://schemas.microsoft.com/office/drawing/2014/main" id="{BF807BCB-D46F-CF31-E81B-BC3513FF2D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3801" y="1"/>
            <a:ext cx="9634711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544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BBDC32-69AD-4A31-8C09-F655D5D45D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20A3A73F-D192-4434-9FFA-A75DE0D7B1C0}"/>
              </a:ext>
            </a:extLst>
          </p:cNvPr>
          <p:cNvSpPr/>
          <p:nvPr/>
        </p:nvSpPr>
        <p:spPr>
          <a:xfrm>
            <a:off x="498676" y="529541"/>
            <a:ext cx="11194648" cy="5798917"/>
          </a:xfrm>
          <a:prstGeom prst="roundRect">
            <a:avLst>
              <a:gd name="adj" fmla="val 4290"/>
            </a:avLst>
          </a:prstGeom>
          <a:solidFill>
            <a:schemeClr val="bg1"/>
          </a:solidFill>
          <a:ln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9B104BB-33EE-42A1-B4F0-5B6D0AA2A9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2499">
            <a:off x="10433313" y="5485038"/>
            <a:ext cx="1850336" cy="13081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82A47666-4C57-43D8-3FE2-068F7F4E0FAB}"/>
                  </a:ext>
                </a:extLst>
              </p:cNvPr>
              <p:cNvSpPr txBox="1"/>
              <p:nvPr/>
            </p:nvSpPr>
            <p:spPr>
              <a:xfrm>
                <a:off x="1327472" y="761167"/>
                <a:ext cx="9537055" cy="17884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400" b="1" i="1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</a:t>
                </a:r>
                <a:r>
                  <a:rPr lang="en-US" sz="2400" b="1" i="1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hú</a:t>
                </a:r>
                <a:r>
                  <a:rPr lang="en-US" sz="2400" b="1" i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ý: 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Ta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thể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biểu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diễn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trên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trục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bằng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cách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tô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màu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đỏ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phần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thuộc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Ví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dụ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400" i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[</m:t>
                    </m:r>
                    <m:r>
                      <m:rPr>
                        <m:sty m:val="p"/>
                      </m:rPr>
                      <a:rPr lang="en-US" sz="2400" i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a</m:t>
                    </m:r>
                    <m:r>
                      <a:rPr lang="en-US" sz="2400" i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;</m:t>
                    </m:r>
                    <m:r>
                      <m:rPr>
                        <m:sty m:val="p"/>
                      </m:rPr>
                      <a:rPr lang="en-US" sz="2400" i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b</m:t>
                    </m:r>
                    <m:r>
                      <a:rPr lang="en-US" sz="2400" i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]</m:t>
                    </m:r>
                  </m:oMath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82A47666-4C57-43D8-3FE2-068F7F4E0F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7472" y="761167"/>
                <a:ext cx="9537055" cy="1788438"/>
              </a:xfrm>
              <a:prstGeom prst="rect">
                <a:avLst/>
              </a:prstGeom>
              <a:blipFill>
                <a:blip r:embed="rId4"/>
                <a:stretch>
                  <a:fillRect l="-1023" r="-64" b="-71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Hình ảnh 6">
            <a:extLst>
              <a:ext uri="{FF2B5EF4-FFF2-40B4-BE49-F238E27FC236}">
                <a16:creationId xmlns:a16="http://schemas.microsoft.com/office/drawing/2014/main" id="{9B44280B-C878-94EE-B1F0-C1F2182250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03732" y="2031709"/>
            <a:ext cx="4067175" cy="838200"/>
          </a:xfrm>
          <a:prstGeom prst="rect">
            <a:avLst/>
          </a:prstGeom>
        </p:spPr>
      </p:pic>
      <p:sp>
        <p:nvSpPr>
          <p:cNvPr id="8" name="Hình Bầu dục 7">
            <a:extLst>
              <a:ext uri="{FF2B5EF4-FFF2-40B4-BE49-F238E27FC236}">
                <a16:creationId xmlns:a16="http://schemas.microsoft.com/office/drawing/2014/main" id="{AF7D8C97-7B88-DEF2-6329-63B0323907C3}"/>
              </a:ext>
            </a:extLst>
          </p:cNvPr>
          <p:cNvSpPr/>
          <p:nvPr/>
        </p:nvSpPr>
        <p:spPr>
          <a:xfrm>
            <a:off x="597494" y="3146637"/>
            <a:ext cx="1846556" cy="7991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9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7AF4B6B7-2313-BACA-C5BC-C92AB716B66F}"/>
                  </a:ext>
                </a:extLst>
              </p:cNvPr>
              <p:cNvSpPr txBox="1"/>
              <p:nvPr/>
            </p:nvSpPr>
            <p:spPr>
              <a:xfrm>
                <a:off x="2580351" y="3315043"/>
                <a:ext cx="9112973" cy="5778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∈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|−3≤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≤1</m:t>
                        </m:r>
                      </m:e>
                    </m:d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∈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|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+6&gt;0</m:t>
                        </m:r>
                      </m:e>
                    </m:d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7AF4B6B7-2313-BACA-C5BC-C92AB716B6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0351" y="3315043"/>
                <a:ext cx="9112973" cy="577850"/>
              </a:xfrm>
              <a:prstGeom prst="rect">
                <a:avLst/>
              </a:prstGeom>
              <a:blipFill>
                <a:blip r:embed="rId6"/>
                <a:stretch>
                  <a:fillRect l="-1003" r="-1003" b="-242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ADC21077-3540-8531-8748-7FB947D03BD0}"/>
                  </a:ext>
                </a:extLst>
              </p:cNvPr>
              <p:cNvSpPr txBox="1"/>
              <p:nvPr/>
            </p:nvSpPr>
            <p:spPr>
              <a:xfrm>
                <a:off x="1520772" y="4198499"/>
                <a:ext cx="9464641" cy="1142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a)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Hãy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đọc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tên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kí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hiệu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biểu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diễn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mỗi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đã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cho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trên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trục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b)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Hãy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xác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định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 b="0" i="0" smtClean="0">
                        <a:latin typeface="Cambria Math" panose="02040503050406030204" pitchFamily="18" charset="0"/>
                      </a:rPr>
                      <m:t>A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∩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𝐵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∪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𝐵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\</m:t>
                    </m:r>
                    <m:r>
                      <m:rPr>
                        <m:sty m:val="p"/>
                      </m:rPr>
                      <a:rPr lang="en-US" sz="2400" b="0" i="1" smtClean="0">
                        <a:latin typeface="Cambria Math" panose="02040503050406030204" pitchFamily="18" charset="0"/>
                      </a:rPr>
                      <m:t>B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ADC21077-3540-8531-8748-7FB947D03B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0772" y="4198499"/>
                <a:ext cx="9464641" cy="1142108"/>
              </a:xfrm>
              <a:prstGeom prst="rect">
                <a:avLst/>
              </a:prstGeom>
              <a:blipFill>
                <a:blip r:embed="rId7"/>
                <a:stretch>
                  <a:fillRect l="-966" b="-112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3222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BBDC32-69AD-4A31-8C09-F655D5D45D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20A3A73F-D192-4434-9FFA-A75DE0D7B1C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98676" y="529541"/>
            <a:ext cx="11194648" cy="5798917"/>
          </a:xfrm>
          <a:prstGeom prst="roundRect">
            <a:avLst>
              <a:gd name="adj" fmla="val 4290"/>
            </a:avLst>
          </a:prstGeom>
          <a:solidFill>
            <a:schemeClr val="bg1"/>
          </a:solidFill>
          <a:ln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9B104BB-33EE-42A1-B4F0-5B6D0AA2A9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2499">
            <a:off x="10433313" y="5485038"/>
            <a:ext cx="1850336" cy="1308105"/>
          </a:xfrm>
          <a:prstGeom prst="rect">
            <a:avLst/>
          </a:prstGeom>
        </p:spPr>
      </p:pic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3F35E342-D94A-2B92-9C14-6A7BF3ACA13C}"/>
              </a:ext>
            </a:extLst>
          </p:cNvPr>
          <p:cNvSpPr txBox="1"/>
          <p:nvPr/>
        </p:nvSpPr>
        <p:spPr>
          <a:xfrm>
            <a:off x="5639674" y="736372"/>
            <a:ext cx="912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0F921E5D-75FF-ACF6-8677-2B4F343FFDD2}"/>
                  </a:ext>
                </a:extLst>
              </p:cNvPr>
              <p:cNvSpPr txBox="1"/>
              <p:nvPr/>
            </p:nvSpPr>
            <p:spPr>
              <a:xfrm>
                <a:off x="2097483" y="1399978"/>
                <a:ext cx="708438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a)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đoạn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−3;1</m:t>
                        </m:r>
                      </m:e>
                    </m:d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được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biểu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diễn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</a:p>
            </p:txBody>
          </p:sp>
        </mc:Choice>
        <mc:Fallback xmlns="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0F921E5D-75FF-ACF6-8677-2B4F343FFD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7483" y="1399978"/>
                <a:ext cx="7084381" cy="461665"/>
              </a:xfrm>
              <a:prstGeom prst="rect">
                <a:avLst/>
              </a:prstGeom>
              <a:blipFill>
                <a:blip r:embed="rId4"/>
                <a:stretch>
                  <a:fillRect l="-1291" t="-9333" r="-1205" b="-3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E43881B5-281E-E945-D6C7-006447DA0BCD}"/>
                  </a:ext>
                </a:extLst>
              </p:cNvPr>
              <p:cNvSpPr txBox="1"/>
              <p:nvPr/>
            </p:nvSpPr>
            <p:spPr>
              <a:xfrm>
                <a:off x="2439139" y="2757495"/>
                <a:ext cx="731372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Tập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khoảng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−1;+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∞</m:t>
                        </m:r>
                      </m:e>
                    </m:d>
                  </m:oMath>
                </a14:m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được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biểu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diễn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</a:p>
            </p:txBody>
          </p:sp>
        </mc:Choice>
        <mc:Fallback xmlns="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E43881B5-281E-E945-D6C7-006447DA0B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9139" y="2757495"/>
                <a:ext cx="7313720" cy="461665"/>
              </a:xfrm>
              <a:prstGeom prst="rect">
                <a:avLst/>
              </a:prstGeom>
              <a:blipFill>
                <a:blip r:embed="rId5"/>
                <a:stretch>
                  <a:fillRect l="-1250" t="-9211" r="-1583" b="-30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1DADCFE4-C9E9-F3BE-8C4A-A4951CE11C2A}"/>
                  </a:ext>
                </a:extLst>
              </p:cNvPr>
              <p:cNvSpPr txBox="1"/>
              <p:nvPr/>
            </p:nvSpPr>
            <p:spPr>
              <a:xfrm>
                <a:off x="2097483" y="4260539"/>
                <a:ext cx="5400583" cy="175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b="0" i="0" dirty="0">
                    <a:latin typeface="Arial" panose="020B0604020202020204" pitchFamily="34" charset="0"/>
                    <a:cs typeface="Arial" panose="020B0604020202020204" pitchFamily="34" charset="0"/>
                  </a:rPr>
                  <a:t>b) Ta </a:t>
                </a:r>
                <a:r>
                  <a:rPr lang="en-US" sz="2400" b="0" i="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2400" b="0" i="0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A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∩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𝐵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endChr m:val="]"/>
                          <m:ctrlP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−1;1</m:t>
                          </m:r>
                        </m:e>
                      </m:d>
                      <m:r>
                        <a:rPr lang="en-US" sz="2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 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∪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𝐵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=[−3;+∞)</m:t>
                      </m:r>
                    </m:oMath>
                  </m:oMathPara>
                </a14:m>
                <a:endParaRPr lang="en-US" sz="2400" b="0" dirty="0">
                  <a:ea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\</m:t>
                      </m:r>
                      <m:r>
                        <m:rPr>
                          <m:sty m:val="p"/>
                        </m:rPr>
                        <a:rPr lang="en-US" sz="2400" b="0" i="1" smtClean="0">
                          <a:latin typeface="Cambria Math" panose="02040503050406030204" pitchFamily="18" charset="0"/>
                        </a:rPr>
                        <m:t>B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−3;−1</m:t>
                          </m:r>
                        </m:e>
                      </m:d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  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=(−∞;−1]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1DADCFE4-C9E9-F3BE-8C4A-A4951CE11C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7483" y="4260539"/>
                <a:ext cx="5400583" cy="1754326"/>
              </a:xfrm>
              <a:prstGeom prst="rect">
                <a:avLst/>
              </a:prstGeom>
              <a:blipFill>
                <a:blip r:embed="rId6"/>
                <a:stretch>
                  <a:fillRect l="-16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Hình ảnh 13">
            <a:extLst>
              <a:ext uri="{FF2B5EF4-FFF2-40B4-BE49-F238E27FC236}">
                <a16:creationId xmlns:a16="http://schemas.microsoft.com/office/drawing/2014/main" id="{4EFD2C45-9B93-0ED9-2B0B-BB6D34A77FA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16200" y="1863287"/>
            <a:ext cx="3769311" cy="844539"/>
          </a:xfrm>
          <a:prstGeom prst="rect">
            <a:avLst/>
          </a:prstGeom>
        </p:spPr>
      </p:pic>
      <p:pic>
        <p:nvPicPr>
          <p:cNvPr id="15" name="Hình ảnh 14">
            <a:extLst>
              <a:ext uri="{FF2B5EF4-FFF2-40B4-BE49-F238E27FC236}">
                <a16:creationId xmlns:a16="http://schemas.microsoft.com/office/drawing/2014/main" id="{67539126-BAFC-C4CC-B4DB-CCBC5751580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42693" y="3558768"/>
            <a:ext cx="3706612" cy="796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75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BBDC32-69AD-4A31-8C09-F655D5D45D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20A3A73F-D192-4434-9FFA-A75DE0D7B1C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98676" y="529541"/>
            <a:ext cx="11194648" cy="5798917"/>
          </a:xfrm>
          <a:prstGeom prst="roundRect">
            <a:avLst>
              <a:gd name="adj" fmla="val 4290"/>
            </a:avLst>
          </a:prstGeom>
          <a:solidFill>
            <a:schemeClr val="bg1"/>
          </a:solidFill>
          <a:ln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9B104BB-33EE-42A1-B4F0-5B6D0AA2A9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2499">
            <a:off x="10433313" y="5485038"/>
            <a:ext cx="1850336" cy="1308105"/>
          </a:xfrm>
          <a:prstGeom prst="rect">
            <a:avLst/>
          </a:prstGeom>
        </p:spPr>
      </p:pic>
      <p:sp>
        <p:nvSpPr>
          <p:cNvPr id="5" name="矩形: 圆角 6">
            <a:extLst>
              <a:ext uri="{FF2B5EF4-FFF2-40B4-BE49-F238E27FC236}">
                <a16:creationId xmlns:a16="http://schemas.microsoft.com/office/drawing/2014/main" id="{793A774B-7A58-BD19-DAE6-D5E15CDCD970}"/>
              </a:ext>
            </a:extLst>
          </p:cNvPr>
          <p:cNvSpPr/>
          <p:nvPr/>
        </p:nvSpPr>
        <p:spPr>
          <a:xfrm>
            <a:off x="4032094" y="250572"/>
            <a:ext cx="3749040" cy="7772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3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6EDBDF83-2549-0FA2-9F9F-15043FBFC4A5}"/>
                  </a:ext>
                </a:extLst>
              </p:cNvPr>
              <p:cNvSpPr txBox="1"/>
              <p:nvPr/>
            </p:nvSpPr>
            <p:spPr>
              <a:xfrm>
                <a:off x="1505397" y="2667827"/>
                <a:ext cx="9181204" cy="32042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Các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con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hợp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𝑋</m:t>
                    </m:r>
                  </m:oMath>
                </a14:m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là:</a:t>
                </a:r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342900" marR="0" indent="-34290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 typeface="Wingdings" panose="05000000000000000000" pitchFamily="2" charset="2"/>
                  <a:buChar char="§"/>
                </a:pP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hợp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rỗng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fr-FR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∅</m:t>
                    </m:r>
                  </m:oMath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342900" marR="0" indent="-34290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 typeface="Wingdings" panose="05000000000000000000" pitchFamily="2" charset="2"/>
                  <a:buChar char="§"/>
                </a:pP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Các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con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chỉ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chứa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phần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tử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hợp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𝑋</m:t>
                    </m:r>
                    <m:r>
                      <a:rPr lang="fr-FR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: {</m:t>
                    </m:r>
                    <m:r>
                      <a:rPr lang="fr-FR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𝑎</m:t>
                    </m:r>
                    <m:r>
                      <a:rPr lang="fr-FR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}, {</m:t>
                    </m:r>
                    <m:r>
                      <a:rPr lang="fr-FR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𝑏</m:t>
                    </m:r>
                    <m:r>
                      <a:rPr lang="fr-FR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}, {</m:t>
                    </m:r>
                    <m:r>
                      <a:rPr lang="fr-FR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𝑐</m:t>
                    </m:r>
                    <m:r>
                      <a:rPr lang="fr-FR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}.</m:t>
                    </m:r>
                  </m:oMath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342900" marR="0" indent="-34290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 typeface="Wingdings" panose="05000000000000000000" pitchFamily="2" charset="2"/>
                  <a:buChar char="§"/>
                </a:pP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Các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con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chứa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2</m:t>
                    </m:r>
                  </m:oMath>
                </a14:m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phần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tử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hợp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𝑋</m:t>
                    </m:r>
                    <m:r>
                      <a:rPr lang="fr-FR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: {</m:t>
                    </m:r>
                    <m:r>
                      <a:rPr lang="fr-FR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𝑎</m:t>
                    </m:r>
                    <m:r>
                      <a:rPr lang="fr-FR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; </m:t>
                    </m:r>
                    <m:r>
                      <a:rPr lang="fr-FR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𝑏</m:t>
                    </m:r>
                    <m:r>
                      <a:rPr lang="fr-FR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}, {</m:t>
                    </m:r>
                    <m:r>
                      <a:rPr lang="fr-FR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𝑏</m:t>
                    </m:r>
                    <m:r>
                      <a:rPr lang="fr-FR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; </m:t>
                    </m:r>
                    <m:r>
                      <a:rPr lang="fr-FR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𝑐</m:t>
                    </m:r>
                    <m:r>
                      <a:rPr lang="fr-FR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}, {</m:t>
                    </m:r>
                    <m:r>
                      <a:rPr lang="fr-FR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𝑐</m:t>
                    </m:r>
                    <m:r>
                      <a:rPr lang="fr-FR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; </m:t>
                    </m:r>
                    <m:r>
                      <a:rPr lang="fr-FR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𝑎</m:t>
                    </m:r>
                    <m:r>
                      <a:rPr lang="fr-FR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}</m:t>
                    </m:r>
                  </m:oMath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342900" marR="0" indent="-342900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Font typeface="Wingdings" panose="05000000000000000000" pitchFamily="2" charset="2"/>
                  <a:buChar char="§"/>
                </a:pP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con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chứa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3</m:t>
                    </m:r>
                  </m:oMath>
                </a14:m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phần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tử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hợp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𝑋</m:t>
                    </m:r>
                  </m:oMath>
                </a14:m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 là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hợp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𝑋</m:t>
                    </m:r>
                    <m:r>
                      <a:rPr lang="fr-FR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={</m:t>
                    </m:r>
                    <m:r>
                      <a:rPr lang="fr-FR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𝑎</m:t>
                    </m:r>
                    <m:r>
                      <a:rPr lang="fr-FR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; </m:t>
                    </m:r>
                    <m:r>
                      <a:rPr lang="fr-FR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𝑏</m:t>
                    </m:r>
                    <m:r>
                      <a:rPr lang="fr-FR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; </m:t>
                    </m:r>
                    <m:r>
                      <a:rPr lang="fr-FR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𝑐</m:t>
                    </m:r>
                    <m:r>
                      <a:rPr lang="fr-FR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}</m:t>
                    </m:r>
                  </m:oMath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6EDBDF83-2549-0FA2-9F9F-15043FBFC4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5397" y="2667827"/>
                <a:ext cx="9181204" cy="3204210"/>
              </a:xfrm>
              <a:prstGeom prst="rect">
                <a:avLst/>
              </a:prstGeom>
              <a:blipFill>
                <a:blip r:embed="rId4"/>
                <a:stretch>
                  <a:fillRect l="-1062" r="-133" b="-36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0B697F3B-79AC-4BF3-89BF-9A7A8E3F30DF}"/>
                  </a:ext>
                </a:extLst>
              </p:cNvPr>
              <p:cNvSpPr txBox="1"/>
              <p:nvPr/>
            </p:nvSpPr>
            <p:spPr>
              <a:xfrm>
                <a:off x="1180906" y="1209534"/>
                <a:ext cx="9830188" cy="11318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Bài 1 (SGK-tr.18) 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𝑋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𝑎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;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𝑏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;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𝑐</m:t>
                        </m:r>
                      </m:e>
                    </m:d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Viết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tất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cả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con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𝑋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0B697F3B-79AC-4BF3-89BF-9A7A8E3F30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0906" y="1209534"/>
                <a:ext cx="9830188" cy="1131848"/>
              </a:xfrm>
              <a:prstGeom prst="rect">
                <a:avLst/>
              </a:prstGeom>
              <a:blipFill>
                <a:blip r:embed="rId5"/>
                <a:stretch>
                  <a:fillRect l="-993" r="-993" b="-118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26B4A4BD-A9A6-8059-3A62-885533B0504B}"/>
              </a:ext>
            </a:extLst>
          </p:cNvPr>
          <p:cNvSpPr txBox="1"/>
          <p:nvPr/>
        </p:nvSpPr>
        <p:spPr>
          <a:xfrm>
            <a:off x="5639674" y="2090862"/>
            <a:ext cx="912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0184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BBDC32-69AD-4A31-8C09-F655D5D45D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20A3A73F-D192-4434-9FFA-A75DE0D7B1C0}"/>
              </a:ext>
            </a:extLst>
          </p:cNvPr>
          <p:cNvSpPr/>
          <p:nvPr/>
        </p:nvSpPr>
        <p:spPr>
          <a:xfrm>
            <a:off x="498676" y="529541"/>
            <a:ext cx="11194648" cy="5798917"/>
          </a:xfrm>
          <a:prstGeom prst="roundRect">
            <a:avLst>
              <a:gd name="adj" fmla="val 4290"/>
            </a:avLst>
          </a:prstGeom>
          <a:solidFill>
            <a:schemeClr val="bg1"/>
          </a:solidFill>
          <a:ln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9B104BB-33EE-42A1-B4F0-5B6D0AA2A9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2499">
            <a:off x="10433313" y="5485038"/>
            <a:ext cx="1850336" cy="13081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F20A747E-3DF1-613E-295F-433DE321BB3C}"/>
                  </a:ext>
                </a:extLst>
              </p:cNvPr>
              <p:cNvSpPr txBox="1"/>
              <p:nvPr/>
            </p:nvSpPr>
            <p:spPr>
              <a:xfrm>
                <a:off x="883327" y="856412"/>
                <a:ext cx="10425344" cy="11318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800"/>
                  </a:spcAft>
                </a:pPr>
                <a:r>
                  <a:rPr lang="en-US" sz="2400" b="1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Bài</a:t>
                </a:r>
                <a:r>
                  <a:rPr lang="en-US" sz="2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2 (SGK-tr.18)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Sắp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xếp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sau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theo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quan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hệ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“</a:t>
                </a:r>
                <a14:m>
                  <m:oMath xmlns:m="http://schemas.openxmlformats.org/officeDocument/2006/math">
                    <m:r>
                      <a:rPr lang="en-US" sz="240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⊂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”: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[2;5]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(2; 5)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[2; 5)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(1;5].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F20A747E-3DF1-613E-295F-433DE321BB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3327" y="856412"/>
                <a:ext cx="10425344" cy="1131848"/>
              </a:xfrm>
              <a:prstGeom prst="rect">
                <a:avLst/>
              </a:prstGeom>
              <a:blipFill>
                <a:blip r:embed="rId4"/>
                <a:stretch>
                  <a:fillRect l="-936" r="-877" b="-118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C15175DC-2A31-376D-4562-5A50CE27DDAC}"/>
                  </a:ext>
                </a:extLst>
              </p:cNvPr>
              <p:cNvSpPr txBox="1"/>
              <p:nvPr/>
            </p:nvSpPr>
            <p:spPr>
              <a:xfrm>
                <a:off x="3788786" y="2369067"/>
                <a:ext cx="4447713" cy="7489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80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kumimoji="0" lang="en-US" sz="24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(2; 5)⊂[2; 5)⊂[2;5]⊂(1;5].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C15175DC-2A31-376D-4562-5A50CE27DD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88786" y="2369067"/>
                <a:ext cx="4447713" cy="74892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7E81BCD7-DF97-49C5-973A-9CA5572CF739}"/>
              </a:ext>
            </a:extLst>
          </p:cNvPr>
          <p:cNvSpPr txBox="1"/>
          <p:nvPr/>
        </p:nvSpPr>
        <p:spPr>
          <a:xfrm>
            <a:off x="5639673" y="1878695"/>
            <a:ext cx="912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AAD67730-3EC2-D0B9-0DAA-D6C2C3CD5058}"/>
              </a:ext>
            </a:extLst>
          </p:cNvPr>
          <p:cNvSpPr txBox="1"/>
          <p:nvPr/>
        </p:nvSpPr>
        <p:spPr>
          <a:xfrm>
            <a:off x="808605" y="3194239"/>
            <a:ext cx="10574785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US" sz="24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Bài</a:t>
            </a:r>
            <a:r>
              <a:rPr lang="en-US" sz="2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3 (SGK-tr.18)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Xác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định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các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tập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hợp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sau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và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biểu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diễn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chúng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trên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trục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AF371F48-C84D-6F18-C441-22E26142CEB7}"/>
                  </a:ext>
                </a:extLst>
              </p:cNvPr>
              <p:cNvSpPr txBox="1"/>
              <p:nvPr/>
            </p:nvSpPr>
            <p:spPr>
              <a:xfrm>
                <a:off x="2346841" y="4012707"/>
                <a:ext cx="261793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a)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[−3;7]∩(2;5)</m:t>
                    </m:r>
                  </m:oMath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AF371F48-C84D-6F18-C441-22E26142CE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6841" y="4012707"/>
                <a:ext cx="2617931" cy="461665"/>
              </a:xfrm>
              <a:prstGeom prst="rect">
                <a:avLst/>
              </a:prstGeom>
              <a:blipFill>
                <a:blip r:embed="rId6"/>
                <a:stretch>
                  <a:fillRect l="-3730" t="-9211" b="-30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CD3E3163-4040-2EA5-C9BD-794AFCC55C44}"/>
                  </a:ext>
                </a:extLst>
              </p:cNvPr>
              <p:cNvSpPr txBox="1"/>
              <p:nvPr/>
            </p:nvSpPr>
            <p:spPr>
              <a:xfrm>
                <a:off x="7227229" y="4012706"/>
                <a:ext cx="299177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b)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(−∞;0]∪(−1;2)</m:t>
                    </m:r>
                  </m:oMath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CD3E3163-4040-2EA5-C9BD-794AFCC55C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7229" y="4012706"/>
                <a:ext cx="2991775" cy="461665"/>
              </a:xfrm>
              <a:prstGeom prst="rect">
                <a:avLst/>
              </a:prstGeom>
              <a:blipFill>
                <a:blip r:embed="rId7"/>
                <a:stretch>
                  <a:fillRect l="-3265" t="-9211" b="-30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CAEB8473-3848-98E3-786C-18660D02EE74}"/>
                  </a:ext>
                </a:extLst>
              </p:cNvPr>
              <p:cNvSpPr txBox="1"/>
              <p:nvPr/>
            </p:nvSpPr>
            <p:spPr>
              <a:xfrm>
                <a:off x="2346841" y="4884662"/>
                <a:ext cx="2361460" cy="5778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c) </a:t>
                </a:r>
                <a14:m>
                  <m:oMath xmlns:m="http://schemas.openxmlformats.org/officeDocument/2006/math">
                    <m:r>
                      <a:rPr kumimoji="0" lang="en-US" sz="2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ℝ</m:t>
                    </m:r>
                    <m:r>
                      <a:rPr kumimoji="0" lang="en-US" sz="24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∖(−∞;3)</m:t>
                    </m:r>
                  </m:oMath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CAEB8473-3848-98E3-786C-18660D02EE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6841" y="4884662"/>
                <a:ext cx="2361460" cy="577850"/>
              </a:xfrm>
              <a:prstGeom prst="rect">
                <a:avLst/>
              </a:prstGeom>
              <a:blipFill>
                <a:blip r:embed="rId8"/>
                <a:stretch>
                  <a:fillRect l="-4134" b="-242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7E4502E3-5542-926D-0416-538FA9EDF73D}"/>
                  </a:ext>
                </a:extLst>
              </p:cNvPr>
              <p:cNvSpPr txBox="1"/>
              <p:nvPr/>
            </p:nvSpPr>
            <p:spPr>
              <a:xfrm>
                <a:off x="7227229" y="4884662"/>
                <a:ext cx="2662756" cy="5778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d) </a:t>
                </a:r>
                <a14:m>
                  <m:oMath xmlns:m="http://schemas.openxmlformats.org/officeDocument/2006/math">
                    <m:r>
                      <a:rPr kumimoji="0" lang="en-US" sz="24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(−3;2)∖[1;3)</m:t>
                    </m:r>
                  </m:oMath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7E4502E3-5542-926D-0416-538FA9EDF7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7229" y="4884662"/>
                <a:ext cx="2662756" cy="577850"/>
              </a:xfrm>
              <a:prstGeom prst="rect">
                <a:avLst/>
              </a:prstGeom>
              <a:blipFill>
                <a:blip r:embed="rId9"/>
                <a:stretch>
                  <a:fillRect l="-3670" b="-242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11169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BBDC32-69AD-4A31-8C09-F655D5D45D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20A3A73F-D192-4434-9FFA-A75DE0D7B1C0}"/>
              </a:ext>
            </a:extLst>
          </p:cNvPr>
          <p:cNvSpPr/>
          <p:nvPr/>
        </p:nvSpPr>
        <p:spPr>
          <a:xfrm>
            <a:off x="498676" y="529541"/>
            <a:ext cx="11194648" cy="5798917"/>
          </a:xfrm>
          <a:prstGeom prst="roundRect">
            <a:avLst>
              <a:gd name="adj" fmla="val 4290"/>
            </a:avLst>
          </a:prstGeom>
          <a:solidFill>
            <a:schemeClr val="bg1"/>
          </a:solidFill>
          <a:ln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9B104BB-33EE-42A1-B4F0-5B6D0AA2A9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2499">
            <a:off x="10433313" y="5485038"/>
            <a:ext cx="1850336" cy="13081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CABE804D-A1D9-3166-AF6B-B57D67A167DD}"/>
                  </a:ext>
                </a:extLst>
              </p:cNvPr>
              <p:cNvSpPr txBox="1"/>
              <p:nvPr/>
            </p:nvSpPr>
            <p:spPr>
              <a:xfrm>
                <a:off x="781235" y="1307381"/>
                <a:ext cx="10440140" cy="44558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a)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Đặt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=[−3;7]∩(2;5)</m:t>
                    </m:r>
                  </m:oMath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khoảng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(2;5) </m:t>
                    </m:r>
                  </m:oMath>
                </a14:m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được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biểu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diễn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</a:t>
                </a: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b)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Đặt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=(−∞;0]∪(−1;2)</m:t>
                    </m:r>
                  </m:oMath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khoảng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(−∞;2) </m:t>
                    </m:r>
                  </m:oMath>
                </a14:m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được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biểu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diễn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</a:t>
                </a: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c)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Đặt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𝐶</m:t>
                    </m:r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ℝ</m:t>
                    </m:r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∖(−∞;3)</m:t>
                    </m:r>
                  </m:oMath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𝐶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nửa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khoảng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[3;+∞) </m:t>
                    </m:r>
                  </m:oMath>
                </a14:m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được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biểu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diễn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</a:t>
                </a: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d) 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Đặt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𝐷</m:t>
                    </m:r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=(−3;2)∖[1;3)</m:t>
                    </m:r>
                  </m:oMath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𝐷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khoảng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(−3;1) </m:t>
                    </m:r>
                  </m:oMath>
                </a14:m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được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biểu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diễn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</a:t>
                </a:r>
              </a:p>
            </p:txBody>
          </p:sp>
        </mc:Choice>
        <mc:Fallback xmlns="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CABE804D-A1D9-3166-AF6B-B57D67A167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1235" y="1307381"/>
                <a:ext cx="10440140" cy="4455835"/>
              </a:xfrm>
              <a:prstGeom prst="rect">
                <a:avLst/>
              </a:prstGeom>
              <a:blipFill>
                <a:blip r:embed="rId4"/>
                <a:stretch>
                  <a:fillRect l="-876" b="-23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B425941B-6429-8A40-DACC-B1675900B580}"/>
              </a:ext>
            </a:extLst>
          </p:cNvPr>
          <p:cNvSpPr txBox="1"/>
          <p:nvPr/>
        </p:nvSpPr>
        <p:spPr>
          <a:xfrm>
            <a:off x="5462121" y="742139"/>
            <a:ext cx="912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4">
            <a:extLst>
              <a:ext uri="{FF2B5EF4-FFF2-40B4-BE49-F238E27FC236}">
                <a16:creationId xmlns:a16="http://schemas.microsoft.com/office/drawing/2014/main" id="{0B4FCF4A-2AAD-22F4-12E4-F9A552149A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8698" y="1660124"/>
            <a:ext cx="3698651" cy="608477"/>
          </a:xfrm>
          <a:prstGeom prst="rect">
            <a:avLst/>
          </a:prstGeom>
        </p:spPr>
      </p:pic>
      <p:pic>
        <p:nvPicPr>
          <p:cNvPr id="8" name="Picture 65">
            <a:extLst>
              <a:ext uri="{FF2B5EF4-FFF2-40B4-BE49-F238E27FC236}">
                <a16:creationId xmlns:a16="http://schemas.microsoft.com/office/drawing/2014/main" id="{BE4C0DF6-3534-F1FA-DFDE-6F8C022520F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14330" y="2742202"/>
            <a:ext cx="3485611" cy="608477"/>
          </a:xfrm>
          <a:prstGeom prst="rect">
            <a:avLst/>
          </a:prstGeom>
        </p:spPr>
      </p:pic>
      <p:pic>
        <p:nvPicPr>
          <p:cNvPr id="9" name="Picture 66">
            <a:extLst>
              <a:ext uri="{FF2B5EF4-FFF2-40B4-BE49-F238E27FC236}">
                <a16:creationId xmlns:a16="http://schemas.microsoft.com/office/drawing/2014/main" id="{454018A5-B2AB-E5C2-606E-59DA5138B73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58698" y="3648932"/>
            <a:ext cx="3832953" cy="524223"/>
          </a:xfrm>
          <a:prstGeom prst="rect">
            <a:avLst/>
          </a:prstGeom>
        </p:spPr>
      </p:pic>
      <p:pic>
        <p:nvPicPr>
          <p:cNvPr id="10" name="Picture 67">
            <a:extLst>
              <a:ext uri="{FF2B5EF4-FFF2-40B4-BE49-F238E27FC236}">
                <a16:creationId xmlns:a16="http://schemas.microsoft.com/office/drawing/2014/main" id="{4AFCF769-7133-894A-BA81-60F62714CF6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58698" y="4940659"/>
            <a:ext cx="3652067" cy="609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337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BBDC32-69AD-4A31-8C09-F655D5D45D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20A3A73F-D192-4434-9FFA-A75DE0D7B1C0}"/>
              </a:ext>
            </a:extLst>
          </p:cNvPr>
          <p:cNvSpPr/>
          <p:nvPr/>
        </p:nvSpPr>
        <p:spPr>
          <a:xfrm>
            <a:off x="498676" y="529541"/>
            <a:ext cx="11194648" cy="5798917"/>
          </a:xfrm>
          <a:prstGeom prst="roundRect">
            <a:avLst>
              <a:gd name="adj" fmla="val 4290"/>
            </a:avLst>
          </a:prstGeom>
          <a:solidFill>
            <a:schemeClr val="bg1"/>
          </a:solidFill>
          <a:ln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9B104BB-33EE-42A1-B4F0-5B6D0AA2A9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2499">
            <a:off x="10433313" y="5485038"/>
            <a:ext cx="1850336" cy="13081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0C814DEB-70BC-2A49-37B3-554426B8EDBB}"/>
                  </a:ext>
                </a:extLst>
              </p:cNvPr>
              <p:cNvSpPr txBox="1"/>
              <p:nvPr/>
            </p:nvSpPr>
            <p:spPr>
              <a:xfrm>
                <a:off x="2265761" y="2823660"/>
                <a:ext cx="7518429" cy="3023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Ta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 </a:t>
                </a: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−2=0⇔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=1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hoặc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=−2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⇒</m:t>
                    </m:r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={1; −2}</m:t>
                    </m:r>
                  </m:oMath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Ta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 </a:t>
                </a: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</m:t>
                    </m:r>
                    <m:sSup>
                      <m:sSup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−6=0⇔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hoặc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=−2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⇒</m:t>
                    </m:r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={ </m:t>
                    </m:r>
                    <m:f>
                      <m:f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Yu Mincho" panose="02020400000000000000" pitchFamily="18" charset="-128"/>
                        <a:cs typeface="Arial" panose="020B0604020202020204" pitchFamily="34" charset="0"/>
                      </a:rPr>
                      <m:t>; −2}</m:t>
                    </m:r>
                  </m:oMath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Vậy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𝐶</m:t>
                    </m:r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∩</m:t>
                    </m:r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={ −2}.</m:t>
                    </m:r>
                  </m:oMath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0C814DEB-70BC-2A49-37B3-554426B8ED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5761" y="2823660"/>
                <a:ext cx="7518429" cy="3023328"/>
              </a:xfrm>
              <a:prstGeom prst="rect">
                <a:avLst/>
              </a:prstGeom>
              <a:blipFill>
                <a:blip r:embed="rId4"/>
                <a:stretch>
                  <a:fillRect l="-1298" b="-38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1114347A-ECEB-BCDB-E685-53B0C802A446}"/>
                  </a:ext>
                </a:extLst>
              </p:cNvPr>
              <p:cNvSpPr txBox="1"/>
              <p:nvPr/>
            </p:nvSpPr>
            <p:spPr>
              <a:xfrm>
                <a:off x="1041492" y="861311"/>
                <a:ext cx="9966969" cy="11317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800"/>
                  </a:spcAft>
                </a:pPr>
                <a:r>
                  <a:rPr lang="en-US" sz="2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Bài 4 (SGK-tr.18)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Gọi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nghiệm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phương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trình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smtClean="0"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sz="2400" b="0" i="1" smtClean="0">
                        <a:effectLst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+</m:t>
                    </m:r>
                    <m:r>
                      <a:rPr lang="en-US" sz="2400" b="0" i="1" smtClean="0">
                        <a:effectLst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2400" b="0" i="1" smtClean="0">
                        <a:effectLst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−2=0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nghiệm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phương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trình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+</m:t>
                    </m:r>
                    <m:r>
                      <a:rPr lang="en-US" sz="24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−6=0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Tìm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𝐶</m:t>
                    </m:r>
                    <m:r>
                      <a:rPr lang="en-US" sz="2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US" sz="2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en-US" sz="24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∩</m:t>
                    </m:r>
                    <m:r>
                      <a:rPr lang="en-US" sz="24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1114347A-ECEB-BCDB-E685-53B0C802A4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1492" y="861311"/>
                <a:ext cx="9966969" cy="1131720"/>
              </a:xfrm>
              <a:prstGeom prst="rect">
                <a:avLst/>
              </a:prstGeom>
              <a:blipFill>
                <a:blip r:embed="rId5"/>
                <a:stretch>
                  <a:fillRect l="-979" r="-917" b="-118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AB6C7458-F03C-7AAE-C3CF-EC85390D4737}"/>
              </a:ext>
            </a:extLst>
          </p:cNvPr>
          <p:cNvSpPr txBox="1"/>
          <p:nvPr/>
        </p:nvSpPr>
        <p:spPr>
          <a:xfrm>
            <a:off x="5639674" y="2177513"/>
            <a:ext cx="912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64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BBDC32-69AD-4A31-8C09-F655D5D45D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20A3A73F-D192-4434-9FFA-A75DE0D7B1C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98676" y="529541"/>
            <a:ext cx="11194648" cy="5798917"/>
          </a:xfrm>
          <a:prstGeom prst="roundRect">
            <a:avLst>
              <a:gd name="adj" fmla="val 4290"/>
            </a:avLst>
          </a:prstGeom>
          <a:solidFill>
            <a:schemeClr val="bg1"/>
          </a:solidFill>
          <a:ln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9B104BB-33EE-42A1-B4F0-5B6D0AA2A9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2499">
            <a:off x="-318354" y="-124512"/>
            <a:ext cx="1850336" cy="1308105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909DAB7B-1E22-4CD9-9044-70C7C33013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2346" y="4898563"/>
            <a:ext cx="2394056" cy="1557655"/>
          </a:xfrm>
          <a:prstGeom prst="rect">
            <a:avLst/>
          </a:prstGeom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FE1E71F4-C9A3-2673-A1E4-20100607FD90}"/>
              </a:ext>
            </a:extLst>
          </p:cNvPr>
          <p:cNvSpPr txBox="1"/>
          <p:nvPr/>
        </p:nvSpPr>
        <p:spPr>
          <a:xfrm>
            <a:off x="984005" y="688802"/>
            <a:ext cx="2182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I. TẬP HỢP</a:t>
            </a:r>
          </a:p>
        </p:txBody>
      </p:sp>
      <p:sp>
        <p:nvSpPr>
          <p:cNvPr id="8" name="Hình chữ nhật: Góc Tròn 7">
            <a:extLst>
              <a:ext uri="{FF2B5EF4-FFF2-40B4-BE49-F238E27FC236}">
                <a16:creationId xmlns:a16="http://schemas.microsoft.com/office/drawing/2014/main" id="{417D34F3-AEEB-679F-914E-806016ECCC11}"/>
              </a:ext>
            </a:extLst>
          </p:cNvPr>
          <p:cNvSpPr/>
          <p:nvPr/>
        </p:nvSpPr>
        <p:spPr>
          <a:xfrm>
            <a:off x="893100" y="1371282"/>
            <a:ext cx="868217" cy="57571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HĐ1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ADAF0971-305B-6D5E-088C-167CC9929CFF}"/>
                  </a:ext>
                </a:extLst>
              </p:cNvPr>
              <p:cNvSpPr txBox="1"/>
              <p:nvPr/>
            </p:nvSpPr>
            <p:spPr>
              <a:xfrm>
                <a:off x="1894303" y="2939243"/>
                <a:ext cx="8072582" cy="27938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 hai cách cho một tập hợp:</a:t>
                </a:r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342900" marR="0" indent="-342900">
                  <a:lnSpc>
                    <a:spcPct val="15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</a:pPr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Liệt kê các phần tử của tập hợp;</a:t>
                </a:r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Chẳng hạn: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={0;1;2;3;4;5}</m:t>
                    </m:r>
                  </m:oMath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342900" marR="0" indent="-342900">
                  <a:lnSpc>
                    <a:spcPct val="15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</a:pPr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Chỉ ra tính chất đặc trưng cho các phần tử của tập hợp.</a:t>
                </a:r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Chẳng hạn: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={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∈</m:t>
                    </m:r>
                    <m:r>
                      <a:rPr lang="nl-NL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ℕ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|0≤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≤5}</m:t>
                    </m:r>
                  </m:oMath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ADAF0971-305B-6D5E-088C-167CC9929C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4303" y="2939243"/>
                <a:ext cx="8072582" cy="2793842"/>
              </a:xfrm>
              <a:prstGeom prst="rect">
                <a:avLst/>
              </a:prstGeom>
              <a:blipFill>
                <a:blip r:embed="rId4"/>
                <a:stretch>
                  <a:fillRect l="-1208" r="-906" b="-43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98622962-8154-CE27-E2EB-0045DD494B3D}"/>
              </a:ext>
            </a:extLst>
          </p:cNvPr>
          <p:cNvSpPr txBox="1"/>
          <p:nvPr/>
        </p:nvSpPr>
        <p:spPr>
          <a:xfrm>
            <a:off x="1894303" y="1212022"/>
            <a:ext cx="9481351" cy="1131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Ở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6, ta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quen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khái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niệm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kí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thuộc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4B7B37D9-9556-ABCF-565A-9C500E043BB8}"/>
              </a:ext>
            </a:extLst>
          </p:cNvPr>
          <p:cNvSpPr txBox="1"/>
          <p:nvPr/>
        </p:nvSpPr>
        <p:spPr>
          <a:xfrm>
            <a:off x="5639674" y="2427201"/>
            <a:ext cx="912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8555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  <p:bldP spid="5" grpId="0"/>
      <p:bldP spid="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BBDC32-69AD-4A31-8C09-F655D5D45D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20A3A73F-D192-4434-9FFA-A75DE0D7B1C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98676" y="529541"/>
            <a:ext cx="11194648" cy="5798917"/>
          </a:xfrm>
          <a:prstGeom prst="roundRect">
            <a:avLst>
              <a:gd name="adj" fmla="val 4290"/>
            </a:avLst>
          </a:prstGeom>
          <a:solidFill>
            <a:schemeClr val="bg1"/>
          </a:solidFill>
          <a:ln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9B104BB-33EE-42A1-B4F0-5B6D0AA2A9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2499">
            <a:off x="10433313" y="5485038"/>
            <a:ext cx="1850336" cy="13081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357B4B80-351D-081D-E091-4F2708C04DF9}"/>
                  </a:ext>
                </a:extLst>
              </p:cNvPr>
              <p:cNvSpPr txBox="1"/>
              <p:nvPr/>
            </p:nvSpPr>
            <p:spPr>
              <a:xfrm>
                <a:off x="2594910" y="2784146"/>
                <a:ext cx="6534361" cy="34906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>
                  <a:lnSpc>
                    <a:spcPct val="150000"/>
                  </a:lnSpc>
                </a:pP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a) Ta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 </a:t>
                </a:r>
              </a:p>
              <a:p>
                <a:pPr>
                  <a:spcAft>
                    <a:spcPts val="18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2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+3≥0⇔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≥−</m:t>
                      </m:r>
                      <m:f>
                        <m:fPr>
                          <m:ctrlP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 ⇒ 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𝐸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400" i="1" dirty="0" smtClean="0">
                              <a:effectLst/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∈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ℝ</m:t>
                          </m:r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|</m:t>
                          </m:r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≥</m:t>
                          </m:r>
                          <m:f>
                            <m:fPr>
                              <m:ctrlPr>
                                <a:rPr lang="en-US" sz="24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−3</m:t>
                              </m:r>
                            </m:num>
                            <m:den>
                              <m:r>
                                <a:rPr lang="en-US" sz="24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+5≥0⇔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≤5⇒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𝐺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={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∈</m:t>
                      </m:r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ℝ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 |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≤5}</m:t>
                      </m:r>
                    </m:oMath>
                  </m:oMathPara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⇒ 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𝐷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𝐸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∩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𝐺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400" i="1" dirty="0" smtClean="0">
                              <a:effectLst/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∈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ℝ</m:t>
                          </m:r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 | </m:t>
                          </m:r>
                          <m:f>
                            <m:fPr>
                              <m:ctrlPr>
                                <a:rPr lang="en-US" sz="24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−3</m:t>
                              </m:r>
                            </m:num>
                            <m:den>
                              <m:r>
                                <a:rPr lang="en-US" sz="24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≤</m:t>
                          </m:r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≤5</m:t>
                          </m:r>
                        </m:e>
                      </m:d>
                    </m:oMath>
                  </m:oMathPara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357B4B80-351D-081D-E091-4F2708C04D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4910" y="2784146"/>
                <a:ext cx="6534361" cy="3490699"/>
              </a:xfrm>
              <a:prstGeom prst="rect">
                <a:avLst/>
              </a:prstGeom>
              <a:blipFill>
                <a:blip r:embed="rId4"/>
                <a:stretch>
                  <a:fillRect l="-14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49E2915C-BE13-1634-B018-2B8BA144F22A}"/>
                  </a:ext>
                </a:extLst>
              </p:cNvPr>
              <p:cNvSpPr txBox="1"/>
              <p:nvPr/>
            </p:nvSpPr>
            <p:spPr>
              <a:xfrm>
                <a:off x="1153553" y="540067"/>
                <a:ext cx="9884894" cy="17884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800"/>
                  </a:spcAft>
                </a:pPr>
                <a:r>
                  <a:rPr lang="en-US" sz="2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Bài 5 (SGK-tr.18)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Tìm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𝐷</m:t>
                    </m:r>
                    <m:r>
                      <a:rPr lang="en-US" sz="2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US" sz="2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𝐸</m:t>
                    </m:r>
                    <m:r>
                      <a:rPr lang="en-US" sz="24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∩</m:t>
                    </m:r>
                    <m:r>
                      <a:rPr lang="en-US" sz="24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𝐺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biết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𝐸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𝐺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lần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lượt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nghiệm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ủa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bất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phương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trình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trong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mỗi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trường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sau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</a:t>
                </a:r>
              </a:p>
              <a:p>
                <a:pPr>
                  <a:lnSpc>
                    <a:spcPct val="150000"/>
                  </a:lnSpc>
                  <a:spcAft>
                    <a:spcPts val="800"/>
                  </a:spcAft>
                </a:pP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a)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2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+3≥0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−</m:t>
                    </m:r>
                    <m:r>
                      <a:rPr lang="en-US" sz="2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2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+5≥0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				b)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2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+2&gt;0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2</m:t>
                    </m:r>
                    <m:r>
                      <a:rPr lang="en-US" sz="2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2400" b="0" i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−9&lt;0</m:t>
                    </m:r>
                  </m:oMath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49E2915C-BE13-1634-B018-2B8BA144F2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3553" y="540067"/>
                <a:ext cx="9884894" cy="1788438"/>
              </a:xfrm>
              <a:prstGeom prst="rect">
                <a:avLst/>
              </a:prstGeom>
              <a:blipFill>
                <a:blip r:embed="rId5"/>
                <a:stretch>
                  <a:fillRect l="-925" r="-1418" b="-71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4C96CA4A-1095-26EF-5662-E68F08B706DE}"/>
              </a:ext>
            </a:extLst>
          </p:cNvPr>
          <p:cNvSpPr txBox="1"/>
          <p:nvPr/>
        </p:nvSpPr>
        <p:spPr>
          <a:xfrm>
            <a:off x="5408855" y="2410829"/>
            <a:ext cx="912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463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BBDC32-69AD-4A31-8C09-F655D5D45D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20A3A73F-D192-4434-9FFA-A75DE0D7B1C0}"/>
              </a:ext>
            </a:extLst>
          </p:cNvPr>
          <p:cNvSpPr>
            <a:spLocks/>
          </p:cNvSpPr>
          <p:nvPr/>
        </p:nvSpPr>
        <p:spPr>
          <a:xfrm>
            <a:off x="1180643" y="1070419"/>
            <a:ext cx="10059832" cy="4717162"/>
          </a:xfrm>
          <a:prstGeom prst="roundRect">
            <a:avLst>
              <a:gd name="adj" fmla="val 4290"/>
            </a:avLst>
          </a:prstGeom>
          <a:solidFill>
            <a:schemeClr val="bg1"/>
          </a:solidFill>
          <a:ln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9B104BB-33EE-42A1-B4F0-5B6D0AA2A9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2499">
            <a:off x="10433313" y="5485038"/>
            <a:ext cx="1850336" cy="13081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357B4B80-351D-081D-E091-4F2708C04DF9}"/>
                  </a:ext>
                </a:extLst>
              </p:cNvPr>
              <p:cNvSpPr txBox="1"/>
              <p:nvPr/>
            </p:nvSpPr>
            <p:spPr>
              <a:xfrm>
                <a:off x="2624111" y="1593113"/>
                <a:ext cx="6943777" cy="367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>
                  <a:lnSpc>
                    <a:spcPct val="150000"/>
                  </a:lnSpc>
                </a:pP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) Ta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 </a:t>
                </a: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+2&gt;0⇔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2400" b="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&gt;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24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⇒ 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𝐸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400" i="1" dirty="0" smtClean="0">
                              <a:effectLst/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∈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ℝ</m:t>
                          </m:r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|</m:t>
                          </m:r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&gt;−2</m:t>
                          </m:r>
                        </m:e>
                      </m:d>
                    </m:oMath>
                  </m:oMathPara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2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2400" b="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−9&lt;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0⇔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2400" b="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&lt;</m:t>
                      </m:r>
                      <m:f>
                        <m:fPr>
                          <m:ctrlPr>
                            <a:rPr lang="en-US" sz="2400" b="0" i="1" dirty="0" smtClean="0">
                              <a:effectLst/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400" b="0" i="1" dirty="0" smtClean="0">
                              <a:effectLst/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9</m:t>
                          </m:r>
                        </m:num>
                        <m:den>
                          <m:r>
                            <a:rPr lang="en-US" sz="2400" b="0" i="1" dirty="0" smtClean="0">
                              <a:effectLst/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den>
                      </m:f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⇒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𝐺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400" i="1" dirty="0" smtClean="0">
                              <a:effectLst/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∈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ℝ</m:t>
                          </m:r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 |</m:t>
                          </m:r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&lt;</m:t>
                          </m:r>
                          <m:f>
                            <m:fPr>
                              <m:ctrlPr>
                                <a:rPr lang="en-US" sz="2400" i="1" dirty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fPr>
                            <m:num>
                              <m:r>
                                <a:rPr lang="en-US" sz="2400" i="1" dirty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9</m:t>
                              </m:r>
                            </m:num>
                            <m:den>
                              <m:r>
                                <a:rPr lang="en-US" sz="2400" i="1" dirty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⇒ 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𝐷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𝐸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∩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𝐺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400" i="1" dirty="0" smtClean="0">
                              <a:effectLst/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∈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ℝ</m:t>
                          </m:r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 | 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−2&lt;</m:t>
                          </m:r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&lt;</m:t>
                          </m:r>
                          <m:f>
                            <m:fPr>
                              <m:ctrlPr>
                                <a:rPr lang="en-US" sz="2400" b="0" i="1" dirty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fPr>
                            <m:num>
                              <m:r>
                                <a:rPr lang="en-US" sz="2400" b="0" i="1" dirty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9</m:t>
                              </m:r>
                            </m:num>
                            <m:den>
                              <m:r>
                                <a:rPr lang="en-US" sz="2400" b="0" i="1" dirty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357B4B80-351D-081D-E091-4F2708C04D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4111" y="1593113"/>
                <a:ext cx="6943777" cy="3671774"/>
              </a:xfrm>
              <a:prstGeom prst="rect">
                <a:avLst/>
              </a:prstGeom>
              <a:blipFill>
                <a:blip r:embed="rId4"/>
                <a:stretch>
                  <a:fillRect l="-13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78832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BBDC32-69AD-4A31-8C09-F655D5D45D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20A3A73F-D192-4434-9FFA-A75DE0D7B1C0}"/>
              </a:ext>
            </a:extLst>
          </p:cNvPr>
          <p:cNvSpPr/>
          <p:nvPr/>
        </p:nvSpPr>
        <p:spPr>
          <a:xfrm>
            <a:off x="498676" y="529541"/>
            <a:ext cx="11194648" cy="5798917"/>
          </a:xfrm>
          <a:prstGeom prst="roundRect">
            <a:avLst>
              <a:gd name="adj" fmla="val 4290"/>
            </a:avLst>
          </a:prstGeom>
          <a:solidFill>
            <a:schemeClr val="bg1"/>
          </a:solidFill>
          <a:ln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9B104BB-33EE-42A1-B4F0-5B6D0AA2A9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2499">
            <a:off x="10433313" y="5485038"/>
            <a:ext cx="1850336" cy="13081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EF1B9F72-B9D7-45FD-AFE5-13C4F6F6D64E}"/>
                  </a:ext>
                </a:extLst>
              </p:cNvPr>
              <p:cNvSpPr txBox="1"/>
              <p:nvPr/>
            </p:nvSpPr>
            <p:spPr>
              <a:xfrm>
                <a:off x="1769573" y="2535855"/>
                <a:ext cx="8619088" cy="34678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Ta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nghiệm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đa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thức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𝑃</m:t>
                    </m:r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(</m:t>
                    </m:r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⇒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𝐴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={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∈</m:t>
                      </m:r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ℝ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|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𝑃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(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)=0}</m:t>
                      </m:r>
                    </m:oMath>
                  </m:oMathPara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Để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biểu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thức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𝑃</m:t>
                        </m:r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xác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định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thì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𝑃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)≠0⇔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∉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Gọi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thực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sao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cho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biểu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thức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𝑃</m:t>
                        </m:r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xác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định</a:t>
                </a:r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⇒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𝐵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={ 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∈</m:t>
                      </m:r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ℝ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|</m:t>
                      </m:r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𝑃</m:t>
                      </m:r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)≠0 }=</m:t>
                      </m:r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ℝ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∖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𝐴</m:t>
                      </m:r>
                      <m:r>
                        <a:rPr lang="en-US" sz="2400" i="1" dirty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.</m:t>
                      </m:r>
                    </m:oMath>
                  </m:oMathPara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EF1B9F72-B9D7-45FD-AFE5-13C4F6F6D6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9573" y="2535855"/>
                <a:ext cx="8619088" cy="3467872"/>
              </a:xfrm>
              <a:prstGeom prst="rect">
                <a:avLst/>
              </a:prstGeom>
              <a:blipFill>
                <a:blip r:embed="rId4"/>
                <a:stretch>
                  <a:fillRect l="-1061" r="-8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5E342037-FE47-2C7A-F35A-814E9D1516F2}"/>
                  </a:ext>
                </a:extLst>
              </p:cNvPr>
              <p:cNvSpPr txBox="1"/>
              <p:nvPr/>
            </p:nvSpPr>
            <p:spPr>
              <a:xfrm>
                <a:off x="1017971" y="670811"/>
                <a:ext cx="10156055" cy="14317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800"/>
                  </a:spcAft>
                </a:pPr>
                <a:r>
                  <a:rPr lang="en-US" sz="2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Bài 6 (SGK-tr.18)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Gọi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A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nghiệm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đa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thức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𝑃</m:t>
                    </m:r>
                    <m:d>
                      <m:dPr>
                        <m:ctrlPr>
                          <a:rPr lang="en-US" sz="2400" b="0" i="1" smtClean="0"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Viết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thực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sao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cho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biểu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thức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</m:t>
                        </m:r>
                        <m:d>
                          <m:dPr>
                            <m:ctrlPr>
                              <a:rPr lang="en-US" sz="2400" b="0" i="1" smtClean="0">
                                <a:effectLst/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effectLst/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𝑥</m:t>
                            </m:r>
                          </m:e>
                        </m:d>
                      </m:den>
                    </m:f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xác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định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5E342037-FE47-2C7A-F35A-814E9D1516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7971" y="670811"/>
                <a:ext cx="10156055" cy="1431739"/>
              </a:xfrm>
              <a:prstGeom prst="rect">
                <a:avLst/>
              </a:prstGeom>
              <a:blipFill>
                <a:blip r:embed="rId5"/>
                <a:stretch>
                  <a:fillRect l="-960" r="-3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31FD593D-40F3-DEFC-4ADD-55EDC3A91EF7}"/>
              </a:ext>
            </a:extLst>
          </p:cNvPr>
          <p:cNvSpPr txBox="1"/>
          <p:nvPr/>
        </p:nvSpPr>
        <p:spPr>
          <a:xfrm>
            <a:off x="5639672" y="2102550"/>
            <a:ext cx="912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756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BBDC32-69AD-4A31-8C09-F655D5D45D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20A3A73F-D192-4434-9FFA-A75DE0D7B1C0}"/>
              </a:ext>
            </a:extLst>
          </p:cNvPr>
          <p:cNvSpPr/>
          <p:nvPr/>
        </p:nvSpPr>
        <p:spPr>
          <a:xfrm>
            <a:off x="498676" y="529541"/>
            <a:ext cx="11194648" cy="5798917"/>
          </a:xfrm>
          <a:prstGeom prst="roundRect">
            <a:avLst>
              <a:gd name="adj" fmla="val 4290"/>
            </a:avLst>
          </a:prstGeom>
          <a:solidFill>
            <a:schemeClr val="bg1"/>
          </a:solidFill>
          <a:ln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9B104BB-33EE-42A1-B4F0-5B6D0AA2A9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2499">
            <a:off x="10529245" y="5611470"/>
            <a:ext cx="1850336" cy="1308105"/>
          </a:xfrm>
          <a:prstGeom prst="rect">
            <a:avLst/>
          </a:prstGeom>
        </p:spPr>
      </p:pic>
      <p:sp>
        <p:nvSpPr>
          <p:cNvPr id="6" name="矩形: 圆角 6">
            <a:extLst>
              <a:ext uri="{FF2B5EF4-FFF2-40B4-BE49-F238E27FC236}">
                <a16:creationId xmlns:a16="http://schemas.microsoft.com/office/drawing/2014/main" id="{332E4FDA-1D6B-7199-53BF-EED906236861}"/>
              </a:ext>
            </a:extLst>
          </p:cNvPr>
          <p:cNvSpPr/>
          <p:nvPr/>
        </p:nvSpPr>
        <p:spPr>
          <a:xfrm>
            <a:off x="4032094" y="250572"/>
            <a:ext cx="3749040" cy="7772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Vận</a:t>
            </a: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3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82C5EA62-EC2A-5460-A93D-B0D863C3C79D}"/>
                  </a:ext>
                </a:extLst>
              </p:cNvPr>
              <p:cNvSpPr txBox="1"/>
              <p:nvPr/>
            </p:nvSpPr>
            <p:spPr>
              <a:xfrm>
                <a:off x="879628" y="947913"/>
                <a:ext cx="10574785" cy="5317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800"/>
                  </a:spcAft>
                </a:pPr>
                <a:r>
                  <a:rPr lang="en-US" sz="2400" b="1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Bài</a:t>
                </a:r>
                <a:r>
                  <a:rPr lang="en-US" sz="2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7 (SGK-tr.18)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Lớp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10</m:t>
                    </m:r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28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học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sinh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tham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gia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tham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gia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câu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lạc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bộ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thể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thao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19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học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sinh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tham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gia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câu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lạc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bộ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âm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nhạc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Biết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rằng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10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học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sinh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tham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gia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cả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câu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lạc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bộ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trên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  <a:spcAft>
                    <a:spcPts val="800"/>
                  </a:spcAft>
                </a:pP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a)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bao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nhiêu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học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sinh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ở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lớp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10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tham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gia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câu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lạc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bộ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thể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thao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không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tham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gia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câu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lạc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bộ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âm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nhạc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?</a:t>
                </a:r>
              </a:p>
              <a:p>
                <a:pPr algn="just">
                  <a:lnSpc>
                    <a:spcPct val="150000"/>
                  </a:lnSpc>
                  <a:spcAft>
                    <a:spcPts val="800"/>
                  </a:spcAft>
                </a:pP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b)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bao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nhiêu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học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sinh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ở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lớp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10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tham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gia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ít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nhất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một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trong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câu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lạc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bộ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trên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?</a:t>
                </a:r>
              </a:p>
              <a:p>
                <a:pPr algn="just">
                  <a:lnSpc>
                    <a:spcPct val="150000"/>
                  </a:lnSpc>
                  <a:spcAft>
                    <a:spcPts val="800"/>
                  </a:spcAft>
                </a:pP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c)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Biết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lớp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10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40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học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sinh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bao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nhiêu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học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sinh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không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tham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gia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câu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lạc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bộ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thể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thao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?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bao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nhiêu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học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sinh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không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tham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gia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cả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câu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lạc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bộ</a:t>
                </a:r>
                <a:r>
                  <a:rPr 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? </a:t>
                </a:r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82C5EA62-EC2A-5460-A93D-B0D863C3C7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9628" y="947913"/>
                <a:ext cx="10574785" cy="5317610"/>
              </a:xfrm>
              <a:prstGeom prst="rect">
                <a:avLst/>
              </a:prstGeom>
              <a:blipFill>
                <a:blip r:embed="rId4"/>
                <a:stretch>
                  <a:fillRect l="-865" r="-922" b="-17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57075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BBDC32-69AD-4A31-8C09-F655D5D45D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20A3A73F-D192-4434-9FFA-A75DE0D7B1C0}"/>
              </a:ext>
            </a:extLst>
          </p:cNvPr>
          <p:cNvSpPr/>
          <p:nvPr/>
        </p:nvSpPr>
        <p:spPr>
          <a:xfrm>
            <a:off x="498676" y="529541"/>
            <a:ext cx="11194648" cy="5798917"/>
          </a:xfrm>
          <a:prstGeom prst="roundRect">
            <a:avLst>
              <a:gd name="adj" fmla="val 4290"/>
            </a:avLst>
          </a:prstGeom>
          <a:solidFill>
            <a:schemeClr val="bg1"/>
          </a:solidFill>
          <a:ln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9B104BB-33EE-42A1-B4F0-5B6D0AA2A9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2499">
            <a:off x="10433313" y="5485038"/>
            <a:ext cx="1850336" cy="13081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1E1C21D2-BF9B-07BA-C8E8-4757E40E0828}"/>
                  </a:ext>
                </a:extLst>
              </p:cNvPr>
              <p:cNvSpPr txBox="1"/>
              <p:nvPr/>
            </p:nvSpPr>
            <p:spPr>
              <a:xfrm>
                <a:off x="1347835" y="2173941"/>
                <a:ext cx="9496328" cy="33478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a)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Trong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28</m:t>
                    </m:r>
                  </m:oMath>
                </a14:m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học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sinh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tham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gia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câu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lạc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bộ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thể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thao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10</m:t>
                    </m:r>
                  </m:oMath>
                </a14:m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học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sinh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tham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gia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cả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câu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lạc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bộ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âm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nhạc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Vậy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28 − 10=18 </m:t>
                    </m:r>
                  </m:oMath>
                </a14:m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học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sinh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chỉ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tham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gia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câu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lạc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bộ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thể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thao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và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không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tham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gia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câu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lạc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bộ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âm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nhạc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b)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Số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học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sinh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tham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gia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ít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nhất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một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trong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hai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câu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lạc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bộ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trên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là: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28 + 19 – 10 = 37</m:t>
                    </m:r>
                  </m:oMath>
                </a14:m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(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học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sinh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)</a:t>
                </a:r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1E1C21D2-BF9B-07BA-C8E8-4757E40E08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7835" y="2173941"/>
                <a:ext cx="9496328" cy="3347840"/>
              </a:xfrm>
              <a:prstGeom prst="rect">
                <a:avLst/>
              </a:prstGeom>
              <a:blipFill>
                <a:blip r:embed="rId4"/>
                <a:stretch>
                  <a:fillRect l="-963" r="-1027" b="-34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51BEA052-1B55-3992-40F6-9D218DD52BD8}"/>
              </a:ext>
            </a:extLst>
          </p:cNvPr>
          <p:cNvSpPr txBox="1"/>
          <p:nvPr/>
        </p:nvSpPr>
        <p:spPr>
          <a:xfrm>
            <a:off x="5639674" y="1437819"/>
            <a:ext cx="912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0922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BBDC32-69AD-4A31-8C09-F655D5D45D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20A3A73F-D192-4434-9FFA-A75DE0D7B1C0}"/>
              </a:ext>
            </a:extLst>
          </p:cNvPr>
          <p:cNvSpPr/>
          <p:nvPr/>
        </p:nvSpPr>
        <p:spPr>
          <a:xfrm>
            <a:off x="498676" y="529541"/>
            <a:ext cx="11194648" cy="5798917"/>
          </a:xfrm>
          <a:prstGeom prst="roundRect">
            <a:avLst>
              <a:gd name="adj" fmla="val 4290"/>
            </a:avLst>
          </a:prstGeom>
          <a:solidFill>
            <a:schemeClr val="bg1"/>
          </a:solidFill>
          <a:ln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9B104BB-33EE-42A1-B4F0-5B6D0AA2A9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2499">
            <a:off x="10433313" y="5485038"/>
            <a:ext cx="1850336" cy="13081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D01907DB-410E-5882-181C-FE55CE54DA43}"/>
                  </a:ext>
                </a:extLst>
              </p:cNvPr>
              <p:cNvSpPr txBox="1"/>
              <p:nvPr/>
            </p:nvSpPr>
            <p:spPr>
              <a:xfrm>
                <a:off x="1422455" y="1127174"/>
                <a:ext cx="9347089" cy="4804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just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c) </a:t>
                </a:r>
                <a:r>
                  <a:rPr kumimoji="0" lang="fr-FR" sz="23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Cả</a:t>
                </a:r>
                <a:r>
                  <a:rPr kumimoji="0" lang="fr-FR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fr-FR" sz="23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lớp</a:t>
                </a:r>
                <a:r>
                  <a:rPr kumimoji="0" lang="fr-FR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fr-FR" sz="23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kumimoji="0" lang="fr-FR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fr-FR" sz="23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40</m:t>
                    </m:r>
                  </m:oMath>
                </a14:m>
                <a:r>
                  <a:rPr kumimoji="0" lang="fr-FR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fr-FR" sz="23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học</a:t>
                </a:r>
                <a:r>
                  <a:rPr kumimoji="0" lang="fr-FR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fr-FR" sz="23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sinh</a:t>
                </a:r>
                <a:r>
                  <a:rPr kumimoji="0" lang="fr-FR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, </a:t>
                </a:r>
                <a:r>
                  <a:rPr kumimoji="0" lang="fr-FR" sz="23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trong</a:t>
                </a:r>
                <a:r>
                  <a:rPr kumimoji="0" lang="fr-FR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fr-FR" sz="23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đó</a:t>
                </a:r>
                <a:r>
                  <a:rPr kumimoji="0" lang="fr-FR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fr-FR" sz="23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kumimoji="0" lang="fr-FR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fr-FR" sz="23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28</m:t>
                    </m:r>
                  </m:oMath>
                </a14:m>
                <a:r>
                  <a:rPr kumimoji="0" lang="fr-FR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fr-FR" sz="23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học</a:t>
                </a:r>
                <a:r>
                  <a:rPr kumimoji="0" lang="fr-FR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fr-FR" sz="23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sinh</a:t>
                </a:r>
                <a:r>
                  <a:rPr kumimoji="0" lang="fr-FR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fr-FR" sz="23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tham</a:t>
                </a:r>
                <a:r>
                  <a:rPr kumimoji="0" lang="fr-FR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fr-FR" sz="23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gia</a:t>
                </a:r>
                <a:r>
                  <a:rPr kumimoji="0" lang="fr-FR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fr-FR" sz="23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câu</a:t>
                </a:r>
                <a:r>
                  <a:rPr kumimoji="0" lang="fr-FR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fr-FR" sz="23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lạc</a:t>
                </a:r>
                <a:r>
                  <a:rPr kumimoji="0" lang="fr-FR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fr-FR" sz="23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bộ</a:t>
                </a:r>
                <a:r>
                  <a:rPr kumimoji="0" lang="fr-FR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fr-FR" sz="23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thể</a:t>
                </a:r>
                <a:r>
                  <a:rPr kumimoji="0" lang="fr-FR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fr-FR" sz="23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thao</a:t>
                </a:r>
                <a:r>
                  <a:rPr kumimoji="0" lang="fr-FR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 Do </a:t>
                </a:r>
                <a:r>
                  <a:rPr kumimoji="0" lang="fr-FR" sz="23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đó</a:t>
                </a:r>
                <a:r>
                  <a:rPr kumimoji="0" lang="fr-FR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fr-FR" sz="23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số</a:t>
                </a:r>
                <a:r>
                  <a:rPr kumimoji="0" lang="fr-FR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fr-FR" sz="23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học</a:t>
                </a:r>
                <a:r>
                  <a:rPr kumimoji="0" lang="fr-FR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fr-FR" sz="23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sinh</a:t>
                </a:r>
                <a:r>
                  <a:rPr kumimoji="0" lang="fr-FR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fr-FR" sz="23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không</a:t>
                </a:r>
                <a:r>
                  <a:rPr kumimoji="0" lang="fr-FR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fr-FR" sz="23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tham</a:t>
                </a:r>
                <a:r>
                  <a:rPr kumimoji="0" lang="fr-FR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fr-FR" sz="23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gia</a:t>
                </a:r>
                <a:r>
                  <a:rPr kumimoji="0" lang="fr-FR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fr-FR" sz="23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câu</a:t>
                </a:r>
                <a:r>
                  <a:rPr kumimoji="0" lang="fr-FR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fr-FR" sz="23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lạc</a:t>
                </a:r>
                <a:r>
                  <a:rPr kumimoji="0" lang="fr-FR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fr-FR" sz="23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bộ</a:t>
                </a:r>
                <a:r>
                  <a:rPr kumimoji="0" lang="fr-FR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fr-FR" sz="23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thể</a:t>
                </a:r>
                <a:r>
                  <a:rPr kumimoji="0" lang="fr-FR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fr-FR" sz="23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thao</a:t>
                </a:r>
                <a:r>
                  <a:rPr kumimoji="0" lang="fr-FR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là: </a:t>
                </a:r>
                <a:endParaRPr kumimoji="0" lang="en-US" sz="23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fr-FR" sz="23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40 – 28 = 12 </m:t>
                    </m:r>
                  </m:oMath>
                </a14:m>
                <a:r>
                  <a:rPr kumimoji="0" lang="fr-FR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(</a:t>
                </a:r>
                <a:r>
                  <a:rPr kumimoji="0" lang="fr-FR" sz="23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học</a:t>
                </a:r>
                <a:r>
                  <a:rPr kumimoji="0" lang="fr-FR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fr-FR" sz="23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sinh</a:t>
                </a:r>
                <a:r>
                  <a:rPr kumimoji="0" lang="fr-FR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).</a:t>
                </a:r>
                <a:endParaRPr kumimoji="0" lang="en-US" sz="23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342900" marR="0" lvl="0" indent="-342900" algn="l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anose="05000000000000000000" pitchFamily="2" charset="2"/>
                  <a:buChar char="§"/>
                  <a:tabLst/>
                  <a:defRPr/>
                </a:pPr>
                <a:r>
                  <a:rPr lang="fr-FR" sz="2300" dirty="0" err="1">
                    <a:solidFill>
                      <a:prstClr val="black"/>
                    </a:solidFill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Tính</a:t>
                </a:r>
                <a:r>
                  <a:rPr lang="fr-FR" sz="2300" dirty="0">
                    <a:solidFill>
                      <a:prstClr val="black"/>
                    </a:solidFill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fr-FR" sz="23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số</a:t>
                </a:r>
                <a:r>
                  <a:rPr kumimoji="0" lang="fr-FR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fr-FR" sz="23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học</a:t>
                </a:r>
                <a:r>
                  <a:rPr kumimoji="0" lang="fr-FR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fr-FR" sz="23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sinh</a:t>
                </a:r>
                <a:r>
                  <a:rPr kumimoji="0" lang="fr-FR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fr-FR" sz="23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không</a:t>
                </a:r>
                <a:r>
                  <a:rPr kumimoji="0" lang="fr-FR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fr-FR" sz="23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tham</a:t>
                </a:r>
                <a:r>
                  <a:rPr kumimoji="0" lang="fr-FR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fr-FR" sz="23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gia</a:t>
                </a:r>
                <a:r>
                  <a:rPr kumimoji="0" lang="fr-FR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fr-FR" sz="23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cả</a:t>
                </a:r>
                <a:r>
                  <a:rPr kumimoji="0" lang="fr-FR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fr-FR" sz="23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hai</a:t>
                </a:r>
                <a:r>
                  <a:rPr kumimoji="0" lang="fr-FR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fr-FR" sz="23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câu</a:t>
                </a:r>
                <a:r>
                  <a:rPr kumimoji="0" lang="fr-FR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fr-FR" sz="23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lạc</a:t>
                </a:r>
                <a:r>
                  <a:rPr kumimoji="0" lang="fr-FR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fr-FR" sz="23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bộ</a:t>
                </a:r>
                <a:endParaRPr kumimoji="0" lang="fr-FR" sz="23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342900" indent="-342900" algn="just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sz="23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Trường</a:t>
                </a:r>
                <a:r>
                  <a:rPr lang="en-US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3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:r>
                  <a:rPr lang="en-US" sz="23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Tính</a:t>
                </a:r>
                <a:r>
                  <a:rPr lang="en-US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3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3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học</a:t>
                </a:r>
                <a:r>
                  <a:rPr lang="en-US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3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sinh</a:t>
                </a:r>
                <a:r>
                  <a:rPr lang="en-US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3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không</a:t>
                </a:r>
                <a:r>
                  <a:rPr lang="en-US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3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tham</a:t>
                </a:r>
                <a:r>
                  <a:rPr lang="en-US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3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gia</a:t>
                </a:r>
                <a:r>
                  <a:rPr lang="en-US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3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bất</a:t>
                </a:r>
                <a:r>
                  <a:rPr lang="en-US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3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kì</a:t>
                </a:r>
                <a:r>
                  <a:rPr lang="en-US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3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câu</a:t>
                </a:r>
                <a:r>
                  <a:rPr lang="en-US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3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lạc</a:t>
                </a:r>
                <a:r>
                  <a:rPr lang="en-US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3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bộ</a:t>
                </a:r>
                <a:r>
                  <a:rPr lang="en-US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3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nào</a:t>
                </a:r>
                <a:r>
                  <a:rPr lang="en-US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3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Cả</a:t>
                </a:r>
                <a:r>
                  <a:rPr lang="en-US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3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lớp</a:t>
                </a:r>
                <a:r>
                  <a:rPr lang="en-US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3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 40 </a:t>
                </a:r>
                <a:r>
                  <a:rPr lang="en-US" sz="23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học</a:t>
                </a:r>
                <a:r>
                  <a:rPr lang="en-US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3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sinh</a:t>
                </a:r>
                <a:r>
                  <a:rPr lang="en-US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23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trong</a:t>
                </a:r>
                <a:r>
                  <a:rPr lang="en-US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3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3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 37 </a:t>
                </a:r>
                <a:r>
                  <a:rPr lang="en-US" sz="23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học</a:t>
                </a:r>
                <a:r>
                  <a:rPr lang="en-US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3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sinh</a:t>
                </a:r>
                <a:r>
                  <a:rPr lang="en-US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3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tham</a:t>
                </a:r>
                <a:r>
                  <a:rPr lang="en-US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3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gia</a:t>
                </a:r>
                <a:r>
                  <a:rPr lang="en-US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3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ít</a:t>
                </a:r>
                <a:r>
                  <a:rPr lang="en-US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3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nhất</a:t>
                </a:r>
                <a:r>
                  <a:rPr lang="en-US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3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một</a:t>
                </a:r>
                <a:r>
                  <a:rPr lang="en-US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3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trong</a:t>
                </a:r>
                <a:r>
                  <a:rPr lang="en-US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3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3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câu</a:t>
                </a:r>
                <a:r>
                  <a:rPr lang="en-US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3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lạc</a:t>
                </a:r>
                <a:r>
                  <a:rPr lang="en-US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3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bộ</a:t>
                </a:r>
                <a:r>
                  <a:rPr lang="en-US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23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Vậy</a:t>
                </a:r>
                <a:r>
                  <a:rPr lang="en-US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3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3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học</a:t>
                </a:r>
                <a:r>
                  <a:rPr lang="en-US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3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sinh</a:t>
                </a:r>
                <a:r>
                  <a:rPr lang="en-US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3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không</a:t>
                </a:r>
                <a:r>
                  <a:rPr lang="en-US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3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tham</a:t>
                </a:r>
                <a:r>
                  <a:rPr lang="en-US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3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gia</a:t>
                </a:r>
                <a:r>
                  <a:rPr lang="en-US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3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cả</a:t>
                </a:r>
                <a:r>
                  <a:rPr lang="en-US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3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3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câu</a:t>
                </a:r>
                <a:r>
                  <a:rPr lang="en-US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3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lạc</a:t>
                </a:r>
                <a:r>
                  <a:rPr lang="en-US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3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bộ</a:t>
                </a:r>
                <a:r>
                  <a:rPr lang="en-US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3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</a:p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3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40 – 37 = 3 </m:t>
                    </m:r>
                  </m:oMath>
                </a14:m>
                <a:r>
                  <a:rPr lang="en-US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(</a:t>
                </a:r>
                <a:r>
                  <a:rPr lang="en-US" sz="23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học</a:t>
                </a:r>
                <a:r>
                  <a:rPr lang="en-US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3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sinh</a:t>
                </a:r>
                <a:r>
                  <a:rPr lang="en-US" sz="2300" dirty="0">
                    <a:latin typeface="Arial" panose="020B0604020202020204" pitchFamily="34" charset="0"/>
                    <a:cs typeface="Arial" panose="020B0604020202020204" pitchFamily="34" charset="0"/>
                  </a:rPr>
                  <a:t>).</a:t>
                </a:r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D01907DB-410E-5882-181C-FE55CE54DA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2455" y="1127174"/>
                <a:ext cx="9347089" cy="4804970"/>
              </a:xfrm>
              <a:prstGeom prst="rect">
                <a:avLst/>
              </a:prstGeom>
              <a:blipFill>
                <a:blip r:embed="rId4"/>
                <a:stretch>
                  <a:fillRect l="-913" r="-913" b="-19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8511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BBDC32-69AD-4A31-8C09-F655D5D45D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20A3A73F-D192-4434-9FFA-A75DE0D7B1C0}"/>
              </a:ext>
            </a:extLst>
          </p:cNvPr>
          <p:cNvSpPr/>
          <p:nvPr/>
        </p:nvSpPr>
        <p:spPr>
          <a:xfrm>
            <a:off x="845011" y="1051573"/>
            <a:ext cx="10501977" cy="4612381"/>
          </a:xfrm>
          <a:prstGeom prst="roundRect">
            <a:avLst>
              <a:gd name="adj" fmla="val 4290"/>
            </a:avLst>
          </a:prstGeom>
          <a:solidFill>
            <a:schemeClr val="bg1"/>
          </a:solidFill>
          <a:ln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9B104BB-33EE-42A1-B4F0-5B6D0AA2A9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2499">
            <a:off x="10433313" y="5485038"/>
            <a:ext cx="1850336" cy="13081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3EF52F89-AD27-FAA5-D9CD-CC8A21A58AB1}"/>
                  </a:ext>
                </a:extLst>
              </p:cNvPr>
              <p:cNvSpPr txBox="1"/>
              <p:nvPr/>
            </p:nvSpPr>
            <p:spPr>
              <a:xfrm>
                <a:off x="1634970" y="1941991"/>
                <a:ext cx="8922058" cy="28315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marR="0" indent="-342900" algn="just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Trường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Tính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học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sinh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không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tham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gia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bất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kì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câu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lạc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bộ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nào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hoặc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tham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gia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một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trong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câu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lạc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bộ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marL="0" marR="0" algn="just">
                  <a:lnSpc>
                    <a:spcPct val="150000"/>
                  </a:lnSpc>
                </a:pP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Học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sinh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không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tham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gia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đồng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thời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cả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câu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lạc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bộ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thì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học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sinh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sẽ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 </a:t>
                </a:r>
              </a:p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40 – 10 = 30 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(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học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sinh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)</a:t>
                </a:r>
                <a:endParaRPr lang="en-US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3EF52F89-AD27-FAA5-D9CD-CC8A21A58A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4970" y="1941991"/>
                <a:ext cx="8922058" cy="2831544"/>
              </a:xfrm>
              <a:prstGeom prst="rect">
                <a:avLst/>
              </a:prstGeom>
              <a:blipFill>
                <a:blip r:embed="rId4"/>
                <a:stretch>
                  <a:fillRect l="-1025" r="-1025" b="-30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25591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BBDC32-69AD-4A31-8C09-F655D5D45D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7"/>
          <a:stretch/>
        </p:blipFill>
        <p:spPr>
          <a:xfrm>
            <a:off x="0" y="27296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20A3A73F-D192-4434-9FFA-A75DE0D7B1C0}"/>
              </a:ext>
            </a:extLst>
          </p:cNvPr>
          <p:cNvSpPr/>
          <p:nvPr/>
        </p:nvSpPr>
        <p:spPr>
          <a:xfrm>
            <a:off x="845011" y="1051573"/>
            <a:ext cx="10501977" cy="4612381"/>
          </a:xfrm>
          <a:prstGeom prst="roundRect">
            <a:avLst>
              <a:gd name="adj" fmla="val 4290"/>
            </a:avLst>
          </a:prstGeom>
          <a:solidFill>
            <a:schemeClr val="bg1"/>
          </a:solidFill>
          <a:ln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9B104BB-33EE-42A1-B4F0-5B6D0AA2A9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2499">
            <a:off x="10433313" y="5485038"/>
            <a:ext cx="1850336" cy="1308105"/>
          </a:xfrm>
          <a:prstGeom prst="rect">
            <a:avLst/>
          </a:prstGeom>
        </p:spPr>
      </p:pic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3F561576-2ACF-C306-E07E-3639E8085593}"/>
              </a:ext>
            </a:extLst>
          </p:cNvPr>
          <p:cNvSpPr txBox="1"/>
          <p:nvPr/>
        </p:nvSpPr>
        <p:spPr>
          <a:xfrm>
            <a:off x="1476218" y="1755080"/>
            <a:ext cx="939004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2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Bài </a:t>
            </a:r>
            <a:r>
              <a:rPr lang="en-US" sz="2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8 </a:t>
            </a:r>
            <a:r>
              <a:rPr lang="en-US" sz="2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(SGK-tr.18)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Một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nhóm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có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12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học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sinh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chuẩn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bị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cho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hội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diễn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văn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nghệ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Trong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danh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sách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đăng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kí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tham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gia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tiết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mục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múa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và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tiết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mục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hát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của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nhóm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đó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có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5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học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sinh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tham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gia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tiết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mục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múa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3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học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sinh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tham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gia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cả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hai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tiết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mục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Hỏi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có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bao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nhiêu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học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sinh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trong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nhóm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tham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gia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tiết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mục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hát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?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Biết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có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4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học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sinh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của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nhóm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không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tham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gia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tiết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mục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nào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80301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BBDC32-69AD-4A31-8C09-F655D5D45D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20A3A73F-D192-4434-9FFA-A75DE0D7B1C0}"/>
              </a:ext>
            </a:extLst>
          </p:cNvPr>
          <p:cNvSpPr/>
          <p:nvPr/>
        </p:nvSpPr>
        <p:spPr>
          <a:xfrm>
            <a:off x="498676" y="529541"/>
            <a:ext cx="11194648" cy="5798917"/>
          </a:xfrm>
          <a:prstGeom prst="roundRect">
            <a:avLst>
              <a:gd name="adj" fmla="val 4290"/>
            </a:avLst>
          </a:prstGeom>
          <a:solidFill>
            <a:schemeClr val="bg1"/>
          </a:solidFill>
          <a:ln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9B104BB-33EE-42A1-B4F0-5B6D0AA2A9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2499">
            <a:off x="10433313" y="5485038"/>
            <a:ext cx="1850336" cy="13081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EC7A746D-1DE1-67DB-353D-AC23D8EBDBD9}"/>
                  </a:ext>
                </a:extLst>
              </p:cNvPr>
              <p:cNvSpPr txBox="1"/>
              <p:nvPr/>
            </p:nvSpPr>
            <p:spPr>
              <a:xfrm>
                <a:off x="1461855" y="1318625"/>
                <a:ext cx="9268287" cy="50098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Vì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nhóm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12</m:t>
                    </m:r>
                  </m:oMath>
                </a14:m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học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sinh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,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trong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đó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4</m:t>
                    </m:r>
                  </m:oMath>
                </a14:m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học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sinh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không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tham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gia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tiết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mục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nào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nên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tổng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số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học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sinh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tham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gia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ít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nhất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một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tiết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mục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múa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hoặc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hát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là: </a:t>
                </a:r>
                <a14:m>
                  <m:oMath xmlns:m="http://schemas.openxmlformats.org/officeDocument/2006/math">
                    <m:r>
                      <a:rPr lang="fr-FR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12 – 4=8 </m:t>
                    </m:r>
                  </m:oMath>
                </a14:m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(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học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sinh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)</a:t>
                </a:r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Lại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Trong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5</m:t>
                    </m:r>
                  </m:oMath>
                </a14:m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học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sinh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tham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gia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tiết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mục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múa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,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3</m:t>
                    </m:r>
                  </m:oMath>
                </a14:m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học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sinh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tham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gia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cả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hai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tiết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mục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Vậy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số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học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sinh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chỉ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tham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gia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tiết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mục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múa</a:t>
                </a: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là:</a:t>
                </a:r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ctr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fr-FR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5 – 3=2 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(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học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sinh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)</a:t>
                </a: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Do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học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sinh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tham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gia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tiết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mục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hát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</a:t>
                </a:r>
              </a:p>
              <a:p>
                <a:pPr marL="0" marR="0" algn="ctr">
                  <a:lnSpc>
                    <a:spcPct val="150000"/>
                  </a:lnSpc>
                  <a:spcBef>
                    <a:spcPts val="0"/>
                  </a:spcBef>
                </a:pPr>
                <a14:m>
                  <m:oMath xmlns:m="http://schemas.openxmlformats.org/officeDocument/2006/math"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8 –2=6 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(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học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sinh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)</a:t>
                </a: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Vậy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trong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nhóm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6</m:t>
                    </m:r>
                  </m:oMath>
                </a14:m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học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sinh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tham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gia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tiết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mục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hát</a:t>
                </a:r>
                <a:r>
                  <a:rPr lang="en-US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EC7A746D-1DE1-67DB-353D-AC23D8EBDB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1855" y="1318625"/>
                <a:ext cx="9268287" cy="5009833"/>
              </a:xfrm>
              <a:prstGeom prst="rect">
                <a:avLst/>
              </a:prstGeom>
              <a:blipFill>
                <a:blip r:embed="rId4"/>
                <a:stretch>
                  <a:fillRect l="-1053" r="-526" b="-19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527E0137-169C-41E5-6DC2-AA95E0B7D8D2}"/>
              </a:ext>
            </a:extLst>
          </p:cNvPr>
          <p:cNvSpPr txBox="1"/>
          <p:nvPr/>
        </p:nvSpPr>
        <p:spPr>
          <a:xfrm>
            <a:off x="5639674" y="922914"/>
            <a:ext cx="912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0799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BBDC32-69AD-4A31-8C09-F655D5D45D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20A3A73F-D192-4434-9FFA-A75DE0D7B1C0}"/>
              </a:ext>
            </a:extLst>
          </p:cNvPr>
          <p:cNvSpPr/>
          <p:nvPr/>
        </p:nvSpPr>
        <p:spPr>
          <a:xfrm>
            <a:off x="1083074" y="773017"/>
            <a:ext cx="10166365" cy="5311966"/>
          </a:xfrm>
          <a:prstGeom prst="roundRect">
            <a:avLst>
              <a:gd name="adj" fmla="val 4290"/>
            </a:avLst>
          </a:prstGeom>
          <a:solidFill>
            <a:schemeClr val="bg1"/>
          </a:solidFill>
          <a:ln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9B104BB-33EE-42A1-B4F0-5B6D0AA2A9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2499">
            <a:off x="9798475" y="5148381"/>
            <a:ext cx="1850336" cy="1308105"/>
          </a:xfrm>
          <a:prstGeom prst="rect">
            <a:avLst/>
          </a:prstGeom>
        </p:spPr>
      </p:pic>
      <p:sp>
        <p:nvSpPr>
          <p:cNvPr id="5" name="Hình Bầu dục 4">
            <a:extLst>
              <a:ext uri="{FF2B5EF4-FFF2-40B4-BE49-F238E27FC236}">
                <a16:creationId xmlns:a16="http://schemas.microsoft.com/office/drawing/2014/main" id="{64DB5B0B-F5AC-3D61-D4E1-0361F59C2D10}"/>
              </a:ext>
            </a:extLst>
          </p:cNvPr>
          <p:cNvSpPr/>
          <p:nvPr/>
        </p:nvSpPr>
        <p:spPr>
          <a:xfrm>
            <a:off x="2673658" y="1414695"/>
            <a:ext cx="6844684" cy="1384917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HOẠT ĐỘNG NHÓM ĐÔI</a:t>
            </a: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D71E50AC-4079-CF8B-57C1-0A6FEB150603}"/>
              </a:ext>
            </a:extLst>
          </p:cNvPr>
          <p:cNvSpPr txBox="1"/>
          <p:nvPr/>
        </p:nvSpPr>
        <p:spPr>
          <a:xfrm>
            <a:off x="3058937" y="3572629"/>
            <a:ext cx="6214638" cy="1131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đôi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hoàn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phiếu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trắc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nghiệm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49124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254C081-7743-42B6-8FFD-050F25D67E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: 圆角 4">
            <a:extLst>
              <a:ext uri="{FF2B5EF4-FFF2-40B4-BE49-F238E27FC236}">
                <a16:creationId xmlns:a16="http://schemas.microsoft.com/office/drawing/2014/main" id="{D90C9F21-6CFF-439B-972E-4D06E6F38D5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701337" y="603681"/>
            <a:ext cx="10564427" cy="5912528"/>
          </a:xfrm>
          <a:prstGeom prst="roundRect">
            <a:avLst/>
          </a:prstGeom>
          <a:solidFill>
            <a:schemeClr val="bg1"/>
          </a:solidFill>
          <a:ln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388FAE1C-409A-4564-9AC8-8C9ADFD849E2}"/>
              </a:ext>
            </a:extLst>
          </p:cNvPr>
          <p:cNvSpPr/>
          <p:nvPr/>
        </p:nvSpPr>
        <p:spPr>
          <a:xfrm>
            <a:off x="4241331" y="6223271"/>
            <a:ext cx="157228" cy="157228"/>
          </a:xfrm>
          <a:prstGeom prst="ellipse">
            <a:avLst/>
          </a:prstGeom>
          <a:solidFill>
            <a:srgbClr val="F5C50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017E7388-99CE-4C3F-B2CA-796D7E559F70}"/>
              </a:ext>
            </a:extLst>
          </p:cNvPr>
          <p:cNvSpPr/>
          <p:nvPr/>
        </p:nvSpPr>
        <p:spPr>
          <a:xfrm>
            <a:off x="4596656" y="6223271"/>
            <a:ext cx="157228" cy="157228"/>
          </a:xfrm>
          <a:prstGeom prst="ellipse">
            <a:avLst/>
          </a:prstGeom>
          <a:solidFill>
            <a:srgbClr val="F5C50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32C000DB-5923-41DE-B33D-E9E1B3E7FA9C}"/>
              </a:ext>
            </a:extLst>
          </p:cNvPr>
          <p:cNvSpPr/>
          <p:nvPr/>
        </p:nvSpPr>
        <p:spPr>
          <a:xfrm>
            <a:off x="4981160" y="6223271"/>
            <a:ext cx="157228" cy="157228"/>
          </a:xfrm>
          <a:prstGeom prst="ellipse">
            <a:avLst/>
          </a:prstGeom>
          <a:solidFill>
            <a:srgbClr val="F5C50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Hình ảnh 3">
            <a:extLst>
              <a:ext uri="{FF2B5EF4-FFF2-40B4-BE49-F238E27FC236}">
                <a16:creationId xmlns:a16="http://schemas.microsoft.com/office/drawing/2014/main" id="{D6325A9F-FCDD-3DB9-5E93-CB70E5257D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2406" y="3425001"/>
            <a:ext cx="3409027" cy="2955498"/>
          </a:xfrm>
          <a:prstGeom prst="rect">
            <a:avLst/>
          </a:prstGeom>
        </p:spPr>
      </p:pic>
      <p:sp>
        <p:nvSpPr>
          <p:cNvPr id="6" name="Hình chữ nhật: Góc Tròn 5">
            <a:extLst>
              <a:ext uri="{FF2B5EF4-FFF2-40B4-BE49-F238E27FC236}">
                <a16:creationId xmlns:a16="http://schemas.microsoft.com/office/drawing/2014/main" id="{33033E79-B084-7BD4-54BD-6321DD1DD505}"/>
              </a:ext>
            </a:extLst>
          </p:cNvPr>
          <p:cNvSpPr/>
          <p:nvPr/>
        </p:nvSpPr>
        <p:spPr>
          <a:xfrm>
            <a:off x="926236" y="1382487"/>
            <a:ext cx="868217" cy="57571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HĐ2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942A8A57-D19A-3B8C-F865-8A16303E1ED2}"/>
                  </a:ext>
                </a:extLst>
              </p:cNvPr>
              <p:cNvSpPr txBox="1"/>
              <p:nvPr/>
            </p:nvSpPr>
            <p:spPr>
              <a:xfrm>
                <a:off x="2958507" y="4635166"/>
                <a:ext cx="2565647" cy="12087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a)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={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𝑎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;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𝑏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;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𝑐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}. </m:t>
                    </m:r>
                  </m:oMath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b)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𝑑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 ∉ 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. </m:t>
                    </m:r>
                  </m:oMath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942A8A57-D19A-3B8C-F865-8A16303E1E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58507" y="4635166"/>
                <a:ext cx="2565647" cy="1208792"/>
              </a:xfrm>
              <a:prstGeom prst="rect">
                <a:avLst/>
              </a:prstGeom>
              <a:blipFill>
                <a:blip r:embed="rId4"/>
                <a:stretch>
                  <a:fillRect l="-3563" b="-105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Hộp Văn bản 15">
            <a:extLst>
              <a:ext uri="{FF2B5EF4-FFF2-40B4-BE49-F238E27FC236}">
                <a16:creationId xmlns:a16="http://schemas.microsoft.com/office/drawing/2014/main" id="{820ABD42-3263-47BA-2831-EF495522CB35}"/>
              </a:ext>
            </a:extLst>
          </p:cNvPr>
          <p:cNvSpPr txBox="1"/>
          <p:nvPr/>
        </p:nvSpPr>
        <p:spPr>
          <a:xfrm>
            <a:off x="5295835" y="4076754"/>
            <a:ext cx="912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Hộp Văn bản 1">
            <a:extLst>
              <a:ext uri="{FF2B5EF4-FFF2-40B4-BE49-F238E27FC236}">
                <a16:creationId xmlns:a16="http://schemas.microsoft.com/office/drawing/2014/main" id="{DDAD00F8-2187-CDD6-E1C8-B3A64A310DE8}"/>
              </a:ext>
            </a:extLst>
          </p:cNvPr>
          <p:cNvSpPr txBox="1"/>
          <p:nvPr/>
        </p:nvSpPr>
        <p:spPr>
          <a:xfrm>
            <a:off x="1825547" y="668615"/>
            <a:ext cx="9322743" cy="2239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ta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còn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minh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hoạ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vòng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tròn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kín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diễn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bởi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chấm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bên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vòng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kín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còn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thuộc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tâp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diễn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bởi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chấm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bên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ngoài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vòng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kín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minh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hoạ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như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vậy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gọi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đồ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Ven.</a:t>
            </a: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9AD624E7-095E-D31B-76DB-4A7757085E38}"/>
              </a:ext>
            </a:extLst>
          </p:cNvPr>
          <p:cNvSpPr txBox="1"/>
          <p:nvPr/>
        </p:nvSpPr>
        <p:spPr>
          <a:xfrm>
            <a:off x="793070" y="2867100"/>
            <a:ext cx="10449895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a)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liệt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kê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85E3B518-6EC2-69E9-4CF8-AB5661E916DE}"/>
              </a:ext>
            </a:extLst>
          </p:cNvPr>
          <p:cNvSpPr txBox="1"/>
          <p:nvPr/>
        </p:nvSpPr>
        <p:spPr>
          <a:xfrm>
            <a:off x="815446" y="3590439"/>
            <a:ext cx="5601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b)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thuộc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A.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BB5F85D-5C5A-4FDE-99C2-95E15B17971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39456">
            <a:off x="9844207" y="5425650"/>
            <a:ext cx="2745983" cy="1941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627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/>
      <p:bldP spid="2" grpId="0"/>
      <p:bldP spid="8" grpId="0"/>
      <p:bldP spid="9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BBDC32-69AD-4A31-8C09-F655D5D45D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20A3A73F-D192-4434-9FFA-A75DE0D7B1C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98676" y="529541"/>
            <a:ext cx="11194648" cy="5798917"/>
          </a:xfrm>
          <a:prstGeom prst="roundRect">
            <a:avLst>
              <a:gd name="adj" fmla="val 4290"/>
            </a:avLst>
          </a:prstGeom>
          <a:solidFill>
            <a:schemeClr val="bg1"/>
          </a:solidFill>
          <a:ln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9B104BB-33EE-42A1-B4F0-5B6D0AA2A9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2499">
            <a:off x="-68971" y="64856"/>
            <a:ext cx="1850336" cy="1308105"/>
          </a:xfrm>
          <a:prstGeom prst="rect">
            <a:avLst/>
          </a:prstGeom>
        </p:spPr>
      </p:pic>
      <p:sp>
        <p:nvSpPr>
          <p:cNvPr id="30" name="îśľîďé">
            <a:extLst>
              <a:ext uri="{FF2B5EF4-FFF2-40B4-BE49-F238E27FC236}">
                <a16:creationId xmlns:a16="http://schemas.microsoft.com/office/drawing/2014/main" id="{8E668F31-5095-40F8-8A9C-D6A3221922CE}"/>
              </a:ext>
            </a:extLst>
          </p:cNvPr>
          <p:cNvSpPr/>
          <p:nvPr/>
        </p:nvSpPr>
        <p:spPr>
          <a:xfrm>
            <a:off x="2533292" y="2457652"/>
            <a:ext cx="1403398" cy="1403398"/>
          </a:xfrm>
          <a:prstGeom prst="ellipse">
            <a:avLst/>
          </a:prstGeom>
          <a:solidFill>
            <a:srgbClr val="02253D"/>
          </a:solidFill>
          <a:ln w="9525">
            <a:noFill/>
            <a:round/>
            <a:headEnd/>
            <a:tailE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4" name="isḷîďê">
            <a:extLst>
              <a:ext uri="{FF2B5EF4-FFF2-40B4-BE49-F238E27FC236}">
                <a16:creationId xmlns:a16="http://schemas.microsoft.com/office/drawing/2014/main" id="{697271BD-51A0-4234-95D8-D106B0FF5479}"/>
              </a:ext>
            </a:extLst>
          </p:cNvPr>
          <p:cNvSpPr/>
          <p:nvPr/>
        </p:nvSpPr>
        <p:spPr>
          <a:xfrm>
            <a:off x="5319752" y="2457652"/>
            <a:ext cx="1403398" cy="1403398"/>
          </a:xfrm>
          <a:prstGeom prst="ellipse">
            <a:avLst/>
          </a:prstGeom>
          <a:solidFill>
            <a:srgbClr val="02253D"/>
          </a:solidFill>
          <a:ln w="9525">
            <a:noFill/>
            <a:round/>
            <a:headEnd/>
            <a:tailE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8" name="ïṣliḑè">
            <a:extLst>
              <a:ext uri="{FF2B5EF4-FFF2-40B4-BE49-F238E27FC236}">
                <a16:creationId xmlns:a16="http://schemas.microsoft.com/office/drawing/2014/main" id="{0CF4A0BB-03AB-479D-AD2E-223FEC69D795}"/>
              </a:ext>
            </a:extLst>
          </p:cNvPr>
          <p:cNvSpPr/>
          <p:nvPr/>
        </p:nvSpPr>
        <p:spPr>
          <a:xfrm>
            <a:off x="8147278" y="2457652"/>
            <a:ext cx="1403398" cy="1403398"/>
          </a:xfrm>
          <a:prstGeom prst="ellipse">
            <a:avLst/>
          </a:prstGeom>
          <a:solidFill>
            <a:srgbClr val="02253D"/>
          </a:solidFill>
          <a:ln w="9525">
            <a:noFill/>
            <a:round/>
            <a:headEnd/>
            <a:tailE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BE2EF10C-9BFA-451F-872B-A6E565A1B5E2}"/>
              </a:ext>
            </a:extLst>
          </p:cNvPr>
          <p:cNvCxnSpPr>
            <a:cxnSpLocks/>
          </p:cNvCxnSpPr>
          <p:nvPr/>
        </p:nvCxnSpPr>
        <p:spPr>
          <a:xfrm>
            <a:off x="4502030" y="2749157"/>
            <a:ext cx="1" cy="1916031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79691545-19C8-4D37-857D-F3B4149E9BA3}"/>
              </a:ext>
            </a:extLst>
          </p:cNvPr>
          <p:cNvCxnSpPr>
            <a:cxnSpLocks/>
          </p:cNvCxnSpPr>
          <p:nvPr/>
        </p:nvCxnSpPr>
        <p:spPr>
          <a:xfrm>
            <a:off x="7172467" y="2749157"/>
            <a:ext cx="1" cy="1916031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>
            <a:extLst>
              <a:ext uri="{FF2B5EF4-FFF2-40B4-BE49-F238E27FC236}">
                <a16:creationId xmlns:a16="http://schemas.microsoft.com/office/drawing/2014/main" id="{80E5B3FE-CA3D-44F5-9826-92E851ADEB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8262" y="2518757"/>
            <a:ext cx="1403397" cy="1403397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53BC0A36-0055-42B3-A30D-930CF791E56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591" y="2274121"/>
            <a:ext cx="1770459" cy="1770459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932EF96C-8DBE-4B52-A67B-93BF4BF0091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0044" y="2577345"/>
            <a:ext cx="1348444" cy="1348444"/>
          </a:xfrm>
          <a:prstGeom prst="rect">
            <a:avLst/>
          </a:prstGeom>
        </p:spPr>
      </p:pic>
      <p:sp>
        <p:nvSpPr>
          <p:cNvPr id="6" name="Google Shape;9176;p72">
            <a:extLst>
              <a:ext uri="{FF2B5EF4-FFF2-40B4-BE49-F238E27FC236}">
                <a16:creationId xmlns:a16="http://schemas.microsoft.com/office/drawing/2014/main" id="{4A554350-70B8-4290-800A-A5FA2CF24375}"/>
              </a:ext>
            </a:extLst>
          </p:cNvPr>
          <p:cNvSpPr txBox="1">
            <a:spLocks/>
          </p:cNvSpPr>
          <p:nvPr/>
        </p:nvSpPr>
        <p:spPr>
          <a:xfrm>
            <a:off x="2822520" y="806076"/>
            <a:ext cx="6397862" cy="70977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vi-VN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HƯỚNG DẪN VỀ NHÀ</a:t>
            </a:r>
          </a:p>
        </p:txBody>
      </p:sp>
      <p:sp>
        <p:nvSpPr>
          <p:cNvPr id="7" name="TextBox 5">
            <a:extLst>
              <a:ext uri="{FF2B5EF4-FFF2-40B4-BE49-F238E27FC236}">
                <a16:creationId xmlns:a16="http://schemas.microsoft.com/office/drawing/2014/main" id="{A3598819-4415-AB7E-D11B-981665983597}"/>
              </a:ext>
            </a:extLst>
          </p:cNvPr>
          <p:cNvSpPr txBox="1"/>
          <p:nvPr/>
        </p:nvSpPr>
        <p:spPr>
          <a:xfrm>
            <a:off x="1952302" y="4240914"/>
            <a:ext cx="2214577" cy="1685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Ghi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nhớ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kiến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thức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tiết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6BC7C86-99AF-4D6A-69CB-B57073412510}"/>
              </a:ext>
            </a:extLst>
          </p:cNvPr>
          <p:cNvSpPr/>
          <p:nvPr/>
        </p:nvSpPr>
        <p:spPr>
          <a:xfrm>
            <a:off x="4558842" y="4236927"/>
            <a:ext cx="2556813" cy="1131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Hoàn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SBT</a:t>
            </a: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E3688B0E-B14C-82FB-97CC-888EC1F7137F}"/>
              </a:ext>
            </a:extLst>
          </p:cNvPr>
          <p:cNvSpPr/>
          <p:nvPr/>
        </p:nvSpPr>
        <p:spPr>
          <a:xfrm>
            <a:off x="7671144" y="4239744"/>
            <a:ext cx="2769833" cy="1697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2400" dirty="0"/>
              <a:t>Chuẩn bị</a:t>
            </a:r>
            <a:r>
              <a:rPr lang="en-US" sz="2400" dirty="0"/>
              <a:t>,</a:t>
            </a:r>
            <a:r>
              <a:rPr lang="vi-VN" sz="2400" dirty="0"/>
              <a:t> đọc và xem </a:t>
            </a:r>
            <a:r>
              <a:rPr lang="vi-VN" sz="2400" dirty="0" err="1"/>
              <a:t>trước</a:t>
            </a:r>
            <a:r>
              <a:rPr lang="en-US" sz="2400" dirty="0"/>
              <a:t> </a:t>
            </a:r>
            <a:r>
              <a:rPr lang="en-US" sz="2400" b="1" dirty="0" err="1"/>
              <a:t>Bài</a:t>
            </a:r>
            <a:r>
              <a:rPr lang="en-US" sz="2400" b="1" dirty="0"/>
              <a:t> </a:t>
            </a:r>
            <a:r>
              <a:rPr lang="en-US" sz="2400" b="1" dirty="0" err="1"/>
              <a:t>tập</a:t>
            </a:r>
            <a:r>
              <a:rPr lang="en-US" sz="2400" b="1" dirty="0"/>
              <a:t> </a:t>
            </a:r>
            <a:r>
              <a:rPr lang="en-US" sz="2400" b="1" dirty="0" err="1"/>
              <a:t>cuối</a:t>
            </a:r>
            <a:r>
              <a:rPr lang="en-US" sz="2400" b="1" dirty="0"/>
              <a:t> </a:t>
            </a:r>
            <a:r>
              <a:rPr lang="en-US" sz="2400" b="1" dirty="0" err="1"/>
              <a:t>chương</a:t>
            </a:r>
            <a:r>
              <a:rPr lang="en-US" sz="2400" b="1" dirty="0"/>
              <a:t> I.</a:t>
            </a:r>
          </a:p>
        </p:txBody>
      </p:sp>
    </p:spTree>
    <p:extLst>
      <p:ext uri="{BB962C8B-B14F-4D97-AF65-F5344CB8AC3E}">
        <p14:creationId xmlns:p14="http://schemas.microsoft.com/office/powerpoint/2010/main" val="1356690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3D949B1-D8F8-4E35-AA56-2785806A672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70A82B1-260A-40DE-B9AC-41D7B3634D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3" y="3024426"/>
            <a:ext cx="2160134" cy="2160134"/>
          </a:xfrm>
          <a:prstGeom prst="rect">
            <a:avLst/>
          </a:prstGeom>
        </p:spPr>
      </p:pic>
      <p:pic>
        <p:nvPicPr>
          <p:cNvPr id="3" name="图片 31">
            <a:extLst>
              <a:ext uri="{FF2B5EF4-FFF2-40B4-BE49-F238E27FC236}">
                <a16:creationId xmlns:a16="http://schemas.microsoft.com/office/drawing/2014/main" id="{09828262-4F1A-E94A-80BD-7A2D5FBC41D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5769" y="-78462"/>
            <a:ext cx="1770459" cy="1770459"/>
          </a:xfrm>
          <a:prstGeom prst="rect">
            <a:avLst/>
          </a:prstGeom>
        </p:spPr>
      </p:pic>
      <p:pic>
        <p:nvPicPr>
          <p:cNvPr id="6" name="图片 28">
            <a:extLst>
              <a:ext uri="{FF2B5EF4-FFF2-40B4-BE49-F238E27FC236}">
                <a16:creationId xmlns:a16="http://schemas.microsoft.com/office/drawing/2014/main" id="{61250A44-5226-0703-84BF-0DAA1CE3530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1594" y="3095447"/>
            <a:ext cx="1781765" cy="1781765"/>
          </a:xfrm>
          <a:prstGeom prst="rect">
            <a:avLst/>
          </a:prstGeom>
        </p:spPr>
      </p:pic>
      <p:sp>
        <p:nvSpPr>
          <p:cNvPr id="9" name="TextBox 3">
            <a:extLst>
              <a:ext uri="{FF2B5EF4-FFF2-40B4-BE49-F238E27FC236}">
                <a16:creationId xmlns:a16="http://schemas.microsoft.com/office/drawing/2014/main" id="{37E241FB-629D-D067-DE04-E4A2FA03D823}"/>
              </a:ext>
            </a:extLst>
          </p:cNvPr>
          <p:cNvSpPr txBox="1"/>
          <p:nvPr/>
        </p:nvSpPr>
        <p:spPr>
          <a:xfrm>
            <a:off x="2635570" y="1999070"/>
            <a:ext cx="6761061" cy="259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HẸN GẶP LẠI CÁC EM TRONG BUỔI HỌC SAU!</a:t>
            </a:r>
          </a:p>
        </p:txBody>
      </p:sp>
    </p:spTree>
    <p:extLst>
      <p:ext uri="{BB962C8B-B14F-4D97-AF65-F5344CB8AC3E}">
        <p14:creationId xmlns:p14="http://schemas.microsoft.com/office/powerpoint/2010/main" val="1982488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BBDC32-69AD-4A31-8C09-F655D5D45D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20A3A73F-D192-4434-9FFA-A75DE0D7B1C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98676" y="529541"/>
            <a:ext cx="11194648" cy="5798917"/>
          </a:xfrm>
          <a:prstGeom prst="roundRect">
            <a:avLst>
              <a:gd name="adj" fmla="val 4290"/>
            </a:avLst>
          </a:prstGeom>
          <a:solidFill>
            <a:schemeClr val="bg1"/>
          </a:solidFill>
          <a:ln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9B104BB-33EE-42A1-B4F0-5B6D0AA2A9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2499">
            <a:off x="-350272" y="-171356"/>
            <a:ext cx="1850336" cy="1308105"/>
          </a:xfrm>
          <a:prstGeom prst="rect">
            <a:avLst/>
          </a:prstGeom>
        </p:spPr>
      </p:pic>
      <p:sp>
        <p:nvSpPr>
          <p:cNvPr id="22" name="işḻiďe">
            <a:extLst>
              <a:ext uri="{FF2B5EF4-FFF2-40B4-BE49-F238E27FC236}">
                <a16:creationId xmlns:a16="http://schemas.microsoft.com/office/drawing/2014/main" id="{9262A4AB-E3EE-43D7-BA6B-329CC14AEF20}"/>
              </a:ext>
            </a:extLst>
          </p:cNvPr>
          <p:cNvSpPr/>
          <p:nvPr/>
        </p:nvSpPr>
        <p:spPr bwMode="auto">
          <a:xfrm>
            <a:off x="2700896" y="2390491"/>
            <a:ext cx="339554" cy="252823"/>
          </a:xfrm>
          <a:custGeom>
            <a:avLst/>
            <a:gdLst>
              <a:gd name="connsiteX0" fmla="*/ 467768 w 604181"/>
              <a:gd name="connsiteY0" fmla="*/ 117209 h 449855"/>
              <a:gd name="connsiteX1" fmla="*/ 533019 w 604181"/>
              <a:gd name="connsiteY1" fmla="*/ 145391 h 449855"/>
              <a:gd name="connsiteX2" fmla="*/ 547131 w 604181"/>
              <a:gd name="connsiteY2" fmla="*/ 212354 h 449855"/>
              <a:gd name="connsiteX3" fmla="*/ 499248 w 604181"/>
              <a:gd name="connsiteY3" fmla="*/ 299791 h 449855"/>
              <a:gd name="connsiteX4" fmla="*/ 499971 w 604181"/>
              <a:gd name="connsiteY4" fmla="*/ 306174 h 449855"/>
              <a:gd name="connsiteX5" fmla="*/ 510706 w 604181"/>
              <a:gd name="connsiteY5" fmla="*/ 307619 h 449855"/>
              <a:gd name="connsiteX6" fmla="*/ 590431 w 604181"/>
              <a:gd name="connsiteY6" fmla="*/ 345677 h 449855"/>
              <a:gd name="connsiteX7" fmla="*/ 604060 w 604181"/>
              <a:gd name="connsiteY7" fmla="*/ 430585 h 449855"/>
              <a:gd name="connsiteX8" fmla="*/ 604181 w 604181"/>
              <a:gd name="connsiteY8" fmla="*/ 436607 h 449855"/>
              <a:gd name="connsiteX9" fmla="*/ 600442 w 604181"/>
              <a:gd name="connsiteY9" fmla="*/ 446001 h 449855"/>
              <a:gd name="connsiteX10" fmla="*/ 591034 w 604181"/>
              <a:gd name="connsiteY10" fmla="*/ 449855 h 449855"/>
              <a:gd name="connsiteX11" fmla="*/ 344381 w 604181"/>
              <a:gd name="connsiteY11" fmla="*/ 449855 h 449855"/>
              <a:gd name="connsiteX12" fmla="*/ 335094 w 604181"/>
              <a:gd name="connsiteY12" fmla="*/ 446001 h 449855"/>
              <a:gd name="connsiteX13" fmla="*/ 331355 w 604181"/>
              <a:gd name="connsiteY13" fmla="*/ 436607 h 449855"/>
              <a:gd name="connsiteX14" fmla="*/ 331475 w 604181"/>
              <a:gd name="connsiteY14" fmla="*/ 430585 h 449855"/>
              <a:gd name="connsiteX15" fmla="*/ 345104 w 604181"/>
              <a:gd name="connsiteY15" fmla="*/ 345677 h 449855"/>
              <a:gd name="connsiteX16" fmla="*/ 424830 w 604181"/>
              <a:gd name="connsiteY16" fmla="*/ 307619 h 449855"/>
              <a:gd name="connsiteX17" fmla="*/ 435564 w 604181"/>
              <a:gd name="connsiteY17" fmla="*/ 306174 h 449855"/>
              <a:gd name="connsiteX18" fmla="*/ 436167 w 604181"/>
              <a:gd name="connsiteY18" fmla="*/ 299791 h 449855"/>
              <a:gd name="connsiteX19" fmla="*/ 388405 w 604181"/>
              <a:gd name="connsiteY19" fmla="*/ 212354 h 449855"/>
              <a:gd name="connsiteX20" fmla="*/ 402516 w 604181"/>
              <a:gd name="connsiteY20" fmla="*/ 145391 h 449855"/>
              <a:gd name="connsiteX21" fmla="*/ 467768 w 604181"/>
              <a:gd name="connsiteY21" fmla="*/ 117209 h 449855"/>
              <a:gd name="connsiteX22" fmla="*/ 39926 w 604181"/>
              <a:gd name="connsiteY22" fmla="*/ 0 h 449855"/>
              <a:gd name="connsiteX23" fmla="*/ 427852 w 604181"/>
              <a:gd name="connsiteY23" fmla="*/ 0 h 449855"/>
              <a:gd name="connsiteX24" fmla="*/ 467778 w 604181"/>
              <a:gd name="connsiteY24" fmla="*/ 39865 h 449855"/>
              <a:gd name="connsiteX25" fmla="*/ 467778 w 604181"/>
              <a:gd name="connsiteY25" fmla="*/ 94905 h 449855"/>
              <a:gd name="connsiteX26" fmla="*/ 421459 w 604181"/>
              <a:gd name="connsiteY26" fmla="*/ 103336 h 449855"/>
              <a:gd name="connsiteX27" fmla="*/ 421459 w 604181"/>
              <a:gd name="connsiteY27" fmla="*/ 46128 h 449855"/>
              <a:gd name="connsiteX28" fmla="*/ 46319 w 604181"/>
              <a:gd name="connsiteY28" fmla="*/ 46128 h 449855"/>
              <a:gd name="connsiteX29" fmla="*/ 46319 w 604181"/>
              <a:gd name="connsiteY29" fmla="*/ 272550 h 449855"/>
              <a:gd name="connsiteX30" fmla="*/ 372727 w 604181"/>
              <a:gd name="connsiteY30" fmla="*/ 272550 h 449855"/>
              <a:gd name="connsiteX31" fmla="*/ 384668 w 604181"/>
              <a:gd name="connsiteY31" fmla="*/ 293747 h 449855"/>
              <a:gd name="connsiteX32" fmla="*/ 336781 w 604181"/>
              <a:gd name="connsiteY32" fmla="*/ 318799 h 449855"/>
              <a:gd name="connsiteX33" fmla="*/ 272247 w 604181"/>
              <a:gd name="connsiteY33" fmla="*/ 318799 h 449855"/>
              <a:gd name="connsiteX34" fmla="*/ 272247 w 604181"/>
              <a:gd name="connsiteY34" fmla="*/ 354809 h 449855"/>
              <a:gd name="connsiteX35" fmla="*/ 303730 w 604181"/>
              <a:gd name="connsiteY35" fmla="*/ 354809 h 449855"/>
              <a:gd name="connsiteX36" fmla="*/ 312536 w 604181"/>
              <a:gd name="connsiteY36" fmla="*/ 356375 h 449855"/>
              <a:gd name="connsiteX37" fmla="*/ 305057 w 604181"/>
              <a:gd name="connsiteY37" fmla="*/ 408525 h 449855"/>
              <a:gd name="connsiteX38" fmla="*/ 303730 w 604181"/>
              <a:gd name="connsiteY38" fmla="*/ 408645 h 449855"/>
              <a:gd name="connsiteX39" fmla="*/ 164048 w 604181"/>
              <a:gd name="connsiteY39" fmla="*/ 408645 h 449855"/>
              <a:gd name="connsiteX40" fmla="*/ 137149 w 604181"/>
              <a:gd name="connsiteY40" fmla="*/ 381667 h 449855"/>
              <a:gd name="connsiteX41" fmla="*/ 164048 w 604181"/>
              <a:gd name="connsiteY41" fmla="*/ 354809 h 449855"/>
              <a:gd name="connsiteX42" fmla="*/ 195531 w 604181"/>
              <a:gd name="connsiteY42" fmla="*/ 354809 h 449855"/>
              <a:gd name="connsiteX43" fmla="*/ 195531 w 604181"/>
              <a:gd name="connsiteY43" fmla="*/ 318799 h 449855"/>
              <a:gd name="connsiteX44" fmla="*/ 39926 w 604181"/>
              <a:gd name="connsiteY44" fmla="*/ 318799 h 449855"/>
              <a:gd name="connsiteX45" fmla="*/ 0 w 604181"/>
              <a:gd name="connsiteY45" fmla="*/ 278934 h 449855"/>
              <a:gd name="connsiteX46" fmla="*/ 0 w 604181"/>
              <a:gd name="connsiteY46" fmla="*/ 39865 h 449855"/>
              <a:gd name="connsiteX47" fmla="*/ 39926 w 604181"/>
              <a:gd name="connsiteY47" fmla="*/ 0 h 449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604181" h="449855">
                <a:moveTo>
                  <a:pt x="467768" y="117209"/>
                </a:moveTo>
                <a:cubicBezTo>
                  <a:pt x="494061" y="117209"/>
                  <a:pt x="520837" y="126844"/>
                  <a:pt x="533019" y="145391"/>
                </a:cubicBezTo>
                <a:cubicBezTo>
                  <a:pt x="542789" y="160446"/>
                  <a:pt x="547131" y="181040"/>
                  <a:pt x="547131" y="212354"/>
                </a:cubicBezTo>
                <a:cubicBezTo>
                  <a:pt x="547131" y="250171"/>
                  <a:pt x="527954" y="284977"/>
                  <a:pt x="499248" y="299791"/>
                </a:cubicBezTo>
                <a:cubicBezTo>
                  <a:pt x="496353" y="301236"/>
                  <a:pt x="497559" y="306054"/>
                  <a:pt x="499971" y="306174"/>
                </a:cubicBezTo>
                <a:cubicBezTo>
                  <a:pt x="506605" y="306897"/>
                  <a:pt x="510224" y="307499"/>
                  <a:pt x="510706" y="307619"/>
                </a:cubicBezTo>
                <a:cubicBezTo>
                  <a:pt x="549423" y="314605"/>
                  <a:pt x="576319" y="323397"/>
                  <a:pt x="590431" y="345677"/>
                </a:cubicBezTo>
                <a:cubicBezTo>
                  <a:pt x="602734" y="365068"/>
                  <a:pt x="603216" y="391082"/>
                  <a:pt x="604060" y="430585"/>
                </a:cubicBezTo>
                <a:lnTo>
                  <a:pt x="604181" y="436607"/>
                </a:lnTo>
                <a:cubicBezTo>
                  <a:pt x="604181" y="440100"/>
                  <a:pt x="602854" y="443472"/>
                  <a:pt x="600442" y="446001"/>
                </a:cubicBezTo>
                <a:cubicBezTo>
                  <a:pt x="597909" y="448410"/>
                  <a:pt x="594653" y="449855"/>
                  <a:pt x="591034" y="449855"/>
                </a:cubicBezTo>
                <a:lnTo>
                  <a:pt x="344381" y="449855"/>
                </a:lnTo>
                <a:cubicBezTo>
                  <a:pt x="340883" y="449855"/>
                  <a:pt x="337506" y="448410"/>
                  <a:pt x="335094" y="446001"/>
                </a:cubicBezTo>
                <a:cubicBezTo>
                  <a:pt x="332681" y="443472"/>
                  <a:pt x="331234" y="440100"/>
                  <a:pt x="331355" y="436607"/>
                </a:cubicBezTo>
                <a:lnTo>
                  <a:pt x="331475" y="430585"/>
                </a:lnTo>
                <a:cubicBezTo>
                  <a:pt x="332199" y="391082"/>
                  <a:pt x="332681" y="365068"/>
                  <a:pt x="345104" y="345677"/>
                </a:cubicBezTo>
                <a:cubicBezTo>
                  <a:pt x="359216" y="323397"/>
                  <a:pt x="385992" y="314605"/>
                  <a:pt x="424830" y="307619"/>
                </a:cubicBezTo>
                <a:cubicBezTo>
                  <a:pt x="425312" y="307499"/>
                  <a:pt x="428930" y="306897"/>
                  <a:pt x="435564" y="306174"/>
                </a:cubicBezTo>
                <a:cubicBezTo>
                  <a:pt x="437976" y="306054"/>
                  <a:pt x="439183" y="301236"/>
                  <a:pt x="436167" y="299791"/>
                </a:cubicBezTo>
                <a:cubicBezTo>
                  <a:pt x="407461" y="284977"/>
                  <a:pt x="388405" y="250171"/>
                  <a:pt x="388405" y="212354"/>
                </a:cubicBezTo>
                <a:cubicBezTo>
                  <a:pt x="388405" y="181040"/>
                  <a:pt x="392747" y="160446"/>
                  <a:pt x="402516" y="145391"/>
                </a:cubicBezTo>
                <a:cubicBezTo>
                  <a:pt x="414698" y="126844"/>
                  <a:pt x="441474" y="117209"/>
                  <a:pt x="467768" y="117209"/>
                </a:cubicBezTo>
                <a:close/>
                <a:moveTo>
                  <a:pt x="39926" y="0"/>
                </a:moveTo>
                <a:lnTo>
                  <a:pt x="427852" y="0"/>
                </a:lnTo>
                <a:cubicBezTo>
                  <a:pt x="449926" y="0"/>
                  <a:pt x="467778" y="17825"/>
                  <a:pt x="467778" y="39865"/>
                </a:cubicBezTo>
                <a:lnTo>
                  <a:pt x="467778" y="94905"/>
                </a:lnTo>
                <a:cubicBezTo>
                  <a:pt x="451132" y="94905"/>
                  <a:pt x="435330" y="97916"/>
                  <a:pt x="421459" y="103336"/>
                </a:cubicBezTo>
                <a:lnTo>
                  <a:pt x="421459" y="46128"/>
                </a:lnTo>
                <a:lnTo>
                  <a:pt x="46319" y="46128"/>
                </a:lnTo>
                <a:lnTo>
                  <a:pt x="46319" y="272550"/>
                </a:lnTo>
                <a:lnTo>
                  <a:pt x="372727" y="272550"/>
                </a:lnTo>
                <a:cubicBezTo>
                  <a:pt x="376104" y="280018"/>
                  <a:pt x="380085" y="287244"/>
                  <a:pt x="384668" y="293747"/>
                </a:cubicBezTo>
                <a:cubicBezTo>
                  <a:pt x="367057" y="298926"/>
                  <a:pt x="350291" y="306514"/>
                  <a:pt x="336781" y="318799"/>
                </a:cubicBezTo>
                <a:lnTo>
                  <a:pt x="272247" y="318799"/>
                </a:lnTo>
                <a:lnTo>
                  <a:pt x="272247" y="354809"/>
                </a:lnTo>
                <a:lnTo>
                  <a:pt x="303730" y="354809"/>
                </a:lnTo>
                <a:cubicBezTo>
                  <a:pt x="306746" y="354809"/>
                  <a:pt x="309761" y="355412"/>
                  <a:pt x="312536" y="356375"/>
                </a:cubicBezTo>
                <a:cubicBezTo>
                  <a:pt x="307590" y="371550"/>
                  <a:pt x="305781" y="388652"/>
                  <a:pt x="305057" y="408525"/>
                </a:cubicBezTo>
                <a:cubicBezTo>
                  <a:pt x="304574" y="408525"/>
                  <a:pt x="304092" y="408645"/>
                  <a:pt x="303730" y="408645"/>
                </a:cubicBezTo>
                <a:lnTo>
                  <a:pt x="164048" y="408645"/>
                </a:lnTo>
                <a:cubicBezTo>
                  <a:pt x="149211" y="408645"/>
                  <a:pt x="137149" y="396601"/>
                  <a:pt x="137149" y="381667"/>
                </a:cubicBezTo>
                <a:cubicBezTo>
                  <a:pt x="137149" y="366853"/>
                  <a:pt x="149211" y="354809"/>
                  <a:pt x="164048" y="354809"/>
                </a:cubicBezTo>
                <a:lnTo>
                  <a:pt x="195531" y="354809"/>
                </a:lnTo>
                <a:lnTo>
                  <a:pt x="195531" y="318799"/>
                </a:lnTo>
                <a:lnTo>
                  <a:pt x="39926" y="318799"/>
                </a:lnTo>
                <a:cubicBezTo>
                  <a:pt x="17852" y="318799"/>
                  <a:pt x="0" y="300974"/>
                  <a:pt x="0" y="278934"/>
                </a:cubicBezTo>
                <a:lnTo>
                  <a:pt x="0" y="39865"/>
                </a:lnTo>
                <a:cubicBezTo>
                  <a:pt x="0" y="17825"/>
                  <a:pt x="17852" y="0"/>
                  <a:pt x="399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normAutofit fontScale="7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îṣľîde">
            <a:extLst>
              <a:ext uri="{FF2B5EF4-FFF2-40B4-BE49-F238E27FC236}">
                <a16:creationId xmlns:a16="http://schemas.microsoft.com/office/drawing/2014/main" id="{9262A4AB-E3EE-43D7-BA6B-329CC14AEF20}"/>
              </a:ext>
            </a:extLst>
          </p:cNvPr>
          <p:cNvSpPr/>
          <p:nvPr/>
        </p:nvSpPr>
        <p:spPr bwMode="auto">
          <a:xfrm>
            <a:off x="9131228" y="2390491"/>
            <a:ext cx="339554" cy="252823"/>
          </a:xfrm>
          <a:custGeom>
            <a:avLst/>
            <a:gdLst>
              <a:gd name="connsiteX0" fmla="*/ 467768 w 604181"/>
              <a:gd name="connsiteY0" fmla="*/ 117209 h 449855"/>
              <a:gd name="connsiteX1" fmla="*/ 533019 w 604181"/>
              <a:gd name="connsiteY1" fmla="*/ 145391 h 449855"/>
              <a:gd name="connsiteX2" fmla="*/ 547131 w 604181"/>
              <a:gd name="connsiteY2" fmla="*/ 212354 h 449855"/>
              <a:gd name="connsiteX3" fmla="*/ 499248 w 604181"/>
              <a:gd name="connsiteY3" fmla="*/ 299791 h 449855"/>
              <a:gd name="connsiteX4" fmla="*/ 499971 w 604181"/>
              <a:gd name="connsiteY4" fmla="*/ 306174 h 449855"/>
              <a:gd name="connsiteX5" fmla="*/ 510706 w 604181"/>
              <a:gd name="connsiteY5" fmla="*/ 307619 h 449855"/>
              <a:gd name="connsiteX6" fmla="*/ 590431 w 604181"/>
              <a:gd name="connsiteY6" fmla="*/ 345677 h 449855"/>
              <a:gd name="connsiteX7" fmla="*/ 604060 w 604181"/>
              <a:gd name="connsiteY7" fmla="*/ 430585 h 449855"/>
              <a:gd name="connsiteX8" fmla="*/ 604181 w 604181"/>
              <a:gd name="connsiteY8" fmla="*/ 436607 h 449855"/>
              <a:gd name="connsiteX9" fmla="*/ 600442 w 604181"/>
              <a:gd name="connsiteY9" fmla="*/ 446001 h 449855"/>
              <a:gd name="connsiteX10" fmla="*/ 591034 w 604181"/>
              <a:gd name="connsiteY10" fmla="*/ 449855 h 449855"/>
              <a:gd name="connsiteX11" fmla="*/ 344381 w 604181"/>
              <a:gd name="connsiteY11" fmla="*/ 449855 h 449855"/>
              <a:gd name="connsiteX12" fmla="*/ 335094 w 604181"/>
              <a:gd name="connsiteY12" fmla="*/ 446001 h 449855"/>
              <a:gd name="connsiteX13" fmla="*/ 331355 w 604181"/>
              <a:gd name="connsiteY13" fmla="*/ 436607 h 449855"/>
              <a:gd name="connsiteX14" fmla="*/ 331475 w 604181"/>
              <a:gd name="connsiteY14" fmla="*/ 430585 h 449855"/>
              <a:gd name="connsiteX15" fmla="*/ 345104 w 604181"/>
              <a:gd name="connsiteY15" fmla="*/ 345677 h 449855"/>
              <a:gd name="connsiteX16" fmla="*/ 424830 w 604181"/>
              <a:gd name="connsiteY16" fmla="*/ 307619 h 449855"/>
              <a:gd name="connsiteX17" fmla="*/ 435564 w 604181"/>
              <a:gd name="connsiteY17" fmla="*/ 306174 h 449855"/>
              <a:gd name="connsiteX18" fmla="*/ 436167 w 604181"/>
              <a:gd name="connsiteY18" fmla="*/ 299791 h 449855"/>
              <a:gd name="connsiteX19" fmla="*/ 388405 w 604181"/>
              <a:gd name="connsiteY19" fmla="*/ 212354 h 449855"/>
              <a:gd name="connsiteX20" fmla="*/ 402516 w 604181"/>
              <a:gd name="connsiteY20" fmla="*/ 145391 h 449855"/>
              <a:gd name="connsiteX21" fmla="*/ 467768 w 604181"/>
              <a:gd name="connsiteY21" fmla="*/ 117209 h 449855"/>
              <a:gd name="connsiteX22" fmla="*/ 39926 w 604181"/>
              <a:gd name="connsiteY22" fmla="*/ 0 h 449855"/>
              <a:gd name="connsiteX23" fmla="*/ 427852 w 604181"/>
              <a:gd name="connsiteY23" fmla="*/ 0 h 449855"/>
              <a:gd name="connsiteX24" fmla="*/ 467778 w 604181"/>
              <a:gd name="connsiteY24" fmla="*/ 39865 h 449855"/>
              <a:gd name="connsiteX25" fmla="*/ 467778 w 604181"/>
              <a:gd name="connsiteY25" fmla="*/ 94905 h 449855"/>
              <a:gd name="connsiteX26" fmla="*/ 421459 w 604181"/>
              <a:gd name="connsiteY26" fmla="*/ 103336 h 449855"/>
              <a:gd name="connsiteX27" fmla="*/ 421459 w 604181"/>
              <a:gd name="connsiteY27" fmla="*/ 46128 h 449855"/>
              <a:gd name="connsiteX28" fmla="*/ 46319 w 604181"/>
              <a:gd name="connsiteY28" fmla="*/ 46128 h 449855"/>
              <a:gd name="connsiteX29" fmla="*/ 46319 w 604181"/>
              <a:gd name="connsiteY29" fmla="*/ 272550 h 449855"/>
              <a:gd name="connsiteX30" fmla="*/ 372727 w 604181"/>
              <a:gd name="connsiteY30" fmla="*/ 272550 h 449855"/>
              <a:gd name="connsiteX31" fmla="*/ 384668 w 604181"/>
              <a:gd name="connsiteY31" fmla="*/ 293747 h 449855"/>
              <a:gd name="connsiteX32" fmla="*/ 336781 w 604181"/>
              <a:gd name="connsiteY32" fmla="*/ 318799 h 449855"/>
              <a:gd name="connsiteX33" fmla="*/ 272247 w 604181"/>
              <a:gd name="connsiteY33" fmla="*/ 318799 h 449855"/>
              <a:gd name="connsiteX34" fmla="*/ 272247 w 604181"/>
              <a:gd name="connsiteY34" fmla="*/ 354809 h 449855"/>
              <a:gd name="connsiteX35" fmla="*/ 303730 w 604181"/>
              <a:gd name="connsiteY35" fmla="*/ 354809 h 449855"/>
              <a:gd name="connsiteX36" fmla="*/ 312536 w 604181"/>
              <a:gd name="connsiteY36" fmla="*/ 356375 h 449855"/>
              <a:gd name="connsiteX37" fmla="*/ 305057 w 604181"/>
              <a:gd name="connsiteY37" fmla="*/ 408525 h 449855"/>
              <a:gd name="connsiteX38" fmla="*/ 303730 w 604181"/>
              <a:gd name="connsiteY38" fmla="*/ 408645 h 449855"/>
              <a:gd name="connsiteX39" fmla="*/ 164048 w 604181"/>
              <a:gd name="connsiteY39" fmla="*/ 408645 h 449855"/>
              <a:gd name="connsiteX40" fmla="*/ 137149 w 604181"/>
              <a:gd name="connsiteY40" fmla="*/ 381667 h 449855"/>
              <a:gd name="connsiteX41" fmla="*/ 164048 w 604181"/>
              <a:gd name="connsiteY41" fmla="*/ 354809 h 449855"/>
              <a:gd name="connsiteX42" fmla="*/ 195531 w 604181"/>
              <a:gd name="connsiteY42" fmla="*/ 354809 h 449855"/>
              <a:gd name="connsiteX43" fmla="*/ 195531 w 604181"/>
              <a:gd name="connsiteY43" fmla="*/ 318799 h 449855"/>
              <a:gd name="connsiteX44" fmla="*/ 39926 w 604181"/>
              <a:gd name="connsiteY44" fmla="*/ 318799 h 449855"/>
              <a:gd name="connsiteX45" fmla="*/ 0 w 604181"/>
              <a:gd name="connsiteY45" fmla="*/ 278934 h 449855"/>
              <a:gd name="connsiteX46" fmla="*/ 0 w 604181"/>
              <a:gd name="connsiteY46" fmla="*/ 39865 h 449855"/>
              <a:gd name="connsiteX47" fmla="*/ 39926 w 604181"/>
              <a:gd name="connsiteY47" fmla="*/ 0 h 449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604181" h="449855">
                <a:moveTo>
                  <a:pt x="467768" y="117209"/>
                </a:moveTo>
                <a:cubicBezTo>
                  <a:pt x="494061" y="117209"/>
                  <a:pt x="520837" y="126844"/>
                  <a:pt x="533019" y="145391"/>
                </a:cubicBezTo>
                <a:cubicBezTo>
                  <a:pt x="542789" y="160446"/>
                  <a:pt x="547131" y="181040"/>
                  <a:pt x="547131" y="212354"/>
                </a:cubicBezTo>
                <a:cubicBezTo>
                  <a:pt x="547131" y="250171"/>
                  <a:pt x="527954" y="284977"/>
                  <a:pt x="499248" y="299791"/>
                </a:cubicBezTo>
                <a:cubicBezTo>
                  <a:pt x="496353" y="301236"/>
                  <a:pt x="497559" y="306054"/>
                  <a:pt x="499971" y="306174"/>
                </a:cubicBezTo>
                <a:cubicBezTo>
                  <a:pt x="506605" y="306897"/>
                  <a:pt x="510224" y="307499"/>
                  <a:pt x="510706" y="307619"/>
                </a:cubicBezTo>
                <a:cubicBezTo>
                  <a:pt x="549423" y="314605"/>
                  <a:pt x="576319" y="323397"/>
                  <a:pt x="590431" y="345677"/>
                </a:cubicBezTo>
                <a:cubicBezTo>
                  <a:pt x="602734" y="365068"/>
                  <a:pt x="603216" y="391082"/>
                  <a:pt x="604060" y="430585"/>
                </a:cubicBezTo>
                <a:lnTo>
                  <a:pt x="604181" y="436607"/>
                </a:lnTo>
                <a:cubicBezTo>
                  <a:pt x="604181" y="440100"/>
                  <a:pt x="602854" y="443472"/>
                  <a:pt x="600442" y="446001"/>
                </a:cubicBezTo>
                <a:cubicBezTo>
                  <a:pt x="597909" y="448410"/>
                  <a:pt x="594653" y="449855"/>
                  <a:pt x="591034" y="449855"/>
                </a:cubicBezTo>
                <a:lnTo>
                  <a:pt x="344381" y="449855"/>
                </a:lnTo>
                <a:cubicBezTo>
                  <a:pt x="340883" y="449855"/>
                  <a:pt x="337506" y="448410"/>
                  <a:pt x="335094" y="446001"/>
                </a:cubicBezTo>
                <a:cubicBezTo>
                  <a:pt x="332681" y="443472"/>
                  <a:pt x="331234" y="440100"/>
                  <a:pt x="331355" y="436607"/>
                </a:cubicBezTo>
                <a:lnTo>
                  <a:pt x="331475" y="430585"/>
                </a:lnTo>
                <a:cubicBezTo>
                  <a:pt x="332199" y="391082"/>
                  <a:pt x="332681" y="365068"/>
                  <a:pt x="345104" y="345677"/>
                </a:cubicBezTo>
                <a:cubicBezTo>
                  <a:pt x="359216" y="323397"/>
                  <a:pt x="385992" y="314605"/>
                  <a:pt x="424830" y="307619"/>
                </a:cubicBezTo>
                <a:cubicBezTo>
                  <a:pt x="425312" y="307499"/>
                  <a:pt x="428930" y="306897"/>
                  <a:pt x="435564" y="306174"/>
                </a:cubicBezTo>
                <a:cubicBezTo>
                  <a:pt x="437976" y="306054"/>
                  <a:pt x="439183" y="301236"/>
                  <a:pt x="436167" y="299791"/>
                </a:cubicBezTo>
                <a:cubicBezTo>
                  <a:pt x="407461" y="284977"/>
                  <a:pt x="388405" y="250171"/>
                  <a:pt x="388405" y="212354"/>
                </a:cubicBezTo>
                <a:cubicBezTo>
                  <a:pt x="388405" y="181040"/>
                  <a:pt x="392747" y="160446"/>
                  <a:pt x="402516" y="145391"/>
                </a:cubicBezTo>
                <a:cubicBezTo>
                  <a:pt x="414698" y="126844"/>
                  <a:pt x="441474" y="117209"/>
                  <a:pt x="467768" y="117209"/>
                </a:cubicBezTo>
                <a:close/>
                <a:moveTo>
                  <a:pt x="39926" y="0"/>
                </a:moveTo>
                <a:lnTo>
                  <a:pt x="427852" y="0"/>
                </a:lnTo>
                <a:cubicBezTo>
                  <a:pt x="449926" y="0"/>
                  <a:pt x="467778" y="17825"/>
                  <a:pt x="467778" y="39865"/>
                </a:cubicBezTo>
                <a:lnTo>
                  <a:pt x="467778" y="94905"/>
                </a:lnTo>
                <a:cubicBezTo>
                  <a:pt x="451132" y="94905"/>
                  <a:pt x="435330" y="97916"/>
                  <a:pt x="421459" y="103336"/>
                </a:cubicBezTo>
                <a:lnTo>
                  <a:pt x="421459" y="46128"/>
                </a:lnTo>
                <a:lnTo>
                  <a:pt x="46319" y="46128"/>
                </a:lnTo>
                <a:lnTo>
                  <a:pt x="46319" y="272550"/>
                </a:lnTo>
                <a:lnTo>
                  <a:pt x="372727" y="272550"/>
                </a:lnTo>
                <a:cubicBezTo>
                  <a:pt x="376104" y="280018"/>
                  <a:pt x="380085" y="287244"/>
                  <a:pt x="384668" y="293747"/>
                </a:cubicBezTo>
                <a:cubicBezTo>
                  <a:pt x="367057" y="298926"/>
                  <a:pt x="350291" y="306514"/>
                  <a:pt x="336781" y="318799"/>
                </a:cubicBezTo>
                <a:lnTo>
                  <a:pt x="272247" y="318799"/>
                </a:lnTo>
                <a:lnTo>
                  <a:pt x="272247" y="354809"/>
                </a:lnTo>
                <a:lnTo>
                  <a:pt x="303730" y="354809"/>
                </a:lnTo>
                <a:cubicBezTo>
                  <a:pt x="306746" y="354809"/>
                  <a:pt x="309761" y="355412"/>
                  <a:pt x="312536" y="356375"/>
                </a:cubicBezTo>
                <a:cubicBezTo>
                  <a:pt x="307590" y="371550"/>
                  <a:pt x="305781" y="388652"/>
                  <a:pt x="305057" y="408525"/>
                </a:cubicBezTo>
                <a:cubicBezTo>
                  <a:pt x="304574" y="408525"/>
                  <a:pt x="304092" y="408645"/>
                  <a:pt x="303730" y="408645"/>
                </a:cubicBezTo>
                <a:lnTo>
                  <a:pt x="164048" y="408645"/>
                </a:lnTo>
                <a:cubicBezTo>
                  <a:pt x="149211" y="408645"/>
                  <a:pt x="137149" y="396601"/>
                  <a:pt x="137149" y="381667"/>
                </a:cubicBezTo>
                <a:cubicBezTo>
                  <a:pt x="137149" y="366853"/>
                  <a:pt x="149211" y="354809"/>
                  <a:pt x="164048" y="354809"/>
                </a:cubicBezTo>
                <a:lnTo>
                  <a:pt x="195531" y="354809"/>
                </a:lnTo>
                <a:lnTo>
                  <a:pt x="195531" y="318799"/>
                </a:lnTo>
                <a:lnTo>
                  <a:pt x="39926" y="318799"/>
                </a:lnTo>
                <a:cubicBezTo>
                  <a:pt x="17852" y="318799"/>
                  <a:pt x="0" y="300974"/>
                  <a:pt x="0" y="278934"/>
                </a:cubicBezTo>
                <a:lnTo>
                  <a:pt x="0" y="39865"/>
                </a:lnTo>
                <a:cubicBezTo>
                  <a:pt x="0" y="17825"/>
                  <a:pt x="17852" y="0"/>
                  <a:pt x="399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normAutofit fontScale="7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Hình Bầu dục 5">
            <a:extLst>
              <a:ext uri="{FF2B5EF4-FFF2-40B4-BE49-F238E27FC236}">
                <a16:creationId xmlns:a16="http://schemas.microsoft.com/office/drawing/2014/main" id="{D205F005-89B0-882D-BF95-931455A5F877}"/>
              </a:ext>
            </a:extLst>
          </p:cNvPr>
          <p:cNvSpPr/>
          <p:nvPr/>
        </p:nvSpPr>
        <p:spPr>
          <a:xfrm>
            <a:off x="457604" y="604976"/>
            <a:ext cx="1846556" cy="7991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</a:p>
        </p:txBody>
      </p:sp>
      <p:pic>
        <p:nvPicPr>
          <p:cNvPr id="10" name="Hình ảnh 9">
            <a:extLst>
              <a:ext uri="{FF2B5EF4-FFF2-40B4-BE49-F238E27FC236}">
                <a16:creationId xmlns:a16="http://schemas.microsoft.com/office/drawing/2014/main" id="{FF702416-D764-A958-7AE0-9FDAF0AA69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64274" y="3056398"/>
            <a:ext cx="3829050" cy="326707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92A0EEC2-C353-6F6E-1C6B-2480CE84B109}"/>
                  </a:ext>
                </a:extLst>
              </p:cNvPr>
              <p:cNvSpPr txBox="1"/>
              <p:nvPr/>
            </p:nvSpPr>
            <p:spPr>
              <a:xfrm>
                <a:off x="2304160" y="773721"/>
                <a:ext cx="950645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gồm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tự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nhiên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một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chữ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chia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hết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cho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3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92A0EEC2-C353-6F6E-1C6B-2480CE84B1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4160" y="773721"/>
                <a:ext cx="9506457" cy="461665"/>
              </a:xfrm>
              <a:prstGeom prst="rect">
                <a:avLst/>
              </a:prstGeom>
              <a:blipFill>
                <a:blip r:embed="rId5"/>
                <a:stretch>
                  <a:fillRect l="-1026" t="-9211" r="-962" b="-30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968B5BD8-7098-9747-E918-07235D2A03BE}"/>
                  </a:ext>
                </a:extLst>
              </p:cNvPr>
              <p:cNvSpPr txBox="1"/>
              <p:nvPr/>
            </p:nvSpPr>
            <p:spPr>
              <a:xfrm>
                <a:off x="1040918" y="1397446"/>
                <a:ext cx="10110164" cy="16858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just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a)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Viết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tập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hợp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24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theo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hai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cách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: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liệt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kê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các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phần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tử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của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tập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hợp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;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chỉ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ra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tính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chất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đặc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trưng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cho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các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phần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tử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của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tập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hợp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đó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.</a:t>
                </a:r>
              </a:p>
              <a:p>
                <a:pPr marL="0" marR="0" lvl="0" indent="0" algn="just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b) Minh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hoạ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tập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hợp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24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bằng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biểu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đồ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Ven.</a:t>
                </a: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968B5BD8-7098-9747-E918-07235D2A03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0918" y="1397446"/>
                <a:ext cx="10110164" cy="1685846"/>
              </a:xfrm>
              <a:prstGeom prst="rect">
                <a:avLst/>
              </a:prstGeom>
              <a:blipFill>
                <a:blip r:embed="rId6"/>
                <a:stretch>
                  <a:fillRect l="-965" r="-905" b="-75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6AE064A6-9752-EE1D-5F4E-DBC5BAAAC416}"/>
              </a:ext>
            </a:extLst>
          </p:cNvPr>
          <p:cNvSpPr txBox="1"/>
          <p:nvPr/>
        </p:nvSpPr>
        <p:spPr>
          <a:xfrm>
            <a:off x="5761361" y="3105292"/>
            <a:ext cx="912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35B5BD4A-DF23-A541-C2D6-6627635D085D}"/>
                  </a:ext>
                </a:extLst>
              </p:cNvPr>
              <p:cNvSpPr txBox="1"/>
              <p:nvPr/>
            </p:nvSpPr>
            <p:spPr>
              <a:xfrm>
                <a:off x="1380882" y="3706803"/>
                <a:ext cx="4216893" cy="11318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a)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0;3;6;9</m:t>
                        </m:r>
                      </m:e>
                    </m:d>
                  </m:oMath>
                </a14:m>
                <a:endParaRPr lang="en-US" sz="2400" b="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  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∈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ℕ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|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≤9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v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à 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⋮3</m:t>
                        </m:r>
                      </m:e>
                    </m:d>
                  </m:oMath>
                </a14:m>
                <a:endParaRPr lang="en-US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35B5BD4A-DF23-A541-C2D6-6627635D08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0882" y="3706803"/>
                <a:ext cx="4216893" cy="1131848"/>
              </a:xfrm>
              <a:prstGeom prst="rect">
                <a:avLst/>
              </a:prstGeom>
              <a:blipFill>
                <a:blip r:embed="rId7"/>
                <a:stretch>
                  <a:fillRect l="-2315" b="-75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6E3BD631-B2ED-CD6C-C10F-875109FCD29F}"/>
              </a:ext>
            </a:extLst>
          </p:cNvPr>
          <p:cNvSpPr txBox="1"/>
          <p:nvPr/>
        </p:nvSpPr>
        <p:spPr>
          <a:xfrm>
            <a:off x="1380882" y="5017630"/>
            <a:ext cx="6756622" cy="1131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b)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B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minh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hoạ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đồ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Ven ở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</a:p>
        </p:txBody>
      </p:sp>
    </p:spTree>
    <p:extLst>
      <p:ext uri="{BB962C8B-B14F-4D97-AF65-F5344CB8AC3E}">
        <p14:creationId xmlns:p14="http://schemas.microsoft.com/office/powerpoint/2010/main" val="445714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/>
      <p:bldP spid="9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BBDC32-69AD-4A31-8C09-F655D5D45D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20A3A73F-D192-4434-9FFA-A75DE0D7B1C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98676" y="529541"/>
            <a:ext cx="11194648" cy="5798917"/>
          </a:xfrm>
          <a:prstGeom prst="roundRect">
            <a:avLst>
              <a:gd name="adj" fmla="val 4290"/>
            </a:avLst>
          </a:prstGeom>
          <a:solidFill>
            <a:schemeClr val="bg1"/>
          </a:solidFill>
          <a:ln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9B104BB-33EE-42A1-B4F0-5B6D0AA2A9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2499">
            <a:off x="-68971" y="64856"/>
            <a:ext cx="1850336" cy="1308105"/>
          </a:xfrm>
          <a:prstGeom prst="rect">
            <a:avLst/>
          </a:prstGeom>
        </p:spPr>
      </p:pic>
      <p:sp>
        <p:nvSpPr>
          <p:cNvPr id="29" name="iśḻiḑe">
            <a:extLst>
              <a:ext uri="{FF2B5EF4-FFF2-40B4-BE49-F238E27FC236}">
                <a16:creationId xmlns:a16="http://schemas.microsoft.com/office/drawing/2014/main" id="{08F48437-401F-4E4E-942E-97A8D2EDFF1E}"/>
              </a:ext>
            </a:extLst>
          </p:cNvPr>
          <p:cNvSpPr/>
          <p:nvPr/>
        </p:nvSpPr>
        <p:spPr>
          <a:xfrm>
            <a:off x="5919270" y="2239121"/>
            <a:ext cx="357036" cy="485484"/>
          </a:xfrm>
          <a:custGeom>
            <a:avLst/>
            <a:gdLst>
              <a:gd name="connsiteX0" fmla="*/ 326357 w 446820"/>
              <a:gd name="connsiteY0" fmla="*/ 440469 h 607568"/>
              <a:gd name="connsiteX1" fmla="*/ 446820 w 446820"/>
              <a:gd name="connsiteY1" fmla="*/ 519492 h 607568"/>
              <a:gd name="connsiteX2" fmla="*/ 223410 w 446820"/>
              <a:gd name="connsiteY2" fmla="*/ 607568 h 607568"/>
              <a:gd name="connsiteX3" fmla="*/ 0 w 446820"/>
              <a:gd name="connsiteY3" fmla="*/ 519492 h 607568"/>
              <a:gd name="connsiteX4" fmla="*/ 114317 w 446820"/>
              <a:gd name="connsiteY4" fmla="*/ 441543 h 607568"/>
              <a:gd name="connsiteX5" fmla="*/ 123844 w 446820"/>
              <a:gd name="connsiteY5" fmla="*/ 507830 h 607568"/>
              <a:gd name="connsiteX6" fmla="*/ 146891 w 446820"/>
              <a:gd name="connsiteY6" fmla="*/ 552022 h 607568"/>
              <a:gd name="connsiteX7" fmla="*/ 193602 w 446820"/>
              <a:gd name="connsiteY7" fmla="*/ 570588 h 607568"/>
              <a:gd name="connsiteX8" fmla="*/ 247072 w 446820"/>
              <a:gd name="connsiteY8" fmla="*/ 570588 h 607568"/>
              <a:gd name="connsiteX9" fmla="*/ 293783 w 446820"/>
              <a:gd name="connsiteY9" fmla="*/ 552175 h 607568"/>
              <a:gd name="connsiteX10" fmla="*/ 316830 w 446820"/>
              <a:gd name="connsiteY10" fmla="*/ 507984 h 607568"/>
              <a:gd name="connsiteX11" fmla="*/ 178235 w 446820"/>
              <a:gd name="connsiteY11" fmla="*/ 145929 h 607568"/>
              <a:gd name="connsiteX12" fmla="*/ 179618 w 446820"/>
              <a:gd name="connsiteY12" fmla="*/ 145929 h 607568"/>
              <a:gd name="connsiteX13" fmla="*/ 220341 w 446820"/>
              <a:gd name="connsiteY13" fmla="*/ 155440 h 607568"/>
              <a:gd name="connsiteX14" fmla="*/ 261063 w 446820"/>
              <a:gd name="connsiteY14" fmla="*/ 145929 h 607568"/>
              <a:gd name="connsiteX15" fmla="*/ 262446 w 446820"/>
              <a:gd name="connsiteY15" fmla="*/ 145929 h 607568"/>
              <a:gd name="connsiteX16" fmla="*/ 341279 w 446820"/>
              <a:gd name="connsiteY16" fmla="*/ 217875 h 607568"/>
              <a:gd name="connsiteX17" fmla="*/ 356492 w 446820"/>
              <a:gd name="connsiteY17" fmla="*/ 323875 h 607568"/>
              <a:gd name="connsiteX18" fmla="*/ 348809 w 446820"/>
              <a:gd name="connsiteY18" fmla="*/ 340289 h 607568"/>
              <a:gd name="connsiteX19" fmla="*/ 308086 w 446820"/>
              <a:gd name="connsiteY19" fmla="*/ 365447 h 607568"/>
              <a:gd name="connsiteX20" fmla="*/ 288416 w 446820"/>
              <a:gd name="connsiteY20" fmla="*/ 504123 h 607568"/>
              <a:gd name="connsiteX21" fmla="*/ 247079 w 446820"/>
              <a:gd name="connsiteY21" fmla="*/ 542013 h 607568"/>
              <a:gd name="connsiteX22" fmla="*/ 193602 w 446820"/>
              <a:gd name="connsiteY22" fmla="*/ 542013 h 607568"/>
              <a:gd name="connsiteX23" fmla="*/ 152265 w 446820"/>
              <a:gd name="connsiteY23" fmla="*/ 503969 h 607568"/>
              <a:gd name="connsiteX24" fmla="*/ 132441 w 446820"/>
              <a:gd name="connsiteY24" fmla="*/ 365447 h 607568"/>
              <a:gd name="connsiteX25" fmla="*/ 91873 w 446820"/>
              <a:gd name="connsiteY25" fmla="*/ 340289 h 607568"/>
              <a:gd name="connsiteX26" fmla="*/ 84189 w 446820"/>
              <a:gd name="connsiteY26" fmla="*/ 323875 h 607568"/>
              <a:gd name="connsiteX27" fmla="*/ 99249 w 446820"/>
              <a:gd name="connsiteY27" fmla="*/ 218028 h 607568"/>
              <a:gd name="connsiteX28" fmla="*/ 178235 w 446820"/>
              <a:gd name="connsiteY28" fmla="*/ 145929 h 607568"/>
              <a:gd name="connsiteX29" fmla="*/ 220270 w 446820"/>
              <a:gd name="connsiteY29" fmla="*/ 0 h 607568"/>
              <a:gd name="connsiteX30" fmla="*/ 283320 w 446820"/>
              <a:gd name="connsiteY30" fmla="*/ 63368 h 607568"/>
              <a:gd name="connsiteX31" fmla="*/ 220270 w 446820"/>
              <a:gd name="connsiteY31" fmla="*/ 126736 h 607568"/>
              <a:gd name="connsiteX32" fmla="*/ 157220 w 446820"/>
              <a:gd name="connsiteY32" fmla="*/ 63368 h 607568"/>
              <a:gd name="connsiteX33" fmla="*/ 220270 w 446820"/>
              <a:gd name="connsiteY33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446820" h="607568">
                <a:moveTo>
                  <a:pt x="326357" y="440469"/>
                </a:moveTo>
                <a:cubicBezTo>
                  <a:pt x="393964" y="452898"/>
                  <a:pt x="446820" y="478676"/>
                  <a:pt x="446820" y="519492"/>
                </a:cubicBezTo>
                <a:cubicBezTo>
                  <a:pt x="446820" y="580102"/>
                  <a:pt x="330966" y="607568"/>
                  <a:pt x="223410" y="607568"/>
                </a:cubicBezTo>
                <a:cubicBezTo>
                  <a:pt x="115854" y="607568"/>
                  <a:pt x="0" y="580102"/>
                  <a:pt x="0" y="519492"/>
                </a:cubicBezTo>
                <a:cubicBezTo>
                  <a:pt x="0" y="479904"/>
                  <a:pt x="49783" y="454432"/>
                  <a:pt x="114317" y="441543"/>
                </a:cubicBezTo>
                <a:lnTo>
                  <a:pt x="123844" y="507830"/>
                </a:lnTo>
                <a:cubicBezTo>
                  <a:pt x="125995" y="524709"/>
                  <a:pt x="134292" y="540514"/>
                  <a:pt x="146891" y="552022"/>
                </a:cubicBezTo>
                <a:cubicBezTo>
                  <a:pt x="159952" y="563990"/>
                  <a:pt x="176546" y="570588"/>
                  <a:pt x="193602" y="570588"/>
                </a:cubicBezTo>
                <a:lnTo>
                  <a:pt x="247072" y="570588"/>
                </a:lnTo>
                <a:cubicBezTo>
                  <a:pt x="264128" y="570588"/>
                  <a:pt x="280722" y="564144"/>
                  <a:pt x="293783" y="552175"/>
                </a:cubicBezTo>
                <a:cubicBezTo>
                  <a:pt x="306382" y="540514"/>
                  <a:pt x="314526" y="524862"/>
                  <a:pt x="316830" y="507984"/>
                </a:cubicBezTo>
                <a:close/>
                <a:moveTo>
                  <a:pt x="178235" y="145929"/>
                </a:moveTo>
                <a:lnTo>
                  <a:pt x="179618" y="145929"/>
                </a:lnTo>
                <a:cubicBezTo>
                  <a:pt x="191912" y="151912"/>
                  <a:pt x="205742" y="155440"/>
                  <a:pt x="220341" y="155440"/>
                </a:cubicBezTo>
                <a:cubicBezTo>
                  <a:pt x="234939" y="155440"/>
                  <a:pt x="248769" y="151912"/>
                  <a:pt x="261063" y="145929"/>
                </a:cubicBezTo>
                <a:lnTo>
                  <a:pt x="262446" y="145929"/>
                </a:lnTo>
                <a:cubicBezTo>
                  <a:pt x="299788" y="145929"/>
                  <a:pt x="335286" y="178143"/>
                  <a:pt x="341279" y="217875"/>
                </a:cubicBezTo>
                <a:lnTo>
                  <a:pt x="356492" y="323875"/>
                </a:lnTo>
                <a:cubicBezTo>
                  <a:pt x="357414" y="330472"/>
                  <a:pt x="354341" y="336915"/>
                  <a:pt x="348809" y="340289"/>
                </a:cubicBezTo>
                <a:lnTo>
                  <a:pt x="308086" y="365447"/>
                </a:lnTo>
                <a:lnTo>
                  <a:pt x="288416" y="504123"/>
                </a:lnTo>
                <a:cubicBezTo>
                  <a:pt x="285650" y="525292"/>
                  <a:pt x="267517" y="542013"/>
                  <a:pt x="247079" y="542013"/>
                </a:cubicBezTo>
                <a:lnTo>
                  <a:pt x="193602" y="542013"/>
                </a:lnTo>
                <a:cubicBezTo>
                  <a:pt x="173164" y="542013"/>
                  <a:pt x="155031" y="525292"/>
                  <a:pt x="152265" y="503969"/>
                </a:cubicBezTo>
                <a:lnTo>
                  <a:pt x="132441" y="365447"/>
                </a:lnTo>
                <a:lnTo>
                  <a:pt x="91873" y="340289"/>
                </a:lnTo>
                <a:cubicBezTo>
                  <a:pt x="86340" y="336915"/>
                  <a:pt x="83267" y="330472"/>
                  <a:pt x="84189" y="323875"/>
                </a:cubicBezTo>
                <a:lnTo>
                  <a:pt x="99249" y="218028"/>
                </a:lnTo>
                <a:cubicBezTo>
                  <a:pt x="105395" y="178143"/>
                  <a:pt x="140740" y="145929"/>
                  <a:pt x="178235" y="145929"/>
                </a:cubicBezTo>
                <a:close/>
                <a:moveTo>
                  <a:pt x="220270" y="0"/>
                </a:moveTo>
                <a:cubicBezTo>
                  <a:pt x="255092" y="0"/>
                  <a:pt x="283320" y="28371"/>
                  <a:pt x="283320" y="63368"/>
                </a:cubicBezTo>
                <a:cubicBezTo>
                  <a:pt x="283320" y="98365"/>
                  <a:pt x="255092" y="126736"/>
                  <a:pt x="220270" y="126736"/>
                </a:cubicBezTo>
                <a:cubicBezTo>
                  <a:pt x="185448" y="126736"/>
                  <a:pt x="157220" y="98365"/>
                  <a:pt x="157220" y="63368"/>
                </a:cubicBezTo>
                <a:cubicBezTo>
                  <a:pt x="157220" y="28371"/>
                  <a:pt x="185448" y="0"/>
                  <a:pt x="220270" y="0"/>
                </a:cubicBezTo>
                <a:close/>
              </a:path>
            </a:pathLst>
          </a:custGeom>
          <a:solidFill>
            <a:schemeClr val="bg1"/>
          </a:solidFill>
          <a:ln w="3175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i="1">
              <a:solidFill>
                <a:schemeClr val="tx1"/>
              </a:solidFill>
            </a:endParaRPr>
          </a:p>
        </p:txBody>
      </p:sp>
      <p:sp>
        <p:nvSpPr>
          <p:cNvPr id="6" name="Hình chữ nhật: Góc Tròn 5">
            <a:extLst>
              <a:ext uri="{FF2B5EF4-FFF2-40B4-BE49-F238E27FC236}">
                <a16:creationId xmlns:a16="http://schemas.microsoft.com/office/drawing/2014/main" id="{D756C2A1-1F7B-F5BE-26DB-B723F399F51D}"/>
              </a:ext>
            </a:extLst>
          </p:cNvPr>
          <p:cNvSpPr/>
          <p:nvPr/>
        </p:nvSpPr>
        <p:spPr>
          <a:xfrm>
            <a:off x="946366" y="1191909"/>
            <a:ext cx="868217" cy="57571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HĐ3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62BE239F-A284-A0FE-0218-E1D3A32FFD29}"/>
                  </a:ext>
                </a:extLst>
              </p:cNvPr>
              <p:cNvSpPr txBox="1"/>
              <p:nvPr/>
            </p:nvSpPr>
            <p:spPr>
              <a:xfrm>
                <a:off x="856197" y="2875011"/>
                <a:ext cx="10497170" cy="27938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73380" marR="30480" indent="-342900" algn="just">
                  <a:lnSpc>
                    <a:spcPct val="150000"/>
                  </a:lnSpc>
                  <a:spcBef>
                    <a:spcPts val="0"/>
                  </a:spcBef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𝐶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={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∈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ℝ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|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2400" i="1" baseline="30000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2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&lt;0}</m:t>
                    </m:r>
                  </m:oMath>
                </a14:m>
                <a:endParaRPr lang="en-US" sz="2400" dirty="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endParaRPr>
              </a:p>
              <a:p>
                <a:pPr marL="30480" marR="30480" algn="just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nl-NL" sz="2400" dirty="0"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Ta có với mọi số thực x thì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2400" i="1" baseline="30000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2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≥0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, suy ra không tồn tại số thực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𝑥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để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2400" i="1" baseline="30000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2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&lt;0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.</a:t>
                </a:r>
                <a:endParaRPr lang="en-US" sz="2400" dirty="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endParaRPr>
              </a:p>
              <a:p>
                <a:pPr marL="30480" marR="30480" algn="just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nl-NL" sz="2400" dirty="0"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Vậy tập hợp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𝐶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không có phần tử nào.</a:t>
                </a:r>
                <a:endParaRPr lang="en-US" sz="2400" dirty="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endParaRPr>
              </a:p>
              <a:p>
                <a:pPr marL="373380" marR="30480" indent="-342900" algn="just">
                  <a:lnSpc>
                    <a:spcPct val="150000"/>
                  </a:lnSpc>
                  <a:spcBef>
                    <a:spcPts val="0"/>
                  </a:spcBef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𝐷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={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𝑎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}</m:t>
                    </m:r>
                  </m:oMath>
                </a14:m>
                <a:endParaRPr lang="en-US" sz="2400" dirty="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endParaRPr>
              </a:p>
              <a:p>
                <a:pPr marL="30480" marR="30480" algn="just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nl-NL" sz="2400" dirty="0"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Tập hợp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𝐷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có 1 phần tử, là phần tử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𝑎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.</a:t>
                </a:r>
                <a:endParaRPr lang="en-US" sz="2400" dirty="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62BE239F-A284-A0FE-0218-E1D3A32FFD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6197" y="2875011"/>
                <a:ext cx="10497170" cy="2793842"/>
              </a:xfrm>
              <a:prstGeom prst="rect">
                <a:avLst/>
              </a:prstGeom>
              <a:blipFill>
                <a:blip r:embed="rId4"/>
                <a:stretch>
                  <a:fillRect l="-581" b="-43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CA48D5B3-AC9A-5CC8-9AC2-5522E045616F}"/>
                  </a:ext>
                </a:extLst>
              </p:cNvPr>
              <p:cNvSpPr txBox="1"/>
              <p:nvPr/>
            </p:nvSpPr>
            <p:spPr>
              <a:xfrm>
                <a:off x="1986223" y="1052551"/>
                <a:ext cx="9259411" cy="11318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Nêu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phần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tử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mỗi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sau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: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𝐶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={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∈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ℝ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|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nl-NL" sz="2400" i="1" baseline="30000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2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&lt;0}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; </a:t>
                </a:r>
                <a14:m>
                  <m:oMath xmlns:m="http://schemas.openxmlformats.org/officeDocument/2006/math">
                    <m:r>
                      <a:rPr lang="nl-NL" sz="2400" i="1" dirty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𝐷</m:t>
                    </m:r>
                    <m:r>
                      <a:rPr lang="nl-NL" sz="2400" i="1" dirty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={</m:t>
                    </m:r>
                    <m:r>
                      <a:rPr lang="nl-NL" sz="2400" i="1" dirty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𝑎</m:t>
                    </m:r>
                    <m:r>
                      <a:rPr lang="nl-NL" sz="2400" i="1" dirty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}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; </a:t>
                </a:r>
                <a14:m>
                  <m:oMath xmlns:m="http://schemas.openxmlformats.org/officeDocument/2006/math">
                    <m:r>
                      <a:rPr lang="nl-NL" sz="24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𝐸</m:t>
                    </m:r>
                    <m:r>
                      <a:rPr lang="nl-NL" sz="24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={</m:t>
                    </m:r>
                    <m:r>
                      <a:rPr lang="nl-NL" sz="24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𝑏</m:t>
                    </m:r>
                    <m:r>
                      <a:rPr lang="nl-NL" sz="24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;</m:t>
                    </m:r>
                    <m:r>
                      <a:rPr lang="nl-NL" sz="24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𝑐</m:t>
                    </m:r>
                    <m:r>
                      <a:rPr lang="nl-NL" sz="24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;</m:t>
                    </m:r>
                    <m:r>
                      <a:rPr lang="nl-NL" sz="24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𝑑</m:t>
                    </m:r>
                    <m:r>
                      <a:rPr lang="nl-NL" sz="24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}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và </a:t>
                </a:r>
                <a14:m>
                  <m:oMath xmlns:m="http://schemas.openxmlformats.org/officeDocument/2006/math">
                    <m:r>
                      <a:rPr lang="nl-NL" sz="24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ℕ</m:t>
                    </m:r>
                    <m:r>
                      <a:rPr lang="nl-NL" sz="24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={0;1;2;…}.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 </a:t>
                </a:r>
              </a:p>
            </p:txBody>
          </p:sp>
        </mc:Choice>
        <mc:Fallback xmlns="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CA48D5B3-AC9A-5CC8-9AC2-5522E04561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6223" y="1052551"/>
                <a:ext cx="9259411" cy="1131848"/>
              </a:xfrm>
              <a:prstGeom prst="rect">
                <a:avLst/>
              </a:prstGeom>
              <a:blipFill>
                <a:blip r:embed="rId5"/>
                <a:stretch>
                  <a:fillRect l="-1053" r="-987" b="-124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0883DAE6-B51B-9C33-BC29-73B96DF7F341}"/>
              </a:ext>
            </a:extLst>
          </p:cNvPr>
          <p:cNvSpPr txBox="1"/>
          <p:nvPr/>
        </p:nvSpPr>
        <p:spPr>
          <a:xfrm>
            <a:off x="5819980" y="2361910"/>
            <a:ext cx="912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352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254C081-7743-42B6-8FFD-050F25D67E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: 圆角 4">
            <a:extLst>
              <a:ext uri="{FF2B5EF4-FFF2-40B4-BE49-F238E27FC236}">
                <a16:creationId xmlns:a16="http://schemas.microsoft.com/office/drawing/2014/main" id="{D90C9F21-6CFF-439B-972E-4D06E6F38D52}"/>
              </a:ext>
            </a:extLst>
          </p:cNvPr>
          <p:cNvSpPr/>
          <p:nvPr/>
        </p:nvSpPr>
        <p:spPr>
          <a:xfrm>
            <a:off x="1447061" y="1383338"/>
            <a:ext cx="9596760" cy="4316126"/>
          </a:xfrm>
          <a:prstGeom prst="roundRect">
            <a:avLst/>
          </a:prstGeom>
          <a:solidFill>
            <a:schemeClr val="bg1"/>
          </a:solidFill>
          <a:ln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BB5F85D-5C5A-4FDE-99C2-95E15B1797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39456">
            <a:off x="-90527" y="72233"/>
            <a:ext cx="4068879" cy="2876516"/>
          </a:xfrm>
          <a:prstGeom prst="rect">
            <a:avLst/>
          </a:prstGeom>
        </p:spPr>
      </p:pic>
      <p:sp>
        <p:nvSpPr>
          <p:cNvPr id="12" name="椭圆 11">
            <a:extLst>
              <a:ext uri="{FF2B5EF4-FFF2-40B4-BE49-F238E27FC236}">
                <a16:creationId xmlns:a16="http://schemas.microsoft.com/office/drawing/2014/main" id="{388FAE1C-409A-4564-9AC8-8C9ADFD849E2}"/>
              </a:ext>
            </a:extLst>
          </p:cNvPr>
          <p:cNvSpPr/>
          <p:nvPr/>
        </p:nvSpPr>
        <p:spPr>
          <a:xfrm>
            <a:off x="10198247" y="5474662"/>
            <a:ext cx="157228" cy="157228"/>
          </a:xfrm>
          <a:prstGeom prst="ellipse">
            <a:avLst/>
          </a:prstGeom>
          <a:solidFill>
            <a:srgbClr val="F5C50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017E7388-99CE-4C3F-B2CA-796D7E559F70}"/>
              </a:ext>
            </a:extLst>
          </p:cNvPr>
          <p:cNvSpPr/>
          <p:nvPr/>
        </p:nvSpPr>
        <p:spPr>
          <a:xfrm>
            <a:off x="10729365" y="5157346"/>
            <a:ext cx="157228" cy="157228"/>
          </a:xfrm>
          <a:prstGeom prst="ellipse">
            <a:avLst/>
          </a:prstGeom>
          <a:solidFill>
            <a:srgbClr val="F5C50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32C000DB-5923-41DE-B33D-E9E1B3E7FA9C}"/>
              </a:ext>
            </a:extLst>
          </p:cNvPr>
          <p:cNvSpPr/>
          <p:nvPr/>
        </p:nvSpPr>
        <p:spPr>
          <a:xfrm>
            <a:off x="10463806" y="5317434"/>
            <a:ext cx="157228" cy="157228"/>
          </a:xfrm>
          <a:prstGeom prst="ellipse">
            <a:avLst/>
          </a:prstGeom>
          <a:solidFill>
            <a:srgbClr val="F5C50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Hộp Văn bản 1">
                <a:extLst>
                  <a:ext uri="{FF2B5EF4-FFF2-40B4-BE49-F238E27FC236}">
                    <a16:creationId xmlns:a16="http://schemas.microsoft.com/office/drawing/2014/main" id="{05DE7CE5-128F-74B4-7CAD-2444C718E5AD}"/>
                  </a:ext>
                </a:extLst>
              </p:cNvPr>
              <p:cNvSpPr txBox="1"/>
              <p:nvPr/>
            </p:nvSpPr>
            <p:spPr>
              <a:xfrm>
                <a:off x="2590743" y="2087969"/>
                <a:ext cx="7495367" cy="27938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73380" marR="30480" lvl="0" indent="-342900" algn="just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anose="05000000000000000000" pitchFamily="2" charset="2"/>
                  <a:buChar char="§"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nl-NL" sz="24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𝐸</m:t>
                    </m:r>
                    <m:r>
                      <a:rPr kumimoji="0" lang="nl-NL" sz="24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={</m:t>
                    </m:r>
                    <m:r>
                      <a:rPr kumimoji="0" lang="nl-NL" sz="24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𝑏</m:t>
                    </m:r>
                    <m:r>
                      <a:rPr kumimoji="0" lang="nl-NL" sz="24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;</m:t>
                    </m:r>
                    <m:r>
                      <a:rPr kumimoji="0" lang="nl-NL" sz="24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𝑐</m:t>
                    </m:r>
                    <m:r>
                      <a:rPr kumimoji="0" lang="nl-NL" sz="24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;</m:t>
                    </m:r>
                    <m:r>
                      <a:rPr kumimoji="0" lang="nl-NL" sz="24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𝑑</m:t>
                    </m:r>
                    <m:r>
                      <a:rPr kumimoji="0" lang="nl-NL" sz="24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}</m:t>
                    </m:r>
                  </m:oMath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endParaRPr>
              </a:p>
              <a:p>
                <a:pPr marL="30480" marR="30480" lvl="0" indent="0" algn="just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Tập hợp </a:t>
                </a:r>
                <a14:m>
                  <m:oMath xmlns:m="http://schemas.openxmlformats.org/officeDocument/2006/math">
                    <m:r>
                      <a:rPr kumimoji="0" lang="nl-NL" sz="24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𝐸</m:t>
                    </m:r>
                  </m:oMath>
                </a14:m>
                <a:r>
                  <a:rPr kumimoji="0" lang="nl-NL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có </a:t>
                </a:r>
                <a14:m>
                  <m:oMath xmlns:m="http://schemas.openxmlformats.org/officeDocument/2006/math">
                    <m:r>
                      <a:rPr kumimoji="0" lang="nl-NL" sz="24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3</m:t>
                    </m:r>
                  </m:oMath>
                </a14:m>
                <a:r>
                  <a:rPr kumimoji="0" lang="nl-NL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phần tử.</a:t>
                </a: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endParaRPr>
              </a:p>
              <a:p>
                <a:pPr marL="373380" marR="30480" lvl="0" indent="-342900" algn="just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anose="05000000000000000000" pitchFamily="2" charset="2"/>
                  <a:buChar char="§"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nl-NL" sz="24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ℕ</m:t>
                    </m:r>
                    <m:r>
                      <a:rPr kumimoji="0" lang="nl-NL" sz="24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={0;1;2;…}.</m:t>
                    </m:r>
                  </m:oMath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endParaRPr>
              </a:p>
              <a:p>
                <a:pPr marL="30480" marR="30480" lvl="0" indent="0" algn="just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Tập hợp </a:t>
                </a:r>
                <a14:m>
                  <m:oMath xmlns:m="http://schemas.openxmlformats.org/officeDocument/2006/math">
                    <m:r>
                      <a:rPr kumimoji="0" lang="nl-NL" sz="24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ℕ</m:t>
                    </m:r>
                  </m:oMath>
                </a14:m>
                <a:r>
                  <a:rPr kumimoji="0" lang="nl-NL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 là tập hợp các số tự nhiên. Tập hợp này có vô số phần tử.</a:t>
                </a: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" name="Hộp Văn bản 1">
                <a:extLst>
                  <a:ext uri="{FF2B5EF4-FFF2-40B4-BE49-F238E27FC236}">
                    <a16:creationId xmlns:a16="http://schemas.microsoft.com/office/drawing/2014/main" id="{05DE7CE5-128F-74B4-7CAD-2444C718E5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0743" y="2087969"/>
                <a:ext cx="7495367" cy="2793842"/>
              </a:xfrm>
              <a:prstGeom prst="rect">
                <a:avLst/>
              </a:prstGeom>
              <a:blipFill>
                <a:blip r:embed="rId4"/>
                <a:stretch>
                  <a:fillRect l="-894" r="-732" b="-43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87671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BBDC32-69AD-4A31-8C09-F655D5D45D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20A3A73F-D192-4434-9FFA-A75DE0D7B1C0}"/>
              </a:ext>
            </a:extLst>
          </p:cNvPr>
          <p:cNvSpPr/>
          <p:nvPr/>
        </p:nvSpPr>
        <p:spPr>
          <a:xfrm>
            <a:off x="498675" y="529540"/>
            <a:ext cx="11194648" cy="5798917"/>
          </a:xfrm>
          <a:prstGeom prst="roundRect">
            <a:avLst>
              <a:gd name="adj" fmla="val 4290"/>
            </a:avLst>
          </a:prstGeom>
          <a:solidFill>
            <a:schemeClr val="bg1"/>
          </a:solidFill>
          <a:ln>
            <a:solidFill>
              <a:srgbClr val="022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9B104BB-33EE-42A1-B4F0-5B6D0AA2A9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2499">
            <a:off x="-278869" y="-124512"/>
            <a:ext cx="1850336" cy="130810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B8941DEA-5991-47C7-B539-3D5F4CD794D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615" y="5173393"/>
            <a:ext cx="1684607" cy="168460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BE8AC4BE-D9FD-FBC7-E9B5-E928E5006049}"/>
                  </a:ext>
                </a:extLst>
              </p:cNvPr>
              <p:cNvSpPr txBox="1"/>
              <p:nvPr/>
            </p:nvSpPr>
            <p:spPr>
              <a:xfrm>
                <a:off x="1004598" y="1002149"/>
                <a:ext cx="10182803" cy="27938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nl-NL" sz="2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Nhận xét:</a:t>
                </a:r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342900" marR="0" indent="-342900" algn="just">
                  <a:lnSpc>
                    <a:spcPct val="15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</a:pPr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Tập hợp không chứa phần tử nào được gọi là tập hợp rỗng (tập rỗng), kí hiệu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Ø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342900" marR="0" indent="-342900" algn="just">
                  <a:lnSpc>
                    <a:spcPct val="15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</a:pPr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Một tập hợp có thể không có phần tử nào, cũng có thể có một phần tử, có nhiều phần tử, có vô số phần tử.</a:t>
                </a:r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BE8AC4BE-D9FD-FBC7-E9B5-E928E50060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4598" y="1002149"/>
                <a:ext cx="10182803" cy="2793842"/>
              </a:xfrm>
              <a:prstGeom prst="rect">
                <a:avLst/>
              </a:prstGeom>
              <a:blipFill>
                <a:blip r:embed="rId5"/>
                <a:stretch>
                  <a:fillRect l="-958" r="-898" b="-41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AD734F87-E0A4-3AB4-10E0-1C787D6A387C}"/>
                  </a:ext>
                </a:extLst>
              </p:cNvPr>
              <p:cNvSpPr txBox="1"/>
              <p:nvPr/>
            </p:nvSpPr>
            <p:spPr>
              <a:xfrm>
                <a:off x="1004598" y="4268600"/>
                <a:ext cx="9778286" cy="11318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nl-NL" sz="2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Chú ý:</a:t>
                </a:r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Khi tập hợp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𝐶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là tập hợp rỗng, ta viết</a:t>
                </a:r>
                <a:r>
                  <a:rPr lang="nl-NL" sz="2400" i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𝐶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=Ø </m:t>
                    </m:r>
                  </m:oMath>
                </a14:m>
                <a:r>
                  <a:rPr lang="nl-NL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và không được viết là </a:t>
                </a:r>
                <a14:m>
                  <m:oMath xmlns:m="http://schemas.openxmlformats.org/officeDocument/2006/math"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𝐶</m:t>
                    </m:r>
                    <m:r>
                      <a:rPr lang="nl-NL" sz="2400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={Ø}.</m:t>
                    </m:r>
                  </m:oMath>
                </a14:m>
                <a:endParaRPr lang="en-US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AD734F87-E0A4-3AB4-10E0-1C787D6A38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4598" y="4268600"/>
                <a:ext cx="9778286" cy="1131848"/>
              </a:xfrm>
              <a:prstGeom prst="rect">
                <a:avLst/>
              </a:prstGeom>
              <a:blipFill>
                <a:blip r:embed="rId6"/>
                <a:stretch>
                  <a:fillRect l="-998" r="-935" b="-118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55107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676</TotalTime>
  <Words>3345</Words>
  <Application>Microsoft Office PowerPoint</Application>
  <PresentationFormat>Widescreen</PresentationFormat>
  <Paragraphs>297</Paragraphs>
  <Slides>51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61" baseType="lpstr">
      <vt:lpstr>等线</vt:lpstr>
      <vt:lpstr>Yu Mincho</vt:lpstr>
      <vt:lpstr>Arial</vt:lpstr>
      <vt:lpstr>Calibri</vt:lpstr>
      <vt:lpstr>Cambria Math</vt:lpstr>
      <vt:lpstr>Courier New</vt:lpstr>
      <vt:lpstr>Symbol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Nguyễn Thị Thủy</cp:lastModifiedBy>
  <cp:revision>289</cp:revision>
  <dcterms:created xsi:type="dcterms:W3CDTF">2019-03-29T12:25:33Z</dcterms:created>
  <dcterms:modified xsi:type="dcterms:W3CDTF">2022-09-19T14:31:12Z</dcterms:modified>
</cp:coreProperties>
</file>