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7" r:id="rId4"/>
    <p:sldId id="258" r:id="rId5"/>
    <p:sldId id="256" r:id="rId6"/>
    <p:sldId id="259" r:id="rId7"/>
    <p:sldId id="262" r:id="rId8"/>
    <p:sldId id="261" r:id="rId9"/>
    <p:sldId id="260" r:id="rId10"/>
    <p:sldId id="263" r:id="rId11"/>
    <p:sldId id="265" r:id="rId12"/>
    <p:sldId id="266" r:id="rId13"/>
    <p:sldId id="264" r:id="rId14"/>
    <p:sldId id="267" r:id="rId15"/>
    <p:sldId id="270" r:id="rId16"/>
    <p:sldId id="27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43B7E7-3509-4734-BC97-97127AFEA549}" type="doc">
      <dgm:prSet loTypeId="urn:microsoft.com/office/officeart/2005/8/layout/list1#2" loCatId="list" qsTypeId="urn:microsoft.com/office/officeart/2005/8/quickstyle/3d2" qsCatId="3D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E0F6B681-5058-4F93-B1DC-4851F31831DF}" type="pres">
      <dgm:prSet presAssocID="{FB43B7E7-3509-4734-BC97-97127AFEA54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C7E10707-918F-4D24-8660-597D2A323086}" type="presOf" srcId="{FB43B7E7-3509-4734-BC97-97127AFEA549}" destId="{E0F6B681-5058-4F93-B1DC-4851F31831DF}" srcOrd="0" destOrd="0" presId="urn:microsoft.com/office/officeart/2005/8/layout/list1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#2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B5726-EBFC-4749-B079-42210E2B3F51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9B15-1005-4CE4-9DE9-50C36FB91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422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B5726-EBFC-4749-B079-42210E2B3F51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9B15-1005-4CE4-9DE9-50C36FB91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617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B5726-EBFC-4749-B079-42210E2B3F51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9B15-1005-4CE4-9DE9-50C36FB91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8169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B64B8-4BF4-461F-A49A-02544AF1A9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8D409-B4F9-45E0-BA78-394C0ABCDB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0486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B64B8-4BF4-461F-A49A-02544AF1A9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8D409-B4F9-45E0-BA78-394C0ABCDB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609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458947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B64B8-4BF4-461F-A49A-02544AF1A9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8D409-B4F9-45E0-BA78-394C0ABCDB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3692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B64B8-4BF4-461F-A49A-02544AF1A9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8D409-B4F9-45E0-BA78-394C0ABCDB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634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B64B8-4BF4-461F-A49A-02544AF1A9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8D409-B4F9-45E0-BA78-394C0ABCDB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6851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B64B8-4BF4-461F-A49A-02544AF1A9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8D409-B4F9-45E0-BA78-394C0ABCDB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0914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B64B8-4BF4-461F-A49A-02544AF1A9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8D409-B4F9-45E0-BA78-394C0ABCDB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1924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B64B8-4BF4-461F-A49A-02544AF1A9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8D409-B4F9-45E0-BA78-394C0ABCDB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030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B5726-EBFC-4749-B079-42210E2B3F51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9B15-1005-4CE4-9DE9-50C36FB91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0291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B64B8-4BF4-461F-A49A-02544AF1A9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8D409-B4F9-45E0-BA78-394C0ABCDB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0288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B64B8-4BF4-461F-A49A-02544AF1A9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8D409-B4F9-45E0-BA78-394C0ABCDB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2126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B64B8-4BF4-461F-A49A-02544AF1A9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8D409-B4F9-45E0-BA78-394C0ABCDB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056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B64B8-4BF4-461F-A49A-02544AF1A9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8D409-B4F9-45E0-BA78-394C0ABCDB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6521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B64B8-4BF4-461F-A49A-02544AF1A9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8D409-B4F9-45E0-BA78-394C0ABCDB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0253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B64B8-4BF4-461F-A49A-02544AF1A9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8D409-B4F9-45E0-BA78-394C0ABCDB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7623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B64B8-4BF4-461F-A49A-02544AF1A9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8D409-B4F9-45E0-BA78-394C0ABCDB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5773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B64B8-4BF4-461F-A49A-02544AF1A9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8D409-B4F9-45E0-BA78-394C0ABCDB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0126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B64B8-4BF4-461F-A49A-02544AF1A9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8D409-B4F9-45E0-BA78-394C0ABCDB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5933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B64B8-4BF4-461F-A49A-02544AF1A9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8D409-B4F9-45E0-BA78-394C0ABCDB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713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B5726-EBFC-4749-B079-42210E2B3F51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9B15-1005-4CE4-9DE9-50C36FB91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390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B64B8-4BF4-461F-A49A-02544AF1A9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8D409-B4F9-45E0-BA78-394C0ABCDB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605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B64B8-4BF4-461F-A49A-02544AF1A9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8D409-B4F9-45E0-BA78-394C0ABCDB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7984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B64B8-4BF4-461F-A49A-02544AF1A9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8D409-B4F9-45E0-BA78-394C0ABCDB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4418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B64B8-4BF4-461F-A49A-02544AF1A9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8D409-B4F9-45E0-BA78-394C0ABCDB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456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B5726-EBFC-4749-B079-42210E2B3F51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9B15-1005-4CE4-9DE9-50C36FB91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878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B5726-EBFC-4749-B079-42210E2B3F51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9B15-1005-4CE4-9DE9-50C36FB91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984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B5726-EBFC-4749-B079-42210E2B3F51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9B15-1005-4CE4-9DE9-50C36FB91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095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B5726-EBFC-4749-B079-42210E2B3F51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9B15-1005-4CE4-9DE9-50C36FB91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642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B5726-EBFC-4749-B079-42210E2B3F51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9B15-1005-4CE4-9DE9-50C36FB91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8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B5726-EBFC-4749-B079-42210E2B3F51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9B15-1005-4CE4-9DE9-50C36FB91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214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EB5726-EBFC-4749-B079-42210E2B3F51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59B15-1005-4CE4-9DE9-50C36FB91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085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B64B8-4BF4-461F-A49A-02544AF1A9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88D409-B4F9-45E0-BA78-394C0ABCDB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111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B64B8-4BF4-461F-A49A-02544AF1A9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88D409-B4F9-45E0-BA78-394C0ABCDB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13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tr&#7891;ng%20hoa%2010%20gi&#7901;.mp4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213" y="245597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B89145-E104-447C-B960-CF66536B807A}"/>
              </a:ext>
            </a:extLst>
          </p:cNvPr>
          <p:cNvSpPr txBox="1"/>
          <p:nvPr/>
        </p:nvSpPr>
        <p:spPr>
          <a:xfrm>
            <a:off x="192931" y="228600"/>
            <a:ext cx="8723481" cy="830997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HOẠT ĐỘNG 1. KHỞI ĐỘNG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16" y="1400175"/>
            <a:ext cx="4524983" cy="4238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9" y="1400175"/>
            <a:ext cx="3999081" cy="4238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03" y="5943600"/>
            <a:ext cx="8077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Em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hãy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kể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tên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giống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hoa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mà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em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biết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trong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hình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? 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400176"/>
            <a:ext cx="4648198" cy="4238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1" y="1400174"/>
            <a:ext cx="4075280" cy="4238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2742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Tưới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1485900"/>
            <a:ext cx="58293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316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04800"/>
            <a:ext cx="8229600" cy="5943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Bón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85881"/>
            <a:ext cx="7620000" cy="496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6135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14400"/>
            <a:ext cx="792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585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3302484634"/>
              </p:ext>
            </p:extLst>
          </p:nvPr>
        </p:nvGraphicFramePr>
        <p:xfrm>
          <a:off x="1693521" y="1745743"/>
          <a:ext cx="5446595" cy="4019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" name="Bảng 1">
            <a:extLst>
              <a:ext uri="{FF2B5EF4-FFF2-40B4-BE49-F238E27FC236}">
                <a16:creationId xmlns:a16="http://schemas.microsoft.com/office/drawing/2014/main" id="{58ADCBE7-D247-40F9-AF36-7F596C746D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4118320"/>
              </p:ext>
            </p:extLst>
          </p:nvPr>
        </p:nvGraphicFramePr>
        <p:xfrm>
          <a:off x="533402" y="780706"/>
          <a:ext cx="8382001" cy="521912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143000">
                  <a:extLst>
                    <a:ext uri="{9D8B030D-6E8A-4147-A177-3AD203B41FA5}">
                      <a16:colId xmlns:a16="http://schemas.microsoft.com/office/drawing/2014/main" val="2215526332"/>
                    </a:ext>
                  </a:extLst>
                </a:gridCol>
                <a:gridCol w="4747909">
                  <a:extLst>
                    <a:ext uri="{9D8B030D-6E8A-4147-A177-3AD203B41FA5}">
                      <a16:colId xmlns:a16="http://schemas.microsoft.com/office/drawing/2014/main" val="2366346598"/>
                    </a:ext>
                  </a:extLst>
                </a:gridCol>
                <a:gridCol w="1194759">
                  <a:extLst>
                    <a:ext uri="{9D8B030D-6E8A-4147-A177-3AD203B41FA5}">
                      <a16:colId xmlns:a16="http://schemas.microsoft.com/office/drawing/2014/main" val="3347307837"/>
                    </a:ext>
                  </a:extLst>
                </a:gridCol>
                <a:gridCol w="1296333">
                  <a:extLst>
                    <a:ext uri="{9D8B030D-6E8A-4147-A177-3AD203B41FA5}">
                      <a16:colId xmlns:a16="http://schemas.microsoft.com/office/drawing/2014/main" val="452745726"/>
                    </a:ext>
                  </a:extLst>
                </a:gridCol>
              </a:tblGrid>
              <a:tr h="673141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vi-VN" sz="2400" b="0" dirty="0" smtClean="0">
                          <a:effectLst/>
                          <a:latin typeface="+mj-lt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vi-VN" sz="2400" b="0" dirty="0" smtClean="0">
                          <a:solidFill>
                            <a:srgbClr val="231F20"/>
                          </a:solidFill>
                          <a:effectLst/>
                          <a:latin typeface="+mj-lt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Tiêu</a:t>
                      </a:r>
                      <a:r>
                        <a:rPr lang="vi-VN" sz="2400" b="0" spc="10" dirty="0" smtClean="0">
                          <a:solidFill>
                            <a:srgbClr val="231F20"/>
                          </a:solidFill>
                          <a:effectLst/>
                          <a:latin typeface="+mj-lt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0" dirty="0" smtClean="0">
                          <a:solidFill>
                            <a:srgbClr val="231F20"/>
                          </a:solidFill>
                          <a:effectLst/>
                          <a:latin typeface="+mj-lt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chí</a:t>
                      </a:r>
                      <a:endParaRPr lang="en-US" sz="2400" b="0" dirty="0">
                        <a:effectLst/>
                        <a:latin typeface="+mj-lt"/>
                        <a:ea typeface="Verdan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1610" marR="171450" indent="17145" algn="ctr">
                        <a:lnSpc>
                          <a:spcPct val="108000"/>
                        </a:lnSpc>
                        <a:spcBef>
                          <a:spcPts val="870"/>
                        </a:spcBef>
                        <a:spcAft>
                          <a:spcPts val="0"/>
                        </a:spcAft>
                      </a:pPr>
                      <a:r>
                        <a:rPr lang="vi-VN" sz="2400" b="0" dirty="0" err="1">
                          <a:solidFill>
                            <a:srgbClr val="231F20"/>
                          </a:solidFill>
                          <a:effectLst/>
                          <a:latin typeface="+mj-lt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Điểm</a:t>
                      </a:r>
                      <a:r>
                        <a:rPr lang="en-US" sz="2400" b="0" dirty="0">
                          <a:solidFill>
                            <a:srgbClr val="231F20"/>
                          </a:solidFill>
                          <a:effectLst/>
                          <a:latin typeface="+mj-lt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0" spc="-320" dirty="0">
                          <a:solidFill>
                            <a:srgbClr val="231F20"/>
                          </a:solidFill>
                          <a:effectLst/>
                          <a:latin typeface="+mj-lt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0" dirty="0" err="1">
                          <a:solidFill>
                            <a:srgbClr val="231F20"/>
                          </a:solidFill>
                          <a:effectLst/>
                          <a:latin typeface="+mj-lt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tối</a:t>
                      </a:r>
                      <a:r>
                        <a:rPr lang="vi-VN" sz="2400" b="0" spc="-60" dirty="0">
                          <a:solidFill>
                            <a:srgbClr val="231F20"/>
                          </a:solidFill>
                          <a:effectLst/>
                          <a:latin typeface="+mj-lt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0" dirty="0">
                          <a:solidFill>
                            <a:srgbClr val="231F20"/>
                          </a:solidFill>
                          <a:effectLst/>
                          <a:latin typeface="+mj-lt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đa</a:t>
                      </a:r>
                      <a:endParaRPr lang="en-US" sz="2400" b="0" dirty="0">
                        <a:effectLst/>
                        <a:latin typeface="+mj-lt"/>
                        <a:ea typeface="Verdan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54610" marR="43815" indent="140970" algn="ctr">
                        <a:lnSpc>
                          <a:spcPct val="108000"/>
                        </a:lnSpc>
                        <a:spcBef>
                          <a:spcPts val="870"/>
                        </a:spcBef>
                        <a:spcAft>
                          <a:spcPts val="0"/>
                        </a:spcAft>
                      </a:pPr>
                      <a:r>
                        <a:rPr lang="vi-VN" sz="2400" b="0" dirty="0" err="1">
                          <a:solidFill>
                            <a:srgbClr val="231F20"/>
                          </a:solidFill>
                          <a:effectLst/>
                          <a:latin typeface="+mj-lt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Điểm</a:t>
                      </a:r>
                      <a:r>
                        <a:rPr lang="vi-VN" sz="2400" b="0" spc="5" dirty="0">
                          <a:solidFill>
                            <a:srgbClr val="231F20"/>
                          </a:solidFill>
                          <a:effectLst/>
                          <a:latin typeface="+mj-lt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0" spc="-15" dirty="0" err="1">
                          <a:solidFill>
                            <a:srgbClr val="231F20"/>
                          </a:solidFill>
                          <a:effectLst/>
                          <a:latin typeface="+mj-lt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đạt</a:t>
                      </a:r>
                      <a:r>
                        <a:rPr lang="en-US" sz="2400" b="0" spc="-60" dirty="0">
                          <a:solidFill>
                            <a:srgbClr val="231F20"/>
                          </a:solidFill>
                          <a:effectLst/>
                          <a:latin typeface="+mj-lt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0" spc="-15" dirty="0" err="1">
                          <a:solidFill>
                            <a:srgbClr val="231F20"/>
                          </a:solidFill>
                          <a:effectLst/>
                          <a:latin typeface="+mj-lt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được</a:t>
                      </a:r>
                      <a:endParaRPr lang="en-US" sz="2400" b="0" dirty="0">
                        <a:effectLst/>
                        <a:latin typeface="+mj-lt"/>
                        <a:ea typeface="Verdan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310383"/>
                  </a:ext>
                </a:extLst>
              </a:tr>
              <a:tr h="511036">
                <a:tc rowSpan="3">
                  <a:txBody>
                    <a:bodyPr/>
                    <a:lstStyle/>
                    <a:p>
                      <a:pPr marL="5080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231F20"/>
                          </a:solidFill>
                          <a:effectLst/>
                          <a:latin typeface="+mj-lt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Nội</a:t>
                      </a:r>
                      <a:r>
                        <a:rPr lang="vi-VN" sz="2400" b="1" spc="-55" dirty="0">
                          <a:solidFill>
                            <a:srgbClr val="231F20"/>
                          </a:solidFill>
                          <a:effectLst/>
                          <a:latin typeface="+mj-lt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>
                          <a:solidFill>
                            <a:srgbClr val="231F20"/>
                          </a:solidFill>
                          <a:effectLst/>
                          <a:latin typeface="+mj-lt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dung</a:t>
                      </a:r>
                      <a:endParaRPr lang="en-US" sz="2400" dirty="0">
                        <a:effectLst/>
                        <a:latin typeface="+mj-lt"/>
                        <a:ea typeface="Verdan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800" marR="38735" algn="just">
                        <a:lnSpc>
                          <a:spcPct val="102000"/>
                        </a:lnSpc>
                        <a:spcBef>
                          <a:spcPts val="79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 smtClean="0">
                          <a:solidFill>
                            <a:srgbClr val="231F20"/>
                          </a:solidFill>
                          <a:effectLst/>
                          <a:latin typeface="Times New Roman" pitchFamily="18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Chuẩn</a:t>
                      </a:r>
                      <a:r>
                        <a:rPr lang="en-US" sz="2400" b="0" baseline="0" dirty="0" smtClean="0">
                          <a:solidFill>
                            <a:srgbClr val="231F20"/>
                          </a:solidFill>
                          <a:effectLst/>
                          <a:latin typeface="Times New Roman" pitchFamily="18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231F20"/>
                          </a:solidFill>
                          <a:effectLst/>
                          <a:latin typeface="Times New Roman" pitchFamily="18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bị</a:t>
                      </a:r>
                      <a:r>
                        <a:rPr lang="en-US" sz="2400" b="0" baseline="0" dirty="0" smtClean="0">
                          <a:solidFill>
                            <a:srgbClr val="231F20"/>
                          </a:solidFill>
                          <a:effectLst/>
                          <a:latin typeface="Times New Roman" pitchFamily="18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231F20"/>
                          </a:solidFill>
                          <a:effectLst/>
                          <a:latin typeface="Times New Roman" pitchFamily="18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đầy</a:t>
                      </a:r>
                      <a:r>
                        <a:rPr lang="en-US" sz="2400" b="0" baseline="0" dirty="0" smtClean="0">
                          <a:solidFill>
                            <a:srgbClr val="231F20"/>
                          </a:solidFill>
                          <a:effectLst/>
                          <a:latin typeface="Times New Roman" pitchFamily="18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231F20"/>
                          </a:solidFill>
                          <a:effectLst/>
                          <a:latin typeface="Times New Roman" pitchFamily="18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đủ</a:t>
                      </a:r>
                      <a:r>
                        <a:rPr lang="en-US" sz="2400" b="0" baseline="0" dirty="0" smtClean="0">
                          <a:solidFill>
                            <a:srgbClr val="231F20"/>
                          </a:solidFill>
                          <a:effectLst/>
                          <a:latin typeface="Times New Roman" pitchFamily="18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231F20"/>
                          </a:solidFill>
                          <a:effectLst/>
                          <a:latin typeface="Times New Roman" pitchFamily="18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2400" b="0" baseline="0" dirty="0" smtClean="0">
                          <a:solidFill>
                            <a:srgbClr val="231F20"/>
                          </a:solidFill>
                          <a:effectLst/>
                          <a:latin typeface="Times New Roman" pitchFamily="18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231F20"/>
                          </a:solidFill>
                          <a:effectLst/>
                          <a:latin typeface="Times New Roman" pitchFamily="18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tư</a:t>
                      </a:r>
                      <a:r>
                        <a:rPr lang="en-US" sz="2400" b="0" baseline="0" dirty="0" smtClean="0">
                          <a:solidFill>
                            <a:srgbClr val="231F20"/>
                          </a:solidFill>
                          <a:effectLst/>
                          <a:latin typeface="Times New Roman" pitchFamily="18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="0" baseline="0" dirty="0" err="1" smtClean="0">
                          <a:solidFill>
                            <a:srgbClr val="231F20"/>
                          </a:solidFill>
                          <a:effectLst/>
                          <a:latin typeface="Times New Roman" pitchFamily="18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thiết</a:t>
                      </a:r>
                      <a:r>
                        <a:rPr lang="en-US" sz="2400" b="0" baseline="0" dirty="0" smtClean="0">
                          <a:solidFill>
                            <a:srgbClr val="231F20"/>
                          </a:solidFill>
                          <a:effectLst/>
                          <a:latin typeface="Times New Roman" pitchFamily="18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231F20"/>
                          </a:solidFill>
                          <a:effectLst/>
                          <a:latin typeface="Times New Roman" pitchFamily="18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bị</a:t>
                      </a:r>
                      <a:r>
                        <a:rPr lang="en-US" sz="2400" b="0" baseline="0" dirty="0" smtClean="0">
                          <a:solidFill>
                            <a:srgbClr val="231F20"/>
                          </a:solidFill>
                          <a:effectLst/>
                          <a:latin typeface="Times New Roman" pitchFamily="18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231F20"/>
                          </a:solidFill>
                          <a:effectLst/>
                          <a:latin typeface="Times New Roman" pitchFamily="18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cần</a:t>
                      </a:r>
                      <a:r>
                        <a:rPr lang="en-US" sz="2400" b="0" baseline="0" dirty="0" smtClean="0">
                          <a:solidFill>
                            <a:srgbClr val="231F20"/>
                          </a:solidFill>
                          <a:effectLst/>
                          <a:latin typeface="Times New Roman" pitchFamily="18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231F20"/>
                          </a:solidFill>
                          <a:effectLst/>
                          <a:latin typeface="Times New Roman" pitchFamily="18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thiết</a:t>
                      </a:r>
                      <a:r>
                        <a:rPr lang="en-US" sz="2400" b="0" baseline="0" dirty="0" smtClean="0">
                          <a:solidFill>
                            <a:srgbClr val="231F20"/>
                          </a:solidFill>
                          <a:effectLst/>
                          <a:latin typeface="Times New Roman" pitchFamily="18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231F20"/>
                          </a:solidFill>
                          <a:effectLst/>
                          <a:latin typeface="Times New Roman" pitchFamily="18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cho</a:t>
                      </a:r>
                      <a:r>
                        <a:rPr lang="en-US" sz="2400" b="0" baseline="0" dirty="0" smtClean="0">
                          <a:solidFill>
                            <a:srgbClr val="231F20"/>
                          </a:solidFill>
                          <a:effectLst/>
                          <a:latin typeface="Times New Roman" pitchFamily="18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231F20"/>
                          </a:solidFill>
                          <a:effectLst/>
                          <a:latin typeface="Times New Roman" pitchFamily="18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dự</a:t>
                      </a:r>
                      <a:r>
                        <a:rPr lang="en-US" sz="2400" b="0" baseline="0" dirty="0" smtClean="0">
                          <a:solidFill>
                            <a:srgbClr val="231F20"/>
                          </a:solidFill>
                          <a:effectLst/>
                          <a:latin typeface="Times New Roman" pitchFamily="18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231F20"/>
                          </a:solidFill>
                          <a:effectLst/>
                          <a:latin typeface="Times New Roman" pitchFamily="18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án</a:t>
                      </a:r>
                      <a:r>
                        <a:rPr lang="en-US" sz="2400" b="0" baseline="0" dirty="0" smtClean="0">
                          <a:solidFill>
                            <a:srgbClr val="231F20"/>
                          </a:solidFill>
                          <a:effectLst/>
                          <a:latin typeface="Times New Roman" pitchFamily="18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.</a:t>
                      </a:r>
                      <a:endParaRPr lang="en-US" sz="2400" b="0" dirty="0">
                        <a:effectLst/>
                        <a:latin typeface="Times New Roman" pitchFamily="18" charset="0"/>
                        <a:ea typeface="Verdana" panose="020B0604030504040204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0">
                          <a:solidFill>
                            <a:srgbClr val="231F20"/>
                          </a:solidFill>
                          <a:effectLst/>
                          <a:latin typeface="+mj-lt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2400" b="0" dirty="0">
                        <a:effectLst/>
                        <a:latin typeface="+mj-lt"/>
                        <a:ea typeface="Verdan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0" dirty="0">
                          <a:effectLst/>
                          <a:latin typeface="+mj-lt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400" b="0" dirty="0">
                        <a:effectLst/>
                        <a:latin typeface="+mj-lt"/>
                        <a:ea typeface="Verdan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1488307"/>
                  </a:ext>
                </a:extLst>
              </a:tr>
              <a:tr h="7128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0800" marR="38735" algn="just">
                        <a:lnSpc>
                          <a:spcPct val="102000"/>
                        </a:lnSpc>
                        <a:spcBef>
                          <a:spcPts val="79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 smtClean="0">
                          <a:solidFill>
                            <a:srgbClr val="231F20"/>
                          </a:solidFill>
                          <a:effectLst/>
                          <a:latin typeface="Times New Roman" pitchFamily="18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sz="2400" b="0" baseline="0" dirty="0" smtClean="0">
                          <a:solidFill>
                            <a:srgbClr val="231F20"/>
                          </a:solidFill>
                          <a:effectLst/>
                          <a:latin typeface="Times New Roman" pitchFamily="18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231F20"/>
                          </a:solidFill>
                          <a:effectLst/>
                          <a:latin typeface="Times New Roman" pitchFamily="18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hiện</a:t>
                      </a:r>
                      <a:r>
                        <a:rPr lang="en-US" sz="2400" b="0" baseline="0" dirty="0" smtClean="0">
                          <a:solidFill>
                            <a:srgbClr val="231F20"/>
                          </a:solidFill>
                          <a:effectLst/>
                          <a:latin typeface="Times New Roman" pitchFamily="18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231F20"/>
                          </a:solidFill>
                          <a:effectLst/>
                          <a:latin typeface="Times New Roman" pitchFamily="18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đúng</a:t>
                      </a:r>
                      <a:r>
                        <a:rPr lang="en-US" sz="2400" b="0" baseline="0" dirty="0" smtClean="0">
                          <a:solidFill>
                            <a:srgbClr val="231F20"/>
                          </a:solidFill>
                          <a:effectLst/>
                          <a:latin typeface="Times New Roman" pitchFamily="18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231F20"/>
                          </a:solidFill>
                          <a:effectLst/>
                          <a:latin typeface="Times New Roman" pitchFamily="18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quy</a:t>
                      </a:r>
                      <a:r>
                        <a:rPr lang="en-US" sz="2400" b="0" baseline="0" dirty="0" smtClean="0">
                          <a:solidFill>
                            <a:srgbClr val="231F20"/>
                          </a:solidFill>
                          <a:effectLst/>
                          <a:latin typeface="Times New Roman" pitchFamily="18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231F20"/>
                          </a:solidFill>
                          <a:effectLst/>
                          <a:latin typeface="Times New Roman" pitchFamily="18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trình</a:t>
                      </a:r>
                      <a:r>
                        <a:rPr lang="en-US" sz="2400" b="0" baseline="0" dirty="0" smtClean="0">
                          <a:solidFill>
                            <a:srgbClr val="231F20"/>
                          </a:solidFill>
                          <a:effectLst/>
                          <a:latin typeface="Times New Roman" pitchFamily="18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231F20"/>
                          </a:solidFill>
                          <a:effectLst/>
                          <a:latin typeface="Times New Roman" pitchFamily="18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kĩ</a:t>
                      </a:r>
                      <a:r>
                        <a:rPr lang="en-US" sz="2400" b="0" baseline="0" dirty="0" smtClean="0">
                          <a:solidFill>
                            <a:srgbClr val="231F20"/>
                          </a:solidFill>
                          <a:effectLst/>
                          <a:latin typeface="Times New Roman" pitchFamily="18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231F20"/>
                          </a:solidFill>
                          <a:effectLst/>
                          <a:latin typeface="Times New Roman" pitchFamily="18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thuật</a:t>
                      </a:r>
                      <a:endParaRPr lang="en-US" sz="2400" b="0" dirty="0">
                        <a:effectLst/>
                        <a:latin typeface="Times New Roman" pitchFamily="18" charset="0"/>
                        <a:ea typeface="Verdana" panose="020B0604030504040204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0">
                          <a:solidFill>
                            <a:srgbClr val="231F20"/>
                          </a:solidFill>
                          <a:effectLst/>
                          <a:latin typeface="+mj-lt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2400" b="0">
                        <a:effectLst/>
                        <a:latin typeface="+mj-lt"/>
                        <a:ea typeface="Verdan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0" dirty="0">
                          <a:effectLst/>
                          <a:latin typeface="+mj-lt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400" b="0" dirty="0">
                        <a:effectLst/>
                        <a:latin typeface="+mj-lt"/>
                        <a:ea typeface="Verdan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145126"/>
                  </a:ext>
                </a:extLst>
              </a:tr>
              <a:tr h="7094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0800" marR="41910" algn="just">
                        <a:lnSpc>
                          <a:spcPct val="102000"/>
                        </a:lnSpc>
                        <a:spcBef>
                          <a:spcPts val="79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 smtClean="0">
                          <a:solidFill>
                            <a:srgbClr val="231F20"/>
                          </a:solidFill>
                          <a:effectLst/>
                          <a:latin typeface="Times New Roman" pitchFamily="18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Sản</a:t>
                      </a:r>
                      <a:r>
                        <a:rPr lang="en-US" sz="2400" b="0" dirty="0" smtClean="0">
                          <a:solidFill>
                            <a:srgbClr val="231F20"/>
                          </a:solidFill>
                          <a:effectLst/>
                          <a:latin typeface="Times New Roman" pitchFamily="18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srgbClr val="231F20"/>
                          </a:solidFill>
                          <a:effectLst/>
                          <a:latin typeface="Times New Roman" pitchFamily="18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phẩm</a:t>
                      </a:r>
                      <a:r>
                        <a:rPr lang="en-US" sz="2400" b="0" baseline="0" dirty="0" smtClean="0">
                          <a:solidFill>
                            <a:srgbClr val="231F20"/>
                          </a:solidFill>
                          <a:effectLst/>
                          <a:latin typeface="Times New Roman" pitchFamily="18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231F20"/>
                          </a:solidFill>
                          <a:effectLst/>
                          <a:latin typeface="Times New Roman" pitchFamily="18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cây</a:t>
                      </a:r>
                      <a:r>
                        <a:rPr lang="en-US" sz="2400" b="0" baseline="0" dirty="0" smtClean="0">
                          <a:solidFill>
                            <a:srgbClr val="231F20"/>
                          </a:solidFill>
                          <a:effectLst/>
                          <a:latin typeface="Times New Roman" pitchFamily="18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231F20"/>
                          </a:solidFill>
                          <a:effectLst/>
                          <a:latin typeface="Times New Roman" pitchFamily="18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trồng</a:t>
                      </a:r>
                      <a:r>
                        <a:rPr lang="en-US" sz="2400" b="0" baseline="0" dirty="0" smtClean="0">
                          <a:solidFill>
                            <a:srgbClr val="231F20"/>
                          </a:solidFill>
                          <a:effectLst/>
                          <a:latin typeface="Times New Roman" pitchFamily="18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231F20"/>
                          </a:solidFill>
                          <a:effectLst/>
                          <a:latin typeface="Times New Roman" pitchFamily="18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sống</a:t>
                      </a:r>
                      <a:r>
                        <a:rPr lang="en-US" sz="2400" b="0" baseline="0" dirty="0" smtClean="0">
                          <a:solidFill>
                            <a:srgbClr val="231F20"/>
                          </a:solidFill>
                          <a:effectLst/>
                          <a:latin typeface="Times New Roman" pitchFamily="18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231F20"/>
                          </a:solidFill>
                          <a:effectLst/>
                          <a:latin typeface="Times New Roman" pitchFamily="18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400" b="0" baseline="0" dirty="0" smtClean="0">
                          <a:solidFill>
                            <a:srgbClr val="231F20"/>
                          </a:solidFill>
                          <a:effectLst/>
                          <a:latin typeface="Times New Roman" pitchFamily="18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231F20"/>
                          </a:solidFill>
                          <a:effectLst/>
                          <a:latin typeface="Times New Roman" pitchFamily="18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đẹp</a:t>
                      </a:r>
                      <a:endParaRPr lang="en-US" sz="2400" b="0" dirty="0">
                        <a:effectLst/>
                        <a:latin typeface="Times New Roman" pitchFamily="18" charset="0"/>
                        <a:ea typeface="Verdana" panose="020B0604030504040204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vi-VN" sz="2400" b="0">
                          <a:solidFill>
                            <a:srgbClr val="231F20"/>
                          </a:solidFill>
                          <a:effectLst/>
                          <a:latin typeface="+mj-lt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2400" b="0">
                        <a:effectLst/>
                        <a:latin typeface="+mj-lt"/>
                        <a:ea typeface="Verdan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0" dirty="0">
                          <a:effectLst/>
                          <a:latin typeface="+mj-lt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400" b="0" dirty="0">
                        <a:effectLst/>
                        <a:latin typeface="+mj-lt"/>
                        <a:ea typeface="Verdan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9889118"/>
                  </a:ext>
                </a:extLst>
              </a:tr>
              <a:tr h="61641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vi-VN" sz="2400" b="1">
                          <a:effectLst/>
                          <a:latin typeface="+mj-lt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vi-VN" sz="2400" b="1" spc="-5">
                          <a:solidFill>
                            <a:srgbClr val="231F20"/>
                          </a:solidFill>
                          <a:effectLst/>
                          <a:latin typeface="+mj-lt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vi-VN" sz="2400" b="1" spc="-80">
                          <a:solidFill>
                            <a:srgbClr val="231F20"/>
                          </a:solidFill>
                          <a:effectLst/>
                          <a:latin typeface="+mj-lt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solidFill>
                            <a:srgbClr val="231F20"/>
                          </a:solidFill>
                          <a:effectLst/>
                          <a:latin typeface="+mj-lt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thức</a:t>
                      </a:r>
                      <a:endParaRPr lang="en-US" sz="2400" dirty="0">
                        <a:effectLst/>
                        <a:latin typeface="+mj-lt"/>
                        <a:ea typeface="Verdan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800" marR="38735" algn="just">
                        <a:lnSpc>
                          <a:spcPct val="102000"/>
                        </a:lnSpc>
                        <a:spcBef>
                          <a:spcPts val="790"/>
                        </a:spcBef>
                        <a:spcAft>
                          <a:spcPts val="0"/>
                        </a:spcAft>
                      </a:pPr>
                      <a:r>
                        <a:rPr lang="vi-VN" sz="2400" b="0" dirty="0">
                          <a:solidFill>
                            <a:srgbClr val="231F20"/>
                          </a:solidFill>
                          <a:effectLst/>
                          <a:latin typeface="+mj-lt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Bài</a:t>
                      </a:r>
                      <a:r>
                        <a:rPr lang="vi-VN" sz="2400" b="0" spc="-110" dirty="0">
                          <a:solidFill>
                            <a:srgbClr val="231F20"/>
                          </a:solidFill>
                          <a:effectLst/>
                          <a:latin typeface="+mj-lt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0" dirty="0">
                          <a:solidFill>
                            <a:srgbClr val="231F20"/>
                          </a:solidFill>
                          <a:effectLst/>
                          <a:latin typeface="+mj-lt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báo</a:t>
                      </a:r>
                      <a:r>
                        <a:rPr lang="vi-VN" sz="2400" b="0" spc="-105" dirty="0">
                          <a:solidFill>
                            <a:srgbClr val="231F20"/>
                          </a:solidFill>
                          <a:effectLst/>
                          <a:latin typeface="+mj-lt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0" dirty="0">
                          <a:solidFill>
                            <a:srgbClr val="231F20"/>
                          </a:solidFill>
                          <a:effectLst/>
                          <a:latin typeface="+mj-lt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cáo</a:t>
                      </a:r>
                      <a:r>
                        <a:rPr lang="vi-VN" sz="2400" b="0" spc="-105" dirty="0">
                          <a:solidFill>
                            <a:srgbClr val="231F20"/>
                          </a:solidFill>
                          <a:effectLst/>
                          <a:latin typeface="+mj-lt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0" dirty="0">
                          <a:solidFill>
                            <a:srgbClr val="231F20"/>
                          </a:solidFill>
                          <a:effectLst/>
                          <a:latin typeface="+mj-lt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đẹp,</a:t>
                      </a:r>
                      <a:r>
                        <a:rPr lang="vi-VN" sz="2400" b="0" spc="-110" dirty="0">
                          <a:solidFill>
                            <a:srgbClr val="231F20"/>
                          </a:solidFill>
                          <a:effectLst/>
                          <a:latin typeface="+mj-lt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0" dirty="0">
                          <a:solidFill>
                            <a:srgbClr val="231F20"/>
                          </a:solidFill>
                          <a:effectLst/>
                          <a:latin typeface="+mj-lt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trình</a:t>
                      </a:r>
                      <a:r>
                        <a:rPr lang="vi-VN" sz="2400" b="0" spc="-105" dirty="0">
                          <a:solidFill>
                            <a:srgbClr val="231F20"/>
                          </a:solidFill>
                          <a:effectLst/>
                          <a:latin typeface="+mj-lt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0" dirty="0">
                          <a:solidFill>
                            <a:srgbClr val="231F20"/>
                          </a:solidFill>
                          <a:effectLst/>
                          <a:latin typeface="+mj-lt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bày</a:t>
                      </a:r>
                      <a:r>
                        <a:rPr lang="vi-VN" sz="2400" b="0" spc="-105" dirty="0">
                          <a:solidFill>
                            <a:srgbClr val="231F20"/>
                          </a:solidFill>
                          <a:effectLst/>
                          <a:latin typeface="+mj-lt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0" dirty="0">
                          <a:solidFill>
                            <a:srgbClr val="231F20"/>
                          </a:solidFill>
                          <a:effectLst/>
                          <a:latin typeface="+mj-lt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ngắn</a:t>
                      </a:r>
                      <a:r>
                        <a:rPr lang="vi-VN" sz="2400" b="0" spc="-105" dirty="0">
                          <a:solidFill>
                            <a:srgbClr val="231F20"/>
                          </a:solidFill>
                          <a:effectLst/>
                          <a:latin typeface="+mj-lt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0" dirty="0">
                          <a:solidFill>
                            <a:srgbClr val="231F20"/>
                          </a:solidFill>
                          <a:effectLst/>
                          <a:latin typeface="+mj-lt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gọn,</a:t>
                      </a:r>
                      <a:r>
                        <a:rPr lang="vi-VN" sz="2400" b="0" spc="-110" dirty="0">
                          <a:solidFill>
                            <a:srgbClr val="231F20"/>
                          </a:solidFill>
                          <a:effectLst/>
                          <a:latin typeface="+mj-lt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0" dirty="0">
                          <a:solidFill>
                            <a:srgbClr val="231F20"/>
                          </a:solidFill>
                          <a:effectLst/>
                          <a:latin typeface="+mj-lt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logic,</a:t>
                      </a:r>
                      <a:r>
                        <a:rPr lang="vi-VN" sz="2400" b="0" spc="-365" dirty="0">
                          <a:solidFill>
                            <a:srgbClr val="231F20"/>
                          </a:solidFill>
                          <a:effectLst/>
                          <a:latin typeface="+mj-lt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0" spc="-5" dirty="0">
                          <a:solidFill>
                            <a:srgbClr val="231F20"/>
                          </a:solidFill>
                          <a:effectLst/>
                          <a:latin typeface="+mj-lt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sáng</a:t>
                      </a:r>
                      <a:r>
                        <a:rPr lang="vi-VN" sz="2400" b="0" spc="-80" dirty="0">
                          <a:solidFill>
                            <a:srgbClr val="231F20"/>
                          </a:solidFill>
                          <a:effectLst/>
                          <a:latin typeface="+mj-lt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0" spc="-5" dirty="0">
                          <a:solidFill>
                            <a:srgbClr val="231F20"/>
                          </a:solidFill>
                          <a:effectLst/>
                          <a:latin typeface="+mj-lt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tạo.</a:t>
                      </a:r>
                      <a:endParaRPr lang="en-US" sz="2400" b="0" dirty="0">
                        <a:effectLst/>
                        <a:latin typeface="+mj-lt"/>
                        <a:ea typeface="Verdan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0" dirty="0">
                          <a:solidFill>
                            <a:srgbClr val="231F20"/>
                          </a:solidFill>
                          <a:effectLst/>
                          <a:latin typeface="+mj-lt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2400" b="0" dirty="0">
                        <a:effectLst/>
                        <a:latin typeface="+mj-lt"/>
                        <a:ea typeface="Verdan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0" dirty="0">
                          <a:effectLst/>
                          <a:latin typeface="+mj-lt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400" b="0" dirty="0">
                        <a:effectLst/>
                        <a:latin typeface="+mj-lt"/>
                        <a:ea typeface="Verdan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056909"/>
                  </a:ext>
                </a:extLst>
              </a:tr>
              <a:tr h="67226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vi-VN" sz="2400" b="1" dirty="0">
                          <a:effectLst/>
                          <a:latin typeface="+mj-lt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2400" b="1" dirty="0" err="1" smtClean="0">
                          <a:solidFill>
                            <a:srgbClr val="231F20"/>
                          </a:solidFill>
                          <a:effectLst/>
                          <a:latin typeface="Times New Roman" pitchFamily="18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Vệ</a:t>
                      </a:r>
                      <a:r>
                        <a:rPr lang="en-US" sz="2400" b="1" baseline="0" dirty="0" smtClean="0">
                          <a:solidFill>
                            <a:srgbClr val="231F20"/>
                          </a:solidFill>
                          <a:effectLst/>
                          <a:latin typeface="Times New Roman" pitchFamily="18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231F20"/>
                          </a:solidFill>
                          <a:effectLst/>
                          <a:latin typeface="Times New Roman" pitchFamily="18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400" b="1" baseline="0" dirty="0" smtClean="0">
                          <a:solidFill>
                            <a:srgbClr val="231F20"/>
                          </a:solidFill>
                          <a:effectLst/>
                          <a:latin typeface="Times New Roman" pitchFamily="18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 + </a:t>
                      </a:r>
                    </a:p>
                    <a:p>
                      <a:pPr marL="0" marR="0" algn="ctr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2400" b="1" baseline="0" dirty="0" smtClean="0">
                          <a:solidFill>
                            <a:srgbClr val="231F20"/>
                          </a:solidFill>
                          <a:effectLst/>
                          <a:latin typeface="Times New Roman" pitchFamily="18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Ý </a:t>
                      </a:r>
                      <a:r>
                        <a:rPr lang="en-US" sz="2400" b="1" baseline="0" dirty="0" err="1" smtClean="0">
                          <a:solidFill>
                            <a:srgbClr val="231F20"/>
                          </a:solidFill>
                          <a:effectLst/>
                          <a:latin typeface="Times New Roman" pitchFamily="18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thức</a:t>
                      </a:r>
                      <a:endParaRPr lang="en-US" sz="2400" dirty="0">
                        <a:effectLst/>
                        <a:latin typeface="Times New Roman" pitchFamily="18" charset="0"/>
                        <a:ea typeface="Verdana" panose="020B0604030504040204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800" marR="38735" algn="just">
                        <a:lnSpc>
                          <a:spcPct val="102000"/>
                        </a:lnSpc>
                        <a:spcBef>
                          <a:spcPts val="790"/>
                        </a:spcBef>
                        <a:spcAft>
                          <a:spcPts val="0"/>
                        </a:spcAft>
                      </a:pPr>
                      <a:r>
                        <a:rPr lang="en-US" sz="2400" b="0" spc="-5" dirty="0" err="1" smtClean="0">
                          <a:solidFill>
                            <a:srgbClr val="231F20"/>
                          </a:solidFill>
                          <a:effectLst/>
                          <a:latin typeface="Times New Roman" pitchFamily="18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Giữ</a:t>
                      </a:r>
                      <a:r>
                        <a:rPr lang="en-US" sz="2400" b="0" spc="-5" baseline="0" dirty="0" smtClean="0">
                          <a:solidFill>
                            <a:srgbClr val="231F20"/>
                          </a:solidFill>
                          <a:effectLst/>
                          <a:latin typeface="Times New Roman" pitchFamily="18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spc="-5" baseline="0" dirty="0" err="1" smtClean="0">
                          <a:solidFill>
                            <a:srgbClr val="231F20"/>
                          </a:solidFill>
                          <a:effectLst/>
                          <a:latin typeface="Times New Roman" pitchFamily="18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vệ</a:t>
                      </a:r>
                      <a:r>
                        <a:rPr lang="en-US" sz="2400" b="0" spc="-5" baseline="0" dirty="0" smtClean="0">
                          <a:solidFill>
                            <a:srgbClr val="231F20"/>
                          </a:solidFill>
                          <a:effectLst/>
                          <a:latin typeface="Times New Roman" pitchFamily="18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spc="-5" baseline="0" dirty="0" err="1" smtClean="0">
                          <a:solidFill>
                            <a:srgbClr val="231F20"/>
                          </a:solidFill>
                          <a:effectLst/>
                          <a:latin typeface="Times New Roman" pitchFamily="18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400" b="0" spc="-5" baseline="0" dirty="0" smtClean="0">
                          <a:solidFill>
                            <a:srgbClr val="231F20"/>
                          </a:solidFill>
                          <a:effectLst/>
                          <a:latin typeface="Times New Roman" pitchFamily="18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spc="-5" baseline="0" dirty="0" err="1" smtClean="0">
                          <a:solidFill>
                            <a:srgbClr val="231F20"/>
                          </a:solidFill>
                          <a:effectLst/>
                          <a:latin typeface="Times New Roman" pitchFamily="18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sạch</a:t>
                      </a:r>
                      <a:r>
                        <a:rPr lang="en-US" sz="2400" b="0" spc="-5" baseline="0" dirty="0" smtClean="0">
                          <a:solidFill>
                            <a:srgbClr val="231F20"/>
                          </a:solidFill>
                          <a:effectLst/>
                          <a:latin typeface="Times New Roman" pitchFamily="18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spc="-5" baseline="0" dirty="0" err="1" smtClean="0">
                          <a:solidFill>
                            <a:srgbClr val="231F20"/>
                          </a:solidFill>
                          <a:effectLst/>
                          <a:latin typeface="Times New Roman" pitchFamily="18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sẽ</a:t>
                      </a:r>
                      <a:r>
                        <a:rPr lang="en-US" sz="2400" b="0" spc="-5" baseline="0" dirty="0" smtClean="0">
                          <a:solidFill>
                            <a:srgbClr val="231F20"/>
                          </a:solidFill>
                          <a:effectLst/>
                          <a:latin typeface="Times New Roman" pitchFamily="18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="0" spc="-5" baseline="0" dirty="0" err="1" smtClean="0">
                          <a:solidFill>
                            <a:srgbClr val="231F20"/>
                          </a:solidFill>
                          <a:effectLst/>
                          <a:latin typeface="Times New Roman" pitchFamily="18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400" b="0" spc="-5" baseline="0" dirty="0" smtClean="0">
                          <a:solidFill>
                            <a:srgbClr val="231F20"/>
                          </a:solidFill>
                          <a:effectLst/>
                          <a:latin typeface="Times New Roman" pitchFamily="18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 ý </a:t>
                      </a:r>
                      <a:r>
                        <a:rPr lang="en-US" sz="2400" b="0" spc="-5" baseline="0" dirty="0" err="1" smtClean="0">
                          <a:solidFill>
                            <a:srgbClr val="231F20"/>
                          </a:solidFill>
                          <a:effectLst/>
                          <a:latin typeface="Times New Roman" pitchFamily="18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thức</a:t>
                      </a:r>
                      <a:r>
                        <a:rPr lang="en-US" sz="2400" b="0" spc="-5" baseline="0" dirty="0" smtClean="0">
                          <a:solidFill>
                            <a:srgbClr val="231F20"/>
                          </a:solidFill>
                          <a:effectLst/>
                          <a:latin typeface="Times New Roman" pitchFamily="18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spc="-5" baseline="0" dirty="0" err="1" smtClean="0">
                          <a:solidFill>
                            <a:srgbClr val="231F20"/>
                          </a:solidFill>
                          <a:effectLst/>
                          <a:latin typeface="Times New Roman" pitchFamily="18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kỉ</a:t>
                      </a:r>
                      <a:r>
                        <a:rPr lang="en-US" sz="2400" b="0" spc="-5" baseline="0" dirty="0" smtClean="0">
                          <a:solidFill>
                            <a:srgbClr val="231F20"/>
                          </a:solidFill>
                          <a:effectLst/>
                          <a:latin typeface="Times New Roman" pitchFamily="18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spc="-5" baseline="0" dirty="0" err="1" smtClean="0">
                          <a:solidFill>
                            <a:srgbClr val="231F20"/>
                          </a:solidFill>
                          <a:effectLst/>
                          <a:latin typeface="Times New Roman" pitchFamily="18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luật</a:t>
                      </a:r>
                      <a:r>
                        <a:rPr lang="en-US" sz="2400" b="0" spc="-5" baseline="0" dirty="0" smtClean="0">
                          <a:solidFill>
                            <a:srgbClr val="231F20"/>
                          </a:solidFill>
                          <a:effectLst/>
                          <a:latin typeface="Times New Roman" pitchFamily="18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spc="-5" baseline="0" dirty="0" err="1" smtClean="0">
                          <a:solidFill>
                            <a:srgbClr val="231F20"/>
                          </a:solidFill>
                          <a:effectLst/>
                          <a:latin typeface="Times New Roman" pitchFamily="18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400" b="0" spc="-5" baseline="0" dirty="0" smtClean="0">
                          <a:solidFill>
                            <a:srgbClr val="231F20"/>
                          </a:solidFill>
                          <a:effectLst/>
                          <a:latin typeface="Times New Roman" pitchFamily="18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spc="-5" baseline="0" dirty="0" err="1" smtClean="0">
                          <a:solidFill>
                            <a:srgbClr val="231F20"/>
                          </a:solidFill>
                          <a:effectLst/>
                          <a:latin typeface="Times New Roman" pitchFamily="18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hợp</a:t>
                      </a:r>
                      <a:r>
                        <a:rPr lang="en-US" sz="2400" b="0" spc="-5" baseline="0" dirty="0" smtClean="0">
                          <a:solidFill>
                            <a:srgbClr val="231F20"/>
                          </a:solidFill>
                          <a:effectLst/>
                          <a:latin typeface="Times New Roman" pitchFamily="18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spc="-5" baseline="0" dirty="0" err="1" smtClean="0">
                          <a:solidFill>
                            <a:srgbClr val="231F20"/>
                          </a:solidFill>
                          <a:effectLst/>
                          <a:latin typeface="Times New Roman" pitchFamily="18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tác</a:t>
                      </a:r>
                      <a:r>
                        <a:rPr lang="en-US" sz="2400" b="0" spc="-5" baseline="0" dirty="0" smtClean="0">
                          <a:solidFill>
                            <a:srgbClr val="231F20"/>
                          </a:solidFill>
                          <a:effectLst/>
                          <a:latin typeface="Times New Roman" pitchFamily="18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spc="-5" baseline="0" dirty="0" err="1" smtClean="0">
                          <a:solidFill>
                            <a:srgbClr val="231F20"/>
                          </a:solidFill>
                          <a:effectLst/>
                          <a:latin typeface="Times New Roman" pitchFamily="18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tốt</a:t>
                      </a:r>
                      <a:endParaRPr lang="en-US" sz="2400" b="0" dirty="0">
                        <a:effectLst/>
                        <a:latin typeface="Times New Roman" pitchFamily="18" charset="0"/>
                        <a:ea typeface="Verdana" panose="020B0604030504040204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>
                          <a:effectLst/>
                          <a:latin typeface="+mj-lt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0" dirty="0">
                          <a:effectLst/>
                          <a:latin typeface="+mj-lt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400" b="0" dirty="0">
                        <a:effectLst/>
                        <a:latin typeface="+mj-lt"/>
                        <a:ea typeface="Verdan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0413666"/>
                  </a:ext>
                </a:extLst>
              </a:tr>
              <a:tr h="404548">
                <a:tc gridSpan="2">
                  <a:txBody>
                    <a:bodyPr/>
                    <a:lstStyle/>
                    <a:p>
                      <a:pPr marL="1727200" marR="1720850" algn="ctr">
                        <a:spcBef>
                          <a:spcPts val="870"/>
                        </a:spcBef>
                        <a:spcAft>
                          <a:spcPts val="0"/>
                        </a:spcAft>
                      </a:pPr>
                      <a:r>
                        <a:rPr lang="vi-VN" sz="2400" b="0" dirty="0" err="1">
                          <a:solidFill>
                            <a:srgbClr val="231F20"/>
                          </a:solidFill>
                          <a:effectLst/>
                          <a:latin typeface="+mj-lt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Tổng</a:t>
                      </a:r>
                      <a:endParaRPr lang="en-US" sz="2400" b="0" dirty="0">
                        <a:effectLst/>
                        <a:latin typeface="+mj-lt"/>
                        <a:ea typeface="Verdan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278765" algn="ctr">
                        <a:spcBef>
                          <a:spcPts val="790"/>
                        </a:spcBef>
                        <a:spcAft>
                          <a:spcPts val="0"/>
                        </a:spcAft>
                      </a:pPr>
                      <a:r>
                        <a:rPr lang="vi-VN" sz="2400" b="0">
                          <a:solidFill>
                            <a:srgbClr val="231F20"/>
                          </a:solidFill>
                          <a:effectLst/>
                          <a:latin typeface="+mj-lt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en-US" sz="2400" b="0">
                        <a:effectLst/>
                        <a:latin typeface="+mj-lt"/>
                        <a:ea typeface="Verdan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0" dirty="0">
                          <a:effectLst/>
                          <a:latin typeface="+mj-lt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400" b="0" dirty="0">
                        <a:effectLst/>
                        <a:latin typeface="+mj-lt"/>
                        <a:ea typeface="Verdan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0398817"/>
                  </a:ext>
                </a:extLst>
              </a:tr>
            </a:tbl>
          </a:graphicData>
        </a:graphic>
      </p:graphicFrame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487362"/>
          </a:xfrm>
        </p:spPr>
        <p:txBody>
          <a:bodyPr>
            <a:noAutofit/>
          </a:bodyPr>
          <a:lstStyle/>
          <a:p>
            <a:pPr marL="1177290" marR="1061085" lvl="0">
              <a:lnSpc>
                <a:spcPct val="100000"/>
              </a:lnSpc>
              <a:spcBef>
                <a:spcPts val="330"/>
              </a:spcBef>
            </a:pP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vi-VN" sz="3000" b="1" dirty="0" smtClean="0">
                <a:solidFill>
                  <a:srgbClr val="0070C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Tiêu</a:t>
            </a:r>
            <a:r>
              <a:rPr lang="vi-VN" sz="3000" b="1" spc="-50" dirty="0" smtClean="0">
                <a:solidFill>
                  <a:srgbClr val="0070C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 </a:t>
            </a:r>
            <a:r>
              <a:rPr lang="vi-VN" sz="3000" b="1" dirty="0">
                <a:solidFill>
                  <a:srgbClr val="0070C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chí</a:t>
            </a:r>
            <a:r>
              <a:rPr lang="vi-VN" sz="3000" b="1" spc="-55" dirty="0">
                <a:solidFill>
                  <a:srgbClr val="0070C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 </a:t>
            </a:r>
            <a:r>
              <a:rPr lang="vi-VN" sz="3000" b="1" dirty="0">
                <a:solidFill>
                  <a:srgbClr val="0070C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đánh</a:t>
            </a:r>
            <a:r>
              <a:rPr lang="vi-VN" sz="3000" b="1" spc="-50" dirty="0">
                <a:solidFill>
                  <a:srgbClr val="0070C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 </a:t>
            </a:r>
            <a:r>
              <a:rPr lang="vi-VN" sz="3000" b="1" dirty="0">
                <a:solidFill>
                  <a:srgbClr val="0070C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giá</a:t>
            </a:r>
            <a:r>
              <a:rPr lang="vi-VN" sz="3000" b="1" spc="-55" dirty="0">
                <a:solidFill>
                  <a:srgbClr val="0070C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dự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án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7820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5B89145-E104-447C-B960-CF66536B807A}"/>
              </a:ext>
            </a:extLst>
          </p:cNvPr>
          <p:cNvSpPr txBox="1"/>
          <p:nvPr/>
        </p:nvSpPr>
        <p:spPr>
          <a:xfrm>
            <a:off x="478559" y="880346"/>
            <a:ext cx="8086644" cy="144655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HOẠT ĐỘNG 3. LUYỆN TẬP, VẬN DỤNG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40AFCD0-6680-AA7C-6CE4-1FCA25BC4CAF}"/>
              </a:ext>
            </a:extLst>
          </p:cNvPr>
          <p:cNvSpPr txBox="1"/>
          <p:nvPr/>
        </p:nvSpPr>
        <p:spPr>
          <a:xfrm>
            <a:off x="478560" y="2372945"/>
            <a:ext cx="80866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0" indent="457200" algn="just">
              <a:spcBef>
                <a:spcPts val="600"/>
              </a:spcBef>
              <a:spcAft>
                <a:spcPts val="600"/>
              </a:spcAft>
            </a:pP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3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chụp</a:t>
            </a:r>
            <a:r>
              <a:rPr lang="en-US" sz="3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quay video </a:t>
            </a:r>
            <a:r>
              <a:rPr lang="en-US" sz="3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nộp</a:t>
            </a:r>
            <a:r>
              <a:rPr lang="en-US" sz="3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sz="3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3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000" dirty="0">
              <a:solidFill>
                <a:prstClr val="black"/>
              </a:solidFill>
              <a:latin typeface="Times New Roman" pitchFamily="18" charset="0"/>
              <a:ea typeface="Verdana" panose="020B060403050404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0871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chậu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66800"/>
            <a:ext cx="83820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994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2441575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effectLst/>
                <a:latin typeface="Times New Roman"/>
                <a:ea typeface="Times New Roman"/>
              </a:rPr>
              <a:t>Bài</a:t>
            </a:r>
            <a:r>
              <a:rPr lang="en-US" b="1" dirty="0" smtClean="0">
                <a:effectLst/>
                <a:latin typeface="Times New Roman"/>
                <a:ea typeface="Times New Roman"/>
              </a:rPr>
              <a:t> 22 - DỰ ÁN TRỒNG HOA TRONG CHẬU.</a:t>
            </a:r>
            <a:r>
              <a:rPr lang="en-US" sz="2800" dirty="0" smtClean="0">
                <a:effectLst/>
                <a:latin typeface="Times New Roman"/>
                <a:ea typeface="Times New Roman"/>
              </a:rPr>
              <a:t/>
            </a:r>
            <a:br>
              <a:rPr lang="en-US" sz="2800" dirty="0" smtClean="0">
                <a:effectLst/>
                <a:latin typeface="Times New Roman"/>
                <a:ea typeface="Times New Roman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79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6"/>
            <a:ext cx="64770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Font typeface="Symbol"/>
              <a:buChar char=""/>
            </a:pPr>
            <a:r>
              <a:rPr lang="en-US" sz="2400" dirty="0" err="1" smtClean="0">
                <a:effectLst/>
                <a:latin typeface="Times New Roman"/>
                <a:ea typeface="Times New Roman"/>
              </a:rPr>
              <a:t>Cây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giống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/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hạt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giống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: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giá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cả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,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yêu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cầu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ngoại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cảnh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.</a:t>
            </a:r>
          </a:p>
          <a:p>
            <a:pPr marL="0" lvl="0" indent="0" algn="just">
              <a:buNone/>
            </a:pPr>
            <a:endParaRPr lang="en-US" sz="2400" dirty="0" smtClean="0">
              <a:effectLst/>
              <a:latin typeface="Times New Roman"/>
              <a:ea typeface="Times New Roman"/>
            </a:endParaRPr>
          </a:p>
          <a:p>
            <a:pPr lvl="0" algn="just">
              <a:buFont typeface="Symbol"/>
              <a:buChar char=""/>
            </a:pPr>
            <a:r>
              <a:rPr lang="en-US" sz="2400" dirty="0" err="1" smtClean="0">
                <a:effectLst/>
                <a:latin typeface="Times New Roman"/>
                <a:ea typeface="Times New Roman"/>
              </a:rPr>
              <a:t>Chậu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trồng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hoa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: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chủng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loại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,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màu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sắc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,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giá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cả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,…</a:t>
            </a:r>
          </a:p>
          <a:p>
            <a:pPr marL="0" lvl="0" indent="0" algn="just">
              <a:buNone/>
            </a:pPr>
            <a:endParaRPr lang="en-US" sz="2400" dirty="0" smtClean="0">
              <a:effectLst/>
              <a:latin typeface="Times New Roman"/>
              <a:ea typeface="Times New Roman"/>
            </a:endParaRPr>
          </a:p>
          <a:p>
            <a:pPr lvl="0" algn="just">
              <a:buFont typeface="Symbol"/>
              <a:buChar char=""/>
            </a:pP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</a:rPr>
              <a:t>Dụng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</a:rPr>
              <a:t>cụ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</a:rPr>
              <a:t>trồng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</a:rPr>
              <a:t>chăm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</a:rPr>
              <a:t>sóc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</a:rPr>
              <a:t>: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</a:rPr>
              <a:t>chủng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</a:rPr>
              <a:t>loại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</a:rPr>
              <a:t>mục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</a:rPr>
              <a:t>đích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</a:rPr>
              <a:t>sử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</a:rPr>
              <a:t>dụng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</a:rPr>
              <a:t>giá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</a:rPr>
              <a:t>cả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</a:rPr>
              <a:t>,…</a:t>
            </a:r>
          </a:p>
          <a:p>
            <a:pPr marL="0" indent="0">
              <a:buNone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5B89145-E104-447C-B960-CF66536B807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615553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HOẠT ĐỘNG </a:t>
            </a:r>
            <a:r>
              <a:rPr kumimoji="0" lang="en-US" sz="3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2. HÌNH</a:t>
            </a:r>
            <a:r>
              <a:rPr kumimoji="0" lang="en-US" sz="3400" b="1" i="0" u="none" strike="noStrike" kern="0" cap="none" spc="0" normalizeH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THÀNH KIẾN THỨC</a:t>
            </a:r>
            <a:endParaRPr kumimoji="0" lang="en-US" sz="34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4" y="685801"/>
            <a:ext cx="695171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>
                <a:solidFill>
                  <a:srgbClr val="0070C0"/>
                </a:solidFill>
                <a:latin typeface="Times New Roman"/>
                <a:ea typeface="Calibri"/>
              </a:rPr>
              <a:t>I. </a:t>
            </a:r>
            <a:r>
              <a:rPr lang="en-US" sz="2600" b="1" dirty="0" smtClean="0">
                <a:solidFill>
                  <a:srgbClr val="0070C0"/>
                </a:solidFill>
                <a:effectLst/>
                <a:latin typeface="Times New Roman"/>
                <a:ea typeface="Calibri"/>
              </a:rPr>
              <a:t>LẬP KẾ HOẠCH VÀ TÍNH TOÁN CHI PHÍ</a:t>
            </a:r>
            <a:endParaRPr lang="en-US" sz="2600" dirty="0">
              <a:solidFill>
                <a:srgbClr val="0070C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766" y="2590806"/>
            <a:ext cx="2057400" cy="2144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713" y="762000"/>
            <a:ext cx="19812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714" y="4858966"/>
            <a:ext cx="2061453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7200" y="1232330"/>
            <a:ext cx="3288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 Thu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11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4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50839"/>
            <a:ext cx="5867400" cy="5745163"/>
          </a:xfrm>
        </p:spPr>
        <p:txBody>
          <a:bodyPr>
            <a:normAutofit/>
          </a:bodyPr>
          <a:lstStyle/>
          <a:p>
            <a:pPr lvl="0" algn="just">
              <a:buFont typeface="Symbol"/>
              <a:buChar char=""/>
            </a:pPr>
            <a:endParaRPr lang="en-US" sz="2600" dirty="0" smtClean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 algn="just">
              <a:buFont typeface="Symbol"/>
              <a:buChar char=""/>
            </a:pPr>
            <a:r>
              <a:rPr lang="en-US" sz="2600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Đất</a:t>
            </a:r>
            <a:r>
              <a:rPr lang="en-US" sz="2600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/>
                <a:ea typeface="Times New Roman"/>
              </a:rPr>
              <a:t>hoặc</a:t>
            </a:r>
            <a:r>
              <a:rPr lang="en-US" sz="26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/>
                <a:ea typeface="Times New Roman"/>
              </a:rPr>
              <a:t>giá</a:t>
            </a:r>
            <a:r>
              <a:rPr lang="en-US" sz="26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/>
                <a:ea typeface="Times New Roman"/>
              </a:rPr>
              <a:t>thể</a:t>
            </a:r>
            <a:r>
              <a:rPr lang="en-US" sz="26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/>
                <a:ea typeface="Times New Roman"/>
              </a:rPr>
              <a:t>trồng</a:t>
            </a:r>
            <a:r>
              <a:rPr lang="en-US" sz="26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/>
                <a:ea typeface="Times New Roman"/>
              </a:rPr>
              <a:t>cậy</a:t>
            </a:r>
            <a:r>
              <a:rPr lang="en-US" sz="2600" dirty="0">
                <a:solidFill>
                  <a:prstClr val="black"/>
                </a:solidFill>
                <a:latin typeface="Times New Roman"/>
                <a:ea typeface="Times New Roman"/>
              </a:rPr>
              <a:t>: </a:t>
            </a:r>
            <a:r>
              <a:rPr lang="en-US" sz="2600" dirty="0" err="1">
                <a:solidFill>
                  <a:prstClr val="black"/>
                </a:solidFill>
                <a:latin typeface="Times New Roman"/>
                <a:ea typeface="Times New Roman"/>
              </a:rPr>
              <a:t>chủng</a:t>
            </a:r>
            <a:r>
              <a:rPr lang="en-US" sz="26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/>
                <a:ea typeface="Times New Roman"/>
              </a:rPr>
              <a:t>loại</a:t>
            </a:r>
            <a:r>
              <a:rPr lang="en-US" sz="2600" dirty="0">
                <a:solidFill>
                  <a:prstClr val="black"/>
                </a:solidFill>
                <a:latin typeface="Times New Roman"/>
                <a:ea typeface="Times New Roman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Times New Roman"/>
                <a:ea typeface="Times New Roman"/>
              </a:rPr>
              <a:t>giá</a:t>
            </a:r>
            <a:r>
              <a:rPr lang="en-US" sz="26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/>
                <a:ea typeface="Times New Roman"/>
              </a:rPr>
              <a:t>cả</a:t>
            </a:r>
            <a:r>
              <a:rPr lang="en-US" sz="2600" dirty="0" smtClean="0">
                <a:solidFill>
                  <a:prstClr val="black"/>
                </a:solidFill>
                <a:latin typeface="Times New Roman"/>
                <a:ea typeface="Times New Roman"/>
              </a:rPr>
              <a:t>,…</a:t>
            </a:r>
          </a:p>
          <a:p>
            <a:pPr lvl="0" algn="just">
              <a:buFont typeface="Symbol"/>
              <a:buChar char=""/>
            </a:pPr>
            <a:endParaRPr lang="en-US" sz="26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marL="0" lvl="0" indent="0" algn="just">
              <a:buNone/>
            </a:pPr>
            <a:endParaRPr lang="en-US" sz="22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 algn="just">
              <a:buFont typeface="Symbol"/>
              <a:buChar char=""/>
            </a:pPr>
            <a:r>
              <a:rPr lang="en-US" sz="2600" dirty="0" err="1">
                <a:solidFill>
                  <a:prstClr val="black"/>
                </a:solidFill>
                <a:latin typeface="Times New Roman"/>
                <a:ea typeface="Times New Roman"/>
              </a:rPr>
              <a:t>Phân</a:t>
            </a:r>
            <a:r>
              <a:rPr lang="en-US" sz="26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/>
                <a:ea typeface="Times New Roman"/>
              </a:rPr>
              <a:t>bón</a:t>
            </a:r>
            <a:r>
              <a:rPr lang="en-US" sz="2600" dirty="0">
                <a:solidFill>
                  <a:prstClr val="black"/>
                </a:solidFill>
                <a:latin typeface="Times New Roman"/>
                <a:ea typeface="Times New Roman"/>
              </a:rPr>
              <a:t>: </a:t>
            </a:r>
            <a:r>
              <a:rPr lang="en-US" sz="2600" dirty="0" err="1">
                <a:solidFill>
                  <a:prstClr val="black"/>
                </a:solidFill>
                <a:latin typeface="Times New Roman"/>
                <a:ea typeface="Times New Roman"/>
              </a:rPr>
              <a:t>chủng</a:t>
            </a:r>
            <a:r>
              <a:rPr lang="en-US" sz="26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/>
                <a:ea typeface="Times New Roman"/>
              </a:rPr>
              <a:t>loại</a:t>
            </a:r>
            <a:r>
              <a:rPr lang="en-US" sz="2600" dirty="0">
                <a:solidFill>
                  <a:prstClr val="black"/>
                </a:solidFill>
                <a:latin typeface="Times New Roman"/>
                <a:ea typeface="Times New Roman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Times New Roman"/>
                <a:ea typeface="Times New Roman"/>
              </a:rPr>
              <a:t>thành</a:t>
            </a:r>
            <a:r>
              <a:rPr lang="en-US" sz="26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/>
                <a:ea typeface="Times New Roman"/>
              </a:rPr>
              <a:t>phần</a:t>
            </a:r>
            <a:r>
              <a:rPr lang="en-US" sz="2600" dirty="0">
                <a:solidFill>
                  <a:prstClr val="black"/>
                </a:solidFill>
                <a:latin typeface="Times New Roman"/>
                <a:ea typeface="Times New Roman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Times New Roman"/>
                <a:ea typeface="Times New Roman"/>
              </a:rPr>
              <a:t>giá</a:t>
            </a:r>
            <a:r>
              <a:rPr lang="en-US" sz="26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/>
                <a:ea typeface="Times New Roman"/>
              </a:rPr>
              <a:t>cả</a:t>
            </a:r>
            <a:r>
              <a:rPr lang="en-US" sz="2600" dirty="0" smtClean="0">
                <a:solidFill>
                  <a:prstClr val="black"/>
                </a:solidFill>
                <a:latin typeface="Times New Roman"/>
                <a:ea typeface="Times New Roman"/>
              </a:rPr>
              <a:t>,…</a:t>
            </a:r>
          </a:p>
          <a:p>
            <a:pPr lvl="0" algn="just">
              <a:buFont typeface="Symbol"/>
              <a:buChar char=""/>
            </a:pPr>
            <a:endParaRPr lang="en-US" sz="26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 algn="just">
              <a:buFont typeface="Symbol"/>
              <a:buChar char=""/>
            </a:pPr>
            <a:endParaRPr lang="en-US" sz="2600" dirty="0" smtClean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 algn="just">
              <a:buFont typeface="Symbol"/>
              <a:buChar char=""/>
            </a:pPr>
            <a:endParaRPr lang="en-US" sz="22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 algn="just">
              <a:buFont typeface="Symbol"/>
              <a:buChar char=""/>
            </a:pPr>
            <a:r>
              <a:rPr lang="en-US" sz="2600" dirty="0" err="1">
                <a:solidFill>
                  <a:prstClr val="black"/>
                </a:solidFill>
                <a:latin typeface="Times New Roman"/>
                <a:ea typeface="Times New Roman"/>
              </a:rPr>
              <a:t>Kỹ</a:t>
            </a:r>
            <a:r>
              <a:rPr lang="en-US" sz="26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/>
                <a:ea typeface="Times New Roman"/>
              </a:rPr>
              <a:t>thuật</a:t>
            </a:r>
            <a:r>
              <a:rPr lang="en-US" sz="26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/>
                <a:ea typeface="Times New Roman"/>
              </a:rPr>
              <a:t>gieo</a:t>
            </a:r>
            <a:r>
              <a:rPr lang="en-US" sz="26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/>
                <a:ea typeface="Times New Roman"/>
              </a:rPr>
              <a:t>trồng</a:t>
            </a:r>
            <a:r>
              <a:rPr lang="en-US" sz="26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/>
                <a:ea typeface="Times New Roman"/>
              </a:rPr>
              <a:t>và</a:t>
            </a:r>
            <a:r>
              <a:rPr lang="en-US" sz="26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/>
                <a:ea typeface="Times New Roman"/>
              </a:rPr>
              <a:t>chăm</a:t>
            </a:r>
            <a:r>
              <a:rPr lang="en-US" sz="26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/>
                <a:ea typeface="Times New Roman"/>
              </a:rPr>
              <a:t>sóc</a:t>
            </a:r>
            <a:r>
              <a:rPr lang="en-US" sz="2600" dirty="0">
                <a:solidFill>
                  <a:prstClr val="black"/>
                </a:solidFill>
                <a:latin typeface="Times New Roman"/>
                <a:ea typeface="Times New Roman"/>
              </a:rPr>
              <a:t>.</a:t>
            </a:r>
            <a:endParaRPr lang="en-US" sz="22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endParaRPr lang="en-US" dirty="0"/>
          </a:p>
        </p:txBody>
      </p:sp>
      <p:pic>
        <p:nvPicPr>
          <p:cNvPr id="4100" name="Picture 4" descr="Cách ủ đất trồng hoa chuẩn kỹ thuật, đơn giản, dễ làm 20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979" y="47626"/>
            <a:ext cx="2743200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hân bón hoa giá tốt Tháng 6, 2022 | Mua ngay | Shopee Việt N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417" y="2438403"/>
            <a:ext cx="2743200" cy="198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979" y="4424473"/>
            <a:ext cx="2362200" cy="2438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643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76202" y="228600"/>
            <a:ext cx="6320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52600"/>
            <a:ext cx="7848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ight Arrow 1">
            <a:hlinkClick r:id="rId3" action="ppaction://hlinkfile"/>
          </p:cNvPr>
          <p:cNvSpPr/>
          <p:nvPr/>
        </p:nvSpPr>
        <p:spPr>
          <a:xfrm>
            <a:off x="7696200" y="50596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video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832223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dõi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video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84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phí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0913317"/>
              </p:ext>
            </p:extLst>
          </p:nvPr>
        </p:nvGraphicFramePr>
        <p:xfrm>
          <a:off x="457200" y="1600200"/>
          <a:ext cx="8229600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STT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dung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Đơn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tính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lượng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Đơn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giá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tiền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Cây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giống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/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hạt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giống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Cây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/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hạt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33403" y="990602"/>
            <a:ext cx="8186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phí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chậu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0" y="4419608"/>
            <a:ext cx="15680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5068757"/>
            <a:ext cx="79688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phí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endParaRPr lang="en-US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842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II. THỰC HÀNH TRỒNG HOA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28800"/>
            <a:ext cx="85344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158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Autofit/>
          </a:bodyPr>
          <a:lstStyle/>
          <a:p>
            <a:pPr algn="l"/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1"/>
            <a:ext cx="8229600" cy="5287963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Gieo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485900"/>
            <a:ext cx="7162800" cy="453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985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452</Words>
  <Application>Microsoft Office PowerPoint</Application>
  <PresentationFormat>On-screen Show (4:3)</PresentationFormat>
  <Paragraphs>91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Calibri</vt:lpstr>
      <vt:lpstr>Calibri Light</vt:lpstr>
      <vt:lpstr>Symbol</vt:lpstr>
      <vt:lpstr>Times New Roman</vt:lpstr>
      <vt:lpstr>Verdana</vt:lpstr>
      <vt:lpstr>Office Theme</vt:lpstr>
      <vt:lpstr>1_Office Theme</vt:lpstr>
      <vt:lpstr>2_Office Theme</vt:lpstr>
      <vt:lpstr>PowerPoint Presentation</vt:lpstr>
      <vt:lpstr>Để trồng một chậu hoa thì cần chuẩn bị những gì?</vt:lpstr>
      <vt:lpstr>Bài 22 - DỰ ÁN TRỒNG HOA TRONG CHẬU. </vt:lpstr>
      <vt:lpstr>HOẠT ĐỘNG 2. HÌNH THÀNH KIẾN THỨC</vt:lpstr>
      <vt:lpstr>PowerPoint Presentation</vt:lpstr>
      <vt:lpstr>2. Lựa chọn đối tượng, dụng cụ và thiết bị.</vt:lpstr>
      <vt:lpstr>3. Tính toán chi phí.</vt:lpstr>
      <vt:lpstr>II. THỰC HÀNH TRỒNG HOA</vt:lpstr>
      <vt:lpstr>2. Thực hành.</vt:lpstr>
      <vt:lpstr>PowerPoint Presentation</vt:lpstr>
      <vt:lpstr>PowerPoint Presentation</vt:lpstr>
      <vt:lpstr>PowerPoint Presentation</vt:lpstr>
      <vt:lpstr>3. Tiêu chí đánh giá dự án.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KHO</dc:title>
  <dc:creator>Lenovo</dc:creator>
  <cp:lastModifiedBy>Admin</cp:lastModifiedBy>
  <cp:revision>14</cp:revision>
  <dcterms:created xsi:type="dcterms:W3CDTF">2022-08-03T05:07:42Z</dcterms:created>
  <dcterms:modified xsi:type="dcterms:W3CDTF">2022-08-12T09:37:49Z</dcterms:modified>
</cp:coreProperties>
</file>