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68" r:id="rId4"/>
    <p:sldId id="270" r:id="rId5"/>
    <p:sldId id="259" r:id="rId6"/>
    <p:sldId id="265" r:id="rId7"/>
    <p:sldId id="271" r:id="rId8"/>
    <p:sldId id="267" r:id="rId9"/>
    <p:sldId id="273" r:id="rId10"/>
    <p:sldId id="269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>
        <p:scale>
          <a:sx n="60" d="100"/>
          <a:sy n="60" d="100"/>
        </p:scale>
        <p:origin x="-990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</a:t>
            </a:r>
            <a:r>
              <a:rPr lang="vi-VN" sz="3600">
                <a:solidFill>
                  <a:srgbClr val="C00000"/>
                </a:solidFill>
                <a:latin typeface="+mj-lt"/>
              </a:rPr>
              <a:t>ĐỀ </a:t>
            </a:r>
            <a:r>
              <a:rPr lang="vi-VN" sz="3600" dirty="0" smtClean="0">
                <a:solidFill>
                  <a:srgbClr val="C00000"/>
                </a:solidFill>
                <a:latin typeface="+mj-lt"/>
              </a:rPr>
              <a:t>3</a:t>
            </a:r>
          </a:p>
          <a:p>
            <a:pPr algn="ctr"/>
            <a:r>
              <a:rPr lang="vi-VN" sz="3600">
                <a:solidFill>
                  <a:srgbClr val="C00000"/>
                </a:solidFill>
                <a:latin typeface="+mj-lt"/>
              </a:rPr>
              <a:t>BIẾT ƠN THẦY CÔ – YÊU QUÝ BẠN BÈ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Tìm hiểu những lời nói, việc làm để duy trì và phát triển quan hệ tốt đẹp với bạn bè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3" y="1014634"/>
            <a:ext cx="114161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nhiệm vụ 1, hoạt động 3 trong SGK Hoạt động trải nghiệm 4 trang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27</a:t>
            </a:r>
          </a:p>
          <a:p>
            <a:pPr marL="514350" indent="-514350">
              <a:buAutoNum type="arabicPeriod"/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Làm việc theo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5 nhóm,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mỗi nhóm sẽ trao đổi về những lời nói, việc làm các em có thể thực hiện trong tình huống sau: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279" y="2619223"/>
            <a:ext cx="54862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i="1">
                <a:latin typeface="Times New Roman" pitchFamily="18" charset="0"/>
                <a:cs typeface="Times New Roman" pitchFamily="18" charset="0"/>
              </a:rPr>
              <a:t>+ Nhóm 1: Khi bạn cần sự giúp đỡ</a:t>
            </a:r>
          </a:p>
          <a:p>
            <a:pPr algn="just">
              <a:lnSpc>
                <a:spcPct val="150000"/>
              </a:lnSpc>
            </a:pPr>
            <a:r>
              <a:rPr lang="vi-VN" sz="2400" i="1">
                <a:latin typeface="Times New Roman" pitchFamily="18" charset="0"/>
                <a:cs typeface="Times New Roman" pitchFamily="18" charset="0"/>
              </a:rPr>
              <a:t>+ Nhóm 2: Khi bạn bị ốm</a:t>
            </a:r>
          </a:p>
          <a:p>
            <a:pPr algn="just">
              <a:lnSpc>
                <a:spcPct val="150000"/>
              </a:lnSpc>
            </a:pPr>
            <a:r>
              <a:rPr lang="vi-VN" sz="2400" i="1">
                <a:latin typeface="Times New Roman" pitchFamily="18" charset="0"/>
                <a:cs typeface="Times New Roman" pitchFamily="18" charset="0"/>
              </a:rPr>
              <a:t>+ Nhóm 3: Khi bạn đạt thành tích cao, tiến bộ (trong học tập, trong thi đấu thể thao…)</a:t>
            </a:r>
          </a:p>
          <a:p>
            <a:pPr algn="just">
              <a:lnSpc>
                <a:spcPct val="150000"/>
              </a:lnSpc>
            </a:pPr>
            <a:r>
              <a:rPr lang="vi-VN" sz="2400" i="1">
                <a:latin typeface="Times New Roman" pitchFamily="18" charset="0"/>
                <a:cs typeface="Times New Roman" pitchFamily="18" charset="0"/>
              </a:rPr>
              <a:t>+ Nhóm 4: Khi bạn gặp chuyện buồn hay khó khăn trong học tập, trong cuộc sống</a:t>
            </a:r>
          </a:p>
          <a:p>
            <a:pPr algn="just">
              <a:lnSpc>
                <a:spcPct val="150000"/>
              </a:lnSpc>
            </a:pPr>
            <a:r>
              <a:rPr lang="vi-VN" sz="2400" i="1">
                <a:latin typeface="Times New Roman" pitchFamily="18" charset="0"/>
                <a:cs typeface="Times New Roman" pitchFamily="18" charset="0"/>
              </a:rPr>
              <a:t>+ Nhóm 5: Khi bạn bị bắt nạt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38" y="2619223"/>
            <a:ext cx="523348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11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ĐỀ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>
                <a:latin typeface="+mj-lt"/>
              </a:rPr>
              <a:t>BIẾT ƠN THẦY CÔ – YÊU QUÝ BẠN BÈ </a:t>
            </a:r>
            <a:r>
              <a:rPr lang="vi-VN" sz="3200" b="1" smtClean="0">
                <a:latin typeface="+mj-lt"/>
              </a:rPr>
              <a:t>(TUẦN 9)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7218"/>
            <a:ext cx="12192000" cy="57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889" y="1041552"/>
            <a:ext cx="11918731" cy="21034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 bài hát: “Em yêu trường em” của nhạc sĩ Hoàng Vân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395" y="3694454"/>
            <a:ext cx="7003077" cy="156966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itchFamily="18" charset="0"/>
                <a:cs typeface="Times New Roman" pitchFamily="18" charset="0"/>
              </a:rPr>
              <a:t>Bài hát kể về ai? 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nhỏ trong bài hát có tình cảm như thế nào với ngôi trường của bạn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sao bạn lại có tình cảm như vậy?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443656" y="2064328"/>
            <a:ext cx="7709338" cy="217516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Chia sẻ những ấn tượng hoặc kỉ niệm của em về thầy cô và bạn bè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199" y="2410691"/>
            <a:ext cx="3778997" cy="1676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31532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Chia sẻ những ấn tượng hoặc kỉ niệm của em về thầy cô và bạn bè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554" y="964491"/>
            <a:ext cx="7899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1</a:t>
            </a:r>
            <a:r>
              <a:rPr lang="vi-VN" sz="2800">
                <a:latin typeface="+mj-lt"/>
              </a:rPr>
              <a:t>. Nêu ấn tượng hoặc kỉ niệm của em về thầy cô giáo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915" y="2531046"/>
            <a:ext cx="3287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Làm việc </a:t>
            </a:r>
            <a:r>
              <a:rPr lang="vi-VN" sz="2800" smtClean="0">
                <a:latin typeface="+mj-lt"/>
              </a:rPr>
              <a:t>theo nhóm 4 và </a:t>
            </a:r>
            <a:r>
              <a:rPr lang="vi-VN" sz="2800">
                <a:latin typeface="+mj-lt"/>
              </a:rPr>
              <a:t>tham gia trò chơi “Ký ức vui vẻ</a:t>
            </a:r>
            <a:r>
              <a:rPr lang="vi-VN" sz="2800" smtClean="0">
                <a:latin typeface="+mj-lt"/>
              </a:rPr>
              <a:t>”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241" y="1923571"/>
            <a:ext cx="5785944" cy="465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2254469" y="1906794"/>
            <a:ext cx="7662041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 Chia sẻ những ấn tượng hoặc kỉ niệm của em về thầy cô và bạn bè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780" y="1054623"/>
            <a:ext cx="11603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2</a:t>
            </a:r>
            <a:r>
              <a:rPr lang="vi-VN" sz="2800">
                <a:latin typeface="+mj-lt"/>
              </a:rPr>
              <a:t>. Kể về kỉ niệm hoặc ấn tượng của em đối với những người bạn xung quanh</a:t>
            </a:r>
            <a:endParaRPr lang="en-US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781" y="2734452"/>
            <a:ext cx="761474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 algn="just">
              <a:lnSpc>
                <a:spcPct val="150000"/>
              </a:lnSpc>
            </a:pPr>
            <a:r>
              <a:rPr lang="vi-VN" sz="2600" i="1">
                <a:latin typeface="+mj-lt"/>
              </a:rPr>
              <a:t>+ Người bạn mà em muốn kể với các bạn là ai?</a:t>
            </a:r>
          </a:p>
          <a:p>
            <a:pPr algn="just">
              <a:lnSpc>
                <a:spcPct val="150000"/>
              </a:lnSpc>
            </a:pPr>
            <a:r>
              <a:rPr lang="vi-VN" sz="2600" i="1">
                <a:latin typeface="+mj-lt"/>
              </a:rPr>
              <a:t>+ Em quen người bạn đó như thế nào?</a:t>
            </a:r>
          </a:p>
          <a:p>
            <a:pPr algn="just">
              <a:lnSpc>
                <a:spcPct val="150000"/>
              </a:lnSpc>
            </a:pPr>
            <a:r>
              <a:rPr lang="vi-VN" sz="2600" i="1">
                <a:latin typeface="+mj-lt"/>
              </a:rPr>
              <a:t>+ Em đã có kỉ niệm gì với người bạn đó? Hoặc bạn có đặc điểm hay tính cách gì làm cho em ấn tượng? </a:t>
            </a:r>
            <a:endParaRPr lang="vi-VN" sz="26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1407" y="1906794"/>
            <a:ext cx="5976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Tiếp tục tổ chức trò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chơi “Ký ức vui vẻ”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586" y="3248998"/>
            <a:ext cx="3328416" cy="257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450428" y="2064327"/>
            <a:ext cx="9175531" cy="260226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những lời nói, việc làm để duy trì và phát triển quan hệ tốt đẹp với thầy, cô giáo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Tìm hiểu những lời nói, việc làm để duy trì và phát triển quan hệ tốt đẹp với thầy, cô giáo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635" y="947843"/>
            <a:ext cx="986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Đọc nhiệm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vụ 1, hoạt động 2 trong SGK Hoạt động trải nghiệm 4 trang 26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7635" y="1518464"/>
            <a:ext cx="986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2. Làm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việc nhóm đôi, nêu những lời nói, việc làm để duy trì và phát triển quan hệ với thầy, cô trong các tranh minh họa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như dưới đây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1490" y="2503255"/>
            <a:ext cx="34053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3. Tổ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chức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việc nhóm 4-6, trao đổi với các bạn trong nhóm về những lời nói, việc làm khác để duy trì và phát triển mối quan hệ tốt đẹp với thầy, cô giáo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58" y="2503255"/>
            <a:ext cx="747557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23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135117" y="2064327"/>
            <a:ext cx="10074166" cy="260226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những lời nói, việc làm để duy trì và phát triển quan hệ tốt đẹp với bạn bè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5246</TotalTime>
  <Words>569</Words>
  <PresentationFormat>Custom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2023-02-02T02:38:08Z</dcterms:modified>
</cp:coreProperties>
</file>