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4"/>
  </p:notesMasterIdLst>
  <p:sldIdLst>
    <p:sldId id="1272" r:id="rId2"/>
    <p:sldId id="1065" r:id="rId3"/>
    <p:sldId id="1067" r:id="rId4"/>
    <p:sldId id="1072" r:id="rId5"/>
    <p:sldId id="1073" r:id="rId6"/>
    <p:sldId id="1069" r:id="rId7"/>
    <p:sldId id="1075" r:id="rId8"/>
    <p:sldId id="1078" r:id="rId9"/>
    <p:sldId id="1044" r:id="rId10"/>
    <p:sldId id="1071" r:id="rId11"/>
    <p:sldId id="1079" r:id="rId12"/>
    <p:sldId id="1080" r:id="rId13"/>
    <p:sldId id="1081" r:id="rId14"/>
    <p:sldId id="1273" r:id="rId15"/>
    <p:sldId id="1271" r:id="rId16"/>
    <p:sldId id="1084" r:id="rId17"/>
    <p:sldId id="1085" r:id="rId18"/>
    <p:sldId id="1086" r:id="rId19"/>
    <p:sldId id="1087" r:id="rId20"/>
    <p:sldId id="1088" r:id="rId21"/>
    <p:sldId id="1090" r:id="rId22"/>
    <p:sldId id="109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FF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1462" autoAdjust="0"/>
  </p:normalViewPr>
  <p:slideViewPr>
    <p:cSldViewPr>
      <p:cViewPr varScale="1">
        <p:scale>
          <a:sx n="59" d="100"/>
          <a:sy n="59" d="100"/>
        </p:scale>
        <p:origin x="320" y="6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9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6.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6.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8.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9.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icture containing text, tree, outdoor, sign&#10;&#10;Description automatically generated">
            <a:extLst>
              <a:ext uri="{FF2B5EF4-FFF2-40B4-BE49-F238E27FC236}">
                <a16:creationId xmlns:a16="http://schemas.microsoft.com/office/drawing/2014/main" id="{464A2B24-764A-FD1D-0729-DFD7487E926C}"/>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8946" b="16068"/>
          <a:stretch/>
        </p:blipFill>
        <p:spPr>
          <a:xfrm>
            <a:off x="20" y="1282"/>
            <a:ext cx="12191980" cy="6856718"/>
          </a:xfrm>
          <a:prstGeom prst="rect">
            <a:avLst/>
          </a:prstGeom>
          <a:ln>
            <a:noFill/>
          </a:ln>
          <a:effectLst>
            <a:softEdge rad="112500"/>
          </a:effectLst>
        </p:spPr>
      </p:pic>
      <p:sp>
        <p:nvSpPr>
          <p:cNvPr id="6" name="Rectangle 8">
            <a:extLst>
              <a:ext uri="{FF2B5EF4-FFF2-40B4-BE49-F238E27FC236}">
                <a16:creationId xmlns:a16="http://schemas.microsoft.com/office/drawing/2014/main" id="{7EDA7A51-11AC-776D-FE11-A6803CA6107B}"/>
              </a:ext>
            </a:extLst>
          </p:cNvPr>
          <p:cNvSpPr>
            <a:spLocks noChangeArrowheads="1"/>
          </p:cNvSpPr>
          <p:nvPr/>
        </p:nvSpPr>
        <p:spPr bwMode="auto">
          <a:xfrm>
            <a:off x="0" y="3002186"/>
            <a:ext cx="12192000" cy="853627"/>
          </a:xfrm>
          <a:prstGeom prst="rect">
            <a:avLst/>
          </a:prstGeom>
          <a:solidFill>
            <a:schemeClr val="bg1">
              <a:alpha val="7097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a16="http://schemas.microsoft.com/office/drawing/2014/main" id="{192DCA99-7BBF-59CD-17B2-75A4A050642E}"/>
              </a:ext>
            </a:extLst>
          </p:cNvPr>
          <p:cNvSpPr>
            <a:spLocks noChangeArrowheads="1"/>
          </p:cNvSpPr>
          <p:nvPr>
            <p:custDataLst>
              <p:tags r:id="rId1"/>
            </p:custDataLst>
          </p:nvPr>
        </p:nvSpPr>
        <p:spPr bwMode="auto">
          <a:xfrm>
            <a:off x="2362200" y="3079967"/>
            <a:ext cx="8250056" cy="6980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3500" b="1">
                <a:solidFill>
                  <a:srgbClr val="C00000"/>
                </a:solidFill>
                <a:ea typeface="ＭＳ Ｐゴシック" panose="020B0600070205080204" pitchFamily="50" charset="-128"/>
              </a:rPr>
              <a:t>1. Tốc độ, độ dịch chuyển và vận tốc</a:t>
            </a:r>
            <a:endParaRPr lang="en-US" altLang="en-US" sz="3500" b="1">
              <a:solidFill>
                <a:srgbClr val="C00000"/>
              </a:solidFill>
            </a:endParaRPr>
          </a:p>
        </p:txBody>
      </p:sp>
      <p:sp>
        <p:nvSpPr>
          <p:cNvPr id="8" name="TextBox 11">
            <a:extLst>
              <a:ext uri="{FF2B5EF4-FFF2-40B4-BE49-F238E27FC236}">
                <a16:creationId xmlns:a16="http://schemas.microsoft.com/office/drawing/2014/main" id="{75C1AE03-281E-CC34-5A0A-C1F9EAA18A46}"/>
              </a:ext>
            </a:extLst>
          </p:cNvPr>
          <p:cNvSpPr>
            <a:spLocks noChangeArrowheads="1"/>
          </p:cNvSpPr>
          <p:nvPr>
            <p:custDataLst>
              <p:tags r:id="rId2"/>
            </p:custDataLst>
          </p:nvPr>
        </p:nvSpPr>
        <p:spPr bwMode="auto">
          <a:xfrm>
            <a:off x="-162910" y="3008647"/>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Chủ đề 1</a:t>
            </a:r>
          </a:p>
        </p:txBody>
      </p:sp>
    </p:spTree>
    <p:extLst>
      <p:ext uri="{BB962C8B-B14F-4D97-AF65-F5344CB8AC3E}">
        <p14:creationId xmlns:p14="http://schemas.microsoft.com/office/powerpoint/2010/main" val="2980336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0F7729EF-89D9-48C0-9D1F-9E1BE0DA535C}"/>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F7CD039F-98D4-46E5-98FA-08F6654E614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3E2886BE-5085-4D82-BBCB-2F2FD397CA1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9" name="Text Box 29">
            <a:extLst>
              <a:ext uri="{FF2B5EF4-FFF2-40B4-BE49-F238E27FC236}">
                <a16:creationId xmlns:a16="http://schemas.microsoft.com/office/drawing/2014/main" id="{97DF0995-C506-4926-B3A2-A3EE2BCA5E28}"/>
              </a:ext>
            </a:extLst>
          </p:cNvPr>
          <p:cNvSpPr txBox="1">
            <a:spLocks noChangeArrowheads="1"/>
          </p:cNvSpPr>
          <p:nvPr/>
        </p:nvSpPr>
        <p:spPr bwMode="auto">
          <a:xfrm>
            <a:off x="510962" y="784175"/>
            <a:ext cx="11408381"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xe ô tô xuất phát từ tỉnh A, đi đến tỉnh B rồi lại trở về vị trí xuất phát ở tỉnh A. Xe này đã dịch chuyển so với vị trí xuất phát một đoạn bằng bao nhiêu?</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D2D608-13B3-479B-B084-7C00BE2EE8C6}"/>
              </a:ext>
            </a:extLst>
          </p:cNvPr>
          <p:cNvSpPr/>
          <p:nvPr/>
        </p:nvSpPr>
        <p:spPr>
          <a:xfrm>
            <a:off x="510962" y="753466"/>
            <a:ext cx="11308861" cy="925569"/>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6" name="Group 15">
            <a:extLst>
              <a:ext uri="{FF2B5EF4-FFF2-40B4-BE49-F238E27FC236}">
                <a16:creationId xmlns:a16="http://schemas.microsoft.com/office/drawing/2014/main" id="{B4C27F95-9FBA-46B0-A93B-9A49E43073BC}"/>
              </a:ext>
            </a:extLst>
          </p:cNvPr>
          <p:cNvGrpSpPr/>
          <p:nvPr/>
        </p:nvGrpSpPr>
        <p:grpSpPr>
          <a:xfrm>
            <a:off x="117879" y="307121"/>
            <a:ext cx="685800" cy="686402"/>
            <a:chOff x="3424534" y="1374357"/>
            <a:chExt cx="762000" cy="739542"/>
          </a:xfrm>
        </p:grpSpPr>
        <p:grpSp>
          <p:nvGrpSpPr>
            <p:cNvPr id="17" name="Group 16">
              <a:extLst>
                <a:ext uri="{FF2B5EF4-FFF2-40B4-BE49-F238E27FC236}">
                  <a16:creationId xmlns:a16="http://schemas.microsoft.com/office/drawing/2014/main" id="{76A8D23C-2624-4BB1-9A88-C4DE67CBF063}"/>
                </a:ext>
              </a:extLst>
            </p:cNvPr>
            <p:cNvGrpSpPr/>
            <p:nvPr/>
          </p:nvGrpSpPr>
          <p:grpSpPr>
            <a:xfrm>
              <a:off x="3424534" y="1403201"/>
              <a:ext cx="762000" cy="710698"/>
              <a:chOff x="3424534" y="1403201"/>
              <a:chExt cx="762000" cy="710698"/>
            </a:xfrm>
          </p:grpSpPr>
          <p:sp>
            <p:nvSpPr>
              <p:cNvPr id="19" name="Oval 18">
                <a:extLst>
                  <a:ext uri="{FF2B5EF4-FFF2-40B4-BE49-F238E27FC236}">
                    <a16:creationId xmlns:a16="http://schemas.microsoft.com/office/drawing/2014/main" id="{AFBDE445-6122-4CFB-806E-7561E0A145F4}"/>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shape&#10;&#10;Description automatically generated">
                <a:extLst>
                  <a:ext uri="{FF2B5EF4-FFF2-40B4-BE49-F238E27FC236}">
                    <a16:creationId xmlns:a16="http://schemas.microsoft.com/office/drawing/2014/main" id="{A2596936-2B47-4307-AB99-32E7FBB4D0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18" name="TextBox 17">
              <a:extLst>
                <a:ext uri="{FF2B5EF4-FFF2-40B4-BE49-F238E27FC236}">
                  <a16:creationId xmlns:a16="http://schemas.microsoft.com/office/drawing/2014/main" id="{302E7809-601A-4707-81AC-C6CC51B5A345}"/>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pic>
        <p:nvPicPr>
          <p:cNvPr id="13" name="Picture 12">
            <a:extLst>
              <a:ext uri="{FF2B5EF4-FFF2-40B4-BE49-F238E27FC236}">
                <a16:creationId xmlns:a16="http://schemas.microsoft.com/office/drawing/2014/main" id="{4CD6D3F3-CC45-44D1-93C8-451E344A7425}"/>
              </a:ext>
            </a:extLst>
          </p:cNvPr>
          <p:cNvPicPr>
            <a:picLocks noChangeAspect="1"/>
          </p:cNvPicPr>
          <p:nvPr/>
        </p:nvPicPr>
        <p:blipFill>
          <a:blip r:embed="rId4"/>
          <a:stretch>
            <a:fillRect/>
          </a:stretch>
        </p:blipFill>
        <p:spPr>
          <a:xfrm>
            <a:off x="460778" y="1846576"/>
            <a:ext cx="6884692" cy="3975046"/>
          </a:xfrm>
          <a:prstGeom prst="rect">
            <a:avLst/>
          </a:prstGeom>
          <a:ln>
            <a:noFill/>
          </a:ln>
          <a:effectLst>
            <a:softEdge rad="112500"/>
          </a:effectLst>
        </p:spPr>
      </p:pic>
      <p:sp>
        <p:nvSpPr>
          <p:cNvPr id="28" name="Text Box 29">
            <a:extLst>
              <a:ext uri="{FF2B5EF4-FFF2-40B4-BE49-F238E27FC236}">
                <a16:creationId xmlns:a16="http://schemas.microsoft.com/office/drawing/2014/main" id="{4066A597-1474-4415-8127-8195AF960567}"/>
              </a:ext>
            </a:extLst>
          </p:cNvPr>
          <p:cNvSpPr txBox="1">
            <a:spLocks noChangeArrowheads="1"/>
          </p:cNvSpPr>
          <p:nvPr/>
        </p:nvSpPr>
        <p:spPr bwMode="auto">
          <a:xfrm>
            <a:off x="7520480" y="3075074"/>
            <a:ext cx="4299343" cy="21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một xe ô tô đi từ TP HCM đi đường cao tốc đến Long Khánh (Đồng Nai) sau đó quay về vị trí xuất phát tại TP HCM qua quốc lộ 1A. </a:t>
            </a:r>
          </a:p>
          <a:p>
            <a:pPr marL="0" marR="0" algn="ctr">
              <a:lnSpc>
                <a:spcPct val="107000"/>
              </a:lnSpc>
              <a:spcBef>
                <a:spcPts val="0"/>
              </a:spcBef>
              <a:spcAft>
                <a:spcPts val="500"/>
              </a:spcAft>
            </a:pPr>
            <a:r>
              <a:rPr lang="en-US" sz="20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Hỏi xe đã dịch chuyển một đoạn bao nhiêu? </a:t>
            </a:r>
            <a:endParaRPr lang="en-US" sz="2000" b="1">
              <a:solidFill>
                <a:srgbClr val="FF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9" name="Picture 28">
            <a:extLst>
              <a:ext uri="{FF2B5EF4-FFF2-40B4-BE49-F238E27FC236}">
                <a16:creationId xmlns:a16="http://schemas.microsoft.com/office/drawing/2014/main" id="{19497121-C40D-4E22-8B2C-9E0D0DC632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tretch>
            <a:fillRect/>
          </a:stretch>
        </p:blipFill>
        <p:spPr>
          <a:xfrm>
            <a:off x="5067518" y="4608613"/>
            <a:ext cx="1910255" cy="1649798"/>
          </a:xfrm>
          <a:prstGeom prst="rect">
            <a:avLst/>
          </a:prstGeom>
        </p:spPr>
      </p:pic>
      <p:pic>
        <p:nvPicPr>
          <p:cNvPr id="21" name="Picture 5" descr="empty-blue-rectangle">
            <a:extLst>
              <a:ext uri="{FF2B5EF4-FFF2-40B4-BE49-F238E27FC236}">
                <a16:creationId xmlns:a16="http://schemas.microsoft.com/office/drawing/2014/main" id="{786EDE88-0F88-3ABE-90F0-01B9E74215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6054065"/>
            <a:ext cx="8963526" cy="65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9">
            <a:extLst>
              <a:ext uri="{FF2B5EF4-FFF2-40B4-BE49-F238E27FC236}">
                <a16:creationId xmlns:a16="http://schemas.microsoft.com/office/drawing/2014/main" id="{344C3074-E1EF-68CB-2404-AEF4756283D8}"/>
              </a:ext>
            </a:extLst>
          </p:cNvPr>
          <p:cNvSpPr txBox="1">
            <a:spLocks noChangeArrowheads="1"/>
          </p:cNvSpPr>
          <p:nvPr/>
        </p:nvSpPr>
        <p:spPr bwMode="auto">
          <a:xfrm>
            <a:off x="3048000" y="6145354"/>
            <a:ext cx="9404743"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游明朝" panose="02020400000000000000" pitchFamily="18" charset="-128"/>
                <a:cs typeface="Times New Roman" panose="02020603050405020304" pitchFamily="18" charset="0"/>
              </a:rPr>
              <a:t>Độ dịch chuyển (0 Km)  </a:t>
            </a:r>
            <a:r>
              <a:rPr lang="en-US" sz="2500" b="1" i="1">
                <a:solidFill>
                  <a:srgbClr val="000000"/>
                </a:solidFill>
                <a:latin typeface="Arial" panose="020B0604020202020204" pitchFamily="34" charset="0"/>
                <a:ea typeface="游明朝" panose="02020400000000000000" pitchFamily="18" charset="-128"/>
                <a:cs typeface="Times New Roman" panose="02020603050405020304" pitchFamily="18" charset="0"/>
                <a:sym typeface="Symbol" panose="05050102010706020507" pitchFamily="18" charset="2"/>
              </a:rPr>
              <a:t> </a:t>
            </a:r>
            <a:r>
              <a:rPr lang="en-US" sz="2500" i="1">
                <a:solidFill>
                  <a:srgbClr val="000000"/>
                </a:solidFill>
                <a:latin typeface="Arial" panose="020B0604020202020204" pitchFamily="34" charset="0"/>
                <a:ea typeface="游明朝" panose="02020400000000000000" pitchFamily="18" charset="-128"/>
                <a:cs typeface="Times New Roman" panose="02020603050405020304" pitchFamily="18" charset="0"/>
                <a:sym typeface="Symbol" panose="05050102010706020507" pitchFamily="18" charset="2"/>
              </a:rPr>
              <a:t> </a:t>
            </a:r>
            <a:r>
              <a:rPr lang="en-US" sz="2500" i="1">
                <a:solidFill>
                  <a:srgbClr val="000000"/>
                </a:solidFill>
                <a:latin typeface="Arial" panose="020B0604020202020204" pitchFamily="34" charset="0"/>
                <a:ea typeface="游明朝" panose="02020400000000000000" pitchFamily="18" charset="-128"/>
                <a:cs typeface="Times New Roman" panose="02020603050405020304" pitchFamily="18" charset="0"/>
              </a:rPr>
              <a:t>Quãng đường đi được (164 km)</a:t>
            </a:r>
            <a:endParaRPr lang="en-US" sz="2500">
              <a:solidFill>
                <a:srgbClr val="FF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3" name="TextBox 22">
            <a:extLst>
              <a:ext uri="{FF2B5EF4-FFF2-40B4-BE49-F238E27FC236}">
                <a16:creationId xmlns:a16="http://schemas.microsoft.com/office/drawing/2014/main" id="{B5E06DD0-8B66-9C81-24AD-4687940BD245}"/>
              </a:ext>
            </a:extLst>
          </p:cNvPr>
          <p:cNvSpPr txBox="1"/>
          <p:nvPr/>
        </p:nvSpPr>
        <p:spPr>
          <a:xfrm>
            <a:off x="510962" y="6150769"/>
            <a:ext cx="2954935" cy="400110"/>
          </a:xfrm>
          <a:prstGeom prst="rect">
            <a:avLst/>
          </a:prstGeom>
          <a:noFill/>
        </p:spPr>
        <p:txBody>
          <a:bodyPr wrap="square">
            <a:spAutoFit/>
          </a:bodyPr>
          <a:lstStyle/>
          <a:p>
            <a:r>
              <a:rPr lang="en-US" sz="2000" i="1">
                <a:solidFill>
                  <a:srgbClr val="000000"/>
                </a:solidFill>
                <a:effectLst/>
                <a:latin typeface="Arial" panose="020B0604020202020204" pitchFamily="34" charset="0"/>
                <a:ea typeface="游明朝" panose="02020400000000000000" pitchFamily="18" charset="-128"/>
                <a:cs typeface="Times New Roman" panose="02020603050405020304" pitchFamily="18" charset="0"/>
              </a:rPr>
              <a:t>Trong trường hợp này:</a:t>
            </a:r>
            <a:endParaRPr lang="en-US" sz="2000"/>
          </a:p>
        </p:txBody>
      </p:sp>
    </p:spTree>
    <p:extLst>
      <p:ext uri="{BB962C8B-B14F-4D97-AF65-F5344CB8AC3E}">
        <p14:creationId xmlns:p14="http://schemas.microsoft.com/office/powerpoint/2010/main" val="283003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4144297" cy="541686"/>
            <a:chOff x="74035" y="2231322"/>
            <a:chExt cx="4118619"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104843" cy="708275"/>
              <a:chOff x="587625" y="3377549"/>
              <a:chExt cx="159884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59884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2983450"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26" name="Picture 5" descr="empty-blue-rectangle">
            <a:extLst>
              <a:ext uri="{FF2B5EF4-FFF2-40B4-BE49-F238E27FC236}">
                <a16:creationId xmlns:a16="http://schemas.microsoft.com/office/drawing/2014/main" id="{0291822E-9D24-41E1-A7FD-8BF3853CF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2" y="714767"/>
            <a:ext cx="12012328" cy="21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7439A915-C14D-458F-B294-3EEB011B9642}"/>
              </a:ext>
            </a:extLst>
          </p:cNvPr>
          <p:cNvSpPr txBox="1"/>
          <p:nvPr/>
        </p:nvSpPr>
        <p:spPr>
          <a:xfrm>
            <a:off x="533400" y="727264"/>
            <a:ext cx="10972800" cy="861774"/>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rPr>
              <a:t>Trong nhiều trường hợp, cần phải biết cả tốc độ và hướng mà vật đang chuyển động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 </a:t>
            </a:r>
            <a:r>
              <a:rPr lang="en-US" sz="2500">
                <a:solidFill>
                  <a:srgbClr val="000000"/>
                </a:solidFill>
                <a:effectLst/>
                <a:latin typeface="Arial" panose="020B0604020202020204" pitchFamily="34" charset="0"/>
                <a:ea typeface="Times New Roman" panose="02020603050405020304" pitchFamily="18" charset="0"/>
              </a:rPr>
              <a:t>ta dùng một đại lượng vận tốc. </a:t>
            </a:r>
          </a:p>
        </p:txBody>
      </p:sp>
      <p:sp>
        <p:nvSpPr>
          <p:cNvPr id="30" name="TextBox 29">
            <a:extLst>
              <a:ext uri="{FF2B5EF4-FFF2-40B4-BE49-F238E27FC236}">
                <a16:creationId xmlns:a16="http://schemas.microsoft.com/office/drawing/2014/main" id="{BCF84DD1-1F8F-42B3-B694-A1C4CFC338D5}"/>
              </a:ext>
            </a:extLst>
          </p:cNvPr>
          <p:cNvSpPr txBox="1"/>
          <p:nvPr/>
        </p:nvSpPr>
        <p:spPr>
          <a:xfrm>
            <a:off x="436171" y="4917881"/>
            <a:ext cx="5140668" cy="1815882"/>
          </a:xfrm>
          <a:prstGeom prst="rect">
            <a:avLst/>
          </a:prstGeom>
          <a:noFill/>
        </p:spPr>
        <p:txBody>
          <a:bodyPr wrap="square">
            <a:spAutoFit/>
          </a:bodyPr>
          <a:lstStyle/>
          <a:p>
            <a:pPr algn="just"/>
            <a:r>
              <a:rPr lang="en-US" sz="2200">
                <a:solidFill>
                  <a:srgbClr val="000000"/>
                </a:solidFill>
                <a:effectLst/>
                <a:latin typeface="Arial" panose="020B0604020202020204" pitchFamily="34" charset="0"/>
                <a:ea typeface="Times New Roman" panose="02020603050405020304" pitchFamily="18" charset="0"/>
              </a:rPr>
              <a:t>Nếu hai đoàn tàu cùng chuyển động theo hướng bắc với tốc độ 20 m/s thì</a:t>
            </a:r>
          </a:p>
          <a:p>
            <a:pPr algn="just"/>
            <a:r>
              <a:rPr lang="en-US" sz="24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 </a:t>
            </a:r>
            <a:r>
              <a:rPr lang="en-US" sz="2200">
                <a:effectLst/>
                <a:latin typeface="Arial" panose="020B0604020202020204" pitchFamily="34" charset="0"/>
                <a:ea typeface="Times New Roman" panose="02020603050405020304" pitchFamily="18" charset="0"/>
              </a:rPr>
              <a:t>chúng có </a:t>
            </a:r>
            <a:r>
              <a:rPr lang="en-US" sz="2200" b="1">
                <a:solidFill>
                  <a:srgbClr val="C00000"/>
                </a:solidFill>
                <a:effectLst/>
                <a:latin typeface="Arial" panose="020B0604020202020204" pitchFamily="34" charset="0"/>
                <a:ea typeface="Times New Roman" panose="02020603050405020304" pitchFamily="18" charset="0"/>
              </a:rPr>
              <a:t>cùng tốc độ 20 m/s, cùng vận tốc 20 m/s </a:t>
            </a:r>
            <a:r>
              <a:rPr lang="en-US" sz="2200">
                <a:effectLst/>
                <a:latin typeface="Arial" panose="020B0604020202020204" pitchFamily="34" charset="0"/>
                <a:ea typeface="Times New Roman" panose="02020603050405020304" pitchFamily="18" charset="0"/>
              </a:rPr>
              <a:t>theo hướng bắc. </a:t>
            </a:r>
            <a:endParaRPr lang="en-US" sz="2200"/>
          </a:p>
          <a:p>
            <a:pPr algn="just"/>
            <a:endParaRPr lang="en-US" sz="2200">
              <a:solidFill>
                <a:srgbClr val="000000"/>
              </a:solidFill>
              <a:effectLst/>
              <a:latin typeface="Arial" panose="020B0604020202020204" pitchFamily="34" charset="0"/>
              <a:ea typeface="Times New Roman" panose="02020603050405020304" pitchFamily="18" charset="0"/>
            </a:endParaRPr>
          </a:p>
        </p:txBody>
      </p:sp>
      <p:sp>
        <p:nvSpPr>
          <p:cNvPr id="54" name="TextBox 53">
            <a:extLst>
              <a:ext uri="{FF2B5EF4-FFF2-40B4-BE49-F238E27FC236}">
                <a16:creationId xmlns:a16="http://schemas.microsoft.com/office/drawing/2014/main" id="{4ED59636-9737-4EFB-BC1E-98CE5439D511}"/>
              </a:ext>
            </a:extLst>
          </p:cNvPr>
          <p:cNvSpPr txBox="1"/>
          <p:nvPr/>
        </p:nvSpPr>
        <p:spPr>
          <a:xfrm>
            <a:off x="6248400" y="4943311"/>
            <a:ext cx="5618742" cy="1477328"/>
          </a:xfrm>
          <a:prstGeom prst="rect">
            <a:avLst/>
          </a:prstGeom>
          <a:noFill/>
        </p:spPr>
        <p:txBody>
          <a:bodyPr wrap="square">
            <a:spAutoFit/>
          </a:bodyPr>
          <a:lstStyle/>
          <a:p>
            <a:pPr algn="just"/>
            <a:r>
              <a:rPr lang="en-US" sz="2200">
                <a:solidFill>
                  <a:srgbClr val="000000"/>
                </a:solidFill>
                <a:effectLst/>
                <a:latin typeface="Arial" panose="020B0604020202020204" pitchFamily="34" charset="0"/>
                <a:ea typeface="Times New Roman" panose="02020603050405020304" pitchFamily="18" charset="0"/>
              </a:rPr>
              <a:t>Nếu một đoàn tàu đi về phía bắc còn đoàn tàu kia đi về phía nam, thì:</a:t>
            </a:r>
          </a:p>
          <a:p>
            <a:pPr algn="just"/>
            <a:r>
              <a:rPr lang="en-US" sz="24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 c</a:t>
            </a:r>
            <a:r>
              <a:rPr lang="en-US" sz="2200">
                <a:solidFill>
                  <a:srgbClr val="000000"/>
                </a:solidFill>
                <a:latin typeface="Arial" panose="020B0604020202020204" pitchFamily="34" charset="0"/>
                <a:ea typeface="Times New Roman" panose="02020603050405020304" pitchFamily="18" charset="0"/>
              </a:rPr>
              <a:t>húng có </a:t>
            </a:r>
            <a:r>
              <a:rPr lang="en-US" sz="2200" b="1">
                <a:solidFill>
                  <a:srgbClr val="C00000"/>
                </a:solidFill>
                <a:latin typeface="Arial" panose="020B0604020202020204" pitchFamily="34" charset="0"/>
                <a:ea typeface="Times New Roman" panose="02020603050405020304" pitchFamily="18" charset="0"/>
              </a:rPr>
              <a:t>cùng </a:t>
            </a:r>
            <a:r>
              <a:rPr lang="en-US" sz="2200" b="1">
                <a:solidFill>
                  <a:srgbClr val="C00000"/>
                </a:solidFill>
                <a:effectLst/>
                <a:latin typeface="Arial" panose="020B0604020202020204" pitchFamily="34" charset="0"/>
                <a:ea typeface="Times New Roman" panose="02020603050405020304" pitchFamily="18" charset="0"/>
              </a:rPr>
              <a:t>tốc độ, nhưng khác vận tốc</a:t>
            </a:r>
            <a:r>
              <a:rPr lang="en-US" sz="2200">
                <a:solidFill>
                  <a:srgbClr val="000000"/>
                </a:solidFill>
                <a:effectLst/>
                <a:latin typeface="Arial" panose="020B0604020202020204" pitchFamily="34" charset="0"/>
                <a:ea typeface="Times New Roman" panose="02020603050405020304" pitchFamily="18" charset="0"/>
              </a:rPr>
              <a:t> vì hướng chuyển động khác nhau.</a:t>
            </a:r>
            <a:endParaRPr lang="en-US" sz="2200"/>
          </a:p>
        </p:txBody>
      </p:sp>
      <p:sp>
        <p:nvSpPr>
          <p:cNvPr id="25" name="TextBox 24">
            <a:extLst>
              <a:ext uri="{FF2B5EF4-FFF2-40B4-BE49-F238E27FC236}">
                <a16:creationId xmlns:a16="http://schemas.microsoft.com/office/drawing/2014/main" id="{752DB082-B0FB-B25E-95D6-36C2895829A1}"/>
              </a:ext>
            </a:extLst>
          </p:cNvPr>
          <p:cNvSpPr txBox="1"/>
          <p:nvPr/>
        </p:nvSpPr>
        <p:spPr>
          <a:xfrm>
            <a:off x="609600" y="1550901"/>
            <a:ext cx="9676083" cy="1246495"/>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rPr>
              <a:t>Vận tốc của một vật là tốc độ của nó theo một hướng cụ thể. </a:t>
            </a:r>
          </a:p>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rPr>
              <a:t>Vận tốc là một đại lượng vectơ. </a:t>
            </a:r>
          </a:p>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rPr>
              <a:t>Tốc độ là đại lượng vô hướng</a:t>
            </a:r>
            <a:endParaRPr lang="en-US" sz="2500"/>
          </a:p>
        </p:txBody>
      </p:sp>
      <p:pic>
        <p:nvPicPr>
          <p:cNvPr id="3" name="Picture 2">
            <a:extLst>
              <a:ext uri="{FF2B5EF4-FFF2-40B4-BE49-F238E27FC236}">
                <a16:creationId xmlns:a16="http://schemas.microsoft.com/office/drawing/2014/main" id="{9EEB65EA-A44F-F8DC-C097-FFFE30000256}"/>
              </a:ext>
            </a:extLst>
          </p:cNvPr>
          <p:cNvPicPr>
            <a:picLocks noChangeAspect="1"/>
          </p:cNvPicPr>
          <p:nvPr/>
        </p:nvPicPr>
        <p:blipFill>
          <a:blip r:embed="rId5"/>
          <a:stretch>
            <a:fillRect/>
          </a:stretch>
        </p:blipFill>
        <p:spPr>
          <a:xfrm>
            <a:off x="533400" y="2982857"/>
            <a:ext cx="4946210" cy="1815869"/>
          </a:xfrm>
          <a:prstGeom prst="rect">
            <a:avLst/>
          </a:prstGeom>
        </p:spPr>
      </p:pic>
      <p:pic>
        <p:nvPicPr>
          <p:cNvPr id="13" name="Picture 12">
            <a:extLst>
              <a:ext uri="{FF2B5EF4-FFF2-40B4-BE49-F238E27FC236}">
                <a16:creationId xmlns:a16="http://schemas.microsoft.com/office/drawing/2014/main" id="{D3E03B89-722A-E104-32AC-2D8B391CFD02}"/>
              </a:ext>
            </a:extLst>
          </p:cNvPr>
          <p:cNvPicPr>
            <a:picLocks noChangeAspect="1"/>
          </p:cNvPicPr>
          <p:nvPr/>
        </p:nvPicPr>
        <p:blipFill>
          <a:blip r:embed="rId6"/>
          <a:stretch>
            <a:fillRect/>
          </a:stretch>
        </p:blipFill>
        <p:spPr>
          <a:xfrm>
            <a:off x="6744290" y="3035743"/>
            <a:ext cx="4914310" cy="1965724"/>
          </a:xfrm>
          <a:prstGeom prst="rect">
            <a:avLst/>
          </a:prstGeom>
        </p:spPr>
      </p:pic>
    </p:spTree>
    <p:extLst>
      <p:ext uri="{BB962C8B-B14F-4D97-AF65-F5344CB8AC3E}">
        <p14:creationId xmlns:p14="http://schemas.microsoft.com/office/powerpoint/2010/main" val="260233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6ABCF75-2DCA-4C63-8612-36DFB2D2D198}"/>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A06962A3-3CD7-4865-97A6-CCD10EE54777}"/>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C43565E-CC1C-46F2-A106-0969C48FCBB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9" name="Text Box 29">
            <a:extLst>
              <a:ext uri="{FF2B5EF4-FFF2-40B4-BE49-F238E27FC236}">
                <a16:creationId xmlns:a16="http://schemas.microsoft.com/office/drawing/2014/main" id="{96EEC53D-619F-472F-B2FC-EAC3EE8D8CA7}"/>
              </a:ext>
            </a:extLst>
          </p:cNvPr>
          <p:cNvSpPr txBox="1">
            <a:spLocks noChangeArrowheads="1"/>
          </p:cNvSpPr>
          <p:nvPr/>
        </p:nvSpPr>
        <p:spPr bwMode="auto">
          <a:xfrm>
            <a:off x="685799" y="784175"/>
            <a:ext cx="10995239"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ô tô chuyển động trên đường thẳng. Tại thời điểm t</a:t>
            </a:r>
            <a:r>
              <a:rPr lang="en-US" sz="25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ô tô ở cách vị trí xuất phát 5 km. Tại thời điểm t</a:t>
            </a:r>
            <a:r>
              <a:rPr lang="en-US" sz="25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ô tô cách vị trí xuất phát 12 km. Từ t</a:t>
            </a:r>
            <a:r>
              <a:rPr lang="en-US" sz="25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đến t</a:t>
            </a:r>
            <a:r>
              <a:rPr lang="en-US" sz="25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độ dịch chuyển của ô tô đã thay đổi một đoạn bằng bao nhiêu?</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EC3BC263-C3EC-44E6-A176-C15522572E9C}"/>
              </a:ext>
            </a:extLst>
          </p:cNvPr>
          <p:cNvSpPr/>
          <p:nvPr/>
        </p:nvSpPr>
        <p:spPr>
          <a:xfrm>
            <a:off x="510962" y="753466"/>
            <a:ext cx="11308861" cy="1306512"/>
          </a:xfrm>
          <a:prstGeom prst="roundRect">
            <a:avLst>
              <a:gd name="adj" fmla="val 8564"/>
            </a:avLst>
          </a:prstGeom>
          <a:noFill/>
          <a:ln cmpd="dbl">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8" name="Content Placeholder 4" descr="Icon&#10;&#10;Description automatically generated">
            <a:extLst>
              <a:ext uri="{FF2B5EF4-FFF2-40B4-BE49-F238E27FC236}">
                <a16:creationId xmlns:a16="http://schemas.microsoft.com/office/drawing/2014/main" id="{5A628A4A-74FE-4720-AD64-C21EAF40BE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35" b="90000" l="6364" r="92273">
                        <a14:foregroundMark x1="59091" y1="12065" x2="59091" y2="12065"/>
                        <a14:foregroundMark x1="13864" y1="52174" x2="14659" y2="52174"/>
                        <a14:foregroundMark x1="16932" y1="54565" x2="16932" y2="54565"/>
                        <a14:foregroundMark x1="15909" y1="40652" x2="15909" y2="40652"/>
                        <a14:foregroundMark x1="48864" y1="8152" x2="48864" y2="8152"/>
                        <a14:foregroundMark x1="18182" y1="36957" x2="18182" y2="36957"/>
                        <a14:foregroundMark x1="43523" y1="12826" x2="43523" y2="12826"/>
                        <a14:foregroundMark x1="78523" y1="20652" x2="79773" y2="20870"/>
                        <a14:foregroundMark x1="89545" y1="30652" x2="89545" y2="30652"/>
                        <a14:foregroundMark x1="82614" y1="21522" x2="82614" y2="21522"/>
                        <a14:foregroundMark x1="85455" y1="26957" x2="86136" y2="26957"/>
                        <a14:foregroundMark x1="83068" y1="24457" x2="83068" y2="24457"/>
                        <a14:foregroundMark x1="77273" y1="18370" x2="77273" y2="18370"/>
                        <a14:foregroundMark x1="67273" y1="12500" x2="67273" y2="12500"/>
                        <a14:foregroundMark x1="52159" y1="9130" x2="52159" y2="9130"/>
                        <a14:foregroundMark x1="39205" y1="12500" x2="39205" y2="12500"/>
                        <a14:foregroundMark x1="61932" y1="14783" x2="63977" y2="14457"/>
                        <a14:foregroundMark x1="69545" y1="11848" x2="69545" y2="11848"/>
                        <a14:foregroundMark x1="74205" y1="13478" x2="74205" y2="13478"/>
                        <a14:foregroundMark x1="9545" y1="53587" x2="9545" y2="53587"/>
                        <a14:foregroundMark x1="20000" y1="72935" x2="20000" y2="72935"/>
                        <a14:foregroundMark x1="6477" y1="44348" x2="6477" y2="44348"/>
                        <a14:foregroundMark x1="92273" y1="45761" x2="92273" y2="45761"/>
                      </a14:backgroundRemoval>
                    </a14:imgEffect>
                  </a14:imgLayer>
                </a14:imgProps>
              </a:ext>
              <a:ext uri="{28A0092B-C50C-407E-A947-70E740481C1C}">
                <a14:useLocalDpi xmlns:a14="http://schemas.microsoft.com/office/drawing/2010/main" val="0"/>
              </a:ext>
            </a:extLst>
          </a:blip>
          <a:stretch>
            <a:fillRect/>
          </a:stretch>
        </p:blipFill>
        <p:spPr>
          <a:xfrm>
            <a:off x="104138" y="384327"/>
            <a:ext cx="734062" cy="767428"/>
          </a:xfrm>
          <a:prstGeom prst="rect">
            <a:avLst/>
          </a:prstGeom>
        </p:spPr>
      </p:pic>
      <p:grpSp>
        <p:nvGrpSpPr>
          <p:cNvPr id="19" name="Group 18">
            <a:extLst>
              <a:ext uri="{FF2B5EF4-FFF2-40B4-BE49-F238E27FC236}">
                <a16:creationId xmlns:a16="http://schemas.microsoft.com/office/drawing/2014/main" id="{340521A0-1419-496A-8590-58895BE7ADA0}"/>
              </a:ext>
            </a:extLst>
          </p:cNvPr>
          <p:cNvGrpSpPr/>
          <p:nvPr/>
        </p:nvGrpSpPr>
        <p:grpSpPr>
          <a:xfrm>
            <a:off x="856449" y="2796576"/>
            <a:ext cx="10623100" cy="1623026"/>
            <a:chOff x="683822" y="4322547"/>
            <a:chExt cx="7164778" cy="850510"/>
          </a:xfrm>
        </p:grpSpPr>
        <p:pic>
          <p:nvPicPr>
            <p:cNvPr id="20" name="Picture 19" descr="A red car with a black background&#10;&#10;Description automatically generated with low confidence">
              <a:extLst>
                <a:ext uri="{FF2B5EF4-FFF2-40B4-BE49-F238E27FC236}">
                  <a16:creationId xmlns:a16="http://schemas.microsoft.com/office/drawing/2014/main" id="{954BA020-4C85-47D6-9303-D3B77488872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5571508" y="4329531"/>
              <a:ext cx="1680960" cy="843526"/>
            </a:xfrm>
            <a:prstGeom prst="rect">
              <a:avLst/>
            </a:prstGeom>
          </p:spPr>
        </p:pic>
        <p:cxnSp>
          <p:nvCxnSpPr>
            <p:cNvPr id="21" name="Straight Arrow Connector 20">
              <a:extLst>
                <a:ext uri="{FF2B5EF4-FFF2-40B4-BE49-F238E27FC236}">
                  <a16:creationId xmlns:a16="http://schemas.microsoft.com/office/drawing/2014/main" id="{9A51AAC1-39D3-4765-AD58-FB6E3C468B17}"/>
                </a:ext>
              </a:extLst>
            </p:cNvPr>
            <p:cNvCxnSpPr>
              <a:cxnSpLocks/>
            </p:cNvCxnSpPr>
            <p:nvPr/>
          </p:nvCxnSpPr>
          <p:spPr>
            <a:xfrm>
              <a:off x="683822" y="5105400"/>
              <a:ext cx="7164778"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A red car with a black background&#10;&#10;Description automatically generated with low confidence">
              <a:extLst>
                <a:ext uri="{FF2B5EF4-FFF2-40B4-BE49-F238E27FC236}">
                  <a16:creationId xmlns:a16="http://schemas.microsoft.com/office/drawing/2014/main" id="{DB824742-8F04-4F84-AF3F-95C91525E9D4}"/>
                </a:ext>
              </a:extLst>
            </p:cNvPr>
            <p:cNvPicPr>
              <a:picLocks noChangeAspect="1"/>
            </p:cNvPicPr>
            <p:nvPr/>
          </p:nvPicPr>
          <p:blipFill rotWithShape="1">
            <a:blip r:embed="rId4">
              <a:alphaModFix amt="35000"/>
              <a:extLst>
                <a:ext uri="{BEBA8EAE-BF5A-486C-A8C5-ECC9F3942E4B}">
                  <a14:imgProps xmlns:a14="http://schemas.microsoft.com/office/drawing/2010/main">
                    <a14:imgLayer r:embed="rId5">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1977686" y="4322547"/>
              <a:ext cx="1680960" cy="843526"/>
            </a:xfrm>
            <a:prstGeom prst="rect">
              <a:avLst/>
            </a:prstGeom>
          </p:spPr>
        </p:pic>
      </p:grpSp>
      <p:sp>
        <p:nvSpPr>
          <p:cNvPr id="23" name="Right Brace 22">
            <a:extLst>
              <a:ext uri="{FF2B5EF4-FFF2-40B4-BE49-F238E27FC236}">
                <a16:creationId xmlns:a16="http://schemas.microsoft.com/office/drawing/2014/main" id="{AC795731-49AB-435D-B674-600E7A0509DA}"/>
              </a:ext>
            </a:extLst>
          </p:cNvPr>
          <p:cNvSpPr/>
          <p:nvPr/>
        </p:nvSpPr>
        <p:spPr>
          <a:xfrm rot="5400000">
            <a:off x="6485818" y="2956255"/>
            <a:ext cx="306952" cy="532265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9CC4261E-E6DB-4289-80CD-6D99AB750054}"/>
              </a:ext>
            </a:extLst>
          </p:cNvPr>
          <p:cNvSpPr txBox="1"/>
          <p:nvPr/>
        </p:nvSpPr>
        <p:spPr>
          <a:xfrm>
            <a:off x="5173614" y="5794821"/>
            <a:ext cx="2898446" cy="400110"/>
          </a:xfrm>
          <a:prstGeom prst="rect">
            <a:avLst/>
          </a:prstGeom>
          <a:noFill/>
        </p:spPr>
        <p:txBody>
          <a:bodyPr wrap="square">
            <a:spAutoFit/>
          </a:bodyPr>
          <a:lstStyle/>
          <a:p>
            <a:pPr algn="ctr"/>
            <a:r>
              <a:rPr lang="en-US" sz="2000">
                <a:solidFill>
                  <a:srgbClr val="0070C0"/>
                </a:solidFill>
                <a:latin typeface="Arial" panose="020B0604020202020204" pitchFamily="34" charset="0"/>
                <a:ea typeface="Times New Roman" panose="02020603050405020304" pitchFamily="18" charset="0"/>
                <a:cs typeface="Times New Roman" panose="02020603050405020304" pitchFamily="18" charset="0"/>
              </a:rPr>
              <a:t>Đ</a:t>
            </a:r>
            <a:r>
              <a:rPr lang="en-US" sz="20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ộ dịch chuyển? </a:t>
            </a:r>
            <a:endParaRPr lang="en-US" sz="2000">
              <a:solidFill>
                <a:srgbClr val="0070C0"/>
              </a:solidFill>
            </a:endParaRPr>
          </a:p>
        </p:txBody>
      </p:sp>
      <p:cxnSp>
        <p:nvCxnSpPr>
          <p:cNvPr id="25" name="Straight Connector 24">
            <a:extLst>
              <a:ext uri="{FF2B5EF4-FFF2-40B4-BE49-F238E27FC236}">
                <a16:creationId xmlns:a16="http://schemas.microsoft.com/office/drawing/2014/main" id="{66AD077B-9775-443E-B011-94799361772C}"/>
              </a:ext>
            </a:extLst>
          </p:cNvPr>
          <p:cNvCxnSpPr>
            <a:cxnSpLocks/>
          </p:cNvCxnSpPr>
          <p:nvPr/>
        </p:nvCxnSpPr>
        <p:spPr>
          <a:xfrm>
            <a:off x="3971552" y="3675260"/>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2A07FF2-7991-4807-8030-A4CB790D0DE2}"/>
              </a:ext>
            </a:extLst>
          </p:cNvPr>
          <p:cNvSpPr txBox="1"/>
          <p:nvPr/>
        </p:nvSpPr>
        <p:spPr>
          <a:xfrm>
            <a:off x="3815246" y="4366692"/>
            <a:ext cx="647697"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t</a:t>
            </a:r>
            <a:r>
              <a:rPr lang="en-US" sz="3000" baseline="-25000">
                <a:latin typeface="Arial" panose="020B0604020202020204" pitchFamily="34" charset="0"/>
                <a:cs typeface="Arial" panose="020B0604020202020204" pitchFamily="34" charset="0"/>
              </a:rPr>
              <a:t>1</a:t>
            </a:r>
            <a:r>
              <a:rPr lang="en-US" sz="3000">
                <a:latin typeface="Arial" panose="020B0604020202020204" pitchFamily="34" charset="0"/>
                <a:cs typeface="Arial" panose="020B0604020202020204" pitchFamily="34" charset="0"/>
              </a:rPr>
              <a:t> </a:t>
            </a:r>
            <a:endParaRPr lang="en-US" sz="3000" baseline="-25000">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5B8988C8-5B9C-4D9E-BDAB-1DEBC250B9A1}"/>
              </a:ext>
            </a:extLst>
          </p:cNvPr>
          <p:cNvSpPr/>
          <p:nvPr/>
        </p:nvSpPr>
        <p:spPr>
          <a:xfrm>
            <a:off x="3868607" y="4245384"/>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FE8239-1CC2-43FB-880A-8E19BE064A56}"/>
              </a:ext>
            </a:extLst>
          </p:cNvPr>
          <p:cNvSpPr/>
          <p:nvPr/>
        </p:nvSpPr>
        <p:spPr>
          <a:xfrm>
            <a:off x="9236534" y="4252351"/>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6C772749-D63E-4D24-96D2-E38D33BA45B0}"/>
              </a:ext>
            </a:extLst>
          </p:cNvPr>
          <p:cNvCxnSpPr>
            <a:cxnSpLocks/>
          </p:cNvCxnSpPr>
          <p:nvPr/>
        </p:nvCxnSpPr>
        <p:spPr>
          <a:xfrm>
            <a:off x="9300621" y="3675260"/>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07112443-29FC-4C86-AAD1-D8289A61B99E}"/>
              </a:ext>
            </a:extLst>
          </p:cNvPr>
          <p:cNvSpPr/>
          <p:nvPr/>
        </p:nvSpPr>
        <p:spPr>
          <a:xfrm>
            <a:off x="825427" y="4214292"/>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52FC729-98C1-48FE-8B7F-D2890D8C60B5}"/>
              </a:ext>
            </a:extLst>
          </p:cNvPr>
          <p:cNvSpPr txBox="1"/>
          <p:nvPr/>
        </p:nvSpPr>
        <p:spPr>
          <a:xfrm>
            <a:off x="691164" y="4442892"/>
            <a:ext cx="647697"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O</a:t>
            </a:r>
            <a:endParaRPr lang="en-US" sz="3000" baseline="-25000">
              <a:latin typeface="Arial" panose="020B0604020202020204" pitchFamily="3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C9AE733B-CC50-4E2B-9964-5DA383A9E1C6}"/>
              </a:ext>
            </a:extLst>
          </p:cNvPr>
          <p:cNvCxnSpPr/>
          <p:nvPr/>
        </p:nvCxnSpPr>
        <p:spPr>
          <a:xfrm>
            <a:off x="901627" y="5026453"/>
            <a:ext cx="3088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1D7A502-68D3-4CDE-B163-C4561DB6CA98}"/>
              </a:ext>
            </a:extLst>
          </p:cNvPr>
          <p:cNvCxnSpPr>
            <a:cxnSpLocks/>
          </p:cNvCxnSpPr>
          <p:nvPr/>
        </p:nvCxnSpPr>
        <p:spPr>
          <a:xfrm>
            <a:off x="901627" y="5300460"/>
            <a:ext cx="839899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21D7740-32F6-4FAC-BBD1-4B8143CAA363}"/>
              </a:ext>
            </a:extLst>
          </p:cNvPr>
          <p:cNvSpPr txBox="1"/>
          <p:nvPr/>
        </p:nvSpPr>
        <p:spPr>
          <a:xfrm>
            <a:off x="1122560" y="4626343"/>
            <a:ext cx="289844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5 km</a:t>
            </a:r>
            <a:endParaRPr lang="en-US" sz="2000"/>
          </a:p>
        </p:txBody>
      </p:sp>
      <p:sp>
        <p:nvSpPr>
          <p:cNvPr id="43" name="TextBox 42">
            <a:extLst>
              <a:ext uri="{FF2B5EF4-FFF2-40B4-BE49-F238E27FC236}">
                <a16:creationId xmlns:a16="http://schemas.microsoft.com/office/drawing/2014/main" id="{FA465186-3E59-45A8-85EC-DFFD4ADB6A56}"/>
              </a:ext>
            </a:extLst>
          </p:cNvPr>
          <p:cNvSpPr txBox="1"/>
          <p:nvPr/>
        </p:nvSpPr>
        <p:spPr>
          <a:xfrm>
            <a:off x="9202043" y="4458547"/>
            <a:ext cx="647697"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t</a:t>
            </a:r>
            <a:r>
              <a:rPr lang="en-US" sz="3000" baseline="-25000">
                <a:latin typeface="Arial" panose="020B0604020202020204" pitchFamily="34" charset="0"/>
                <a:cs typeface="Arial" panose="020B0604020202020204" pitchFamily="34" charset="0"/>
              </a:rPr>
              <a:t>2</a:t>
            </a:r>
            <a:r>
              <a:rPr lang="en-US" sz="3000">
                <a:latin typeface="Arial" panose="020B0604020202020204" pitchFamily="34" charset="0"/>
                <a:cs typeface="Arial" panose="020B0604020202020204" pitchFamily="34" charset="0"/>
              </a:rPr>
              <a:t> </a:t>
            </a:r>
            <a:endParaRPr lang="en-US" sz="3000" baseline="-2500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F1EC1C33-9D8F-452E-B5A3-F3090CDEF7C2}"/>
              </a:ext>
            </a:extLst>
          </p:cNvPr>
          <p:cNvSpPr txBox="1"/>
          <p:nvPr/>
        </p:nvSpPr>
        <p:spPr>
          <a:xfrm>
            <a:off x="4590328" y="4883772"/>
            <a:ext cx="289844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12 km</a:t>
            </a:r>
            <a:endParaRPr lang="en-US" sz="2000"/>
          </a:p>
        </p:txBody>
      </p:sp>
    </p:spTree>
    <p:extLst>
      <p:ext uri="{BB962C8B-B14F-4D97-AF65-F5344CB8AC3E}">
        <p14:creationId xmlns:p14="http://schemas.microsoft.com/office/powerpoint/2010/main" val="1410119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9D62E8-F76B-407C-BD48-1F7A90346A27}"/>
              </a:ext>
            </a:extLst>
          </p:cNvPr>
          <p:cNvGrpSpPr/>
          <p:nvPr/>
        </p:nvGrpSpPr>
        <p:grpSpPr>
          <a:xfrm>
            <a:off x="-29497" y="65599"/>
            <a:ext cx="4144297" cy="541686"/>
            <a:chOff x="74035" y="2231322"/>
            <a:chExt cx="4118619" cy="756153"/>
          </a:xfrm>
        </p:grpSpPr>
        <p:grpSp>
          <p:nvGrpSpPr>
            <p:cNvPr id="5" name="Group 70">
              <a:extLst>
                <a:ext uri="{FF2B5EF4-FFF2-40B4-BE49-F238E27FC236}">
                  <a16:creationId xmlns:a16="http://schemas.microsoft.com/office/drawing/2014/main" id="{2A4491F6-98C4-4B7E-97BF-FD5BB909E611}"/>
                </a:ext>
              </a:extLst>
            </p:cNvPr>
            <p:cNvGrpSpPr>
              <a:grpSpLocks/>
            </p:cNvGrpSpPr>
            <p:nvPr/>
          </p:nvGrpSpPr>
          <p:grpSpPr bwMode="auto">
            <a:xfrm>
              <a:off x="330535" y="2267004"/>
              <a:ext cx="3104843" cy="708275"/>
              <a:chOff x="587625" y="3377549"/>
              <a:chExt cx="1598849" cy="1364238"/>
            </a:xfrm>
          </p:grpSpPr>
          <p:pic>
            <p:nvPicPr>
              <p:cNvPr id="8" name="Picture 8" descr="empty-green-rectangle">
                <a:extLst>
                  <a:ext uri="{FF2B5EF4-FFF2-40B4-BE49-F238E27FC236}">
                    <a16:creationId xmlns:a16="http://schemas.microsoft.com/office/drawing/2014/main" id="{8FF82F6B-F156-4304-AFCD-6E51094F2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59884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1EB3F9FB-75E2-4983-99D1-A02530F73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1BCD1F42-CA7A-4F78-803A-4860A0FFAB97}"/>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44A6F1A3-FA90-4917-B94F-EE96EBBD7FD8}"/>
                </a:ext>
              </a:extLst>
            </p:cNvPr>
            <p:cNvSpPr>
              <a:spLocks noChangeArrowheads="1"/>
            </p:cNvSpPr>
            <p:nvPr/>
          </p:nvSpPr>
          <p:spPr bwMode="auto">
            <a:xfrm>
              <a:off x="1209204" y="2231322"/>
              <a:ext cx="2983450"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
        <p:nvSpPr>
          <p:cNvPr id="11" name="TextBox 10">
            <a:extLst>
              <a:ext uri="{FF2B5EF4-FFF2-40B4-BE49-F238E27FC236}">
                <a16:creationId xmlns:a16="http://schemas.microsoft.com/office/drawing/2014/main" id="{C44745A1-6722-4BF0-9510-EBF26CC86311}"/>
              </a:ext>
            </a:extLst>
          </p:cNvPr>
          <p:cNvSpPr txBox="1"/>
          <p:nvPr/>
        </p:nvSpPr>
        <p:spPr>
          <a:xfrm>
            <a:off x="355786" y="730860"/>
            <a:ext cx="11353800" cy="467629"/>
          </a:xfrm>
          <a:prstGeom prst="rect">
            <a:avLst/>
          </a:prstGeom>
          <a:noFill/>
        </p:spPr>
        <p:txBody>
          <a:bodyPr wrap="square">
            <a:spAutoFit/>
          </a:bodyPr>
          <a:lstStyle/>
          <a:p>
            <a:pPr marL="0" marR="0">
              <a:lnSpc>
                <a:spcPct val="107000"/>
              </a:lnSpc>
              <a:spcBef>
                <a:spcPts val="0"/>
              </a:spcBef>
              <a:spcAft>
                <a:spcPts val="500"/>
              </a:spcAft>
            </a:pP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biết</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khoảng</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6" name="Group 15">
            <a:extLst>
              <a:ext uri="{FF2B5EF4-FFF2-40B4-BE49-F238E27FC236}">
                <a16:creationId xmlns:a16="http://schemas.microsoft.com/office/drawing/2014/main" id="{889B5E86-C46C-4C05-81C9-592DF98E67BD}"/>
              </a:ext>
            </a:extLst>
          </p:cNvPr>
          <p:cNvGrpSpPr/>
          <p:nvPr/>
        </p:nvGrpSpPr>
        <p:grpSpPr>
          <a:xfrm>
            <a:off x="1257444" y="1279250"/>
            <a:ext cx="4222262" cy="1267505"/>
            <a:chOff x="334731" y="3874911"/>
            <a:chExt cx="6376693" cy="1522771"/>
          </a:xfrm>
        </p:grpSpPr>
        <p:pic>
          <p:nvPicPr>
            <p:cNvPr id="17" name="Picture 4" descr="empty-blue-rectangle">
              <a:extLst>
                <a:ext uri="{FF2B5EF4-FFF2-40B4-BE49-F238E27FC236}">
                  <a16:creationId xmlns:a16="http://schemas.microsoft.com/office/drawing/2014/main" id="{D29F42F7-A6AE-4608-A228-80122A67F4CD}"/>
                </a:ext>
              </a:extLst>
            </p:cNvPr>
            <p:cNvPicPr>
              <a:picLocks noChangeAspect="1" noChangeArrowheads="1"/>
            </p:cNvPicPr>
            <p:nvPr/>
          </p:nvPicPr>
          <p:blipFill>
            <a:blip r:embed="rId4"/>
            <a:srcRect/>
            <a:stretch>
              <a:fillRect/>
            </a:stretch>
          </p:blipFill>
          <p:spPr bwMode="auto">
            <a:xfrm>
              <a:off x="334731" y="3874911"/>
              <a:ext cx="6324600" cy="1522771"/>
            </a:xfrm>
            <a:prstGeom prst="rect">
              <a:avLst/>
            </a:prstGeom>
            <a:noFill/>
            <a:ln w="9525">
              <a:noFill/>
              <a:miter lim="800000"/>
              <a:headEnd/>
              <a:tailEnd/>
            </a:ln>
          </p:spPr>
        </p:pic>
        <p:grpSp>
          <p:nvGrpSpPr>
            <p:cNvPr id="18" name="Group 8">
              <a:extLst>
                <a:ext uri="{FF2B5EF4-FFF2-40B4-BE49-F238E27FC236}">
                  <a16:creationId xmlns:a16="http://schemas.microsoft.com/office/drawing/2014/main" id="{138E5EC3-2807-491D-A9C6-2E3431EE49FD}"/>
                </a:ext>
              </a:extLst>
            </p:cNvPr>
            <p:cNvGrpSpPr>
              <a:grpSpLocks/>
            </p:cNvGrpSpPr>
            <p:nvPr/>
          </p:nvGrpSpPr>
          <p:grpSpPr bwMode="auto">
            <a:xfrm>
              <a:off x="659342" y="4028285"/>
              <a:ext cx="6052082" cy="1081088"/>
              <a:chOff x="537" y="3414"/>
              <a:chExt cx="3312" cy="681"/>
            </a:xfrm>
          </p:grpSpPr>
          <p:sp>
            <p:nvSpPr>
              <p:cNvPr id="19" name="Rectangle 9">
                <a:extLst>
                  <a:ext uri="{FF2B5EF4-FFF2-40B4-BE49-F238E27FC236}">
                    <a16:creationId xmlns:a16="http://schemas.microsoft.com/office/drawing/2014/main" id="{DE5B3E55-2183-4FF5-B890-A5085A3AE4F7}"/>
                  </a:ext>
                </a:extLst>
              </p:cNvPr>
              <p:cNvSpPr>
                <a:spLocks noChangeArrowheads="1"/>
              </p:cNvSpPr>
              <p:nvPr/>
            </p:nvSpPr>
            <p:spPr bwMode="auto">
              <a:xfrm>
                <a:off x="537" y="3549"/>
                <a:ext cx="863"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Vận tốc = </a:t>
                </a:r>
              </a:p>
            </p:txBody>
          </p:sp>
          <p:sp>
            <p:nvSpPr>
              <p:cNvPr id="20" name="Rectangle 10">
                <a:extLst>
                  <a:ext uri="{FF2B5EF4-FFF2-40B4-BE49-F238E27FC236}">
                    <a16:creationId xmlns:a16="http://schemas.microsoft.com/office/drawing/2014/main" id="{68B347FE-E6B0-4D01-BD17-7BF42C97BB85}"/>
                  </a:ext>
                </a:extLst>
              </p:cNvPr>
              <p:cNvSpPr>
                <a:spLocks noChangeArrowheads="1"/>
              </p:cNvSpPr>
              <p:nvPr/>
            </p:nvSpPr>
            <p:spPr bwMode="auto">
              <a:xfrm>
                <a:off x="1807" y="3414"/>
                <a:ext cx="2042"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Độ dịch chuyển</a:t>
                </a:r>
              </a:p>
            </p:txBody>
          </p:sp>
          <p:sp>
            <p:nvSpPr>
              <p:cNvPr id="21" name="Line 11">
                <a:extLst>
                  <a:ext uri="{FF2B5EF4-FFF2-40B4-BE49-F238E27FC236}">
                    <a16:creationId xmlns:a16="http://schemas.microsoft.com/office/drawing/2014/main" id="{4B8FE16D-51F5-4933-BB8C-B92ABC7478ED}"/>
                  </a:ext>
                </a:extLst>
              </p:cNvPr>
              <p:cNvSpPr>
                <a:spLocks noChangeShapeType="1"/>
              </p:cNvSpPr>
              <p:nvPr/>
            </p:nvSpPr>
            <p:spPr bwMode="auto">
              <a:xfrm>
                <a:off x="2042" y="3780"/>
                <a:ext cx="1379"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2" name="Rectangle 12">
                <a:extLst>
                  <a:ext uri="{FF2B5EF4-FFF2-40B4-BE49-F238E27FC236}">
                    <a16:creationId xmlns:a16="http://schemas.microsoft.com/office/drawing/2014/main" id="{254167BE-4036-4BE8-A284-257F4B97ABC7}"/>
                  </a:ext>
                </a:extLst>
              </p:cNvPr>
              <p:cNvSpPr>
                <a:spLocks noChangeArrowheads="1"/>
              </p:cNvSpPr>
              <p:nvPr/>
            </p:nvSpPr>
            <p:spPr bwMode="auto">
              <a:xfrm>
                <a:off x="1755" y="3797"/>
                <a:ext cx="1728"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   Thời gian</a:t>
                </a:r>
              </a:p>
            </p:txBody>
          </p:sp>
        </p:grpSp>
      </p:grpSp>
      <p:grpSp>
        <p:nvGrpSpPr>
          <p:cNvPr id="25" name="Group 24">
            <a:extLst>
              <a:ext uri="{FF2B5EF4-FFF2-40B4-BE49-F238E27FC236}">
                <a16:creationId xmlns:a16="http://schemas.microsoft.com/office/drawing/2014/main" id="{E65FDE1D-A0E3-47F2-B301-2293B4EBC29D}"/>
              </a:ext>
            </a:extLst>
          </p:cNvPr>
          <p:cNvGrpSpPr/>
          <p:nvPr/>
        </p:nvGrpSpPr>
        <p:grpSpPr>
          <a:xfrm>
            <a:off x="1257444" y="2938921"/>
            <a:ext cx="2310296" cy="1252079"/>
            <a:chOff x="8076716" y="3452482"/>
            <a:chExt cx="2310296" cy="1252079"/>
          </a:xfrm>
        </p:grpSpPr>
        <p:pic>
          <p:nvPicPr>
            <p:cNvPr id="26" name="Picture 25" descr="empty-red-rectangle">
              <a:extLst>
                <a:ext uri="{FF2B5EF4-FFF2-40B4-BE49-F238E27FC236}">
                  <a16:creationId xmlns:a16="http://schemas.microsoft.com/office/drawing/2014/main" id="{2540CCBC-8A33-44A2-B019-842B50D4843D}"/>
                </a:ext>
              </a:extLst>
            </p:cNvPr>
            <p:cNvPicPr>
              <a:picLocks noChangeAspect="1" noChangeArrowheads="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7" name="Object 18">
                  <a:extLst>
                    <a:ext uri="{FF2B5EF4-FFF2-40B4-BE49-F238E27FC236}">
                      <a16:creationId xmlns:a16="http://schemas.microsoft.com/office/drawing/2014/main" id="{56BA1828-7FA3-40A7-A4E8-D5A709690344}"/>
                    </a:ext>
                  </a:extLst>
                </p:cNvPr>
                <p:cNvSpPr txBox="1"/>
                <p:nvPr/>
              </p:nvSpPr>
              <p:spPr bwMode="auto">
                <a:xfrm>
                  <a:off x="8568843" y="3533243"/>
                  <a:ext cx="1447800" cy="1160463"/>
                </a:xfrm>
                <a:prstGeom prst="rect">
                  <a:avLst/>
                </a:prstGeom>
                <a:noFill/>
                <a:ln w="9525">
                  <a:noFill/>
                  <a:miter lim="800000"/>
                  <a:headEnd/>
                  <a:tailEnd/>
                </a:ln>
                <a:effectLst/>
              </p:spPr>
              <p:txBody>
                <a:bodyPr>
                  <a:normAutofit/>
                </a:bodyPr>
                <a:lstStyle/>
                <a:p>
                  <a:pPr/>
                  <a:r>
                    <a:rPr lang="en-US" sz="3000" dirty="0">
                      <a:solidFill>
                        <a:srgbClr val="000000"/>
                      </a:solidFill>
                    </a:rPr>
                    <a:t>V </a:t>
                  </a:r>
                  <a14:m>
                    <m:oMath xmlns:m="http://schemas.openxmlformats.org/officeDocument/2006/math">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sym typeface="Symbol" panose="05050102010706020507" pitchFamily="18" charset="2"/>
                            </a:rPr>
                            <m:t></m:t>
                          </m:r>
                          <m:r>
                            <a:rPr lang="en-US" sz="3000" b="0" i="1" smtClean="0">
                              <a:solidFill>
                                <a:srgbClr val="000000"/>
                              </a:solidFill>
                              <a:latin typeface="Cambria Math" panose="02040503050406030204" pitchFamily="18" charset="0"/>
                              <a:sym typeface="Symbol" panose="05050102010706020507" pitchFamily="18" charset="2"/>
                            </a:rPr>
                            <m:t>𝑑</m:t>
                          </m:r>
                        </m:num>
                        <m:den>
                          <m:r>
                            <a:rPr lang="en-US" sz="3000" i="1">
                              <a:solidFill>
                                <a:srgbClr val="000000"/>
                              </a:solidFill>
                              <a:latin typeface="Cambria Math" panose="02040503050406030204" pitchFamily="18" charset="0"/>
                              <a:sym typeface="Symbol" panose="05050102010706020507" pitchFamily="18" charset="2"/>
                            </a:rPr>
                            <m:t></m:t>
                          </m:r>
                          <m:r>
                            <a:rPr lang="en-US" sz="3000" i="1">
                              <a:solidFill>
                                <a:srgbClr val="000000"/>
                              </a:solidFill>
                              <a:latin typeface="Cambria Math" panose="02040503050406030204" pitchFamily="18" charset="0"/>
                            </a:rPr>
                            <m:t>𝑡</m:t>
                          </m:r>
                        </m:den>
                      </m:f>
                    </m:oMath>
                  </a14:m>
                  <a:endParaRPr lang="en-US" sz="3000" dirty="0"/>
                </a:p>
              </p:txBody>
            </p:sp>
          </mc:Choice>
          <mc:Fallback>
            <p:sp>
              <p:nvSpPr>
                <p:cNvPr id="27" name="Object 18">
                  <a:extLst>
                    <a:ext uri="{FF2B5EF4-FFF2-40B4-BE49-F238E27FC236}">
                      <a16:creationId xmlns:a16="http://schemas.microsoft.com/office/drawing/2014/main" id="{56BA1828-7FA3-40A7-A4E8-D5A709690344}"/>
                    </a:ext>
                  </a:extLst>
                </p:cNvPr>
                <p:cNvSpPr txBox="1">
                  <a:spLocks noRot="1" noChangeAspect="1" noMove="1" noResize="1" noEditPoints="1" noAdjustHandles="1" noChangeArrowheads="1" noChangeShapeType="1" noTextEdit="1"/>
                </p:cNvSpPr>
                <p:nvPr/>
              </p:nvSpPr>
              <p:spPr bwMode="auto">
                <a:xfrm>
                  <a:off x="8568843" y="3533243"/>
                  <a:ext cx="1447800" cy="1160463"/>
                </a:xfrm>
                <a:prstGeom prst="rect">
                  <a:avLst/>
                </a:prstGeom>
                <a:blipFill>
                  <a:blip r:embed="rId6"/>
                  <a:stretch>
                    <a:fillRect l="-9664"/>
                  </a:stretch>
                </a:blipFill>
                <a:ln w="9525">
                  <a:noFill/>
                  <a:miter lim="800000"/>
                  <a:headEnd/>
                  <a:tailEnd/>
                </a:ln>
                <a:effectLst/>
              </p:spPr>
              <p:txBody>
                <a:bodyPr/>
                <a:lstStyle/>
                <a:p>
                  <a:r>
                    <a:rPr lang="en-US">
                      <a:noFill/>
                    </a:rPr>
                    <a:t> </a:t>
                  </a:r>
                </a:p>
              </p:txBody>
            </p:sp>
          </mc:Fallback>
        </mc:AlternateContent>
      </p:grpSp>
      <p:sp>
        <p:nvSpPr>
          <p:cNvPr id="29" name="TextBox 28">
            <a:extLst>
              <a:ext uri="{FF2B5EF4-FFF2-40B4-BE49-F238E27FC236}">
                <a16:creationId xmlns:a16="http://schemas.microsoft.com/office/drawing/2014/main" id="{643CDA26-7770-48F0-AF2F-521EEDB15044}"/>
              </a:ext>
            </a:extLst>
          </p:cNvPr>
          <p:cNvSpPr txBox="1"/>
          <p:nvPr/>
        </p:nvSpPr>
        <p:spPr>
          <a:xfrm>
            <a:off x="4267200" y="2875002"/>
            <a:ext cx="6959490" cy="1107996"/>
          </a:xfrm>
          <a:prstGeom prst="rect">
            <a:avLst/>
          </a:prstGeom>
          <a:noFill/>
        </p:spPr>
        <p:txBody>
          <a:bodyPr wrap="square">
            <a:spAutoFit/>
          </a:bodyPr>
          <a:lstStyle/>
          <a:p>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giá</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trị</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endPar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khoảng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diễn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đó</a:t>
            </a:r>
            <a:endPar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p>
        </p:txBody>
      </p:sp>
      <p:pic>
        <p:nvPicPr>
          <p:cNvPr id="37" name="Picture 5" descr="empty-blue-rectangle">
            <a:extLst>
              <a:ext uri="{FF2B5EF4-FFF2-40B4-BE49-F238E27FC236}">
                <a16:creationId xmlns:a16="http://schemas.microsoft.com/office/drawing/2014/main" id="{456D0027-A70E-4AF8-82AE-89B750D9E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311" y="4354681"/>
            <a:ext cx="11888689" cy="21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082A340F-A04B-4CA8-A42C-EE89D5DB2408}"/>
              </a:ext>
            </a:extLst>
          </p:cNvPr>
          <p:cNvSpPr txBox="1"/>
          <p:nvPr/>
        </p:nvSpPr>
        <p:spPr>
          <a:xfrm>
            <a:off x="858935" y="4456484"/>
            <a:ext cx="10850651" cy="885755"/>
          </a:xfrm>
          <a:prstGeom prst="rect">
            <a:avLst/>
          </a:prstGeom>
          <a:noFill/>
        </p:spPr>
        <p:txBody>
          <a:bodyPr wrap="square">
            <a:spAutoFit/>
          </a:bodyPr>
          <a:lstStyle/>
          <a:p>
            <a:pPr marL="342900" marR="0" indent="-342900">
              <a:lnSpc>
                <a:spcPct val="107000"/>
              </a:lnSpc>
              <a:spcBef>
                <a:spcPts val="0"/>
              </a:spcBef>
              <a:spcAft>
                <a:spcPts val="500"/>
              </a:spcAft>
              <a:buFont typeface="Arial" panose="020B0604020202020204" pitchFamily="34" charset="0"/>
              <a:buChar char="•"/>
            </a:pP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V</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ận tốc của một vật đang chuyển động là tốc độ thay đổi độ dịch chuyển. Vận tốc xác định như trên là vận tốc trung bình. </a:t>
            </a:r>
          </a:p>
        </p:txBody>
      </p:sp>
      <p:sp>
        <p:nvSpPr>
          <p:cNvPr id="23" name="TextBox 22">
            <a:extLst>
              <a:ext uri="{FF2B5EF4-FFF2-40B4-BE49-F238E27FC236}">
                <a16:creationId xmlns:a16="http://schemas.microsoft.com/office/drawing/2014/main" id="{03D548EC-500A-94D2-1626-2561A41629BF}"/>
              </a:ext>
            </a:extLst>
          </p:cNvPr>
          <p:cNvSpPr txBox="1"/>
          <p:nvPr/>
        </p:nvSpPr>
        <p:spPr>
          <a:xfrm>
            <a:off x="884149" y="5334000"/>
            <a:ext cx="10850651" cy="958980"/>
          </a:xfrm>
          <a:prstGeom prst="rect">
            <a:avLst/>
          </a:prstGeom>
          <a:noFill/>
        </p:spPr>
        <p:txBody>
          <a:bodyPr wrap="square">
            <a:spAutoFit/>
          </a:bodyPr>
          <a:lstStyle/>
          <a:p>
            <a:pPr marL="342900" marR="0" indent="-342900">
              <a:lnSpc>
                <a:spcPct val="107000"/>
              </a:lnSpc>
              <a:spcBef>
                <a:spcPts val="0"/>
              </a:spcBef>
              <a:spcAft>
                <a:spcPts val="500"/>
              </a:spcAft>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 khoảng thời gian là rất ngắn, vận tốc được gọi là vận tốc tức thời. </a:t>
            </a:r>
          </a:p>
          <a:p>
            <a:pPr marL="342900" marR="0" indent="-342900">
              <a:lnSpc>
                <a:spcPct val="107000"/>
              </a:lnSpc>
              <a:spcBef>
                <a:spcPts val="0"/>
              </a:spcBef>
              <a:spcAft>
                <a:spcPts val="500"/>
              </a:spcAft>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 tốc cũng được đo bằng đơn vị như đơn vị đo tốc độ.</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24" name="Group 23">
            <a:extLst>
              <a:ext uri="{FF2B5EF4-FFF2-40B4-BE49-F238E27FC236}">
                <a16:creationId xmlns:a16="http://schemas.microsoft.com/office/drawing/2014/main" id="{521E7B3E-22B7-814B-0346-179BAC81A284}"/>
              </a:ext>
            </a:extLst>
          </p:cNvPr>
          <p:cNvGrpSpPr/>
          <p:nvPr/>
        </p:nvGrpSpPr>
        <p:grpSpPr>
          <a:xfrm>
            <a:off x="6788431" y="1346868"/>
            <a:ext cx="3110540" cy="1199888"/>
            <a:chOff x="8076716" y="3452482"/>
            <a:chExt cx="2310296" cy="1252079"/>
          </a:xfrm>
        </p:grpSpPr>
        <p:pic>
          <p:nvPicPr>
            <p:cNvPr id="28" name="Picture 27" descr="empty-red-rectangle">
              <a:extLst>
                <a:ext uri="{FF2B5EF4-FFF2-40B4-BE49-F238E27FC236}">
                  <a16:creationId xmlns:a16="http://schemas.microsoft.com/office/drawing/2014/main" id="{270E4FE7-665F-DB31-2415-258B66A1B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30" name="Object 18">
                  <a:extLst>
                    <a:ext uri="{FF2B5EF4-FFF2-40B4-BE49-F238E27FC236}">
                      <a16:creationId xmlns:a16="http://schemas.microsoft.com/office/drawing/2014/main" id="{44BC5A78-5727-F942-707E-2BF93714432F}"/>
                    </a:ext>
                  </a:extLst>
                </p:cNvPr>
                <p:cNvSpPr txBox="1"/>
                <p:nvPr/>
              </p:nvSpPr>
              <p:spPr bwMode="auto">
                <a:xfrm>
                  <a:off x="8568843" y="3533243"/>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3000" i="1" smtClean="0">
                                <a:solidFill>
                                  <a:srgbClr val="000000"/>
                                </a:solidFill>
                                <a:latin typeface="Cambria Math" panose="02040503050406030204" pitchFamily="18" charset="0"/>
                              </a:rPr>
                            </m:ctrlPr>
                          </m:accPr>
                          <m:e>
                            <m:r>
                              <a:rPr lang="en-US" sz="3000" b="0" i="1" smtClean="0">
                                <a:solidFill>
                                  <a:srgbClr val="000000"/>
                                </a:solidFill>
                                <a:latin typeface="Cambria Math" panose="02040503050406030204" pitchFamily="18" charset="0"/>
                              </a:rPr>
                              <m:t>𝑉</m:t>
                            </m:r>
                          </m:e>
                        </m:acc>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acc>
                              <m:accPr>
                                <m:chr m:val="⃗"/>
                                <m:ctrlPr>
                                  <a:rPr lang="en-US" sz="3000" i="1" smtClean="0">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sym typeface="Symbol" panose="05050102010706020507" pitchFamily="18" charset="2"/>
                                  </a:rPr>
                                  <m:t></m:t>
                                </m:r>
                                <m:r>
                                  <a:rPr lang="en-US" sz="3000" i="1">
                                    <a:solidFill>
                                      <a:srgbClr val="000000"/>
                                    </a:solidFill>
                                    <a:latin typeface="Cambria Math" panose="02040503050406030204" pitchFamily="18" charset="0"/>
                                    <a:sym typeface="Symbol" panose="05050102010706020507" pitchFamily="18" charset="2"/>
                                  </a:rPr>
                                  <m:t>𝑑</m:t>
                                </m:r>
                              </m:e>
                            </m:acc>
                          </m:num>
                          <m:den>
                            <m:r>
                              <a:rPr lang="en-US" sz="3000" i="1">
                                <a:solidFill>
                                  <a:srgbClr val="000000"/>
                                </a:solidFill>
                                <a:latin typeface="Cambria Math" panose="02040503050406030204" pitchFamily="18" charset="0"/>
                                <a:sym typeface="Symbol" panose="05050102010706020507" pitchFamily="18" charset="2"/>
                              </a:rPr>
                              <m:t></m:t>
                            </m:r>
                            <m:r>
                              <a:rPr lang="en-US" sz="3000" i="1">
                                <a:solidFill>
                                  <a:srgbClr val="000000"/>
                                </a:solidFill>
                                <a:latin typeface="Cambria Math" panose="02040503050406030204" pitchFamily="18" charset="0"/>
                              </a:rPr>
                              <m:t>𝑡</m:t>
                            </m:r>
                          </m:den>
                        </m:f>
                      </m:oMath>
                    </m:oMathPara>
                  </a14:m>
                  <a:endParaRPr lang="en-US" sz="3000" dirty="0"/>
                </a:p>
              </p:txBody>
            </p:sp>
          </mc:Choice>
          <mc:Fallback>
            <p:sp>
              <p:nvSpPr>
                <p:cNvPr id="30" name="Object 18">
                  <a:extLst>
                    <a:ext uri="{FF2B5EF4-FFF2-40B4-BE49-F238E27FC236}">
                      <a16:creationId xmlns:a16="http://schemas.microsoft.com/office/drawing/2014/main" id="{44BC5A78-5727-F942-707E-2BF93714432F}"/>
                    </a:ext>
                  </a:extLst>
                </p:cNvPr>
                <p:cNvSpPr txBox="1">
                  <a:spLocks noRot="1" noChangeAspect="1" noMove="1" noResize="1" noEditPoints="1" noAdjustHandles="1" noChangeArrowheads="1" noChangeShapeType="1" noTextEdit="1"/>
                </p:cNvSpPr>
                <p:nvPr/>
              </p:nvSpPr>
              <p:spPr bwMode="auto">
                <a:xfrm>
                  <a:off x="8568843" y="3533243"/>
                  <a:ext cx="1447800"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p:sp>
        <p:nvSpPr>
          <p:cNvPr id="31" name="TextBox 30">
            <a:extLst>
              <a:ext uri="{FF2B5EF4-FFF2-40B4-BE49-F238E27FC236}">
                <a16:creationId xmlns:a16="http://schemas.microsoft.com/office/drawing/2014/main" id="{5CC41EE6-9EBC-DF88-29CF-A80B526558F4}"/>
              </a:ext>
            </a:extLst>
          </p:cNvPr>
          <p:cNvSpPr txBox="1"/>
          <p:nvPr/>
        </p:nvSpPr>
        <p:spPr>
          <a:xfrm>
            <a:off x="419100" y="2485830"/>
            <a:ext cx="5600700" cy="467629"/>
          </a:xfrm>
          <a:prstGeom prst="rect">
            <a:avLst/>
          </a:prstGeom>
          <a:noFill/>
        </p:spPr>
        <p:txBody>
          <a:bodyPr wrap="square">
            <a:spAutoFit/>
          </a:bodyPr>
          <a:lstStyle/>
          <a:p>
            <a:pPr marL="0" marR="0">
              <a:lnSpc>
                <a:spcPct val="107000"/>
              </a:lnSpc>
              <a:spcBef>
                <a:spcPts val="0"/>
              </a:spcBef>
              <a:spcAft>
                <a:spcPts val="500"/>
              </a:spcAft>
            </a:pP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Giá</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trị</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10726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8" grpId="0"/>
      <p:bldP spid="23"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tree, outdoor, sign&#10;&#10;Description automatically generated">
            <a:extLst>
              <a:ext uri="{FF2B5EF4-FFF2-40B4-BE49-F238E27FC236}">
                <a16:creationId xmlns:a16="http://schemas.microsoft.com/office/drawing/2014/main" id="{EAB2266C-6DA2-EB37-84A2-804C5ED0C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29" y="2200568"/>
            <a:ext cx="5272643" cy="3953289"/>
          </a:xfrm>
          <a:prstGeom prst="rect">
            <a:avLst/>
          </a:prstGeom>
          <a:ln>
            <a:noFill/>
          </a:ln>
          <a:effectLst>
            <a:softEdge rad="112500"/>
          </a:effectLst>
        </p:spPr>
      </p:pic>
      <p:pic>
        <p:nvPicPr>
          <p:cNvPr id="11" name="Picture 10" descr="A picture containing tree, plant&#10;&#10;Description automatically generated">
            <a:extLst>
              <a:ext uri="{FF2B5EF4-FFF2-40B4-BE49-F238E27FC236}">
                <a16:creationId xmlns:a16="http://schemas.microsoft.com/office/drawing/2014/main" id="{B6E8143A-5075-5F1C-8F2F-8C5949026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427" y="2239535"/>
            <a:ext cx="5875155" cy="3914322"/>
          </a:xfrm>
          <a:prstGeom prst="rect">
            <a:avLst/>
          </a:prstGeom>
          <a:ln>
            <a:noFill/>
          </a:ln>
          <a:effectLst>
            <a:softEdge rad="112500"/>
          </a:effectLst>
        </p:spPr>
      </p:pic>
      <p:pic>
        <p:nvPicPr>
          <p:cNvPr id="17" name="Picture 16" descr="A picture containing icon&#10;&#10;Description automatically generated">
            <a:extLst>
              <a:ext uri="{FF2B5EF4-FFF2-40B4-BE49-F238E27FC236}">
                <a16:creationId xmlns:a16="http://schemas.microsoft.com/office/drawing/2014/main" id="{65857B73-FE84-6E2F-67A9-7D23A31D176E}"/>
              </a:ext>
            </a:extLst>
          </p:cNvPr>
          <p:cNvPicPr>
            <a:picLocks noChangeAspect="1"/>
          </p:cNvPicPr>
          <p:nvPr/>
        </p:nvPicPr>
        <p:blipFill rotWithShape="1">
          <a:blip r:embed="rId4">
            <a:alphaModFix amt="2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16200000">
            <a:off x="8910810" y="3711884"/>
            <a:ext cx="304800" cy="143219"/>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90C5E271-AA52-37E9-4A78-7E9B3CBCE931}"/>
              </a:ext>
            </a:extLst>
          </p:cNvPr>
          <p:cNvPicPr>
            <a:picLocks noChangeAspect="1"/>
          </p:cNvPicPr>
          <p:nvPr/>
        </p:nvPicPr>
        <p:blipFill rotWithShape="1">
          <a:blip r:embed="rId4">
            <a:alphaModFix amt="6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9211628">
            <a:off x="7249458" y="4344323"/>
            <a:ext cx="304800" cy="143219"/>
          </a:xfrm>
          <a:prstGeom prst="rect">
            <a:avLst/>
          </a:prstGeom>
        </p:spPr>
      </p:pic>
      <p:grpSp>
        <p:nvGrpSpPr>
          <p:cNvPr id="40" name="Group 56">
            <a:extLst>
              <a:ext uri="{FF2B5EF4-FFF2-40B4-BE49-F238E27FC236}">
                <a16:creationId xmlns:a16="http://schemas.microsoft.com/office/drawing/2014/main" id="{4338E968-7939-F68C-52AC-C432B99E02A0}"/>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41" name="Rounded Rectangle 57">
              <a:extLst>
                <a:ext uri="{FF2B5EF4-FFF2-40B4-BE49-F238E27FC236}">
                  <a16:creationId xmlns:a16="http://schemas.microsoft.com/office/drawing/2014/main" id="{977895F7-4ACF-75EE-5F7E-F0B1DBA1F65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42" name="Rounded Rectangle 4">
              <a:extLst>
                <a:ext uri="{FF2B5EF4-FFF2-40B4-BE49-F238E27FC236}">
                  <a16:creationId xmlns:a16="http://schemas.microsoft.com/office/drawing/2014/main" id="{22C78B4C-08EF-5E43-FD61-562EB0C4ABDC}"/>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43" name="Rectangle: Rounded Corners 42">
            <a:extLst>
              <a:ext uri="{FF2B5EF4-FFF2-40B4-BE49-F238E27FC236}">
                <a16:creationId xmlns:a16="http://schemas.microsoft.com/office/drawing/2014/main" id="{415C9CD0-7F25-F378-24A8-195962E93A0E}"/>
              </a:ext>
            </a:extLst>
          </p:cNvPr>
          <p:cNvSpPr/>
          <p:nvPr/>
        </p:nvSpPr>
        <p:spPr>
          <a:xfrm>
            <a:off x="510962" y="753466"/>
            <a:ext cx="11137405" cy="129987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44" name="Group 43">
            <a:extLst>
              <a:ext uri="{FF2B5EF4-FFF2-40B4-BE49-F238E27FC236}">
                <a16:creationId xmlns:a16="http://schemas.microsoft.com/office/drawing/2014/main" id="{584D4E8A-930C-E8A5-91C4-2FB869350790}"/>
              </a:ext>
            </a:extLst>
          </p:cNvPr>
          <p:cNvGrpSpPr/>
          <p:nvPr/>
        </p:nvGrpSpPr>
        <p:grpSpPr>
          <a:xfrm>
            <a:off x="117879" y="307121"/>
            <a:ext cx="685800" cy="686402"/>
            <a:chOff x="3424534" y="1374357"/>
            <a:chExt cx="762000" cy="739542"/>
          </a:xfrm>
        </p:grpSpPr>
        <p:grpSp>
          <p:nvGrpSpPr>
            <p:cNvPr id="45" name="Group 44">
              <a:extLst>
                <a:ext uri="{FF2B5EF4-FFF2-40B4-BE49-F238E27FC236}">
                  <a16:creationId xmlns:a16="http://schemas.microsoft.com/office/drawing/2014/main" id="{E5723392-D12C-BD93-320A-C98D3B60BA49}"/>
                </a:ext>
              </a:extLst>
            </p:cNvPr>
            <p:cNvGrpSpPr/>
            <p:nvPr/>
          </p:nvGrpSpPr>
          <p:grpSpPr>
            <a:xfrm>
              <a:off x="3424534" y="1403201"/>
              <a:ext cx="762000" cy="710698"/>
              <a:chOff x="3424534" y="1403201"/>
              <a:chExt cx="762000" cy="710698"/>
            </a:xfrm>
          </p:grpSpPr>
          <p:sp>
            <p:nvSpPr>
              <p:cNvPr id="47" name="Oval 46">
                <a:extLst>
                  <a:ext uri="{FF2B5EF4-FFF2-40B4-BE49-F238E27FC236}">
                    <a16:creationId xmlns:a16="http://schemas.microsoft.com/office/drawing/2014/main" id="{8F24ECF0-9141-16A5-146E-50E8B7600493}"/>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A picture containing shape&#10;&#10;Description automatically generated">
                <a:extLst>
                  <a:ext uri="{FF2B5EF4-FFF2-40B4-BE49-F238E27FC236}">
                    <a16:creationId xmlns:a16="http://schemas.microsoft.com/office/drawing/2014/main" id="{E73938C6-D935-BB2B-EEFB-DC33882D1E7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46" name="TextBox 45">
              <a:extLst>
                <a:ext uri="{FF2B5EF4-FFF2-40B4-BE49-F238E27FC236}">
                  <a16:creationId xmlns:a16="http://schemas.microsoft.com/office/drawing/2014/main" id="{2AB3A1BD-B146-04F7-C94D-34159F90A51A}"/>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sp>
        <p:nvSpPr>
          <p:cNvPr id="49" name="Text Box 29">
            <a:extLst>
              <a:ext uri="{FF2B5EF4-FFF2-40B4-BE49-F238E27FC236}">
                <a16:creationId xmlns:a16="http://schemas.microsoft.com/office/drawing/2014/main" id="{ACEDE57A-426E-006F-3E15-F8C4E538585A}"/>
              </a:ext>
            </a:extLst>
          </p:cNvPr>
          <p:cNvSpPr txBox="1">
            <a:spLocks noChangeArrowheads="1"/>
          </p:cNvSpPr>
          <p:nvPr/>
        </p:nvSpPr>
        <p:spPr bwMode="auto">
          <a:xfrm>
            <a:off x="396925" y="754676"/>
            <a:ext cx="112514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 tốc của một vật là không đổi nếu nó chuyển động với </a:t>
            </a:r>
          </a:p>
          <a:p>
            <a:pPr marL="0" marR="0" algn="ctr">
              <a:spcBef>
                <a:spcPts val="0"/>
              </a:spcBef>
            </a:pPr>
            <a:r>
              <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 độ không đổi theo một hướng xác định. </a:t>
            </a:r>
          </a:p>
          <a:p>
            <a:pPr marL="0" marR="0" algn="ctr">
              <a:spcBef>
                <a:spcPts val="0"/>
              </a:spcBef>
            </a:pPr>
            <a:r>
              <a:rPr lang="en-US" sz="2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 sao nếu vật di chuyển theo đường cong thì vận tốc của vật là thay đổi?</a:t>
            </a:r>
            <a:endParaRPr lang="en-US" sz="2400" b="1">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024266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tree, outdoor, sign&#10;&#10;Description automatically generated">
            <a:extLst>
              <a:ext uri="{FF2B5EF4-FFF2-40B4-BE49-F238E27FC236}">
                <a16:creationId xmlns:a16="http://schemas.microsoft.com/office/drawing/2014/main" id="{EAB2266C-6DA2-EB37-84A2-804C5ED0C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743200"/>
            <a:ext cx="5272643" cy="3953289"/>
          </a:xfrm>
          <a:prstGeom prst="rect">
            <a:avLst/>
          </a:prstGeom>
          <a:ln>
            <a:noFill/>
          </a:ln>
          <a:effectLst>
            <a:softEdge rad="112500"/>
          </a:effectLst>
        </p:spPr>
      </p:pic>
      <p:pic>
        <p:nvPicPr>
          <p:cNvPr id="11" name="Picture 10" descr="A picture containing tree, plant&#10;&#10;Description automatically generated">
            <a:extLst>
              <a:ext uri="{FF2B5EF4-FFF2-40B4-BE49-F238E27FC236}">
                <a16:creationId xmlns:a16="http://schemas.microsoft.com/office/drawing/2014/main" id="{B6E8143A-5075-5F1C-8F2F-8C5949026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743200"/>
            <a:ext cx="5875155" cy="3914322"/>
          </a:xfrm>
          <a:prstGeom prst="rect">
            <a:avLst/>
          </a:prstGeom>
          <a:ln>
            <a:noFill/>
          </a:ln>
          <a:effectLst>
            <a:softEdge rad="112500"/>
          </a:effectLst>
        </p:spPr>
      </p:pic>
      <p:pic>
        <p:nvPicPr>
          <p:cNvPr id="13" name="Picture 12" descr="A picture containing icon&#10;&#10;Description automatically generated">
            <a:extLst>
              <a:ext uri="{FF2B5EF4-FFF2-40B4-BE49-F238E27FC236}">
                <a16:creationId xmlns:a16="http://schemas.microsoft.com/office/drawing/2014/main" id="{C8207ECB-F843-03E0-1280-5635D5C16C89}"/>
              </a:ext>
            </a:extLst>
          </p:cNvPr>
          <p:cNvPicPr>
            <a:picLocks noChangeAspect="1"/>
          </p:cNvPicPr>
          <p:nvPr/>
        </p:nvPicPr>
        <p:blipFill rotWithShape="1">
          <a:blip r:embed="rId4">
            <a:alphaModFix amt="2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16200000">
            <a:off x="2708049" y="3260075"/>
            <a:ext cx="304800" cy="143219"/>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F7B04E17-CEA7-4FB3-580D-0345BB725ED4}"/>
              </a:ext>
            </a:extLst>
          </p:cNvPr>
          <p:cNvPicPr>
            <a:picLocks noChangeAspect="1"/>
          </p:cNvPicPr>
          <p:nvPr/>
        </p:nvPicPr>
        <p:blipFill rotWithShape="1">
          <a:blip r:embed="rId4">
            <a:alphaModFix amt="6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16200000">
            <a:off x="2708048" y="4145074"/>
            <a:ext cx="304800" cy="143219"/>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EA1A0CD6-E51B-143E-C5CB-5078C4A9223E}"/>
              </a:ext>
            </a:extLst>
          </p:cNvPr>
          <p:cNvPicPr>
            <a:picLocks noChangeAspect="1"/>
          </p:cNvPicPr>
          <p:nvPr/>
        </p:nvPicPr>
        <p:blipFill rotWithShape="1">
          <a:blip r:embed="rId4">
            <a:alphaModFix amt="8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16200000">
            <a:off x="2708049" y="4874939"/>
            <a:ext cx="304800" cy="143219"/>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89EB054F-43DB-AB32-EA2A-9CEF2FD9E0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16200000">
            <a:off x="2690336" y="5587481"/>
            <a:ext cx="304800" cy="143219"/>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65857B73-FE84-6E2F-67A9-7D23A31D176E}"/>
              </a:ext>
            </a:extLst>
          </p:cNvPr>
          <p:cNvPicPr>
            <a:picLocks noChangeAspect="1"/>
          </p:cNvPicPr>
          <p:nvPr/>
        </p:nvPicPr>
        <p:blipFill rotWithShape="1">
          <a:blip r:embed="rId4">
            <a:alphaModFix amt="2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16200000">
            <a:off x="8910810" y="3711884"/>
            <a:ext cx="304800" cy="143219"/>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90C5E271-AA52-37E9-4A78-7E9B3CBCE931}"/>
              </a:ext>
            </a:extLst>
          </p:cNvPr>
          <p:cNvPicPr>
            <a:picLocks noChangeAspect="1"/>
          </p:cNvPicPr>
          <p:nvPr/>
        </p:nvPicPr>
        <p:blipFill rotWithShape="1">
          <a:blip r:embed="rId4">
            <a:alphaModFix amt="6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9211628">
            <a:off x="7348031" y="4847988"/>
            <a:ext cx="304800" cy="143219"/>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02580EBB-3191-9579-62B6-DB69977F5373}"/>
              </a:ext>
            </a:extLst>
          </p:cNvPr>
          <p:cNvPicPr>
            <a:picLocks noChangeAspect="1"/>
          </p:cNvPicPr>
          <p:nvPr/>
        </p:nvPicPr>
        <p:blipFill rotWithShape="1">
          <a:blip r:embed="rId4">
            <a:alphaModFix amt="8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7886381">
            <a:off x="9041251" y="4167299"/>
            <a:ext cx="304800" cy="143219"/>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4AA4C8AA-3137-86B1-792F-9CEC883E111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9659389">
            <a:off x="10378214" y="3532766"/>
            <a:ext cx="304800" cy="143219"/>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8115FFF-5363-E90E-FD2D-03B1C2BEFD67}"/>
              </a:ext>
            </a:extLst>
          </p:cNvPr>
          <p:cNvPicPr>
            <a:picLocks noChangeAspect="1"/>
          </p:cNvPicPr>
          <p:nvPr/>
        </p:nvPicPr>
        <p:blipFill rotWithShape="1">
          <a:blip r:embed="rId4">
            <a:alphaModFix amt="2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7915239">
            <a:off x="6169499" y="6141709"/>
            <a:ext cx="304800" cy="143219"/>
          </a:xfrm>
          <a:prstGeom prst="rect">
            <a:avLst/>
          </a:prstGeom>
        </p:spPr>
      </p:pic>
      <p:cxnSp>
        <p:nvCxnSpPr>
          <p:cNvPr id="22" name="Straight Arrow Connector 21">
            <a:extLst>
              <a:ext uri="{FF2B5EF4-FFF2-40B4-BE49-F238E27FC236}">
                <a16:creationId xmlns:a16="http://schemas.microsoft.com/office/drawing/2014/main" id="{1234B7FB-E836-2011-E3AB-F1B7D8076A1D}"/>
              </a:ext>
            </a:extLst>
          </p:cNvPr>
          <p:cNvCxnSpPr>
            <a:cxnSpLocks/>
          </p:cNvCxnSpPr>
          <p:nvPr/>
        </p:nvCxnSpPr>
        <p:spPr>
          <a:xfrm>
            <a:off x="2855659" y="5811491"/>
            <a:ext cx="2725" cy="28010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4F5BCB4-1A88-2244-C92E-C453F9EA5E63}"/>
              </a:ext>
            </a:extLst>
          </p:cNvPr>
          <p:cNvCxnSpPr>
            <a:cxnSpLocks/>
          </p:cNvCxnSpPr>
          <p:nvPr/>
        </p:nvCxnSpPr>
        <p:spPr>
          <a:xfrm>
            <a:off x="2860448" y="5098949"/>
            <a:ext cx="2725" cy="28010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C32306F-8EBD-220E-4E80-3A1AC82421A8}"/>
              </a:ext>
            </a:extLst>
          </p:cNvPr>
          <p:cNvCxnSpPr>
            <a:cxnSpLocks/>
          </p:cNvCxnSpPr>
          <p:nvPr/>
        </p:nvCxnSpPr>
        <p:spPr>
          <a:xfrm>
            <a:off x="2842736" y="4344727"/>
            <a:ext cx="2725" cy="28010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0A09570-3698-FD24-7E44-2E6B459700AF}"/>
              </a:ext>
            </a:extLst>
          </p:cNvPr>
          <p:cNvCxnSpPr>
            <a:cxnSpLocks/>
          </p:cNvCxnSpPr>
          <p:nvPr/>
        </p:nvCxnSpPr>
        <p:spPr>
          <a:xfrm>
            <a:off x="2860448" y="3461773"/>
            <a:ext cx="2725" cy="28010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5596A07-E0AB-3EF4-5D85-82079D7FCB1D}"/>
              </a:ext>
            </a:extLst>
          </p:cNvPr>
          <p:cNvCxnSpPr>
            <a:cxnSpLocks/>
          </p:cNvCxnSpPr>
          <p:nvPr/>
        </p:nvCxnSpPr>
        <p:spPr>
          <a:xfrm flipV="1">
            <a:off x="6440531" y="5867400"/>
            <a:ext cx="219160" cy="22419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52CEA5E-F52C-2334-48C2-F4EDBE8367D6}"/>
              </a:ext>
            </a:extLst>
          </p:cNvPr>
          <p:cNvCxnSpPr>
            <a:cxnSpLocks/>
          </p:cNvCxnSpPr>
          <p:nvPr/>
        </p:nvCxnSpPr>
        <p:spPr>
          <a:xfrm flipV="1">
            <a:off x="7626503" y="4719844"/>
            <a:ext cx="298297" cy="13543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1465FB3-5875-E97E-C389-3ACB48E84989}"/>
              </a:ext>
            </a:extLst>
          </p:cNvPr>
          <p:cNvCxnSpPr>
            <a:cxnSpLocks/>
          </p:cNvCxnSpPr>
          <p:nvPr/>
        </p:nvCxnSpPr>
        <p:spPr>
          <a:xfrm flipV="1">
            <a:off x="9260963" y="3903715"/>
            <a:ext cx="224791" cy="24055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EC7577E-36CB-FECB-9600-7AD77BB41FED}"/>
              </a:ext>
            </a:extLst>
          </p:cNvPr>
          <p:cNvCxnSpPr>
            <a:cxnSpLocks/>
          </p:cNvCxnSpPr>
          <p:nvPr/>
        </p:nvCxnSpPr>
        <p:spPr>
          <a:xfrm flipV="1">
            <a:off x="10683186" y="3457816"/>
            <a:ext cx="304800" cy="11563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 56">
            <a:extLst>
              <a:ext uri="{FF2B5EF4-FFF2-40B4-BE49-F238E27FC236}">
                <a16:creationId xmlns:a16="http://schemas.microsoft.com/office/drawing/2014/main" id="{4338E968-7939-F68C-52AC-C432B99E02A0}"/>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41" name="Rounded Rectangle 57">
              <a:extLst>
                <a:ext uri="{FF2B5EF4-FFF2-40B4-BE49-F238E27FC236}">
                  <a16:creationId xmlns:a16="http://schemas.microsoft.com/office/drawing/2014/main" id="{977895F7-4ACF-75EE-5F7E-F0B1DBA1F65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42" name="Rounded Rectangle 4">
              <a:extLst>
                <a:ext uri="{FF2B5EF4-FFF2-40B4-BE49-F238E27FC236}">
                  <a16:creationId xmlns:a16="http://schemas.microsoft.com/office/drawing/2014/main" id="{22C78B4C-08EF-5E43-FD61-562EB0C4ABDC}"/>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43" name="Rectangle: Rounded Corners 42">
            <a:extLst>
              <a:ext uri="{FF2B5EF4-FFF2-40B4-BE49-F238E27FC236}">
                <a16:creationId xmlns:a16="http://schemas.microsoft.com/office/drawing/2014/main" id="{415C9CD0-7F25-F378-24A8-195962E93A0E}"/>
              </a:ext>
            </a:extLst>
          </p:cNvPr>
          <p:cNvSpPr/>
          <p:nvPr/>
        </p:nvSpPr>
        <p:spPr>
          <a:xfrm>
            <a:off x="510962" y="753466"/>
            <a:ext cx="11308861" cy="129987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44" name="Group 43">
            <a:extLst>
              <a:ext uri="{FF2B5EF4-FFF2-40B4-BE49-F238E27FC236}">
                <a16:creationId xmlns:a16="http://schemas.microsoft.com/office/drawing/2014/main" id="{584D4E8A-930C-E8A5-91C4-2FB869350790}"/>
              </a:ext>
            </a:extLst>
          </p:cNvPr>
          <p:cNvGrpSpPr/>
          <p:nvPr/>
        </p:nvGrpSpPr>
        <p:grpSpPr>
          <a:xfrm>
            <a:off x="117879" y="307121"/>
            <a:ext cx="685800" cy="686402"/>
            <a:chOff x="3424534" y="1374357"/>
            <a:chExt cx="762000" cy="739542"/>
          </a:xfrm>
        </p:grpSpPr>
        <p:grpSp>
          <p:nvGrpSpPr>
            <p:cNvPr id="45" name="Group 44">
              <a:extLst>
                <a:ext uri="{FF2B5EF4-FFF2-40B4-BE49-F238E27FC236}">
                  <a16:creationId xmlns:a16="http://schemas.microsoft.com/office/drawing/2014/main" id="{E5723392-D12C-BD93-320A-C98D3B60BA49}"/>
                </a:ext>
              </a:extLst>
            </p:cNvPr>
            <p:cNvGrpSpPr/>
            <p:nvPr/>
          </p:nvGrpSpPr>
          <p:grpSpPr>
            <a:xfrm>
              <a:off x="3424534" y="1403201"/>
              <a:ext cx="762000" cy="710698"/>
              <a:chOff x="3424534" y="1403201"/>
              <a:chExt cx="762000" cy="710698"/>
            </a:xfrm>
          </p:grpSpPr>
          <p:sp>
            <p:nvSpPr>
              <p:cNvPr id="47" name="Oval 46">
                <a:extLst>
                  <a:ext uri="{FF2B5EF4-FFF2-40B4-BE49-F238E27FC236}">
                    <a16:creationId xmlns:a16="http://schemas.microsoft.com/office/drawing/2014/main" id="{8F24ECF0-9141-16A5-146E-50E8B7600493}"/>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A picture containing shape&#10;&#10;Description automatically generated">
                <a:extLst>
                  <a:ext uri="{FF2B5EF4-FFF2-40B4-BE49-F238E27FC236}">
                    <a16:creationId xmlns:a16="http://schemas.microsoft.com/office/drawing/2014/main" id="{E73938C6-D935-BB2B-EEFB-DC33882D1E7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46" name="TextBox 45">
              <a:extLst>
                <a:ext uri="{FF2B5EF4-FFF2-40B4-BE49-F238E27FC236}">
                  <a16:creationId xmlns:a16="http://schemas.microsoft.com/office/drawing/2014/main" id="{2AB3A1BD-B146-04F7-C94D-34159F90A51A}"/>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sp>
        <p:nvSpPr>
          <p:cNvPr id="49" name="Text Box 29">
            <a:extLst>
              <a:ext uri="{FF2B5EF4-FFF2-40B4-BE49-F238E27FC236}">
                <a16:creationId xmlns:a16="http://schemas.microsoft.com/office/drawing/2014/main" id="{ACEDE57A-426E-006F-3E15-F8C4E538585A}"/>
              </a:ext>
            </a:extLst>
          </p:cNvPr>
          <p:cNvSpPr txBox="1">
            <a:spLocks noChangeArrowheads="1"/>
          </p:cNvSpPr>
          <p:nvPr/>
        </p:nvSpPr>
        <p:spPr bwMode="auto">
          <a:xfrm>
            <a:off x="396925" y="754676"/>
            <a:ext cx="112514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 tốc của một vật là không đổi nếu nó chuyển động với </a:t>
            </a:r>
          </a:p>
          <a:p>
            <a:pPr marL="0" marR="0" algn="ctr">
              <a:spcBef>
                <a:spcPts val="0"/>
              </a:spcBef>
            </a:pPr>
            <a:r>
              <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 độ không đổi theo một hướng xác định. </a:t>
            </a:r>
          </a:p>
          <a:p>
            <a:pPr marL="0" marR="0" algn="ctr">
              <a:spcBef>
                <a:spcPts val="0"/>
              </a:spcBef>
            </a:pPr>
            <a:r>
              <a:rPr lang="en-US" sz="2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 sao nếu vật di chuyển theo đường cong thì vận tốc của vật là thay đổi?</a:t>
            </a:r>
            <a:endParaRPr lang="en-US" sz="2400" b="1">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28084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56">
            <a:extLst>
              <a:ext uri="{FF2B5EF4-FFF2-40B4-BE49-F238E27FC236}">
                <a16:creationId xmlns:a16="http://schemas.microsoft.com/office/drawing/2014/main" id="{792BBD66-655E-427C-ADBA-8710657543CD}"/>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9" name="Rounded Rectangle 57">
              <a:extLst>
                <a:ext uri="{FF2B5EF4-FFF2-40B4-BE49-F238E27FC236}">
                  <a16:creationId xmlns:a16="http://schemas.microsoft.com/office/drawing/2014/main" id="{54E41980-E672-4ED8-BE86-956C6A388BAC}"/>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FA91A88D-6DED-4053-B42C-5B861E5F1E13}"/>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11" name="Rectangle: Rounded Corners 10">
            <a:extLst>
              <a:ext uri="{FF2B5EF4-FFF2-40B4-BE49-F238E27FC236}">
                <a16:creationId xmlns:a16="http://schemas.microsoft.com/office/drawing/2014/main" id="{0CB0DEFA-7AE4-478B-AAB8-4EEB5D5FC621}"/>
              </a:ext>
            </a:extLst>
          </p:cNvPr>
          <p:cNvSpPr/>
          <p:nvPr/>
        </p:nvSpPr>
        <p:spPr>
          <a:xfrm>
            <a:off x="510962" y="753466"/>
            <a:ext cx="11308861" cy="531988"/>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2" name="Group 11">
            <a:extLst>
              <a:ext uri="{FF2B5EF4-FFF2-40B4-BE49-F238E27FC236}">
                <a16:creationId xmlns:a16="http://schemas.microsoft.com/office/drawing/2014/main" id="{4953B0AB-59A3-414F-93C4-7A69B6E0915A}"/>
              </a:ext>
            </a:extLst>
          </p:cNvPr>
          <p:cNvGrpSpPr/>
          <p:nvPr/>
        </p:nvGrpSpPr>
        <p:grpSpPr>
          <a:xfrm>
            <a:off x="117879" y="307121"/>
            <a:ext cx="685800" cy="686402"/>
            <a:chOff x="3424534" y="1374357"/>
            <a:chExt cx="762000" cy="739542"/>
          </a:xfrm>
        </p:grpSpPr>
        <p:grpSp>
          <p:nvGrpSpPr>
            <p:cNvPr id="13" name="Group 12">
              <a:extLst>
                <a:ext uri="{FF2B5EF4-FFF2-40B4-BE49-F238E27FC236}">
                  <a16:creationId xmlns:a16="http://schemas.microsoft.com/office/drawing/2014/main" id="{1E2CE4E3-ADEA-46DA-BA48-BBC224D08E4E}"/>
                </a:ext>
              </a:extLst>
            </p:cNvPr>
            <p:cNvGrpSpPr/>
            <p:nvPr/>
          </p:nvGrpSpPr>
          <p:grpSpPr>
            <a:xfrm>
              <a:off x="3424534" y="1403201"/>
              <a:ext cx="762000" cy="710698"/>
              <a:chOff x="3424534" y="1403201"/>
              <a:chExt cx="762000" cy="710698"/>
            </a:xfrm>
          </p:grpSpPr>
          <p:sp>
            <p:nvSpPr>
              <p:cNvPr id="15" name="Oval 14">
                <a:extLst>
                  <a:ext uri="{FF2B5EF4-FFF2-40B4-BE49-F238E27FC236}">
                    <a16:creationId xmlns:a16="http://schemas.microsoft.com/office/drawing/2014/main" id="{8FA72C4F-4D8A-4C21-90C9-6209896604B7}"/>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shape&#10;&#10;Description automatically generated">
                <a:extLst>
                  <a:ext uri="{FF2B5EF4-FFF2-40B4-BE49-F238E27FC236}">
                    <a16:creationId xmlns:a16="http://schemas.microsoft.com/office/drawing/2014/main" id="{0F5877F3-DCCD-4C9D-833E-4C6E1130F6F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14" name="TextBox 13">
              <a:extLst>
                <a:ext uri="{FF2B5EF4-FFF2-40B4-BE49-F238E27FC236}">
                  <a16:creationId xmlns:a16="http://schemas.microsoft.com/office/drawing/2014/main" id="{5D8F1480-7F28-4CDA-AF9D-F2832E82980A}"/>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sp>
        <p:nvSpPr>
          <p:cNvPr id="17" name="Text Box 29">
            <a:extLst>
              <a:ext uri="{FF2B5EF4-FFF2-40B4-BE49-F238E27FC236}">
                <a16:creationId xmlns:a16="http://schemas.microsoft.com/office/drawing/2014/main" id="{83867BA6-C4F5-41A6-9AF5-3A7D181A3325}"/>
              </a:ext>
            </a:extLst>
          </p:cNvPr>
          <p:cNvSpPr txBox="1">
            <a:spLocks noChangeArrowheads="1"/>
          </p:cNvSpPr>
          <p:nvPr/>
        </p:nvSpPr>
        <p:spPr bwMode="auto">
          <a:xfrm>
            <a:off x="1371600" y="784175"/>
            <a:ext cx="1040755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Phát biểu nào sau đây nói về vận tốc, quãng đường, độ dịch chuyển? </a:t>
            </a:r>
          </a:p>
        </p:txBody>
      </p:sp>
      <p:pic>
        <p:nvPicPr>
          <p:cNvPr id="3" name="Picture 2" descr="A picture containing transport, sky, crane&#10;&#10;Description automatically generated">
            <a:extLst>
              <a:ext uri="{FF2B5EF4-FFF2-40B4-BE49-F238E27FC236}">
                <a16:creationId xmlns:a16="http://schemas.microsoft.com/office/drawing/2014/main" id="{ED2532E3-6865-4AE0-87D6-313073ECF83F}"/>
              </a:ext>
            </a:extLst>
          </p:cNvPr>
          <p:cNvPicPr>
            <a:picLocks noChangeAspect="1"/>
          </p:cNvPicPr>
          <p:nvPr/>
        </p:nvPicPr>
        <p:blipFill rotWithShape="1">
          <a:blip r:embed="rId4">
            <a:extLst>
              <a:ext uri="{28A0092B-C50C-407E-A947-70E740481C1C}">
                <a14:useLocalDpi xmlns:a14="http://schemas.microsoft.com/office/drawing/2010/main" val="0"/>
              </a:ext>
            </a:extLst>
          </a:blip>
          <a:srcRect l="-114" t="20365" r="-513" b="3842"/>
          <a:stretch/>
        </p:blipFill>
        <p:spPr>
          <a:xfrm>
            <a:off x="7868974" y="1986202"/>
            <a:ext cx="4056059" cy="3055071"/>
          </a:xfrm>
          <a:prstGeom prst="rect">
            <a:avLst/>
          </a:prstGeom>
          <a:ln>
            <a:noFill/>
          </a:ln>
          <a:effectLst>
            <a:softEdge rad="112500"/>
          </a:effectLst>
        </p:spPr>
      </p:pic>
      <p:pic>
        <p:nvPicPr>
          <p:cNvPr id="5" name="Picture 4" descr="A red car driving on a road&#10;&#10;Description automatically generated with medium confidence">
            <a:extLst>
              <a:ext uri="{FF2B5EF4-FFF2-40B4-BE49-F238E27FC236}">
                <a16:creationId xmlns:a16="http://schemas.microsoft.com/office/drawing/2014/main" id="{6C77C180-4CF2-4D43-BF4C-98C64D6D7784}"/>
              </a:ext>
            </a:extLst>
          </p:cNvPr>
          <p:cNvPicPr>
            <a:picLocks noChangeAspect="1"/>
          </p:cNvPicPr>
          <p:nvPr/>
        </p:nvPicPr>
        <p:blipFill rotWithShape="1">
          <a:blip r:embed="rId5">
            <a:extLst>
              <a:ext uri="{28A0092B-C50C-407E-A947-70E740481C1C}">
                <a14:useLocalDpi xmlns:a14="http://schemas.microsoft.com/office/drawing/2010/main" val="0"/>
              </a:ext>
            </a:extLst>
          </a:blip>
          <a:srcRect l="22950"/>
          <a:stretch/>
        </p:blipFill>
        <p:spPr>
          <a:xfrm>
            <a:off x="3720322" y="1986202"/>
            <a:ext cx="4012019" cy="3124201"/>
          </a:xfrm>
          <a:prstGeom prst="rect">
            <a:avLst/>
          </a:prstGeom>
          <a:ln>
            <a:noFill/>
          </a:ln>
          <a:effectLst>
            <a:softEdge rad="112500"/>
          </a:effectLst>
        </p:spPr>
      </p:pic>
      <p:pic>
        <p:nvPicPr>
          <p:cNvPr id="20" name="Picture 19" descr="A train travels down the tracks&#10;&#10;Description automatically generated">
            <a:extLst>
              <a:ext uri="{FF2B5EF4-FFF2-40B4-BE49-F238E27FC236}">
                <a16:creationId xmlns:a16="http://schemas.microsoft.com/office/drawing/2014/main" id="{9373AF63-92AE-46E6-8FFA-0D223B8E20FA}"/>
              </a:ext>
            </a:extLst>
          </p:cNvPr>
          <p:cNvPicPr>
            <a:picLocks noChangeAspect="1"/>
          </p:cNvPicPr>
          <p:nvPr/>
        </p:nvPicPr>
        <p:blipFill rotWithShape="1">
          <a:blip r:embed="rId6">
            <a:extLst>
              <a:ext uri="{28A0092B-C50C-407E-A947-70E740481C1C}">
                <a14:useLocalDpi xmlns:a14="http://schemas.microsoft.com/office/drawing/2010/main" val="0"/>
              </a:ext>
            </a:extLst>
          </a:blip>
          <a:srcRect l="9117" t="-659" r="15991" b="329"/>
          <a:stretch/>
        </p:blipFill>
        <p:spPr>
          <a:xfrm>
            <a:off x="266967" y="1948988"/>
            <a:ext cx="3453355" cy="3072155"/>
          </a:xfrm>
          <a:prstGeom prst="rect">
            <a:avLst/>
          </a:prstGeom>
          <a:ln>
            <a:noFill/>
          </a:ln>
          <a:effectLst>
            <a:softEdge rad="112500"/>
          </a:effectLst>
        </p:spPr>
      </p:pic>
      <p:sp>
        <p:nvSpPr>
          <p:cNvPr id="41" name="TextBox 40">
            <a:extLst>
              <a:ext uri="{FF2B5EF4-FFF2-40B4-BE49-F238E27FC236}">
                <a16:creationId xmlns:a16="http://schemas.microsoft.com/office/drawing/2014/main" id="{22B4D1C7-DAA0-4441-836D-744609AD3E45}"/>
              </a:ext>
            </a:extLst>
          </p:cNvPr>
          <p:cNvSpPr txBox="1"/>
          <p:nvPr/>
        </p:nvSpPr>
        <p:spPr>
          <a:xfrm>
            <a:off x="342604" y="5073189"/>
            <a:ext cx="2988417" cy="769441"/>
          </a:xfrm>
          <a:prstGeom prst="rect">
            <a:avLst/>
          </a:prstGeom>
          <a:noFill/>
        </p:spPr>
        <p:txBody>
          <a:bodyPr wrap="square">
            <a:spAutoFit/>
          </a:bodyPr>
          <a:lstStyle/>
          <a:p>
            <a:pPr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Con tàu đã đi 200 km về phía đông nam. </a:t>
            </a:r>
          </a:p>
        </p:txBody>
      </p:sp>
      <p:sp>
        <p:nvSpPr>
          <p:cNvPr id="42" name="TextBox 41">
            <a:extLst>
              <a:ext uri="{FF2B5EF4-FFF2-40B4-BE49-F238E27FC236}">
                <a16:creationId xmlns:a16="http://schemas.microsoft.com/office/drawing/2014/main" id="{0C6E6D55-E863-453F-A0EA-E81E333BC9EE}"/>
              </a:ext>
            </a:extLst>
          </p:cNvPr>
          <p:cNvSpPr txBox="1"/>
          <p:nvPr/>
        </p:nvSpPr>
        <p:spPr>
          <a:xfrm>
            <a:off x="3720322" y="5138244"/>
            <a:ext cx="3678440" cy="769441"/>
          </a:xfrm>
          <a:prstGeom prst="rect">
            <a:avLst/>
          </a:prstGeom>
          <a:noFill/>
        </p:spPr>
        <p:txBody>
          <a:bodyPr wrap="square">
            <a:spAutoFit/>
          </a:bodyPr>
          <a:lstStyle/>
          <a:p>
            <a:pPr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Một xe ô tô đã đi 200 km từ Hà Nội đến Nam Định. </a:t>
            </a:r>
          </a:p>
        </p:txBody>
      </p:sp>
      <p:sp>
        <p:nvSpPr>
          <p:cNvPr id="43" name="TextBox 42">
            <a:extLst>
              <a:ext uri="{FF2B5EF4-FFF2-40B4-BE49-F238E27FC236}">
                <a16:creationId xmlns:a16="http://schemas.microsoft.com/office/drawing/2014/main" id="{EE070552-4EFF-4650-9974-72716147D989}"/>
              </a:ext>
            </a:extLst>
          </p:cNvPr>
          <p:cNvSpPr txBox="1"/>
          <p:nvPr/>
        </p:nvSpPr>
        <p:spPr>
          <a:xfrm>
            <a:off x="7976191" y="5067778"/>
            <a:ext cx="3552525" cy="1107996"/>
          </a:xfrm>
          <a:prstGeom prst="rect">
            <a:avLst/>
          </a:prstGeom>
          <a:noFill/>
        </p:spPr>
        <p:txBody>
          <a:bodyPr wrap="square">
            <a:spAutoFit/>
          </a:bodyPr>
          <a:lstStyle/>
          <a:p>
            <a:pPr marR="0" algn="just">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Một thùng hàng được kéo thẳng đứng lên trên với mỗi 2 m trong một giây.</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517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7"/>
            <a:chOff x="74035" y="2231322"/>
            <a:chExt cx="8550261" cy="75615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7118419" cy="708275"/>
              <a:chOff x="587625" y="3377549"/>
              <a:chExt cx="3665653"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3665653"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phương pháp đo tốc độ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457200" y="689508"/>
            <a:ext cx="4952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Phương pháp đo tốc độ</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93549"/>
            <a:ext cx="11887200" cy="128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36212" y="1233396"/>
            <a:ext cx="10987926" cy="1246495"/>
          </a:xfrm>
          <a:prstGeom prst="rect">
            <a:avLst/>
          </a:prstGeom>
          <a:noFill/>
        </p:spPr>
        <p:txBody>
          <a:bodyPr wrap="square">
            <a:spAutoFit/>
          </a:bodyPr>
          <a:lstStyle/>
          <a:p>
            <a:pPr marL="342900" indent="-342900">
              <a:buFont typeface="Arial" panose="020B0604020202020204" pitchFamily="34" charset="0"/>
              <a:buChar char="•"/>
            </a:pPr>
            <a:r>
              <a:rPr lang="en-US" sz="2400">
                <a:solidFill>
                  <a:srgbClr val="000000"/>
                </a:solidFill>
                <a:effectLst/>
                <a:latin typeface="Arial" panose="020B0604020202020204" pitchFamily="34" charset="0"/>
                <a:ea typeface="Times New Roman" panose="02020603050405020304" pitchFamily="18" charset="0"/>
              </a:rPr>
              <a:t>Chúng ta có thể xác định tốc độ của một vật chuyển động bằng cách đo thời gian vật đi giữa hai vị trí xác định và khoảng cách. </a:t>
            </a:r>
          </a:p>
          <a:p>
            <a:pPr marL="342900" indent="-342900">
              <a:buFont typeface="Arial" panose="020B0604020202020204" pitchFamily="34" charset="0"/>
              <a:buChar char="•"/>
            </a:pPr>
            <a:r>
              <a:rPr lang="en-US" sz="2400">
                <a:solidFill>
                  <a:srgbClr val="000000"/>
                </a:solidFill>
                <a:effectLst/>
                <a:latin typeface="Arial" panose="020B0604020202020204" pitchFamily="34" charset="0"/>
                <a:ea typeface="Times New Roman" panose="02020603050405020304" pitchFamily="18" charset="0"/>
              </a:rPr>
              <a:t>Khoảng cách và thời gian có thể được đo trực tiếp hoặc gián tiếp</a:t>
            </a:r>
            <a:endParaRPr lang="en-US" sz="2400" dirty="0">
              <a:solidFill>
                <a:srgbClr val="00206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0602178-30BC-4532-B622-BCAFFB194B57}"/>
              </a:ext>
            </a:extLst>
          </p:cNvPr>
          <p:cNvSpPr txBox="1"/>
          <p:nvPr/>
        </p:nvSpPr>
        <p:spPr>
          <a:xfrm>
            <a:off x="637189" y="5330060"/>
            <a:ext cx="5149752" cy="1477328"/>
          </a:xfrm>
          <a:prstGeom prst="rect">
            <a:avLst/>
          </a:prstGeom>
          <a:noFill/>
        </p:spPr>
        <p:txBody>
          <a:bodyPr wrap="square">
            <a:spAutoFit/>
          </a:bodyPr>
          <a:lstStyle/>
          <a:p>
            <a:pPr algn="just"/>
            <a:r>
              <a:rPr lang="en-US" sz="1800">
                <a:solidFill>
                  <a:srgbClr val="000000"/>
                </a:solidFill>
                <a:effectLst/>
                <a:latin typeface="Arial" panose="020B0604020202020204" pitchFamily="34" charset="0"/>
                <a:ea typeface="Times New Roman" panose="02020603050405020304" pitchFamily="18" charset="0"/>
              </a:rPr>
              <a:t>VD: Trên đường cao tốc, sau một quãng đường cố định, chẳng hạn 2 000 m, lại có một biển báo số điện thoại khẩn cấp</a:t>
            </a:r>
            <a:r>
              <a:rPr lang="en-US">
                <a:solidFill>
                  <a:srgbClr val="000000"/>
                </a:solidFill>
                <a:latin typeface="Arial" panose="020B0604020202020204" pitchFamily="34" charset="0"/>
                <a:ea typeface="Times New Roman" panose="02020603050405020304" pitchFamily="18" charset="0"/>
              </a:rPr>
              <a:t> </a:t>
            </a:r>
            <a:r>
              <a:rPr lang="en-US">
                <a:solidFill>
                  <a:srgbClr val="000000"/>
                </a:solidFill>
                <a:latin typeface="Arial" panose="020B0604020202020204" pitchFamily="34" charset="0"/>
                <a:ea typeface="Times New Roman" panose="02020603050405020304" pitchFamily="18" charset="0"/>
                <a:sym typeface="Symbol" panose="05050102010706020507" pitchFamily="18" charset="2"/>
              </a:rPr>
              <a:t> </a:t>
            </a:r>
            <a:r>
              <a:rPr lang="en-US" sz="1800">
                <a:solidFill>
                  <a:srgbClr val="000000"/>
                </a:solidFill>
                <a:effectLst/>
                <a:latin typeface="Arial" panose="020B0604020202020204" pitchFamily="34" charset="0"/>
                <a:ea typeface="Times New Roman" panose="02020603050405020304" pitchFamily="18" charset="0"/>
              </a:rPr>
              <a:t>Sử dụng đồng hồ đo thời gian ô tô đi trên quãng đường này sẽ tính được tốc độ trung bình của ô tô</a:t>
            </a:r>
            <a:endParaRPr lang="en-US"/>
          </a:p>
        </p:txBody>
      </p:sp>
      <p:pic>
        <p:nvPicPr>
          <p:cNvPr id="12" name="Picture 11" descr="A highway with a sign on it&#10;&#10;Description automatically generated with low confidence">
            <a:extLst>
              <a:ext uri="{FF2B5EF4-FFF2-40B4-BE49-F238E27FC236}">
                <a16:creationId xmlns:a16="http://schemas.microsoft.com/office/drawing/2014/main" id="{058EDA09-267A-44E0-95FE-94E04656A2A7}"/>
              </a:ext>
            </a:extLst>
          </p:cNvPr>
          <p:cNvPicPr>
            <a:picLocks noChangeAspect="1"/>
          </p:cNvPicPr>
          <p:nvPr/>
        </p:nvPicPr>
        <p:blipFill rotWithShape="1">
          <a:blip r:embed="rId5">
            <a:extLst>
              <a:ext uri="{28A0092B-C50C-407E-A947-70E740481C1C}">
                <a14:useLocalDpi xmlns:a14="http://schemas.microsoft.com/office/drawing/2010/main" val="0"/>
              </a:ext>
            </a:extLst>
          </a:blip>
          <a:srcRect l="829" t="5603" b="13161"/>
          <a:stretch/>
        </p:blipFill>
        <p:spPr>
          <a:xfrm>
            <a:off x="681542" y="2558098"/>
            <a:ext cx="5105400" cy="2793521"/>
          </a:xfrm>
          <a:prstGeom prst="rect">
            <a:avLst/>
          </a:prstGeom>
          <a:ln>
            <a:noFill/>
          </a:ln>
          <a:effectLst>
            <a:softEdge rad="112500"/>
          </a:effectLst>
        </p:spPr>
      </p:pic>
      <p:pic>
        <p:nvPicPr>
          <p:cNvPr id="20" name="Content Placeholder 4" descr="A close up of a car dashboard&#10;&#10;Description automatically generated with medium confidence">
            <a:extLst>
              <a:ext uri="{FF2B5EF4-FFF2-40B4-BE49-F238E27FC236}">
                <a16:creationId xmlns:a16="http://schemas.microsoft.com/office/drawing/2014/main" id="{4B727222-3A56-4B80-9FAB-B1E4049A57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5060" y="2545055"/>
            <a:ext cx="5008179" cy="2819605"/>
          </a:xfrm>
          <a:prstGeom prst="rect">
            <a:avLst/>
          </a:prstGeom>
          <a:ln>
            <a:noFill/>
          </a:ln>
          <a:effectLst>
            <a:softEdge rad="112500"/>
          </a:effectLst>
        </p:spPr>
      </p:pic>
      <p:sp>
        <p:nvSpPr>
          <p:cNvPr id="23" name="TextBox 22">
            <a:extLst>
              <a:ext uri="{FF2B5EF4-FFF2-40B4-BE49-F238E27FC236}">
                <a16:creationId xmlns:a16="http://schemas.microsoft.com/office/drawing/2014/main" id="{6D432B30-33FB-4A4B-A099-3E86705BB5F2}"/>
              </a:ext>
            </a:extLst>
          </p:cNvPr>
          <p:cNvSpPr txBox="1"/>
          <p:nvPr/>
        </p:nvSpPr>
        <p:spPr>
          <a:xfrm>
            <a:off x="6585049" y="5330060"/>
            <a:ext cx="4648200" cy="1200329"/>
          </a:xfrm>
          <a:prstGeom prst="rect">
            <a:avLst/>
          </a:prstGeom>
          <a:noFill/>
        </p:spPr>
        <p:txBody>
          <a:bodyPr wrap="square">
            <a:spAutoFit/>
          </a:bodyPr>
          <a:lstStyle/>
          <a:p>
            <a:pPr algn="just"/>
            <a:r>
              <a:rPr lang="en-US" sz="1800">
                <a:solidFill>
                  <a:srgbClr val="000000"/>
                </a:solidFill>
                <a:effectLst/>
                <a:latin typeface="Arial" panose="020B0604020202020204" pitchFamily="34" charset="0"/>
                <a:ea typeface="Times New Roman" panose="02020603050405020304" pitchFamily="18" charset="0"/>
              </a:rPr>
              <a:t>Trong xe ô tô, tốc độ xe được xác định qua cảm biến, máy tính xử lý tín hiệu và hiển thị giá trị trên đồng hồ giúp người lái xe biết tốc độ xe của mình.</a:t>
            </a:r>
            <a:endParaRPr lang="en-US"/>
          </a:p>
        </p:txBody>
      </p:sp>
    </p:spTree>
    <p:extLst>
      <p:ext uri="{BB962C8B-B14F-4D97-AF65-F5344CB8AC3E}">
        <p14:creationId xmlns:p14="http://schemas.microsoft.com/office/powerpoint/2010/main" val="386976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7"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7"/>
            <a:chOff x="74035" y="2231322"/>
            <a:chExt cx="8550261" cy="75615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7118419" cy="708275"/>
              <a:chOff x="587625" y="3377549"/>
              <a:chExt cx="3665653"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3665653"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phương pháp đo tốc độ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457200" y="689508"/>
            <a:ext cx="563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Đo tốc độ trong phòng thực hành</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341" y="2634976"/>
            <a:ext cx="6632259" cy="39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914400" y="1143397"/>
            <a:ext cx="10987926" cy="861774"/>
          </a:xfrm>
          <a:prstGeom prst="rect">
            <a:avLst/>
          </a:prstGeom>
          <a:noFill/>
        </p:spPr>
        <p:txBody>
          <a:bodyPr wrap="square">
            <a:spAutoFit/>
          </a:bodyPr>
          <a:lstStyle/>
          <a:p>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thể </a:t>
            </a:r>
            <a:r>
              <a:rPr lang="en-US" sz="2500" i="1">
                <a:solidFill>
                  <a:srgbClr val="000000"/>
                </a:solidFill>
                <a:effectLst/>
                <a:latin typeface="Arial" panose="020B0604020202020204" pitchFamily="34" charset="0"/>
                <a:ea typeface="Times New Roman" panose="02020603050405020304" pitchFamily="18" charset="0"/>
              </a:rPr>
              <a:t>vận dụng các cách đo sau để đo tốc độ của những chuyển động trong phòng thực hành như chuyển động trên đệm khí hay rơi tự do. </a:t>
            </a:r>
          </a:p>
        </p:txBody>
      </p:sp>
      <p:sp>
        <p:nvSpPr>
          <p:cNvPr id="24" name="TextBox 23">
            <a:extLst>
              <a:ext uri="{FF2B5EF4-FFF2-40B4-BE49-F238E27FC236}">
                <a16:creationId xmlns:a16="http://schemas.microsoft.com/office/drawing/2014/main" id="{076AF461-0FB9-48A4-A706-66B85BACC6BF}"/>
              </a:ext>
            </a:extLst>
          </p:cNvPr>
          <p:cNvSpPr txBox="1"/>
          <p:nvPr/>
        </p:nvSpPr>
        <p:spPr>
          <a:xfrm>
            <a:off x="664537" y="2093129"/>
            <a:ext cx="7767081" cy="461665"/>
          </a:xfrm>
          <a:prstGeom prst="rect">
            <a:avLst/>
          </a:prstGeom>
          <a:noFill/>
        </p:spPr>
        <p:txBody>
          <a:bodyPr wrap="square">
            <a:spAutoFit/>
          </a:bodyPr>
          <a:lstStyle/>
          <a:p>
            <a:r>
              <a:rPr lang="en-US" sz="2400" i="1" dirty="0">
                <a:solidFill>
                  <a:srgbClr val="00B050"/>
                </a:solidFill>
                <a:latin typeface="Arial" panose="020B0604020202020204" pitchFamily="34" charset="0"/>
                <a:ea typeface="Times New Roman" panose="02020603050405020304" pitchFamily="18" charset="0"/>
              </a:rPr>
              <a:t>*</a:t>
            </a:r>
            <a:r>
              <a:rPr lang="en-US" sz="2400" i="1" dirty="0" err="1">
                <a:solidFill>
                  <a:srgbClr val="00B050"/>
                </a:solidFill>
                <a:effectLst/>
                <a:latin typeface="Arial" panose="020B0604020202020204" pitchFamily="34" charset="0"/>
                <a:ea typeface="Times New Roman" panose="02020603050405020304" pitchFamily="18" charset="0"/>
              </a:rPr>
              <a:t>Dùng</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cổng</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quang</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điện</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và</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đồng</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hồ</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đo</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thời</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gian</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hiện</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số</a:t>
            </a:r>
            <a:r>
              <a:rPr lang="en-US" sz="2400" i="1" dirty="0">
                <a:solidFill>
                  <a:srgbClr val="00B050"/>
                </a:solidFill>
                <a:effectLst/>
                <a:latin typeface="Arial" panose="020B0604020202020204" pitchFamily="34" charset="0"/>
                <a:ea typeface="Times New Roman" panose="02020603050405020304" pitchFamily="18" charset="0"/>
              </a:rPr>
              <a:t> </a:t>
            </a:r>
            <a:endParaRPr lang="en-US" sz="2400" i="1" dirty="0">
              <a:solidFill>
                <a:srgbClr val="00B050"/>
              </a:solidFill>
            </a:endParaRPr>
          </a:p>
        </p:txBody>
      </p:sp>
      <p:sp>
        <p:nvSpPr>
          <p:cNvPr id="25" name="TextBox 24">
            <a:extLst>
              <a:ext uri="{FF2B5EF4-FFF2-40B4-BE49-F238E27FC236}">
                <a16:creationId xmlns:a16="http://schemas.microsoft.com/office/drawing/2014/main" id="{B5A43F11-4C71-461D-86ED-32C3CCC1126F}"/>
              </a:ext>
            </a:extLst>
          </p:cNvPr>
          <p:cNvSpPr txBox="1"/>
          <p:nvPr/>
        </p:nvSpPr>
        <p:spPr>
          <a:xfrm>
            <a:off x="5698162" y="2819400"/>
            <a:ext cx="5973727" cy="1446550"/>
          </a:xfrm>
          <a:prstGeom prst="rect">
            <a:avLst/>
          </a:prstGeom>
          <a:noFill/>
        </p:spPr>
        <p:txBody>
          <a:bodyPr wrap="square">
            <a:spAutoFit/>
          </a:bodyPr>
          <a:lstStyle/>
          <a:p>
            <a:pPr marL="342900" indent="-342900" algn="just">
              <a:buFont typeface="Arial" panose="020B0604020202020204" pitchFamily="34" charset="0"/>
              <a:buChar char="•"/>
            </a:pPr>
            <a:r>
              <a:rPr lang="en-US" sz="2200" dirty="0" err="1">
                <a:solidFill>
                  <a:srgbClr val="000000"/>
                </a:solidFill>
                <a:effectLst/>
                <a:latin typeface="Arial" panose="020B0604020202020204" pitchFamily="34" charset="0"/>
                <a:ea typeface="Times New Roman" panose="02020603050405020304" pitchFamily="18" charset="0"/>
              </a:rPr>
              <a:t>Đo</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tốc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độ</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xe</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với</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một</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cổng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quang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điện</a:t>
            </a:r>
            <a:r>
              <a:rPr lang="en-US" sz="2200" dirty="0">
                <a:solidFill>
                  <a:srgbClr val="000000"/>
                </a:solidFill>
                <a:effectLst/>
                <a:latin typeface="Arial" panose="020B0604020202020204" pitchFamily="34" charset="0"/>
                <a:ea typeface="Times New Roman" panose="02020603050405020304" pitchFamily="18" charset="0"/>
              </a:rPr>
              <a:t> </a:t>
            </a:r>
          </a:p>
          <a:p>
            <a:pPr marL="342900" indent="-342900" algn="just">
              <a:buFont typeface="Arial" panose="020B0604020202020204" pitchFamily="34" charset="0"/>
              <a:buChar char="•"/>
            </a:pPr>
            <a:r>
              <a:rPr lang="en-US" sz="2200" dirty="0">
                <a:solidFill>
                  <a:srgbClr val="000000"/>
                </a:solidFill>
                <a:effectLst/>
                <a:latin typeface="Arial" panose="020B0604020202020204" pitchFamily="34" charset="0"/>
                <a:ea typeface="Times New Roman" panose="02020603050405020304" pitchFamily="18" charset="0"/>
              </a:rPr>
              <a:t>Khi </a:t>
            </a:r>
            <a:r>
              <a:rPr lang="en-US" sz="2200" dirty="0" err="1">
                <a:solidFill>
                  <a:srgbClr val="000000"/>
                </a:solidFill>
                <a:effectLst/>
                <a:latin typeface="Arial" panose="020B0604020202020204" pitchFamily="34" charset="0"/>
                <a:ea typeface="Times New Roman" panose="02020603050405020304" pitchFamily="18" charset="0"/>
              </a:rPr>
              <a:t>tấm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chắn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sáng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bắt</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đầu</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chắn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chùm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tia</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sáng</a:t>
            </a:r>
            <a:r>
              <a:rPr lang="en-US" sz="2200" dirty="0">
                <a:solidFill>
                  <a:srgbClr val="000000"/>
                </a:solidFill>
                <a:effectLst/>
                <a:latin typeface="Arial" panose="020B0604020202020204" pitchFamily="34" charset="0"/>
                <a:ea typeface="Times New Roman" panose="02020603050405020304" pitchFamily="18" charset="0"/>
              </a:rPr>
              <a:t> ở </a:t>
            </a:r>
            <a:r>
              <a:rPr lang="en-US" sz="2200" dirty="0" err="1">
                <a:solidFill>
                  <a:srgbClr val="000000"/>
                </a:solidFill>
                <a:effectLst/>
                <a:latin typeface="Arial" panose="020B0604020202020204" pitchFamily="34" charset="0"/>
                <a:ea typeface="Times New Roman" panose="02020603050405020304" pitchFamily="18" charset="0"/>
              </a:rPr>
              <a:t>cổng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quang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điện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thì</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đồng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hồ</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bắt</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đầu</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đo</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thời</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gian</a:t>
            </a:r>
            <a:r>
              <a:rPr lang="en-US" sz="2200" dirty="0">
                <a:solidFill>
                  <a:srgbClr val="000000"/>
                </a:solidFill>
                <a:effectLst/>
                <a:latin typeface="Arial" panose="020B0604020202020204" pitchFamily="34" charset="0"/>
                <a:ea typeface="Times New Roman" panose="02020603050405020304" pitchFamily="18" charset="0"/>
              </a:rPr>
              <a:t>. </a:t>
            </a:r>
          </a:p>
        </p:txBody>
      </p:sp>
      <p:sp>
        <p:nvSpPr>
          <p:cNvPr id="14" name="TextBox 13">
            <a:extLst>
              <a:ext uri="{FF2B5EF4-FFF2-40B4-BE49-F238E27FC236}">
                <a16:creationId xmlns:a16="http://schemas.microsoft.com/office/drawing/2014/main" id="{23E00F6F-760B-B456-328E-7D3895E97AE9}"/>
              </a:ext>
            </a:extLst>
          </p:cNvPr>
          <p:cNvSpPr txBox="1"/>
          <p:nvPr/>
        </p:nvSpPr>
        <p:spPr>
          <a:xfrm>
            <a:off x="5731832" y="4265950"/>
            <a:ext cx="5973727" cy="2123658"/>
          </a:xfrm>
          <a:prstGeom prst="rect">
            <a:avLst/>
          </a:prstGeom>
          <a:noFill/>
        </p:spPr>
        <p:txBody>
          <a:bodyPr wrap="square">
            <a:spAutoFit/>
          </a:bodyPr>
          <a:lstStyle/>
          <a:p>
            <a:pPr marL="342900" indent="-342900" algn="just">
              <a:buFont typeface="Arial" panose="020B0604020202020204" pitchFamily="34" charset="0"/>
              <a:buChar char="•"/>
            </a:pPr>
            <a:r>
              <a:rPr lang="en-US" sz="2200" dirty="0" err="1">
                <a:solidFill>
                  <a:srgbClr val="000000"/>
                </a:solidFill>
                <a:effectLst/>
                <a:latin typeface="Arial" panose="020B0604020202020204" pitchFamily="34" charset="0"/>
                <a:ea typeface="Times New Roman" panose="02020603050405020304" pitchFamily="18" charset="0"/>
              </a:rPr>
              <a:t>Ngay</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khi</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tấm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chắn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sáng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này</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không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chắn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chùm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tia</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sáng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nữa</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thì</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đồng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hồ</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ngừng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đo</a:t>
            </a:r>
            <a:r>
              <a:rPr lang="en-US" sz="2200" dirty="0">
                <a:solidFill>
                  <a:srgbClr val="000000"/>
                </a:solidFill>
                <a:effectLst/>
                <a:latin typeface="Arial" panose="020B0604020202020204" pitchFamily="34" charset="0"/>
                <a:ea typeface="Times New Roman" panose="02020603050405020304" pitchFamily="18" charset="0"/>
              </a:rPr>
              <a:t>. </a:t>
            </a:r>
          </a:p>
          <a:p>
            <a:pPr marL="342900" indent="-342900" algn="just">
              <a:buFont typeface="Arial" panose="020B0604020202020204" pitchFamily="34" charset="0"/>
              <a:buChar char="•"/>
            </a:pPr>
            <a:r>
              <a:rPr lang="en-US" sz="2200" dirty="0" err="1">
                <a:solidFill>
                  <a:srgbClr val="000000"/>
                </a:solidFill>
                <a:effectLst/>
                <a:latin typeface="Arial" panose="020B0604020202020204" pitchFamily="34" charset="0"/>
                <a:ea typeface="Times New Roman" panose="02020603050405020304" pitchFamily="18" charset="0"/>
              </a:rPr>
              <a:t>Thời</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gian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hiển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thị</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trên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đồng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hồ</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là</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thời</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gian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xe</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đi</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hết</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quãng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đường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bằng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chiều</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rộng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tấm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chắn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sáng</a:t>
            </a:r>
            <a:r>
              <a:rPr lang="en-US" sz="2200" dirty="0">
                <a:solidFill>
                  <a:srgbClr val="000000"/>
                </a:solidFill>
                <a:effectLst/>
                <a:latin typeface="Arial" panose="020B0604020202020204" pitchFamily="34" charset="0"/>
                <a:ea typeface="Times New Roman" panose="02020603050405020304" pitchFamily="18" charset="0"/>
              </a:rPr>
              <a:t>. </a:t>
            </a:r>
          </a:p>
          <a:p>
            <a:pPr marL="342900" indent="-342900" algn="just">
              <a:buFont typeface="Arial" panose="020B0604020202020204" pitchFamily="34" charset="0"/>
              <a:buChar char="•"/>
            </a:pPr>
            <a:r>
              <a:rPr lang="en-US" sz="2200" dirty="0" err="1">
                <a:solidFill>
                  <a:srgbClr val="000000"/>
                </a:solidFill>
                <a:effectLst/>
                <a:latin typeface="Arial" panose="020B0604020202020204" pitchFamily="34" charset="0"/>
                <a:ea typeface="Times New Roman" panose="02020603050405020304" pitchFamily="18" charset="0"/>
              </a:rPr>
              <a:t>Từ</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các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số</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liệu</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này</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tính</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được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tốc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độ</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xe</a:t>
            </a:r>
            <a:r>
              <a:rPr lang="en-US" sz="2200" dirty="0">
                <a:solidFill>
                  <a:srgbClr val="000000"/>
                </a:solidFill>
                <a:effectLst/>
                <a:latin typeface="Arial" panose="020B0604020202020204" pitchFamily="34" charset="0"/>
                <a:ea typeface="Times New Roman" panose="02020603050405020304" pitchFamily="18" charset="0"/>
              </a:rPr>
              <a:t>.</a:t>
            </a:r>
            <a:endParaRPr lang="en-US" sz="2200" dirty="0"/>
          </a:p>
        </p:txBody>
      </p:sp>
      <p:pic>
        <p:nvPicPr>
          <p:cNvPr id="11" name="Picture 10" descr="Diagram&#10;&#10;Description automatically generated">
            <a:extLst>
              <a:ext uri="{FF2B5EF4-FFF2-40B4-BE49-F238E27FC236}">
                <a16:creationId xmlns:a16="http://schemas.microsoft.com/office/drawing/2014/main" id="{B3B0DF49-6592-F748-20E5-8B1BF97EA22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t="5714" b="2593"/>
          <a:stretch/>
        </p:blipFill>
        <p:spPr>
          <a:xfrm>
            <a:off x="457200" y="2819400"/>
            <a:ext cx="4923764" cy="3386059"/>
          </a:xfrm>
          <a:prstGeom prst="rect">
            <a:avLst/>
          </a:prstGeom>
          <a:ln>
            <a:noFill/>
          </a:ln>
          <a:effectLst>
            <a:softEdge rad="112500"/>
          </a:effectLst>
        </p:spPr>
      </p:pic>
    </p:spTree>
    <p:extLst>
      <p:ext uri="{BB962C8B-B14F-4D97-AF65-F5344CB8AC3E}">
        <p14:creationId xmlns:p14="http://schemas.microsoft.com/office/powerpoint/2010/main" val="350793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7"/>
            <a:chOff x="74035" y="2231322"/>
            <a:chExt cx="8550261" cy="75615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7118419" cy="708275"/>
              <a:chOff x="587625" y="3377549"/>
              <a:chExt cx="3665653"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3665653"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phương pháp đo tốc độ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457200" y="689508"/>
            <a:ext cx="563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Đo tốc độ trong phòng thực hành</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939213"/>
            <a:ext cx="12115800" cy="180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D31E7195-F0CA-4D93-95A6-A4AA44DD1F21}"/>
              </a:ext>
            </a:extLst>
          </p:cNvPr>
          <p:cNvSpPr txBox="1"/>
          <p:nvPr/>
        </p:nvSpPr>
        <p:spPr>
          <a:xfrm>
            <a:off x="676036" y="2076383"/>
            <a:ext cx="3410220" cy="461665"/>
          </a:xfrm>
          <a:prstGeom prst="rect">
            <a:avLst/>
          </a:prstGeom>
          <a:noFill/>
        </p:spPr>
        <p:txBody>
          <a:bodyPr wrap="square">
            <a:spAutoFit/>
          </a:bodyPr>
          <a:lstStyle/>
          <a:p>
            <a:r>
              <a:rPr lang="en-US" sz="2400" i="1">
                <a:solidFill>
                  <a:srgbClr val="00B050"/>
                </a:solidFill>
                <a:effectLst/>
                <a:latin typeface="Arial" panose="020B0604020202020204" pitchFamily="34" charset="0"/>
                <a:ea typeface="Times New Roman" panose="02020603050405020304" pitchFamily="18" charset="0"/>
              </a:rPr>
              <a:t>*Dùng xe kĩ thuật số</a:t>
            </a:r>
            <a:endParaRPr lang="en-US" sz="2400" i="1">
              <a:solidFill>
                <a:srgbClr val="00B050"/>
              </a:solidFill>
            </a:endParaRPr>
          </a:p>
        </p:txBody>
      </p:sp>
      <p:sp>
        <p:nvSpPr>
          <p:cNvPr id="18" name="TextBox 17">
            <a:extLst>
              <a:ext uri="{FF2B5EF4-FFF2-40B4-BE49-F238E27FC236}">
                <a16:creationId xmlns:a16="http://schemas.microsoft.com/office/drawing/2014/main" id="{3953E49F-02FC-42AC-8981-C43E2DC98DDD}"/>
              </a:ext>
            </a:extLst>
          </p:cNvPr>
          <p:cNvSpPr txBox="1"/>
          <p:nvPr/>
        </p:nvSpPr>
        <p:spPr>
          <a:xfrm>
            <a:off x="645740" y="4932009"/>
            <a:ext cx="11255464" cy="800219"/>
          </a:xfrm>
          <a:prstGeom prst="rect">
            <a:avLst/>
          </a:prstGeom>
          <a:noFill/>
        </p:spPr>
        <p:txBody>
          <a:bodyPr wrap="square">
            <a:spAutoFit/>
          </a:bodyPr>
          <a:lstStyle/>
          <a:p>
            <a:pPr marL="342900" marR="0" indent="-342900">
              <a:buFont typeface="Arial" panose="020B0604020202020204" pitchFamily="34" charset="0"/>
              <a:buChar char="•"/>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 trục của xe này có gắn bộ đo mã hoá (encoder) để đo độ dịch chuyển của xe thông qua tốc độ quay của trục bánh xe trong những khoảng thời gian bằng nhau. </a:t>
            </a:r>
          </a:p>
        </p:txBody>
      </p:sp>
      <p:sp>
        <p:nvSpPr>
          <p:cNvPr id="19" name="TextBox 18">
            <a:extLst>
              <a:ext uri="{FF2B5EF4-FFF2-40B4-BE49-F238E27FC236}">
                <a16:creationId xmlns:a16="http://schemas.microsoft.com/office/drawing/2014/main" id="{F6849BDC-7FC1-49E1-9F9F-786E965566CE}"/>
              </a:ext>
            </a:extLst>
          </p:cNvPr>
          <p:cNvSpPr txBox="1"/>
          <p:nvPr/>
        </p:nvSpPr>
        <p:spPr>
          <a:xfrm>
            <a:off x="914400" y="1143397"/>
            <a:ext cx="10987926" cy="861774"/>
          </a:xfrm>
          <a:prstGeom prst="rect">
            <a:avLst/>
          </a:prstGeom>
          <a:noFill/>
        </p:spPr>
        <p:txBody>
          <a:bodyPr wrap="square">
            <a:spAutoFit/>
          </a:bodyPr>
          <a:lstStyle/>
          <a:p>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thể </a:t>
            </a:r>
            <a:r>
              <a:rPr lang="en-US" sz="2500" i="1">
                <a:solidFill>
                  <a:srgbClr val="000000"/>
                </a:solidFill>
                <a:effectLst/>
                <a:latin typeface="Arial" panose="020B0604020202020204" pitchFamily="34" charset="0"/>
                <a:ea typeface="Times New Roman" panose="02020603050405020304" pitchFamily="18" charset="0"/>
              </a:rPr>
              <a:t>vận dụng các cách đo sau để đo tốc độ của những chuyển động trong phòng thực hành như chuyển động trên đệm khí hay rơi tự do. </a:t>
            </a:r>
          </a:p>
        </p:txBody>
      </p:sp>
      <p:sp>
        <p:nvSpPr>
          <p:cNvPr id="14" name="TextBox 13">
            <a:extLst>
              <a:ext uri="{FF2B5EF4-FFF2-40B4-BE49-F238E27FC236}">
                <a16:creationId xmlns:a16="http://schemas.microsoft.com/office/drawing/2014/main" id="{4FF59993-C96C-61E6-67B1-F39F5653F9AE}"/>
              </a:ext>
            </a:extLst>
          </p:cNvPr>
          <p:cNvSpPr txBox="1"/>
          <p:nvPr/>
        </p:nvSpPr>
        <p:spPr>
          <a:xfrm>
            <a:off x="725845" y="5655608"/>
            <a:ext cx="11255464" cy="1154162"/>
          </a:xfrm>
          <a:prstGeom prst="rect">
            <a:avLst/>
          </a:prstGeom>
          <a:noFill/>
        </p:spPr>
        <p:txBody>
          <a:bodyPr wrap="square">
            <a:spAutoFit/>
          </a:bodyPr>
          <a:lstStyle/>
          <a:p>
            <a:pPr marL="342900" marR="0" indent="-342900">
              <a:buFont typeface="Arial" panose="020B0604020202020204" pitchFamily="34" charset="0"/>
              <a:buChar char="•"/>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Bộ đo thời gian cho phép đặt được độ dài mỗi </a:t>
            </a:r>
            <a:r>
              <a:rPr lang="en-US" sz="2300">
                <a:solidFill>
                  <a:srgbClr val="000000"/>
                </a:solidFill>
                <a:effectLst/>
                <a:latin typeface="Arial" panose="020B0604020202020204" pitchFamily="34" charset="0"/>
                <a:ea typeface="Times New Roman" panose="02020603050405020304" pitchFamily="18" charset="0"/>
              </a:rPr>
              <a:t>khoảng thời gian đến 0,01 s. </a:t>
            </a:r>
          </a:p>
          <a:p>
            <a:pPr marL="342900" indent="-342900">
              <a:buFont typeface="Arial" panose="020B0604020202020204" pitchFamily="34" charset="0"/>
              <a:buChar char="•"/>
            </a:pPr>
            <a:r>
              <a:rPr lang="en-US" sz="2300">
                <a:solidFill>
                  <a:srgbClr val="000000"/>
                </a:solidFill>
                <a:effectLst/>
                <a:latin typeface="Arial" panose="020B0604020202020204" pitchFamily="34" charset="0"/>
                <a:ea typeface="Times New Roman" panose="02020603050405020304" pitchFamily="18" charset="0"/>
              </a:rPr>
              <a:t>Biết quãng đường xe đi trong mỗi khoảng thời gian định trước </a:t>
            </a:r>
            <a:r>
              <a:rPr lang="en-US" sz="23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 </a:t>
            </a:r>
            <a:r>
              <a:rPr lang="en-US" sz="2300">
                <a:solidFill>
                  <a:srgbClr val="000000"/>
                </a:solidFill>
                <a:effectLst/>
                <a:latin typeface="Arial" panose="020B0604020202020204" pitchFamily="34" charset="0"/>
                <a:ea typeface="Times New Roman" panose="02020603050405020304" pitchFamily="18" charset="0"/>
              </a:rPr>
              <a:t>xác định được tốc độ chuyển động của xe. </a:t>
            </a:r>
            <a:endParaRPr lang="en-US" sz="23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6" name="Picture 15" descr="Diagram&#10;&#10;Description automatically generated">
            <a:extLst>
              <a:ext uri="{FF2B5EF4-FFF2-40B4-BE49-F238E27FC236}">
                <a16:creationId xmlns:a16="http://schemas.microsoft.com/office/drawing/2014/main" id="{2A8D2673-4BDD-6C1C-C3DB-473ED5DFF2D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2222" t="22458" b="22318"/>
          <a:stretch/>
        </p:blipFill>
        <p:spPr>
          <a:xfrm>
            <a:off x="3962400" y="2024961"/>
            <a:ext cx="6858000" cy="2905012"/>
          </a:xfrm>
          <a:prstGeom prst="rect">
            <a:avLst/>
          </a:prstGeom>
          <a:ln>
            <a:noFill/>
          </a:ln>
          <a:effectLst>
            <a:softEdge rad="112500"/>
          </a:effectLst>
        </p:spPr>
      </p:pic>
    </p:spTree>
    <p:extLst>
      <p:ext uri="{BB962C8B-B14F-4D97-AF65-F5344CB8AC3E}">
        <p14:creationId xmlns:p14="http://schemas.microsoft.com/office/powerpoint/2010/main" val="338137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women running on a track&#10;&#10;Description automatically generated with medium confidence">
            <a:extLst>
              <a:ext uri="{FF2B5EF4-FFF2-40B4-BE49-F238E27FC236}">
                <a16:creationId xmlns:a16="http://schemas.microsoft.com/office/drawing/2014/main" id="{CB320789-86EC-492C-A14C-4B4F0E90F5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66" t="13225" r="-267" b="10079"/>
          <a:stretch/>
        </p:blipFill>
        <p:spPr>
          <a:xfrm>
            <a:off x="1563786" y="1687809"/>
            <a:ext cx="8675694" cy="4474468"/>
          </a:xfrm>
          <a:prstGeom prst="rect">
            <a:avLst/>
          </a:prstGeom>
          <a:ln>
            <a:noFill/>
          </a:ln>
          <a:effectLst>
            <a:softEdge rad="112500"/>
          </a:effectLst>
        </p:spPr>
      </p:pic>
      <p:sp>
        <p:nvSpPr>
          <p:cNvPr id="6" name="Text Box 29">
            <a:extLst>
              <a:ext uri="{FF2B5EF4-FFF2-40B4-BE49-F238E27FC236}">
                <a16:creationId xmlns:a16="http://schemas.microsoft.com/office/drawing/2014/main" id="{FD0157B6-00BB-4763-B813-D1C3BD1EC02B}"/>
              </a:ext>
            </a:extLst>
          </p:cNvPr>
          <p:cNvSpPr txBox="1">
            <a:spLocks noChangeArrowheads="1"/>
          </p:cNvSpPr>
          <p:nvPr/>
        </p:nvSpPr>
        <p:spPr bwMode="auto">
          <a:xfrm>
            <a:off x="999885" y="803262"/>
            <a:ext cx="10192229"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 Seagame 30 được tổ chức ở Philippines, một vận động viên Việt Nam đã giành HCV ở nội dung thi chạy 10 000 m, với thành tích 36 phút 23 giây 44. </a:t>
            </a:r>
          </a:p>
        </p:txBody>
      </p:sp>
      <p:sp>
        <p:nvSpPr>
          <p:cNvPr id="7" name="Rectangle: Rounded Corners 6">
            <a:extLst>
              <a:ext uri="{FF2B5EF4-FFF2-40B4-BE49-F238E27FC236}">
                <a16:creationId xmlns:a16="http://schemas.microsoft.com/office/drawing/2014/main" id="{6033F671-EE6F-4B86-803D-25AAAD7B34C0}"/>
              </a:ext>
            </a:extLst>
          </p:cNvPr>
          <p:cNvSpPr/>
          <p:nvPr/>
        </p:nvSpPr>
        <p:spPr>
          <a:xfrm>
            <a:off x="721182" y="718934"/>
            <a:ext cx="11073384" cy="884548"/>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8" name="Group 56">
            <a:extLst>
              <a:ext uri="{FF2B5EF4-FFF2-40B4-BE49-F238E27FC236}">
                <a16:creationId xmlns:a16="http://schemas.microsoft.com/office/drawing/2014/main" id="{711FC771-894C-4847-ACC1-06DE7C0098A4}"/>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9" name="Rounded Rectangle 57">
              <a:extLst>
                <a:ext uri="{FF2B5EF4-FFF2-40B4-BE49-F238E27FC236}">
                  <a16:creationId xmlns:a16="http://schemas.microsoft.com/office/drawing/2014/main" id="{471FDB34-2A15-4139-B94F-6E6D419299E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F46984CC-D66C-4275-B680-B413D0649C7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grpSp>
        <p:nvGrpSpPr>
          <p:cNvPr id="21" name="Group 20">
            <a:extLst>
              <a:ext uri="{FF2B5EF4-FFF2-40B4-BE49-F238E27FC236}">
                <a16:creationId xmlns:a16="http://schemas.microsoft.com/office/drawing/2014/main" id="{731CB9B2-E5CB-4569-90C0-4076F3D20D02}"/>
              </a:ext>
            </a:extLst>
          </p:cNvPr>
          <p:cNvGrpSpPr/>
          <p:nvPr/>
        </p:nvGrpSpPr>
        <p:grpSpPr>
          <a:xfrm>
            <a:off x="406655" y="376641"/>
            <a:ext cx="629053" cy="615878"/>
            <a:chOff x="1971697" y="5029561"/>
            <a:chExt cx="685800" cy="691672"/>
          </a:xfrm>
        </p:grpSpPr>
        <p:sp>
          <p:nvSpPr>
            <p:cNvPr id="18" name="Oval 17">
              <a:extLst>
                <a:ext uri="{FF2B5EF4-FFF2-40B4-BE49-F238E27FC236}">
                  <a16:creationId xmlns:a16="http://schemas.microsoft.com/office/drawing/2014/main" id="{AD930F08-B6EC-4B30-A5CA-BB0E65C07D3A}"/>
                </a:ext>
              </a:extLst>
            </p:cNvPr>
            <p:cNvSpPr/>
            <p:nvPr/>
          </p:nvSpPr>
          <p:spPr>
            <a:xfrm>
              <a:off x="1971697" y="5061602"/>
              <a:ext cx="685800" cy="659631"/>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air of light bulbs&#10;&#10;Description automatically generated with medium confidence">
              <a:extLst>
                <a:ext uri="{FF2B5EF4-FFF2-40B4-BE49-F238E27FC236}">
                  <a16:creationId xmlns:a16="http://schemas.microsoft.com/office/drawing/2014/main" id="{36F63716-23A9-4144-8A85-6C5A4C0117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595" b="80665" l="56705" r="89080">
                          <a14:foregroundMark x1="75096" y1="80665" x2="75096" y2="80665"/>
                          <a14:foregroundMark x1="65709" y1="53172" x2="65709" y2="53172"/>
                        </a14:backgroundRemoval>
                      </a14:imgEffect>
                    </a14:imgLayer>
                  </a14:imgProps>
                </a:ext>
                <a:ext uri="{28A0092B-C50C-407E-A947-70E740481C1C}">
                  <a14:useLocalDpi xmlns:a14="http://schemas.microsoft.com/office/drawing/2010/main" val="0"/>
                </a:ext>
              </a:extLst>
            </a:blip>
            <a:srcRect l="52713" t="5967" r="6684" b="17370"/>
            <a:stretch/>
          </p:blipFill>
          <p:spPr>
            <a:xfrm>
              <a:off x="2046964" y="5029561"/>
              <a:ext cx="600097" cy="659631"/>
            </a:xfrm>
            <a:prstGeom prst="rect">
              <a:avLst/>
            </a:prstGeom>
            <a:noFill/>
          </p:spPr>
        </p:pic>
      </p:grpSp>
      <p:sp>
        <p:nvSpPr>
          <p:cNvPr id="12" name="TextBox 11">
            <a:extLst>
              <a:ext uri="{FF2B5EF4-FFF2-40B4-BE49-F238E27FC236}">
                <a16:creationId xmlns:a16="http://schemas.microsoft.com/office/drawing/2014/main" id="{6EB3D179-D049-F0EC-7657-C1817CAB087F}"/>
              </a:ext>
            </a:extLst>
          </p:cNvPr>
          <p:cNvSpPr txBox="1"/>
          <p:nvPr/>
        </p:nvSpPr>
        <p:spPr>
          <a:xfrm>
            <a:off x="406655" y="6220732"/>
            <a:ext cx="11477073" cy="446276"/>
          </a:xfrm>
          <a:prstGeom prst="rect">
            <a:avLst/>
          </a:prstGeom>
          <a:noFill/>
        </p:spPr>
        <p:txBody>
          <a:bodyPr wrap="square">
            <a:spAutoFit/>
          </a:bodyPr>
          <a:lstStyle/>
          <a:p>
            <a:pPr marL="0" marR="0" algn="ctr">
              <a:spcBef>
                <a:spcPts val="0"/>
              </a:spcBef>
            </a:pPr>
            <a:r>
              <a:rPr lang="en-US" sz="230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Cứ mỗi giây, vận động viên này chạy được một đoạn đường như nhau hay khác nhau?</a:t>
            </a:r>
            <a:endParaRPr lang="en-US" sz="2300">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4" name="TextBox 13">
            <a:extLst>
              <a:ext uri="{FF2B5EF4-FFF2-40B4-BE49-F238E27FC236}">
                <a16:creationId xmlns:a16="http://schemas.microsoft.com/office/drawing/2014/main" id="{2CA5FDDB-EF7C-32C7-76DB-781DDBDE2A27}"/>
              </a:ext>
            </a:extLst>
          </p:cNvPr>
          <p:cNvSpPr txBox="1"/>
          <p:nvPr/>
        </p:nvSpPr>
        <p:spPr>
          <a:xfrm>
            <a:off x="8153400" y="5731573"/>
            <a:ext cx="1752600" cy="323165"/>
          </a:xfrm>
          <a:prstGeom prst="rect">
            <a:avLst/>
          </a:prstGeom>
          <a:noFill/>
        </p:spPr>
        <p:txBody>
          <a:bodyPr wrap="square">
            <a:spAutoFit/>
          </a:bodyPr>
          <a:lstStyle/>
          <a:p>
            <a:r>
              <a:rPr lang="en-US" sz="1500">
                <a:solidFill>
                  <a:schemeClr val="bg1"/>
                </a:solidFill>
                <a:latin typeface="Arial" panose="020B0604020202020204" pitchFamily="34" charset="0"/>
                <a:cs typeface="Times New Roman" panose="02020603050405020304" pitchFamily="18" charset="0"/>
              </a:rPr>
              <a:t>Ảnh minh họa</a:t>
            </a:r>
            <a:endParaRPr lang="en-US" sz="1500">
              <a:solidFill>
                <a:schemeClr val="bg1"/>
              </a:solidFill>
            </a:endParaRPr>
          </a:p>
        </p:txBody>
      </p:sp>
    </p:spTree>
    <p:extLst>
      <p:ext uri="{BB962C8B-B14F-4D97-AF65-F5344CB8AC3E}">
        <p14:creationId xmlns:p14="http://schemas.microsoft.com/office/powerpoint/2010/main" val="388751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15FDA29-194D-4B75-8635-2E1ECBBC5D8E}"/>
              </a:ext>
            </a:extLst>
          </p:cNvPr>
          <p:cNvGrpSpPr/>
          <p:nvPr/>
        </p:nvGrpSpPr>
        <p:grpSpPr>
          <a:xfrm>
            <a:off x="-29497" y="65599"/>
            <a:ext cx="8603569" cy="541687"/>
            <a:chOff x="74035" y="2231322"/>
            <a:chExt cx="8550261" cy="756154"/>
          </a:xfrm>
        </p:grpSpPr>
        <p:grpSp>
          <p:nvGrpSpPr>
            <p:cNvPr id="5" name="Group 70">
              <a:extLst>
                <a:ext uri="{FF2B5EF4-FFF2-40B4-BE49-F238E27FC236}">
                  <a16:creationId xmlns:a16="http://schemas.microsoft.com/office/drawing/2014/main" id="{94070A85-BECD-4259-82B4-C58F6BD76F7B}"/>
                </a:ext>
              </a:extLst>
            </p:cNvPr>
            <p:cNvGrpSpPr>
              <a:grpSpLocks/>
            </p:cNvGrpSpPr>
            <p:nvPr/>
          </p:nvGrpSpPr>
          <p:grpSpPr bwMode="auto">
            <a:xfrm>
              <a:off x="330535" y="2267004"/>
              <a:ext cx="7118419" cy="708275"/>
              <a:chOff x="587625" y="3377549"/>
              <a:chExt cx="3665653" cy="1364238"/>
            </a:xfrm>
          </p:grpSpPr>
          <p:pic>
            <p:nvPicPr>
              <p:cNvPr id="8" name="Picture 8" descr="empty-green-rectangle">
                <a:extLst>
                  <a:ext uri="{FF2B5EF4-FFF2-40B4-BE49-F238E27FC236}">
                    <a16:creationId xmlns:a16="http://schemas.microsoft.com/office/drawing/2014/main" id="{1E1210E2-52BC-409F-8012-D026D1544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3665653"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B6AF1015-395C-4AC8-9F1E-2A3243A24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8D58F790-C521-42DB-AB4A-36D2CD83F1F5}"/>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D3187675-A111-4B14-AA6B-07D983CD4F73}"/>
                </a:ext>
              </a:extLst>
            </p:cNvPr>
            <p:cNvSpPr>
              <a:spLocks noChangeArrowheads="1"/>
            </p:cNvSpPr>
            <p:nvPr/>
          </p:nvSpPr>
          <p:spPr bwMode="auto">
            <a:xfrm>
              <a:off x="1209204" y="2231322"/>
              <a:ext cx="7415092"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phương pháp đo tốc độ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472D7640-A698-4E54-A930-D3D142ED0B61}"/>
              </a:ext>
            </a:extLst>
          </p:cNvPr>
          <p:cNvSpPr txBox="1">
            <a:spLocks noChangeArrowheads="1"/>
          </p:cNvSpPr>
          <p:nvPr/>
        </p:nvSpPr>
        <p:spPr bwMode="auto">
          <a:xfrm>
            <a:off x="457200" y="689508"/>
            <a:ext cx="563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Đo tốc độ trong phòng thực hành</a:t>
            </a:r>
          </a:p>
        </p:txBody>
      </p:sp>
      <p:sp>
        <p:nvSpPr>
          <p:cNvPr id="11" name="TextBox 10">
            <a:extLst>
              <a:ext uri="{FF2B5EF4-FFF2-40B4-BE49-F238E27FC236}">
                <a16:creationId xmlns:a16="http://schemas.microsoft.com/office/drawing/2014/main" id="{FD2BE9A0-905F-4FAB-A3BD-8380A87A3BDB}"/>
              </a:ext>
            </a:extLst>
          </p:cNvPr>
          <p:cNvSpPr txBox="1"/>
          <p:nvPr/>
        </p:nvSpPr>
        <p:spPr>
          <a:xfrm>
            <a:off x="457200" y="1066800"/>
            <a:ext cx="6629400" cy="461665"/>
          </a:xfrm>
          <a:prstGeom prst="rect">
            <a:avLst/>
          </a:prstGeom>
          <a:noFill/>
        </p:spPr>
        <p:txBody>
          <a:bodyPr wrap="square">
            <a:spAutoFit/>
          </a:bodyPr>
          <a:lstStyle/>
          <a:p>
            <a:r>
              <a:rPr lang="en-US" sz="2400" i="1">
                <a:solidFill>
                  <a:srgbClr val="00B050"/>
                </a:solidFill>
                <a:effectLst/>
                <a:latin typeface="Arial" panose="020B0604020202020204" pitchFamily="34" charset="0"/>
                <a:ea typeface="Times New Roman" panose="02020603050405020304" pitchFamily="18" charset="0"/>
              </a:rPr>
              <a:t>*Thí nghiệm đo tốc độ bằng dụng cụ thực hành</a:t>
            </a:r>
            <a:endParaRPr lang="en-US" sz="2400" i="1">
              <a:solidFill>
                <a:srgbClr val="00B050"/>
              </a:solidFill>
            </a:endParaRPr>
          </a:p>
        </p:txBody>
      </p:sp>
      <p:pic>
        <p:nvPicPr>
          <p:cNvPr id="14" name="Picture 5" descr="empty-blue-rectangle">
            <a:extLst>
              <a:ext uri="{FF2B5EF4-FFF2-40B4-BE49-F238E27FC236}">
                <a16:creationId xmlns:a16="http://schemas.microsoft.com/office/drawing/2014/main" id="{197EF6F5-8381-429C-9E6A-31C8D2B75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3" y="1528465"/>
            <a:ext cx="6400797" cy="532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A50BC3DE-62E8-4378-B879-71DD5C4FFFE0}"/>
              </a:ext>
            </a:extLst>
          </p:cNvPr>
          <p:cNvSpPr txBox="1"/>
          <p:nvPr/>
        </p:nvSpPr>
        <p:spPr>
          <a:xfrm>
            <a:off x="647702" y="1676400"/>
            <a:ext cx="5676898" cy="1061829"/>
          </a:xfrm>
          <a:prstGeom prst="rect">
            <a:avLst/>
          </a:prstGeom>
          <a:noFill/>
        </p:spPr>
        <p:txBody>
          <a:bodyPr wrap="square">
            <a:spAutoFit/>
          </a:bodyPr>
          <a:lstStyle/>
          <a:p>
            <a:pPr marL="0" marR="0"/>
            <a:r>
              <a:rPr lang="en-US" sz="21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cụ</a:t>
            </a:r>
            <a:r>
              <a:rPr lang="en-US" sz="2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100" b="1" dirty="0">
              <a:effectLst/>
              <a:latin typeface="Calibri" panose="020F0502020204030204" pitchFamily="34" charset="0"/>
              <a:ea typeface="游明朝" panose="02020400000000000000" pitchFamily="18" charset="-128"/>
              <a:cs typeface="Times New Roman" panose="02020603050405020304" pitchFamily="18" charset="0"/>
            </a:endParaRPr>
          </a:p>
          <a:p>
            <a:r>
              <a:rPr lang="en-US" sz="2100" dirty="0">
                <a:solidFill>
                  <a:srgbClr val="000000"/>
                </a:solidFill>
                <a:effectLst/>
                <a:latin typeface="Arial" panose="020B0604020202020204" pitchFamily="34" charset="0"/>
                <a:ea typeface="Times New Roman" panose="02020603050405020304" pitchFamily="18" charset="0"/>
              </a:rPr>
              <a:t>Xe </a:t>
            </a:r>
            <a:r>
              <a:rPr lang="en-US" sz="2100" dirty="0" err="1">
                <a:solidFill>
                  <a:srgbClr val="000000"/>
                </a:solidFill>
                <a:effectLst/>
                <a:latin typeface="Arial" panose="020B0604020202020204" pitchFamily="34" charset="0"/>
                <a:ea typeface="Times New Roman" panose="02020603050405020304" pitchFamily="18" charset="0"/>
              </a:rPr>
              <a:t>có</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tấm</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chắn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sáng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máng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đỡ</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cổng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quang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điện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đồng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hồ</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đo</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thời</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gian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hiện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số</a:t>
            </a:r>
            <a:r>
              <a:rPr lang="en-US" sz="2100" dirty="0">
                <a:solidFill>
                  <a:srgbClr val="000000"/>
                </a:solidFill>
                <a:effectLst/>
                <a:latin typeface="Arial" panose="020B0604020202020204" pitchFamily="34" charset="0"/>
                <a:ea typeface="Times New Roman" panose="02020603050405020304" pitchFamily="18" charset="0"/>
              </a:rPr>
              <a:t>. </a:t>
            </a:r>
          </a:p>
        </p:txBody>
      </p:sp>
      <p:graphicFrame>
        <p:nvGraphicFramePr>
          <p:cNvPr id="17" name="Table 17">
            <a:extLst>
              <a:ext uri="{FF2B5EF4-FFF2-40B4-BE49-F238E27FC236}">
                <a16:creationId xmlns:a16="http://schemas.microsoft.com/office/drawing/2014/main" id="{C0028E90-AF74-41C8-9FF7-A5F23446D2C5}"/>
              </a:ext>
            </a:extLst>
          </p:cNvPr>
          <p:cNvGraphicFramePr>
            <a:graphicFrameLocks noGrp="1"/>
          </p:cNvGraphicFramePr>
          <p:nvPr>
            <p:extLst>
              <p:ext uri="{D42A27DB-BD31-4B8C-83A1-F6EECF244321}">
                <p14:modId xmlns:p14="http://schemas.microsoft.com/office/powerpoint/2010/main" val="2041992633"/>
              </p:ext>
            </p:extLst>
          </p:nvPr>
        </p:nvGraphicFramePr>
        <p:xfrm>
          <a:off x="6929111" y="5176284"/>
          <a:ext cx="4779340" cy="792480"/>
        </p:xfrm>
        <a:graphic>
          <a:graphicData uri="http://schemas.openxmlformats.org/drawingml/2006/table">
            <a:tbl>
              <a:tblPr firstRow="1" bandRow="1">
                <a:tableStyleId>{68D230F3-CF80-4859-8CE7-A43EE81993B5}</a:tableStyleId>
              </a:tblPr>
              <a:tblGrid>
                <a:gridCol w="1681489">
                  <a:extLst>
                    <a:ext uri="{9D8B030D-6E8A-4147-A177-3AD203B41FA5}">
                      <a16:colId xmlns:a16="http://schemas.microsoft.com/office/drawing/2014/main" val="2207175985"/>
                    </a:ext>
                  </a:extLst>
                </a:gridCol>
                <a:gridCol w="1066800">
                  <a:extLst>
                    <a:ext uri="{9D8B030D-6E8A-4147-A177-3AD203B41FA5}">
                      <a16:colId xmlns:a16="http://schemas.microsoft.com/office/drawing/2014/main" val="3764745696"/>
                    </a:ext>
                  </a:extLst>
                </a:gridCol>
                <a:gridCol w="990600">
                  <a:extLst>
                    <a:ext uri="{9D8B030D-6E8A-4147-A177-3AD203B41FA5}">
                      <a16:colId xmlns:a16="http://schemas.microsoft.com/office/drawing/2014/main" val="4226705480"/>
                    </a:ext>
                  </a:extLst>
                </a:gridCol>
                <a:gridCol w="1040451">
                  <a:extLst>
                    <a:ext uri="{9D8B030D-6E8A-4147-A177-3AD203B41FA5}">
                      <a16:colId xmlns:a16="http://schemas.microsoft.com/office/drawing/2014/main" val="3779379094"/>
                    </a:ext>
                  </a:extLst>
                </a:gridCol>
              </a:tblGrid>
              <a:tr h="370840">
                <a:tc>
                  <a:txBody>
                    <a:bodyPr/>
                    <a:lstStyle/>
                    <a:p>
                      <a:pPr algn="ctr"/>
                      <a:r>
                        <a:rPr lang="en-US" sz="2000">
                          <a:latin typeface="Arial" panose="020B0604020202020204" pitchFamily="34" charset="0"/>
                          <a:cs typeface="Arial" panose="020B0604020202020204" pitchFamily="34" charset="0"/>
                        </a:rPr>
                        <a:t>Lần đo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787998"/>
                  </a:ext>
                </a:extLst>
              </a:tr>
              <a:tr h="370840">
                <a:tc>
                  <a:txBody>
                    <a:bodyPr/>
                    <a:lstStyle/>
                    <a:p>
                      <a:pPr algn="ctr"/>
                      <a:r>
                        <a:rPr lang="en-US" sz="2000">
                          <a:latin typeface="Arial" panose="020B0604020202020204" pitchFamily="34" charset="0"/>
                          <a:cs typeface="Arial" panose="020B0604020202020204" pitchFamily="34" charset="0"/>
                        </a:rPr>
                        <a:t>Thời gian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32061"/>
                  </a:ext>
                </a:extLst>
              </a:tr>
            </a:tbl>
          </a:graphicData>
        </a:graphic>
      </p:graphicFrame>
      <p:sp>
        <p:nvSpPr>
          <p:cNvPr id="15" name="TextBox 14">
            <a:extLst>
              <a:ext uri="{FF2B5EF4-FFF2-40B4-BE49-F238E27FC236}">
                <a16:creationId xmlns:a16="http://schemas.microsoft.com/office/drawing/2014/main" id="{59524553-FA0C-8D5D-E700-1063ED04026B}"/>
              </a:ext>
            </a:extLst>
          </p:cNvPr>
          <p:cNvSpPr txBox="1"/>
          <p:nvPr/>
        </p:nvSpPr>
        <p:spPr>
          <a:xfrm>
            <a:off x="675339" y="2667000"/>
            <a:ext cx="5676898" cy="2354491"/>
          </a:xfrm>
          <a:prstGeom prst="rect">
            <a:avLst/>
          </a:prstGeom>
          <a:noFill/>
        </p:spPr>
        <p:txBody>
          <a:bodyPr wrap="square">
            <a:spAutoFit/>
          </a:bodyPr>
          <a:lstStyle/>
          <a:p>
            <a:r>
              <a:rPr lang="en-US" sz="2100" b="1" dirty="0">
                <a:solidFill>
                  <a:srgbClr val="000000"/>
                </a:solidFill>
                <a:effectLst/>
                <a:latin typeface="Arial" panose="020B0604020202020204" pitchFamily="34" charset="0"/>
                <a:ea typeface="Times New Roman" panose="02020603050405020304" pitchFamily="18" charset="0"/>
              </a:rPr>
              <a:t>Tiến </a:t>
            </a:r>
            <a:r>
              <a:rPr lang="en-US" sz="2100" b="1" dirty="0" err="1">
                <a:solidFill>
                  <a:srgbClr val="000000"/>
                </a:solidFill>
                <a:effectLst/>
                <a:latin typeface="Arial" panose="020B0604020202020204" pitchFamily="34" charset="0"/>
                <a:ea typeface="Times New Roman" panose="02020603050405020304" pitchFamily="18" charset="0"/>
              </a:rPr>
              <a:t>hành</a:t>
            </a:r>
            <a:r>
              <a:rPr lang="en-US" sz="2100" b="1" dirty="0">
                <a:solidFill>
                  <a:srgbClr val="000000"/>
                </a:solidFill>
                <a:effectLst/>
                <a:latin typeface="Arial" panose="020B0604020202020204" pitchFamily="34" charset="0"/>
                <a:ea typeface="Times New Roman" panose="02020603050405020304" pitchFamily="18" charset="0"/>
              </a:rPr>
              <a:t> </a:t>
            </a:r>
          </a:p>
          <a:p>
            <a:r>
              <a:rPr lang="en-US" sz="2100" dirty="0" err="1">
                <a:solidFill>
                  <a:srgbClr val="000000"/>
                </a:solidFill>
                <a:effectLst/>
                <a:latin typeface="Arial" panose="020B0604020202020204" pitchFamily="34" charset="0"/>
                <a:ea typeface="Times New Roman" panose="02020603050405020304" pitchFamily="18" charset="0"/>
              </a:rPr>
              <a:t>Lắp</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các</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dụng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cụ</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như</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trên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hình</a:t>
            </a:r>
            <a:r>
              <a:rPr lang="en-US" sz="2100" dirty="0">
                <a:solidFill>
                  <a:srgbClr val="000000"/>
                </a:solidFill>
                <a:effectLst/>
                <a:latin typeface="Arial" panose="020B0604020202020204" pitchFamily="34" charset="0"/>
                <a:ea typeface="Times New Roman" panose="02020603050405020304" pitchFamily="18" charset="0"/>
              </a:rPr>
              <a:t>. </a:t>
            </a:r>
          </a:p>
          <a:p>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Đặt</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máng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đỡ</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nghiêng</a:t>
            </a:r>
            <a:r>
              <a:rPr lang="en-US" sz="2100" dirty="0">
                <a:solidFill>
                  <a:srgbClr val="000000"/>
                </a:solidFill>
                <a:effectLst/>
                <a:latin typeface="Arial" panose="020B0604020202020204" pitchFamily="34" charset="0"/>
                <a:ea typeface="Times New Roman" panose="02020603050405020304" pitchFamily="18" charset="0"/>
              </a:rPr>
              <a:t> so </a:t>
            </a:r>
            <a:r>
              <a:rPr lang="en-US" sz="2100" dirty="0" err="1">
                <a:solidFill>
                  <a:srgbClr val="000000"/>
                </a:solidFill>
                <a:effectLst/>
                <a:latin typeface="Arial" panose="020B0604020202020204" pitchFamily="34" charset="0"/>
                <a:ea typeface="Times New Roman" panose="02020603050405020304" pitchFamily="18" charset="0"/>
              </a:rPr>
              <a:t>với</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phương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ngang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để</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xe</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có</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thể</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chuyển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động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trên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máng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đỡ</a:t>
            </a:r>
            <a:r>
              <a:rPr lang="en-US" sz="2100" dirty="0">
                <a:solidFill>
                  <a:srgbClr val="000000"/>
                </a:solidFill>
                <a:effectLst/>
                <a:latin typeface="Arial" panose="020B0604020202020204" pitchFamily="34" charset="0"/>
                <a:ea typeface="Times New Roman" panose="02020603050405020304" pitchFamily="18" charset="0"/>
              </a:rPr>
              <a:t>.</a:t>
            </a:r>
          </a:p>
          <a:p>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Cắm</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đầu</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nối</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dây</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của</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cổng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quang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điện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vào</a:t>
            </a:r>
            <a:r>
              <a:rPr lang="en-US" sz="2100" dirty="0">
                <a:solidFill>
                  <a:srgbClr val="000000"/>
                </a:solidFill>
                <a:effectLst/>
                <a:latin typeface="Arial" panose="020B0604020202020204" pitchFamily="34" charset="0"/>
                <a:ea typeface="Times New Roman" panose="02020603050405020304" pitchFamily="18" charset="0"/>
              </a:rPr>
              <a:t> ổ A </a:t>
            </a:r>
            <a:r>
              <a:rPr lang="en-US" sz="2100" dirty="0" err="1">
                <a:solidFill>
                  <a:srgbClr val="000000"/>
                </a:solidFill>
                <a:effectLst/>
                <a:latin typeface="Arial" panose="020B0604020202020204" pitchFamily="34" charset="0"/>
                <a:ea typeface="Times New Roman" panose="02020603050405020304" pitchFamily="18" charset="0"/>
              </a:rPr>
              <a:t>của</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đồng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hồ</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đo</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thời</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gian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hiện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số</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và</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chọn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kiểu</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đo</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là</a:t>
            </a:r>
            <a:r>
              <a:rPr lang="en-US" sz="2100" dirty="0">
                <a:solidFill>
                  <a:srgbClr val="000000"/>
                </a:solidFill>
                <a:effectLst/>
                <a:latin typeface="Arial" panose="020B0604020202020204" pitchFamily="34" charset="0"/>
                <a:ea typeface="Times New Roman" panose="02020603050405020304" pitchFamily="18" charset="0"/>
              </a:rPr>
              <a:t> A/ B. </a:t>
            </a:r>
          </a:p>
        </p:txBody>
      </p:sp>
      <p:sp>
        <p:nvSpPr>
          <p:cNvPr id="18" name="TextBox 17">
            <a:extLst>
              <a:ext uri="{FF2B5EF4-FFF2-40B4-BE49-F238E27FC236}">
                <a16:creationId xmlns:a16="http://schemas.microsoft.com/office/drawing/2014/main" id="{534F98B0-059C-24B0-1F3B-A6B0729A5E73}"/>
              </a:ext>
            </a:extLst>
          </p:cNvPr>
          <p:cNvSpPr txBox="1"/>
          <p:nvPr/>
        </p:nvSpPr>
        <p:spPr>
          <a:xfrm>
            <a:off x="647702" y="4937120"/>
            <a:ext cx="5676898" cy="1061829"/>
          </a:xfrm>
          <a:prstGeom prst="rect">
            <a:avLst/>
          </a:prstGeom>
          <a:noFill/>
        </p:spPr>
        <p:txBody>
          <a:bodyPr wrap="square">
            <a:spAutoFit/>
          </a:bodyPr>
          <a:lstStyle/>
          <a:p>
            <a:r>
              <a:rPr lang="en-US" sz="2100">
                <a:solidFill>
                  <a:srgbClr val="000000"/>
                </a:solidFill>
                <a:effectLst/>
                <a:latin typeface="Arial" panose="020B0604020202020204" pitchFamily="34" charset="0"/>
                <a:ea typeface="Times New Roman" panose="02020603050405020304" pitchFamily="18" charset="0"/>
              </a:rPr>
              <a:t>+ Cho xe chuyển động qua cổng quang điện, ghi thời gian trên đồng hồ đo thời gian hiện số. Đó ít nhất 3 lần.</a:t>
            </a:r>
          </a:p>
        </p:txBody>
      </p:sp>
      <p:sp>
        <p:nvSpPr>
          <p:cNvPr id="19" name="TextBox 18">
            <a:extLst>
              <a:ext uri="{FF2B5EF4-FFF2-40B4-BE49-F238E27FC236}">
                <a16:creationId xmlns:a16="http://schemas.microsoft.com/office/drawing/2014/main" id="{765C84AA-3069-081A-C1F3-7928EA9941A1}"/>
              </a:ext>
            </a:extLst>
          </p:cNvPr>
          <p:cNvSpPr txBox="1"/>
          <p:nvPr/>
        </p:nvSpPr>
        <p:spPr>
          <a:xfrm>
            <a:off x="620065" y="5951407"/>
            <a:ext cx="5676898" cy="738664"/>
          </a:xfrm>
          <a:prstGeom prst="rect">
            <a:avLst/>
          </a:prstGeom>
          <a:noFill/>
        </p:spPr>
        <p:txBody>
          <a:bodyPr wrap="square">
            <a:spAutoFit/>
          </a:bodyPr>
          <a:lstStyle/>
          <a:p>
            <a:r>
              <a:rPr lang="en-US" sz="2100" b="1" dirty="0" err="1">
                <a:solidFill>
                  <a:srgbClr val="000000"/>
                </a:solidFill>
                <a:effectLst/>
                <a:latin typeface="Arial" panose="020B0604020202020204" pitchFamily="34" charset="0"/>
                <a:ea typeface="Times New Roman" panose="02020603050405020304" pitchFamily="18" charset="0"/>
              </a:rPr>
              <a:t>Kết</a:t>
            </a:r>
            <a:r>
              <a:rPr lang="en-US" sz="2100" b="1" dirty="0">
                <a:solidFill>
                  <a:srgbClr val="000000"/>
                </a:solidFill>
                <a:effectLst/>
                <a:latin typeface="Arial" panose="020B0604020202020204" pitchFamily="34" charset="0"/>
                <a:ea typeface="Times New Roman" panose="02020603050405020304" pitchFamily="18" charset="0"/>
              </a:rPr>
              <a:t> </a:t>
            </a:r>
            <a:r>
              <a:rPr lang="en-US" sz="2100" b="1" dirty="0" err="1">
                <a:solidFill>
                  <a:srgbClr val="000000"/>
                </a:solidFill>
                <a:effectLst/>
                <a:latin typeface="Arial" panose="020B0604020202020204" pitchFamily="34" charset="0"/>
                <a:ea typeface="Times New Roman" panose="02020603050405020304" pitchFamily="18" charset="0"/>
              </a:rPr>
              <a:t>quả</a:t>
            </a:r>
            <a:r>
              <a:rPr lang="en-US" sz="2100" b="1" dirty="0">
                <a:solidFill>
                  <a:srgbClr val="000000"/>
                </a:solidFill>
                <a:effectLst/>
                <a:latin typeface="Arial" panose="020B0604020202020204" pitchFamily="34" charset="0"/>
                <a:ea typeface="Times New Roman" panose="02020603050405020304" pitchFamily="18" charset="0"/>
              </a:rPr>
              <a:t> </a:t>
            </a:r>
          </a:p>
          <a:p>
            <a:r>
              <a:rPr lang="en-US" sz="2100" dirty="0" err="1">
                <a:solidFill>
                  <a:srgbClr val="000000"/>
                </a:solidFill>
                <a:effectLst/>
                <a:latin typeface="Arial" panose="020B0604020202020204" pitchFamily="34" charset="0"/>
                <a:ea typeface="Times New Roman" panose="02020603050405020304" pitchFamily="18" charset="0"/>
              </a:rPr>
              <a:t>Ghi</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kết</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quả</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đo</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vào</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bảng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số</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liệu</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như</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bảng</a:t>
            </a:r>
            <a:r>
              <a:rPr lang="en-US" sz="2100" dirty="0">
                <a:solidFill>
                  <a:srgbClr val="000000"/>
                </a:solidFill>
                <a:effectLst/>
                <a:latin typeface="Arial" panose="020B0604020202020204" pitchFamily="34" charset="0"/>
                <a:ea typeface="Times New Roman" panose="02020603050405020304" pitchFamily="18" charset="0"/>
              </a:rPr>
              <a:t>)  </a:t>
            </a:r>
            <a:endParaRPr lang="en-US" sz="2100" dirty="0"/>
          </a:p>
        </p:txBody>
      </p:sp>
      <p:pic>
        <p:nvPicPr>
          <p:cNvPr id="20" name="Picture 19" descr="Diagram&#10;&#10;Description automatically generated">
            <a:extLst>
              <a:ext uri="{FF2B5EF4-FFF2-40B4-BE49-F238E27FC236}">
                <a16:creationId xmlns:a16="http://schemas.microsoft.com/office/drawing/2014/main" id="{631A89B6-411E-DE77-7B4E-F9CBD47D6ED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t="5714" b="2593"/>
          <a:stretch/>
        </p:blipFill>
        <p:spPr>
          <a:xfrm>
            <a:off x="6743699" y="1472888"/>
            <a:ext cx="5219698" cy="3589572"/>
          </a:xfrm>
          <a:prstGeom prst="rect">
            <a:avLst/>
          </a:prstGeom>
          <a:ln>
            <a:noFill/>
          </a:ln>
          <a:effectLst>
            <a:softEdge rad="112500"/>
          </a:effectLst>
        </p:spPr>
      </p:pic>
    </p:spTree>
    <p:extLst>
      <p:ext uri="{BB962C8B-B14F-4D97-AF65-F5344CB8AC3E}">
        <p14:creationId xmlns:p14="http://schemas.microsoft.com/office/powerpoint/2010/main" val="242676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CD8D5BED-0E56-46BC-8361-C999931E3741}"/>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3E49B35B-964A-4E39-AB13-D78ED8246A7C}"/>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B3A99CDA-6F7A-4617-B084-6B1BBA3B05CE}"/>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8" name="Rectangle: Rounded Corners 7">
            <a:extLst>
              <a:ext uri="{FF2B5EF4-FFF2-40B4-BE49-F238E27FC236}">
                <a16:creationId xmlns:a16="http://schemas.microsoft.com/office/drawing/2014/main" id="{14C5406A-0886-4557-BFAC-2427EF091F4D}"/>
              </a:ext>
            </a:extLst>
          </p:cNvPr>
          <p:cNvSpPr/>
          <p:nvPr/>
        </p:nvSpPr>
        <p:spPr>
          <a:xfrm>
            <a:off x="510962" y="753466"/>
            <a:ext cx="11308861" cy="2211947"/>
          </a:xfrm>
          <a:prstGeom prst="roundRect">
            <a:avLst>
              <a:gd name="adj" fmla="val 8564"/>
            </a:avLst>
          </a:prstGeom>
          <a:noFill/>
          <a:ln cmpd="dbl">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9" name="Content Placeholder 4" descr="Icon&#10;&#10;Description automatically generated">
            <a:extLst>
              <a:ext uri="{FF2B5EF4-FFF2-40B4-BE49-F238E27FC236}">
                <a16:creationId xmlns:a16="http://schemas.microsoft.com/office/drawing/2014/main" id="{E969AAFD-6A07-4070-ADBA-2469D58BAA4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35" b="90000" l="6364" r="92273">
                        <a14:foregroundMark x1="59091" y1="12065" x2="59091" y2="12065"/>
                        <a14:foregroundMark x1="13864" y1="52174" x2="14659" y2="52174"/>
                        <a14:foregroundMark x1="16932" y1="54565" x2="16932" y2="54565"/>
                        <a14:foregroundMark x1="15909" y1="40652" x2="15909" y2="40652"/>
                        <a14:foregroundMark x1="48864" y1="8152" x2="48864" y2="8152"/>
                        <a14:foregroundMark x1="18182" y1="36957" x2="18182" y2="36957"/>
                        <a14:foregroundMark x1="43523" y1="12826" x2="43523" y2="12826"/>
                        <a14:foregroundMark x1="78523" y1="20652" x2="79773" y2="20870"/>
                        <a14:foregroundMark x1="89545" y1="30652" x2="89545" y2="30652"/>
                        <a14:foregroundMark x1="82614" y1="21522" x2="82614" y2="21522"/>
                        <a14:foregroundMark x1="85455" y1="26957" x2="86136" y2="26957"/>
                        <a14:foregroundMark x1="83068" y1="24457" x2="83068" y2="24457"/>
                        <a14:foregroundMark x1="77273" y1="18370" x2="77273" y2="18370"/>
                        <a14:foregroundMark x1="67273" y1="12500" x2="67273" y2="12500"/>
                        <a14:foregroundMark x1="52159" y1="9130" x2="52159" y2="9130"/>
                        <a14:foregroundMark x1="39205" y1="12500" x2="39205" y2="12500"/>
                        <a14:foregroundMark x1="61932" y1="14783" x2="63977" y2="14457"/>
                        <a14:foregroundMark x1="69545" y1="11848" x2="69545" y2="11848"/>
                        <a14:foregroundMark x1="74205" y1="13478" x2="74205" y2="13478"/>
                        <a14:foregroundMark x1="9545" y1="53587" x2="9545" y2="53587"/>
                        <a14:foregroundMark x1="20000" y1="72935" x2="20000" y2="72935"/>
                        <a14:foregroundMark x1="6477" y1="44348" x2="6477" y2="44348"/>
                        <a14:foregroundMark x1="92273" y1="45761" x2="92273" y2="45761"/>
                      </a14:backgroundRemoval>
                    </a14:imgEffect>
                  </a14:imgLayer>
                </a14:imgProps>
              </a:ext>
              <a:ext uri="{28A0092B-C50C-407E-A947-70E740481C1C}">
                <a14:useLocalDpi xmlns:a14="http://schemas.microsoft.com/office/drawing/2010/main" val="0"/>
              </a:ext>
            </a:extLst>
          </a:blip>
          <a:stretch>
            <a:fillRect/>
          </a:stretch>
        </p:blipFill>
        <p:spPr>
          <a:xfrm>
            <a:off x="104138" y="384327"/>
            <a:ext cx="734062" cy="767428"/>
          </a:xfrm>
          <a:prstGeom prst="rect">
            <a:avLst/>
          </a:prstGeom>
        </p:spPr>
      </p:pic>
      <p:sp>
        <p:nvSpPr>
          <p:cNvPr id="10" name="TextBox 9">
            <a:extLst>
              <a:ext uri="{FF2B5EF4-FFF2-40B4-BE49-F238E27FC236}">
                <a16:creationId xmlns:a16="http://schemas.microsoft.com/office/drawing/2014/main" id="{D7F4B524-E5E8-4FEA-A45B-1ECF63C9FC79}"/>
              </a:ext>
            </a:extLst>
          </p:cNvPr>
          <p:cNvSpPr txBox="1"/>
          <p:nvPr/>
        </p:nvSpPr>
        <p:spPr>
          <a:xfrm>
            <a:off x="838199" y="753466"/>
            <a:ext cx="10981623" cy="894860"/>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Kết quả đo thời gian tấm chắn sáng (rộng 10 mm) đi qua cổng quang điện được cho ở bảng.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1" name="TextBox 10">
            <a:extLst>
              <a:ext uri="{FF2B5EF4-FFF2-40B4-BE49-F238E27FC236}">
                <a16:creationId xmlns:a16="http://schemas.microsoft.com/office/drawing/2014/main" id="{D79F5745-5FA4-460E-9558-C21E243DAC1C}"/>
              </a:ext>
            </a:extLst>
          </p:cNvPr>
          <p:cNvSpPr txBox="1"/>
          <p:nvPr/>
        </p:nvSpPr>
        <p:spPr>
          <a:xfrm>
            <a:off x="1159608" y="2488359"/>
            <a:ext cx="10338804" cy="477054"/>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 thời gian trung bình và sai số tuyệt đối trung bình của phép đo.</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aphicFrame>
        <p:nvGraphicFramePr>
          <p:cNvPr id="12" name="Table 17">
            <a:extLst>
              <a:ext uri="{FF2B5EF4-FFF2-40B4-BE49-F238E27FC236}">
                <a16:creationId xmlns:a16="http://schemas.microsoft.com/office/drawing/2014/main" id="{E4275ADA-8122-49C2-84B2-E8675F134569}"/>
              </a:ext>
            </a:extLst>
          </p:cNvPr>
          <p:cNvGraphicFramePr>
            <a:graphicFrameLocks noGrp="1"/>
          </p:cNvGraphicFramePr>
          <p:nvPr>
            <p:extLst>
              <p:ext uri="{D42A27DB-BD31-4B8C-83A1-F6EECF244321}">
                <p14:modId xmlns:p14="http://schemas.microsoft.com/office/powerpoint/2010/main" val="4187595802"/>
              </p:ext>
            </p:extLst>
          </p:nvPr>
        </p:nvGraphicFramePr>
        <p:xfrm>
          <a:off x="1752600" y="1593499"/>
          <a:ext cx="8686800" cy="792480"/>
        </p:xfrm>
        <a:graphic>
          <a:graphicData uri="http://schemas.openxmlformats.org/drawingml/2006/table">
            <a:tbl>
              <a:tblPr firstRow="1" bandRow="1">
                <a:tableStyleId>{68D230F3-CF80-4859-8CE7-A43EE81993B5}</a:tableStyleId>
              </a:tblPr>
              <a:tblGrid>
                <a:gridCol w="2171700">
                  <a:extLst>
                    <a:ext uri="{9D8B030D-6E8A-4147-A177-3AD203B41FA5}">
                      <a16:colId xmlns:a16="http://schemas.microsoft.com/office/drawing/2014/main" val="2207175985"/>
                    </a:ext>
                  </a:extLst>
                </a:gridCol>
                <a:gridCol w="2171700">
                  <a:extLst>
                    <a:ext uri="{9D8B030D-6E8A-4147-A177-3AD203B41FA5}">
                      <a16:colId xmlns:a16="http://schemas.microsoft.com/office/drawing/2014/main" val="3764745696"/>
                    </a:ext>
                  </a:extLst>
                </a:gridCol>
                <a:gridCol w="2171700">
                  <a:extLst>
                    <a:ext uri="{9D8B030D-6E8A-4147-A177-3AD203B41FA5}">
                      <a16:colId xmlns:a16="http://schemas.microsoft.com/office/drawing/2014/main" val="4226705480"/>
                    </a:ext>
                  </a:extLst>
                </a:gridCol>
                <a:gridCol w="2171700">
                  <a:extLst>
                    <a:ext uri="{9D8B030D-6E8A-4147-A177-3AD203B41FA5}">
                      <a16:colId xmlns:a16="http://schemas.microsoft.com/office/drawing/2014/main" val="3779379094"/>
                    </a:ext>
                  </a:extLst>
                </a:gridCol>
              </a:tblGrid>
              <a:tr h="370840">
                <a:tc>
                  <a:txBody>
                    <a:bodyPr/>
                    <a:lstStyle/>
                    <a:p>
                      <a:pPr algn="ctr"/>
                      <a:r>
                        <a:rPr lang="en-US" sz="2000">
                          <a:latin typeface="Arial" panose="020B0604020202020204" pitchFamily="34" charset="0"/>
                          <a:cs typeface="Arial" panose="020B0604020202020204" pitchFamily="34" charset="0"/>
                        </a:rPr>
                        <a:t>Lần đo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787998"/>
                  </a:ext>
                </a:extLst>
              </a:tr>
              <a:tr h="370840">
                <a:tc>
                  <a:txBody>
                    <a:bodyPr/>
                    <a:lstStyle/>
                    <a:p>
                      <a:pPr algn="ctr"/>
                      <a:r>
                        <a:rPr lang="en-US" sz="2000">
                          <a:latin typeface="Arial" panose="020B0604020202020204" pitchFamily="34" charset="0"/>
                          <a:cs typeface="Arial" panose="020B0604020202020204" pitchFamily="34" charset="0"/>
                        </a:rPr>
                        <a:t>Thời gian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0,098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0,102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32061"/>
                  </a:ext>
                </a:extLst>
              </a:tr>
            </a:tbl>
          </a:graphicData>
        </a:graphic>
      </p:graphicFrame>
    </p:spTree>
    <p:extLst>
      <p:ext uri="{BB962C8B-B14F-4D97-AF65-F5344CB8AC3E}">
        <p14:creationId xmlns:p14="http://schemas.microsoft.com/office/powerpoint/2010/main" val="527275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F16A578F-F983-4D39-91D8-71D769D4E311}"/>
              </a:ext>
            </a:extLst>
          </p:cNvPr>
          <p:cNvGrpSpPr/>
          <p:nvPr/>
        </p:nvGrpSpPr>
        <p:grpSpPr>
          <a:xfrm>
            <a:off x="3801040" y="99854"/>
            <a:ext cx="4721554" cy="531988"/>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23B88B46-93E1-4864-9F6A-CA797DA500AE}"/>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134AFC57-E2AB-465C-A0C2-C9F99C3BD52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Kiến thức, kĩ năng cốt lõi</a:t>
              </a:r>
            </a:p>
          </p:txBody>
        </p:sp>
      </p:grpSp>
      <p:sp>
        <p:nvSpPr>
          <p:cNvPr id="7" name="Rectangle: Rounded Corners 6">
            <a:extLst>
              <a:ext uri="{FF2B5EF4-FFF2-40B4-BE49-F238E27FC236}">
                <a16:creationId xmlns:a16="http://schemas.microsoft.com/office/drawing/2014/main" id="{08679E84-2231-4160-B8B2-AD6690AD6E77}"/>
              </a:ext>
            </a:extLst>
          </p:cNvPr>
          <p:cNvSpPr/>
          <p:nvPr/>
        </p:nvSpPr>
        <p:spPr>
          <a:xfrm>
            <a:off x="510962" y="714140"/>
            <a:ext cx="11308861" cy="4086459"/>
          </a:xfrm>
          <a:prstGeom prst="roundRect">
            <a:avLst>
              <a:gd name="adj" fmla="val 8564"/>
            </a:avLst>
          </a:prstGeom>
          <a:noFill/>
          <a:ln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8" name="Group 17">
            <a:extLst>
              <a:ext uri="{FF2B5EF4-FFF2-40B4-BE49-F238E27FC236}">
                <a16:creationId xmlns:a16="http://schemas.microsoft.com/office/drawing/2014/main" id="{E57D36A0-63DE-44AE-8926-AB266F373420}"/>
              </a:ext>
            </a:extLst>
          </p:cNvPr>
          <p:cNvGrpSpPr/>
          <p:nvPr/>
        </p:nvGrpSpPr>
        <p:grpSpPr>
          <a:xfrm>
            <a:off x="168062" y="384327"/>
            <a:ext cx="685800" cy="659631"/>
            <a:chOff x="863600" y="861263"/>
            <a:chExt cx="685800" cy="659631"/>
          </a:xfrm>
        </p:grpSpPr>
        <p:sp>
          <p:nvSpPr>
            <p:cNvPr id="15" name="Oval 14">
              <a:extLst>
                <a:ext uri="{FF2B5EF4-FFF2-40B4-BE49-F238E27FC236}">
                  <a16:creationId xmlns:a16="http://schemas.microsoft.com/office/drawing/2014/main" id="{22437C0D-AF0B-459A-9FC8-0416743DA0CD}"/>
                </a:ext>
              </a:extLst>
            </p:cNvPr>
            <p:cNvSpPr/>
            <p:nvPr/>
          </p:nvSpPr>
          <p:spPr>
            <a:xfrm>
              <a:off x="863600" y="861263"/>
              <a:ext cx="685800" cy="659631"/>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key, mirror&#10;&#10;Description automatically generated">
              <a:extLst>
                <a:ext uri="{FF2B5EF4-FFF2-40B4-BE49-F238E27FC236}">
                  <a16:creationId xmlns:a16="http://schemas.microsoft.com/office/drawing/2014/main" id="{2952558D-F431-4EFF-B628-C3108DE8503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333" b="83667" l="22500" r="78375">
                          <a14:foregroundMark x1="78375" y1="74167" x2="78375" y2="74167"/>
                          <a14:foregroundMark x1="40625" y1="20500" x2="40625" y2="20500"/>
                        </a14:backgroundRemoval>
                      </a14:imgEffect>
                    </a14:imgLayer>
                  </a14:imgProps>
                </a:ext>
                <a:ext uri="{28A0092B-C50C-407E-A947-70E740481C1C}">
                  <a14:useLocalDpi xmlns:a14="http://schemas.microsoft.com/office/drawing/2010/main" val="0"/>
                </a:ext>
              </a:extLst>
            </a:blip>
            <a:srcRect l="15625" t="12500" r="15625" b="8333"/>
            <a:stretch/>
          </p:blipFill>
          <p:spPr>
            <a:xfrm>
              <a:off x="903372" y="912111"/>
              <a:ext cx="646028" cy="557933"/>
            </a:xfrm>
            <a:prstGeom prst="rect">
              <a:avLst/>
            </a:prstGeom>
          </p:spPr>
        </p:pic>
      </p:grpSp>
      <p:sp>
        <p:nvSpPr>
          <p:cNvPr id="25" name="TextBox 24">
            <a:extLst>
              <a:ext uri="{FF2B5EF4-FFF2-40B4-BE49-F238E27FC236}">
                <a16:creationId xmlns:a16="http://schemas.microsoft.com/office/drawing/2014/main" id="{671B89F9-7415-46C4-8971-00919F6DDB1B}"/>
              </a:ext>
            </a:extLst>
          </p:cNvPr>
          <p:cNvSpPr txBox="1"/>
          <p:nvPr/>
        </p:nvSpPr>
        <p:spPr>
          <a:xfrm>
            <a:off x="893634" y="954165"/>
            <a:ext cx="10536366" cy="1773178"/>
          </a:xfrm>
          <a:prstGeom prst="rect">
            <a:avLst/>
          </a:prstGeom>
          <a:noFill/>
        </p:spPr>
        <p:txBody>
          <a:bodyPr wrap="square">
            <a:spAutoFit/>
          </a:bodyPr>
          <a:lstStyle/>
          <a:p>
            <a:pPr marL="342900" indent="-342900">
              <a:lnSpc>
                <a:spcPct val="107000"/>
              </a:lnSpc>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khoảng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trung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bình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đặc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trưng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chậm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B14845F5-6CCD-450D-E3FC-E43326F20D91}"/>
              </a:ext>
            </a:extLst>
          </p:cNvPr>
          <p:cNvSpPr txBox="1"/>
          <p:nvPr/>
        </p:nvSpPr>
        <p:spPr>
          <a:xfrm>
            <a:off x="893634" y="2727343"/>
            <a:ext cx="10536366" cy="885755"/>
          </a:xfrm>
          <a:prstGeom prst="rect">
            <a:avLst/>
          </a:prstGeom>
          <a:noFill/>
        </p:spPr>
        <p:txBody>
          <a:bodyPr wrap="square">
            <a:spAutoFit/>
          </a:bodyPr>
          <a:lstStyle/>
          <a:p>
            <a:pPr marL="342900" marR="0" indent="-342900">
              <a:lnSpc>
                <a:spcPct val="107000"/>
              </a:lnSpc>
              <a:spcBef>
                <a:spcPts val="0"/>
              </a:spcBef>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khoảng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17917653-A753-502E-A2D5-B9F624F055DB}"/>
              </a:ext>
            </a:extLst>
          </p:cNvPr>
          <p:cNvSpPr txBox="1"/>
          <p:nvPr/>
        </p:nvSpPr>
        <p:spPr>
          <a:xfrm>
            <a:off x="886974" y="3892063"/>
            <a:ext cx="4257158" cy="483209"/>
          </a:xfrm>
          <a:prstGeom prst="rect">
            <a:avLst/>
          </a:prstGeom>
          <a:noFill/>
        </p:spPr>
        <p:txBody>
          <a:bodyPr wrap="square">
            <a:spAutoFit/>
          </a:bodyPr>
          <a:lstStyle/>
          <a:p>
            <a:pPr marL="342900" marR="0" indent="-342900">
              <a:lnSpc>
                <a:spcPct val="107000"/>
              </a:lnSpc>
              <a:spcBef>
                <a:spcPts val="0"/>
              </a:spcBef>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thức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6" name="Group 15">
            <a:extLst>
              <a:ext uri="{FF2B5EF4-FFF2-40B4-BE49-F238E27FC236}">
                <a16:creationId xmlns:a16="http://schemas.microsoft.com/office/drawing/2014/main" id="{35685DD0-A0C3-6F29-9111-8EA9F2510AB6}"/>
              </a:ext>
            </a:extLst>
          </p:cNvPr>
          <p:cNvGrpSpPr/>
          <p:nvPr/>
        </p:nvGrpSpPr>
        <p:grpSpPr>
          <a:xfrm>
            <a:off x="6192625" y="3533723"/>
            <a:ext cx="3110540" cy="1199888"/>
            <a:chOff x="8076716" y="3452482"/>
            <a:chExt cx="2310296" cy="1252079"/>
          </a:xfrm>
        </p:grpSpPr>
        <p:pic>
          <p:nvPicPr>
            <p:cNvPr id="19" name="Picture 18" descr="empty-red-rectangle">
              <a:extLst>
                <a:ext uri="{FF2B5EF4-FFF2-40B4-BE49-F238E27FC236}">
                  <a16:creationId xmlns:a16="http://schemas.microsoft.com/office/drawing/2014/main" id="{CD568A6D-6771-1DAA-B4CF-4886F6147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0" name="Object 18">
                  <a:extLst>
                    <a:ext uri="{FF2B5EF4-FFF2-40B4-BE49-F238E27FC236}">
                      <a16:creationId xmlns:a16="http://schemas.microsoft.com/office/drawing/2014/main" id="{847451B1-4F89-2252-6B7A-C6082FA690CC}"/>
                    </a:ext>
                  </a:extLst>
                </p:cNvPr>
                <p:cNvSpPr txBox="1"/>
                <p:nvPr/>
              </p:nvSpPr>
              <p:spPr bwMode="auto">
                <a:xfrm>
                  <a:off x="8568843" y="3533243"/>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3000" i="1" smtClean="0">
                                <a:solidFill>
                                  <a:srgbClr val="000000"/>
                                </a:solidFill>
                                <a:latin typeface="Cambria Math" panose="02040503050406030204" pitchFamily="18" charset="0"/>
                              </a:rPr>
                            </m:ctrlPr>
                          </m:accPr>
                          <m:e>
                            <m:r>
                              <a:rPr lang="en-US" sz="3000" b="0" i="1" smtClean="0">
                                <a:solidFill>
                                  <a:srgbClr val="000000"/>
                                </a:solidFill>
                                <a:latin typeface="Cambria Math" panose="02040503050406030204" pitchFamily="18" charset="0"/>
                              </a:rPr>
                              <m:t>𝑉</m:t>
                            </m:r>
                          </m:e>
                        </m:acc>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acc>
                              <m:accPr>
                                <m:chr m:val="⃗"/>
                                <m:ctrlPr>
                                  <a:rPr lang="en-US" sz="3000" i="1" smtClean="0">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sym typeface="Symbol" panose="05050102010706020507" pitchFamily="18" charset="2"/>
                                  </a:rPr>
                                  <m:t></m:t>
                                </m:r>
                                <m:r>
                                  <a:rPr lang="en-US" sz="3000" i="1">
                                    <a:solidFill>
                                      <a:srgbClr val="000000"/>
                                    </a:solidFill>
                                    <a:latin typeface="Cambria Math" panose="02040503050406030204" pitchFamily="18" charset="0"/>
                                    <a:sym typeface="Symbol" panose="05050102010706020507" pitchFamily="18" charset="2"/>
                                  </a:rPr>
                                  <m:t>𝑑</m:t>
                                </m:r>
                              </m:e>
                            </m:acc>
                          </m:num>
                          <m:den>
                            <m:r>
                              <a:rPr lang="en-US" sz="3000" i="1">
                                <a:solidFill>
                                  <a:srgbClr val="000000"/>
                                </a:solidFill>
                                <a:latin typeface="Cambria Math" panose="02040503050406030204" pitchFamily="18" charset="0"/>
                                <a:sym typeface="Symbol" panose="05050102010706020507" pitchFamily="18" charset="2"/>
                              </a:rPr>
                              <m:t></m:t>
                            </m:r>
                            <m:r>
                              <a:rPr lang="en-US" sz="3000" i="1">
                                <a:solidFill>
                                  <a:srgbClr val="000000"/>
                                </a:solidFill>
                                <a:latin typeface="Cambria Math" panose="02040503050406030204" pitchFamily="18" charset="0"/>
                              </a:rPr>
                              <m:t>𝑡</m:t>
                            </m:r>
                          </m:den>
                        </m:f>
                      </m:oMath>
                    </m:oMathPara>
                  </a14:m>
                  <a:endParaRPr lang="en-US" sz="3000" dirty="0"/>
                </a:p>
              </p:txBody>
            </p:sp>
          </mc:Choice>
          <mc:Fallback>
            <p:sp>
              <p:nvSpPr>
                <p:cNvPr id="20" name="Object 18">
                  <a:extLst>
                    <a:ext uri="{FF2B5EF4-FFF2-40B4-BE49-F238E27FC236}">
                      <a16:creationId xmlns:a16="http://schemas.microsoft.com/office/drawing/2014/main" id="{847451B1-4F89-2252-6B7A-C6082FA690CC}"/>
                    </a:ext>
                  </a:extLst>
                </p:cNvPr>
                <p:cNvSpPr txBox="1">
                  <a:spLocks noRot="1" noChangeAspect="1" noMove="1" noResize="1" noEditPoints="1" noAdjustHandles="1" noChangeArrowheads="1" noChangeShapeType="1" noTextEdit="1"/>
                </p:cNvSpPr>
                <p:nvPr/>
              </p:nvSpPr>
              <p:spPr bwMode="auto">
                <a:xfrm>
                  <a:off x="8568843" y="3533243"/>
                  <a:ext cx="1447800" cy="1160463"/>
                </a:xfrm>
                <a:prstGeom prst="rect">
                  <a:avLst/>
                </a:prstGeom>
                <a:blipFill>
                  <a:blip r:embed="rId5"/>
                  <a:stretch>
                    <a:fillRect/>
                  </a:stretch>
                </a:blipFill>
                <a:ln w="9525">
                  <a:noFill/>
                  <a:miter lim="800000"/>
                  <a:headEnd/>
                  <a:tailEnd/>
                </a:ln>
                <a:effectLst/>
              </p:spPr>
              <p:txBody>
                <a:bodyPr/>
                <a:lstStyle/>
                <a:p>
                  <a:r>
                    <a:rPr lang="en-US">
                      <a:noFill/>
                    </a:rPr>
                    <a:t> </a:t>
                  </a:r>
                </a:p>
              </p:txBody>
            </p:sp>
          </mc:Fallback>
        </mc:AlternateContent>
      </p:grpSp>
    </p:spTree>
    <p:extLst>
      <p:ext uri="{BB962C8B-B14F-4D97-AF65-F5344CB8AC3E}">
        <p14:creationId xmlns:p14="http://schemas.microsoft.com/office/powerpoint/2010/main" val="117382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4144297" cy="541686"/>
            <a:chOff x="74035" y="2231322"/>
            <a:chExt cx="4118619"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104843" cy="708275"/>
              <a:chOff x="587625" y="3377549"/>
              <a:chExt cx="159884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59884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2983450"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93" y="4191000"/>
            <a:ext cx="507630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557702" y="1049040"/>
            <a:ext cx="4488277" cy="2532360"/>
          </a:xfrm>
          <a:prstGeom prst="rect">
            <a:avLst/>
          </a:prstGeom>
          <a:noFill/>
        </p:spPr>
        <p:txBody>
          <a:bodyPr wrap="square">
            <a:spAutoFit/>
          </a:bodyPr>
          <a:lstStyle/>
          <a:p>
            <a:pPr marL="0" marR="0" algn="just">
              <a:lnSpc>
                <a:spcPct val="107000"/>
              </a:lnSpc>
              <a:spcBef>
                <a:spcPts val="0"/>
              </a:spcBef>
              <a:spcAft>
                <a:spcPts val="50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 các cuộc thi chạy, vận động viên không chạy với cùng tốc độ trên toàn quãng đường mà khi gần về đích sẽ chạy nước rút với tốc độ nhanh hơn. </a:t>
            </a:r>
          </a:p>
        </p:txBody>
      </p:sp>
      <p:pic>
        <p:nvPicPr>
          <p:cNvPr id="23" name="Picture 22" descr="A group of people on a track&#10;&#10;Description automatically generated with medium confidence">
            <a:extLst>
              <a:ext uri="{FF2B5EF4-FFF2-40B4-BE49-F238E27FC236}">
                <a16:creationId xmlns:a16="http://schemas.microsoft.com/office/drawing/2014/main" id="{BAE4D316-8582-43AD-B7EE-CD92C2CE16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036435"/>
            <a:ext cx="5357430" cy="4977945"/>
          </a:xfrm>
          <a:prstGeom prst="rect">
            <a:avLst/>
          </a:prstGeom>
        </p:spPr>
      </p:pic>
      <p:sp>
        <p:nvSpPr>
          <p:cNvPr id="11" name="TextBox 10">
            <a:extLst>
              <a:ext uri="{FF2B5EF4-FFF2-40B4-BE49-F238E27FC236}">
                <a16:creationId xmlns:a16="http://schemas.microsoft.com/office/drawing/2014/main" id="{4FDDB101-C88A-4D3C-4E4C-FD18C5706D33}"/>
              </a:ext>
            </a:extLst>
          </p:cNvPr>
          <p:cNvSpPr txBox="1"/>
          <p:nvPr/>
        </p:nvSpPr>
        <p:spPr>
          <a:xfrm>
            <a:off x="834564" y="4490244"/>
            <a:ext cx="4227364" cy="1306512"/>
          </a:xfrm>
          <a:prstGeom prst="rect">
            <a:avLst/>
          </a:prstGeom>
          <a:noFill/>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 độ mà vận động viên chạy trên cả quãng đường là tốc độ trung bình.</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80362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4144297" cy="541686"/>
            <a:chOff x="74035" y="2231322"/>
            <a:chExt cx="4118619"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104843" cy="708275"/>
              <a:chOff x="587625" y="3377549"/>
              <a:chExt cx="159884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59884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2983450"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sp>
        <p:nvSpPr>
          <p:cNvPr id="22" name="TextBox 21">
            <a:extLst>
              <a:ext uri="{FF2B5EF4-FFF2-40B4-BE49-F238E27FC236}">
                <a16:creationId xmlns:a16="http://schemas.microsoft.com/office/drawing/2014/main" id="{DC224933-9386-4EF8-83D5-7F9F847973BE}"/>
              </a:ext>
            </a:extLst>
          </p:cNvPr>
          <p:cNvSpPr txBox="1"/>
          <p:nvPr/>
        </p:nvSpPr>
        <p:spPr>
          <a:xfrm>
            <a:off x="1106094" y="1126843"/>
            <a:ext cx="8524481" cy="894860"/>
          </a:xfrm>
          <a:prstGeom prst="rect">
            <a:avLst/>
          </a:prstGeom>
          <a:noFill/>
        </p:spPr>
        <p:txBody>
          <a:bodyPr wrap="square">
            <a:spAutoFit/>
          </a:bodyPr>
          <a:lstStyle/>
          <a:p>
            <a:pPr marL="0" marR="0">
              <a:spcBef>
                <a:spcPts val="0"/>
              </a:spcBef>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thể tính được tốc độ trung bình nếu biết quãng đường di chuyển và thời gian để đi hết quãng đường </a:t>
            </a:r>
            <a:r>
              <a:rPr lang="en-US" sz="25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ấ</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a:t>
            </a:r>
            <a:endParaRPr lang="en-US" sz="25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1" name="Text Box 13">
            <a:extLst>
              <a:ext uri="{FF2B5EF4-FFF2-40B4-BE49-F238E27FC236}">
                <a16:creationId xmlns:a16="http://schemas.microsoft.com/office/drawing/2014/main" id="{F228B36D-503F-43F6-8C14-14EBE6365739}"/>
              </a:ext>
            </a:extLst>
          </p:cNvPr>
          <p:cNvSpPr txBox="1">
            <a:spLocks noChangeArrowheads="1"/>
          </p:cNvSpPr>
          <p:nvPr/>
        </p:nvSpPr>
        <p:spPr bwMode="auto">
          <a:xfrm>
            <a:off x="457200" y="689508"/>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Tốc độ trung bình</a:t>
            </a:r>
          </a:p>
        </p:txBody>
      </p:sp>
      <p:grpSp>
        <p:nvGrpSpPr>
          <p:cNvPr id="12" name="Group 11">
            <a:extLst>
              <a:ext uri="{FF2B5EF4-FFF2-40B4-BE49-F238E27FC236}">
                <a16:creationId xmlns:a16="http://schemas.microsoft.com/office/drawing/2014/main" id="{C0C19973-C080-424E-B386-AE0C5EC56621}"/>
              </a:ext>
            </a:extLst>
          </p:cNvPr>
          <p:cNvGrpSpPr/>
          <p:nvPr/>
        </p:nvGrpSpPr>
        <p:grpSpPr>
          <a:xfrm>
            <a:off x="760019" y="2152635"/>
            <a:ext cx="6562634" cy="1267505"/>
            <a:chOff x="386342" y="3847128"/>
            <a:chExt cx="6562634" cy="1522771"/>
          </a:xfrm>
        </p:grpSpPr>
        <p:pic>
          <p:nvPicPr>
            <p:cNvPr id="13" name="Picture 4" descr="empty-blue-rectangle">
              <a:extLst>
                <a:ext uri="{FF2B5EF4-FFF2-40B4-BE49-F238E27FC236}">
                  <a16:creationId xmlns:a16="http://schemas.microsoft.com/office/drawing/2014/main" id="{5F265E43-189F-43FD-94C4-34341ACFDA68}"/>
                </a:ext>
              </a:extLst>
            </p:cNvPr>
            <p:cNvPicPr>
              <a:picLocks noChangeAspect="1" noChangeArrowheads="1"/>
            </p:cNvPicPr>
            <p:nvPr/>
          </p:nvPicPr>
          <p:blipFill>
            <a:blip r:embed="rId4"/>
            <a:srcRect/>
            <a:stretch>
              <a:fillRect/>
            </a:stretch>
          </p:blipFill>
          <p:spPr bwMode="auto">
            <a:xfrm>
              <a:off x="386342" y="3847128"/>
              <a:ext cx="6324600" cy="1522771"/>
            </a:xfrm>
            <a:prstGeom prst="rect">
              <a:avLst/>
            </a:prstGeom>
            <a:noFill/>
            <a:ln w="9525">
              <a:noFill/>
              <a:miter lim="800000"/>
              <a:headEnd/>
              <a:tailEnd/>
            </a:ln>
          </p:spPr>
        </p:pic>
        <p:grpSp>
          <p:nvGrpSpPr>
            <p:cNvPr id="14" name="Group 8">
              <a:extLst>
                <a:ext uri="{FF2B5EF4-FFF2-40B4-BE49-F238E27FC236}">
                  <a16:creationId xmlns:a16="http://schemas.microsoft.com/office/drawing/2014/main" id="{FA1A3957-5846-449C-81E1-8C2C71FDC43E}"/>
                </a:ext>
              </a:extLst>
            </p:cNvPr>
            <p:cNvGrpSpPr>
              <a:grpSpLocks/>
            </p:cNvGrpSpPr>
            <p:nvPr/>
          </p:nvGrpSpPr>
          <p:grpSpPr bwMode="auto">
            <a:xfrm>
              <a:off x="659342" y="4028285"/>
              <a:ext cx="6289634" cy="1033463"/>
              <a:chOff x="537" y="3414"/>
              <a:chExt cx="3442" cy="651"/>
            </a:xfrm>
          </p:grpSpPr>
          <p:sp>
            <p:nvSpPr>
              <p:cNvPr id="16" name="Rectangle 9">
                <a:extLst>
                  <a:ext uri="{FF2B5EF4-FFF2-40B4-BE49-F238E27FC236}">
                    <a16:creationId xmlns:a16="http://schemas.microsoft.com/office/drawing/2014/main" id="{DBEF9ECE-1BBE-418D-A525-533091D92545}"/>
                  </a:ext>
                </a:extLst>
              </p:cNvPr>
              <p:cNvSpPr>
                <a:spLocks noChangeArrowheads="1"/>
              </p:cNvSpPr>
              <p:nvPr/>
            </p:nvSpPr>
            <p:spPr bwMode="auto">
              <a:xfrm>
                <a:off x="537" y="3549"/>
                <a:ext cx="185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Tốc độ trung bình = </a:t>
                </a:r>
              </a:p>
            </p:txBody>
          </p:sp>
          <p:sp>
            <p:nvSpPr>
              <p:cNvPr id="17" name="Rectangle 10">
                <a:extLst>
                  <a:ext uri="{FF2B5EF4-FFF2-40B4-BE49-F238E27FC236}">
                    <a16:creationId xmlns:a16="http://schemas.microsoft.com/office/drawing/2014/main" id="{D947237F-0975-472E-9F51-91CB4291B5DB}"/>
                  </a:ext>
                </a:extLst>
              </p:cNvPr>
              <p:cNvSpPr>
                <a:spLocks noChangeArrowheads="1"/>
              </p:cNvSpPr>
              <p:nvPr/>
            </p:nvSpPr>
            <p:spPr bwMode="auto">
              <a:xfrm>
                <a:off x="2271" y="3414"/>
                <a:ext cx="1328"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Quãng đường</a:t>
                </a:r>
              </a:p>
            </p:txBody>
          </p:sp>
          <p:sp>
            <p:nvSpPr>
              <p:cNvPr id="18" name="Line 11">
                <a:extLst>
                  <a:ext uri="{FF2B5EF4-FFF2-40B4-BE49-F238E27FC236}">
                    <a16:creationId xmlns:a16="http://schemas.microsoft.com/office/drawing/2014/main" id="{350281FA-4BEF-4BA1-81F5-73CA424508F5}"/>
                  </a:ext>
                </a:extLst>
              </p:cNvPr>
              <p:cNvSpPr>
                <a:spLocks noChangeShapeType="1"/>
              </p:cNvSpPr>
              <p:nvPr/>
            </p:nvSpPr>
            <p:spPr bwMode="auto">
              <a:xfrm>
                <a:off x="2220" y="3746"/>
                <a:ext cx="1379"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19" name="Rectangle 12">
                <a:extLst>
                  <a:ext uri="{FF2B5EF4-FFF2-40B4-BE49-F238E27FC236}">
                    <a16:creationId xmlns:a16="http://schemas.microsoft.com/office/drawing/2014/main" id="{223AD3F0-9CFD-477C-83DF-A9954D0057F6}"/>
                  </a:ext>
                </a:extLst>
              </p:cNvPr>
              <p:cNvSpPr>
                <a:spLocks noChangeArrowheads="1"/>
              </p:cNvSpPr>
              <p:nvPr/>
            </p:nvSpPr>
            <p:spPr bwMode="auto">
              <a:xfrm>
                <a:off x="2251" y="3767"/>
                <a:ext cx="1728"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   Thời gian</a:t>
                </a:r>
              </a:p>
            </p:txBody>
          </p:sp>
        </p:grpSp>
      </p:grpSp>
      <p:grpSp>
        <p:nvGrpSpPr>
          <p:cNvPr id="20" name="Group 19">
            <a:extLst>
              <a:ext uri="{FF2B5EF4-FFF2-40B4-BE49-F238E27FC236}">
                <a16:creationId xmlns:a16="http://schemas.microsoft.com/office/drawing/2014/main" id="{430221B4-6F34-4811-A357-7078E8C97177}"/>
              </a:ext>
            </a:extLst>
          </p:cNvPr>
          <p:cNvGrpSpPr/>
          <p:nvPr/>
        </p:nvGrpSpPr>
        <p:grpSpPr>
          <a:xfrm>
            <a:off x="8077200" y="2146049"/>
            <a:ext cx="2310296" cy="1349266"/>
            <a:chOff x="8076716" y="3452482"/>
            <a:chExt cx="2310296" cy="1349266"/>
          </a:xfrm>
        </p:grpSpPr>
        <p:pic>
          <p:nvPicPr>
            <p:cNvPr id="21" name="Picture 20" descr="empty-red-rectangle">
              <a:extLst>
                <a:ext uri="{FF2B5EF4-FFF2-40B4-BE49-F238E27FC236}">
                  <a16:creationId xmlns:a16="http://schemas.microsoft.com/office/drawing/2014/main" id="{DAFBC209-F47B-469C-9F61-72E09B01F6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4" name="Object 18">
                  <a:extLst>
                    <a:ext uri="{FF2B5EF4-FFF2-40B4-BE49-F238E27FC236}">
                      <a16:creationId xmlns:a16="http://schemas.microsoft.com/office/drawing/2014/main" id="{4E123C34-EE15-4D88-948A-A8A7AD223986}"/>
                    </a:ext>
                  </a:extLst>
                </p:cNvPr>
                <p:cNvSpPr txBox="1"/>
                <p:nvPr/>
              </p:nvSpPr>
              <p:spPr bwMode="auto">
                <a:xfrm>
                  <a:off x="8567293" y="3641285"/>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𝑡𝑏</m:t>
                            </m:r>
                          </m:sub>
                        </m:sSub>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𝑠</m:t>
                            </m:r>
                          </m:num>
                          <m:den>
                            <m:r>
                              <a:rPr lang="en-US" sz="3000" i="1">
                                <a:solidFill>
                                  <a:srgbClr val="000000"/>
                                </a:solidFill>
                                <a:latin typeface="Cambria Math" panose="02040503050406030204" pitchFamily="18" charset="0"/>
                              </a:rPr>
                              <m:t>𝑡</m:t>
                            </m:r>
                          </m:den>
                        </m:f>
                      </m:oMath>
                    </m:oMathPara>
                  </a14:m>
                  <a:endParaRPr lang="en-US" sz="3000"/>
                </a:p>
              </p:txBody>
            </p:sp>
          </mc:Choice>
          <mc:Fallback xmlns="">
            <p:sp>
              <p:nvSpPr>
                <p:cNvPr id="24" name="Object 18">
                  <a:extLst>
                    <a:ext uri="{FF2B5EF4-FFF2-40B4-BE49-F238E27FC236}">
                      <a16:creationId xmlns:a16="http://schemas.microsoft.com/office/drawing/2014/main" id="{4E123C34-EE15-4D88-948A-A8A7AD223986}"/>
                    </a:ext>
                  </a:extLst>
                </p:cNvPr>
                <p:cNvSpPr txBox="1">
                  <a:spLocks noRot="1" noChangeAspect="1" noMove="1" noResize="1" noEditPoints="1" noAdjustHandles="1" noChangeArrowheads="1" noChangeShapeType="1" noTextEdit="1"/>
                </p:cNvSpPr>
                <p:nvPr/>
              </p:nvSpPr>
              <p:spPr bwMode="auto">
                <a:xfrm>
                  <a:off x="8567293" y="3641285"/>
                  <a:ext cx="1447800" cy="1160463"/>
                </a:xfrm>
                <a:prstGeom prst="rect">
                  <a:avLst/>
                </a:prstGeom>
                <a:blipFill>
                  <a:blip r:embed="rId6"/>
                  <a:stretch>
                    <a:fillRect/>
                  </a:stretch>
                </a:blipFill>
                <a:ln w="9525">
                  <a:noFill/>
                  <a:miter lim="800000"/>
                  <a:headEnd/>
                  <a:tailEnd/>
                </a:ln>
                <a:effectLst/>
              </p:spPr>
              <p:txBody>
                <a:bodyPr/>
                <a:lstStyle/>
                <a:p>
                  <a:r>
                    <a:rPr lang="en-US">
                      <a:noFill/>
                    </a:rPr>
                    <a:t> </a:t>
                  </a:r>
                </a:p>
              </p:txBody>
            </p:sp>
          </mc:Fallback>
        </mc:AlternateContent>
      </p:grpSp>
      <p:sp>
        <p:nvSpPr>
          <p:cNvPr id="32" name="Text Box 19">
            <a:extLst>
              <a:ext uri="{FF2B5EF4-FFF2-40B4-BE49-F238E27FC236}">
                <a16:creationId xmlns:a16="http://schemas.microsoft.com/office/drawing/2014/main" id="{66D1BFFC-2AE8-4ABD-B842-F9D3E3572B5C}"/>
              </a:ext>
            </a:extLst>
          </p:cNvPr>
          <p:cNvSpPr txBox="1">
            <a:spLocks noChangeArrowheads="1"/>
          </p:cNvSpPr>
          <p:nvPr/>
        </p:nvSpPr>
        <p:spPr bwMode="auto">
          <a:xfrm>
            <a:off x="7065126" y="4609704"/>
            <a:ext cx="4225304"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i="1">
                <a:solidFill>
                  <a:srgbClr val="7030A0"/>
                </a:solidFill>
                <a:cs typeface="Arial" panose="020B0604020202020204" pitchFamily="34" charset="0"/>
              </a:rPr>
              <a:t>Lưu ý: Tốc độ trung bình cho biết sự nhanh chậm của chuyển động </a:t>
            </a:r>
          </a:p>
        </p:txBody>
      </p:sp>
      <p:grpSp>
        <p:nvGrpSpPr>
          <p:cNvPr id="33" name="Group 32">
            <a:extLst>
              <a:ext uri="{FF2B5EF4-FFF2-40B4-BE49-F238E27FC236}">
                <a16:creationId xmlns:a16="http://schemas.microsoft.com/office/drawing/2014/main" id="{EFF4DF24-678F-4E6E-A263-7B1895C77D78}"/>
              </a:ext>
            </a:extLst>
          </p:cNvPr>
          <p:cNvGrpSpPr/>
          <p:nvPr/>
        </p:nvGrpSpPr>
        <p:grpSpPr>
          <a:xfrm>
            <a:off x="679862" y="3634204"/>
            <a:ext cx="5948409" cy="3056506"/>
            <a:chOff x="5013415" y="4080988"/>
            <a:chExt cx="5948409" cy="3056506"/>
          </a:xfrm>
        </p:grpSpPr>
        <p:pic>
          <p:nvPicPr>
            <p:cNvPr id="34" name="Picture 33" descr="Diagram&#10;&#10;Description automatically generated">
              <a:extLst>
                <a:ext uri="{FF2B5EF4-FFF2-40B4-BE49-F238E27FC236}">
                  <a16:creationId xmlns:a16="http://schemas.microsoft.com/office/drawing/2014/main" id="{55840A2A-0F85-43FB-BD5E-E2B8FD55AED5}"/>
                </a:ext>
              </a:extLst>
            </p:cNvPr>
            <p:cNvPicPr>
              <a:picLocks noChangeAspect="1"/>
            </p:cNvPicPr>
            <p:nvPr/>
          </p:nvPicPr>
          <p:blipFill rotWithShape="1">
            <a:blip r:embed="rId7">
              <a:extLst>
                <a:ext uri="{28A0092B-C50C-407E-A947-70E740481C1C}">
                  <a14:useLocalDpi xmlns:a14="http://schemas.microsoft.com/office/drawing/2010/main" val="0"/>
                </a:ext>
              </a:extLst>
            </a:blip>
            <a:srcRect l="6267" t="8791" r="5200" b="12774"/>
            <a:stretch/>
          </p:blipFill>
          <p:spPr>
            <a:xfrm>
              <a:off x="5662885" y="4080988"/>
              <a:ext cx="4885840" cy="2268162"/>
            </a:xfrm>
            <a:prstGeom prst="rect">
              <a:avLst/>
            </a:prstGeom>
          </p:spPr>
        </p:pic>
        <p:sp>
          <p:nvSpPr>
            <p:cNvPr id="35" name="TextBox 34">
              <a:extLst>
                <a:ext uri="{FF2B5EF4-FFF2-40B4-BE49-F238E27FC236}">
                  <a16:creationId xmlns:a16="http://schemas.microsoft.com/office/drawing/2014/main" id="{46163BD9-B9C8-481F-8505-EA8730DAD82F}"/>
                </a:ext>
              </a:extLst>
            </p:cNvPr>
            <p:cNvSpPr txBox="1"/>
            <p:nvPr/>
          </p:nvSpPr>
          <p:spPr>
            <a:xfrm>
              <a:off x="5013415" y="6429608"/>
              <a:ext cx="5948409" cy="707886"/>
            </a:xfrm>
            <a:prstGeom prst="rect">
              <a:avLst/>
            </a:prstGeom>
            <a:noFill/>
          </p:spPr>
          <p:txBody>
            <a:bodyPr wrap="square" rtlCol="0">
              <a:spAutoFit/>
            </a:bodyPr>
            <a:lstStyle/>
            <a:p>
              <a:pPr algn="ctr"/>
              <a:r>
                <a:rPr lang="en-US" sz="2000" i="1">
                  <a:latin typeface="Arial" panose="020B0604020202020204" pitchFamily="34" charset="0"/>
                  <a:cs typeface="Arial" panose="020B0604020202020204" pitchFamily="34" charset="0"/>
                </a:rPr>
                <a:t>VD: Tính </a:t>
              </a:r>
              <a:r>
                <a:rPr lang="en-US" sz="2000" i="1" dirty="0" err="1">
                  <a:latin typeface="Arial" panose="020B0604020202020204" pitchFamily="34" charset="0"/>
                  <a:cs typeface="Arial" panose="020B0604020202020204" pitchFamily="34" charset="0"/>
                </a:rPr>
                <a:t>tốc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độ</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trung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bình</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từ</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nhà</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đến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trường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biết</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khoảng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cách</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là</a:t>
              </a:r>
              <a:r>
                <a:rPr lang="en-US" sz="2000" i="1" dirty="0">
                  <a:latin typeface="Arial" panose="020B0604020202020204" pitchFamily="34" charset="0"/>
                  <a:cs typeface="Arial" panose="020B0604020202020204" pitchFamily="34" charset="0"/>
                </a:rPr>
                <a:t> 8km </a:t>
              </a:r>
              <a:r>
                <a:rPr lang="en-US" sz="2000" i="1" dirty="0" err="1">
                  <a:latin typeface="Arial" panose="020B0604020202020204" pitchFamily="34" charset="0"/>
                  <a:cs typeface="Arial" panose="020B0604020202020204" pitchFamily="34" charset="0"/>
                </a:rPr>
                <a:t>và</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mất</a:t>
              </a:r>
              <a:r>
                <a:rPr lang="en-US" sz="2000" i="1" dirty="0">
                  <a:latin typeface="Arial" panose="020B0604020202020204" pitchFamily="34" charset="0"/>
                  <a:cs typeface="Arial" panose="020B0604020202020204" pitchFamily="34" charset="0"/>
                </a:rPr>
                <a:t> 15 </a:t>
              </a:r>
              <a:r>
                <a:rPr lang="en-US" sz="2000" i="1" dirty="0" err="1">
                  <a:latin typeface="Arial" panose="020B0604020202020204" pitchFamily="34" charset="0"/>
                  <a:cs typeface="Arial" panose="020B0604020202020204" pitchFamily="34" charset="0"/>
                </a:rPr>
                <a:t>phút</a:t>
              </a:r>
              <a:endParaRPr lang="en-US" sz="2000"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01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4144297" cy="541686"/>
            <a:chOff x="74035" y="2231322"/>
            <a:chExt cx="4118619"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104843" cy="708275"/>
              <a:chOff x="587625" y="3377549"/>
              <a:chExt cx="159884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59884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2983450"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sp>
        <p:nvSpPr>
          <p:cNvPr id="11" name="Text Box 13">
            <a:extLst>
              <a:ext uri="{FF2B5EF4-FFF2-40B4-BE49-F238E27FC236}">
                <a16:creationId xmlns:a16="http://schemas.microsoft.com/office/drawing/2014/main" id="{F228B36D-503F-43F6-8C14-14EBE6365739}"/>
              </a:ext>
            </a:extLst>
          </p:cNvPr>
          <p:cNvSpPr txBox="1">
            <a:spLocks noChangeArrowheads="1"/>
          </p:cNvSpPr>
          <p:nvPr/>
        </p:nvSpPr>
        <p:spPr bwMode="auto">
          <a:xfrm>
            <a:off x="457200" y="689508"/>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Đơn vị đo tốc độ</a:t>
            </a:r>
          </a:p>
        </p:txBody>
      </p:sp>
      <p:grpSp>
        <p:nvGrpSpPr>
          <p:cNvPr id="20" name="Group 19">
            <a:extLst>
              <a:ext uri="{FF2B5EF4-FFF2-40B4-BE49-F238E27FC236}">
                <a16:creationId xmlns:a16="http://schemas.microsoft.com/office/drawing/2014/main" id="{430221B4-6F34-4811-A357-7078E8C97177}"/>
              </a:ext>
            </a:extLst>
          </p:cNvPr>
          <p:cNvGrpSpPr/>
          <p:nvPr/>
        </p:nvGrpSpPr>
        <p:grpSpPr>
          <a:xfrm>
            <a:off x="1891393" y="1264313"/>
            <a:ext cx="2310296" cy="1252079"/>
            <a:chOff x="8076716" y="3452482"/>
            <a:chExt cx="2310296" cy="1252079"/>
          </a:xfrm>
        </p:grpSpPr>
        <p:pic>
          <p:nvPicPr>
            <p:cNvPr id="21" name="Picture 20" descr="empty-red-rectangle">
              <a:extLst>
                <a:ext uri="{FF2B5EF4-FFF2-40B4-BE49-F238E27FC236}">
                  <a16:creationId xmlns:a16="http://schemas.microsoft.com/office/drawing/2014/main" id="{DAFBC209-F47B-469C-9F61-72E09B01F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4" name="Object 18">
                  <a:extLst>
                    <a:ext uri="{FF2B5EF4-FFF2-40B4-BE49-F238E27FC236}">
                      <a16:creationId xmlns:a16="http://schemas.microsoft.com/office/drawing/2014/main" id="{4E123C34-EE15-4D88-948A-A8A7AD223986}"/>
                    </a:ext>
                  </a:extLst>
                </p:cNvPr>
                <p:cNvSpPr txBox="1"/>
                <p:nvPr/>
              </p:nvSpPr>
              <p:spPr bwMode="auto">
                <a:xfrm>
                  <a:off x="8568843" y="3533243"/>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𝑡𝑏</m:t>
                            </m:r>
                          </m:sub>
                        </m:sSub>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𝑠</m:t>
                            </m:r>
                          </m:num>
                          <m:den>
                            <m:r>
                              <a:rPr lang="en-US" sz="3000" i="1">
                                <a:solidFill>
                                  <a:srgbClr val="000000"/>
                                </a:solidFill>
                                <a:latin typeface="Cambria Math" panose="02040503050406030204" pitchFamily="18" charset="0"/>
                              </a:rPr>
                              <m:t>𝑡</m:t>
                            </m:r>
                          </m:den>
                        </m:f>
                      </m:oMath>
                    </m:oMathPara>
                  </a14:m>
                  <a:endParaRPr lang="en-US" sz="3000"/>
                </a:p>
              </p:txBody>
            </p:sp>
          </mc:Choice>
          <mc:Fallback xmlns="">
            <p:sp>
              <p:nvSpPr>
                <p:cNvPr id="24" name="Object 18">
                  <a:extLst>
                    <a:ext uri="{FF2B5EF4-FFF2-40B4-BE49-F238E27FC236}">
                      <a16:creationId xmlns:a16="http://schemas.microsoft.com/office/drawing/2014/main" id="{4E123C34-EE15-4D88-948A-A8A7AD223986}"/>
                    </a:ext>
                  </a:extLst>
                </p:cNvPr>
                <p:cNvSpPr txBox="1">
                  <a:spLocks noRot="1" noChangeAspect="1" noMove="1" noResize="1" noEditPoints="1" noAdjustHandles="1" noChangeArrowheads="1" noChangeShapeType="1" noTextEdit="1"/>
                </p:cNvSpPr>
                <p:nvPr/>
              </p:nvSpPr>
              <p:spPr bwMode="auto">
                <a:xfrm>
                  <a:off x="8568843" y="3533243"/>
                  <a:ext cx="1447800" cy="1160463"/>
                </a:xfrm>
                <a:prstGeom prst="rect">
                  <a:avLst/>
                </a:prstGeom>
                <a:blipFill>
                  <a:blip r:embed="rId5"/>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Object 17">
                <a:extLst>
                  <a:ext uri="{FF2B5EF4-FFF2-40B4-BE49-F238E27FC236}">
                    <a16:creationId xmlns:a16="http://schemas.microsoft.com/office/drawing/2014/main" id="{7D8FF664-C0F8-4A29-9F62-C74CE1C66A72}"/>
                  </a:ext>
                </a:extLst>
              </p:cNvPr>
              <p:cNvSpPr txBox="1"/>
              <p:nvPr/>
            </p:nvSpPr>
            <p:spPr bwMode="auto">
              <a:xfrm>
                <a:off x="2819400" y="3164081"/>
                <a:ext cx="5313362" cy="72390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2500" i="1">
                          <a:solidFill>
                            <a:srgbClr val="000000"/>
                          </a:solidFill>
                          <a:latin typeface="Cambria Math" panose="02040503050406030204" pitchFamily="18" charset="0"/>
                        </a:rPr>
                        <m:t>1</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𝑘𝑚</m:t>
                          </m:r>
                        </m:num>
                        <m:den>
                          <m:r>
                            <a:rPr lang="en-US" sz="2500" i="1">
                              <a:solidFill>
                                <a:srgbClr val="000000"/>
                              </a:solidFill>
                              <a:latin typeface="Cambria Math" panose="02040503050406030204" pitchFamily="18" charset="0"/>
                            </a:rPr>
                            <m:t>h</m:t>
                          </m:r>
                        </m:den>
                      </m:f>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1000</m:t>
                          </m:r>
                          <m:r>
                            <a:rPr lang="en-US" sz="2500" i="1">
                              <a:solidFill>
                                <a:srgbClr val="000000"/>
                              </a:solidFill>
                              <a:latin typeface="Cambria Math" panose="02040503050406030204" pitchFamily="18" charset="0"/>
                            </a:rPr>
                            <m:t>𝑚</m:t>
                          </m:r>
                        </m:num>
                        <m:den>
                          <m:r>
                            <a:rPr lang="en-US" sz="2500" i="1">
                              <a:solidFill>
                                <a:srgbClr val="000000"/>
                              </a:solidFill>
                              <a:latin typeface="Cambria Math" panose="02040503050406030204" pitchFamily="18" charset="0"/>
                            </a:rPr>
                            <m:t>3600</m:t>
                          </m:r>
                          <m:r>
                            <a:rPr lang="en-US" sz="2500" i="1">
                              <a:solidFill>
                                <a:srgbClr val="000000"/>
                              </a:solidFill>
                              <a:latin typeface="Cambria Math" panose="02040503050406030204" pitchFamily="18" charset="0"/>
                            </a:rPr>
                            <m:t>𝑠</m:t>
                          </m:r>
                        </m:den>
                      </m:f>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5</m:t>
                          </m:r>
                        </m:num>
                        <m:den>
                          <m:r>
                            <a:rPr lang="en-US" sz="2500" i="1">
                              <a:solidFill>
                                <a:srgbClr val="000000"/>
                              </a:solidFill>
                              <a:latin typeface="Cambria Math" panose="02040503050406030204" pitchFamily="18" charset="0"/>
                            </a:rPr>
                            <m:t>18</m:t>
                          </m:r>
                        </m:den>
                      </m:f>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𝑚</m:t>
                          </m:r>
                        </m:num>
                        <m:den>
                          <m:r>
                            <a:rPr lang="en-US" sz="2500" i="1">
                              <a:solidFill>
                                <a:srgbClr val="000000"/>
                              </a:solidFill>
                              <a:latin typeface="Cambria Math" panose="02040503050406030204" pitchFamily="18" charset="0"/>
                            </a:rPr>
                            <m:t>𝑠</m:t>
                          </m:r>
                        </m:den>
                      </m:f>
                      <m:r>
                        <a:rPr lang="en-US" sz="2500" i="1">
                          <a:solidFill>
                            <a:srgbClr val="000000"/>
                          </a:solidFill>
                          <a:latin typeface="Cambria Math" panose="02040503050406030204" pitchFamily="18" charset="0"/>
                        </a:rPr>
                        <m:t>=0,278</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𝑚</m:t>
                          </m:r>
                        </m:num>
                        <m:den>
                          <m:r>
                            <a:rPr lang="en-US" sz="2500" i="1">
                              <a:solidFill>
                                <a:srgbClr val="000000"/>
                              </a:solidFill>
                              <a:latin typeface="Cambria Math" panose="02040503050406030204" pitchFamily="18" charset="0"/>
                            </a:rPr>
                            <m:t>𝑠</m:t>
                          </m:r>
                        </m:den>
                      </m:f>
                    </m:oMath>
                  </m:oMathPara>
                </a14:m>
                <a:endParaRPr lang="en-US" sz="2500"/>
              </a:p>
            </p:txBody>
          </p:sp>
        </mc:Choice>
        <mc:Fallback xmlns="">
          <p:sp>
            <p:nvSpPr>
              <p:cNvPr id="28" name="Object 17">
                <a:extLst>
                  <a:ext uri="{FF2B5EF4-FFF2-40B4-BE49-F238E27FC236}">
                    <a16:creationId xmlns:a16="http://schemas.microsoft.com/office/drawing/2014/main" id="{7D8FF664-C0F8-4A29-9F62-C74CE1C66A72}"/>
                  </a:ext>
                </a:extLst>
              </p:cNvPr>
              <p:cNvSpPr txBox="1">
                <a:spLocks noRot="1" noChangeAspect="1" noMove="1" noResize="1" noEditPoints="1" noAdjustHandles="1" noChangeArrowheads="1" noChangeShapeType="1" noTextEdit="1"/>
              </p:cNvSpPr>
              <p:nvPr/>
            </p:nvSpPr>
            <p:spPr bwMode="auto">
              <a:xfrm>
                <a:off x="2819400" y="3164081"/>
                <a:ext cx="5313362" cy="723900"/>
              </a:xfrm>
              <a:prstGeom prst="rect">
                <a:avLst/>
              </a:prstGeom>
              <a:blipFill>
                <a:blip r:embed="rId6"/>
                <a:stretch>
                  <a:fillRect b="-5882"/>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Object 16">
                <a:extLst>
                  <a:ext uri="{FF2B5EF4-FFF2-40B4-BE49-F238E27FC236}">
                    <a16:creationId xmlns:a16="http://schemas.microsoft.com/office/drawing/2014/main" id="{87CA3E56-12E0-44A2-B52E-C4540060B083}"/>
                  </a:ext>
                </a:extLst>
              </p:cNvPr>
              <p:cNvSpPr txBox="1"/>
              <p:nvPr/>
            </p:nvSpPr>
            <p:spPr bwMode="auto">
              <a:xfrm>
                <a:off x="2819400" y="4377174"/>
                <a:ext cx="1755775" cy="912813"/>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sz="2500" i="1">
                          <a:solidFill>
                            <a:srgbClr val="000000"/>
                          </a:solidFill>
                          <a:latin typeface="Cambria Math" panose="02040503050406030204" pitchFamily="18" charset="0"/>
                        </a:rPr>
                        <m:t>1</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𝑚</m:t>
                          </m:r>
                        </m:num>
                        <m:den>
                          <m:r>
                            <a:rPr lang="en-US" sz="2500" i="1">
                              <a:solidFill>
                                <a:srgbClr val="000000"/>
                              </a:solidFill>
                              <a:latin typeface="Cambria Math" panose="02040503050406030204" pitchFamily="18" charset="0"/>
                            </a:rPr>
                            <m:t>𝑠</m:t>
                          </m:r>
                        </m:den>
                      </m:f>
                      <m:r>
                        <a:rPr lang="en-US" sz="2500" i="1">
                          <a:solidFill>
                            <a:srgbClr val="000000"/>
                          </a:solidFill>
                          <a:latin typeface="Cambria Math" panose="02040503050406030204" pitchFamily="18" charset="0"/>
                        </a:rPr>
                        <m:t>=3,6</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𝑘𝑚</m:t>
                          </m:r>
                        </m:num>
                        <m:den>
                          <m:r>
                            <a:rPr lang="en-US" sz="2500" i="1">
                              <a:solidFill>
                                <a:srgbClr val="000000"/>
                              </a:solidFill>
                              <a:latin typeface="Cambria Math" panose="02040503050406030204" pitchFamily="18" charset="0"/>
                            </a:rPr>
                            <m:t>h</m:t>
                          </m:r>
                        </m:den>
                      </m:f>
                    </m:oMath>
                  </m:oMathPara>
                </a14:m>
                <a:endParaRPr lang="en-US" sz="2500"/>
              </a:p>
            </p:txBody>
          </p:sp>
        </mc:Choice>
        <mc:Fallback xmlns="">
          <p:sp>
            <p:nvSpPr>
              <p:cNvPr id="29" name="Object 16">
                <a:extLst>
                  <a:ext uri="{FF2B5EF4-FFF2-40B4-BE49-F238E27FC236}">
                    <a16:creationId xmlns:a16="http://schemas.microsoft.com/office/drawing/2014/main" id="{87CA3E56-12E0-44A2-B52E-C4540060B083}"/>
                  </a:ext>
                </a:extLst>
              </p:cNvPr>
              <p:cNvSpPr txBox="1">
                <a:spLocks noRot="1" noChangeAspect="1" noMove="1" noResize="1" noEditPoints="1" noAdjustHandles="1" noChangeArrowheads="1" noChangeShapeType="1" noTextEdit="1"/>
              </p:cNvSpPr>
              <p:nvPr/>
            </p:nvSpPr>
            <p:spPr bwMode="auto">
              <a:xfrm>
                <a:off x="2819400" y="4377174"/>
                <a:ext cx="1755775" cy="912813"/>
              </a:xfrm>
              <a:prstGeom prst="rect">
                <a:avLst/>
              </a:prstGeom>
              <a:blipFill>
                <a:blip r:embed="rId7"/>
                <a:stretch>
                  <a:fillRect/>
                </a:stretch>
              </a:blipFill>
              <a:ln>
                <a:noFill/>
              </a:ln>
              <a:effectLst/>
            </p:spPr>
            <p:txBody>
              <a:bodyPr/>
              <a:lstStyle/>
              <a:p>
                <a:r>
                  <a:rPr lang="en-US">
                    <a:noFill/>
                  </a:rPr>
                  <a:t> </a:t>
                </a:r>
              </a:p>
            </p:txBody>
          </p:sp>
        </mc:Fallback>
      </mc:AlternateContent>
      <p:sp>
        <p:nvSpPr>
          <p:cNvPr id="25" name="TextBox 24">
            <a:extLst>
              <a:ext uri="{FF2B5EF4-FFF2-40B4-BE49-F238E27FC236}">
                <a16:creationId xmlns:a16="http://schemas.microsoft.com/office/drawing/2014/main" id="{5C8FC721-2C87-40EF-9F0F-3ACCA4F78C5D}"/>
              </a:ext>
            </a:extLst>
          </p:cNvPr>
          <p:cNvSpPr txBox="1"/>
          <p:nvPr/>
        </p:nvSpPr>
        <p:spPr>
          <a:xfrm>
            <a:off x="725845" y="5399051"/>
            <a:ext cx="6977187" cy="1107996"/>
          </a:xfrm>
          <a:prstGeom prst="rect">
            <a:avLst/>
          </a:prstGeom>
          <a:noFill/>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Lưu ý: việc lựa chọn đơn vị phụ thuộc vào tình huống. Có thể đo tốc độ của một con sên bằng đơn vị khác với đơn vị đo tốc độ của một chiếc xe đua.</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6" name="Picture 4" descr="empty-blue-rectangle">
            <a:extLst>
              <a:ext uri="{FF2B5EF4-FFF2-40B4-BE49-F238E27FC236}">
                <a16:creationId xmlns:a16="http://schemas.microsoft.com/office/drawing/2014/main" id="{0D2C6529-462D-4E0C-BFDD-D1276498D847}"/>
              </a:ext>
            </a:extLst>
          </p:cNvPr>
          <p:cNvPicPr>
            <a:picLocks noChangeAspect="1" noChangeArrowheads="1"/>
          </p:cNvPicPr>
          <p:nvPr/>
        </p:nvPicPr>
        <p:blipFill>
          <a:blip r:embed="rId8"/>
          <a:srcRect/>
          <a:stretch>
            <a:fillRect/>
          </a:stretch>
        </p:blipFill>
        <p:spPr bwMode="auto">
          <a:xfrm>
            <a:off x="5638800" y="1142471"/>
            <a:ext cx="5867400" cy="1424008"/>
          </a:xfrm>
          <a:prstGeom prst="rect">
            <a:avLst/>
          </a:prstGeom>
          <a:noFill/>
          <a:ln w="9525">
            <a:noFill/>
            <a:miter lim="800000"/>
            <a:headEnd/>
            <a:tailEnd/>
          </a:ln>
        </p:spPr>
      </p:pic>
      <p:sp>
        <p:nvSpPr>
          <p:cNvPr id="37" name="TextBox 36">
            <a:extLst>
              <a:ext uri="{FF2B5EF4-FFF2-40B4-BE49-F238E27FC236}">
                <a16:creationId xmlns:a16="http://schemas.microsoft.com/office/drawing/2014/main" id="{860DDD44-7B51-4275-B9DA-2506F3A190A6}"/>
              </a:ext>
            </a:extLst>
          </p:cNvPr>
          <p:cNvSpPr txBox="1"/>
          <p:nvPr/>
        </p:nvSpPr>
        <p:spPr>
          <a:xfrm>
            <a:off x="6096000" y="1199379"/>
            <a:ext cx="5410200" cy="1246495"/>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Quãng đường: mét (m) </a:t>
            </a:r>
          </a:p>
          <a:p>
            <a:pPr marL="0" marR="0">
              <a:spcBef>
                <a:spcPts val="0"/>
              </a:spcBef>
            </a:pP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T</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hời gian:         giây (s). </a:t>
            </a:r>
          </a:p>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 độ:             mét trên giây (m/s). </a:t>
            </a:r>
          </a:p>
        </p:txBody>
      </p:sp>
      <p:sp>
        <p:nvSpPr>
          <p:cNvPr id="38" name="TextBox 37">
            <a:extLst>
              <a:ext uri="{FF2B5EF4-FFF2-40B4-BE49-F238E27FC236}">
                <a16:creationId xmlns:a16="http://schemas.microsoft.com/office/drawing/2014/main" id="{A707E60C-B4CE-4452-A12E-5E96E86678AA}"/>
              </a:ext>
            </a:extLst>
          </p:cNvPr>
          <p:cNvSpPr txBox="1"/>
          <p:nvPr/>
        </p:nvSpPr>
        <p:spPr>
          <a:xfrm>
            <a:off x="709896" y="2640942"/>
            <a:ext cx="10699485" cy="477054"/>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nhiều đơn vị khác cũng được dùng để đo tốc độ.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4" name="TextBox 43">
            <a:extLst>
              <a:ext uri="{FF2B5EF4-FFF2-40B4-BE49-F238E27FC236}">
                <a16:creationId xmlns:a16="http://schemas.microsoft.com/office/drawing/2014/main" id="{A2F6B768-573B-44F6-8886-16E7A852A00F}"/>
              </a:ext>
            </a:extLst>
          </p:cNvPr>
          <p:cNvSpPr txBox="1"/>
          <p:nvPr/>
        </p:nvSpPr>
        <p:spPr>
          <a:xfrm>
            <a:off x="725845" y="3301863"/>
            <a:ext cx="2398355"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Ví dụ: km/h </a:t>
            </a:r>
            <a:endParaRPr lang="en-US" sz="2500"/>
          </a:p>
        </p:txBody>
      </p:sp>
      <p:pic>
        <p:nvPicPr>
          <p:cNvPr id="45" name="Picture 44">
            <a:extLst>
              <a:ext uri="{FF2B5EF4-FFF2-40B4-BE49-F238E27FC236}">
                <a16:creationId xmlns:a16="http://schemas.microsoft.com/office/drawing/2014/main" id="{E49B2F08-3D2E-4B45-ABB2-2C93ACCA280C}"/>
              </a:ext>
            </a:extLst>
          </p:cNvPr>
          <p:cNvPicPr>
            <a:picLocks noChangeAspect="1"/>
          </p:cNvPicPr>
          <p:nvPr/>
        </p:nvPicPr>
        <p:blipFill>
          <a:blip r:embed="rId9"/>
          <a:stretch>
            <a:fillRect/>
          </a:stretch>
        </p:blipFill>
        <p:spPr>
          <a:xfrm>
            <a:off x="8421020" y="2719382"/>
            <a:ext cx="3542380" cy="3922498"/>
          </a:xfrm>
          <a:prstGeom prst="rect">
            <a:avLst/>
          </a:prstGeom>
        </p:spPr>
      </p:pic>
    </p:spTree>
    <p:extLst>
      <p:ext uri="{BB962C8B-B14F-4D97-AF65-F5344CB8AC3E}">
        <p14:creationId xmlns:p14="http://schemas.microsoft.com/office/powerpoint/2010/main" val="274319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5" grpId="0"/>
      <p:bldP spid="37" grpId="0"/>
      <p:bldP spid="38"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0F7729EF-89D9-48C0-9D1F-9E1BE0DA535C}"/>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F7CD039F-98D4-46E5-98FA-08F6654E614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3E2886BE-5085-4D82-BBCB-2F2FD397CA1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9" name="Text Box 29">
            <a:extLst>
              <a:ext uri="{FF2B5EF4-FFF2-40B4-BE49-F238E27FC236}">
                <a16:creationId xmlns:a16="http://schemas.microsoft.com/office/drawing/2014/main" id="{97DF0995-C506-4926-B3A2-A3EE2BCA5E28}"/>
              </a:ext>
            </a:extLst>
          </p:cNvPr>
          <p:cNvSpPr txBox="1">
            <a:spLocks noChangeArrowheads="1"/>
          </p:cNvSpPr>
          <p:nvPr/>
        </p:nvSpPr>
        <p:spPr bwMode="auto">
          <a:xfrm>
            <a:off x="1133747" y="784175"/>
            <a:ext cx="1068607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Kim của đồng hồ tốc độ trên ô tô chỉ vào con số ứng với vạch 100; </a:t>
            </a:r>
          </a:p>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kim này đang chỉ </a:t>
            </a:r>
            <a:r>
              <a:rPr lang="en-US" sz="2500" b="1">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tốc độ trung bình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hay </a:t>
            </a:r>
            <a:r>
              <a:rPr lang="en-US" sz="2500" b="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tốc độ tức thời</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 ô tô?</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D2D608-13B3-479B-B084-7C00BE2EE8C6}"/>
              </a:ext>
            </a:extLst>
          </p:cNvPr>
          <p:cNvSpPr/>
          <p:nvPr/>
        </p:nvSpPr>
        <p:spPr>
          <a:xfrm>
            <a:off x="847023" y="753466"/>
            <a:ext cx="10972800" cy="925569"/>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6" name="Group 15">
            <a:extLst>
              <a:ext uri="{FF2B5EF4-FFF2-40B4-BE49-F238E27FC236}">
                <a16:creationId xmlns:a16="http://schemas.microsoft.com/office/drawing/2014/main" id="{B4C27F95-9FBA-46B0-A93B-9A49E43073BC}"/>
              </a:ext>
            </a:extLst>
          </p:cNvPr>
          <p:cNvGrpSpPr/>
          <p:nvPr/>
        </p:nvGrpSpPr>
        <p:grpSpPr>
          <a:xfrm>
            <a:off x="504123" y="307121"/>
            <a:ext cx="685800" cy="686402"/>
            <a:chOff x="3424534" y="1374357"/>
            <a:chExt cx="762000" cy="739542"/>
          </a:xfrm>
        </p:grpSpPr>
        <p:grpSp>
          <p:nvGrpSpPr>
            <p:cNvPr id="17" name="Group 16">
              <a:extLst>
                <a:ext uri="{FF2B5EF4-FFF2-40B4-BE49-F238E27FC236}">
                  <a16:creationId xmlns:a16="http://schemas.microsoft.com/office/drawing/2014/main" id="{76A8D23C-2624-4BB1-9A88-C4DE67CBF063}"/>
                </a:ext>
              </a:extLst>
            </p:cNvPr>
            <p:cNvGrpSpPr/>
            <p:nvPr/>
          </p:nvGrpSpPr>
          <p:grpSpPr>
            <a:xfrm>
              <a:off x="3424534" y="1403201"/>
              <a:ext cx="762000" cy="710698"/>
              <a:chOff x="3424534" y="1403201"/>
              <a:chExt cx="762000" cy="710698"/>
            </a:xfrm>
          </p:grpSpPr>
          <p:sp>
            <p:nvSpPr>
              <p:cNvPr id="19" name="Oval 18">
                <a:extLst>
                  <a:ext uri="{FF2B5EF4-FFF2-40B4-BE49-F238E27FC236}">
                    <a16:creationId xmlns:a16="http://schemas.microsoft.com/office/drawing/2014/main" id="{AFBDE445-6122-4CFB-806E-7561E0A145F4}"/>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shape&#10;&#10;Description automatically generated">
                <a:extLst>
                  <a:ext uri="{FF2B5EF4-FFF2-40B4-BE49-F238E27FC236}">
                    <a16:creationId xmlns:a16="http://schemas.microsoft.com/office/drawing/2014/main" id="{A2596936-2B47-4307-AB99-32E7FBB4D0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18" name="TextBox 17">
              <a:extLst>
                <a:ext uri="{FF2B5EF4-FFF2-40B4-BE49-F238E27FC236}">
                  <a16:creationId xmlns:a16="http://schemas.microsoft.com/office/drawing/2014/main" id="{302E7809-601A-4707-81AC-C6CC51B5A345}"/>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pic>
        <p:nvPicPr>
          <p:cNvPr id="21" name="Content Placeholder 4" descr="A picture containing text, clock, device, black&#10;&#10;Description automatically generated">
            <a:extLst>
              <a:ext uri="{FF2B5EF4-FFF2-40B4-BE49-F238E27FC236}">
                <a16:creationId xmlns:a16="http://schemas.microsoft.com/office/drawing/2014/main" id="{C5B39C32-E641-48D6-9B1B-240106B638BD}"/>
              </a:ext>
            </a:extLst>
          </p:cNvPr>
          <p:cNvPicPr>
            <a:picLocks noChangeAspect="1"/>
          </p:cNvPicPr>
          <p:nvPr/>
        </p:nvPicPr>
        <p:blipFill rotWithShape="1">
          <a:blip r:embed="rId4">
            <a:extLst>
              <a:ext uri="{28A0092B-C50C-407E-A947-70E740481C1C}">
                <a14:useLocalDpi xmlns:a14="http://schemas.microsoft.com/office/drawing/2010/main" val="0"/>
              </a:ext>
            </a:extLst>
          </a:blip>
          <a:srcRect l="530" t="756" r="615" b="6074"/>
          <a:stretch/>
        </p:blipFill>
        <p:spPr>
          <a:xfrm>
            <a:off x="797686" y="2093293"/>
            <a:ext cx="6790936" cy="4314322"/>
          </a:xfrm>
          <a:prstGeom prst="rect">
            <a:avLst/>
          </a:prstGeom>
          <a:ln>
            <a:noFill/>
          </a:ln>
          <a:effectLst>
            <a:softEdge rad="112500"/>
          </a:effectLst>
        </p:spPr>
      </p:pic>
      <p:pic>
        <p:nvPicPr>
          <p:cNvPr id="24" name="Picture 4" descr="empty-blue-rectangle">
            <a:extLst>
              <a:ext uri="{FF2B5EF4-FFF2-40B4-BE49-F238E27FC236}">
                <a16:creationId xmlns:a16="http://schemas.microsoft.com/office/drawing/2014/main" id="{4E7639AD-99D9-49C7-89CE-719888E0F33F}"/>
              </a:ext>
            </a:extLst>
          </p:cNvPr>
          <p:cNvPicPr>
            <a:picLocks noChangeAspect="1" noChangeArrowheads="1"/>
          </p:cNvPicPr>
          <p:nvPr/>
        </p:nvPicPr>
        <p:blipFill>
          <a:blip r:embed="rId5"/>
          <a:srcRect/>
          <a:stretch>
            <a:fillRect/>
          </a:stretch>
        </p:blipFill>
        <p:spPr bwMode="auto">
          <a:xfrm>
            <a:off x="7696200" y="2209800"/>
            <a:ext cx="4343400" cy="4038600"/>
          </a:xfrm>
          <a:prstGeom prst="rect">
            <a:avLst/>
          </a:prstGeom>
          <a:noFill/>
          <a:ln w="9525">
            <a:noFill/>
            <a:miter lim="800000"/>
            <a:headEnd/>
            <a:tailEnd/>
          </a:ln>
        </p:spPr>
      </p:pic>
      <p:sp>
        <p:nvSpPr>
          <p:cNvPr id="25" name="TextBox 24">
            <a:extLst>
              <a:ext uri="{FF2B5EF4-FFF2-40B4-BE49-F238E27FC236}">
                <a16:creationId xmlns:a16="http://schemas.microsoft.com/office/drawing/2014/main" id="{C3CBACCA-F238-49FC-99AF-2EF13C08188A}"/>
              </a:ext>
            </a:extLst>
          </p:cNvPr>
          <p:cNvSpPr txBox="1"/>
          <p:nvPr/>
        </p:nvSpPr>
        <p:spPr>
          <a:xfrm>
            <a:off x="8039100" y="2536010"/>
            <a:ext cx="3467100" cy="3428887"/>
          </a:xfrm>
          <a:prstGeom prst="rect">
            <a:avLst/>
          </a:prstGeom>
          <a:noFill/>
        </p:spPr>
        <p:txBody>
          <a:bodyPr wrap="square">
            <a:spAutoFit/>
          </a:bodyPr>
          <a:lstStyle/>
          <a:p>
            <a:pPr marL="0" marR="0" algn="just">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nhìn vào đồng hồ tốc độ trên ô tô, ta không biết tốc độ trung bình của ô tô, mà chỉ biết tốc độ của ô tô đúng lúc ta nhìn vào đồng hồ, tức là </a:t>
            </a:r>
          </a:p>
          <a:p>
            <a:pPr marL="0" marR="0" algn="ctr">
              <a:lnSpc>
                <a:spcPct val="107000"/>
              </a:lnSpc>
              <a:spcBef>
                <a:spcPts val="0"/>
              </a:spcBef>
              <a:spcAft>
                <a:spcPts val="500"/>
              </a:spcAft>
            </a:pPr>
            <a:r>
              <a:rPr lang="en-US" sz="2500" b="1">
                <a:solidFill>
                  <a:srgbClr val="FF0000"/>
                </a:solidFill>
                <a:latin typeface="Arial" panose="020B0604020202020204" pitchFamily="34" charset="0"/>
                <a:ea typeface="Times New Roman" panose="02020603050405020304" pitchFamily="18" charset="0"/>
                <a:cs typeface="Times New Roman" panose="02020603050405020304" pitchFamily="18" charset="0"/>
              </a:rPr>
              <a:t>T</a:t>
            </a:r>
            <a:r>
              <a:rPr lang="en-US" sz="25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ốc độ tức thời</a:t>
            </a:r>
            <a:endParaRPr lang="en-US" sz="2500" b="1">
              <a:solidFill>
                <a:srgbClr val="FF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3506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0F7729EF-89D9-48C0-9D1F-9E1BE0DA535C}"/>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F7CD039F-98D4-46E5-98FA-08F6654E614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3E2886BE-5085-4D82-BBCB-2F2FD397CA1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9" name="Text Box 29">
            <a:extLst>
              <a:ext uri="{FF2B5EF4-FFF2-40B4-BE49-F238E27FC236}">
                <a16:creationId xmlns:a16="http://schemas.microsoft.com/office/drawing/2014/main" id="{97DF0995-C506-4926-B3A2-A3EE2BCA5E28}"/>
              </a:ext>
            </a:extLst>
          </p:cNvPr>
          <p:cNvSpPr txBox="1">
            <a:spLocks noChangeArrowheads="1"/>
          </p:cNvSpPr>
          <p:nvPr/>
        </p:nvSpPr>
        <p:spPr bwMode="auto">
          <a:xfrm>
            <a:off x="941928" y="784175"/>
            <a:ext cx="10977415"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vận động viên đã chạy 10 000 m trong thời gian là 36 phút 23 giây 44. Tính tốc độ trung bình của vận động viên đó theo đơn vị là m/s.</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D2D608-13B3-479B-B084-7C00BE2EE8C6}"/>
              </a:ext>
            </a:extLst>
          </p:cNvPr>
          <p:cNvSpPr/>
          <p:nvPr/>
        </p:nvSpPr>
        <p:spPr>
          <a:xfrm>
            <a:off x="510962" y="753466"/>
            <a:ext cx="11308861" cy="925569"/>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6" name="Group 15">
            <a:extLst>
              <a:ext uri="{FF2B5EF4-FFF2-40B4-BE49-F238E27FC236}">
                <a16:creationId xmlns:a16="http://schemas.microsoft.com/office/drawing/2014/main" id="{B4C27F95-9FBA-46B0-A93B-9A49E43073BC}"/>
              </a:ext>
            </a:extLst>
          </p:cNvPr>
          <p:cNvGrpSpPr/>
          <p:nvPr/>
        </p:nvGrpSpPr>
        <p:grpSpPr>
          <a:xfrm>
            <a:off x="117879" y="307121"/>
            <a:ext cx="685800" cy="686402"/>
            <a:chOff x="3424534" y="1374357"/>
            <a:chExt cx="762000" cy="739542"/>
          </a:xfrm>
        </p:grpSpPr>
        <p:grpSp>
          <p:nvGrpSpPr>
            <p:cNvPr id="17" name="Group 16">
              <a:extLst>
                <a:ext uri="{FF2B5EF4-FFF2-40B4-BE49-F238E27FC236}">
                  <a16:creationId xmlns:a16="http://schemas.microsoft.com/office/drawing/2014/main" id="{76A8D23C-2624-4BB1-9A88-C4DE67CBF063}"/>
                </a:ext>
              </a:extLst>
            </p:cNvPr>
            <p:cNvGrpSpPr/>
            <p:nvPr/>
          </p:nvGrpSpPr>
          <p:grpSpPr>
            <a:xfrm>
              <a:off x="3424534" y="1403201"/>
              <a:ext cx="762000" cy="710698"/>
              <a:chOff x="3424534" y="1403201"/>
              <a:chExt cx="762000" cy="710698"/>
            </a:xfrm>
          </p:grpSpPr>
          <p:sp>
            <p:nvSpPr>
              <p:cNvPr id="19" name="Oval 18">
                <a:extLst>
                  <a:ext uri="{FF2B5EF4-FFF2-40B4-BE49-F238E27FC236}">
                    <a16:creationId xmlns:a16="http://schemas.microsoft.com/office/drawing/2014/main" id="{AFBDE445-6122-4CFB-806E-7561E0A145F4}"/>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shape&#10;&#10;Description automatically generated">
                <a:extLst>
                  <a:ext uri="{FF2B5EF4-FFF2-40B4-BE49-F238E27FC236}">
                    <a16:creationId xmlns:a16="http://schemas.microsoft.com/office/drawing/2014/main" id="{A2596936-2B47-4307-AB99-32E7FBB4D0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18" name="TextBox 17">
              <a:extLst>
                <a:ext uri="{FF2B5EF4-FFF2-40B4-BE49-F238E27FC236}">
                  <a16:creationId xmlns:a16="http://schemas.microsoft.com/office/drawing/2014/main" id="{302E7809-601A-4707-81AC-C6CC51B5A345}"/>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pic>
        <p:nvPicPr>
          <p:cNvPr id="21" name="Picture 20" descr="A group of men running&#10;&#10;Description automatically generated with medium confidence">
            <a:extLst>
              <a:ext uri="{FF2B5EF4-FFF2-40B4-BE49-F238E27FC236}">
                <a16:creationId xmlns:a16="http://schemas.microsoft.com/office/drawing/2014/main" id="{792F1FED-BC75-49B9-B810-9D570ED79FEC}"/>
              </a:ext>
            </a:extLst>
          </p:cNvPr>
          <p:cNvPicPr>
            <a:picLocks noChangeAspect="1"/>
          </p:cNvPicPr>
          <p:nvPr/>
        </p:nvPicPr>
        <p:blipFill rotWithShape="1">
          <a:blip r:embed="rId4">
            <a:extLst>
              <a:ext uri="{28A0092B-C50C-407E-A947-70E740481C1C}">
                <a14:useLocalDpi xmlns:a14="http://schemas.microsoft.com/office/drawing/2010/main" val="0"/>
              </a:ext>
            </a:extLst>
          </a:blip>
          <a:srcRect r="404" b="6360"/>
          <a:stretch/>
        </p:blipFill>
        <p:spPr>
          <a:xfrm flipH="1">
            <a:off x="565596" y="1782178"/>
            <a:ext cx="11182266" cy="4618621"/>
          </a:xfrm>
          <a:prstGeom prst="rect">
            <a:avLst/>
          </a:prstGeom>
          <a:ln>
            <a:noFill/>
          </a:ln>
          <a:effectLst>
            <a:softEdge rad="112500"/>
          </a:effectLst>
        </p:spPr>
      </p:pic>
    </p:spTree>
    <p:extLst>
      <p:ext uri="{BB962C8B-B14F-4D97-AF65-F5344CB8AC3E}">
        <p14:creationId xmlns:p14="http://schemas.microsoft.com/office/powerpoint/2010/main" val="2933564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A3F6DE-F820-4043-934C-54C6036F8DE1}"/>
              </a:ext>
            </a:extLst>
          </p:cNvPr>
          <p:cNvPicPr>
            <a:picLocks noChangeAspect="1"/>
          </p:cNvPicPr>
          <p:nvPr/>
        </p:nvPicPr>
        <p:blipFill>
          <a:blip r:embed="rId2"/>
          <a:stretch>
            <a:fillRect/>
          </a:stretch>
        </p:blipFill>
        <p:spPr>
          <a:xfrm>
            <a:off x="8954666" y="1782179"/>
            <a:ext cx="2697191" cy="4847220"/>
          </a:xfrm>
          <a:prstGeom prst="rect">
            <a:avLst/>
          </a:prstGeom>
        </p:spPr>
      </p:pic>
      <p:grpSp>
        <p:nvGrpSpPr>
          <p:cNvPr id="8" name="Group 56">
            <a:extLst>
              <a:ext uri="{FF2B5EF4-FFF2-40B4-BE49-F238E27FC236}">
                <a16:creationId xmlns:a16="http://schemas.microsoft.com/office/drawing/2014/main" id="{792BBD66-655E-427C-ADBA-8710657543CD}"/>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9" name="Rounded Rectangle 57">
              <a:extLst>
                <a:ext uri="{FF2B5EF4-FFF2-40B4-BE49-F238E27FC236}">
                  <a16:creationId xmlns:a16="http://schemas.microsoft.com/office/drawing/2014/main" id="{54E41980-E672-4ED8-BE86-956C6A388BAC}"/>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FA91A88D-6DED-4053-B42C-5B861E5F1E13}"/>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11" name="Rectangle: Rounded Corners 10">
            <a:extLst>
              <a:ext uri="{FF2B5EF4-FFF2-40B4-BE49-F238E27FC236}">
                <a16:creationId xmlns:a16="http://schemas.microsoft.com/office/drawing/2014/main" id="{0CB0DEFA-7AE4-478B-AAB8-4EEB5D5FC621}"/>
              </a:ext>
            </a:extLst>
          </p:cNvPr>
          <p:cNvSpPr/>
          <p:nvPr/>
        </p:nvSpPr>
        <p:spPr>
          <a:xfrm>
            <a:off x="510962" y="753466"/>
            <a:ext cx="11308861" cy="925569"/>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2" name="Group 11">
            <a:extLst>
              <a:ext uri="{FF2B5EF4-FFF2-40B4-BE49-F238E27FC236}">
                <a16:creationId xmlns:a16="http://schemas.microsoft.com/office/drawing/2014/main" id="{4953B0AB-59A3-414F-93C4-7A69B6E0915A}"/>
              </a:ext>
            </a:extLst>
          </p:cNvPr>
          <p:cNvGrpSpPr/>
          <p:nvPr/>
        </p:nvGrpSpPr>
        <p:grpSpPr>
          <a:xfrm>
            <a:off x="117879" y="307121"/>
            <a:ext cx="685800" cy="686402"/>
            <a:chOff x="3424534" y="1374357"/>
            <a:chExt cx="762000" cy="739542"/>
          </a:xfrm>
        </p:grpSpPr>
        <p:grpSp>
          <p:nvGrpSpPr>
            <p:cNvPr id="13" name="Group 12">
              <a:extLst>
                <a:ext uri="{FF2B5EF4-FFF2-40B4-BE49-F238E27FC236}">
                  <a16:creationId xmlns:a16="http://schemas.microsoft.com/office/drawing/2014/main" id="{1E2CE4E3-ADEA-46DA-BA48-BBC224D08E4E}"/>
                </a:ext>
              </a:extLst>
            </p:cNvPr>
            <p:cNvGrpSpPr/>
            <p:nvPr/>
          </p:nvGrpSpPr>
          <p:grpSpPr>
            <a:xfrm>
              <a:off x="3424534" y="1403201"/>
              <a:ext cx="762000" cy="710698"/>
              <a:chOff x="3424534" y="1403201"/>
              <a:chExt cx="762000" cy="710698"/>
            </a:xfrm>
          </p:grpSpPr>
          <p:sp>
            <p:nvSpPr>
              <p:cNvPr id="15" name="Oval 14">
                <a:extLst>
                  <a:ext uri="{FF2B5EF4-FFF2-40B4-BE49-F238E27FC236}">
                    <a16:creationId xmlns:a16="http://schemas.microsoft.com/office/drawing/2014/main" id="{8FA72C4F-4D8A-4C21-90C9-6209896604B7}"/>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shape&#10;&#10;Description automatically generated">
                <a:extLst>
                  <a:ext uri="{FF2B5EF4-FFF2-40B4-BE49-F238E27FC236}">
                    <a16:creationId xmlns:a16="http://schemas.microsoft.com/office/drawing/2014/main" id="{0F5877F3-DCCD-4C9D-833E-4C6E1130F6F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14" name="TextBox 13">
              <a:extLst>
                <a:ext uri="{FF2B5EF4-FFF2-40B4-BE49-F238E27FC236}">
                  <a16:creationId xmlns:a16="http://schemas.microsoft.com/office/drawing/2014/main" id="{5D8F1480-7F28-4CDA-AF9D-F2832E82980A}"/>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sp>
        <p:nvSpPr>
          <p:cNvPr id="17" name="Text Box 29">
            <a:extLst>
              <a:ext uri="{FF2B5EF4-FFF2-40B4-BE49-F238E27FC236}">
                <a16:creationId xmlns:a16="http://schemas.microsoft.com/office/drawing/2014/main" id="{83867BA6-C4F5-41A6-9AF5-3A7D181A3325}"/>
              </a:ext>
            </a:extLst>
          </p:cNvPr>
          <p:cNvSpPr txBox="1">
            <a:spLocks noChangeArrowheads="1"/>
          </p:cNvSpPr>
          <p:nvPr/>
        </p:nvSpPr>
        <p:spPr bwMode="auto">
          <a:xfrm>
            <a:off x="865801" y="774398"/>
            <a:ext cx="10309438" cy="92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nào quãng đường và độ dịch chuyển của một vật chuyển động có cùng độ lớn?</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9" name="TextBox 28">
            <a:extLst>
              <a:ext uri="{FF2B5EF4-FFF2-40B4-BE49-F238E27FC236}">
                <a16:creationId xmlns:a16="http://schemas.microsoft.com/office/drawing/2014/main" id="{C15EA85D-B192-42C1-94C8-1E165DEEC45B}"/>
              </a:ext>
            </a:extLst>
          </p:cNvPr>
          <p:cNvSpPr txBox="1"/>
          <p:nvPr/>
        </p:nvSpPr>
        <p:spPr>
          <a:xfrm>
            <a:off x="398742" y="2262690"/>
            <a:ext cx="7983258" cy="769441"/>
          </a:xfrm>
          <a:prstGeom prst="rect">
            <a:avLst/>
          </a:prstGeom>
          <a:noFill/>
        </p:spPr>
        <p:txBody>
          <a:bodyPr wrap="square">
            <a:spAutoFit/>
          </a:bodyPr>
          <a:lstStyle/>
          <a:p>
            <a:pPr algn="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Khi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thẳng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đến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đổi</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quãng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200" dirty="0"/>
          </a:p>
        </p:txBody>
      </p:sp>
      <p:grpSp>
        <p:nvGrpSpPr>
          <p:cNvPr id="33" name="Group 32">
            <a:extLst>
              <a:ext uri="{FF2B5EF4-FFF2-40B4-BE49-F238E27FC236}">
                <a16:creationId xmlns:a16="http://schemas.microsoft.com/office/drawing/2014/main" id="{841A4232-379F-42EB-A2B3-07C52B2C64D9}"/>
              </a:ext>
            </a:extLst>
          </p:cNvPr>
          <p:cNvGrpSpPr/>
          <p:nvPr/>
        </p:nvGrpSpPr>
        <p:grpSpPr>
          <a:xfrm>
            <a:off x="739102" y="3810000"/>
            <a:ext cx="7261898" cy="843526"/>
            <a:chOff x="586702" y="4261874"/>
            <a:chExt cx="7261898" cy="843526"/>
          </a:xfrm>
        </p:grpSpPr>
        <p:pic>
          <p:nvPicPr>
            <p:cNvPr id="27" name="Picture 26" descr="A red car with a black background&#10;&#10;Description automatically generated with low confidence">
              <a:extLst>
                <a:ext uri="{FF2B5EF4-FFF2-40B4-BE49-F238E27FC236}">
                  <a16:creationId xmlns:a16="http://schemas.microsoft.com/office/drawing/2014/main" id="{188C9885-913C-43FB-B5A2-92B9008524B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5571508" y="4261874"/>
              <a:ext cx="1680960" cy="843526"/>
            </a:xfrm>
            <a:prstGeom prst="rect">
              <a:avLst/>
            </a:prstGeom>
          </p:spPr>
        </p:pic>
        <p:cxnSp>
          <p:nvCxnSpPr>
            <p:cNvPr id="30" name="Straight Arrow Connector 29">
              <a:extLst>
                <a:ext uri="{FF2B5EF4-FFF2-40B4-BE49-F238E27FC236}">
                  <a16:creationId xmlns:a16="http://schemas.microsoft.com/office/drawing/2014/main" id="{6CB08FB3-CAC9-4A96-A74A-863BB854B636}"/>
                </a:ext>
              </a:extLst>
            </p:cNvPr>
            <p:cNvCxnSpPr>
              <a:cxnSpLocks/>
            </p:cNvCxnSpPr>
            <p:nvPr/>
          </p:nvCxnSpPr>
          <p:spPr>
            <a:xfrm>
              <a:off x="683822" y="5105400"/>
              <a:ext cx="7164778"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red car with a black background&#10;&#10;Description automatically generated with low confidence">
              <a:extLst>
                <a:ext uri="{FF2B5EF4-FFF2-40B4-BE49-F238E27FC236}">
                  <a16:creationId xmlns:a16="http://schemas.microsoft.com/office/drawing/2014/main" id="{D36CFFE0-B557-4695-A6D3-C522EA87669C}"/>
                </a:ext>
              </a:extLst>
            </p:cNvPr>
            <p:cNvPicPr>
              <a:picLocks noChangeAspect="1"/>
            </p:cNvPicPr>
            <p:nvPr/>
          </p:nvPicPr>
          <p:blipFill rotWithShape="1">
            <a:blip r:embed="rId5">
              <a:alphaModFix amt="35000"/>
              <a:extLst>
                <a:ext uri="{BEBA8EAE-BF5A-486C-A8C5-ECC9F3942E4B}">
                  <a14:imgProps xmlns:a14="http://schemas.microsoft.com/office/drawing/2010/main">
                    <a14:imgLayer r:embed="rId6">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586702" y="4261874"/>
              <a:ext cx="1680960" cy="843526"/>
            </a:xfrm>
            <a:prstGeom prst="rect">
              <a:avLst/>
            </a:prstGeom>
          </p:spPr>
        </p:pic>
      </p:grpSp>
      <p:sp>
        <p:nvSpPr>
          <p:cNvPr id="34" name="Right Brace 33">
            <a:extLst>
              <a:ext uri="{FF2B5EF4-FFF2-40B4-BE49-F238E27FC236}">
                <a16:creationId xmlns:a16="http://schemas.microsoft.com/office/drawing/2014/main" id="{DFD07714-DF5C-4929-92B6-6EBB876CB31A}"/>
              </a:ext>
            </a:extLst>
          </p:cNvPr>
          <p:cNvSpPr/>
          <p:nvPr/>
        </p:nvSpPr>
        <p:spPr>
          <a:xfrm rot="5400000">
            <a:off x="3843650" y="2967033"/>
            <a:ext cx="429660" cy="501662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FCAA49C4-D3B7-4749-899C-4CB1E0C531D8}"/>
              </a:ext>
            </a:extLst>
          </p:cNvPr>
          <p:cNvSpPr txBox="1"/>
          <p:nvPr/>
        </p:nvSpPr>
        <p:spPr>
          <a:xfrm>
            <a:off x="1370611" y="5830534"/>
            <a:ext cx="6096000" cy="400110"/>
          </a:xfrm>
          <a:prstGeom prst="rect">
            <a:avLst/>
          </a:prstGeom>
          <a:noFill/>
        </p:spPr>
        <p:txBody>
          <a:bodyPr wrap="square">
            <a:spAutoFit/>
          </a:bodyPr>
          <a:lstStyle/>
          <a:p>
            <a:pPr algn="ctr"/>
            <a:r>
              <a:rPr lang="en-US" sz="2000">
                <a:solidFill>
                  <a:srgbClr val="0070C0"/>
                </a:solidFill>
                <a:latin typeface="Arial" panose="020B0604020202020204" pitchFamily="34" charset="0"/>
                <a:ea typeface="Times New Roman" panose="02020603050405020304" pitchFamily="18" charset="0"/>
                <a:cs typeface="Times New Roman" panose="02020603050405020304" pitchFamily="18" charset="0"/>
              </a:rPr>
              <a:t>Q</a:t>
            </a:r>
            <a:r>
              <a:rPr lang="en-US" sz="20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uãng đường đi được = độ dịch chuyển </a:t>
            </a:r>
            <a:endParaRPr lang="en-US" sz="2000">
              <a:solidFill>
                <a:srgbClr val="0070C0"/>
              </a:solidFill>
            </a:endParaRPr>
          </a:p>
        </p:txBody>
      </p:sp>
      <p:sp>
        <p:nvSpPr>
          <p:cNvPr id="37" name="TextBox 36">
            <a:extLst>
              <a:ext uri="{FF2B5EF4-FFF2-40B4-BE49-F238E27FC236}">
                <a16:creationId xmlns:a16="http://schemas.microsoft.com/office/drawing/2014/main" id="{30600407-83E2-4B40-8EEE-2D8D26ED8AF1}"/>
              </a:ext>
            </a:extLst>
          </p:cNvPr>
          <p:cNvSpPr txBox="1"/>
          <p:nvPr/>
        </p:nvSpPr>
        <p:spPr>
          <a:xfrm>
            <a:off x="10523406" y="2965462"/>
            <a:ext cx="1303666" cy="1815882"/>
          </a:xfrm>
          <a:prstGeom prst="rect">
            <a:avLst/>
          </a:prstGeom>
          <a:noFill/>
        </p:spPr>
        <p:txBody>
          <a:bodyPr wrap="square">
            <a:spAutoFit/>
          </a:bodyPr>
          <a:lstStyle/>
          <a:p>
            <a:pPr algn="ctr"/>
            <a:r>
              <a:rPr lang="en-US" sz="1600">
                <a:latin typeface="Arial" panose="020B0604020202020204" pitchFamily="34" charset="0"/>
                <a:ea typeface="Times New Roman" panose="02020603050405020304" pitchFamily="18" charset="0"/>
                <a:cs typeface="Times New Roman" panose="02020603050405020304" pitchFamily="18" charset="0"/>
              </a:rPr>
              <a:t>Q</a:t>
            </a:r>
            <a:r>
              <a:rPr lang="en-US" sz="1600">
                <a:effectLst/>
                <a:latin typeface="Arial" panose="020B0604020202020204" pitchFamily="34" charset="0"/>
                <a:ea typeface="Times New Roman" panose="02020603050405020304" pitchFamily="18" charset="0"/>
                <a:cs typeface="Times New Roman" panose="02020603050405020304" pitchFamily="18" charset="0"/>
              </a:rPr>
              <a:t>uãng đường (15km)</a:t>
            </a:r>
          </a:p>
          <a:p>
            <a:pPr algn="ct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en-US" sz="1600">
                <a:effectLst/>
                <a:latin typeface="Arial" panose="020B0604020202020204" pitchFamily="34" charset="0"/>
                <a:ea typeface="Times New Roman" panose="02020603050405020304" pitchFamily="18" charset="0"/>
                <a:cs typeface="Times New Roman" panose="02020603050405020304" pitchFamily="18" charset="0"/>
              </a:rPr>
              <a:t>Độ dịch chuyển (15km) </a:t>
            </a:r>
            <a:endParaRPr lang="en-US" sz="1600"/>
          </a:p>
        </p:txBody>
      </p:sp>
      <p:sp>
        <p:nvSpPr>
          <p:cNvPr id="38" name="Oval 37">
            <a:extLst>
              <a:ext uri="{FF2B5EF4-FFF2-40B4-BE49-F238E27FC236}">
                <a16:creationId xmlns:a16="http://schemas.microsoft.com/office/drawing/2014/main" id="{6533B7C6-CE31-4D51-AAD0-08E1162D813B}"/>
              </a:ext>
            </a:extLst>
          </p:cNvPr>
          <p:cNvSpPr/>
          <p:nvPr/>
        </p:nvSpPr>
        <p:spPr>
          <a:xfrm>
            <a:off x="1427182" y="4577326"/>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1C801C7-5BBC-4CEB-A33A-2200CF251320}"/>
              </a:ext>
            </a:extLst>
          </p:cNvPr>
          <p:cNvSpPr/>
          <p:nvPr/>
        </p:nvSpPr>
        <p:spPr>
          <a:xfrm>
            <a:off x="6488188" y="4588893"/>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89A2FFA2-4E47-4E03-85A7-201C4F34646F}"/>
              </a:ext>
            </a:extLst>
          </p:cNvPr>
          <p:cNvCxnSpPr>
            <a:cxnSpLocks/>
          </p:cNvCxnSpPr>
          <p:nvPr/>
        </p:nvCxnSpPr>
        <p:spPr>
          <a:xfrm>
            <a:off x="1504671" y="4031199"/>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DBD41A5-8848-4638-9108-2BC856E8FA00}"/>
              </a:ext>
            </a:extLst>
          </p:cNvPr>
          <p:cNvCxnSpPr>
            <a:cxnSpLocks/>
          </p:cNvCxnSpPr>
          <p:nvPr/>
        </p:nvCxnSpPr>
        <p:spPr>
          <a:xfrm>
            <a:off x="6537774" y="4031199"/>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38AE568-362E-40C8-AD06-4606BB59524B}"/>
              </a:ext>
            </a:extLst>
          </p:cNvPr>
          <p:cNvSpPr txBox="1"/>
          <p:nvPr/>
        </p:nvSpPr>
        <p:spPr>
          <a:xfrm>
            <a:off x="1316531" y="4721855"/>
            <a:ext cx="495300"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A</a:t>
            </a:r>
          </a:p>
        </p:txBody>
      </p:sp>
      <p:sp>
        <p:nvSpPr>
          <p:cNvPr id="43" name="TextBox 42">
            <a:extLst>
              <a:ext uri="{FF2B5EF4-FFF2-40B4-BE49-F238E27FC236}">
                <a16:creationId xmlns:a16="http://schemas.microsoft.com/office/drawing/2014/main" id="{A3EB3A40-3E8A-49C5-A87E-0348FB502E00}"/>
              </a:ext>
            </a:extLst>
          </p:cNvPr>
          <p:cNvSpPr txBox="1"/>
          <p:nvPr/>
        </p:nvSpPr>
        <p:spPr>
          <a:xfrm>
            <a:off x="6392938" y="4679097"/>
            <a:ext cx="495300"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B</a:t>
            </a:r>
          </a:p>
        </p:txBody>
      </p:sp>
      <p:sp>
        <p:nvSpPr>
          <p:cNvPr id="44" name="TextBox 43">
            <a:extLst>
              <a:ext uri="{FF2B5EF4-FFF2-40B4-BE49-F238E27FC236}">
                <a16:creationId xmlns:a16="http://schemas.microsoft.com/office/drawing/2014/main" id="{35020F77-D4ED-4275-A133-1D7DA6629CDF}"/>
              </a:ext>
            </a:extLst>
          </p:cNvPr>
          <p:cNvSpPr txBox="1"/>
          <p:nvPr/>
        </p:nvSpPr>
        <p:spPr>
          <a:xfrm>
            <a:off x="9780689" y="6024044"/>
            <a:ext cx="495300"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A</a:t>
            </a:r>
          </a:p>
        </p:txBody>
      </p:sp>
      <p:sp>
        <p:nvSpPr>
          <p:cNvPr id="45" name="TextBox 44">
            <a:extLst>
              <a:ext uri="{FF2B5EF4-FFF2-40B4-BE49-F238E27FC236}">
                <a16:creationId xmlns:a16="http://schemas.microsoft.com/office/drawing/2014/main" id="{461622BE-6CB5-483F-BF65-B81EC099CA09}"/>
              </a:ext>
            </a:extLst>
          </p:cNvPr>
          <p:cNvSpPr txBox="1"/>
          <p:nvPr/>
        </p:nvSpPr>
        <p:spPr>
          <a:xfrm>
            <a:off x="9844388" y="1905000"/>
            <a:ext cx="495300"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398258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36" grpId="0"/>
      <p:bldP spid="37" grpId="0"/>
      <p:bldP spid="38" grpId="0" animBg="1"/>
      <p:bldP spid="39" grpId="0" animBg="1"/>
      <p:bldP spid="42"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70" cy="541686"/>
            <a:chOff x="74035" y="2231322"/>
            <a:chExt cx="8550262"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Quãng đường và độ dịch chuyển</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42477"/>
            <a:ext cx="12273516" cy="213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5151645" y="3277198"/>
            <a:ext cx="6633803" cy="1152816"/>
          </a:xfrm>
          <a:prstGeom prst="rect">
            <a:avLst/>
          </a:prstGeom>
          <a:noFill/>
        </p:spPr>
        <p:txBody>
          <a:bodyPr wrap="square">
            <a:spAutoFit/>
          </a:bodyPr>
          <a:lstStyle/>
          <a:p>
            <a:pPr marL="342900" marR="0" indent="-342900" algn="just">
              <a:lnSpc>
                <a:spcPct val="107000"/>
              </a:lnSpc>
              <a:spcBef>
                <a:spcPts val="0"/>
              </a:spcBef>
              <a:spcAft>
                <a:spcPts val="500"/>
              </a:spcAft>
              <a:buFont typeface="Arial" panose="020B0604020202020204" pitchFamily="34" charset="0"/>
              <a:buChar char="•"/>
            </a:pPr>
            <a:r>
              <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Từ địa điểm A đến địa điểm C, xe ô tô phải đi qua địa điểm B. Độ dài tuyến đường ABC (7km) là </a:t>
            </a:r>
            <a:r>
              <a:rPr lang="en-US" sz="2200" b="1"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quãng đường đi được </a:t>
            </a:r>
            <a:r>
              <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 xe. </a:t>
            </a:r>
          </a:p>
        </p:txBody>
      </p:sp>
      <p:sp>
        <p:nvSpPr>
          <p:cNvPr id="16" name="TextBox 15">
            <a:extLst>
              <a:ext uri="{FF2B5EF4-FFF2-40B4-BE49-F238E27FC236}">
                <a16:creationId xmlns:a16="http://schemas.microsoft.com/office/drawing/2014/main" id="{3C818DCB-223B-41C8-BAD1-726D9E42E8AE}"/>
              </a:ext>
            </a:extLst>
          </p:cNvPr>
          <p:cNvSpPr txBox="1"/>
          <p:nvPr/>
        </p:nvSpPr>
        <p:spPr>
          <a:xfrm>
            <a:off x="609600" y="1973972"/>
            <a:ext cx="10591800" cy="861774"/>
          </a:xfrm>
          <a:prstGeom prst="rect">
            <a:avLst/>
          </a:prstGeom>
          <a:noFill/>
        </p:spPr>
        <p:txBody>
          <a:bodyPr wrap="square">
            <a:spAutoFit/>
          </a:bodyPr>
          <a:lstStyle/>
          <a:p>
            <a:pPr marL="342900" indent="-342900">
              <a:buFont typeface="Arial" panose="020B0604020202020204" pitchFamily="34" charset="0"/>
              <a:buChar char="•"/>
            </a:pPr>
            <a:r>
              <a:rPr lang="en-US" sz="2500">
                <a:solidFill>
                  <a:srgbClr val="000000"/>
                </a:solidFill>
                <a:latin typeface="Arial" panose="020B0604020202020204" pitchFamily="34" charset="0"/>
                <a:ea typeface="Times New Roman" panose="02020603050405020304" pitchFamily="18" charset="0"/>
              </a:rPr>
              <a:t>Q</a:t>
            </a:r>
            <a:r>
              <a:rPr lang="en-US" sz="2500">
                <a:solidFill>
                  <a:srgbClr val="000000"/>
                </a:solidFill>
                <a:effectLst/>
                <a:latin typeface="Arial" panose="020B0604020202020204" pitchFamily="34" charset="0"/>
                <a:ea typeface="Times New Roman" panose="02020603050405020304" pitchFamily="18" charset="0"/>
              </a:rPr>
              <a:t>uãng đường là một đại lượng vô hướng. Đại lượng vô hướng chỉ được đặc trưng bởi độ lớn của chúng. </a:t>
            </a:r>
            <a:endParaRPr lang="en-US" sz="2500"/>
          </a:p>
        </p:txBody>
      </p:sp>
      <p:pic>
        <p:nvPicPr>
          <p:cNvPr id="17" name="Picture 16">
            <a:extLst>
              <a:ext uri="{FF2B5EF4-FFF2-40B4-BE49-F238E27FC236}">
                <a16:creationId xmlns:a16="http://schemas.microsoft.com/office/drawing/2014/main" id="{8BB97A90-2B2F-4274-B547-0CA1DA893453}"/>
              </a:ext>
            </a:extLst>
          </p:cNvPr>
          <p:cNvPicPr>
            <a:picLocks noChangeAspect="1"/>
          </p:cNvPicPr>
          <p:nvPr/>
        </p:nvPicPr>
        <p:blipFill>
          <a:blip r:embed="rId5"/>
          <a:stretch>
            <a:fillRect/>
          </a:stretch>
        </p:blipFill>
        <p:spPr>
          <a:xfrm>
            <a:off x="384518" y="2931117"/>
            <a:ext cx="4631984" cy="3861284"/>
          </a:xfrm>
          <a:prstGeom prst="rect">
            <a:avLst/>
          </a:prstGeom>
          <a:ln>
            <a:noFill/>
          </a:ln>
          <a:effectLst>
            <a:softEdge rad="112500"/>
          </a:effectLst>
        </p:spPr>
      </p:pic>
      <p:grpSp>
        <p:nvGrpSpPr>
          <p:cNvPr id="21" name="Group 20">
            <a:extLst>
              <a:ext uri="{FF2B5EF4-FFF2-40B4-BE49-F238E27FC236}">
                <a16:creationId xmlns:a16="http://schemas.microsoft.com/office/drawing/2014/main" id="{304F963C-5B42-43C4-8B5D-9DD2318FBCE4}"/>
              </a:ext>
            </a:extLst>
          </p:cNvPr>
          <p:cNvGrpSpPr/>
          <p:nvPr/>
        </p:nvGrpSpPr>
        <p:grpSpPr>
          <a:xfrm>
            <a:off x="3248796" y="3429000"/>
            <a:ext cx="1594614" cy="1858255"/>
            <a:chOff x="3860800" y="2775927"/>
            <a:chExt cx="3270114" cy="3872711"/>
          </a:xfrm>
        </p:grpSpPr>
        <p:pic>
          <p:nvPicPr>
            <p:cNvPr id="23" name="Graphic 22">
              <a:extLst>
                <a:ext uri="{FF2B5EF4-FFF2-40B4-BE49-F238E27FC236}">
                  <a16:creationId xmlns:a16="http://schemas.microsoft.com/office/drawing/2014/main" id="{D35FEBF0-BDE3-4D5D-BB3D-785BC6BA15F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2020" t="16055" r="11467" b="17432"/>
            <a:stretch/>
          </p:blipFill>
          <p:spPr>
            <a:xfrm>
              <a:off x="4495800" y="3505200"/>
              <a:ext cx="2209800" cy="2209800"/>
            </a:xfrm>
            <a:prstGeom prst="rect">
              <a:avLst/>
            </a:prstGeom>
          </p:spPr>
        </p:pic>
        <p:sp>
          <p:nvSpPr>
            <p:cNvPr id="24" name="TextBox 23">
              <a:extLst>
                <a:ext uri="{FF2B5EF4-FFF2-40B4-BE49-F238E27FC236}">
                  <a16:creationId xmlns:a16="http://schemas.microsoft.com/office/drawing/2014/main" id="{8A2E74FC-8552-4D0C-800F-D52E750EEB38}"/>
                </a:ext>
              </a:extLst>
            </p:cNvPr>
            <p:cNvSpPr txBox="1"/>
            <p:nvPr/>
          </p:nvSpPr>
          <p:spPr>
            <a:xfrm>
              <a:off x="5168810" y="2775927"/>
              <a:ext cx="685799" cy="994208"/>
            </a:xfrm>
            <a:prstGeom prst="rect">
              <a:avLst/>
            </a:prstGeom>
            <a:noFill/>
          </p:spPr>
          <p:txBody>
            <a:bodyPr wrap="square" rtlCol="0">
              <a:spAutoFit/>
            </a:bodyPr>
            <a:lstStyle/>
            <a:p>
              <a:r>
                <a:rPr lang="en-US" sz="2500">
                  <a:latin typeface="Arial" panose="020B0604020202020204" pitchFamily="34" charset="0"/>
                  <a:cs typeface="Arial" panose="020B0604020202020204" pitchFamily="34" charset="0"/>
                </a:rPr>
                <a:t>B</a:t>
              </a:r>
            </a:p>
          </p:txBody>
        </p:sp>
        <p:sp>
          <p:nvSpPr>
            <p:cNvPr id="25" name="TextBox 24">
              <a:extLst>
                <a:ext uri="{FF2B5EF4-FFF2-40B4-BE49-F238E27FC236}">
                  <a16:creationId xmlns:a16="http://schemas.microsoft.com/office/drawing/2014/main" id="{2542B34E-3FFD-4DB5-A58A-168B66FAF6B1}"/>
                </a:ext>
              </a:extLst>
            </p:cNvPr>
            <p:cNvSpPr txBox="1"/>
            <p:nvPr/>
          </p:nvSpPr>
          <p:spPr>
            <a:xfrm>
              <a:off x="5226695" y="5654430"/>
              <a:ext cx="685799" cy="994208"/>
            </a:xfrm>
            <a:prstGeom prst="rect">
              <a:avLst/>
            </a:prstGeom>
            <a:noFill/>
          </p:spPr>
          <p:txBody>
            <a:bodyPr wrap="square" rtlCol="0">
              <a:spAutoFit/>
            </a:bodyPr>
            <a:lstStyle/>
            <a:p>
              <a:r>
                <a:rPr lang="en-US" sz="2500">
                  <a:latin typeface="Arial" panose="020B0604020202020204" pitchFamily="34" charset="0"/>
                  <a:cs typeface="Arial" panose="020B0604020202020204" pitchFamily="34" charset="0"/>
                </a:rPr>
                <a:t>N</a:t>
              </a:r>
            </a:p>
          </p:txBody>
        </p:sp>
        <p:sp>
          <p:nvSpPr>
            <p:cNvPr id="26" name="TextBox 25">
              <a:extLst>
                <a:ext uri="{FF2B5EF4-FFF2-40B4-BE49-F238E27FC236}">
                  <a16:creationId xmlns:a16="http://schemas.microsoft.com/office/drawing/2014/main" id="{D576C564-D69C-4874-A518-6173B87CC972}"/>
                </a:ext>
              </a:extLst>
            </p:cNvPr>
            <p:cNvSpPr txBox="1"/>
            <p:nvPr/>
          </p:nvSpPr>
          <p:spPr>
            <a:xfrm>
              <a:off x="6445115" y="4112994"/>
              <a:ext cx="685799" cy="994208"/>
            </a:xfrm>
            <a:prstGeom prst="rect">
              <a:avLst/>
            </a:prstGeom>
            <a:noFill/>
          </p:spPr>
          <p:txBody>
            <a:bodyPr wrap="square" rtlCol="0">
              <a:spAutoFit/>
            </a:bodyPr>
            <a:lstStyle/>
            <a:p>
              <a:r>
                <a:rPr lang="en-US" sz="2500">
                  <a:latin typeface="Arial" panose="020B0604020202020204" pitchFamily="34" charset="0"/>
                  <a:cs typeface="Arial" panose="020B0604020202020204" pitchFamily="34" charset="0"/>
                </a:rPr>
                <a:t>Đ</a:t>
              </a:r>
            </a:p>
          </p:txBody>
        </p:sp>
        <p:sp>
          <p:nvSpPr>
            <p:cNvPr id="27" name="TextBox 26">
              <a:extLst>
                <a:ext uri="{FF2B5EF4-FFF2-40B4-BE49-F238E27FC236}">
                  <a16:creationId xmlns:a16="http://schemas.microsoft.com/office/drawing/2014/main" id="{A3205F85-C086-4539-8E21-1AA98DDFE4DB}"/>
                </a:ext>
              </a:extLst>
            </p:cNvPr>
            <p:cNvSpPr txBox="1"/>
            <p:nvPr/>
          </p:nvSpPr>
          <p:spPr>
            <a:xfrm>
              <a:off x="3860800" y="4243458"/>
              <a:ext cx="685799" cy="994208"/>
            </a:xfrm>
            <a:prstGeom prst="rect">
              <a:avLst/>
            </a:prstGeom>
            <a:noFill/>
          </p:spPr>
          <p:txBody>
            <a:bodyPr wrap="square" rtlCol="0">
              <a:spAutoFit/>
            </a:bodyPr>
            <a:lstStyle/>
            <a:p>
              <a:r>
                <a:rPr lang="en-US" sz="2500">
                  <a:latin typeface="Arial" panose="020B0604020202020204" pitchFamily="34" charset="0"/>
                  <a:cs typeface="Arial" panose="020B0604020202020204" pitchFamily="34" charset="0"/>
                </a:rPr>
                <a:t>T</a:t>
              </a:r>
            </a:p>
          </p:txBody>
        </p:sp>
      </p:grpSp>
      <p:sp>
        <p:nvSpPr>
          <p:cNvPr id="18" name="TextBox 17">
            <a:extLst>
              <a:ext uri="{FF2B5EF4-FFF2-40B4-BE49-F238E27FC236}">
                <a16:creationId xmlns:a16="http://schemas.microsoft.com/office/drawing/2014/main" id="{8862DCC9-78C4-863B-C2EE-BC9E7465FB51}"/>
              </a:ext>
            </a:extLst>
          </p:cNvPr>
          <p:cNvSpPr txBox="1"/>
          <p:nvPr/>
        </p:nvSpPr>
        <p:spPr>
          <a:xfrm>
            <a:off x="609600" y="838200"/>
            <a:ext cx="10972800" cy="1246495"/>
          </a:xfrm>
          <a:prstGeom prst="rect">
            <a:avLst/>
          </a:prstGeom>
          <a:noFill/>
        </p:spPr>
        <p:txBody>
          <a:bodyPr wrap="square">
            <a:spAutoFit/>
          </a:bodyPr>
          <a:lstStyle/>
          <a:p>
            <a:pPr marL="342900" indent="-342900">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rPr>
              <a:t>Khoảng cách mà vật di chuyển được theo một hướng xác định là độ dịch chuyển. Độ dịch chuyển là một đại lượng vectơ. Đại lượng vectơ được xác định bởi hai thông số: độ lớn và hướng. </a:t>
            </a:r>
          </a:p>
        </p:txBody>
      </p:sp>
      <p:sp>
        <p:nvSpPr>
          <p:cNvPr id="19" name="TextBox 18">
            <a:extLst>
              <a:ext uri="{FF2B5EF4-FFF2-40B4-BE49-F238E27FC236}">
                <a16:creationId xmlns:a16="http://schemas.microsoft.com/office/drawing/2014/main" id="{421D6E40-AD2B-D38D-CA3E-3C3B5D83DABD}"/>
              </a:ext>
            </a:extLst>
          </p:cNvPr>
          <p:cNvSpPr txBox="1"/>
          <p:nvPr/>
        </p:nvSpPr>
        <p:spPr>
          <a:xfrm>
            <a:off x="5128693" y="4640520"/>
            <a:ext cx="6633803" cy="1515095"/>
          </a:xfrm>
          <a:prstGeom prst="rect">
            <a:avLst/>
          </a:prstGeom>
          <a:noFill/>
        </p:spPr>
        <p:txBody>
          <a:bodyPr wrap="square">
            <a:spAutoFit/>
          </a:bodyPr>
          <a:lstStyle/>
          <a:p>
            <a:pPr marL="342900" indent="-342900" algn="just">
              <a:lnSpc>
                <a:spcPct val="107000"/>
              </a:lnSpc>
              <a:spcAft>
                <a:spcPts val="500"/>
              </a:spcAft>
              <a:buFont typeface="Arial" panose="020B0604020202020204" pitchFamily="34" charset="0"/>
              <a:buChar char="•"/>
            </a:pPr>
            <a:r>
              <a:rPr lang="en-US" sz="22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Xe đã di chuyển khỏi vị trí A một đoạn 5 km theo hướng Tây-Bắc. Khoảng cách mà vật di chuyển theo một hướng xác định là độ dịch chuyển. </a:t>
            </a:r>
            <a:r>
              <a:rPr lang="en-US" sz="2200" b="1" i="1">
                <a:solidFill>
                  <a:srgbClr val="000000"/>
                </a:solidFill>
                <a:effectLst/>
                <a:latin typeface="Arial" panose="020B0604020202020204" pitchFamily="34" charset="0"/>
                <a:ea typeface="Times New Roman" panose="02020603050405020304" pitchFamily="18" charset="0"/>
              </a:rPr>
              <a:t>Độ dịch chuyển AC</a:t>
            </a:r>
            <a:r>
              <a:rPr lang="en-US" sz="2200" i="1">
                <a:solidFill>
                  <a:srgbClr val="000000"/>
                </a:solidFill>
                <a:effectLst/>
                <a:latin typeface="Arial" panose="020B0604020202020204" pitchFamily="34" charset="0"/>
                <a:ea typeface="Times New Roman" panose="02020603050405020304" pitchFamily="18" charset="0"/>
              </a:rPr>
              <a:t> là một đại lượng vectơ.</a:t>
            </a:r>
            <a:endPar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319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6019</TotalTime>
  <Words>2030</Words>
  <PresentationFormat>Widescreen</PresentationFormat>
  <Paragraphs>179</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2007-10-27T08:09:53Z</dcterms:created>
  <dcterms:modified xsi:type="dcterms:W3CDTF">2022-06-30T03:59:34Z</dcterms:modified>
</cp:coreProperties>
</file>