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7" r:id="rId3"/>
    <p:sldId id="298" r:id="rId4"/>
    <p:sldId id="288" r:id="rId5"/>
    <p:sldId id="289" r:id="rId6"/>
    <p:sldId id="307" r:id="rId7"/>
    <p:sldId id="290" r:id="rId8"/>
    <p:sldId id="291" r:id="rId9"/>
    <p:sldId id="292" r:id="rId10"/>
    <p:sldId id="293" r:id="rId11"/>
    <p:sldId id="295" r:id="rId12"/>
    <p:sldId id="296" r:id="rId13"/>
    <p:sldId id="300" r:id="rId14"/>
    <p:sldId id="301" r:id="rId15"/>
    <p:sldId id="304" r:id="rId16"/>
    <p:sldId id="305" r:id="rId17"/>
    <p:sldId id="308" r:id="rId18"/>
    <p:sldId id="309" r:id="rId19"/>
    <p:sldId id="311" r:id="rId20"/>
  </p:sldIdLst>
  <p:sldSz cx="24387175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86352" autoAdjust="0"/>
  </p:normalViewPr>
  <p:slideViewPr>
    <p:cSldViewPr>
      <p:cViewPr varScale="1">
        <p:scale>
          <a:sx n="37" d="100"/>
          <a:sy n="37" d="100"/>
        </p:scale>
        <p:origin x="1104" y="19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8"/>
    </p:cViewPr>
  </p:sorterViewPr>
  <p:notesViewPr>
    <p:cSldViewPr>
      <p:cViewPr varScale="1">
        <p:scale>
          <a:sx n="80" d="100"/>
          <a:sy n="80" d="100"/>
        </p:scale>
        <p:origin x="132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D0C9E-F223-47A9-AFA0-6502776EFA3F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9906D-6785-435A-A74A-0B82B4FE8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23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2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4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6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5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137454" y="370611"/>
            <a:ext cx="950292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TRÌNH ĐƯỜNG TRÒN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1987" y="315873"/>
            <a:ext cx="2347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01884" y="270584"/>
            <a:ext cx="3314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        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9.xml"/><Relationship Id="rId18" Type="http://schemas.openxmlformats.org/officeDocument/2006/relationships/slide" Target="slide6.xml"/><Relationship Id="rId3" Type="http://schemas.openxmlformats.org/officeDocument/2006/relationships/image" Target="../media/image2.emf"/><Relationship Id="rId7" Type="http://schemas.openxmlformats.org/officeDocument/2006/relationships/slide" Target="slide12.xml"/><Relationship Id="rId12" Type="http://schemas.openxmlformats.org/officeDocument/2006/relationships/slide" Target="slide8.xml"/><Relationship Id="rId17" Type="http://schemas.openxmlformats.org/officeDocument/2006/relationships/slide" Target="slide3.xml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5" Type="http://schemas.openxmlformats.org/officeDocument/2006/relationships/slide" Target="slide5.xml"/><Relationship Id="rId10" Type="http://schemas.openxmlformats.org/officeDocument/2006/relationships/slide" Target="slide15.xml"/><Relationship Id="rId19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14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55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87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87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3" y="4865914"/>
            <a:ext cx="15138800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2565" y="2594366"/>
            <a:ext cx="17206222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39297" y="3905373"/>
            <a:ext cx="12248805" cy="2123628"/>
            <a:chOff x="6439297" y="3905373"/>
            <a:chExt cx="12248805" cy="2123628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39297" y="3905373"/>
              <a:ext cx="12248805" cy="212362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TẬP</a:t>
              </a:r>
            </a:p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TRÒN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sp>
        <p:nvSpPr>
          <p:cNvPr id="82" name="TextBox 19">
            <a:hlinkClick r:id="rId7" action="ppaction://hlinksldjump"/>
            <a:extLst>
              <a:ext uri="{FF2B5EF4-FFF2-40B4-BE49-F238E27FC236}">
                <a16:creationId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9443316" y="1142396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83" name="TextBox 20">
            <a:hlinkClick r:id="rId8" action="ppaction://hlinksldjump"/>
            <a:extLst>
              <a:ext uri="{FF2B5EF4-FFF2-40B4-BE49-F238E27FC236}">
                <a16:creationId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11481666" y="1142396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84" name="TextBox 21">
            <a:hlinkClick r:id="rId9" action="ppaction://hlinksldjump"/>
            <a:extLst>
              <a:ext uri="{FF2B5EF4-FFF2-40B4-BE49-F238E27FC236}">
                <a16:creationId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13424766" y="1142396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5" name="TextBox 22">
            <a:hlinkClick r:id="rId10" action="ppaction://hlinksldjump"/>
            <a:extLst>
              <a:ext uri="{FF2B5EF4-FFF2-40B4-BE49-F238E27FC236}">
                <a16:creationId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15518679" y="1142396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86" name="TextBox 23">
            <a:hlinkClick r:id="rId11" action="ppaction://hlinksldjump"/>
            <a:extLst>
              <a:ext uri="{FF2B5EF4-FFF2-40B4-BE49-F238E27FC236}">
                <a16:creationId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9443316" y="1043423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87" name="TextBox 24">
            <a:hlinkClick r:id="rId12" action="ppaction://hlinksldjump"/>
            <a:extLst>
              <a:ext uri="{FF2B5EF4-FFF2-40B4-BE49-F238E27FC236}">
                <a16:creationId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11481665" y="1043423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88" name="TextBox 25">
            <a:hlinkClick r:id="rId13" action="ppaction://hlinksldjump"/>
            <a:extLst>
              <a:ext uri="{FF2B5EF4-FFF2-40B4-BE49-F238E27FC236}">
                <a16:creationId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13424766" y="104656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89" name="TextBox 26">
            <a:hlinkClick r:id="rId14" action="ppaction://hlinksldjump"/>
            <a:extLst>
              <a:ext uri="{FF2B5EF4-FFF2-40B4-BE49-F238E27FC236}">
                <a16:creationId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15452004" y="104656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90" name="TextBox 27">
            <a:hlinkClick r:id="rId15" action="ppaction://hlinksldjump"/>
            <a:extLst>
              <a:ext uri="{FF2B5EF4-FFF2-40B4-BE49-F238E27FC236}">
                <a16:creationId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15437717" y="94675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1" name="TextBox 28">
            <a:hlinkClick r:id="rId16" action="ppaction://hlinksldjump"/>
            <a:extLst>
              <a:ext uri="{FF2B5EF4-FFF2-40B4-BE49-F238E27FC236}">
                <a16:creationId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13424766" y="94675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92" name="TextBox 29">
            <a:hlinkClick r:id="rId17" action="ppaction://hlinksldjump"/>
            <a:extLst>
              <a:ext uri="{FF2B5EF4-FFF2-40B4-BE49-F238E27FC236}">
                <a16:creationId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11481666" y="94675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93" name="TextBox 30">
            <a:hlinkClick r:id="rId17" action="ppaction://hlinksldjump"/>
            <a:extLst>
              <a:ext uri="{FF2B5EF4-FFF2-40B4-BE49-F238E27FC236}">
                <a16:creationId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9414741" y="94369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4" name="TextBox 31">
            <a:hlinkClick r:id="rId9" action="ppaction://hlinksldjump"/>
            <a:extLst>
              <a:ext uri="{FF2B5EF4-FFF2-40B4-BE49-F238E27FC236}">
                <a16:creationId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7385916" y="1144301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95" name="TextBox 32">
            <a:hlinkClick r:id="rId18" action="ppaction://hlinksldjump"/>
            <a:extLst>
              <a:ext uri="{FF2B5EF4-FFF2-40B4-BE49-F238E27FC236}">
                <a16:creationId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7385916" y="1045328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96" name="TextBox 33">
            <a:hlinkClick r:id="rId19" action="ppaction://hlinksldjump"/>
            <a:extLst>
              <a:ext uri="{FF2B5EF4-FFF2-40B4-BE49-F238E27FC236}">
                <a16:creationId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7357341" y="945604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063619" y="7218827"/>
            <a:ext cx="14800787" cy="78480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5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DẠNG 1: XÁC ĐỊNH TÂM VÀ BÁN KÍNH 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59148" y="6071437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067999" cy="896426"/>
              <a:chOff x="1175570" y="1834705"/>
              <a:chExt cx="3346620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42037" y="2995627"/>
                <a:ext cx="18812882" cy="2676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37" y="2995627"/>
                <a:ext cx="18812882" cy="2676887"/>
              </a:xfrm>
              <a:prstGeom prst="rect">
                <a:avLst/>
              </a:prstGeom>
              <a:blipFill rotWithShape="0">
                <a:blip r:embed="rId2"/>
                <a:stretch>
                  <a:fillRect l="-1167" t="-4318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75601" y="11840377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386196" y="4291732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66742" y="7222321"/>
                <a:ext cx="39993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42" y="7222321"/>
                <a:ext cx="3999300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666742" y="8101238"/>
            <a:ext cx="9066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đi qua hai diểm A, B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300722" y="8087323"/>
                <a:ext cx="3756670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722" y="8087323"/>
                <a:ext cx="3756670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222916" y="8087323"/>
                <a:ext cx="7581271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916" y="8087323"/>
                <a:ext cx="7581271" cy="7218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879387" y="9017428"/>
                <a:ext cx="947990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9387" y="9017428"/>
                <a:ext cx="9479903" cy="7218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004062" y="9743062"/>
                <a:ext cx="22888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062" y="9743062"/>
                <a:ext cx="2288832" cy="707886"/>
              </a:xfrm>
              <a:prstGeom prst="rect">
                <a:avLst/>
              </a:prstGeom>
              <a:blipFill rotWithShape="0">
                <a:blip r:embed="rId7"/>
                <a:stretch>
                  <a:fillRect t="-16379" r="-8511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95406" y="10374782"/>
                <a:ext cx="21070644" cy="146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spcAft>
                    <a:spcPts val="0"/>
                  </a:spcAft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Vậy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tròn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bán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kính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𝑰𝑨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>
                  <a:spcAft>
                    <a:spcPts val="0"/>
                  </a:spcAft>
                </a:pP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trình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tròn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dạng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06" y="10374782"/>
                <a:ext cx="21070644" cy="1467261"/>
              </a:xfrm>
              <a:prstGeom prst="rect">
                <a:avLst/>
              </a:prstGeom>
              <a:blipFill rotWithShape="0">
                <a:blip r:embed="rId8"/>
                <a:stretch>
                  <a:fillRect t="-415" b="-16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5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4" grpId="0" animBg="1"/>
      <p:bldP spid="20" grpId="0"/>
      <p:bldP spid="38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225" y="6288538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40653" y="3348364"/>
                <a:ext cx="18812882" cy="1985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653" y="3348364"/>
                <a:ext cx="18812882" cy="1985159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828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040187" y="8977556"/>
                <a:ext cx="1336342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8977556"/>
                <a:ext cx="13363421" cy="738664"/>
              </a:xfrm>
              <a:prstGeom prst="rect">
                <a:avLst/>
              </a:prstGeom>
              <a:blipFill rotWithShape="0">
                <a:blip r:embed="rId3"/>
                <a:stretch>
                  <a:fillRect l="-1642" t="-18182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72209" y="1199603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289191" y="4618948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60597" y="6970806"/>
                <a:ext cx="15912754" cy="1380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597" y="6970806"/>
                <a:ext cx="15912754" cy="13802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6754161" y="8282186"/>
                <a:ext cx="6599374" cy="225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4161" y="8282186"/>
                <a:ext cx="6599374" cy="22540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030131" y="10226611"/>
                <a:ext cx="7099251" cy="75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131" y="10226611"/>
                <a:ext cx="7099251" cy="753220"/>
              </a:xfrm>
              <a:prstGeom prst="rect">
                <a:avLst/>
              </a:prstGeom>
              <a:blipFill rotWithShape="0">
                <a:blip r:embed="rId6"/>
                <a:stretch>
                  <a:fillRect l="-3262" t="-15447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933610" y="11027354"/>
                <a:ext cx="11727378" cy="952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10" y="11027354"/>
                <a:ext cx="11727378" cy="952120"/>
              </a:xfrm>
              <a:prstGeom prst="rect">
                <a:avLst/>
              </a:prstGeom>
              <a:blipFill rotWithShape="0">
                <a:blip r:embed="rId7"/>
                <a:stretch>
                  <a:fillRect l="-2079" t="-4487" r="-1143" b="-19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38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95137" y="2930347"/>
                <a:ext cx="18812882" cy="2582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37" y="2930347"/>
                <a:ext cx="18812882" cy="2582374"/>
              </a:xfrm>
              <a:prstGeom prst="rect">
                <a:avLst/>
              </a:prstGeom>
              <a:blipFill rotWithShape="0">
                <a:blip r:embed="rId2"/>
                <a:stretch>
                  <a:fillRect l="-1134" t="-4492" b="-1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759353" y="8832465"/>
                <a:ext cx="822053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𝒑𝒉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ươ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𝒏𝒈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𝒏𝒉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à: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3" y="8832465"/>
                <a:ext cx="8220533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86357" y="1008569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202987" y="4211244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06254" y="7222581"/>
                <a:ext cx="37547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254" y="7222581"/>
                <a:ext cx="375474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660999" y="7016665"/>
                <a:ext cx="8047187" cy="1635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R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+(−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99" y="7016665"/>
                <a:ext cx="8047187" cy="1635512"/>
              </a:xfrm>
              <a:prstGeom prst="rect">
                <a:avLst/>
              </a:prstGeom>
              <a:blipFill rotWithShape="0">
                <a:blip r:embed="rId5"/>
                <a:stretch>
                  <a:fillRect l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562724" y="8864897"/>
                <a:ext cx="599401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724" y="8864897"/>
                <a:ext cx="5994013" cy="721801"/>
              </a:xfrm>
              <a:prstGeom prst="rect">
                <a:avLst/>
              </a:prstGeom>
              <a:blipFill rotWithShape="0">
                <a:blip r:embed="rId6"/>
                <a:stretch>
                  <a:fillRect t="-12605" r="-264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5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42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43408" y="6517606"/>
            <a:ext cx="22412876" cy="7198394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055177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663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Cho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biết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lần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lượt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trực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và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trọng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của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,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thẳng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/>
                  <a:t>. </a:t>
                </a:r>
                <a:r>
                  <a:rPr lang="en-US" sz="4000" b="1" dirty="0" err="1"/>
                  <a:t>Tìm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tròn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ngoại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tiếp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?</a:t>
                </a:r>
                <a:endParaRPr lang="en-US" sz="4000" dirty="0"/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  <a:blipFill rotWithShape="0">
                <a:blip r:embed="rId2"/>
                <a:stretch>
                  <a:fillRect l="-1134" r="-680" b="-6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43408" y="7161489"/>
                <a:ext cx="16459200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ngo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𝑯𝑰</m:t>
                          </m:r>
                        </m:e>
                      </m:acc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𝑯𝑮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08" y="7161489"/>
                <a:ext cx="16459200" cy="12448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717" y="6875833"/>
            <a:ext cx="4056993" cy="34769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687648" y="8287758"/>
                <a:ext cx="5517857" cy="3106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648" y="8287758"/>
                <a:ext cx="5517857" cy="31062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97790" y="11315120"/>
                <a:ext cx="201156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90" y="11315120"/>
                <a:ext cx="20115660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1091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004641" y="9033763"/>
                <a:ext cx="2828980" cy="146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000" b="1"/>
                        <m:t>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641" y="9033763"/>
                <a:ext cx="2828980" cy="14654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1691344" y="11292393"/>
                <a:ext cx="53837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𝑰𝑴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344" y="11292393"/>
                <a:ext cx="5383781" cy="707886"/>
              </a:xfrm>
              <a:prstGeom prst="rect">
                <a:avLst/>
              </a:prstGeom>
              <a:blipFill rotWithShape="0">
                <a:blip r:embed="rId8"/>
                <a:stretch>
                  <a:fillRect t="-16239" r="-680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446576" y="11252709"/>
                <a:ext cx="436337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𝑰𝑴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⊥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m:oMathPara>
                </a14:m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76" y="11252709"/>
                <a:ext cx="4363372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63124" y="12361260"/>
                <a:ext cx="364074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𝑩𝑪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24" y="12361260"/>
                <a:ext cx="3640740" cy="7540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13342" y="11912798"/>
                <a:ext cx="4419928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42" y="11912798"/>
                <a:ext cx="4419928" cy="16026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016283" y="11945175"/>
                <a:ext cx="540237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283" y="11945175"/>
                <a:ext cx="5402376" cy="1602683"/>
              </a:xfrm>
              <a:prstGeom prst="rect">
                <a:avLst/>
              </a:prstGeom>
              <a:blipFill rotWithShape="0">
                <a:blip r:embed="rId12"/>
                <a:stretch>
                  <a:fillRect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7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23" grpId="0"/>
      <p:bldP spid="24" grpId="0"/>
      <p:bldP spid="38" grpId="0"/>
      <p:bldP spid="40" grpId="0"/>
      <p:bldP spid="43" grpId="0"/>
      <p:bldP spid="22" grpId="0"/>
      <p:bldP spid="25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27561" y="6517606"/>
            <a:ext cx="23353226" cy="7198394"/>
            <a:chOff x="1220788" y="7162800"/>
            <a:chExt cx="22124987" cy="7406092"/>
          </a:xfrm>
        </p:grpSpPr>
        <p:sp>
          <p:nvSpPr>
            <p:cNvPr id="49" name="Rounded Rectangle 48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055177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663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Cho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biết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lần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lượt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trực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và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trọng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của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,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thẳng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/>
                  <a:t>. </a:t>
                </a:r>
                <a:r>
                  <a:rPr lang="en-US" sz="4000" b="1" dirty="0" err="1"/>
                  <a:t>Tìm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tròn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ngoại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tiếp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?</a:t>
                </a:r>
                <a:endParaRPr lang="en-US" sz="4000" dirty="0"/>
              </a:p>
              <a:p>
                <a:r>
                  <a:rPr lang="en-US" sz="4000" b="1" dirty="0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/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  <a:p>
                <a:r>
                  <a:rPr lang="en-US" sz="4000" b="1" dirty="0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/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  <a:blipFill rotWithShape="0">
                <a:blip r:embed="rId3"/>
                <a:stretch>
                  <a:fillRect l="-1134" r="-680" b="-6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43408" y="8131322"/>
                <a:ext cx="6508628" cy="79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∗)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𝑴𝑮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dirty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08" y="8131322"/>
                <a:ext cx="6508628" cy="7956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64958" y="1262439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338465" y="5750404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717" y="6875832"/>
            <a:ext cx="4573270" cy="463762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27561" y="11625829"/>
                <a:ext cx="22728466" cy="106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en-US" sz="4400" b="1"/>
                        <m:t>.</m:t>
                      </m:r>
                    </m:oMath>
                  </m:oMathPara>
                </a14:m>
                <a:endParaRPr lang="en-US" sz="4400" b="1" dirty="0"/>
              </a:p>
              <a:p>
                <a:pPr algn="just">
                  <a:spcAft>
                    <a:spcPts val="0"/>
                  </a:spcAft>
                </a:pPr>
                <a:endParaRPr lang="en-US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61" y="11625829"/>
                <a:ext cx="22728466" cy="10617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859587" y="7176365"/>
                <a:ext cx="5760331" cy="2892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587" y="7176365"/>
                <a:ext cx="5760331" cy="28920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1691344" y="7792991"/>
                <a:ext cx="3294243" cy="1465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000" b="1" dirty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344" y="7792991"/>
                <a:ext cx="3294243" cy="146540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53226" y="10199969"/>
                <a:ext cx="1784949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𝑰𝑨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6" y="10199969"/>
                <a:ext cx="17849491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1230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4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4" grpId="0" animBg="1"/>
      <p:bldP spid="25" grpId="0"/>
      <p:bldP spid="46" grpId="0"/>
      <p:bldP spid="4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40659" y="5596304"/>
            <a:ext cx="22412876" cy="803760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42037" y="2995627"/>
                <a:ext cx="18812882" cy="262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37" y="2995627"/>
                <a:ext cx="18812882" cy="2629566"/>
              </a:xfrm>
              <a:prstGeom prst="rect">
                <a:avLst/>
              </a:prstGeom>
              <a:blipFill rotWithShape="0">
                <a:blip r:embed="rId2"/>
                <a:stretch>
                  <a:fillRect l="-1167" t="-4398" b="-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9071253" y="4274004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63408" y="5949208"/>
                <a:ext cx="20044911" cy="1438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𝑶𝑨𝑩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ũ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08" y="5949208"/>
                <a:ext cx="20044911" cy="14383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40517" y="7579386"/>
                <a:ext cx="1535349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17" y="7579386"/>
                <a:ext cx="15353498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89" t="-16379" r="-43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83326" y="8583753"/>
                <a:ext cx="1255491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đề 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𝑶𝒙</m:t>
                          </m:r>
                        </m:e>
                      </m:d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𝑶𝒚</m:t>
                          </m:r>
                        </m:e>
                      </m:d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d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26" y="8583753"/>
                <a:ext cx="12554912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305304" y="9462265"/>
                <a:ext cx="21070644" cy="101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4" y="9462265"/>
                <a:ext cx="21070644" cy="1015856"/>
              </a:xfrm>
              <a:prstGeom prst="rect">
                <a:avLst/>
              </a:prstGeom>
              <a:blipFill rotWithShape="0">
                <a:blip r:embed="rId6"/>
                <a:stretch>
                  <a:fillRect l="-1012" t="-5389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448" y="6676602"/>
            <a:ext cx="3241330" cy="37832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11187" y="10866699"/>
                <a:ext cx="12192000" cy="16026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𝟏𝟐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" y="10866699"/>
                <a:ext cx="12192000" cy="16026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498015" y="10401718"/>
                <a:ext cx="12192000" cy="25995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𝟕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𝟏𝟐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𝟕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𝟏𝟐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𝟔</m:t>
                                    </m:r>
                                    <m:d>
                                      <m:d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ahoma" panose="020B0604030504040204" pitchFamily="34" charset="0"/>
                                          </a:rPr>
                                          <m:t>𝒍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015" y="10401718"/>
                <a:ext cx="12192000" cy="25995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9794150" y="12911932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99468" y="12861980"/>
                <a:ext cx="2187648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68" y="12861980"/>
                <a:ext cx="21876480" cy="784767"/>
              </a:xfrm>
              <a:prstGeom prst="rect">
                <a:avLst/>
              </a:prstGeom>
              <a:blipFill rotWithShape="0">
                <a:blip r:embed="rId10"/>
                <a:stretch>
                  <a:fillRect t="-16279" b="-34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1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20" grpId="0"/>
      <p:bldP spid="38" grpId="0"/>
      <p:bldP spid="24" grpId="0"/>
      <p:bldP spid="26" grpId="0"/>
      <p:bldP spid="27" grpId="0"/>
      <p:bldP spid="37" grpId="0"/>
      <p:bldP spid="4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7561" y="5857688"/>
            <a:ext cx="22412876" cy="7776221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389173" cy="3205623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391765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116387" y="2994774"/>
                <a:ext cx="19450424" cy="2632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</a:t>
                </a:r>
                <a:r>
                  <a:rPr lang="en-US" sz="40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2994774"/>
                <a:ext cx="19450424" cy="2632708"/>
              </a:xfrm>
              <a:prstGeom prst="rect">
                <a:avLst/>
              </a:prstGeom>
              <a:blipFill rotWithShape="0">
                <a:blip r:embed="rId3"/>
                <a:stretch>
                  <a:fillRect l="-1097" t="-4398" b="-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12803772" y="4951273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77638" y="6970314"/>
                <a:ext cx="11992835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38" y="6970314"/>
                <a:ext cx="11992835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778" t="-5956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77703" y="9745198"/>
                <a:ext cx="1956367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703" y="9745198"/>
                <a:ext cx="19563670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091" t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245971" y="7923801"/>
                <a:ext cx="5588325" cy="1545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71" y="7923801"/>
                <a:ext cx="5588325" cy="15454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642072" y="8274562"/>
                <a:ext cx="136061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072" y="8274562"/>
                <a:ext cx="13606114" cy="769441"/>
              </a:xfrm>
              <a:prstGeom prst="rect">
                <a:avLst/>
              </a:prstGeom>
              <a:blipFill rotWithShape="0"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763787" y="10778235"/>
                <a:ext cx="6156878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787" y="10778235"/>
                <a:ext cx="6156878" cy="912237"/>
              </a:xfrm>
              <a:prstGeom prst="rect">
                <a:avLst/>
              </a:prstGeom>
              <a:blipFill rotWithShape="0">
                <a:blip r:embed="rId8"/>
                <a:stretch>
                  <a:fillRect t="-667" r="-3168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657361" y="12502497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20" grpId="0"/>
      <p:bldP spid="38" grpId="0"/>
      <p:bldP spid="49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84208" y="5687966"/>
            <a:ext cx="22412876" cy="8105177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705050" y="1434141"/>
            <a:ext cx="22389173" cy="4298104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02009"/>
              <a:ext cx="22391765" cy="28725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626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4925205" y="220303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73187" y="2133600"/>
                <a:ext cx="21644081" cy="3211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𝑲𝑴𝑵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2133600"/>
                <a:ext cx="21644081" cy="3211841"/>
              </a:xfrm>
              <a:prstGeom prst="rect">
                <a:avLst/>
              </a:prstGeom>
              <a:blipFill rotWithShape="0">
                <a:blip r:embed="rId3"/>
                <a:stretch>
                  <a:fillRect l="-986" t="-3605" r="-929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33220" y="6723379"/>
                <a:ext cx="15836749" cy="2673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Gọi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trung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điểm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tròn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ngoại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tiếp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  <a:p>
                <a:r>
                  <a:rPr lang="en-US" sz="4000" b="1" dirty="0"/>
                  <a:t>Ta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𝑴𝑲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𝑩𝑯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𝑴𝑬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𝑩𝑯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𝑴𝑬</m:t>
                    </m:r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𝑲𝑵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𝑪𝑯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𝑵𝑬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𝑪𝑯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𝑲𝑵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𝑵𝑬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20" y="6723379"/>
                <a:ext cx="15836749" cy="2673104"/>
              </a:xfrm>
              <a:prstGeom prst="rect">
                <a:avLst/>
              </a:prstGeom>
              <a:blipFill rotWithShape="0">
                <a:blip r:embed="rId4"/>
                <a:stretch>
                  <a:fillRect l="-1347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613" y="6006150"/>
            <a:ext cx="5746155" cy="34772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93743" y="9633704"/>
                <a:ext cx="2036795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𝑲𝑴𝑬𝑵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nội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43" y="9633704"/>
                <a:ext cx="20367958" cy="871008"/>
              </a:xfrm>
              <a:prstGeom prst="rect">
                <a:avLst/>
              </a:prstGeom>
              <a:blipFill rotWithShape="0">
                <a:blip r:embed="rId6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7101" y="10637997"/>
                <a:ext cx="20686226" cy="2995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endParaRPr lang="en-US" sz="44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𝑲𝑯𝑬𝑱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𝑱𝑯</m:t>
                    </m:r>
                  </m:oMath>
                </a14:m>
                <a:r>
                  <a:rPr lang="en-US" sz="4400" b="1" dirty="0"/>
                  <a:t> </a:t>
                </a:r>
                <a:endParaRPr lang="en-US" sz="4400" dirty="0"/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01" y="10637997"/>
                <a:ext cx="20686226" cy="2995372"/>
              </a:xfrm>
              <a:prstGeom prst="rect">
                <a:avLst/>
              </a:prstGeom>
              <a:blipFill rotWithShape="0">
                <a:blip r:embed="rId7"/>
                <a:stretch>
                  <a:fillRect t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7587" y="12637350"/>
            <a:ext cx="17712114" cy="14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057940" y="5875318"/>
            <a:ext cx="22412876" cy="7776221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968954" y="1412568"/>
            <a:ext cx="22389173" cy="4298104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02009"/>
              <a:ext cx="22391765" cy="28725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626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189109" y="218145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𝑲𝑴𝑵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  <a:blipFill rotWithShape="0">
                <a:blip r:embed="rId3"/>
                <a:stretch>
                  <a:fillRect l="-1014" t="-3605" r="-930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20755" y="6523055"/>
                <a:ext cx="15836749" cy="1691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Ta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55" y="6523055"/>
                <a:ext cx="15836749" cy="1691104"/>
              </a:xfrm>
              <a:prstGeom prst="rect">
                <a:avLst/>
              </a:prstGeom>
              <a:blipFill rotWithShape="0">
                <a:blip r:embed="rId4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724876" y="1285845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701" y="6286148"/>
            <a:ext cx="5746155" cy="34772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62675" y="10074096"/>
                <a:ext cx="177977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tiếp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75" y="10074096"/>
                <a:ext cx="17797749" cy="784767"/>
              </a:xfrm>
              <a:prstGeom prst="rect">
                <a:avLst/>
              </a:prstGeom>
              <a:blipFill rotWithShape="0">
                <a:blip r:embed="rId6"/>
                <a:stretch>
                  <a:fillRect l="-1405" t="-14063" r="-92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67475" y="11202297"/>
                <a:ext cx="20686226" cy="2918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𝑲𝑯𝑬𝑱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𝑱𝑯</m:t>
                    </m:r>
                  </m:oMath>
                </a14:m>
                <a:r>
                  <a:rPr lang="en-US" sz="4400" b="1" dirty="0"/>
                  <a:t> </a:t>
                </a:r>
                <a:endParaRPr lang="en-US" sz="4400" dirty="0"/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75" y="11202297"/>
                <a:ext cx="20686226" cy="2918428"/>
              </a:xfrm>
              <a:prstGeom prst="rect">
                <a:avLst/>
              </a:prstGeom>
              <a:blipFill rotWithShape="0">
                <a:blip r:embed="rId7"/>
                <a:stretch>
                  <a:fillRect t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57939" y="8319286"/>
                <a:ext cx="15923761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𝑱𝑨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39" y="8319286"/>
                <a:ext cx="15923761" cy="1649682"/>
              </a:xfrm>
              <a:prstGeom prst="rect">
                <a:avLst/>
              </a:prstGeom>
              <a:blipFill rotWithShape="0">
                <a:blip r:embed="rId8"/>
                <a:stretch>
                  <a:fillRect t="-6296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4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52" grpId="0"/>
      <p:bldP spid="52" grpId="1"/>
      <p:bldP spid="22" grpId="0"/>
      <p:bldP spid="24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057940" y="5875318"/>
            <a:ext cx="22412876" cy="7776221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968954" y="1412568"/>
            <a:ext cx="22389173" cy="4298104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02009"/>
              <a:ext cx="22391765" cy="28725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626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189109" y="218145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𝑲𝑴𝑵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  <a:blipFill rotWithShape="0">
                <a:blip r:embed="rId3"/>
                <a:stretch>
                  <a:fillRect l="-1014" t="-3605" r="-930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1595048" y="4652820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82542" y="7273363"/>
                <a:ext cx="15836749" cy="1691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42" y="7273363"/>
                <a:ext cx="15836749" cy="16911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724876" y="1285845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590" y="6253381"/>
            <a:ext cx="5746155" cy="34772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39842" y="11039863"/>
                <a:ext cx="177977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tiếp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42" y="11039863"/>
                <a:ext cx="17797749" cy="784767"/>
              </a:xfrm>
              <a:prstGeom prst="rect">
                <a:avLst/>
              </a:prstGeom>
              <a:blipFill rotWithShape="0">
                <a:blip r:embed="rId6"/>
                <a:stretch>
                  <a:fillRect l="-1370" t="-13178" r="-925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83007" y="9563184"/>
                <a:ext cx="16499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Bán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tiếp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07" y="9563184"/>
                <a:ext cx="16499565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1478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0" grpId="0"/>
      <p:bldP spid="20" grpId="1"/>
      <p:bldP spid="52" grpId="0"/>
      <p:bldP spid="52" grpId="1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2044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tròn tâm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dạng: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2044406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672" b="-1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668587" y="7185137"/>
                <a:ext cx="18288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 tròn tâm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dạng: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587" y="7185137"/>
                <a:ext cx="18288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46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306231" y="8279572"/>
                <a:ext cx="18288000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231" y="8279572"/>
                <a:ext cx="18288000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092799" y="9602755"/>
            <a:ext cx="2797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273283" y="4110975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66396" y="6157414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4908997" y="2946466"/>
                <a:ext cx="19870894" cy="3245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997" y="2946466"/>
                <a:ext cx="19870894" cy="3245119"/>
              </a:xfrm>
              <a:prstGeom prst="rect">
                <a:avLst/>
              </a:prstGeom>
              <a:blipFill>
                <a:blip r:embed="rId2"/>
                <a:stretch>
                  <a:fillRect l="-1074" t="-3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017565" y="8641314"/>
                <a:ext cx="18288000" cy="845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65" y="8641314"/>
                <a:ext cx="18288000" cy="845873"/>
              </a:xfrm>
              <a:prstGeom prst="rect">
                <a:avLst/>
              </a:prstGeom>
              <a:blipFill rotWithShape="0">
                <a:blip r:embed="rId3"/>
                <a:stretch>
                  <a:fillRect t="-13043" b="-2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4849620" y="4904599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62015" y="7523130"/>
                <a:ext cx="17292554" cy="797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Ta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c</m:t>
                      </m:r>
                      <m:r>
                        <m:rPr>
                          <m:nor/>
                        </m:rPr>
                        <a:rPr lang="en-US" sz="4400" b="1"/>
                        <m:t>ó: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015" y="7523130"/>
                <a:ext cx="17292554" cy="7976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364063" y="9977056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4" grpId="0" animBg="1"/>
      <p:bldP spid="20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198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Điểu kiện để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 dirty="0"/>
                  <a:t>là một đường tròn là</a:t>
                </a:r>
                <a:endParaRPr lang="en-US" sz="4000" dirty="0"/>
              </a:p>
              <a:p>
                <a:r>
                  <a:rPr lang="vi-VN" sz="4000" b="1" dirty="0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	</a:t>
                </a:r>
                <a:endParaRPr lang="en-US" sz="4000" b="1" dirty="0"/>
              </a:p>
              <a:p>
                <a:r>
                  <a:rPr lang="vi-VN" sz="4000" b="1" dirty="0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</a:t>
                </a:r>
                <a:r>
                  <a:rPr lang="en-US" sz="4000" b="1" dirty="0"/>
                  <a:t>	</a:t>
                </a:r>
                <a:r>
                  <a:rPr lang="vi-VN" sz="4000" b="1" dirty="0"/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1980735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556" b="-1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2592387" y="9154159"/>
            <a:ext cx="182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715543" y="9112031"/>
                <a:ext cx="18288000" cy="811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1" i="1">
                          <a:latin typeface="Cambria Math" panose="02040503050406030204" pitchFamily="18" charset="0"/>
                        </a:rPr>
                        <m:t>&lt;=&gt;</m:t>
                      </m:r>
                      <m:sSup>
                        <m:sSup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543" y="9112031"/>
                <a:ext cx="18288000" cy="8115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17613" y="1059180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532307" y="4724400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56599" y="7549597"/>
                <a:ext cx="855977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99" y="7549597"/>
                <a:ext cx="8559779" cy="784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904595" y="7460963"/>
                <a:ext cx="900002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595" y="7460963"/>
                <a:ext cx="9000028" cy="8477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6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4" grpId="0" animBg="1"/>
      <p:bldP spid="20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05304" y="6188922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2010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2010935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052490" y="8753291"/>
            <a:ext cx="1828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R=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89069" y="11107933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91438" y="4143143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70021" y="7520103"/>
                <a:ext cx="71980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21" y="7520103"/>
                <a:ext cx="7198061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562724" y="7461112"/>
                <a:ext cx="5248296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724" y="7461112"/>
                <a:ext cx="5248296" cy="8477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2351311" y="8670160"/>
            <a:ext cx="14125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(5;0)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514308" y="10033415"/>
            <a:ext cx="5100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5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37" grpId="0"/>
      <p:bldP spid="38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1177638" y="2491133"/>
            <a:ext cx="23209537" cy="3708342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860046" cy="72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1305304" y="6188922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3408" y="1180033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793787" y="5398887"/>
            <a:ext cx="914400" cy="790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20987" y="7004491"/>
                <a:ext cx="14196387" cy="146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7004491"/>
                <a:ext cx="14196387" cy="14618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80323" y="8620749"/>
                <a:ext cx="17981782" cy="845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23" y="8620749"/>
                <a:ext cx="17981782" cy="8458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819521" y="9761172"/>
                <a:ext cx="647940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21" y="9761172"/>
                <a:ext cx="6479401" cy="784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819521" y="10797544"/>
                <a:ext cx="96078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21" y="10797544"/>
                <a:ext cx="9607823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214713" y="3005160"/>
                <a:ext cx="20704184" cy="3224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629920" indent="-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𝟏𝟗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713" y="3005160"/>
                <a:ext cx="20704184" cy="3224665"/>
              </a:xfrm>
              <a:prstGeom prst="rect">
                <a:avLst/>
              </a:prstGeom>
              <a:blipFill rotWithShape="0">
                <a:blip r:embed="rId6"/>
                <a:stretch>
                  <a:fillRect l="-1178" t="-3214" b="-5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7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20" grpId="0"/>
      <p:bldP spid="40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39305" y="2918536"/>
                <a:ext cx="18812882" cy="277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 err="1"/>
                  <a:t>Một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tròn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có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tâm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 ;−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tiếp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xúc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với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thẳng</a:t>
                </a:r>
                <a:r>
                  <a:rPr lang="fr-FR" sz="5000" b="1" dirty="0"/>
                  <a:t> </a:t>
                </a:r>
                <a:endParaRPr lang="en-US" sz="5000" b="1" i="1" dirty="0"/>
              </a:p>
              <a:p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Hỏi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bán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kính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tròn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bằng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bao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nhiêu</a:t>
                </a:r>
                <a:r>
                  <a:rPr lang="fr-FR" sz="5000" b="1" dirty="0"/>
                  <a:t> ?</a:t>
                </a:r>
                <a:endParaRPr lang="en-US" sz="5000" dirty="0"/>
              </a:p>
              <a:p>
                <a:r>
                  <a:rPr lang="fr-FR" sz="5000" b="1" dirty="0"/>
                  <a:t>A.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5000" b="1" dirty="0"/>
                  <a:t>.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fr-FR" sz="5000" b="1" dirty="0"/>
                  <a:t>.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000" b="1" i="1">
                                <a:latin typeface="Cambria Math" panose="02040503050406030204" pitchFamily="18" charset="0"/>
                              </a:rPr>
                              <m:t>𝟐𝟔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000" b="1" dirty="0"/>
                  <a:t>.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fr-FR" sz="5000" b="1" dirty="0"/>
                  <a:t>.</a:t>
                </a:r>
                <a:endParaRPr lang="en-US" sz="5000" b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305" y="2918536"/>
                <a:ext cx="18812882" cy="2777812"/>
              </a:xfrm>
              <a:prstGeom prst="rect">
                <a:avLst/>
              </a:prstGeom>
              <a:blipFill rotWithShape="0">
                <a:blip r:embed="rId2"/>
                <a:stretch>
                  <a:fillRect l="-1555" t="-5055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001260" y="8924397"/>
            <a:ext cx="182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R=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99673" y="8945470"/>
                <a:ext cx="24300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673" y="8945470"/>
                <a:ext cx="2430044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17613" y="1059180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31162" y="4799625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56599" y="7549597"/>
                <a:ext cx="17697473" cy="778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Do</m:t>
                      </m:r>
                      <m:r>
                        <m:rPr>
                          <m:nor/>
                        </m:rPr>
                        <a:rPr lang="en-US" sz="4400" b="1"/>
                        <m:t> đườ</m:t>
                      </m:r>
                      <m:r>
                        <m:rPr>
                          <m:nor/>
                        </m:rPr>
                        <a:rPr lang="en-US" sz="4400" b="1"/>
                        <m:t>ng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tr</m:t>
                      </m:r>
                      <m:r>
                        <m:rPr>
                          <m:nor/>
                        </m:rPr>
                        <a:rPr lang="en-US" sz="4400" b="1"/>
                        <m:t>ò</m:t>
                      </m:r>
                      <m:r>
                        <m:rPr>
                          <m:nor/>
                        </m:rPr>
                        <a:rPr lang="en-US" sz="4400" b="1"/>
                        <m:t>n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ti</m:t>
                      </m:r>
                      <m:r>
                        <m:rPr>
                          <m:nor/>
                        </m:rPr>
                        <a:rPr lang="en-US" sz="4400" b="1"/>
                        <m:t>ế</m:t>
                      </m:r>
                      <m:r>
                        <m:rPr>
                          <m:nor/>
                        </m:rPr>
                        <a:rPr lang="en-US" sz="4400" b="1"/>
                        <m:t>p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x</m:t>
                      </m:r>
                      <m:r>
                        <m:rPr>
                          <m:nor/>
                        </m:rPr>
                        <a:rPr lang="en-US" sz="4400" b="1"/>
                        <m:t>ú</m:t>
                      </m:r>
                      <m:r>
                        <m:rPr>
                          <m:nor/>
                        </m:rPr>
                        <a:rPr lang="en-US" sz="4400" b="1"/>
                        <m:t>c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v</m:t>
                      </m:r>
                      <m:r>
                        <m:rPr>
                          <m:nor/>
                        </m:rPr>
                        <a:rPr lang="en-US" sz="4400" b="1"/>
                        <m:t>ớ</m:t>
                      </m:r>
                      <m:r>
                        <m:rPr>
                          <m:nor/>
                        </m:rPr>
                        <a:rPr lang="en-US" sz="4400" b="1"/>
                        <m:t>i</m:t>
                      </m:r>
                      <m:r>
                        <m:rPr>
                          <m:nor/>
                        </m:rPr>
                        <a:rPr lang="en-US" sz="4400" b="1"/>
                        <m:t> đườ</m:t>
                      </m:r>
                      <m:r>
                        <m:rPr>
                          <m:nor/>
                        </m:rPr>
                        <a:rPr lang="en-US" sz="4400" b="1"/>
                        <m:t>ng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th</m:t>
                      </m:r>
                      <m:r>
                        <m:rPr>
                          <m:nor/>
                        </m:rPr>
                        <a:rPr lang="en-US" sz="4400" b="1"/>
                        <m:t>ẳ</m:t>
                      </m:r>
                      <m:r>
                        <m:rPr>
                          <m:nor/>
                        </m:rPr>
                        <a:rPr lang="en-US" sz="4400" b="1"/>
                        <m:t>ng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n</m:t>
                      </m:r>
                      <m:r>
                        <m:rPr>
                          <m:nor/>
                        </m:rPr>
                        <a:rPr lang="en-US" sz="4400" b="1"/>
                        <m:t>ê</m:t>
                      </m:r>
                      <m:r>
                        <m:rPr>
                          <m:nor/>
                        </m:rPr>
                        <a:rPr lang="en-US" sz="4400" b="1"/>
                        <m:t>n</m:t>
                      </m:r>
                      <m:r>
                        <m:rPr>
                          <m:nor/>
                        </m:rPr>
                        <a:rPr lang="en-US" sz="4400" b="1" i="0" smtClean="0"/>
                        <m:t> đườ</m:t>
                      </m:r>
                      <m:r>
                        <m:rPr>
                          <m:nor/>
                        </m:rPr>
                        <a:rPr lang="en-US" sz="4400" b="1" i="0" smtClean="0"/>
                        <m:t>ng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en-US" sz="4400" b="1" i="0" smtClean="0"/>
                        <m:t>tr</m:t>
                      </m:r>
                      <m:r>
                        <m:rPr>
                          <m:nor/>
                        </m:rPr>
                        <a:rPr lang="en-US" sz="4400" b="1" i="0" smtClean="0"/>
                        <m:t>ò</m:t>
                      </m:r>
                      <m:r>
                        <m:rPr>
                          <m:nor/>
                        </m:rPr>
                        <a:rPr lang="en-US" sz="4400" b="1" i="0" smtClean="0"/>
                        <m:t>n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en-US" sz="4400" b="1" i="0" smtClean="0"/>
                        <m:t>c</m:t>
                      </m:r>
                      <m:r>
                        <m:rPr>
                          <m:nor/>
                        </m:rPr>
                        <a:rPr lang="en-US" sz="4400" b="1" i="0" smtClean="0"/>
                        <m:t>ó </m:t>
                      </m:r>
                      <m:r>
                        <m:rPr>
                          <m:nor/>
                        </m:rPr>
                        <a:rPr lang="en-US" sz="4400" b="1" i="0" smtClean="0"/>
                        <m:t>b</m:t>
                      </m:r>
                      <m:r>
                        <m:rPr>
                          <m:nor/>
                        </m:rPr>
                        <a:rPr lang="en-US" sz="4400" b="1" i="0" smtClean="0"/>
                        <m:t>á</m:t>
                      </m:r>
                      <m:r>
                        <m:rPr>
                          <m:nor/>
                        </m:rPr>
                        <a:rPr lang="en-US" sz="4400" b="1" i="0" smtClean="0"/>
                        <m:t>n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en-US" sz="4400" b="1" i="0" smtClean="0"/>
                        <m:t>k</m:t>
                      </m:r>
                      <m:r>
                        <m:rPr>
                          <m:nor/>
                        </m:rPr>
                        <a:rPr lang="en-US" sz="4400" b="1" i="0" smtClean="0"/>
                        <m:t>í</m:t>
                      </m:r>
                      <m:r>
                        <m:rPr>
                          <m:nor/>
                        </m:rPr>
                        <a:rPr lang="en-US" sz="4400" b="1" i="0" smtClean="0"/>
                        <m:t>nh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99" y="7549597"/>
                <a:ext cx="17697473" cy="7780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-836613" y="8627049"/>
                <a:ext cx="18288000" cy="205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6613" y="8627049"/>
                <a:ext cx="18288000" cy="20526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922459" y="8640576"/>
                <a:ext cx="2895600" cy="1363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𝟐𝟔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459" y="8640576"/>
                <a:ext cx="2895600" cy="13639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0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4" grpId="0" animBg="1"/>
      <p:bldP spid="20" grpId="0"/>
      <p:bldP spid="38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59187" y="6192887"/>
            <a:ext cx="22053725" cy="6456313"/>
            <a:chOff x="1220788" y="7162800"/>
            <a:chExt cx="21770448" cy="515497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1768750" cy="48992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Tìm tọa độ tâm đường tròn đi qua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000" b="1" dirty="0"/>
                  <a:t> điểm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167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444445" y="9071598"/>
                <a:ext cx="4175723" cy="153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𝑰𝑩</m:t>
                              </m:r>
                            </m:e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𝑰𝑪</m:t>
                              </m:r>
                            </m:e>
                          </m:eqArr>
                        </m:e>
                      </m:d>
                      <m:r>
                        <a:rPr lang="vi-VN" sz="4200" b="1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445" y="9071598"/>
                <a:ext cx="4175723" cy="15340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17613" y="11130343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352901" y="4362426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i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ả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s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ử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l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à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â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m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ủ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đườ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tr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ò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(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)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th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ỏ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đề</m:t>
                    </m:r>
                  </m:oMath>
                </a14:m>
                <a:r>
                  <a:rPr lang="en-US" sz="4200" b="1" dirty="0">
                    <a:effectLst/>
                    <a:latin typeface="Tomahoc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  <a:blipFill rotWithShape="0">
                <a:blip r:embed="rId4"/>
                <a:stretch>
                  <a:fillRect t="-11811" r="-918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977877" y="8152129"/>
                <a:ext cx="1096409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𝐪𝐮𝐚</m:t>
                    </m:r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200" b="1" i="0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0">
                        <a:latin typeface="Cambria Math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200" b="1" dirty="0">
                  <a:latin typeface="Tomahoc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77" y="8152129"/>
                <a:ext cx="10964092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16529" r="-1223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63554" y="4266405"/>
                <a:ext cx="15804063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tabLst>
                    <a:tab pos="630555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  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  </a:t>
                </a:r>
                <a:r>
                  <a:rPr lang="vi-VN" sz="44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	</a:t>
                </a:r>
                <a:r>
                  <a:rPr lang="vi-VN" sz="44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54" y="4266405"/>
                <a:ext cx="15804063" cy="871008"/>
              </a:xfrm>
              <a:prstGeom prst="rect">
                <a:avLst/>
              </a:prstGeom>
              <a:blipFill rotWithShape="0">
                <a:blip r:embed="rId6"/>
                <a:stretch>
                  <a:fillRect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08603" y="8929707"/>
                <a:ext cx="12542974" cy="1770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vi-VN" sz="42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03" y="8929707"/>
                <a:ext cx="12542974" cy="1770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5240090" y="9048201"/>
                <a:ext cx="2532007" cy="153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90" y="9048201"/>
                <a:ext cx="2532007" cy="15340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4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37" grpId="0"/>
      <p:bldP spid="22" grpId="0"/>
      <p:bldP spid="38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5857688"/>
            <a:ext cx="22412876" cy="7858311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2384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200" b="1" dirty="0">
                    <a:latin typeface="Tomahoc"/>
                  </a:rPr>
                  <a:t>Tìm bán kính đường tròn đi qua 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200" b="1" dirty="0">
                    <a:latin typeface="Tomahoc"/>
                  </a:rPr>
                  <a:t> điểm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200" b="1" dirty="0">
                    <a:latin typeface="Tomahoc"/>
                  </a:rPr>
                  <a:t>.</a:t>
                </a:r>
                <a:endParaRPr lang="en-US" sz="4200" b="1" dirty="0">
                  <a:latin typeface="Tomahoc"/>
                </a:endParaRPr>
              </a:p>
              <a:p>
                <a:r>
                  <a:rPr lang="vi-VN" sz="4200" b="1" dirty="0">
                    <a:latin typeface="Tomahoc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200" b="1" dirty="0">
                    <a:latin typeface="Tomahoc"/>
                  </a:rPr>
                  <a:t>.	</a:t>
                </a:r>
                <a:r>
                  <a:rPr lang="en-US" sz="4200" b="1" dirty="0">
                    <a:latin typeface="Tomahoc"/>
                  </a:rPr>
                  <a:t>	</a:t>
                </a:r>
                <a:r>
                  <a:rPr lang="vi-VN" sz="4200" b="1" dirty="0">
                    <a:latin typeface="Tomahoc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200" b="1" dirty="0">
                    <a:latin typeface="Tomahoc"/>
                  </a:rPr>
                  <a:t>.	</a:t>
                </a:r>
                <a:r>
                  <a:rPr lang="en-US" sz="4200" b="1" dirty="0">
                    <a:latin typeface="Tomahoc"/>
                  </a:rPr>
                  <a:t>	</a:t>
                </a:r>
                <a:r>
                  <a:rPr lang="vi-VN" sz="4200" b="1" dirty="0">
                    <a:latin typeface="Tomahoc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200" b="1" dirty="0">
                    <a:latin typeface="Tomahoc"/>
                  </a:rPr>
                  <a:t>.	</a:t>
                </a:r>
                <a:r>
                  <a:rPr lang="en-US" sz="4200" b="1" dirty="0">
                    <a:latin typeface="Tomahoc"/>
                  </a:rPr>
                  <a:t>	</a:t>
                </a:r>
                <a:r>
                  <a:rPr lang="vi-VN" sz="4200" b="1" dirty="0">
                    <a:latin typeface="Tomahoc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200" b="1" dirty="0">
                    <a:latin typeface="Tomahoc"/>
                  </a:rPr>
                  <a:t>.</a:t>
                </a:r>
                <a:endParaRPr lang="en-US" sz="4200" dirty="0">
                  <a:effectLst/>
                  <a:latin typeface="Tomahoc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2384692"/>
              </a:xfrm>
              <a:prstGeom prst="rect">
                <a:avLst/>
              </a:prstGeom>
              <a:blipFill rotWithShape="0">
                <a:blip r:embed="rId2"/>
                <a:stretch>
                  <a:fillRect l="-1264" t="-5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17679987" y="4255718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363787" y="9271623"/>
                <a:ext cx="4186542" cy="153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𝑰𝑩</m:t>
                              </m:r>
                            </m:e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𝑰𝑪</m:t>
                              </m:r>
                            </m:e>
                          </m:eqArr>
                        </m:e>
                      </m:d>
                      <m:r>
                        <a:rPr lang="vi-VN" sz="4200" b="1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9271623"/>
                <a:ext cx="4186542" cy="15340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840414" y="11770843"/>
                <a:ext cx="102571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/>
                  <a:t>Vậy bán kính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vi-VN" sz="4400" b="1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414" y="11770843"/>
                <a:ext cx="10257167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436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i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ả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s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ử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l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à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â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m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ủ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đườ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tr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ò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(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)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th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ỏ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đề</m:t>
                    </m:r>
                  </m:oMath>
                </a14:m>
                <a:r>
                  <a:rPr lang="en-US" sz="4200" b="1" dirty="0">
                    <a:effectLst/>
                    <a:latin typeface="Tomahoc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  <a:blipFill rotWithShape="0">
                <a:blip r:embed="rId5"/>
                <a:stretch>
                  <a:fillRect t="-11811" r="-918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977877" y="8152129"/>
                <a:ext cx="12499769" cy="778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𝐪𝐮𝐚</m:t>
                    </m:r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đ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i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ể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m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200" b="1" dirty="0">
                  <a:latin typeface="Tomahoc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77" y="8152129"/>
                <a:ext cx="12499769" cy="778418"/>
              </a:xfrm>
              <a:prstGeom prst="rect">
                <a:avLst/>
              </a:prstGeom>
              <a:blipFill rotWithShape="0">
                <a:blip r:embed="rId6"/>
                <a:stretch>
                  <a:fillRect t="-10156" r="-926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913441" y="9169679"/>
                <a:ext cx="9245991" cy="1691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vi-VN" sz="42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441" y="9169679"/>
                <a:ext cx="9245991" cy="16911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703729" y="9081187"/>
                <a:ext cx="2532007" cy="2057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3729" y="9081187"/>
                <a:ext cx="2532007" cy="20575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918193" y="11075814"/>
                <a:ext cx="6543843" cy="191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𝑰𝑨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193" y="11075814"/>
                <a:ext cx="6543843" cy="19110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222959" y="12883896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8" grpId="0"/>
      <p:bldP spid="42" grpId="0"/>
      <p:bldP spid="43" grpId="0"/>
      <p:bldP spid="45" grpId="0"/>
      <p:bldP spid="46" grpId="0"/>
      <p:bldP spid="47" grpId="0"/>
      <p:bldP spid="22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2621</Words>
  <PresentationFormat>Custom</PresentationFormat>
  <Paragraphs>259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AvantGarde-Demi</vt:lpstr>
      <vt:lpstr>Calibri</vt:lpstr>
      <vt:lpstr>Cambria Math</vt:lpstr>
      <vt:lpstr>Tahoma</vt:lpstr>
      <vt:lpstr>Times New Roman</vt:lpstr>
      <vt:lpstr>Tomahoc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2020-03-15T08:16:25Z</dcterms:modified>
</cp:coreProperties>
</file>