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9" r:id="rId2"/>
    <p:sldId id="289" r:id="rId3"/>
    <p:sldId id="277" r:id="rId4"/>
    <p:sldId id="296" r:id="rId5"/>
    <p:sldId id="297" r:id="rId6"/>
    <p:sldId id="259" r:id="rId7"/>
    <p:sldId id="261" r:id="rId8"/>
    <p:sldId id="263" r:id="rId9"/>
    <p:sldId id="264" r:id="rId10"/>
    <p:sldId id="283" r:id="rId11"/>
    <p:sldId id="284" r:id="rId12"/>
    <p:sldId id="285" r:id="rId13"/>
    <p:sldId id="293" r:id="rId14"/>
    <p:sldId id="294" r:id="rId15"/>
    <p:sldId id="287" r:id="rId16"/>
    <p:sldId id="290" r:id="rId17"/>
    <p:sldId id="282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990000"/>
    <a:srgbClr val="C6FBB3"/>
    <a:srgbClr val="D6FBC1"/>
    <a:srgbClr val="C4FD99"/>
    <a:srgbClr val="B2F6A0"/>
    <a:srgbClr val="C8F17F"/>
    <a:srgbClr val="CC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4" autoAdjust="0"/>
    <p:restoredTop sz="94660"/>
  </p:normalViewPr>
  <p:slideViewPr>
    <p:cSldViewPr>
      <p:cViewPr>
        <p:scale>
          <a:sx n="65" d="100"/>
          <a:sy n="65" d="100"/>
        </p:scale>
        <p:origin x="-1304" y="-3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54AB5-4AFD-4D6F-8AB1-16DB50CE2086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89A68-044A-4F25-B4E7-503CA86063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20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89A68-044A-4F25-B4E7-503CA860630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65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89A68-044A-4F25-B4E7-503CA860630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89A68-044A-4F25-B4E7-503CA86063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BE4D9-F060-4133-93CD-BF5F5F258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89190-36EF-457F-B5C2-EBD3F2D3A3B5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30.gif"/><Relationship Id="rId4" Type="http://schemas.openxmlformats.org/officeDocument/2006/relationships/image" Target="../media/image44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3.png"/><Relationship Id="rId7" Type="http://schemas.openxmlformats.org/officeDocument/2006/relationships/image" Target="../media/image49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30.gif"/><Relationship Id="rId4" Type="http://schemas.openxmlformats.org/officeDocument/2006/relationships/image" Target="../media/image44.png"/><Relationship Id="rId9" Type="http://schemas.openxmlformats.org/officeDocument/2006/relationships/image" Target="../media/image5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8.png"/><Relationship Id="rId3" Type="http://schemas.openxmlformats.org/officeDocument/2006/relationships/image" Target="../media/image43.png"/><Relationship Id="rId7" Type="http://schemas.openxmlformats.org/officeDocument/2006/relationships/image" Target="../media/image53.png"/><Relationship Id="rId12" Type="http://schemas.openxmlformats.org/officeDocument/2006/relationships/image" Target="../media/image57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6.png"/><Relationship Id="rId5" Type="http://schemas.openxmlformats.org/officeDocument/2006/relationships/image" Target="../media/image30.gif"/><Relationship Id="rId15" Type="http://schemas.openxmlformats.org/officeDocument/2006/relationships/image" Target="../media/image60.png"/><Relationship Id="rId10" Type="http://schemas.openxmlformats.org/officeDocument/2006/relationships/image" Target="../media/image48.png"/><Relationship Id="rId4" Type="http://schemas.openxmlformats.org/officeDocument/2006/relationships/image" Target="../media/image44.png"/><Relationship Id="rId9" Type="http://schemas.openxmlformats.org/officeDocument/2006/relationships/image" Target="../media/image55.png"/><Relationship Id="rId14" Type="http://schemas.openxmlformats.org/officeDocument/2006/relationships/image" Target="../media/image5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7" Type="http://schemas.openxmlformats.org/officeDocument/2006/relationships/image" Target="../media/image6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gif"/><Relationship Id="rId5" Type="http://schemas.openxmlformats.org/officeDocument/2006/relationships/image" Target="../media/image61.gif"/><Relationship Id="rId4" Type="http://schemas.openxmlformats.org/officeDocument/2006/relationships/image" Target="../media/image30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30.gif"/><Relationship Id="rId7" Type="http://schemas.openxmlformats.org/officeDocument/2006/relationships/image" Target="../media/image64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gif"/><Relationship Id="rId5" Type="http://schemas.openxmlformats.org/officeDocument/2006/relationships/image" Target="../media/image62.gif"/><Relationship Id="rId4" Type="http://schemas.openxmlformats.org/officeDocument/2006/relationships/image" Target="../media/image61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30.gif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gif"/><Relationship Id="rId11" Type="http://schemas.openxmlformats.org/officeDocument/2006/relationships/image" Target="../media/image70.png"/><Relationship Id="rId5" Type="http://schemas.openxmlformats.org/officeDocument/2006/relationships/image" Target="../media/image62.gif"/><Relationship Id="rId10" Type="http://schemas.openxmlformats.org/officeDocument/2006/relationships/image" Target="../media/image69.png"/><Relationship Id="rId4" Type="http://schemas.openxmlformats.org/officeDocument/2006/relationships/image" Target="../media/image61.gif"/><Relationship Id="rId9" Type="http://schemas.openxmlformats.org/officeDocument/2006/relationships/image" Target="../media/image6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18" Type="http://schemas.openxmlformats.org/officeDocument/2006/relationships/image" Target="../media/image82.png"/><Relationship Id="rId3" Type="http://schemas.openxmlformats.org/officeDocument/2006/relationships/image" Target="../media/image30.gif"/><Relationship Id="rId7" Type="http://schemas.openxmlformats.org/officeDocument/2006/relationships/image" Target="../media/image64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" Type="http://schemas.openxmlformats.org/officeDocument/2006/relationships/image" Target="../media/image24.gif"/><Relationship Id="rId16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gif"/><Relationship Id="rId11" Type="http://schemas.openxmlformats.org/officeDocument/2006/relationships/image" Target="../media/image75.png"/><Relationship Id="rId5" Type="http://schemas.openxmlformats.org/officeDocument/2006/relationships/image" Target="../media/image62.gif"/><Relationship Id="rId15" Type="http://schemas.openxmlformats.org/officeDocument/2006/relationships/image" Target="../media/image79.png"/><Relationship Id="rId10" Type="http://schemas.openxmlformats.org/officeDocument/2006/relationships/image" Target="../media/image74.png"/><Relationship Id="rId19" Type="http://schemas.openxmlformats.org/officeDocument/2006/relationships/image" Target="../media/image83.png"/><Relationship Id="rId4" Type="http://schemas.openxmlformats.org/officeDocument/2006/relationships/image" Target="../media/image61.gif"/><Relationship Id="rId9" Type="http://schemas.openxmlformats.org/officeDocument/2006/relationships/image" Target="../media/image73.png"/><Relationship Id="rId14" Type="http://schemas.openxmlformats.org/officeDocument/2006/relationships/image" Target="../media/image7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1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3.png"/><Relationship Id="rId4" Type="http://schemas.openxmlformats.org/officeDocument/2006/relationships/image" Target="../media/image12.jpeg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gif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gif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209800" cy="1651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34200" y="1"/>
            <a:ext cx="2209800" cy="1651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350838" y="3097213"/>
            <a:ext cx="165735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7130257" y="3099594"/>
            <a:ext cx="16573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1676401" y="1257300"/>
            <a:ext cx="714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514601" y="1257300"/>
            <a:ext cx="714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6096001" y="1257300"/>
            <a:ext cx="714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6934201" y="1257300"/>
            <a:ext cx="714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4267201" y="1085850"/>
            <a:ext cx="638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03638" y="165550"/>
            <a:ext cx="436529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 HỌC 8</a:t>
            </a:r>
          </a:p>
        </p:txBody>
      </p:sp>
      <p:sp>
        <p:nvSpPr>
          <p:cNvPr id="4" name="Rectangle 3"/>
          <p:cNvSpPr/>
          <p:nvPr/>
        </p:nvSpPr>
        <p:spPr>
          <a:xfrm>
            <a:off x="-108520" y="1725922"/>
            <a:ext cx="9168383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b-NO" sz="48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nb-NO" sz="48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43.</a:t>
            </a:r>
            <a:endParaRPr lang="nb-NO" sz="4800" b="1" kern="10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§7. </a:t>
            </a:r>
            <a:r>
              <a:rPr lang="en-US" sz="48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48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hợp đồng dạng thứ </a:t>
            </a:r>
            <a:r>
              <a:rPr lang="en-US" sz="48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</a:t>
            </a:r>
            <a:endParaRPr lang="en-US" sz="48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5482" y="4000470"/>
            <a:ext cx="6928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 viên: Phan Thị Vinh – Trường THCS Hưng Lộc – TP Vinh</a:t>
            </a:r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631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823" y="64904"/>
            <a:ext cx="9144000" cy="514350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.VnTime" pitchFamily="34" charset="0"/>
            </a:endParaRPr>
          </a:p>
          <a:p>
            <a:pPr indent="557213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 = 3cm;</a:t>
            </a:r>
          </a:p>
          <a:p>
            <a:pPr indent="557213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 = 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4,5cm và           =        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166688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187325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7325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-166688" algn="just">
              <a:buNone/>
            </a:pP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 algn="just">
              <a:buNone/>
            </a:pPr>
            <a:r>
              <a:rPr lang="en-US" sz="2400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166688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3 tam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3794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ABC;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ADB;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BDC.</a:t>
            </a:r>
          </a:p>
          <a:p>
            <a:pPr indent="187325" algn="just">
              <a:buNone/>
            </a:pP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 có: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794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794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=         (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3794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 (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g.g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288682" y="192174"/>
            <a:ext cx="3498160" cy="2229902"/>
            <a:chOff x="4860054" y="256232"/>
            <a:chExt cx="3498160" cy="2973202"/>
          </a:xfrm>
        </p:grpSpPr>
        <p:sp>
          <p:nvSpPr>
            <p:cNvPr id="15" name="Isosceles Triangle 14"/>
            <p:cNvSpPr/>
            <p:nvPr/>
          </p:nvSpPr>
          <p:spPr>
            <a:xfrm>
              <a:off x="5072066" y="714356"/>
              <a:ext cx="3000396" cy="2071702"/>
            </a:xfrm>
            <a:prstGeom prst="triangle">
              <a:avLst>
                <a:gd name="adj" fmla="val 24767"/>
              </a:avLst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5400000" flipH="1" flipV="1">
              <a:off x="5378789" y="1323357"/>
              <a:ext cx="1143008" cy="178595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43636" y="487596"/>
              <a:ext cx="2214578" cy="2000264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544938" y="256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143636" y="75860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58450" y="119967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715272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60054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286644" y="171448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30124" y="1458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87078" y="100010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4,5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 rot="20354127">
              <a:off x="5209843" y="2441956"/>
              <a:ext cx="156105" cy="192787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4509065">
              <a:off x="7697995" y="2568748"/>
              <a:ext cx="165954" cy="183562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2886984" y="836843"/>
            <a:ext cx="1535992" cy="321469"/>
            <a:chOff x="2886984" y="1042050"/>
            <a:chExt cx="1535992" cy="428625"/>
          </a:xfrm>
        </p:grpSpPr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6984" y="1042050"/>
              <a:ext cx="647700" cy="428625"/>
            </a:xfrm>
            <a:prstGeom prst="rect">
              <a:avLst/>
            </a:prstGeom>
            <a:noFill/>
          </p:spPr>
        </p:pic>
        <p:pic>
          <p:nvPicPr>
            <p:cNvPr id="25605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13376" y="1042050"/>
              <a:ext cx="609600" cy="428625"/>
            </a:xfrm>
            <a:prstGeom prst="rect">
              <a:avLst/>
            </a:prstGeom>
            <a:noFill/>
          </p:spPr>
        </p:pic>
      </p:grp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806682" y="3909642"/>
            <a:ext cx="1426902" cy="969539"/>
            <a:chOff x="806682" y="5112610"/>
            <a:chExt cx="1426902" cy="1292718"/>
          </a:xfrm>
        </p:grpSpPr>
        <p:grpSp>
          <p:nvGrpSpPr>
            <p:cNvPr id="43" name="Group 42"/>
            <p:cNvGrpSpPr/>
            <p:nvPr/>
          </p:nvGrpSpPr>
          <p:grpSpPr>
            <a:xfrm>
              <a:off x="806682" y="5112610"/>
              <a:ext cx="1052976" cy="757728"/>
              <a:chOff x="806682" y="5112610"/>
              <a:chExt cx="1052976" cy="757728"/>
            </a:xfrm>
          </p:grpSpPr>
          <p:pic>
            <p:nvPicPr>
              <p:cNvPr id="38915" name="Picture 3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48624" y="5112610"/>
                <a:ext cx="200025" cy="428625"/>
              </a:xfrm>
              <a:prstGeom prst="rect">
                <a:avLst/>
              </a:prstGeom>
              <a:noFill/>
            </p:spPr>
          </p:pic>
          <p:pic>
            <p:nvPicPr>
              <p:cNvPr id="38917" name="Picture 5"/>
              <p:cNvPicPr>
                <a:picLocks noChangeAspect="1" noChangeArrowheads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06682" y="5441713"/>
                <a:ext cx="266700" cy="428625"/>
              </a:xfrm>
              <a:prstGeom prst="rect">
                <a:avLst/>
              </a:prstGeom>
              <a:noFill/>
            </p:spPr>
          </p:pic>
          <p:pic>
            <p:nvPicPr>
              <p:cNvPr id="38919" name="Picture 7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50058" y="5441713"/>
                <a:ext cx="609600" cy="428625"/>
              </a:xfrm>
              <a:prstGeom prst="rect">
                <a:avLst/>
              </a:prstGeom>
              <a:noFill/>
            </p:spPr>
          </p:pic>
        </p:grpSp>
        <p:pic>
          <p:nvPicPr>
            <p:cNvPr id="38921" name="Picture 9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04984" y="5995752"/>
              <a:ext cx="228600" cy="40957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0034"/>
            <a:ext cx="9144000" cy="5143500"/>
          </a:xfrm>
          <a:gradFill>
            <a:gsLst>
              <a:gs pos="0">
                <a:srgbClr val="FFD281"/>
              </a:gs>
              <a:gs pos="64999">
                <a:srgbClr val="F0EBD5"/>
              </a:gs>
              <a:gs pos="100000">
                <a:srgbClr val="FBD485"/>
              </a:gs>
            </a:gsLst>
            <a:lin ang="5400000" scaled="0"/>
          </a:gradFill>
        </p:spPr>
        <p:txBody>
          <a:bodyPr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.VnTime" pitchFamily="34" charset="0"/>
            </a:endParaRPr>
          </a:p>
          <a:p>
            <a:pPr indent="557213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 = 3cm;</a:t>
            </a:r>
          </a:p>
          <a:p>
            <a:pPr indent="557213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 = 4,5cm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=         .</a:t>
            </a:r>
            <a:endParaRPr lang="en-US" sz="1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y</a:t>
            </a:r>
          </a:p>
          <a:p>
            <a:pPr indent="187325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(AD = x, DC = y).</a:t>
            </a:r>
          </a:p>
          <a:p>
            <a:pPr indent="-77788">
              <a:buNone/>
            </a:pP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00013">
              <a:buNone/>
            </a:pPr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          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indent="100013">
              <a:buNone/>
            </a:pPr>
            <a:endParaRPr lang="fr-FR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00013">
              <a:buNone/>
            </a:pP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x =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x = 2(cm).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00013">
              <a:buNone/>
            </a:pPr>
            <a:endParaRPr lang="fr-FR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00013">
              <a:buNone/>
            </a:pP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y = DC = AC – x = 4,5 – 2 = 2,5 (cm).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288682" y="192174"/>
            <a:ext cx="3498160" cy="2229902"/>
            <a:chOff x="4860054" y="256232"/>
            <a:chExt cx="3498160" cy="2973202"/>
          </a:xfrm>
        </p:grpSpPr>
        <p:sp>
          <p:nvSpPr>
            <p:cNvPr id="15" name="Isosceles Triangle 14"/>
            <p:cNvSpPr/>
            <p:nvPr/>
          </p:nvSpPr>
          <p:spPr>
            <a:xfrm>
              <a:off x="5072066" y="714356"/>
              <a:ext cx="3000396" cy="2071702"/>
            </a:xfrm>
            <a:prstGeom prst="triangle">
              <a:avLst>
                <a:gd name="adj" fmla="val 24767"/>
              </a:avLst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5086502" y="1652574"/>
              <a:ext cx="1730894" cy="112229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43636" y="487596"/>
              <a:ext cx="2214578" cy="2000264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544938" y="256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143636" y="75860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58450" y="119967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715272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60054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286644" y="171448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30124" y="1458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87078" y="100010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4,5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 rot="20354127">
              <a:off x="5219571" y="2425430"/>
              <a:ext cx="156105" cy="192787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4509065">
              <a:off x="7697995" y="2568748"/>
              <a:ext cx="165954" cy="183562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2951519" y="1186734"/>
            <a:ext cx="1535992" cy="321469"/>
            <a:chOff x="2886984" y="1042050"/>
            <a:chExt cx="1535992" cy="428625"/>
          </a:xfrm>
        </p:grpSpPr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6984" y="1042050"/>
              <a:ext cx="647700" cy="428625"/>
            </a:xfrm>
            <a:prstGeom prst="rect">
              <a:avLst/>
            </a:prstGeom>
            <a:noFill/>
          </p:spPr>
        </p:pic>
        <p:pic>
          <p:nvPicPr>
            <p:cNvPr id="25605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13376" y="1042050"/>
              <a:ext cx="609600" cy="428625"/>
            </a:xfrm>
            <a:prstGeom prst="rect">
              <a:avLst/>
            </a:prstGeom>
            <a:noFill/>
          </p:spPr>
        </p:pic>
      </p:grp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80528" y="4614862"/>
            <a:ext cx="685800" cy="528638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2157856" y="2806625"/>
            <a:ext cx="2771334" cy="557213"/>
            <a:chOff x="2157856" y="2643182"/>
            <a:chExt cx="2771334" cy="742950"/>
          </a:xfrm>
        </p:grpSpPr>
        <p:pic>
          <p:nvPicPr>
            <p:cNvPr id="26625" name="Picture 1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57856" y="2800806"/>
              <a:ext cx="228600" cy="409575"/>
            </a:xfrm>
            <a:prstGeom prst="rect">
              <a:avLst/>
            </a:prstGeom>
            <a:noFill/>
          </p:spPr>
        </p:pic>
        <p:pic>
          <p:nvPicPr>
            <p:cNvPr id="26629" name="Picture 5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19515" y="2643182"/>
              <a:ext cx="1209675" cy="742950"/>
            </a:xfrm>
            <a:prstGeom prst="rect">
              <a:avLst/>
            </a:prstGeom>
            <a:noFill/>
          </p:spPr>
        </p:pic>
      </p:grp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1128228" y="3570138"/>
            <a:ext cx="2300764" cy="585788"/>
            <a:chOff x="1128228" y="3500438"/>
            <a:chExt cx="2300764" cy="781050"/>
          </a:xfrm>
        </p:grpSpPr>
        <p:pic>
          <p:nvPicPr>
            <p:cNvPr id="26631" name="Picture 7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28228" y="3515186"/>
              <a:ext cx="971550" cy="752475"/>
            </a:xfrm>
            <a:prstGeom prst="rect">
              <a:avLst/>
            </a:prstGeom>
            <a:noFill/>
          </p:spPr>
        </p:pic>
        <p:pic>
          <p:nvPicPr>
            <p:cNvPr id="26633" name="Picture 9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28942" y="3500438"/>
              <a:ext cx="400050" cy="7810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20000"/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.VnTime" pitchFamily="34" charset="0"/>
            </a:endParaRPr>
          </a:p>
          <a:p>
            <a:pPr indent="557213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 = 3cm;</a:t>
            </a:r>
          </a:p>
          <a:p>
            <a:pPr indent="557213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 = 4,5cm </a:t>
            </a:r>
            <a:r>
              <a:rPr lang="en-US" sz="2400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       .</a:t>
            </a:r>
          </a:p>
          <a:p>
            <a:pPr indent="187325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Cho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176213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176213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BD.</a:t>
            </a:r>
          </a:p>
          <a:p>
            <a:pPr marL="530225" indent="-176213" algn="just">
              <a:buNone/>
            </a:pPr>
            <a:r>
              <a:rPr lang="en-US" sz="2400" b="1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1700" b="1" u="sng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BD là </a:t>
            </a: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None/>
            </a:pPr>
            <a:endParaRPr lang="fr-FR" sz="105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indent="11113" algn="just">
              <a:buNone/>
            </a:pPr>
            <a:r>
              <a:rPr lang="fr-FR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     </a:t>
            </a:r>
            <a:r>
              <a:rPr lang="fr-FR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         hay  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None/>
            </a:pPr>
            <a:endParaRPr lang="en-US" sz="16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indent="111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          =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3,75 (cm).</a:t>
            </a:r>
          </a:p>
          <a:p>
            <a:pPr indent="11113" algn="just">
              <a:buNone/>
            </a:pPr>
            <a:endParaRPr lang="en-US" sz="105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 (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cmt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1113" algn="just">
              <a:buNone/>
            </a:pPr>
            <a:endParaRPr lang="en-US" sz="105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indent="111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  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hay    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         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DB =               =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2,5 (cm).</a:t>
            </a:r>
          </a:p>
          <a:p>
            <a:pPr indent="11113">
              <a:buNone/>
            </a:pPr>
            <a:endParaRPr lang="en-US" dirty="0" smtClean="0">
              <a:latin typeface=".VnTime" pitchFamily="34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288682" y="192174"/>
            <a:ext cx="3498160" cy="2229902"/>
            <a:chOff x="4860054" y="256232"/>
            <a:chExt cx="3498160" cy="2973202"/>
          </a:xfrm>
        </p:grpSpPr>
        <p:sp>
          <p:nvSpPr>
            <p:cNvPr id="15" name="Isosceles Triangle 14"/>
            <p:cNvSpPr/>
            <p:nvPr/>
          </p:nvSpPr>
          <p:spPr>
            <a:xfrm>
              <a:off x="5072066" y="714356"/>
              <a:ext cx="3000396" cy="2071702"/>
            </a:xfrm>
            <a:prstGeom prst="triangle">
              <a:avLst>
                <a:gd name="adj" fmla="val 24767"/>
              </a:avLst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5072066" y="1631857"/>
              <a:ext cx="1761474" cy="114123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43636" y="487596"/>
              <a:ext cx="2214578" cy="2000264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544938" y="256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143636" y="75860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58450" y="119967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715272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60054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286644" y="171448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30124" y="1458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87078" y="100010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4,5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 rot="20354127">
              <a:off x="5229299" y="2428985"/>
              <a:ext cx="156105" cy="192786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4509065">
              <a:off x="7697995" y="2568748"/>
              <a:ext cx="165954" cy="183562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86984" y="781538"/>
            <a:ext cx="647700" cy="321469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3376" y="781538"/>
            <a:ext cx="609600" cy="321469"/>
          </a:xfrm>
          <a:prstGeom prst="rect">
            <a:avLst/>
          </a:prstGeom>
          <a:noFill/>
        </p:spPr>
      </p:pic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54" y="2478717"/>
            <a:ext cx="209550" cy="321469"/>
          </a:xfrm>
          <a:prstGeom prst="rect">
            <a:avLst/>
          </a:prstGeom>
          <a:noFill/>
        </p:spPr>
      </p:pic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842477" y="2765668"/>
            <a:ext cx="3077509" cy="607910"/>
            <a:chOff x="842476" y="3687558"/>
            <a:chExt cx="3077509" cy="810546"/>
          </a:xfrm>
        </p:grpSpPr>
        <p:pic>
          <p:nvPicPr>
            <p:cNvPr id="38913" name="Picture 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42476" y="3687558"/>
              <a:ext cx="1200150" cy="742950"/>
            </a:xfrm>
            <a:prstGeom prst="rect">
              <a:avLst/>
            </a:prstGeom>
            <a:noFill/>
          </p:spPr>
        </p:pic>
        <p:pic>
          <p:nvPicPr>
            <p:cNvPr id="38917" name="Picture 5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29360" y="3717054"/>
              <a:ext cx="1190625" cy="781050"/>
            </a:xfrm>
            <a:prstGeom prst="rect">
              <a:avLst/>
            </a:prstGeom>
            <a:noFill/>
          </p:spPr>
        </p:pic>
      </p:grp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21" name="Picture 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64140" y="3378546"/>
            <a:ext cx="628650" cy="557213"/>
          </a:xfrm>
          <a:prstGeom prst="rect">
            <a:avLst/>
          </a:prstGeom>
          <a:noFill/>
        </p:spPr>
      </p:pic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23" name="Picture 1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45262" y="4020494"/>
            <a:ext cx="228600" cy="307181"/>
          </a:xfrm>
          <a:prstGeom prst="rect">
            <a:avLst/>
          </a:prstGeom>
          <a:noFill/>
        </p:spPr>
      </p:pic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85800" y="4368679"/>
            <a:ext cx="5147467" cy="579335"/>
            <a:chOff x="857224" y="5656950"/>
            <a:chExt cx="4558666" cy="772446"/>
          </a:xfrm>
        </p:grpSpPr>
        <p:pic>
          <p:nvPicPr>
            <p:cNvPr id="38925" name="Picture 13"/>
            <p:cNvPicPr>
              <a:picLocks noChangeAspect="1" noChangeArrowheads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57224" y="5671698"/>
              <a:ext cx="409575" cy="742950"/>
            </a:xfrm>
            <a:prstGeom prst="rect">
              <a:avLst/>
            </a:prstGeom>
            <a:noFill/>
          </p:spPr>
        </p:pic>
        <p:pic>
          <p:nvPicPr>
            <p:cNvPr id="38927" name="Picture 15"/>
            <p:cNvPicPr>
              <a:picLocks noChangeAspect="1" noChangeArrowheads="1"/>
            </p:cNvPicPr>
            <p:nvPr/>
          </p:nvPicPr>
          <p:blipFill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43042" y="5686446"/>
              <a:ext cx="419100" cy="742950"/>
            </a:xfrm>
            <a:prstGeom prst="rect">
              <a:avLst/>
            </a:prstGeom>
            <a:noFill/>
          </p:spPr>
        </p:pic>
        <p:pic>
          <p:nvPicPr>
            <p:cNvPr id="38929" name="Picture 17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85416" y="5686446"/>
              <a:ext cx="171450" cy="742950"/>
            </a:xfrm>
            <a:prstGeom prst="rect">
              <a:avLst/>
            </a:prstGeom>
            <a:noFill/>
          </p:spPr>
        </p:pic>
        <p:pic>
          <p:nvPicPr>
            <p:cNvPr id="38931" name="Picture 19"/>
            <p:cNvPicPr>
              <a:picLocks noChangeAspect="1" noChangeArrowheads="1"/>
            </p:cNvPicPr>
            <p:nvPr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7464" y="5656950"/>
              <a:ext cx="571500" cy="742950"/>
            </a:xfrm>
            <a:prstGeom prst="rect">
              <a:avLst/>
            </a:prstGeom>
            <a:noFill/>
          </p:spPr>
        </p:pic>
        <p:pic>
          <p:nvPicPr>
            <p:cNvPr id="38933" name="Picture 21"/>
            <p:cNvPicPr>
              <a:picLocks noChangeAspect="1" noChangeArrowheads="1"/>
            </p:cNvPicPr>
            <p:nvPr/>
          </p:nvPicPr>
          <p:blipFill>
            <a:blip r:embed="rId1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15790" y="5656950"/>
              <a:ext cx="800100" cy="75247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8892480" cy="51435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11113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54013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54013" indent="368300">
              <a:buNone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11113">
              <a:buNone/>
            </a:pPr>
            <a:r>
              <a:rPr lang="en-US" sz="24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thích:</a:t>
            </a:r>
          </a:p>
          <a:p>
            <a:pPr indent="11113" algn="just">
              <a:buAutoNum type="alphaLcParenR"/>
            </a:pP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(= 45</a:t>
            </a:r>
            <a:r>
              <a:rPr lang="en-US" sz="2400" baseline="30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AutoNum type="alphaLcParenR"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 algn="just">
              <a:buAutoNum type="alphaLcParenR"/>
              <a:tabLst>
                <a:tab pos="8967788" algn="l"/>
              </a:tabLst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DEF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D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90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AB = 2cm, AC = 3cm, DE = 4cm, DF = 5cm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Horizontal Scroll 53"/>
          <p:cNvSpPr/>
          <p:nvPr/>
        </p:nvSpPr>
        <p:spPr>
          <a:xfrm>
            <a:off x="2071670" y="0"/>
            <a:ext cx="5143536" cy="783282"/>
          </a:xfrm>
          <a:prstGeom prst="horizontalScroll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rgbClr val="0099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40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57"/>
          <p:cNvGrpSpPr/>
          <p:nvPr/>
        </p:nvGrpSpPr>
        <p:grpSpPr>
          <a:xfrm>
            <a:off x="0" y="160717"/>
            <a:ext cx="1717166" cy="440438"/>
            <a:chOff x="0" y="857232"/>
            <a:chExt cx="1717166" cy="587250"/>
          </a:xfrm>
        </p:grpSpPr>
        <p:pic>
          <p:nvPicPr>
            <p:cNvPr id="55" name="Picture 14" descr="!dk8_1la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0" y="857232"/>
              <a:ext cx="1126435" cy="587250"/>
            </a:xfrm>
            <a:prstGeom prst="rect">
              <a:avLst/>
            </a:prstGeom>
            <a:noFill/>
          </p:spPr>
        </p:pic>
        <p:pic>
          <p:nvPicPr>
            <p:cNvPr id="56" name="Picture 55" descr="ROSE1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H="1">
              <a:off x="928662" y="928670"/>
              <a:ext cx="788504" cy="342874"/>
            </a:xfrm>
            <a:prstGeom prst="rect">
              <a:avLst/>
            </a:prstGeom>
            <a:noFill/>
          </p:spPr>
        </p:pic>
      </p:grpSp>
      <p:pic>
        <p:nvPicPr>
          <p:cNvPr id="57" name="Picture 13" descr="!hp8ls2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1" y="0"/>
            <a:ext cx="2238789" cy="601277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" name="AutoShape 11"/>
          <p:cNvSpPr>
            <a:spLocks noChangeArrowheads="1"/>
          </p:cNvSpPr>
          <p:nvPr/>
        </p:nvSpPr>
        <p:spPr bwMode="auto">
          <a:xfrm>
            <a:off x="7077100" y="1300158"/>
            <a:ext cx="995362" cy="52149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06" name="AutoShape 11"/>
          <p:cNvSpPr>
            <a:spLocks noChangeArrowheads="1"/>
          </p:cNvSpPr>
          <p:nvPr/>
        </p:nvSpPr>
        <p:spPr bwMode="auto">
          <a:xfrm>
            <a:off x="7072330" y="1801256"/>
            <a:ext cx="995362" cy="52149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07" name="AutoShape 15"/>
          <p:cNvSpPr>
            <a:spLocks noChangeArrowheads="1"/>
          </p:cNvSpPr>
          <p:nvPr/>
        </p:nvSpPr>
        <p:spPr bwMode="auto">
          <a:xfrm>
            <a:off x="7072330" y="2411015"/>
            <a:ext cx="1000132" cy="392907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355221671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8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1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1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106" grpId="0" animBg="1"/>
      <p:bldP spid="106" grpId="1" animBg="1"/>
      <p:bldP spid="107" grpId="0" animBg="1"/>
      <p:bldP spid="10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748" y="-95524"/>
            <a:ext cx="9144000" cy="5359456"/>
          </a:xfr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ABH;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ACH;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HBA  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HAC;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ABH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HAC. </a:t>
            </a:r>
          </a:p>
          <a:p>
            <a:pPr indent="11113">
              <a:buNone/>
            </a:pPr>
            <a:r>
              <a:rPr lang="en-US" sz="2400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thích:</a:t>
            </a:r>
          </a:p>
          <a:p>
            <a:pPr indent="0" algn="just">
              <a:buNone/>
              <a:tabLst>
                <a:tab pos="8967788" algn="l"/>
              </a:tabLst>
            </a:pPr>
            <a:r>
              <a:rPr lang="en-US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a), b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d):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ứng.</a:t>
            </a:r>
          </a:p>
          <a:p>
            <a:pPr indent="11113" algn="just">
              <a:buAutoNum type="alphaLcParenR"/>
              <a:tabLst>
                <a:tab pos="8967788" algn="l"/>
              </a:tabLst>
            </a:pPr>
            <a:r>
              <a:rPr lang="en-US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c) Đúng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-36512" y="-95524"/>
            <a:ext cx="9144000" cy="5331570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6523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Horizontal Scroll 53"/>
          <p:cNvSpPr/>
          <p:nvPr/>
        </p:nvSpPr>
        <p:spPr>
          <a:xfrm>
            <a:off x="2014980" y="127535"/>
            <a:ext cx="5143536" cy="783282"/>
          </a:xfrm>
          <a:prstGeom prst="horizontalScroll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rgbClr val="0099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40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57"/>
          <p:cNvGrpSpPr/>
          <p:nvPr/>
        </p:nvGrpSpPr>
        <p:grpSpPr>
          <a:xfrm>
            <a:off x="0" y="160717"/>
            <a:ext cx="1717166" cy="440438"/>
            <a:chOff x="0" y="857232"/>
            <a:chExt cx="1717166" cy="587250"/>
          </a:xfrm>
        </p:grpSpPr>
        <p:pic>
          <p:nvPicPr>
            <p:cNvPr id="55" name="Picture 14" descr="!dk8_1la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0" y="857232"/>
              <a:ext cx="1126435" cy="587250"/>
            </a:xfrm>
            <a:prstGeom prst="rect">
              <a:avLst/>
            </a:prstGeom>
            <a:noFill/>
          </p:spPr>
        </p:pic>
        <p:pic>
          <p:nvPicPr>
            <p:cNvPr id="56" name="Picture 55" descr="ROS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928662" y="928670"/>
              <a:ext cx="788504" cy="342874"/>
            </a:xfrm>
            <a:prstGeom prst="rect">
              <a:avLst/>
            </a:prstGeom>
            <a:noFill/>
          </p:spPr>
        </p:pic>
      </p:grpSp>
      <p:pic>
        <p:nvPicPr>
          <p:cNvPr id="57" name="Picture 13" descr="!hp8ls2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1" y="0"/>
            <a:ext cx="2238789" cy="601277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1645607" y="1923678"/>
            <a:ext cx="1584275" cy="1872208"/>
            <a:chOff x="1628756" y="2071678"/>
            <a:chExt cx="1343031" cy="1722653"/>
          </a:xfrm>
        </p:grpSpPr>
        <p:pic>
          <p:nvPicPr>
            <p:cNvPr id="38913" name="Picture 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43042" y="2071678"/>
              <a:ext cx="228600" cy="409575"/>
            </a:xfrm>
            <a:prstGeom prst="rect">
              <a:avLst/>
            </a:prstGeom>
            <a:noFill/>
          </p:spPr>
        </p:pic>
        <p:pic>
          <p:nvPicPr>
            <p:cNvPr id="58" name="Picture 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28756" y="2519359"/>
              <a:ext cx="228600" cy="409575"/>
            </a:xfrm>
            <a:prstGeom prst="foldedCorner">
              <a:avLst/>
            </a:prstGeom>
            <a:noFill/>
          </p:spPr>
        </p:pic>
        <p:pic>
          <p:nvPicPr>
            <p:cNvPr id="59" name="Picture 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28756" y="2928934"/>
              <a:ext cx="228600" cy="409575"/>
            </a:xfrm>
            <a:prstGeom prst="rect">
              <a:avLst/>
            </a:prstGeom>
            <a:noFill/>
          </p:spPr>
        </p:pic>
        <p:pic>
          <p:nvPicPr>
            <p:cNvPr id="60" name="Picture 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43187" y="2975181"/>
              <a:ext cx="228600" cy="409575"/>
            </a:xfrm>
            <a:prstGeom prst="rect">
              <a:avLst/>
            </a:prstGeom>
            <a:noFill/>
          </p:spPr>
        </p:pic>
        <p:pic>
          <p:nvPicPr>
            <p:cNvPr id="61" name="Picture 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7286" y="3384756"/>
              <a:ext cx="228600" cy="409575"/>
            </a:xfrm>
            <a:prstGeom prst="rect">
              <a:avLst/>
            </a:prstGeom>
            <a:noFill/>
          </p:spPr>
        </p:pic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993" y="1576388"/>
            <a:ext cx="312737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0303519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8929718" cy="5143500"/>
          </a:xfrm>
          <a:gradFill>
            <a:gsLst>
              <a:gs pos="0">
                <a:srgbClr val="FFEFD1"/>
              </a:gs>
              <a:gs pos="64999">
                <a:schemeClr val="bg1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1"/>
            </a:solidFill>
          </a:ln>
        </p:spPr>
        <p:txBody>
          <a:bodyPr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76213" indent="103188" algn="just">
              <a:buNone/>
            </a:pP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35 (SKG – 79):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A’B’C’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k.</a:t>
            </a:r>
            <a:endParaRPr lang="en-US" sz="16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Horizontal Scroll 53"/>
          <p:cNvSpPr/>
          <p:nvPr/>
        </p:nvSpPr>
        <p:spPr>
          <a:xfrm>
            <a:off x="2014980" y="127535"/>
            <a:ext cx="5143536" cy="783282"/>
          </a:xfrm>
          <a:prstGeom prst="horizontalScroll">
            <a:avLst/>
          </a:prstGeom>
          <a:gradFill>
            <a:gsLst>
              <a:gs pos="0">
                <a:srgbClr val="92D050"/>
              </a:gs>
              <a:gs pos="64999">
                <a:srgbClr val="FFFF99"/>
              </a:gs>
              <a:gs pos="100000">
                <a:srgbClr val="BEFB9F"/>
              </a:gs>
            </a:gsLst>
            <a:path path="rect">
              <a:fillToRect l="50000" t="50000" r="50000" b="50000"/>
            </a:path>
          </a:gradFill>
          <a:ln>
            <a:solidFill>
              <a:srgbClr val="0099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0" y="160717"/>
            <a:ext cx="1717166" cy="440438"/>
            <a:chOff x="0" y="857232"/>
            <a:chExt cx="1717166" cy="587250"/>
          </a:xfrm>
        </p:grpSpPr>
        <p:pic>
          <p:nvPicPr>
            <p:cNvPr id="55" name="Picture 14" descr="!dk8_1la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0" y="857232"/>
              <a:ext cx="1126435" cy="587250"/>
            </a:xfrm>
            <a:prstGeom prst="rect">
              <a:avLst/>
            </a:prstGeom>
            <a:noFill/>
          </p:spPr>
        </p:pic>
        <p:pic>
          <p:nvPicPr>
            <p:cNvPr id="56" name="Picture 55" descr="ROS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928662" y="928670"/>
              <a:ext cx="788504" cy="342874"/>
            </a:xfrm>
            <a:prstGeom prst="rect">
              <a:avLst/>
            </a:prstGeom>
            <a:noFill/>
          </p:spPr>
        </p:pic>
      </p:grpSp>
      <p:pic>
        <p:nvPicPr>
          <p:cNvPr id="57" name="Picture 13" descr="!hp8ls2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1" y="0"/>
            <a:ext cx="2238789" cy="601277"/>
          </a:xfrm>
          <a:prstGeom prst="rect">
            <a:avLst/>
          </a:prstGeom>
          <a:noFill/>
        </p:spPr>
      </p:pic>
      <p:grpSp>
        <p:nvGrpSpPr>
          <p:cNvPr id="98" name="Group 97"/>
          <p:cNvGrpSpPr/>
          <p:nvPr/>
        </p:nvGrpSpPr>
        <p:grpSpPr>
          <a:xfrm>
            <a:off x="3852158" y="2147583"/>
            <a:ext cx="5328354" cy="2015702"/>
            <a:chOff x="3414244" y="2046918"/>
            <a:chExt cx="5328354" cy="2687601"/>
          </a:xfrm>
        </p:grpSpPr>
        <p:grpSp>
          <p:nvGrpSpPr>
            <p:cNvPr id="76" name="Group 75"/>
            <p:cNvGrpSpPr/>
            <p:nvPr/>
          </p:nvGrpSpPr>
          <p:grpSpPr>
            <a:xfrm>
              <a:off x="3414244" y="2046918"/>
              <a:ext cx="3122301" cy="2669931"/>
              <a:chOff x="3414244" y="2046918"/>
              <a:chExt cx="3122301" cy="2669931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3786182" y="2500306"/>
                <a:ext cx="2428892" cy="1714513"/>
                <a:chOff x="3286116" y="2500306"/>
                <a:chExt cx="2428892" cy="1714513"/>
              </a:xfrm>
            </p:grpSpPr>
            <p:sp>
              <p:nvSpPr>
                <p:cNvPr id="51" name="Isosceles Triangle 50"/>
                <p:cNvSpPr/>
                <p:nvPr/>
              </p:nvSpPr>
              <p:spPr>
                <a:xfrm>
                  <a:off x="3286116" y="2500306"/>
                  <a:ext cx="2428892" cy="1714512"/>
                </a:xfrm>
                <a:prstGeom prst="triangle">
                  <a:avLst>
                    <a:gd name="adj" fmla="val 23850"/>
                  </a:avLst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9" name="Straight Connector 58"/>
                <p:cNvCxnSpPr>
                  <a:stCxn id="51" idx="0"/>
                </p:cNvCxnSpPr>
                <p:nvPr/>
              </p:nvCxnSpPr>
              <p:spPr>
                <a:xfrm rot="16200000" flipH="1">
                  <a:off x="3182852" y="3182861"/>
                  <a:ext cx="1714512" cy="349403"/>
                </a:xfrm>
                <a:prstGeom prst="line">
                  <a:avLst/>
                </a:prstGeom>
                <a:ln w="222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Rectangle 63"/>
              <p:cNvSpPr/>
              <p:nvPr/>
            </p:nvSpPr>
            <p:spPr>
              <a:xfrm>
                <a:off x="4057186" y="2046918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414244" y="4210776"/>
                <a:ext cx="642942" cy="5000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5893603" y="4216783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415477" y="4216782"/>
                <a:ext cx="642942" cy="5000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029992" y="2571744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229558" y="2556996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6265356" y="2355126"/>
              <a:ext cx="2477242" cy="2379393"/>
              <a:chOff x="6265356" y="2355126"/>
              <a:chExt cx="2477242" cy="2379393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6557516" y="2855194"/>
                <a:ext cx="1943574" cy="1374372"/>
                <a:chOff x="6286512" y="2855194"/>
                <a:chExt cx="1943574" cy="1374372"/>
              </a:xfrm>
            </p:grpSpPr>
            <p:sp>
              <p:nvSpPr>
                <p:cNvPr id="52" name="Isosceles Triangle 51"/>
                <p:cNvSpPr/>
                <p:nvPr/>
              </p:nvSpPr>
              <p:spPr>
                <a:xfrm>
                  <a:off x="6286512" y="2857496"/>
                  <a:ext cx="1943574" cy="1372070"/>
                </a:xfrm>
                <a:prstGeom prst="triangle">
                  <a:avLst>
                    <a:gd name="adj" fmla="val 23850"/>
                  </a:avLst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" name="Straight Connector 59"/>
                <p:cNvCxnSpPr/>
                <p:nvPr/>
              </p:nvCxnSpPr>
              <p:spPr>
                <a:xfrm rot="16200000" flipH="1">
                  <a:off x="6200326" y="3414252"/>
                  <a:ext cx="1359626" cy="241510"/>
                </a:xfrm>
                <a:prstGeom prst="line">
                  <a:avLst/>
                </a:prstGeom>
                <a:ln w="222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8" name="Rectangle 67"/>
              <p:cNvSpPr/>
              <p:nvPr/>
            </p:nvSpPr>
            <p:spPr>
              <a:xfrm>
                <a:off x="6760995" y="2355126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A’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6265356" y="4214817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8099656" y="4208511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7042834" y="4234452"/>
                <a:ext cx="642942" cy="5000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D’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685644" y="2941380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6897656" y="2941380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7" name="Group 96"/>
          <p:cNvGrpSpPr/>
          <p:nvPr/>
        </p:nvGrpSpPr>
        <p:grpSpPr>
          <a:xfrm>
            <a:off x="183737" y="2798574"/>
            <a:ext cx="4572032" cy="1479108"/>
            <a:chOff x="2071670" y="2071678"/>
            <a:chExt cx="4572032" cy="1972144"/>
          </a:xfrm>
        </p:grpSpPr>
        <p:grpSp>
          <p:nvGrpSpPr>
            <p:cNvPr id="96" name="Group 95"/>
            <p:cNvGrpSpPr/>
            <p:nvPr/>
          </p:nvGrpSpPr>
          <p:grpSpPr>
            <a:xfrm>
              <a:off x="2073972" y="2143116"/>
              <a:ext cx="3286148" cy="1857388"/>
              <a:chOff x="2000232" y="4500570"/>
              <a:chExt cx="3286148" cy="1857388"/>
            </a:xfrm>
          </p:grpSpPr>
          <p:cxnSp>
            <p:nvCxnSpPr>
              <p:cNvPr id="79" name="Straight Connector 78"/>
              <p:cNvCxnSpPr/>
              <p:nvPr/>
            </p:nvCxnSpPr>
            <p:spPr>
              <a:xfrm rot="5400000">
                <a:off x="1715274" y="5428470"/>
                <a:ext cx="1857388" cy="1588"/>
              </a:xfrm>
              <a:prstGeom prst="line">
                <a:avLst/>
              </a:prstGeom>
              <a:ln w="19050">
                <a:solidFill>
                  <a:srgbClr val="99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2000232" y="5643578"/>
                <a:ext cx="3286148" cy="1588"/>
              </a:xfrm>
              <a:prstGeom prst="line">
                <a:avLst/>
              </a:prstGeom>
              <a:ln w="19050">
                <a:solidFill>
                  <a:srgbClr val="99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/>
            <p:cNvGrpSpPr/>
            <p:nvPr/>
          </p:nvGrpSpPr>
          <p:grpSpPr>
            <a:xfrm>
              <a:off x="2071670" y="2071678"/>
              <a:ext cx="4572032" cy="1972144"/>
              <a:chOff x="2000232" y="4429132"/>
              <a:chExt cx="4572032" cy="1972144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2000232" y="4429132"/>
                <a:ext cx="4572032" cy="1928826"/>
                <a:chOff x="2000232" y="4429132"/>
                <a:chExt cx="4572032" cy="1928826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2000232" y="4429132"/>
                  <a:ext cx="4572032" cy="192882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GT     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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A’B’C’     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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ABC</a:t>
                  </a:r>
                </a:p>
                <a:p>
                  <a:pPr indent="722313"/>
                  <a:r>
                    <a:rPr lang="en-US" sz="240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      =     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;      =     .</a:t>
                  </a:r>
                </a:p>
                <a:p>
                  <a:endParaRPr lang="en-US" sz="2400" dirty="0" smtClean="0">
                    <a:solidFill>
                      <a:srgbClr val="99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KL             = k. </a:t>
                  </a:r>
                  <a:endParaRPr lang="en-US" sz="2400" dirty="0">
                    <a:solidFill>
                      <a:srgbClr val="99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pic>
              <p:nvPicPr>
                <p:cNvPr id="22531" name="Picture 3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4000496" y="4519623"/>
                  <a:ext cx="228600" cy="409575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90" name="Group 89"/>
              <p:cNvGrpSpPr/>
              <p:nvPr/>
            </p:nvGrpSpPr>
            <p:grpSpPr>
              <a:xfrm>
                <a:off x="2899430" y="4876066"/>
                <a:ext cx="2005945" cy="506365"/>
                <a:chOff x="2899430" y="4598915"/>
                <a:chExt cx="2005945" cy="506365"/>
              </a:xfrm>
            </p:grpSpPr>
            <p:pic>
              <p:nvPicPr>
                <p:cNvPr id="22533" name="Picture 5"/>
                <p:cNvPicPr>
                  <a:picLocks noChangeAspect="1" noChangeArrowheads="1"/>
                </p:cNvPicPr>
                <p:nvPr/>
              </p:nvPicPr>
              <p:blipFill>
                <a:blip r:embed="rId8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2899430" y="4598915"/>
                  <a:ext cx="333375" cy="495300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535" name="Picture 7"/>
                <p:cNvPicPr>
                  <a:picLocks noChangeAspect="1" noChangeArrowheads="1"/>
                </p:cNvPicPr>
                <p:nvPr/>
              </p:nvPicPr>
              <p:blipFill>
                <a:blip r:embed="rId9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3485682" y="4638555"/>
                  <a:ext cx="333375" cy="466725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537" name="Picture 9"/>
                <p:cNvPicPr>
                  <a:picLocks noChangeAspect="1" noChangeArrowheads="1"/>
                </p:cNvPicPr>
                <p:nvPr/>
              </p:nvPicPr>
              <p:blipFill>
                <a:blip r:embed="rId10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3985748" y="4668051"/>
                  <a:ext cx="333375" cy="428625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539" name="Picture 11"/>
                <p:cNvPicPr>
                  <a:picLocks noChangeAspect="1" noChangeArrowheads="1"/>
                </p:cNvPicPr>
                <p:nvPr/>
              </p:nvPicPr>
              <p:blipFill>
                <a:blip r:embed="rId11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4572000" y="4668051"/>
                  <a:ext cx="333375" cy="428625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2541" name="Picture 13"/>
              <p:cNvPicPr>
                <a:picLocks noChangeAspect="1" noChangeArrowheads="1"/>
              </p:cNvPicPr>
              <p:nvPr/>
            </p:nvPicPr>
            <p:blipFill>
              <a:blip r:embed="rId1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16480" y="5658326"/>
                <a:ext cx="495300" cy="74295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4282" y="0"/>
            <a:ext cx="8929718" cy="5143500"/>
          </a:xfrm>
          <a:gradFill>
            <a:gsLst>
              <a:gs pos="0">
                <a:srgbClr val="FFEFD1"/>
              </a:gs>
              <a:gs pos="64999">
                <a:schemeClr val="bg1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1"/>
            </a:solidFill>
          </a:ln>
        </p:spPr>
        <p:txBody>
          <a:bodyPr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76213" indent="103188" algn="just">
              <a:buNone/>
            </a:pPr>
            <a:r>
              <a:rPr lang="en-US" sz="2400" b="1" i="1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35 (SKG – 79):</a:t>
            </a:r>
            <a:endParaRPr lang="en-US" sz="2400" i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Horizontal Scroll 53"/>
          <p:cNvSpPr/>
          <p:nvPr/>
        </p:nvSpPr>
        <p:spPr>
          <a:xfrm>
            <a:off x="2956856" y="127535"/>
            <a:ext cx="5143536" cy="783282"/>
          </a:xfrm>
          <a:prstGeom prst="horizontalScroll">
            <a:avLst/>
          </a:prstGeom>
          <a:gradFill>
            <a:gsLst>
              <a:gs pos="0">
                <a:srgbClr val="92D050"/>
              </a:gs>
              <a:gs pos="64999">
                <a:srgbClr val="FFFF99"/>
              </a:gs>
              <a:gs pos="100000">
                <a:srgbClr val="BEFB9F"/>
              </a:gs>
            </a:gsLst>
            <a:path path="rect">
              <a:fillToRect l="50000" t="50000" r="50000" b="50000"/>
            </a:path>
          </a:gradFill>
          <a:ln>
            <a:solidFill>
              <a:srgbClr val="0099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00FF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0000FF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dirty="0">
              <a:solidFill>
                <a:srgbClr val="0000FF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57"/>
          <p:cNvGrpSpPr/>
          <p:nvPr/>
        </p:nvGrpSpPr>
        <p:grpSpPr>
          <a:xfrm>
            <a:off x="0" y="160717"/>
            <a:ext cx="1717166" cy="440438"/>
            <a:chOff x="0" y="857232"/>
            <a:chExt cx="1717166" cy="587250"/>
          </a:xfrm>
        </p:grpSpPr>
        <p:pic>
          <p:nvPicPr>
            <p:cNvPr id="55" name="Picture 14" descr="!dk8_1la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0" y="857232"/>
              <a:ext cx="1126435" cy="587250"/>
            </a:xfrm>
            <a:prstGeom prst="rect">
              <a:avLst/>
            </a:prstGeom>
            <a:noFill/>
          </p:spPr>
        </p:pic>
        <p:pic>
          <p:nvPicPr>
            <p:cNvPr id="56" name="Picture 55" descr="ROS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928662" y="928670"/>
              <a:ext cx="788504" cy="342874"/>
            </a:xfrm>
            <a:prstGeom prst="rect">
              <a:avLst/>
            </a:prstGeom>
            <a:noFill/>
          </p:spPr>
        </p:pic>
      </p:grpSp>
      <p:pic>
        <p:nvPicPr>
          <p:cNvPr id="57" name="Picture 13" descr="!hp8ls2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1" y="0"/>
            <a:ext cx="2238789" cy="601277"/>
          </a:xfrm>
          <a:prstGeom prst="rect">
            <a:avLst/>
          </a:prstGeom>
          <a:noFill/>
        </p:spPr>
      </p:pic>
      <p:grpSp>
        <p:nvGrpSpPr>
          <p:cNvPr id="4" name="Group 97"/>
          <p:cNvGrpSpPr/>
          <p:nvPr/>
        </p:nvGrpSpPr>
        <p:grpSpPr>
          <a:xfrm>
            <a:off x="5143504" y="827508"/>
            <a:ext cx="3956252" cy="1529928"/>
            <a:chOff x="3557120" y="2115922"/>
            <a:chExt cx="5185478" cy="2512776"/>
          </a:xfrm>
        </p:grpSpPr>
        <p:grpSp>
          <p:nvGrpSpPr>
            <p:cNvPr id="6" name="Group 75"/>
            <p:cNvGrpSpPr/>
            <p:nvPr/>
          </p:nvGrpSpPr>
          <p:grpSpPr>
            <a:xfrm>
              <a:off x="3557120" y="2115922"/>
              <a:ext cx="2904066" cy="2500330"/>
              <a:chOff x="3557120" y="2115922"/>
              <a:chExt cx="2904066" cy="2500330"/>
            </a:xfrm>
          </p:grpSpPr>
          <p:grpSp>
            <p:nvGrpSpPr>
              <p:cNvPr id="7" name="Group 62"/>
              <p:cNvGrpSpPr/>
              <p:nvPr/>
            </p:nvGrpSpPr>
            <p:grpSpPr>
              <a:xfrm>
                <a:off x="3786182" y="2500306"/>
                <a:ext cx="2428892" cy="1714513"/>
                <a:chOff x="3286116" y="2500306"/>
                <a:chExt cx="2428892" cy="1714513"/>
              </a:xfrm>
            </p:grpSpPr>
            <p:sp>
              <p:nvSpPr>
                <p:cNvPr id="51" name="Isosceles Triangle 50"/>
                <p:cNvSpPr/>
                <p:nvPr/>
              </p:nvSpPr>
              <p:spPr>
                <a:xfrm>
                  <a:off x="3286116" y="2500306"/>
                  <a:ext cx="2428892" cy="1714512"/>
                </a:xfrm>
                <a:prstGeom prst="triangle">
                  <a:avLst>
                    <a:gd name="adj" fmla="val 23850"/>
                  </a:avLst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9" name="Straight Connector 58"/>
                <p:cNvCxnSpPr>
                  <a:stCxn id="51" idx="0"/>
                </p:cNvCxnSpPr>
                <p:nvPr/>
              </p:nvCxnSpPr>
              <p:spPr>
                <a:xfrm rot="16200000" flipH="1">
                  <a:off x="3182852" y="3182861"/>
                  <a:ext cx="1714512" cy="349403"/>
                </a:xfrm>
                <a:prstGeom prst="line">
                  <a:avLst/>
                </a:prstGeom>
                <a:ln w="222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Rectangle 63"/>
              <p:cNvSpPr/>
              <p:nvPr/>
            </p:nvSpPr>
            <p:spPr>
              <a:xfrm>
                <a:off x="4057186" y="2115922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557120" y="4116186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5818244" y="4113884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387182" y="4113884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029992" y="2571744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229558" y="2556996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" name="Group 76"/>
            <p:cNvGrpSpPr/>
            <p:nvPr/>
          </p:nvGrpSpPr>
          <p:grpSpPr>
            <a:xfrm>
              <a:off x="6360252" y="2456062"/>
              <a:ext cx="2382346" cy="2172636"/>
              <a:chOff x="6360252" y="2456062"/>
              <a:chExt cx="2382346" cy="2172636"/>
            </a:xfrm>
          </p:grpSpPr>
          <p:grpSp>
            <p:nvGrpSpPr>
              <p:cNvPr id="14" name="Group 61"/>
              <p:cNvGrpSpPr/>
              <p:nvPr/>
            </p:nvGrpSpPr>
            <p:grpSpPr>
              <a:xfrm>
                <a:off x="6557516" y="2855194"/>
                <a:ext cx="1943574" cy="1374372"/>
                <a:chOff x="6286512" y="2855194"/>
                <a:chExt cx="1943574" cy="1374372"/>
              </a:xfrm>
            </p:grpSpPr>
            <p:sp>
              <p:nvSpPr>
                <p:cNvPr id="52" name="Isosceles Triangle 51"/>
                <p:cNvSpPr/>
                <p:nvPr/>
              </p:nvSpPr>
              <p:spPr>
                <a:xfrm>
                  <a:off x="6286512" y="2857496"/>
                  <a:ext cx="1943574" cy="1372070"/>
                </a:xfrm>
                <a:prstGeom prst="triangle">
                  <a:avLst>
                    <a:gd name="adj" fmla="val 23850"/>
                  </a:avLst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" name="Straight Connector 59"/>
                <p:cNvCxnSpPr/>
                <p:nvPr/>
              </p:nvCxnSpPr>
              <p:spPr>
                <a:xfrm rot="16200000" flipH="1">
                  <a:off x="6200326" y="3414252"/>
                  <a:ext cx="1359626" cy="241510"/>
                </a:xfrm>
                <a:prstGeom prst="line">
                  <a:avLst/>
                </a:prstGeom>
                <a:ln w="222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8" name="Rectangle 67"/>
              <p:cNvSpPr/>
              <p:nvPr/>
            </p:nvSpPr>
            <p:spPr>
              <a:xfrm>
                <a:off x="6757082" y="2456062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A’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6360252" y="4128632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8099656" y="4128632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7021582" y="4128632"/>
                <a:ext cx="749073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D’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685644" y="2941380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6897656" y="2941380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285720" y="987575"/>
            <a:ext cx="5286412" cy="1368152"/>
            <a:chOff x="928662" y="4448185"/>
            <a:chExt cx="5286412" cy="1970137"/>
          </a:xfrm>
        </p:grpSpPr>
        <p:grpSp>
          <p:nvGrpSpPr>
            <p:cNvPr id="78" name="Group 77"/>
            <p:cNvGrpSpPr/>
            <p:nvPr/>
          </p:nvGrpSpPr>
          <p:grpSpPr>
            <a:xfrm>
              <a:off x="928662" y="4448185"/>
              <a:ext cx="5286412" cy="1970137"/>
              <a:chOff x="928662" y="4448185"/>
              <a:chExt cx="5286412" cy="1970137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928662" y="4489495"/>
                <a:ext cx="5286412" cy="19288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A’B’C’     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ABC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k,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ta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endParaRPr lang="en-US" sz="2400" dirty="0" smtClean="0">
                  <a:solidFill>
                    <a:srgbClr val="99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 smtClean="0">
                  <a:solidFill>
                    <a:srgbClr val="99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        =        =        = k 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     =    ;    =   .</a:t>
                </a:r>
                <a:endParaRPr lang="en-US" sz="2400" dirty="0" smtClean="0">
                  <a:solidFill>
                    <a:srgbClr val="99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>
                  <a:solidFill>
                    <a:srgbClr val="99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18435" name="Picture 3"/>
              <p:cNvPicPr>
                <a:picLocks noChangeAspect="1" noChangeArrowheads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143108" y="4448185"/>
                <a:ext cx="228600" cy="409575"/>
              </a:xfrm>
              <a:prstGeom prst="rect">
                <a:avLst/>
              </a:prstGeom>
              <a:noFill/>
            </p:spPr>
          </p:pic>
        </p:grpSp>
        <p:grpSp>
          <p:nvGrpSpPr>
            <p:cNvPr id="93" name="Group 92"/>
            <p:cNvGrpSpPr/>
            <p:nvPr/>
          </p:nvGrpSpPr>
          <p:grpSpPr>
            <a:xfrm>
              <a:off x="1142976" y="5259560"/>
              <a:ext cx="4548218" cy="786469"/>
              <a:chOff x="1142976" y="5259560"/>
              <a:chExt cx="4548218" cy="786469"/>
            </a:xfrm>
          </p:grpSpPr>
          <p:pic>
            <p:nvPicPr>
              <p:cNvPr id="18437" name="Picture 5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142976" y="5259560"/>
                <a:ext cx="485775" cy="742950"/>
              </a:xfrm>
              <a:prstGeom prst="rect">
                <a:avLst/>
              </a:prstGeom>
              <a:noFill/>
            </p:spPr>
          </p:pic>
          <p:pic>
            <p:nvPicPr>
              <p:cNvPr id="18439" name="Picture 7"/>
              <p:cNvPicPr>
                <a:picLocks noChangeAspect="1" noChangeArrowheads="1"/>
              </p:cNvPicPr>
              <p:nvPr/>
            </p:nvPicPr>
            <p:blipFill>
              <a:blip r:embed="rId9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928794" y="5278807"/>
                <a:ext cx="495300" cy="752475"/>
              </a:xfrm>
              <a:prstGeom prst="rect">
                <a:avLst/>
              </a:prstGeom>
              <a:noFill/>
            </p:spPr>
          </p:pic>
          <p:pic>
            <p:nvPicPr>
              <p:cNvPr id="18443" name="Picture 11"/>
              <p:cNvPicPr>
                <a:picLocks noChangeAspect="1" noChangeArrowheads="1"/>
              </p:cNvPicPr>
              <p:nvPr/>
            </p:nvPicPr>
            <p:blipFill>
              <a:blip r:embed="rId10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14612" y="5293555"/>
                <a:ext cx="428625" cy="752474"/>
              </a:xfrm>
              <a:prstGeom prst="rect">
                <a:avLst/>
              </a:prstGeom>
              <a:noFill/>
            </p:spPr>
          </p:pic>
          <p:pic>
            <p:nvPicPr>
              <p:cNvPr id="18445" name="Picture 13"/>
              <p:cNvPicPr>
                <a:picLocks noChangeAspect="1" noChangeArrowheads="1"/>
              </p:cNvPicPr>
              <p:nvPr/>
            </p:nvPicPr>
            <p:blipFill>
              <a:blip r:embed="rId1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90986" y="5440365"/>
                <a:ext cx="266700" cy="457199"/>
              </a:xfrm>
              <a:prstGeom prst="rect">
                <a:avLst/>
              </a:prstGeom>
              <a:noFill/>
            </p:spPr>
          </p:pic>
          <p:pic>
            <p:nvPicPr>
              <p:cNvPr id="18447" name="Picture 15"/>
              <p:cNvPicPr>
                <a:picLocks noChangeAspect="1" noChangeArrowheads="1"/>
              </p:cNvPicPr>
              <p:nvPr/>
            </p:nvPicPr>
            <p:blipFill>
              <a:blip r:embed="rId1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667252" y="5471238"/>
                <a:ext cx="190500" cy="428625"/>
              </a:xfrm>
              <a:prstGeom prst="rect">
                <a:avLst/>
              </a:prstGeom>
              <a:noFill/>
            </p:spPr>
          </p:pic>
          <p:pic>
            <p:nvPicPr>
              <p:cNvPr id="18449" name="Picture 17"/>
              <p:cNvPicPr>
                <a:picLocks noChangeAspect="1" noChangeArrowheads="1"/>
              </p:cNvPicPr>
              <p:nvPr/>
            </p:nvPicPr>
            <p:blipFill>
              <a:blip r:embed="rId1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00628" y="5441743"/>
                <a:ext cx="266700" cy="457199"/>
              </a:xfrm>
              <a:prstGeom prst="rect">
                <a:avLst/>
              </a:prstGeom>
              <a:noFill/>
            </p:spPr>
          </p:pic>
          <p:pic>
            <p:nvPicPr>
              <p:cNvPr id="18451" name="Picture 19"/>
              <p:cNvPicPr>
                <a:picLocks noChangeAspect="1" noChangeArrowheads="1"/>
              </p:cNvPicPr>
              <p:nvPr/>
            </p:nvPicPr>
            <p:blipFill>
              <a:blip r:embed="rId1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500694" y="5471238"/>
                <a:ext cx="190500" cy="4286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357158" y="2411014"/>
            <a:ext cx="5643602" cy="557213"/>
            <a:chOff x="285720" y="3500438"/>
            <a:chExt cx="5643602" cy="742950"/>
          </a:xfrm>
        </p:grpSpPr>
        <p:sp>
          <p:nvSpPr>
            <p:cNvPr id="97" name="Rectangle 96"/>
            <p:cNvSpPr/>
            <p:nvPr/>
          </p:nvSpPr>
          <p:spPr>
            <a:xfrm>
              <a:off x="285720" y="3500438"/>
              <a:ext cx="5643602" cy="7143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Để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có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tỉ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số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        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xét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hai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tam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giác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nào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?</a:t>
              </a:r>
              <a:endPara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8453" name="Picture 21"/>
            <p:cNvPicPr>
              <a:picLocks noChangeAspect="1" noChangeArrowheads="1"/>
            </p:cNvPicPr>
            <p:nvPr/>
          </p:nvPicPr>
          <p:blipFill>
            <a:blip r:embed="rId1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85918" y="3500438"/>
              <a:ext cx="495300" cy="742950"/>
            </a:xfrm>
            <a:prstGeom prst="rect">
              <a:avLst/>
            </a:prstGeom>
            <a:noFill/>
          </p:spPr>
        </p:pic>
      </p:grp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1" name="Group 120"/>
          <p:cNvGrpSpPr/>
          <p:nvPr/>
        </p:nvGrpSpPr>
        <p:grpSpPr>
          <a:xfrm>
            <a:off x="428596" y="2067694"/>
            <a:ext cx="7500990" cy="3744416"/>
            <a:chOff x="571472" y="1575661"/>
            <a:chExt cx="7500990" cy="4992559"/>
          </a:xfrm>
        </p:grpSpPr>
        <p:grpSp>
          <p:nvGrpSpPr>
            <p:cNvPr id="118" name="Group 117"/>
            <p:cNvGrpSpPr/>
            <p:nvPr/>
          </p:nvGrpSpPr>
          <p:grpSpPr>
            <a:xfrm>
              <a:off x="571472" y="1575661"/>
              <a:ext cx="7500990" cy="4992559"/>
              <a:chOff x="571472" y="1575661"/>
              <a:chExt cx="7500990" cy="4992559"/>
            </a:xfrm>
          </p:grpSpPr>
          <p:grpSp>
            <p:nvGrpSpPr>
              <p:cNvPr id="115" name="Group 114"/>
              <p:cNvGrpSpPr/>
              <p:nvPr/>
            </p:nvGrpSpPr>
            <p:grpSpPr>
              <a:xfrm>
                <a:off x="610420" y="2784510"/>
                <a:ext cx="756322" cy="423334"/>
                <a:chOff x="267978" y="2836305"/>
                <a:chExt cx="756322" cy="423334"/>
              </a:xfrm>
            </p:grpSpPr>
            <p:pic>
              <p:nvPicPr>
                <p:cNvPr id="113" name="Picture 19"/>
                <p:cNvPicPr>
                  <a:picLocks noChangeAspect="1" noChangeArrowheads="1"/>
                </p:cNvPicPr>
                <p:nvPr/>
              </p:nvPicPr>
              <p:blipFill>
                <a:blip r:embed="rId14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833800" y="2858205"/>
                  <a:ext cx="190500" cy="396876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4" name="Picture 17"/>
                <p:cNvPicPr>
                  <a:picLocks noChangeAspect="1" noChangeArrowheads="1"/>
                </p:cNvPicPr>
                <p:nvPr/>
              </p:nvPicPr>
              <p:blipFill>
                <a:blip r:embed="rId1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267978" y="2836305"/>
                  <a:ext cx="266700" cy="423334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17" name="Group 116"/>
              <p:cNvGrpSpPr/>
              <p:nvPr/>
            </p:nvGrpSpPr>
            <p:grpSpPr>
              <a:xfrm>
                <a:off x="571472" y="1575661"/>
                <a:ext cx="7500990" cy="4992559"/>
                <a:chOff x="357158" y="1804827"/>
                <a:chExt cx="5286412" cy="4567663"/>
              </a:xfrm>
            </p:grpSpPr>
            <p:grpSp>
              <p:nvGrpSpPr>
                <p:cNvPr id="112" name="Group 111"/>
                <p:cNvGrpSpPr/>
                <p:nvPr/>
              </p:nvGrpSpPr>
              <p:grpSpPr>
                <a:xfrm>
                  <a:off x="357158" y="1804827"/>
                  <a:ext cx="5286412" cy="3071834"/>
                  <a:chOff x="357158" y="1804827"/>
                  <a:chExt cx="5286412" cy="3071834"/>
                </a:xfrm>
              </p:grpSpPr>
              <p:sp>
                <p:nvSpPr>
                  <p:cNvPr id="95" name="Rectangle 94"/>
                  <p:cNvSpPr/>
                  <p:nvPr/>
                </p:nvSpPr>
                <p:spPr>
                  <a:xfrm>
                    <a:off x="357158" y="1804827"/>
                    <a:ext cx="5286412" cy="307183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Xét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 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A’B’D’ </a:t>
                    </a:r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và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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ABD </a:t>
                    </a:r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có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:</a:t>
                    </a:r>
                  </a:p>
                  <a:p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  </a:t>
                    </a:r>
                  </a:p>
                  <a:p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  =    =      =             =    (</a:t>
                    </a:r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chứng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minh </a:t>
                    </a:r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trên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  <a:p>
                    <a:endParaRPr lang="en-US" sz="2400" dirty="0" smtClean="0">
                      <a:solidFill>
                        <a:srgbClr val="990000"/>
                      </a:solidFill>
                      <a:latin typeface="Times New Roman" pitchFamily="18" charset="0"/>
                      <a:cs typeface="Times New Roman" pitchFamily="18" charset="0"/>
                      <a:sym typeface="Symbol"/>
                    </a:endParaRPr>
                  </a:p>
                  <a:p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 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A’B’D’     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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ABD (g – g) 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         =         = k.</a:t>
                    </a:r>
                    <a:endParaRPr lang="en-US" sz="2400" dirty="0" smtClean="0">
                      <a:solidFill>
                        <a:srgbClr val="99000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en-US" sz="2400" dirty="0">
                      <a:solidFill>
                        <a:srgbClr val="99000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11" name="Group 110"/>
                  <p:cNvGrpSpPr/>
                  <p:nvPr/>
                </p:nvGrpSpPr>
                <p:grpSpPr>
                  <a:xfrm>
                    <a:off x="1187865" y="2595385"/>
                    <a:ext cx="1328178" cy="846583"/>
                    <a:chOff x="1187865" y="3423145"/>
                    <a:chExt cx="1328178" cy="846583"/>
                  </a:xfrm>
                </p:grpSpPr>
                <p:pic>
                  <p:nvPicPr>
                    <p:cNvPr id="18455" name="Picture 23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6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187865" y="3656484"/>
                      <a:ext cx="222174" cy="466725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104" name="Picture 15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2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544257" y="3692554"/>
                      <a:ext cx="127907" cy="396875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18457" name="Picture 25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7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903112" y="3423145"/>
                      <a:ext cx="201387" cy="828675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18461" name="Picture 29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8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394562" y="3469628"/>
                      <a:ext cx="121481" cy="800100"/>
                    </a:xfrm>
                    <a:prstGeom prst="rect">
                      <a:avLst/>
                    </a:prstGeom>
                    <a:noFill/>
                  </p:spPr>
                </p:pic>
              </p:grpSp>
            </p:grpSp>
            <p:pic>
              <p:nvPicPr>
                <p:cNvPr id="116" name="Picture 1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1464787" y="5962915"/>
                  <a:ext cx="228600" cy="409575"/>
                </a:xfrm>
                <a:prstGeom prst="rect">
                  <a:avLst/>
                </a:prstGeom>
                <a:noFill/>
              </p:spPr>
            </p:pic>
          </p:grpSp>
        </p:grpSp>
        <p:pic>
          <p:nvPicPr>
            <p:cNvPr id="119" name="Picture 21"/>
            <p:cNvPicPr>
              <a:picLocks noChangeAspect="1" noChangeArrowheads="1"/>
            </p:cNvPicPr>
            <p:nvPr/>
          </p:nvPicPr>
          <p:blipFill>
            <a:blip r:embed="rId1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43438" y="3591887"/>
              <a:ext cx="495300" cy="742951"/>
            </a:xfrm>
            <a:prstGeom prst="rect">
              <a:avLst/>
            </a:prstGeom>
            <a:noFill/>
          </p:spPr>
        </p:pic>
        <p:pic>
          <p:nvPicPr>
            <p:cNvPr id="120" name="Picture 5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0694" y="3646921"/>
              <a:ext cx="485775" cy="687917"/>
            </a:xfrm>
            <a:prstGeom prst="rect">
              <a:avLst/>
            </a:prstGeom>
            <a:noFill/>
          </p:spPr>
        </p:pic>
      </p:grp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4" name="Group 123"/>
          <p:cNvGrpSpPr/>
          <p:nvPr/>
        </p:nvGrpSpPr>
        <p:grpSpPr>
          <a:xfrm>
            <a:off x="426316" y="940836"/>
            <a:ext cx="3857652" cy="910834"/>
            <a:chOff x="285720" y="1124743"/>
            <a:chExt cx="3857652" cy="1214446"/>
          </a:xfrm>
        </p:grpSpPr>
        <p:sp>
          <p:nvSpPr>
            <p:cNvPr id="76" name="Rectangle 75"/>
            <p:cNvSpPr/>
            <p:nvPr/>
          </p:nvSpPr>
          <p:spPr>
            <a:xfrm>
              <a:off x="285720" y="1124743"/>
              <a:ext cx="385765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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A’B’C’     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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ABC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k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thế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8463" name="Picture 31"/>
            <p:cNvPicPr>
              <a:picLocks noChangeAspect="1" noChangeArrowheads="1"/>
            </p:cNvPicPr>
            <p:nvPr/>
          </p:nvPicPr>
          <p:blipFill>
            <a:blip r:embed="rId1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00166" y="1316766"/>
              <a:ext cx="228600" cy="40957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60364" y="789385"/>
            <a:ext cx="84597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303610"/>
            <a:ext cx="87868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 dẫn học ở nhà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60364" y="2625329"/>
            <a:ext cx="842647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6213" lvl="0" indent="-176213" algn="just"/>
            <a:r>
              <a:rPr lang="en-US" sz="25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36, 37, 38 (SGK – 79)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39, 40, 41, 42 (SBT – 73, 74).</a:t>
            </a:r>
          </a:p>
          <a:p>
            <a:pPr algn="just"/>
            <a:r>
              <a:rPr lang="en-US" sz="25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* Xem trước bài các trường hợp đồng dạng của tam giác vuông.</a:t>
            </a:r>
            <a:endParaRPr lang="en-US" sz="25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4354116"/>
            <a:ext cx="9144000" cy="789384"/>
          </a:xfrm>
          <a:prstGeom prst="rect">
            <a:avLst/>
          </a:prstGeom>
          <a:gradFill rotWithShape="1">
            <a:gsLst>
              <a:gs pos="0">
                <a:srgbClr val="00006A"/>
              </a:gs>
              <a:gs pos="50000">
                <a:srgbClr val="0000E6"/>
              </a:gs>
              <a:gs pos="100000">
                <a:srgbClr val="00006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79512" y="1172593"/>
            <a:ext cx="820891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en-US" sz="26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 So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8200" y="103555"/>
            <a:ext cx="6899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Hướng dẫn học ở nhà</a:t>
            </a:r>
            <a:endParaRPr lang="en-US" sz="5400" b="1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5536" y="3397344"/>
            <a:ext cx="4503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2. Làm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32 (SGK–77)</a:t>
            </a:r>
          </a:p>
        </p:txBody>
      </p:sp>
      <p:sp>
        <p:nvSpPr>
          <p:cNvPr id="18" name="Rectangle 12"/>
          <p:cNvSpPr txBox="1">
            <a:spLocks noChangeArrowheads="1"/>
          </p:cNvSpPr>
          <p:nvPr/>
        </p:nvSpPr>
        <p:spPr>
          <a:xfrm>
            <a:off x="182177" y="411510"/>
            <a:ext cx="8849650" cy="471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</a:rPr>
              <a:t>Câu 1. Nêu 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iều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kiện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ể tam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ABC 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ồng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MNQ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tr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ư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ờng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hợp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ã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  <a:p>
            <a:pPr algn="ctr">
              <a:buFontTx/>
              <a:buNone/>
            </a:pPr>
            <a:endParaRPr lang="en-US" altLang="en-US" sz="2800" i="1" dirty="0" smtClean="0"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en-US" altLang="en-US" sz="2800" dirty="0" smtClean="0">
              <a:latin typeface="Times New Roman" pitchFamily="18" charset="0"/>
            </a:endParaRPr>
          </a:p>
        </p:txBody>
      </p:sp>
      <p:sp>
        <p:nvSpPr>
          <p:cNvPr id="20" name="Freeform 14"/>
          <p:cNvSpPr>
            <a:spLocks/>
          </p:cNvSpPr>
          <p:nvPr/>
        </p:nvSpPr>
        <p:spPr bwMode="auto">
          <a:xfrm>
            <a:off x="1828800" y="1329612"/>
            <a:ext cx="2438400" cy="1000839"/>
          </a:xfrm>
          <a:custGeom>
            <a:avLst/>
            <a:gdLst>
              <a:gd name="T0" fmla="*/ 2147483647 w 2208"/>
              <a:gd name="T1" fmla="*/ 0 h 1296"/>
              <a:gd name="T2" fmla="*/ 0 w 2208"/>
              <a:gd name="T3" fmla="*/ 2147483647 h 1296"/>
              <a:gd name="T4" fmla="*/ 2147483647 w 2208"/>
              <a:gd name="T5" fmla="*/ 2147483647 h 1296"/>
              <a:gd name="T6" fmla="*/ 2147483647 w 2208"/>
              <a:gd name="T7" fmla="*/ 0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2208"/>
              <a:gd name="T13" fmla="*/ 0 h 1296"/>
              <a:gd name="T14" fmla="*/ 2208 w 2208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8" h="1296">
                <a:moveTo>
                  <a:pt x="528" y="0"/>
                </a:moveTo>
                <a:lnTo>
                  <a:pt x="0" y="1296"/>
                </a:lnTo>
                <a:lnTo>
                  <a:pt x="2208" y="1296"/>
                </a:lnTo>
                <a:lnTo>
                  <a:pt x="528" y="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15"/>
          <p:cNvSpPr>
            <a:spLocks/>
          </p:cNvSpPr>
          <p:nvPr/>
        </p:nvSpPr>
        <p:spPr bwMode="auto">
          <a:xfrm>
            <a:off x="4953000" y="1484784"/>
            <a:ext cx="1828800" cy="771525"/>
          </a:xfrm>
          <a:custGeom>
            <a:avLst/>
            <a:gdLst>
              <a:gd name="T0" fmla="*/ 2147483647 w 2208"/>
              <a:gd name="T1" fmla="*/ 0 h 1296"/>
              <a:gd name="T2" fmla="*/ 0 w 2208"/>
              <a:gd name="T3" fmla="*/ 2147483647 h 1296"/>
              <a:gd name="T4" fmla="*/ 2147483647 w 2208"/>
              <a:gd name="T5" fmla="*/ 2147483647 h 1296"/>
              <a:gd name="T6" fmla="*/ 2147483647 w 2208"/>
              <a:gd name="T7" fmla="*/ 0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2208"/>
              <a:gd name="T13" fmla="*/ 0 h 1296"/>
              <a:gd name="T14" fmla="*/ 2208 w 2208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8" h="1296">
                <a:moveTo>
                  <a:pt x="528" y="0"/>
                </a:moveTo>
                <a:lnTo>
                  <a:pt x="0" y="1296"/>
                </a:lnTo>
                <a:lnTo>
                  <a:pt x="2208" y="1296"/>
                </a:lnTo>
                <a:lnTo>
                  <a:pt x="528" y="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260173" y="960280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1523067" y="220406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4267200" y="2211710"/>
            <a:ext cx="68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5181600" y="1103093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4644008" y="2211710"/>
            <a:ext cx="53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</a:p>
        </p:txBody>
      </p:sp>
      <p:graphicFrame>
        <p:nvGraphicFramePr>
          <p:cNvPr id="28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43419"/>
              </p:ext>
            </p:extLst>
          </p:nvPr>
        </p:nvGraphicFramePr>
        <p:xfrm>
          <a:off x="838201" y="2396376"/>
          <a:ext cx="3248025" cy="557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" name="Equation" r:id="rId3" imgW="1739900" imgH="419100" progId="Equation.DSMT4">
                  <p:embed/>
                </p:oleObj>
              </mc:Choice>
              <mc:Fallback>
                <p:oleObj name="Equation" r:id="rId3" imgW="17399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1" y="2396376"/>
                        <a:ext cx="3248025" cy="557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39"/>
          <p:cNvSpPr txBox="1">
            <a:spLocks noChangeArrowheads="1"/>
          </p:cNvSpPr>
          <p:nvPr/>
        </p:nvSpPr>
        <p:spPr bwMode="auto">
          <a:xfrm rot="16200000">
            <a:off x="4056856" y="2483672"/>
            <a:ext cx="27503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itchFamily="18" charset="0"/>
              </a:rPr>
              <a:t>S</a:t>
            </a:r>
          </a:p>
        </p:txBody>
      </p:sp>
      <p:graphicFrame>
        <p:nvGraphicFramePr>
          <p:cNvPr id="3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094548"/>
              </p:ext>
            </p:extLst>
          </p:nvPr>
        </p:nvGraphicFramePr>
        <p:xfrm>
          <a:off x="4384675" y="2509034"/>
          <a:ext cx="1684338" cy="33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" name="Equation" r:id="rId5" imgW="888840" imgH="203040" progId="Equation.DSMT4">
                  <p:embed/>
                </p:oleObj>
              </mc:Choice>
              <mc:Fallback>
                <p:oleObj name="Equation" r:id="rId5" imgW="8888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2509034"/>
                        <a:ext cx="1684338" cy="33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957419"/>
              </p:ext>
            </p:extLst>
          </p:nvPr>
        </p:nvGraphicFramePr>
        <p:xfrm>
          <a:off x="685800" y="2931790"/>
          <a:ext cx="1447800" cy="473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4" name="Equation" r:id="rId7" imgW="736600" imgH="419100" progId="Equation.DSMT4">
                  <p:embed/>
                </p:oleObj>
              </mc:Choice>
              <mc:Fallback>
                <p:oleObj name="Equation" r:id="rId7" imgW="7366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31790"/>
                        <a:ext cx="1447800" cy="4737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793796"/>
              </p:ext>
            </p:extLst>
          </p:nvPr>
        </p:nvGraphicFramePr>
        <p:xfrm>
          <a:off x="2674940" y="2929608"/>
          <a:ext cx="1050925" cy="323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5" name="Equation" r:id="rId9" imgW="393480" imgH="215640" progId="Equation.DSMT4">
                  <p:embed/>
                </p:oleObj>
              </mc:Choice>
              <mc:Fallback>
                <p:oleObj name="Equation" r:id="rId9" imgW="3934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40" y="2929608"/>
                        <a:ext cx="1050925" cy="3232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2141706" y="2885603"/>
            <a:ext cx="6096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và</a:t>
            </a:r>
          </a:p>
        </p:txBody>
      </p:sp>
      <p:graphicFrame>
        <p:nvGraphicFramePr>
          <p:cNvPr id="34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525865"/>
              </p:ext>
            </p:extLst>
          </p:nvPr>
        </p:nvGraphicFramePr>
        <p:xfrm>
          <a:off x="3810002" y="3027835"/>
          <a:ext cx="1317625" cy="211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6" name="Equation" r:id="rId11" imgW="621760" imgH="177646" progId="Equation.DSMT4">
                  <p:embed/>
                </p:oleObj>
              </mc:Choice>
              <mc:Fallback>
                <p:oleObj name="Equation" r:id="rId11" imgW="621760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2" y="3027835"/>
                        <a:ext cx="1317625" cy="2116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Arc 57"/>
          <p:cNvSpPr>
            <a:spLocks/>
          </p:cNvSpPr>
          <p:nvPr/>
        </p:nvSpPr>
        <p:spPr bwMode="auto">
          <a:xfrm rot="7107421">
            <a:off x="2464797" y="1282378"/>
            <a:ext cx="157163" cy="304800"/>
          </a:xfrm>
          <a:custGeom>
            <a:avLst/>
            <a:gdLst>
              <a:gd name="T0" fmla="*/ 2147483647 w 21600"/>
              <a:gd name="T1" fmla="*/ 0 h 22546"/>
              <a:gd name="T2" fmla="*/ 2147483647 w 21600"/>
              <a:gd name="T3" fmla="*/ 2147483647 h 22546"/>
              <a:gd name="T4" fmla="*/ 0 w 21600"/>
              <a:gd name="T5" fmla="*/ 2147483647 h 22546"/>
              <a:gd name="T6" fmla="*/ 0 60000 65536"/>
              <a:gd name="T7" fmla="*/ 0 60000 65536"/>
              <a:gd name="T8" fmla="*/ 0 60000 65536"/>
              <a:gd name="T9" fmla="*/ 0 w 21600"/>
              <a:gd name="T10" fmla="*/ 0 h 22546"/>
              <a:gd name="T11" fmla="*/ 21600 w 21600"/>
              <a:gd name="T12" fmla="*/ 22546 h 225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546" fill="none" extrusionOk="0">
                <a:moveTo>
                  <a:pt x="9612" y="0"/>
                </a:moveTo>
                <a:cubicBezTo>
                  <a:pt x="16956" y="3649"/>
                  <a:pt x="21600" y="11142"/>
                  <a:pt x="21600" y="19343"/>
                </a:cubicBezTo>
                <a:cubicBezTo>
                  <a:pt x="21600" y="20415"/>
                  <a:pt x="21520" y="21485"/>
                  <a:pt x="21361" y="22546"/>
                </a:cubicBezTo>
              </a:path>
              <a:path w="21600" h="22546" stroke="0" extrusionOk="0">
                <a:moveTo>
                  <a:pt x="9612" y="0"/>
                </a:moveTo>
                <a:cubicBezTo>
                  <a:pt x="16956" y="3649"/>
                  <a:pt x="21600" y="11142"/>
                  <a:pt x="21600" y="19343"/>
                </a:cubicBezTo>
                <a:cubicBezTo>
                  <a:pt x="21600" y="20415"/>
                  <a:pt x="21520" y="21485"/>
                  <a:pt x="21361" y="22546"/>
                </a:cubicBezTo>
                <a:lnTo>
                  <a:pt x="0" y="19343"/>
                </a:lnTo>
                <a:lnTo>
                  <a:pt x="9612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rc 58"/>
          <p:cNvSpPr>
            <a:spLocks/>
          </p:cNvSpPr>
          <p:nvPr/>
        </p:nvSpPr>
        <p:spPr bwMode="auto">
          <a:xfrm rot="7107421">
            <a:off x="5436394" y="1425253"/>
            <a:ext cx="157163" cy="304800"/>
          </a:xfrm>
          <a:custGeom>
            <a:avLst/>
            <a:gdLst>
              <a:gd name="T0" fmla="*/ 2147483647 w 21600"/>
              <a:gd name="T1" fmla="*/ 0 h 22546"/>
              <a:gd name="T2" fmla="*/ 2147483647 w 21600"/>
              <a:gd name="T3" fmla="*/ 2147483647 h 22546"/>
              <a:gd name="T4" fmla="*/ 0 w 21600"/>
              <a:gd name="T5" fmla="*/ 2147483647 h 22546"/>
              <a:gd name="T6" fmla="*/ 0 60000 65536"/>
              <a:gd name="T7" fmla="*/ 0 60000 65536"/>
              <a:gd name="T8" fmla="*/ 0 60000 65536"/>
              <a:gd name="T9" fmla="*/ 0 w 21600"/>
              <a:gd name="T10" fmla="*/ 0 h 22546"/>
              <a:gd name="T11" fmla="*/ 21600 w 21600"/>
              <a:gd name="T12" fmla="*/ 22546 h 225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546" fill="none" extrusionOk="0">
                <a:moveTo>
                  <a:pt x="9612" y="0"/>
                </a:moveTo>
                <a:cubicBezTo>
                  <a:pt x="16956" y="3649"/>
                  <a:pt x="21600" y="11142"/>
                  <a:pt x="21600" y="19343"/>
                </a:cubicBezTo>
                <a:cubicBezTo>
                  <a:pt x="21600" y="20415"/>
                  <a:pt x="21520" y="21485"/>
                  <a:pt x="21361" y="22546"/>
                </a:cubicBezTo>
              </a:path>
              <a:path w="21600" h="22546" stroke="0" extrusionOk="0">
                <a:moveTo>
                  <a:pt x="9612" y="0"/>
                </a:moveTo>
                <a:cubicBezTo>
                  <a:pt x="16956" y="3649"/>
                  <a:pt x="21600" y="11142"/>
                  <a:pt x="21600" y="19343"/>
                </a:cubicBezTo>
                <a:cubicBezTo>
                  <a:pt x="21600" y="20415"/>
                  <a:pt x="21520" y="21485"/>
                  <a:pt x="21361" y="22546"/>
                </a:cubicBezTo>
                <a:lnTo>
                  <a:pt x="0" y="19343"/>
                </a:lnTo>
                <a:lnTo>
                  <a:pt x="9612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874" y="2450296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TH1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-17308" y="2919255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TH2</a:t>
            </a:r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572823"/>
              </p:ext>
            </p:extLst>
          </p:nvPr>
        </p:nvGraphicFramePr>
        <p:xfrm>
          <a:off x="4629042" y="4652614"/>
          <a:ext cx="1143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" name="Equation" r:id="rId13" imgW="114120" imgH="215640" progId="Equation.3">
                  <p:embed/>
                </p:oleObj>
              </mc:Choice>
              <mc:Fallback>
                <p:oleObj name="Equation" r:id="rId1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042" y="4652614"/>
                        <a:ext cx="114300" cy="16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53"/>
          <p:cNvSpPr txBox="1">
            <a:spLocks noChangeArrowheads="1"/>
          </p:cNvSpPr>
          <p:nvPr/>
        </p:nvSpPr>
        <p:spPr bwMode="auto">
          <a:xfrm rot="16200000">
            <a:off x="5064968" y="2955875"/>
            <a:ext cx="27503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itchFamily="18" charset="0"/>
              </a:rPr>
              <a:t>S</a:t>
            </a:r>
          </a:p>
        </p:txBody>
      </p:sp>
      <p:graphicFrame>
        <p:nvGraphicFramePr>
          <p:cNvPr id="36" name="Object 5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00133055"/>
              </p:ext>
            </p:extLst>
          </p:nvPr>
        </p:nvGraphicFramePr>
        <p:xfrm>
          <a:off x="5343069" y="2987294"/>
          <a:ext cx="2469291" cy="30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8" name="Equation" r:id="rId15" imgW="927000" imgH="203040" progId="Equation.DSMT4">
                  <p:embed/>
                </p:oleObj>
              </mc:Choice>
              <mc:Fallback>
                <p:oleObj name="Equation" r:id="rId15" imgW="927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069" y="2987294"/>
                        <a:ext cx="2469291" cy="304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6762328" y="2139702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Q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58130" y="4293887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49" name="Group 2048"/>
          <p:cNvGrpSpPr/>
          <p:nvPr/>
        </p:nvGrpSpPr>
        <p:grpSpPr>
          <a:xfrm>
            <a:off x="5198704" y="2987294"/>
            <a:ext cx="3830458" cy="1936748"/>
            <a:chOff x="5198704" y="2697593"/>
            <a:chExt cx="3830458" cy="2507129"/>
          </a:xfrm>
        </p:grpSpPr>
        <p:sp>
          <p:nvSpPr>
            <p:cNvPr id="62" name="Rectangle 61"/>
            <p:cNvSpPr/>
            <p:nvPr/>
          </p:nvSpPr>
          <p:spPr>
            <a:xfrm>
              <a:off x="6686456" y="4776094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48" name="Group 2047"/>
            <p:cNvGrpSpPr/>
            <p:nvPr/>
          </p:nvGrpSpPr>
          <p:grpSpPr>
            <a:xfrm>
              <a:off x="5543448" y="2697593"/>
              <a:ext cx="3286148" cy="1822860"/>
              <a:chOff x="5543448" y="2697593"/>
              <a:chExt cx="3286148" cy="1822860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flipV="1">
                <a:off x="5543448" y="2697593"/>
                <a:ext cx="2571768" cy="182166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543448" y="4519262"/>
                <a:ext cx="3286148" cy="1191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7" name="Oval 46"/>
            <p:cNvSpPr/>
            <p:nvPr/>
          </p:nvSpPr>
          <p:spPr>
            <a:xfrm flipH="1" flipV="1">
              <a:off x="6512610" y="4497761"/>
              <a:ext cx="45719" cy="3428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186390" y="4495414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 flipH="1" flipV="1">
              <a:off x="8686721" y="4508202"/>
              <a:ext cx="45719" cy="3428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 flipH="1" flipV="1">
              <a:off x="6674011" y="3682402"/>
              <a:ext cx="45719" cy="3428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 flipH="1" flipV="1">
              <a:off x="6942713" y="3490210"/>
              <a:ext cx="45719" cy="3428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8386220" y="4495414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88692" y="3340535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570774" y="3148343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>
              <a:off x="6248898" y="3795953"/>
              <a:ext cx="1017992" cy="4286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2" idx="2"/>
              <a:endCxn id="54" idx="0"/>
            </p:cNvCxnSpPr>
            <p:nvPr/>
          </p:nvCxnSpPr>
          <p:spPr>
            <a:xfrm>
              <a:off x="6719729" y="3699546"/>
              <a:ext cx="1987962" cy="7958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V="1">
              <a:off x="5198704" y="3275896"/>
              <a:ext cx="1529694" cy="106223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 rot="18988001">
              <a:off x="5472010" y="3501271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5543448" y="4840733"/>
              <a:ext cx="3143272" cy="119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6802138" y="3491936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686324" y="4508201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686324" y="3802346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7169" y="3851051"/>
            <a:ext cx="38683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Chứng minh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OCB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∆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OAD</a:t>
            </a:r>
          </a:p>
          <a:p>
            <a:pPr marL="514350" indent="-514350">
              <a:buAutoNum type="alphaLcParenR"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66" name="Text Box 39"/>
          <p:cNvSpPr txBox="1">
            <a:spLocks noChangeArrowheads="1"/>
          </p:cNvSpPr>
          <p:nvPr/>
        </p:nvSpPr>
        <p:spPr bwMode="auto">
          <a:xfrm rot="16200000">
            <a:off x="3069586" y="3996375"/>
            <a:ext cx="275035" cy="271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itchFamily="18" charset="0"/>
              </a:rPr>
              <a:t>S</a:t>
            </a:r>
          </a:p>
        </p:txBody>
      </p:sp>
      <p:sp>
        <p:nvSpPr>
          <p:cNvPr id="3" name="Rectangle 2"/>
          <p:cNvSpPr/>
          <p:nvPr/>
        </p:nvSpPr>
        <p:spPr>
          <a:xfrm>
            <a:off x="2933042" y="-111372"/>
            <a:ext cx="3111749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300" b="1" u="sng" kern="10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Kiểm tra bài cũ</a:t>
            </a:r>
            <a:endParaRPr lang="en-US" sz="3300" b="1" u="sng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9" grpId="0"/>
      <p:bldP spid="33" grpId="0"/>
      <p:bldP spid="37" grpId="0" animBg="1"/>
      <p:bldP spid="38" grpId="0" animBg="1"/>
      <p:bldP spid="39" grpId="0"/>
      <p:bldP spid="40" grpId="0"/>
      <p:bldP spid="35" grpId="0"/>
      <p:bldP spid="48" grpId="0"/>
      <p:bldP spid="9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44463" y="141685"/>
            <a:ext cx="8856662" cy="49149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76200" cmpd="tri">
            <a:solidFill>
              <a:srgbClr val="FF3399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4" name="Picture 2" descr="3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995936" y="3555549"/>
            <a:ext cx="1428760" cy="151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loud Callout 24"/>
          <p:cNvSpPr/>
          <p:nvPr/>
        </p:nvSpPr>
        <p:spPr>
          <a:xfrm>
            <a:off x="4427984" y="166638"/>
            <a:ext cx="4573141" cy="3509582"/>
          </a:xfrm>
          <a:prstGeom prst="cloudCallou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66CCFF"/>
              </a:gs>
            </a:gsLst>
            <a:path path="shap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just"/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Có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cách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nào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để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chứng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minh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hai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tam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giác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đồng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dạng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mà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không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cần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biết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độ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dài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của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các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cạnh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?</a:t>
            </a:r>
            <a:endParaRPr lang="en-US" sz="2600" b="1" dirty="0">
              <a:solidFill>
                <a:srgbClr val="FF0000"/>
              </a:solidFill>
              <a:latin typeface="Viner Hand ITC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483518"/>
            <a:ext cx="42957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350785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688876"/>
              </p:ext>
            </p:extLst>
          </p:nvPr>
        </p:nvGraphicFramePr>
        <p:xfrm>
          <a:off x="251520" y="3355975"/>
          <a:ext cx="1078805" cy="336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Equation" r:id="rId6" imgW="583920" imgH="203040" progId="Equation.DSMT4">
                  <p:embed/>
                </p:oleObj>
              </mc:Choice>
              <mc:Fallback>
                <p:oleObj name="Equation" r:id="rId6" imgW="583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520" y="3355975"/>
                        <a:ext cx="1078805" cy="336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5616" y="3253498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ó đồng dạng với </a:t>
            </a:r>
            <a:endParaRPr lang="en-US" sz="22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35078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17844"/>
              </p:ext>
            </p:extLst>
          </p:nvPr>
        </p:nvGraphicFramePr>
        <p:xfrm>
          <a:off x="3232337" y="3317758"/>
          <a:ext cx="735110" cy="312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quation" r:id="rId8" imgW="431640" imgH="177480" progId="Equation.DSMT4">
                  <p:embed/>
                </p:oleObj>
              </mc:Choice>
              <mc:Fallback>
                <p:oleObj name="Equation" r:id="rId8" imgW="431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32337" y="3317758"/>
                        <a:ext cx="735110" cy="312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92630" y="3243770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không?</a:t>
            </a:r>
            <a:endParaRPr lang="en-US" sz="22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48264"/>
            <a:ext cx="18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Định lí:</a:t>
            </a:r>
            <a:endParaRPr lang="en-US" sz="26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131590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toán: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Cho tam giác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ABC và A’B’C’ với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334208"/>
              </p:ext>
            </p:extLst>
          </p:nvPr>
        </p:nvGraphicFramePr>
        <p:xfrm>
          <a:off x="5796136" y="1094582"/>
          <a:ext cx="1963018" cy="499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3" imgW="901440" imgH="241200" progId="Equation.DSMT4">
                  <p:embed/>
                </p:oleObj>
              </mc:Choice>
              <mc:Fallback>
                <p:oleObj name="Equation" r:id="rId3" imgW="901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6136" y="1094582"/>
                        <a:ext cx="1963018" cy="499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1648471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(Hình vẽ dưới). Chứng minh 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700834"/>
              </p:ext>
            </p:extLst>
          </p:nvPr>
        </p:nvGraphicFramePr>
        <p:xfrm>
          <a:off x="4067944" y="1699840"/>
          <a:ext cx="2699990" cy="376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5" imgW="1079280" imgH="177480" progId="Equation.DSMT4">
                  <p:embed/>
                </p:oleObj>
              </mc:Choice>
              <mc:Fallback>
                <p:oleObj name="Equation" r:id="rId5" imgW="1079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67944" y="1699840"/>
                        <a:ext cx="2699990" cy="376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83718"/>
            <a:ext cx="554461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393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1151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 minh:</a:t>
            </a:r>
            <a:endParaRPr lang="en-US" sz="24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91556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 cạnh AB lấy điểm E sao cho</a:t>
            </a:r>
            <a:endParaRPr 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955982"/>
              </p:ext>
            </p:extLst>
          </p:nvPr>
        </p:nvGraphicFramePr>
        <p:xfrm>
          <a:off x="5004048" y="1002382"/>
          <a:ext cx="1416670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" name="Equation" r:id="rId4" imgW="672840" imgH="164880" progId="Equation.DSMT4">
                  <p:embed/>
                </p:oleObj>
              </mc:Choice>
              <mc:Fallback>
                <p:oleObj name="Equation" r:id="rId4" imgW="6728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04048" y="1002382"/>
                        <a:ext cx="1416670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9523" y="1438461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 E kẻ đường thẳng </a:t>
            </a:r>
            <a:r>
              <a:rPr lang="en-US" sz="2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EF // BC </a:t>
            </a:r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140533"/>
              </p:ext>
            </p:extLst>
          </p:nvPr>
        </p:nvGraphicFramePr>
        <p:xfrm>
          <a:off x="4644008" y="1544323"/>
          <a:ext cx="117316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Equation" r:id="rId6" imgW="622080" imgH="203040" progId="Equation.DSMT4">
                  <p:embed/>
                </p:oleObj>
              </mc:Choice>
              <mc:Fallback>
                <p:oleObj name="Equation" r:id="rId6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44008" y="1544323"/>
                        <a:ext cx="1173162" cy="346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144301"/>
              </p:ext>
            </p:extLst>
          </p:nvPr>
        </p:nvGraphicFramePr>
        <p:xfrm>
          <a:off x="826691" y="2014246"/>
          <a:ext cx="1946002" cy="317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Equation" r:id="rId8" imgW="1155600" imgH="203040" progId="Equation.DSMT4">
                  <p:embed/>
                </p:oleObj>
              </mc:Choice>
              <mc:Fallback>
                <p:oleObj name="Equation" r:id="rId8" imgW="1155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26691" y="2014246"/>
                        <a:ext cx="1946002" cy="317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771800" y="1900126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(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định lí về tam giác đồng dạng)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60" y="2427734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mtClean="0"/>
              <a:t> 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AEF và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A’B’C’ 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có:</a:t>
            </a:r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895386" y="3171944"/>
            <a:ext cx="44729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44525">
              <a:buNone/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AE = A’B’ (</a:t>
            </a:r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cách dựng)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213696"/>
              </p:ext>
            </p:extLst>
          </p:nvPr>
        </p:nvGraphicFramePr>
        <p:xfrm>
          <a:off x="1547664" y="3569934"/>
          <a:ext cx="20637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2" name="Equation" r:id="rId10" imgW="1002960" imgH="241200" progId="Equation.DSMT4">
                  <p:embed/>
                </p:oleObj>
              </mc:Choice>
              <mc:Fallback>
                <p:oleObj name="Equation" r:id="rId10" imgW="1002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47664" y="3569934"/>
                        <a:ext cx="2063750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084881"/>
              </p:ext>
            </p:extLst>
          </p:nvPr>
        </p:nvGraphicFramePr>
        <p:xfrm>
          <a:off x="1547664" y="2807431"/>
          <a:ext cx="1007988" cy="389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Equation" r:id="rId12" imgW="431640" imgH="203040" progId="Equation.DSMT4">
                  <p:embed/>
                </p:oleObj>
              </mc:Choice>
              <mc:Fallback>
                <p:oleObj name="Equation" r:id="rId12" imgW="431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47664" y="2807431"/>
                        <a:ext cx="1007988" cy="389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591172" y="3939902"/>
            <a:ext cx="40528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AEF =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A’B’C’ (g.c.g)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556173"/>
              </p:ext>
            </p:extLst>
          </p:nvPr>
        </p:nvGraphicFramePr>
        <p:xfrm>
          <a:off x="1514500" y="4515966"/>
          <a:ext cx="2265412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Equation" r:id="rId14" imgW="1257120" imgH="203040" progId="Equation.DSMT4">
                  <p:embed/>
                </p:oleObj>
              </mc:Choice>
              <mc:Fallback>
                <p:oleObj name="Equation" r:id="rId14" imgW="1257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14500" y="4515966"/>
                        <a:ext cx="2265412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427734"/>
            <a:ext cx="4392488" cy="2484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555776" y="2858621"/>
            <a:ext cx="1013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(GT)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52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12" grpId="0"/>
      <p:bldP spid="13" grpId="0"/>
      <p:bldP spid="14" grpId="0"/>
      <p:bldP spid="20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prstGeom prst="foldedCorner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buNone/>
            </a:pP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-166688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251520" y="627534"/>
            <a:ext cx="8358246" cy="2786082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99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dirty="0">
              <a:solidFill>
                <a:srgbClr val="00206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80" descr="GhiBa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92951" y="-92546"/>
            <a:ext cx="1071537" cy="750080"/>
          </a:xfrm>
          <a:prstGeom prst="rect">
            <a:avLst/>
          </a:prstGeom>
          <a:noFill/>
        </p:spPr>
      </p:pic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14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531842" y="3651870"/>
            <a:ext cx="1960580" cy="581756"/>
            <a:chOff x="1500166" y="3214685"/>
            <a:chExt cx="1764918" cy="472874"/>
          </a:xfrm>
        </p:grpSpPr>
        <p:pic>
          <p:nvPicPr>
            <p:cNvPr id="28" name="Picture 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00166" y="3214685"/>
              <a:ext cx="285752" cy="470648"/>
            </a:xfrm>
            <a:prstGeom prst="rect">
              <a:avLst/>
            </a:prstGeom>
            <a:noFill/>
          </p:spPr>
        </p:pic>
        <p:pic>
          <p:nvPicPr>
            <p:cNvPr id="29" name="Picture 10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670" y="3256628"/>
              <a:ext cx="280257" cy="428628"/>
            </a:xfrm>
            <a:prstGeom prst="rect">
              <a:avLst/>
            </a:prstGeom>
            <a:noFill/>
          </p:spPr>
        </p:pic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2380" y="3244182"/>
              <a:ext cx="382704" cy="428628"/>
            </a:xfrm>
            <a:prstGeom prst="rect">
              <a:avLst/>
            </a:prstGeom>
            <a:noFill/>
          </p:spPr>
        </p:pic>
        <p:pic>
          <p:nvPicPr>
            <p:cNvPr id="31" name="Picture 14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43608" y="3271221"/>
              <a:ext cx="192155" cy="416338"/>
            </a:xfrm>
            <a:prstGeom prst="rect">
              <a:avLst/>
            </a:prstGeom>
            <a:noFill/>
          </p:spPr>
        </p:pic>
      </p:grpSp>
      <p:grpSp>
        <p:nvGrpSpPr>
          <p:cNvPr id="32" name="Group 31"/>
          <p:cNvGrpSpPr/>
          <p:nvPr/>
        </p:nvGrpSpPr>
        <p:grpSpPr>
          <a:xfrm>
            <a:off x="539552" y="3651870"/>
            <a:ext cx="3214710" cy="1106859"/>
            <a:chOff x="2357422" y="5099269"/>
            <a:chExt cx="3214710" cy="1475811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3142446" y="5099269"/>
              <a:ext cx="794" cy="1475811"/>
            </a:xfrm>
            <a:prstGeom prst="line">
              <a:avLst/>
            </a:prstGeom>
            <a:ln w="285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357422" y="5868037"/>
              <a:ext cx="3214710" cy="1588"/>
            </a:xfrm>
            <a:prstGeom prst="line">
              <a:avLst/>
            </a:prstGeom>
            <a:ln w="285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2342" y="4388783"/>
            <a:ext cx="276226" cy="36994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4110" y="3750617"/>
            <a:ext cx="5950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  <a:p>
            <a:endParaRPr lang="en-US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2182" y="4254673"/>
            <a:ext cx="2692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∆A’B’C</a:t>
            </a:r>
            <a:r>
              <a:rPr 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      ABC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4230" y="3669898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=         =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528884" y="3356070"/>
            <a:ext cx="1857388" cy="1126340"/>
            <a:chOff x="5316860" y="1357298"/>
            <a:chExt cx="1857388" cy="1501786"/>
          </a:xfrm>
        </p:grpSpPr>
        <p:cxnSp>
          <p:nvCxnSpPr>
            <p:cNvPr id="37" name="Straight Connector 36"/>
            <p:cNvCxnSpPr/>
            <p:nvPr/>
          </p:nvCxnSpPr>
          <p:spPr>
            <a:xfrm rot="10800000">
              <a:off x="5316860" y="2857801"/>
              <a:ext cx="1857388" cy="1283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38" name="Group 37"/>
            <p:cNvGrpSpPr/>
            <p:nvPr/>
          </p:nvGrpSpPr>
          <p:grpSpPr>
            <a:xfrm>
              <a:off x="5316860" y="1357298"/>
              <a:ext cx="1857388" cy="1500503"/>
              <a:chOff x="5316860" y="1357298"/>
              <a:chExt cx="1857388" cy="1500503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4850376" y="1823782"/>
                <a:ext cx="1500503" cy="567535"/>
              </a:xfrm>
              <a:prstGeom prst="line">
                <a:avLst/>
              </a:prstGeom>
              <a:ln w="38100">
                <a:solidFill>
                  <a:srgbClr val="FF330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6200000" flipH="1">
                <a:off x="5779070" y="1462623"/>
                <a:ext cx="1500503" cy="1289853"/>
              </a:xfrm>
              <a:prstGeom prst="line">
                <a:avLst/>
              </a:prstGeom>
              <a:ln w="38100">
                <a:solidFill>
                  <a:srgbClr val="FF330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Isosceles Triangle 42"/>
          <p:cNvSpPr/>
          <p:nvPr/>
        </p:nvSpPr>
        <p:spPr>
          <a:xfrm>
            <a:off x="6641544" y="3623963"/>
            <a:ext cx="1372070" cy="858983"/>
          </a:xfrm>
          <a:prstGeom prst="triangle">
            <a:avLst>
              <a:gd name="adj" fmla="val 29536"/>
            </a:avLst>
          </a:prstGeom>
          <a:noFill/>
          <a:ln w="381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6525862" y="3257571"/>
            <a:ext cx="1790554" cy="1591766"/>
            <a:chOff x="7313838" y="1225966"/>
            <a:chExt cx="1790554" cy="2122354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7643834" y="1225966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A’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16"/>
            <p:cNvSpPr>
              <a:spLocks noChangeArrowheads="1"/>
            </p:cNvSpPr>
            <p:nvPr/>
          </p:nvSpPr>
          <p:spPr bwMode="auto">
            <a:xfrm>
              <a:off x="7313838" y="2732767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1" dirty="0" smtClean="0">
                  <a:solidFill>
                    <a:srgbClr val="FF0066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’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16"/>
            <p:cNvSpPr>
              <a:spLocks noChangeArrowheads="1"/>
            </p:cNvSpPr>
            <p:nvPr/>
          </p:nvSpPr>
          <p:spPr bwMode="auto">
            <a:xfrm>
              <a:off x="8446702" y="2732767"/>
              <a:ext cx="657690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C’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336718" y="3005692"/>
            <a:ext cx="2277632" cy="1870314"/>
            <a:chOff x="5124694" y="890127"/>
            <a:chExt cx="2277632" cy="2493751"/>
          </a:xfrm>
        </p:grpSpPr>
        <p:sp>
          <p:nvSpPr>
            <p:cNvPr id="49" name="Rectangle 16"/>
            <p:cNvSpPr>
              <a:spLocks noChangeArrowheads="1"/>
            </p:cNvSpPr>
            <p:nvPr/>
          </p:nvSpPr>
          <p:spPr bwMode="auto">
            <a:xfrm>
              <a:off x="5124694" y="2768325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6902260" y="2732767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16"/>
            <p:cNvSpPr>
              <a:spLocks noChangeArrowheads="1"/>
            </p:cNvSpPr>
            <p:nvPr/>
          </p:nvSpPr>
          <p:spPr bwMode="auto">
            <a:xfrm>
              <a:off x="5715008" y="890127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5" name="Arc 97"/>
          <p:cNvSpPr>
            <a:spLocks/>
          </p:cNvSpPr>
          <p:nvPr/>
        </p:nvSpPr>
        <p:spPr bwMode="auto">
          <a:xfrm rot="8809680">
            <a:off x="4328709" y="4344136"/>
            <a:ext cx="452438" cy="251222"/>
          </a:xfrm>
          <a:custGeom>
            <a:avLst/>
            <a:gdLst>
              <a:gd name="T0" fmla="*/ 2147483647 w 21600"/>
              <a:gd name="T1" fmla="*/ 2147483647 h 26291"/>
              <a:gd name="T2" fmla="*/ 2147483647 w 21600"/>
              <a:gd name="T3" fmla="*/ 0 h 26291"/>
              <a:gd name="T4" fmla="*/ 2147483647 w 21600"/>
              <a:gd name="T5" fmla="*/ 2147483647 h 26291"/>
              <a:gd name="T6" fmla="*/ 0 60000 65536"/>
              <a:gd name="T7" fmla="*/ 0 60000 65536"/>
              <a:gd name="T8" fmla="*/ 0 60000 65536"/>
              <a:gd name="T9" fmla="*/ 0 w 21600"/>
              <a:gd name="T10" fmla="*/ 0 h 26291"/>
              <a:gd name="T11" fmla="*/ 21600 w 21600"/>
              <a:gd name="T12" fmla="*/ 26291 h 26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291" fill="none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</a:path>
              <a:path w="21600" h="26291" stroke="0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  <a:lnTo>
                  <a:pt x="21600" y="14017"/>
                </a:lnTo>
                <a:lnTo>
                  <a:pt x="3826" y="2629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Arc 105"/>
          <p:cNvSpPr>
            <a:spLocks/>
          </p:cNvSpPr>
          <p:nvPr/>
        </p:nvSpPr>
        <p:spPr bwMode="auto">
          <a:xfrm rot="8746341">
            <a:off x="6456426" y="4340731"/>
            <a:ext cx="452437" cy="251222"/>
          </a:xfrm>
          <a:custGeom>
            <a:avLst/>
            <a:gdLst>
              <a:gd name="T0" fmla="*/ 2147483647 w 21600"/>
              <a:gd name="T1" fmla="*/ 2147483647 h 26291"/>
              <a:gd name="T2" fmla="*/ 2147483647 w 21600"/>
              <a:gd name="T3" fmla="*/ 0 h 26291"/>
              <a:gd name="T4" fmla="*/ 2147483647 w 21600"/>
              <a:gd name="T5" fmla="*/ 2147483647 h 26291"/>
              <a:gd name="T6" fmla="*/ 0 60000 65536"/>
              <a:gd name="T7" fmla="*/ 0 60000 65536"/>
              <a:gd name="T8" fmla="*/ 0 60000 65536"/>
              <a:gd name="T9" fmla="*/ 0 w 21600"/>
              <a:gd name="T10" fmla="*/ 0 h 26291"/>
              <a:gd name="T11" fmla="*/ 21600 w 21600"/>
              <a:gd name="T12" fmla="*/ 26291 h 26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291" fill="none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</a:path>
              <a:path w="21600" h="26291" stroke="0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  <a:lnTo>
                  <a:pt x="21600" y="14017"/>
                </a:lnTo>
                <a:lnTo>
                  <a:pt x="3826" y="2629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Arc 96"/>
          <p:cNvSpPr>
            <a:spLocks/>
          </p:cNvSpPr>
          <p:nvPr/>
        </p:nvSpPr>
        <p:spPr bwMode="auto">
          <a:xfrm rot="15505884">
            <a:off x="4942586" y="3303053"/>
            <a:ext cx="339329" cy="334962"/>
          </a:xfrm>
          <a:custGeom>
            <a:avLst/>
            <a:gdLst>
              <a:gd name="T0" fmla="*/ 2147483647 w 21600"/>
              <a:gd name="T1" fmla="*/ 2147483647 h 26291"/>
              <a:gd name="T2" fmla="*/ 2147483647 w 21600"/>
              <a:gd name="T3" fmla="*/ 0 h 26291"/>
              <a:gd name="T4" fmla="*/ 2147483647 w 21600"/>
              <a:gd name="T5" fmla="*/ 2147483647 h 26291"/>
              <a:gd name="T6" fmla="*/ 0 60000 65536"/>
              <a:gd name="T7" fmla="*/ 0 60000 65536"/>
              <a:gd name="T8" fmla="*/ 0 60000 65536"/>
              <a:gd name="T9" fmla="*/ 0 w 21600"/>
              <a:gd name="T10" fmla="*/ 0 h 26291"/>
              <a:gd name="T11" fmla="*/ 21600 w 21600"/>
              <a:gd name="T12" fmla="*/ 26291 h 26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291" fill="none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</a:path>
              <a:path w="21600" h="26291" stroke="0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  <a:lnTo>
                  <a:pt x="21600" y="14017"/>
                </a:lnTo>
                <a:lnTo>
                  <a:pt x="3826" y="2629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98"/>
          <p:cNvSpPr>
            <a:spLocks noChangeShapeType="1"/>
          </p:cNvSpPr>
          <p:nvPr/>
        </p:nvSpPr>
        <p:spPr bwMode="auto">
          <a:xfrm>
            <a:off x="5150683" y="3520621"/>
            <a:ext cx="0" cy="228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Arc 104"/>
          <p:cNvSpPr>
            <a:spLocks/>
          </p:cNvSpPr>
          <p:nvPr/>
        </p:nvSpPr>
        <p:spPr bwMode="auto">
          <a:xfrm rot="15838337">
            <a:off x="6935010" y="3556490"/>
            <a:ext cx="339329" cy="334962"/>
          </a:xfrm>
          <a:custGeom>
            <a:avLst/>
            <a:gdLst>
              <a:gd name="T0" fmla="*/ 2147483647 w 21600"/>
              <a:gd name="T1" fmla="*/ 2147483647 h 26291"/>
              <a:gd name="T2" fmla="*/ 2147483647 w 21600"/>
              <a:gd name="T3" fmla="*/ 0 h 26291"/>
              <a:gd name="T4" fmla="*/ 2147483647 w 21600"/>
              <a:gd name="T5" fmla="*/ 2147483647 h 26291"/>
              <a:gd name="T6" fmla="*/ 0 60000 65536"/>
              <a:gd name="T7" fmla="*/ 0 60000 65536"/>
              <a:gd name="T8" fmla="*/ 0 60000 65536"/>
              <a:gd name="T9" fmla="*/ 0 w 21600"/>
              <a:gd name="T10" fmla="*/ 0 h 26291"/>
              <a:gd name="T11" fmla="*/ 21600 w 21600"/>
              <a:gd name="T12" fmla="*/ 26291 h 26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291" fill="none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</a:path>
              <a:path w="21600" h="26291" stroke="0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  <a:lnTo>
                  <a:pt x="21600" y="14017"/>
                </a:lnTo>
                <a:lnTo>
                  <a:pt x="3826" y="2629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106"/>
          <p:cNvSpPr>
            <a:spLocks noChangeShapeType="1"/>
          </p:cNvSpPr>
          <p:nvPr/>
        </p:nvSpPr>
        <p:spPr bwMode="auto">
          <a:xfrm>
            <a:off x="7091836" y="3777865"/>
            <a:ext cx="0" cy="228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 animBg="1"/>
      <p:bldP spid="2" grpId="0"/>
      <p:bldP spid="3" grpId="0"/>
      <p:bldP spid="4" grpId="0"/>
      <p:bldP spid="4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14748" y="48185"/>
            <a:ext cx="9144000" cy="5143518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buNone/>
            </a:pPr>
            <a:endParaRPr lang="en-US" b="1" dirty="0" smtClean="0">
              <a:latin typeface=".VnTime" pitchFamily="34" charset="0"/>
            </a:endParaRPr>
          </a:p>
          <a:p>
            <a:pPr indent="468313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thích.</a:t>
            </a:r>
            <a:endParaRPr lang="en-US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80" descr="GhiBa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26183">
            <a:off x="7994816" y="189165"/>
            <a:ext cx="1071537" cy="750080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260479" y="404729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?1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99056" y="1254905"/>
            <a:ext cx="2148403" cy="2325520"/>
            <a:chOff x="202826" y="1745599"/>
            <a:chExt cx="2148403" cy="3100692"/>
          </a:xfrm>
        </p:grpSpPr>
        <p:grpSp>
          <p:nvGrpSpPr>
            <p:cNvPr id="58" name="Group 57"/>
            <p:cNvGrpSpPr/>
            <p:nvPr/>
          </p:nvGrpSpPr>
          <p:grpSpPr>
            <a:xfrm>
              <a:off x="202826" y="1745599"/>
              <a:ext cx="2148403" cy="3100692"/>
              <a:chOff x="14230" y="1571289"/>
              <a:chExt cx="2148403" cy="3100692"/>
            </a:xfrm>
          </p:grpSpPr>
          <p:sp>
            <p:nvSpPr>
              <p:cNvPr id="44" name="Isosceles Triangle 43"/>
              <p:cNvSpPr/>
              <p:nvPr/>
            </p:nvSpPr>
            <p:spPr>
              <a:xfrm>
                <a:off x="412402" y="2105778"/>
                <a:ext cx="1428760" cy="2000264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492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08245" y="1571289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90931" y="4056209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519691" y="4100477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811504" y="237385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40</a:t>
                </a:r>
                <a:r>
                  <a:rPr lang="en-US" sz="1600" b="1" baseline="30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4230" y="231003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a)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66" name="Straight Connector 65"/>
            <p:cNvCxnSpPr/>
            <p:nvPr/>
          </p:nvCxnSpPr>
          <p:spPr>
            <a:xfrm>
              <a:off x="857224" y="3322320"/>
              <a:ext cx="142876" cy="71438"/>
            </a:xfrm>
            <a:prstGeom prst="line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1627802" y="3347084"/>
              <a:ext cx="142876" cy="71438"/>
            </a:xfrm>
            <a:prstGeom prst="line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2714612" y="1227144"/>
            <a:ext cx="2707452" cy="1998458"/>
            <a:chOff x="428596" y="4284160"/>
            <a:chExt cx="2707452" cy="2664610"/>
          </a:xfrm>
        </p:grpSpPr>
        <p:grpSp>
          <p:nvGrpSpPr>
            <p:cNvPr id="64" name="Group 63"/>
            <p:cNvGrpSpPr/>
            <p:nvPr/>
          </p:nvGrpSpPr>
          <p:grpSpPr>
            <a:xfrm>
              <a:off x="428596" y="4284160"/>
              <a:ext cx="2707452" cy="2664610"/>
              <a:chOff x="611476" y="4223200"/>
              <a:chExt cx="2707452" cy="2664610"/>
            </a:xfrm>
          </p:grpSpPr>
          <p:sp>
            <p:nvSpPr>
              <p:cNvPr id="45" name="Isosceles Triangle 44"/>
              <p:cNvSpPr/>
              <p:nvPr/>
            </p:nvSpPr>
            <p:spPr>
              <a:xfrm>
                <a:off x="857224" y="4786322"/>
                <a:ext cx="2214578" cy="1571636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349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668760" y="4223200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1600" b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11476" y="6316306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1600" b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75986" y="6301760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sz="1600" b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658282" y="4954916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70</a:t>
                </a:r>
                <a:r>
                  <a:rPr lang="en-US" sz="1600" b="1" baseline="30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630708" y="501035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b)</a:t>
                </a:r>
                <a:endParaRPr lang="en-US" sz="2400" b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1148692" y="5561662"/>
              <a:ext cx="147638" cy="133986"/>
              <a:chOff x="3281354" y="2913694"/>
              <a:chExt cx="147638" cy="133986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3286116" y="2913694"/>
                <a:ext cx="142876" cy="73026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281354" y="2974654"/>
                <a:ext cx="142876" cy="73026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2285984" y="5572140"/>
              <a:ext cx="142872" cy="162175"/>
              <a:chOff x="4561527" y="2898455"/>
              <a:chExt cx="142872" cy="16217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>
                <a:off x="4544255" y="2915727"/>
                <a:ext cx="131695" cy="97152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4589975" y="2946207"/>
                <a:ext cx="131695" cy="97152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1" name="Group 140"/>
          <p:cNvGrpSpPr/>
          <p:nvPr/>
        </p:nvGrpSpPr>
        <p:grpSpPr>
          <a:xfrm>
            <a:off x="5524002" y="874216"/>
            <a:ext cx="3712987" cy="2363960"/>
            <a:chOff x="2500298" y="2124686"/>
            <a:chExt cx="3712987" cy="3151946"/>
          </a:xfrm>
        </p:grpSpPr>
        <p:grpSp>
          <p:nvGrpSpPr>
            <p:cNvPr id="140" name="Group 139"/>
            <p:cNvGrpSpPr/>
            <p:nvPr/>
          </p:nvGrpSpPr>
          <p:grpSpPr>
            <a:xfrm>
              <a:off x="2500298" y="2124686"/>
              <a:ext cx="3712987" cy="3151946"/>
              <a:chOff x="2931228" y="1747760"/>
              <a:chExt cx="3712987" cy="3151946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2931228" y="2924329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c)</a:t>
                </a:r>
                <a:endPara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4" name="Isosceles Triangle 113"/>
              <p:cNvSpPr/>
              <p:nvPr/>
            </p:nvSpPr>
            <p:spPr>
              <a:xfrm rot="6577623">
                <a:off x="3993350" y="2355964"/>
                <a:ext cx="2030285" cy="2732771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492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5890195" y="4303731"/>
                <a:ext cx="754020" cy="5959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3769780" y="1747760"/>
                <a:ext cx="571504" cy="47057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3086550" y="4044748"/>
                <a:ext cx="628194" cy="56920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35" name="Group 134"/>
              <p:cNvGrpSpPr/>
              <p:nvPr/>
            </p:nvGrpSpPr>
            <p:grpSpPr>
              <a:xfrm>
                <a:off x="4500562" y="4071942"/>
                <a:ext cx="116476" cy="199566"/>
                <a:chOff x="4500562" y="4071942"/>
                <a:chExt cx="116476" cy="199566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4517255" y="4171725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5400000">
                  <a:off x="4401573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6" name="Group 135"/>
              <p:cNvGrpSpPr/>
              <p:nvPr/>
            </p:nvGrpSpPr>
            <p:grpSpPr>
              <a:xfrm rot="2315451">
                <a:off x="4844128" y="2864725"/>
                <a:ext cx="100438" cy="220605"/>
                <a:chOff x="4503140" y="4071942"/>
                <a:chExt cx="116591" cy="199562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 rot="5400000">
                  <a:off x="4519948" y="417172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5400000">
                  <a:off x="4404151" y="4170936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2" name="Rectangle 91"/>
            <p:cNvSpPr/>
            <p:nvPr/>
          </p:nvSpPr>
          <p:spPr>
            <a:xfrm>
              <a:off x="3338850" y="2691883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3276745" y="3118596"/>
            <a:ext cx="2769539" cy="1953060"/>
            <a:chOff x="3073597" y="4113886"/>
            <a:chExt cx="2769539" cy="2604080"/>
          </a:xfrm>
        </p:grpSpPr>
        <p:sp>
          <p:nvSpPr>
            <p:cNvPr id="49" name="Isosceles Triangle 48"/>
            <p:cNvSpPr/>
            <p:nvPr/>
          </p:nvSpPr>
          <p:spPr>
            <a:xfrm>
              <a:off x="3357554" y="4714884"/>
              <a:ext cx="2214578" cy="1428760"/>
            </a:xfrm>
            <a:prstGeom prst="triangle">
              <a:avLst>
                <a:gd name="adj" fmla="val 40288"/>
              </a:avLst>
            </a:prstGeom>
            <a:solidFill>
              <a:srgbClr val="B9FBA7"/>
            </a:solidFill>
            <a:ln w="349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411942" y="5650459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788353" y="5683361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3956978" y="411388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D’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200194" y="614646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F’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090471" y="614646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E’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073597" y="5113451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e)</a:t>
              </a:r>
              <a:endPara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54944" y="3214692"/>
            <a:ext cx="2821801" cy="2062140"/>
            <a:chOff x="107125" y="4108505"/>
            <a:chExt cx="2821801" cy="2749520"/>
          </a:xfrm>
        </p:grpSpPr>
        <p:grpSp>
          <p:nvGrpSpPr>
            <p:cNvPr id="142" name="Group 141"/>
            <p:cNvGrpSpPr/>
            <p:nvPr/>
          </p:nvGrpSpPr>
          <p:grpSpPr>
            <a:xfrm>
              <a:off x="428596" y="4643446"/>
              <a:ext cx="2286016" cy="1710496"/>
              <a:chOff x="428596" y="4643446"/>
              <a:chExt cx="2286016" cy="1710496"/>
            </a:xfrm>
          </p:grpSpPr>
          <p:sp>
            <p:nvSpPr>
              <p:cNvPr id="47" name="Isosceles Triangle 46"/>
              <p:cNvSpPr/>
              <p:nvPr/>
            </p:nvSpPr>
            <p:spPr>
              <a:xfrm>
                <a:off x="428596" y="4643446"/>
                <a:ext cx="2286016" cy="1643074"/>
              </a:xfrm>
              <a:prstGeom prst="triangle">
                <a:avLst>
                  <a:gd name="adj" fmla="val 42889"/>
                </a:avLst>
              </a:prstGeom>
              <a:solidFill>
                <a:srgbClr val="FEBAAC"/>
              </a:solidFill>
              <a:ln w="349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72708" y="578243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60</a:t>
                </a:r>
                <a:r>
                  <a:rPr lang="en-US" sz="1600" b="1" baseline="30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112988" y="4835820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70</a:t>
                </a:r>
                <a:r>
                  <a:rPr lang="en-US" sz="1600" b="1" baseline="30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47" name="Rectangle 146"/>
            <p:cNvSpPr/>
            <p:nvPr/>
          </p:nvSpPr>
          <p:spPr>
            <a:xfrm>
              <a:off x="1142976" y="4108505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A’</a:t>
              </a:r>
              <a:endPara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14282" y="628647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B’</a:t>
              </a:r>
              <a:endPara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285984" y="6286521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C’</a:t>
              </a:r>
              <a:endPara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7125" y="4893480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d)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5977134" y="2848610"/>
            <a:ext cx="3118204" cy="2223044"/>
            <a:chOff x="5735979" y="3762970"/>
            <a:chExt cx="3118204" cy="2964059"/>
          </a:xfrm>
        </p:grpSpPr>
        <p:sp>
          <p:nvSpPr>
            <p:cNvPr id="52" name="Isosceles Triangle 51"/>
            <p:cNvSpPr/>
            <p:nvPr/>
          </p:nvSpPr>
          <p:spPr>
            <a:xfrm>
              <a:off x="6000760" y="4286256"/>
              <a:ext cx="2500330" cy="1857388"/>
            </a:xfrm>
            <a:prstGeom prst="triangle">
              <a:avLst>
                <a:gd name="adj" fmla="val 37127"/>
              </a:avLst>
            </a:prstGeom>
            <a:solidFill>
              <a:srgbClr val="FDBFEB"/>
            </a:solidFill>
            <a:ln w="34925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6021756" y="5639261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7714756" y="5659525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6673618" y="3762970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D60093"/>
                  </a:solidFill>
                  <a:latin typeface="Times New Roman" pitchFamily="18" charset="0"/>
                  <a:cs typeface="Times New Roman" pitchFamily="18" charset="0"/>
                </a:rPr>
                <a:t>M’</a:t>
              </a:r>
              <a:endParaRPr lang="en-US" sz="16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838532" y="6143643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D60093"/>
                  </a:solidFill>
                  <a:latin typeface="Times New Roman" pitchFamily="18" charset="0"/>
                  <a:cs typeface="Times New Roman" pitchFamily="18" charset="0"/>
                </a:rPr>
                <a:t>N’</a:t>
              </a:r>
              <a:endParaRPr lang="en-US" sz="16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8211241" y="6155525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D60093"/>
                  </a:solidFill>
                  <a:latin typeface="Times New Roman" pitchFamily="18" charset="0"/>
                  <a:cs typeface="Times New Roman" pitchFamily="18" charset="0"/>
                </a:rPr>
                <a:t>P’</a:t>
              </a:r>
              <a:endParaRPr lang="en-US" sz="16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735979" y="481574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D60093"/>
                  </a:solidFill>
                  <a:latin typeface="Times New Roman" pitchFamily="18" charset="0"/>
                  <a:cs typeface="Times New Roman" pitchFamily="18" charset="0"/>
                </a:rPr>
                <a:t>f)</a:t>
              </a:r>
              <a:endParaRPr lang="en-US" sz="24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-14748" y="-33183"/>
            <a:ext cx="9158748" cy="5176683"/>
            <a:chOff x="-14748" y="-44244"/>
            <a:chExt cx="9158748" cy="6902244"/>
          </a:xfrm>
        </p:grpSpPr>
        <p:pic>
          <p:nvPicPr>
            <p:cNvPr id="164" name="Picture 19" descr="floral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458200" y="-44244"/>
              <a:ext cx="685800" cy="704850"/>
            </a:xfrm>
            <a:prstGeom prst="rect">
              <a:avLst/>
            </a:prstGeom>
            <a:noFill/>
          </p:spPr>
        </p:pic>
        <p:pic>
          <p:nvPicPr>
            <p:cNvPr id="165" name="Picture 19" descr="floral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4748" y="-44244"/>
              <a:ext cx="685800" cy="704850"/>
            </a:xfrm>
            <a:prstGeom prst="rect">
              <a:avLst/>
            </a:prstGeom>
            <a:noFill/>
          </p:spPr>
        </p:pic>
        <p:pic>
          <p:nvPicPr>
            <p:cNvPr id="166" name="Picture 19" descr="floral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6153150"/>
              <a:ext cx="685800" cy="704850"/>
            </a:xfrm>
            <a:prstGeom prst="rect">
              <a:avLst/>
            </a:prstGeom>
            <a:noFill/>
          </p:spPr>
        </p:pic>
      </p:grpSp>
      <p:sp>
        <p:nvSpPr>
          <p:cNvPr id="80" name="Rectangle 79"/>
          <p:cNvSpPr/>
          <p:nvPr/>
        </p:nvSpPr>
        <p:spPr>
          <a:xfrm>
            <a:off x="897228" y="2781472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696810" y="2766433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072198" y="2200732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055315" y="2428462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433114" y="2454369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310941" y="4484584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176999" y="3644241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905853" y="3332910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5" grpId="1" uiExpand="1" build="p" animBg="1"/>
      <p:bldP spid="34" grpId="0" animBg="1"/>
      <p:bldP spid="80" grpId="0"/>
      <p:bldP spid="81" grpId="0"/>
      <p:bldP spid="82" grpId="0"/>
      <p:bldP spid="83" grpId="0"/>
      <p:bldP spid="85" grpId="0"/>
      <p:bldP spid="86" grpId="0"/>
      <p:bldP spid="87" grpId="0"/>
      <p:bldP spid="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indent="11113">
              <a:buNone/>
            </a:pPr>
            <a:endParaRPr lang="en-US" b="1" dirty="0" smtClean="0">
              <a:latin typeface=".VnTime" pitchFamily="34" charset="0"/>
            </a:endParaRPr>
          </a:p>
          <a:p>
            <a:pPr indent="-166688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* 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40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>
              <a:buNone/>
            </a:pPr>
            <a:endParaRPr lang="en-US" sz="14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indent="11113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=    =                      = 70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ABC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PMN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11113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=     =    =    = 70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-166688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A’B’C’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70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,    = 60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= 180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(70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+ 60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= 50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1113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A’B’C’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D’E’F’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1113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=    = 60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    =   = 50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80" descr="GhiB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13472" y="4304932"/>
            <a:ext cx="1071537" cy="750080"/>
          </a:xfrm>
          <a:prstGeom prst="rect">
            <a:avLst/>
          </a:prstGeom>
          <a:noFill/>
        </p:spPr>
      </p:pic>
      <p:grpSp>
        <p:nvGrpSpPr>
          <p:cNvPr id="24" name="Group 29"/>
          <p:cNvGrpSpPr>
            <a:grpSpLocks/>
          </p:cNvGrpSpPr>
          <p:nvPr/>
        </p:nvGrpSpPr>
        <p:grpSpPr bwMode="auto">
          <a:xfrm>
            <a:off x="0" y="141685"/>
            <a:ext cx="9069684" cy="4920854"/>
            <a:chOff x="-23" y="119"/>
            <a:chExt cx="5736" cy="4133"/>
          </a:xfrm>
        </p:grpSpPr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>
                <a:ln>
                  <a:solidFill>
                    <a:srgbClr val="FFFF00"/>
                  </a:solidFill>
                </a:ln>
                <a:solidFill>
                  <a:srgbClr val="92D050"/>
                </a:solidFill>
              </a:endParaRPr>
            </a:p>
          </p:txBody>
        </p:sp>
        <p:sp>
          <p:nvSpPr>
            <p:cNvPr id="26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n>
                  <a:solidFill>
                    <a:srgbClr val="FFFF00"/>
                  </a:solidFill>
                </a:ln>
                <a:solidFill>
                  <a:srgbClr val="92D050"/>
                </a:solidFill>
              </a:endParaRPr>
            </a:p>
          </p:txBody>
        </p:sp>
        <p:sp>
          <p:nvSpPr>
            <p:cNvPr id="28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n>
                  <a:solidFill>
                    <a:srgbClr val="FFFF00"/>
                  </a:solidFill>
                </a:ln>
                <a:solidFill>
                  <a:srgbClr val="92D050"/>
                </a:solidFill>
              </a:endParaRPr>
            </a:p>
          </p:txBody>
        </p:sp>
      </p:grpSp>
      <p:sp>
        <p:nvSpPr>
          <p:cNvPr id="39" name="plant"/>
          <p:cNvSpPr>
            <a:spLocks noEditPoints="1" noChangeArrowheads="1"/>
          </p:cNvSpPr>
          <p:nvPr/>
        </p:nvSpPr>
        <p:spPr bwMode="auto">
          <a:xfrm>
            <a:off x="1" y="1"/>
            <a:ext cx="607175" cy="25003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" name="plant"/>
          <p:cNvSpPr>
            <a:spLocks noEditPoints="1" noChangeArrowheads="1"/>
          </p:cNvSpPr>
          <p:nvPr/>
        </p:nvSpPr>
        <p:spPr bwMode="auto">
          <a:xfrm>
            <a:off x="8536826" y="1"/>
            <a:ext cx="607175" cy="25003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7158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.VnTime" pitchFamily="34" charset="0"/>
              </a:rPr>
              <a:t>?1</a:t>
            </a:r>
            <a:endParaRPr lang="en-US" sz="2400" b="1" dirty="0">
              <a:latin typeface=".VnTime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627534"/>
            <a:ext cx="209550" cy="321469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7" name="Group 126"/>
          <p:cNvGrpSpPr/>
          <p:nvPr/>
        </p:nvGrpSpPr>
        <p:grpSpPr>
          <a:xfrm>
            <a:off x="827728" y="1228720"/>
            <a:ext cx="2549786" cy="592931"/>
            <a:chOff x="827728" y="1638293"/>
            <a:chExt cx="2549786" cy="790575"/>
          </a:xfrm>
        </p:grpSpPr>
        <p:pic>
          <p:nvPicPr>
            <p:cNvPr id="26627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27728" y="1857364"/>
              <a:ext cx="200025" cy="428625"/>
            </a:xfrm>
            <a:prstGeom prst="rect">
              <a:avLst/>
            </a:prstGeom>
            <a:noFill/>
          </p:spPr>
        </p:pic>
        <p:pic>
          <p:nvPicPr>
            <p:cNvPr id="26629" name="Picture 5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42542" y="1857364"/>
              <a:ext cx="180975" cy="428625"/>
            </a:xfrm>
            <a:prstGeom prst="rect">
              <a:avLst/>
            </a:prstGeom>
            <a:noFill/>
          </p:spPr>
        </p:pic>
        <p:pic>
          <p:nvPicPr>
            <p:cNvPr id="26631" name="Picture 7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15414" y="1638293"/>
              <a:ext cx="1562100" cy="790575"/>
            </a:xfrm>
            <a:prstGeom prst="rect">
              <a:avLst/>
            </a:prstGeom>
            <a:noFill/>
          </p:spPr>
        </p:pic>
      </p:grp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58290" y="1851670"/>
            <a:ext cx="228600" cy="307181"/>
          </a:xfrm>
          <a:prstGeom prst="rect">
            <a:avLst/>
          </a:prstGeom>
          <a:noFill/>
        </p:spPr>
      </p:pic>
      <p:grpSp>
        <p:nvGrpSpPr>
          <p:cNvPr id="43" name="Group 42"/>
          <p:cNvGrpSpPr/>
          <p:nvPr/>
        </p:nvGrpSpPr>
        <p:grpSpPr>
          <a:xfrm>
            <a:off x="4086682" y="454399"/>
            <a:ext cx="1918348" cy="2158142"/>
            <a:chOff x="357158" y="1838316"/>
            <a:chExt cx="1918348" cy="2877522"/>
          </a:xfrm>
        </p:grpSpPr>
        <p:grpSp>
          <p:nvGrpSpPr>
            <p:cNvPr id="44" name="Group 57"/>
            <p:cNvGrpSpPr/>
            <p:nvPr/>
          </p:nvGrpSpPr>
          <p:grpSpPr>
            <a:xfrm>
              <a:off x="357158" y="1838316"/>
              <a:ext cx="1918348" cy="2877522"/>
              <a:chOff x="168562" y="1664006"/>
              <a:chExt cx="1918348" cy="2877522"/>
            </a:xfrm>
          </p:grpSpPr>
          <p:sp>
            <p:nvSpPr>
              <p:cNvPr id="47" name="Isosceles Triangle 46"/>
              <p:cNvSpPr/>
              <p:nvPr/>
            </p:nvSpPr>
            <p:spPr>
              <a:xfrm>
                <a:off x="412402" y="2105778"/>
                <a:ext cx="1428760" cy="2000264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492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826744" y="1664006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8562" y="3970024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443968" y="3970024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801026" y="248982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40</a:t>
                </a:r>
                <a:r>
                  <a:rPr lang="en-US" sz="24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857224" y="3322320"/>
              <a:ext cx="142876" cy="71438"/>
            </a:xfrm>
            <a:prstGeom prst="line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1627802" y="3347084"/>
              <a:ext cx="142876" cy="71438"/>
            </a:xfrm>
            <a:prstGeom prst="line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5744472" y="269601"/>
            <a:ext cx="3414276" cy="2128338"/>
            <a:chOff x="2655620" y="2234290"/>
            <a:chExt cx="3414276" cy="2837784"/>
          </a:xfrm>
        </p:grpSpPr>
        <p:grpSp>
          <p:nvGrpSpPr>
            <p:cNvPr id="54" name="Group 139"/>
            <p:cNvGrpSpPr/>
            <p:nvPr/>
          </p:nvGrpSpPr>
          <p:grpSpPr>
            <a:xfrm>
              <a:off x="2655620" y="2234290"/>
              <a:ext cx="3414276" cy="2837784"/>
              <a:chOff x="3086550" y="1857364"/>
              <a:chExt cx="3414276" cy="2837784"/>
            </a:xfrm>
          </p:grpSpPr>
          <p:sp>
            <p:nvSpPr>
              <p:cNvPr id="57" name="Isosceles Triangle 56"/>
              <p:cNvSpPr/>
              <p:nvPr/>
            </p:nvSpPr>
            <p:spPr>
              <a:xfrm rot="6577623">
                <a:off x="3984087" y="2313620"/>
                <a:ext cx="2030285" cy="2732771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492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5746806" y="4047473"/>
                <a:ext cx="754020" cy="5959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758988" y="1857364"/>
                <a:ext cx="571504" cy="47057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086550" y="4044748"/>
                <a:ext cx="628194" cy="56920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61" name="Group 134"/>
              <p:cNvGrpSpPr/>
              <p:nvPr/>
            </p:nvGrpSpPr>
            <p:grpSpPr>
              <a:xfrm>
                <a:off x="4500562" y="4071942"/>
                <a:ext cx="116476" cy="199566"/>
                <a:chOff x="4500562" y="4071942"/>
                <a:chExt cx="116476" cy="199566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4517255" y="4171725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>
                  <a:off x="4401573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Group 135"/>
              <p:cNvGrpSpPr/>
              <p:nvPr/>
            </p:nvGrpSpPr>
            <p:grpSpPr>
              <a:xfrm rot="2315451">
                <a:off x="4844134" y="2864781"/>
                <a:ext cx="100439" cy="220607"/>
                <a:chOff x="4503140" y="4071942"/>
                <a:chExt cx="116591" cy="199562"/>
              </a:xfrm>
            </p:grpSpPr>
            <p:cxnSp>
              <p:nvCxnSpPr>
                <p:cNvPr id="63" name="Straight Connector 62"/>
                <p:cNvCxnSpPr/>
                <p:nvPr/>
              </p:nvCxnSpPr>
              <p:spPr>
                <a:xfrm rot="5400000">
                  <a:off x="4519948" y="417172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>
                  <a:off x="4404151" y="4170936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5" name="Rectangle 54"/>
            <p:cNvSpPr/>
            <p:nvPr/>
          </p:nvSpPr>
          <p:spPr>
            <a:xfrm>
              <a:off x="3441438" y="281325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 rot="15075857">
            <a:off x="5551435" y="108773"/>
            <a:ext cx="2832853" cy="2711279"/>
            <a:chOff x="2526739" y="2360793"/>
            <a:chExt cx="3777137" cy="2711279"/>
          </a:xfrm>
        </p:grpSpPr>
        <p:grpSp>
          <p:nvGrpSpPr>
            <p:cNvPr id="74" name="Group 139"/>
            <p:cNvGrpSpPr/>
            <p:nvPr/>
          </p:nvGrpSpPr>
          <p:grpSpPr>
            <a:xfrm>
              <a:off x="2526739" y="2360793"/>
              <a:ext cx="3777137" cy="2711279"/>
              <a:chOff x="2957669" y="1983867"/>
              <a:chExt cx="3777137" cy="2711279"/>
            </a:xfrm>
          </p:grpSpPr>
          <p:sp>
            <p:nvSpPr>
              <p:cNvPr id="76" name="Isosceles Triangle 75"/>
              <p:cNvSpPr/>
              <p:nvPr/>
            </p:nvSpPr>
            <p:spPr>
              <a:xfrm rot="6577623">
                <a:off x="3984088" y="2313618"/>
                <a:ext cx="2030285" cy="2732771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492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 rot="6599977">
                <a:off x="6059809" y="3909335"/>
                <a:ext cx="754020" cy="5959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 rot="6599977">
                <a:off x="3593747" y="2034334"/>
                <a:ext cx="571504" cy="47057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 rot="6599977">
                <a:off x="2928173" y="3757390"/>
                <a:ext cx="628194" cy="56920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80" name="Group 134"/>
              <p:cNvGrpSpPr/>
              <p:nvPr/>
            </p:nvGrpSpPr>
            <p:grpSpPr>
              <a:xfrm>
                <a:off x="4500562" y="4071942"/>
                <a:ext cx="116476" cy="199566"/>
                <a:chOff x="4500562" y="4071942"/>
                <a:chExt cx="116476" cy="199566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4517255" y="4171725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5400000">
                  <a:off x="4401573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1" name="Group 135"/>
              <p:cNvGrpSpPr/>
              <p:nvPr/>
            </p:nvGrpSpPr>
            <p:grpSpPr>
              <a:xfrm rot="2315451">
                <a:off x="4844110" y="2864813"/>
                <a:ext cx="100439" cy="220609"/>
                <a:chOff x="4503140" y="4071942"/>
                <a:chExt cx="116591" cy="199562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4519948" y="417172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>
                  <a:off x="4404151" y="4170936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5" name="Rectangle 74"/>
            <p:cNvSpPr/>
            <p:nvPr/>
          </p:nvSpPr>
          <p:spPr>
            <a:xfrm rot="6599977">
              <a:off x="3399862" y="2798117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8" name="Group 127"/>
          <p:cNvGrpSpPr/>
          <p:nvPr/>
        </p:nvGrpSpPr>
        <p:grpSpPr>
          <a:xfrm>
            <a:off x="785328" y="2207761"/>
            <a:ext cx="1712509" cy="341867"/>
            <a:chOff x="785327" y="2943682"/>
            <a:chExt cx="1712509" cy="455822"/>
          </a:xfrm>
        </p:grpSpPr>
        <p:pic>
          <p:nvPicPr>
            <p:cNvPr id="69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85327" y="2958430"/>
              <a:ext cx="200025" cy="428625"/>
            </a:xfrm>
            <a:prstGeom prst="rect">
              <a:avLst/>
            </a:prstGeom>
            <a:noFill/>
          </p:spPr>
        </p:pic>
        <p:pic>
          <p:nvPicPr>
            <p:cNvPr id="70" name="Picture 5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27860" y="2970879"/>
              <a:ext cx="180975" cy="428625"/>
            </a:xfrm>
            <a:prstGeom prst="rect">
              <a:avLst/>
            </a:prstGeom>
            <a:noFill/>
          </p:spPr>
        </p:pic>
        <p:pic>
          <p:nvPicPr>
            <p:cNvPr id="26637" name="Picture 13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58658" y="2943682"/>
              <a:ext cx="266700" cy="428625"/>
            </a:xfrm>
            <a:prstGeom prst="rect">
              <a:avLst/>
            </a:prstGeom>
            <a:noFill/>
          </p:spPr>
        </p:pic>
        <p:pic>
          <p:nvPicPr>
            <p:cNvPr id="26639" name="Picture 15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8286" y="2958430"/>
              <a:ext cx="209550" cy="428625"/>
            </a:xfrm>
            <a:prstGeom prst="rect">
              <a:avLst/>
            </a:prstGeom>
            <a:noFill/>
          </p:spPr>
        </p:pic>
      </p:grp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9" name="Group 128"/>
          <p:cNvGrpSpPr/>
          <p:nvPr/>
        </p:nvGrpSpPr>
        <p:grpSpPr>
          <a:xfrm>
            <a:off x="2071672" y="2650530"/>
            <a:ext cx="1386814" cy="353268"/>
            <a:chOff x="2071672" y="3373234"/>
            <a:chExt cx="1386814" cy="471024"/>
          </a:xfrm>
        </p:grpSpPr>
        <p:pic>
          <p:nvPicPr>
            <p:cNvPr id="26641" name="Picture 17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672" y="3373234"/>
              <a:ext cx="285750" cy="457200"/>
            </a:xfrm>
            <a:prstGeom prst="rect">
              <a:avLst/>
            </a:prstGeom>
            <a:noFill/>
          </p:spPr>
        </p:pic>
        <p:pic>
          <p:nvPicPr>
            <p:cNvPr id="26645" name="Picture 21"/>
            <p:cNvPicPr>
              <a:picLocks noChangeAspect="1" noChangeArrowheads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72736" y="3387058"/>
              <a:ext cx="285750" cy="457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47" name="Picture 2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535" y="3086106"/>
            <a:ext cx="257175" cy="342900"/>
          </a:xfrm>
          <a:prstGeom prst="rect">
            <a:avLst/>
          </a:prstGeom>
          <a:noFill/>
        </p:spPr>
      </p:pic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1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27454" y="3560713"/>
            <a:ext cx="228600" cy="307181"/>
          </a:xfrm>
          <a:prstGeom prst="rect">
            <a:avLst/>
          </a:prstGeom>
          <a:noFill/>
        </p:spPr>
      </p:pic>
      <p:grpSp>
        <p:nvGrpSpPr>
          <p:cNvPr id="102" name="Group 101"/>
          <p:cNvGrpSpPr/>
          <p:nvPr/>
        </p:nvGrpSpPr>
        <p:grpSpPr>
          <a:xfrm>
            <a:off x="6143636" y="2708637"/>
            <a:ext cx="2668098" cy="1734908"/>
            <a:chOff x="3175038" y="4273810"/>
            <a:chExt cx="2668098" cy="2313210"/>
          </a:xfrm>
        </p:grpSpPr>
        <p:sp>
          <p:nvSpPr>
            <p:cNvPr id="103" name="Isosceles Triangle 102"/>
            <p:cNvSpPr/>
            <p:nvPr/>
          </p:nvSpPr>
          <p:spPr>
            <a:xfrm>
              <a:off x="3357554" y="4714884"/>
              <a:ext cx="2214578" cy="1428760"/>
            </a:xfrm>
            <a:prstGeom prst="triangle">
              <a:avLst>
                <a:gd name="adj" fmla="val 40288"/>
              </a:avLst>
            </a:prstGeom>
            <a:solidFill>
              <a:srgbClr val="B9FBA7"/>
            </a:solidFill>
            <a:ln w="349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411942" y="5700268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759120" y="5702570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002798" y="4273810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D’</a:t>
              </a:r>
              <a:endPara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200194" y="601551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F’</a:t>
              </a:r>
              <a:endPara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175038" y="601551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E’</a:t>
              </a:r>
              <a:endPara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3714744" y="3000378"/>
            <a:ext cx="2727090" cy="1886309"/>
            <a:chOff x="201836" y="4202372"/>
            <a:chExt cx="2727090" cy="2515078"/>
          </a:xfrm>
        </p:grpSpPr>
        <p:grpSp>
          <p:nvGrpSpPr>
            <p:cNvPr id="111" name="Group 141"/>
            <p:cNvGrpSpPr/>
            <p:nvPr/>
          </p:nvGrpSpPr>
          <p:grpSpPr>
            <a:xfrm>
              <a:off x="428596" y="4643446"/>
              <a:ext cx="2286016" cy="1729752"/>
              <a:chOff x="428596" y="4643446"/>
              <a:chExt cx="2286016" cy="1729752"/>
            </a:xfrm>
          </p:grpSpPr>
          <p:sp>
            <p:nvSpPr>
              <p:cNvPr id="116" name="Isosceles Triangle 115"/>
              <p:cNvSpPr/>
              <p:nvPr/>
            </p:nvSpPr>
            <p:spPr>
              <a:xfrm>
                <a:off x="428596" y="4643446"/>
                <a:ext cx="2286016" cy="1643074"/>
              </a:xfrm>
              <a:prstGeom prst="triangle">
                <a:avLst>
                  <a:gd name="adj" fmla="val 42889"/>
                </a:avLst>
              </a:prstGeom>
              <a:solidFill>
                <a:srgbClr val="FEBAAC"/>
              </a:solidFill>
              <a:ln w="349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545754" y="5801694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60</a:t>
                </a:r>
                <a:r>
                  <a:rPr lang="en-US" sz="24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1112988" y="4835820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70</a:t>
                </a:r>
                <a:r>
                  <a:rPr lang="en-US" sz="24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2" name="Rectangle 111"/>
            <p:cNvSpPr/>
            <p:nvPr/>
          </p:nvSpPr>
          <p:spPr>
            <a:xfrm>
              <a:off x="1142976" y="420237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A’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01836" y="614594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B’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285984" y="614594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C’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628162" y="3934920"/>
            <a:ext cx="2264964" cy="365022"/>
            <a:chOff x="628162" y="4700136"/>
            <a:chExt cx="2264964" cy="486696"/>
          </a:xfrm>
        </p:grpSpPr>
        <p:pic>
          <p:nvPicPr>
            <p:cNvPr id="26651" name="Picture 27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98732" y="4700136"/>
              <a:ext cx="257175" cy="457200"/>
            </a:xfrm>
            <a:prstGeom prst="rect">
              <a:avLst/>
            </a:prstGeom>
            <a:noFill/>
          </p:spPr>
        </p:pic>
        <p:pic>
          <p:nvPicPr>
            <p:cNvPr id="26653" name="Picture 29"/>
            <p:cNvPicPr>
              <a:picLocks noChangeAspect="1" noChangeArrowheads="1"/>
            </p:cNvPicPr>
            <p:nvPr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45476" y="4729632"/>
              <a:ext cx="247650" cy="457200"/>
            </a:xfrm>
            <a:prstGeom prst="rect">
              <a:avLst/>
            </a:prstGeom>
            <a:noFill/>
          </p:spPr>
        </p:pic>
        <p:pic>
          <p:nvPicPr>
            <p:cNvPr id="123" name="Picture 21"/>
            <p:cNvPicPr>
              <a:picLocks noChangeAspect="1" noChangeArrowheads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8162" y="4715808"/>
              <a:ext cx="285750" cy="457200"/>
            </a:xfrm>
            <a:prstGeom prst="rect">
              <a:avLst/>
            </a:prstGeom>
            <a:noFill/>
          </p:spPr>
        </p:pic>
        <p:pic>
          <p:nvPicPr>
            <p:cNvPr id="124" name="Picture 23"/>
            <p:cNvPicPr>
              <a:picLocks noChangeAspect="1" noChangeArrowheads="1"/>
            </p:cNvPicPr>
            <p:nvPr/>
          </p:nvPicPr>
          <p:blipFill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2100" y="4717186"/>
              <a:ext cx="257175" cy="4572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sz="1700" dirty="0" smtClean="0">
              <a:latin typeface=".VnTime" pitchFamily="34" charset="0"/>
            </a:endParaRPr>
          </a:p>
          <a:p>
            <a:pPr indent="557213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 = 3cm;</a:t>
            </a:r>
          </a:p>
          <a:p>
            <a:pPr indent="557213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 = 4,5cm </a:t>
            </a:r>
            <a:r>
              <a:rPr lang="en-US" sz="2400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=        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166688">
              <a:buNone/>
            </a:pPr>
            <a:endParaRPr lang="en-US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187325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17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7325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-166688" algn="just">
              <a:buNone/>
            </a:pP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y</a:t>
            </a:r>
          </a:p>
          <a:p>
            <a:pPr indent="187325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(AD = x, DC = y).</a:t>
            </a:r>
          </a:p>
          <a:p>
            <a:pPr indent="-166688" algn="just">
              <a:buNone/>
            </a:pP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Cho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B.</a:t>
            </a:r>
          </a:p>
          <a:p>
            <a:pPr indent="187325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BD.</a:t>
            </a:r>
          </a:p>
          <a:p>
            <a:pPr indent="11113">
              <a:buNone/>
            </a:pPr>
            <a:endParaRPr lang="en-US" dirty="0" smtClean="0">
              <a:latin typeface=".VnTime" pitchFamily="34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263089" y="151383"/>
            <a:ext cx="3523753" cy="2366789"/>
            <a:chOff x="4834461" y="201844"/>
            <a:chExt cx="3523753" cy="3155718"/>
          </a:xfrm>
        </p:grpSpPr>
        <p:sp>
          <p:nvSpPr>
            <p:cNvPr id="15" name="Isosceles Triangle 14"/>
            <p:cNvSpPr/>
            <p:nvPr/>
          </p:nvSpPr>
          <p:spPr>
            <a:xfrm>
              <a:off x="5072066" y="714356"/>
              <a:ext cx="3000396" cy="2071702"/>
            </a:xfrm>
            <a:prstGeom prst="triangle">
              <a:avLst>
                <a:gd name="adj" fmla="val 24767"/>
              </a:avLst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5400000" flipH="1" flipV="1">
              <a:off x="5378789" y="1336327"/>
              <a:ext cx="1143008" cy="178595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43636" y="487596"/>
              <a:ext cx="2214578" cy="2000264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544938" y="20184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143636" y="75860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58450" y="119967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753466" y="278605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34461" y="278605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286644" y="171448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30124" y="1458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87078" y="100010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4,5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 rot="20354127">
              <a:off x="5200115" y="2441956"/>
              <a:ext cx="156105" cy="192787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4509065">
              <a:off x="7697995" y="2568748"/>
              <a:ext cx="165954" cy="183562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63264" y="705809"/>
            <a:ext cx="647700" cy="321469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2350" y="687293"/>
            <a:ext cx="609600" cy="321469"/>
          </a:xfrm>
          <a:prstGeom prst="rect">
            <a:avLst/>
          </a:prstGeom>
          <a:noFill/>
        </p:spPr>
      </p:pic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2516</TotalTime>
  <Words>1301</Words>
  <Application>Microsoft Office PowerPoint</Application>
  <PresentationFormat>On-screen Show (16:9)</PresentationFormat>
  <Paragraphs>310</Paragraphs>
  <Slides>17</Slides>
  <Notes>3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 Tech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438</cp:revision>
  <dcterms:created xsi:type="dcterms:W3CDTF">2009-06-18T14:51:38Z</dcterms:created>
  <dcterms:modified xsi:type="dcterms:W3CDTF">2020-04-24T12:26:04Z</dcterms:modified>
</cp:coreProperties>
</file>