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9" r:id="rId3"/>
    <p:sldId id="280" r:id="rId4"/>
    <p:sldId id="281" r:id="rId5"/>
    <p:sldId id="282" r:id="rId6"/>
    <p:sldId id="283" r:id="rId7"/>
    <p:sldId id="284" r:id="rId8"/>
    <p:sldId id="256" r:id="rId9"/>
    <p:sldId id="257" r:id="rId10"/>
    <p:sldId id="258" r:id="rId11"/>
    <p:sldId id="268" r:id="rId12"/>
    <p:sldId id="259" r:id="rId13"/>
    <p:sldId id="260" r:id="rId14"/>
    <p:sldId id="261" r:id="rId15"/>
    <p:sldId id="262" r:id="rId16"/>
    <p:sldId id="273" r:id="rId17"/>
    <p:sldId id="263" r:id="rId18"/>
    <p:sldId id="264" r:id="rId19"/>
    <p:sldId id="274" r:id="rId20"/>
    <p:sldId id="265" r:id="rId21"/>
    <p:sldId id="275" r:id="rId22"/>
    <p:sldId id="266" r:id="rId23"/>
    <p:sldId id="276" r:id="rId24"/>
    <p:sldId id="267" r:id="rId25"/>
    <p:sldId id="269" r:id="rId26"/>
    <p:sldId id="270" r:id="rId27"/>
    <p:sldId id="271" r:id="rId28"/>
    <p:sldId id="314" r:id="rId29"/>
    <p:sldId id="315" r:id="rId30"/>
    <p:sldId id="316" r:id="rId31"/>
    <p:sldId id="317" r:id="rId32"/>
    <p:sldId id="318"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9" r:id="rId62"/>
    <p:sldId id="320" r:id="rId63"/>
    <p:sldId id="321" r:id="rId64"/>
    <p:sldId id="322" r:id="rId65"/>
    <p:sldId id="323" r:id="rId66"/>
    <p:sldId id="324" r:id="rId67"/>
    <p:sldId id="325" r:id="rId68"/>
    <p:sldId id="313" r:id="rId69"/>
    <p:sldId id="272" r:id="rId70"/>
    <p:sldId id="326" r:id="rId71"/>
    <p:sldId id="327" r:id="rId72"/>
    <p:sldId id="328" r:id="rId73"/>
    <p:sldId id="329" r:id="rId74"/>
    <p:sldId id="330" r:id="rId75"/>
    <p:sldId id="331" r:id="rId76"/>
    <p:sldId id="332" r:id="rId77"/>
    <p:sldId id="333"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02" autoAdjust="0"/>
    <p:restoredTop sz="94660"/>
  </p:normalViewPr>
  <p:slideViewPr>
    <p:cSldViewPr snapToGrid="0">
      <p:cViewPr>
        <p:scale>
          <a:sx n="75" d="100"/>
          <a:sy n="75" d="100"/>
        </p:scale>
        <p:origin x="324"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0C2D-151F-493C-80CA-FA37D5F106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E5FCB6-F674-4AC6-80E1-DC1635B024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D735F6-A993-49D9-989E-EEC862DD9F73}"/>
              </a:ext>
            </a:extLst>
          </p:cNvPr>
          <p:cNvSpPr>
            <a:spLocks noGrp="1"/>
          </p:cNvSpPr>
          <p:nvPr>
            <p:ph type="dt" sz="half" idx="10"/>
          </p:nvPr>
        </p:nvSpPr>
        <p:spPr/>
        <p:txBody>
          <a:bodyPr/>
          <a:lstStyle/>
          <a:p>
            <a:fld id="{7A785DAB-B728-42C3-BC80-1E9D607C5E16}" type="datetimeFigureOut">
              <a:rPr lang="en-US" smtClean="0"/>
              <a:t>27/02/2020</a:t>
            </a:fld>
            <a:endParaRPr lang="en-US"/>
          </a:p>
        </p:txBody>
      </p:sp>
      <p:sp>
        <p:nvSpPr>
          <p:cNvPr id="5" name="Footer Placeholder 4">
            <a:extLst>
              <a:ext uri="{FF2B5EF4-FFF2-40B4-BE49-F238E27FC236}">
                <a16:creationId xmlns:a16="http://schemas.microsoft.com/office/drawing/2014/main" id="{EF61C442-FE32-481F-B0B3-5737BE909E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3E4FEE-FA80-4312-B7F6-A7CB44D63158}"/>
              </a:ext>
            </a:extLst>
          </p:cNvPr>
          <p:cNvSpPr>
            <a:spLocks noGrp="1"/>
          </p:cNvSpPr>
          <p:nvPr>
            <p:ph type="sldNum" sz="quarter" idx="12"/>
          </p:nvPr>
        </p:nvSpPr>
        <p:spPr/>
        <p:txBody>
          <a:bodyPr/>
          <a:lstStyle/>
          <a:p>
            <a:fld id="{3C114FD6-78DC-4DB4-A2C3-2E1393A5FFDD}" type="slidenum">
              <a:rPr lang="en-US" smtClean="0"/>
              <a:t>‹#›</a:t>
            </a:fld>
            <a:endParaRPr lang="en-US"/>
          </a:p>
        </p:txBody>
      </p:sp>
    </p:spTree>
    <p:extLst>
      <p:ext uri="{BB962C8B-B14F-4D97-AF65-F5344CB8AC3E}">
        <p14:creationId xmlns:p14="http://schemas.microsoft.com/office/powerpoint/2010/main" val="2189204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1409-2301-4F89-B4DF-63E0132CC1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7B4A60-3644-4F98-8D9D-83CA79721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2D640D-EF86-462D-97F4-3140752972AE}"/>
              </a:ext>
            </a:extLst>
          </p:cNvPr>
          <p:cNvSpPr>
            <a:spLocks noGrp="1"/>
          </p:cNvSpPr>
          <p:nvPr>
            <p:ph type="dt" sz="half" idx="10"/>
          </p:nvPr>
        </p:nvSpPr>
        <p:spPr/>
        <p:txBody>
          <a:bodyPr/>
          <a:lstStyle/>
          <a:p>
            <a:fld id="{7A785DAB-B728-42C3-BC80-1E9D607C5E16}" type="datetimeFigureOut">
              <a:rPr lang="en-US" smtClean="0"/>
              <a:t>27/02/2020</a:t>
            </a:fld>
            <a:endParaRPr lang="en-US"/>
          </a:p>
        </p:txBody>
      </p:sp>
      <p:sp>
        <p:nvSpPr>
          <p:cNvPr id="5" name="Footer Placeholder 4">
            <a:extLst>
              <a:ext uri="{FF2B5EF4-FFF2-40B4-BE49-F238E27FC236}">
                <a16:creationId xmlns:a16="http://schemas.microsoft.com/office/drawing/2014/main" id="{1C71A525-E899-4CAF-8797-C49FF4E4D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43943-BF0B-4085-ABC2-4173D673806E}"/>
              </a:ext>
            </a:extLst>
          </p:cNvPr>
          <p:cNvSpPr>
            <a:spLocks noGrp="1"/>
          </p:cNvSpPr>
          <p:nvPr>
            <p:ph type="sldNum" sz="quarter" idx="12"/>
          </p:nvPr>
        </p:nvSpPr>
        <p:spPr/>
        <p:txBody>
          <a:bodyPr/>
          <a:lstStyle/>
          <a:p>
            <a:fld id="{3C114FD6-78DC-4DB4-A2C3-2E1393A5FFDD}" type="slidenum">
              <a:rPr lang="en-US" smtClean="0"/>
              <a:t>‹#›</a:t>
            </a:fld>
            <a:endParaRPr lang="en-US"/>
          </a:p>
        </p:txBody>
      </p:sp>
    </p:spTree>
    <p:extLst>
      <p:ext uri="{BB962C8B-B14F-4D97-AF65-F5344CB8AC3E}">
        <p14:creationId xmlns:p14="http://schemas.microsoft.com/office/powerpoint/2010/main" val="2086810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F0E7AD-5F0F-48D2-8EFF-C1B607986B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47A0CA-8870-46F5-BE26-EBDEB4A3CF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59637-55C8-4F32-B798-22DC5DEEA40D}"/>
              </a:ext>
            </a:extLst>
          </p:cNvPr>
          <p:cNvSpPr>
            <a:spLocks noGrp="1"/>
          </p:cNvSpPr>
          <p:nvPr>
            <p:ph type="dt" sz="half" idx="10"/>
          </p:nvPr>
        </p:nvSpPr>
        <p:spPr/>
        <p:txBody>
          <a:bodyPr/>
          <a:lstStyle/>
          <a:p>
            <a:fld id="{7A785DAB-B728-42C3-BC80-1E9D607C5E16}" type="datetimeFigureOut">
              <a:rPr lang="en-US" smtClean="0"/>
              <a:t>27/02/2020</a:t>
            </a:fld>
            <a:endParaRPr lang="en-US"/>
          </a:p>
        </p:txBody>
      </p:sp>
      <p:sp>
        <p:nvSpPr>
          <p:cNvPr id="5" name="Footer Placeholder 4">
            <a:extLst>
              <a:ext uri="{FF2B5EF4-FFF2-40B4-BE49-F238E27FC236}">
                <a16:creationId xmlns:a16="http://schemas.microsoft.com/office/drawing/2014/main" id="{15B36605-FC29-489F-A3DD-79A26CE33E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7532C-29EC-4E6D-8BEC-552D24A8D18F}"/>
              </a:ext>
            </a:extLst>
          </p:cNvPr>
          <p:cNvSpPr>
            <a:spLocks noGrp="1"/>
          </p:cNvSpPr>
          <p:nvPr>
            <p:ph type="sldNum" sz="quarter" idx="12"/>
          </p:nvPr>
        </p:nvSpPr>
        <p:spPr/>
        <p:txBody>
          <a:bodyPr/>
          <a:lstStyle/>
          <a:p>
            <a:fld id="{3C114FD6-78DC-4DB4-A2C3-2E1393A5FFDD}" type="slidenum">
              <a:rPr lang="en-US" smtClean="0"/>
              <a:t>‹#›</a:t>
            </a:fld>
            <a:endParaRPr lang="en-US"/>
          </a:p>
        </p:txBody>
      </p:sp>
    </p:spTree>
    <p:extLst>
      <p:ext uri="{BB962C8B-B14F-4D97-AF65-F5344CB8AC3E}">
        <p14:creationId xmlns:p14="http://schemas.microsoft.com/office/powerpoint/2010/main" val="471540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18281-0A04-404E-AD0E-5F036BD66C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F8AD0-B182-46CF-8FD5-AF16F39577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993428-2575-4FAA-A93A-DBD9E2238CF8}"/>
              </a:ext>
            </a:extLst>
          </p:cNvPr>
          <p:cNvSpPr>
            <a:spLocks noGrp="1"/>
          </p:cNvSpPr>
          <p:nvPr>
            <p:ph type="dt" sz="half" idx="10"/>
          </p:nvPr>
        </p:nvSpPr>
        <p:spPr/>
        <p:txBody>
          <a:bodyPr/>
          <a:lstStyle/>
          <a:p>
            <a:fld id="{7A785DAB-B728-42C3-BC80-1E9D607C5E16}" type="datetimeFigureOut">
              <a:rPr lang="en-US" smtClean="0"/>
              <a:t>27/02/2020</a:t>
            </a:fld>
            <a:endParaRPr lang="en-US"/>
          </a:p>
        </p:txBody>
      </p:sp>
      <p:sp>
        <p:nvSpPr>
          <p:cNvPr id="5" name="Footer Placeholder 4">
            <a:extLst>
              <a:ext uri="{FF2B5EF4-FFF2-40B4-BE49-F238E27FC236}">
                <a16:creationId xmlns:a16="http://schemas.microsoft.com/office/drawing/2014/main" id="{8C82D7C6-F7D8-4831-BA39-157BC7553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D6A895-5A44-4FB2-A1EB-8A6BBA07AC30}"/>
              </a:ext>
            </a:extLst>
          </p:cNvPr>
          <p:cNvSpPr>
            <a:spLocks noGrp="1"/>
          </p:cNvSpPr>
          <p:nvPr>
            <p:ph type="sldNum" sz="quarter" idx="12"/>
          </p:nvPr>
        </p:nvSpPr>
        <p:spPr/>
        <p:txBody>
          <a:bodyPr/>
          <a:lstStyle/>
          <a:p>
            <a:fld id="{3C114FD6-78DC-4DB4-A2C3-2E1393A5FFDD}" type="slidenum">
              <a:rPr lang="en-US" smtClean="0"/>
              <a:t>‹#›</a:t>
            </a:fld>
            <a:endParaRPr lang="en-US"/>
          </a:p>
        </p:txBody>
      </p:sp>
    </p:spTree>
    <p:extLst>
      <p:ext uri="{BB962C8B-B14F-4D97-AF65-F5344CB8AC3E}">
        <p14:creationId xmlns:p14="http://schemas.microsoft.com/office/powerpoint/2010/main" val="705585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3AEB1-BB30-4D29-8552-E0BE445AC0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EDBE76-EC6E-4934-AA6F-561F7A2389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112494-1439-4436-BCBB-08FE0BB2380D}"/>
              </a:ext>
            </a:extLst>
          </p:cNvPr>
          <p:cNvSpPr>
            <a:spLocks noGrp="1"/>
          </p:cNvSpPr>
          <p:nvPr>
            <p:ph type="dt" sz="half" idx="10"/>
          </p:nvPr>
        </p:nvSpPr>
        <p:spPr/>
        <p:txBody>
          <a:bodyPr/>
          <a:lstStyle/>
          <a:p>
            <a:fld id="{7A785DAB-B728-42C3-BC80-1E9D607C5E16}" type="datetimeFigureOut">
              <a:rPr lang="en-US" smtClean="0"/>
              <a:t>27/02/2020</a:t>
            </a:fld>
            <a:endParaRPr lang="en-US"/>
          </a:p>
        </p:txBody>
      </p:sp>
      <p:sp>
        <p:nvSpPr>
          <p:cNvPr id="5" name="Footer Placeholder 4">
            <a:extLst>
              <a:ext uri="{FF2B5EF4-FFF2-40B4-BE49-F238E27FC236}">
                <a16:creationId xmlns:a16="http://schemas.microsoft.com/office/drawing/2014/main" id="{A5014383-A60B-46DD-A173-035FAD4E44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3FFE9-01B2-4A4B-A1A7-9C404D2EF110}"/>
              </a:ext>
            </a:extLst>
          </p:cNvPr>
          <p:cNvSpPr>
            <a:spLocks noGrp="1"/>
          </p:cNvSpPr>
          <p:nvPr>
            <p:ph type="sldNum" sz="quarter" idx="12"/>
          </p:nvPr>
        </p:nvSpPr>
        <p:spPr/>
        <p:txBody>
          <a:bodyPr/>
          <a:lstStyle/>
          <a:p>
            <a:fld id="{3C114FD6-78DC-4DB4-A2C3-2E1393A5FFDD}" type="slidenum">
              <a:rPr lang="en-US" smtClean="0"/>
              <a:t>‹#›</a:t>
            </a:fld>
            <a:endParaRPr lang="en-US"/>
          </a:p>
        </p:txBody>
      </p:sp>
    </p:spTree>
    <p:extLst>
      <p:ext uri="{BB962C8B-B14F-4D97-AF65-F5344CB8AC3E}">
        <p14:creationId xmlns:p14="http://schemas.microsoft.com/office/powerpoint/2010/main" val="3363658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25EB8-BED5-4ED8-B0BE-ACFE41CF20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FEB85B-C5D0-4508-A262-FB07A838F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6D032F-4D00-40BB-B964-D210212872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396F14-DE0B-4B70-B725-7811068D44A1}"/>
              </a:ext>
            </a:extLst>
          </p:cNvPr>
          <p:cNvSpPr>
            <a:spLocks noGrp="1"/>
          </p:cNvSpPr>
          <p:nvPr>
            <p:ph type="dt" sz="half" idx="10"/>
          </p:nvPr>
        </p:nvSpPr>
        <p:spPr/>
        <p:txBody>
          <a:bodyPr/>
          <a:lstStyle/>
          <a:p>
            <a:fld id="{7A785DAB-B728-42C3-BC80-1E9D607C5E16}" type="datetimeFigureOut">
              <a:rPr lang="en-US" smtClean="0"/>
              <a:t>27/02/2020</a:t>
            </a:fld>
            <a:endParaRPr lang="en-US"/>
          </a:p>
        </p:txBody>
      </p:sp>
      <p:sp>
        <p:nvSpPr>
          <p:cNvPr id="6" name="Footer Placeholder 5">
            <a:extLst>
              <a:ext uri="{FF2B5EF4-FFF2-40B4-BE49-F238E27FC236}">
                <a16:creationId xmlns:a16="http://schemas.microsoft.com/office/drawing/2014/main" id="{7435861E-4475-41D8-A147-EEB93271A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F61AC8-3E90-4D1C-BD7C-09C2BC072EA8}"/>
              </a:ext>
            </a:extLst>
          </p:cNvPr>
          <p:cNvSpPr>
            <a:spLocks noGrp="1"/>
          </p:cNvSpPr>
          <p:nvPr>
            <p:ph type="sldNum" sz="quarter" idx="12"/>
          </p:nvPr>
        </p:nvSpPr>
        <p:spPr/>
        <p:txBody>
          <a:bodyPr/>
          <a:lstStyle/>
          <a:p>
            <a:fld id="{3C114FD6-78DC-4DB4-A2C3-2E1393A5FFDD}" type="slidenum">
              <a:rPr lang="en-US" smtClean="0"/>
              <a:t>‹#›</a:t>
            </a:fld>
            <a:endParaRPr lang="en-US"/>
          </a:p>
        </p:txBody>
      </p:sp>
    </p:spTree>
    <p:extLst>
      <p:ext uri="{BB962C8B-B14F-4D97-AF65-F5344CB8AC3E}">
        <p14:creationId xmlns:p14="http://schemas.microsoft.com/office/powerpoint/2010/main" val="142729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9FFF1-EC8A-44CE-9C09-C7DB7DB0F2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981F06-F9BC-4C22-9E32-F735892F61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5A043C-1370-4018-9BEC-95F4ECBFF7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CB13E0-95F9-4093-91F1-A71CC2692A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9C58DE-BBE7-49CA-8C4C-F73E3221AB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2650EE-B313-4915-9335-8290BAB36C32}"/>
              </a:ext>
            </a:extLst>
          </p:cNvPr>
          <p:cNvSpPr>
            <a:spLocks noGrp="1"/>
          </p:cNvSpPr>
          <p:nvPr>
            <p:ph type="dt" sz="half" idx="10"/>
          </p:nvPr>
        </p:nvSpPr>
        <p:spPr/>
        <p:txBody>
          <a:bodyPr/>
          <a:lstStyle/>
          <a:p>
            <a:fld id="{7A785DAB-B728-42C3-BC80-1E9D607C5E16}" type="datetimeFigureOut">
              <a:rPr lang="en-US" smtClean="0"/>
              <a:t>27/02/2020</a:t>
            </a:fld>
            <a:endParaRPr lang="en-US"/>
          </a:p>
        </p:txBody>
      </p:sp>
      <p:sp>
        <p:nvSpPr>
          <p:cNvPr id="8" name="Footer Placeholder 7">
            <a:extLst>
              <a:ext uri="{FF2B5EF4-FFF2-40B4-BE49-F238E27FC236}">
                <a16:creationId xmlns:a16="http://schemas.microsoft.com/office/drawing/2014/main" id="{3A43E539-D155-4B18-B3F5-F88D72E82C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1A066-5E39-46F1-A97D-CFB6BDF80E11}"/>
              </a:ext>
            </a:extLst>
          </p:cNvPr>
          <p:cNvSpPr>
            <a:spLocks noGrp="1"/>
          </p:cNvSpPr>
          <p:nvPr>
            <p:ph type="sldNum" sz="quarter" idx="12"/>
          </p:nvPr>
        </p:nvSpPr>
        <p:spPr/>
        <p:txBody>
          <a:bodyPr/>
          <a:lstStyle/>
          <a:p>
            <a:fld id="{3C114FD6-78DC-4DB4-A2C3-2E1393A5FFDD}" type="slidenum">
              <a:rPr lang="en-US" smtClean="0"/>
              <a:t>‹#›</a:t>
            </a:fld>
            <a:endParaRPr lang="en-US"/>
          </a:p>
        </p:txBody>
      </p:sp>
    </p:spTree>
    <p:extLst>
      <p:ext uri="{BB962C8B-B14F-4D97-AF65-F5344CB8AC3E}">
        <p14:creationId xmlns:p14="http://schemas.microsoft.com/office/powerpoint/2010/main" val="570467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43E5A-85B8-4804-83FA-17119FEB66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600D5D-0AB9-4A6A-B110-ADE0C1538D51}"/>
              </a:ext>
            </a:extLst>
          </p:cNvPr>
          <p:cNvSpPr>
            <a:spLocks noGrp="1"/>
          </p:cNvSpPr>
          <p:nvPr>
            <p:ph type="dt" sz="half" idx="10"/>
          </p:nvPr>
        </p:nvSpPr>
        <p:spPr/>
        <p:txBody>
          <a:bodyPr/>
          <a:lstStyle/>
          <a:p>
            <a:fld id="{7A785DAB-B728-42C3-BC80-1E9D607C5E16}" type="datetimeFigureOut">
              <a:rPr lang="en-US" smtClean="0"/>
              <a:t>27/02/2020</a:t>
            </a:fld>
            <a:endParaRPr lang="en-US"/>
          </a:p>
        </p:txBody>
      </p:sp>
      <p:sp>
        <p:nvSpPr>
          <p:cNvPr id="4" name="Footer Placeholder 3">
            <a:extLst>
              <a:ext uri="{FF2B5EF4-FFF2-40B4-BE49-F238E27FC236}">
                <a16:creationId xmlns:a16="http://schemas.microsoft.com/office/drawing/2014/main" id="{F5970212-2FBC-483C-B87D-D850875DC5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04184C-7CCA-4469-8FCD-089720E5F01B}"/>
              </a:ext>
            </a:extLst>
          </p:cNvPr>
          <p:cNvSpPr>
            <a:spLocks noGrp="1"/>
          </p:cNvSpPr>
          <p:nvPr>
            <p:ph type="sldNum" sz="quarter" idx="12"/>
          </p:nvPr>
        </p:nvSpPr>
        <p:spPr/>
        <p:txBody>
          <a:bodyPr/>
          <a:lstStyle/>
          <a:p>
            <a:fld id="{3C114FD6-78DC-4DB4-A2C3-2E1393A5FFDD}" type="slidenum">
              <a:rPr lang="en-US" smtClean="0"/>
              <a:t>‹#›</a:t>
            </a:fld>
            <a:endParaRPr lang="en-US"/>
          </a:p>
        </p:txBody>
      </p:sp>
    </p:spTree>
    <p:extLst>
      <p:ext uri="{BB962C8B-B14F-4D97-AF65-F5344CB8AC3E}">
        <p14:creationId xmlns:p14="http://schemas.microsoft.com/office/powerpoint/2010/main" val="3531284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245B1D-3ECA-40EC-BE38-1CC73926C996}"/>
              </a:ext>
            </a:extLst>
          </p:cNvPr>
          <p:cNvSpPr>
            <a:spLocks noGrp="1"/>
          </p:cNvSpPr>
          <p:nvPr>
            <p:ph type="dt" sz="half" idx="10"/>
          </p:nvPr>
        </p:nvSpPr>
        <p:spPr/>
        <p:txBody>
          <a:bodyPr/>
          <a:lstStyle/>
          <a:p>
            <a:fld id="{7A785DAB-B728-42C3-BC80-1E9D607C5E16}" type="datetimeFigureOut">
              <a:rPr lang="en-US" smtClean="0"/>
              <a:t>27/02/2020</a:t>
            </a:fld>
            <a:endParaRPr lang="en-US"/>
          </a:p>
        </p:txBody>
      </p:sp>
      <p:sp>
        <p:nvSpPr>
          <p:cNvPr id="3" name="Footer Placeholder 2">
            <a:extLst>
              <a:ext uri="{FF2B5EF4-FFF2-40B4-BE49-F238E27FC236}">
                <a16:creationId xmlns:a16="http://schemas.microsoft.com/office/drawing/2014/main" id="{34F25B79-3C8C-40A0-AC47-8F98DF5874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EDB39C-F729-4FB3-AC3D-45E341B8C19F}"/>
              </a:ext>
            </a:extLst>
          </p:cNvPr>
          <p:cNvSpPr>
            <a:spLocks noGrp="1"/>
          </p:cNvSpPr>
          <p:nvPr>
            <p:ph type="sldNum" sz="quarter" idx="12"/>
          </p:nvPr>
        </p:nvSpPr>
        <p:spPr/>
        <p:txBody>
          <a:bodyPr/>
          <a:lstStyle/>
          <a:p>
            <a:fld id="{3C114FD6-78DC-4DB4-A2C3-2E1393A5FFDD}" type="slidenum">
              <a:rPr lang="en-US" smtClean="0"/>
              <a:t>‹#›</a:t>
            </a:fld>
            <a:endParaRPr lang="en-US"/>
          </a:p>
        </p:txBody>
      </p:sp>
    </p:spTree>
    <p:extLst>
      <p:ext uri="{BB962C8B-B14F-4D97-AF65-F5344CB8AC3E}">
        <p14:creationId xmlns:p14="http://schemas.microsoft.com/office/powerpoint/2010/main" val="1945685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2C3B8-F80E-4CB1-A4C1-D8FEBC2433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CC94A5-4E62-49BD-962F-9867458A60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6A72E8-543C-4C61-9460-89D9D2F1F3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768A50-4EF3-4BE5-8CD0-A7D77E407A7F}"/>
              </a:ext>
            </a:extLst>
          </p:cNvPr>
          <p:cNvSpPr>
            <a:spLocks noGrp="1"/>
          </p:cNvSpPr>
          <p:nvPr>
            <p:ph type="dt" sz="half" idx="10"/>
          </p:nvPr>
        </p:nvSpPr>
        <p:spPr/>
        <p:txBody>
          <a:bodyPr/>
          <a:lstStyle/>
          <a:p>
            <a:fld id="{7A785DAB-B728-42C3-BC80-1E9D607C5E16}" type="datetimeFigureOut">
              <a:rPr lang="en-US" smtClean="0"/>
              <a:t>27/02/2020</a:t>
            </a:fld>
            <a:endParaRPr lang="en-US"/>
          </a:p>
        </p:txBody>
      </p:sp>
      <p:sp>
        <p:nvSpPr>
          <p:cNvPr id="6" name="Footer Placeholder 5">
            <a:extLst>
              <a:ext uri="{FF2B5EF4-FFF2-40B4-BE49-F238E27FC236}">
                <a16:creationId xmlns:a16="http://schemas.microsoft.com/office/drawing/2014/main" id="{4DA34E54-7457-4501-9C61-030DB52774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3DEF7E-CA60-4F14-B5B4-42D150E3AD9D}"/>
              </a:ext>
            </a:extLst>
          </p:cNvPr>
          <p:cNvSpPr>
            <a:spLocks noGrp="1"/>
          </p:cNvSpPr>
          <p:nvPr>
            <p:ph type="sldNum" sz="quarter" idx="12"/>
          </p:nvPr>
        </p:nvSpPr>
        <p:spPr/>
        <p:txBody>
          <a:bodyPr/>
          <a:lstStyle/>
          <a:p>
            <a:fld id="{3C114FD6-78DC-4DB4-A2C3-2E1393A5FFDD}" type="slidenum">
              <a:rPr lang="en-US" smtClean="0"/>
              <a:t>‹#›</a:t>
            </a:fld>
            <a:endParaRPr lang="en-US"/>
          </a:p>
        </p:txBody>
      </p:sp>
    </p:spTree>
    <p:extLst>
      <p:ext uri="{BB962C8B-B14F-4D97-AF65-F5344CB8AC3E}">
        <p14:creationId xmlns:p14="http://schemas.microsoft.com/office/powerpoint/2010/main" val="1672731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8C7EB-6C49-4937-B805-CD645388C2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661E04-3195-4253-B0C8-68314C5B95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EDB3B0-103B-41CE-8B2C-76442C86F8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0566C3-0733-47F1-A158-65B130AB885E}"/>
              </a:ext>
            </a:extLst>
          </p:cNvPr>
          <p:cNvSpPr>
            <a:spLocks noGrp="1"/>
          </p:cNvSpPr>
          <p:nvPr>
            <p:ph type="dt" sz="half" idx="10"/>
          </p:nvPr>
        </p:nvSpPr>
        <p:spPr/>
        <p:txBody>
          <a:bodyPr/>
          <a:lstStyle/>
          <a:p>
            <a:fld id="{7A785DAB-B728-42C3-BC80-1E9D607C5E16}" type="datetimeFigureOut">
              <a:rPr lang="en-US" smtClean="0"/>
              <a:t>27/02/2020</a:t>
            </a:fld>
            <a:endParaRPr lang="en-US"/>
          </a:p>
        </p:txBody>
      </p:sp>
      <p:sp>
        <p:nvSpPr>
          <p:cNvPr id="6" name="Footer Placeholder 5">
            <a:extLst>
              <a:ext uri="{FF2B5EF4-FFF2-40B4-BE49-F238E27FC236}">
                <a16:creationId xmlns:a16="http://schemas.microsoft.com/office/drawing/2014/main" id="{04C562E9-B8D4-4122-90A5-9C9813692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A26DC0-6BB9-4718-8284-588D5B10243F}"/>
              </a:ext>
            </a:extLst>
          </p:cNvPr>
          <p:cNvSpPr>
            <a:spLocks noGrp="1"/>
          </p:cNvSpPr>
          <p:nvPr>
            <p:ph type="sldNum" sz="quarter" idx="12"/>
          </p:nvPr>
        </p:nvSpPr>
        <p:spPr/>
        <p:txBody>
          <a:bodyPr/>
          <a:lstStyle/>
          <a:p>
            <a:fld id="{3C114FD6-78DC-4DB4-A2C3-2E1393A5FFDD}" type="slidenum">
              <a:rPr lang="en-US" smtClean="0"/>
              <a:t>‹#›</a:t>
            </a:fld>
            <a:endParaRPr lang="en-US"/>
          </a:p>
        </p:txBody>
      </p:sp>
    </p:spTree>
    <p:extLst>
      <p:ext uri="{BB962C8B-B14F-4D97-AF65-F5344CB8AC3E}">
        <p14:creationId xmlns:p14="http://schemas.microsoft.com/office/powerpoint/2010/main" val="71875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481267-ABF6-4F85-A4BE-6D78857BF3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917CA8-2675-442C-984C-2E349FBA0D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1F54D-CCD1-45FD-8776-77FC455CA9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85DAB-B728-42C3-BC80-1E9D607C5E16}" type="datetimeFigureOut">
              <a:rPr lang="en-US" smtClean="0"/>
              <a:t>27/02/2020</a:t>
            </a:fld>
            <a:endParaRPr lang="en-US"/>
          </a:p>
        </p:txBody>
      </p:sp>
      <p:sp>
        <p:nvSpPr>
          <p:cNvPr id="5" name="Footer Placeholder 4">
            <a:extLst>
              <a:ext uri="{FF2B5EF4-FFF2-40B4-BE49-F238E27FC236}">
                <a16:creationId xmlns:a16="http://schemas.microsoft.com/office/drawing/2014/main" id="{EEBDBF2C-175A-4323-9531-2A3EA85617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06CCD7-E866-4F54-9983-09440D7760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14FD6-78DC-4DB4-A2C3-2E1393A5FFDD}" type="slidenum">
              <a:rPr lang="en-US" smtClean="0"/>
              <a:t>‹#›</a:t>
            </a:fld>
            <a:endParaRPr lang="en-US"/>
          </a:p>
        </p:txBody>
      </p:sp>
    </p:spTree>
    <p:extLst>
      <p:ext uri="{BB962C8B-B14F-4D97-AF65-F5344CB8AC3E}">
        <p14:creationId xmlns:p14="http://schemas.microsoft.com/office/powerpoint/2010/main" val="1524092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6.xml"/><Relationship Id="rId2" Type="http://schemas.openxmlformats.org/officeDocument/2006/relationships/image" Target="../media/image2.wmf"/><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5.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28.xml"/><Relationship Id="rId3" Type="http://schemas.openxmlformats.org/officeDocument/2006/relationships/slide" Target="slide39.xml"/><Relationship Id="rId7" Type="http://schemas.openxmlformats.org/officeDocument/2006/relationships/slide" Target="slide34.xml"/><Relationship Id="rId12" Type="http://schemas.openxmlformats.org/officeDocument/2006/relationships/slide" Target="slide29.xml"/><Relationship Id="rId17" Type="http://schemas.openxmlformats.org/officeDocument/2006/relationships/slide" Target="slide2.xml"/><Relationship Id="rId2" Type="http://schemas.openxmlformats.org/officeDocument/2006/relationships/slide" Target="slide38.xml"/><Relationship Id="rId16"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33.xml"/><Relationship Id="rId11" Type="http://schemas.openxmlformats.org/officeDocument/2006/relationships/slide" Target="slide30.xml"/><Relationship Id="rId5" Type="http://schemas.openxmlformats.org/officeDocument/2006/relationships/slide" Target="slide41.xml"/><Relationship Id="rId15" Type="http://schemas.openxmlformats.org/officeDocument/2006/relationships/slide" Target="slide32.xml"/><Relationship Id="rId10" Type="http://schemas.openxmlformats.org/officeDocument/2006/relationships/slide" Target="slide31.xml"/><Relationship Id="rId4" Type="http://schemas.openxmlformats.org/officeDocument/2006/relationships/slide" Target="slide40.xml"/><Relationship Id="rId9" Type="http://schemas.openxmlformats.org/officeDocument/2006/relationships/slide" Target="slide36.xml"/><Relationship Id="rId14" Type="http://schemas.openxmlformats.org/officeDocument/2006/relationships/slide" Target="slide37.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slide" Target="slide3.xml"/><Relationship Id="rId5" Type="http://schemas.openxmlformats.org/officeDocument/2006/relationships/image" Target="../media/image34.emf"/><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43.xml"/><Relationship Id="rId3" Type="http://schemas.openxmlformats.org/officeDocument/2006/relationships/slide" Target="slide54.xml"/><Relationship Id="rId7" Type="http://schemas.openxmlformats.org/officeDocument/2006/relationships/slide" Target="slide49.xml"/><Relationship Id="rId12" Type="http://schemas.openxmlformats.org/officeDocument/2006/relationships/slide" Target="slide44.xml"/><Relationship Id="rId17" Type="http://schemas.openxmlformats.org/officeDocument/2006/relationships/slide" Target="slide2.xml"/><Relationship Id="rId2" Type="http://schemas.openxmlformats.org/officeDocument/2006/relationships/slide" Target="slide53.xml"/><Relationship Id="rId16" Type="http://schemas.openxmlformats.org/officeDocument/2006/relationships/slide" Target="slide42.xml"/><Relationship Id="rId1" Type="http://schemas.openxmlformats.org/officeDocument/2006/relationships/slideLayout" Target="../slideLayouts/slideLayout2.xml"/><Relationship Id="rId6" Type="http://schemas.openxmlformats.org/officeDocument/2006/relationships/slide" Target="slide48.xml"/><Relationship Id="rId11" Type="http://schemas.openxmlformats.org/officeDocument/2006/relationships/slide" Target="slide45.xml"/><Relationship Id="rId5" Type="http://schemas.openxmlformats.org/officeDocument/2006/relationships/slide" Target="slide56.xml"/><Relationship Id="rId15" Type="http://schemas.openxmlformats.org/officeDocument/2006/relationships/slide" Target="slide47.xml"/><Relationship Id="rId10" Type="http://schemas.openxmlformats.org/officeDocument/2006/relationships/slide" Target="slide46.xml"/><Relationship Id="rId4" Type="http://schemas.openxmlformats.org/officeDocument/2006/relationships/slide" Target="slide55.xml"/><Relationship Id="rId9" Type="http://schemas.openxmlformats.org/officeDocument/2006/relationships/slide" Target="slide51.xml"/><Relationship Id="rId14" Type="http://schemas.openxmlformats.org/officeDocument/2006/relationships/slide" Target="slide5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slide" Target="slide58.xml"/><Relationship Id="rId3" Type="http://schemas.openxmlformats.org/officeDocument/2006/relationships/slide" Target="slide69.xml"/><Relationship Id="rId7" Type="http://schemas.openxmlformats.org/officeDocument/2006/relationships/slide" Target="slide64.xml"/><Relationship Id="rId12" Type="http://schemas.openxmlformats.org/officeDocument/2006/relationships/slide" Target="slide59.xml"/><Relationship Id="rId17" Type="http://schemas.openxmlformats.org/officeDocument/2006/relationships/slide" Target="slide2.xml"/><Relationship Id="rId2" Type="http://schemas.openxmlformats.org/officeDocument/2006/relationships/slide" Target="slide68.xml"/><Relationship Id="rId16" Type="http://schemas.openxmlformats.org/officeDocument/2006/relationships/slide" Target="slide57.xml"/><Relationship Id="rId1" Type="http://schemas.openxmlformats.org/officeDocument/2006/relationships/slideLayout" Target="../slideLayouts/slideLayout2.xml"/><Relationship Id="rId6" Type="http://schemas.openxmlformats.org/officeDocument/2006/relationships/slide" Target="slide63.xml"/><Relationship Id="rId11" Type="http://schemas.openxmlformats.org/officeDocument/2006/relationships/slide" Target="slide60.xml"/><Relationship Id="rId5" Type="http://schemas.openxmlformats.org/officeDocument/2006/relationships/slide" Target="slide71.xml"/><Relationship Id="rId15" Type="http://schemas.openxmlformats.org/officeDocument/2006/relationships/slide" Target="slide62.xml"/><Relationship Id="rId10" Type="http://schemas.openxmlformats.org/officeDocument/2006/relationships/slide" Target="slide61.xml"/><Relationship Id="rId4" Type="http://schemas.openxmlformats.org/officeDocument/2006/relationships/slide" Target="slide70.xml"/><Relationship Id="rId9" Type="http://schemas.openxmlformats.org/officeDocument/2006/relationships/slide" Target="slide66.xml"/><Relationship Id="rId14" Type="http://schemas.openxmlformats.org/officeDocument/2006/relationships/slide" Target="slide67.xml"/></Relationships>
</file>

<file path=ppt/slides/_rels/slide5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5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5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 Target="slide5.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75.xml"/><Relationship Id="rId7" Type="http://schemas.openxmlformats.org/officeDocument/2006/relationships/slide" Target="slide2.xml"/><Relationship Id="rId2" Type="http://schemas.openxmlformats.org/officeDocument/2006/relationships/slide" Target="slide76.xml"/><Relationship Id="rId1" Type="http://schemas.openxmlformats.org/officeDocument/2006/relationships/slideLayout" Target="../slideLayouts/slideLayout2.xml"/><Relationship Id="rId6" Type="http://schemas.openxmlformats.org/officeDocument/2006/relationships/slide" Target="slide72.xml"/><Relationship Id="rId5" Type="http://schemas.openxmlformats.org/officeDocument/2006/relationships/slide" Target="slide73.xml"/><Relationship Id="rId4" Type="http://schemas.openxmlformats.org/officeDocument/2006/relationships/slide" Target="slide74.xml"/></Relationships>
</file>

<file path=ppt/slides/_rels/slide6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 Target="slide5.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 Target="slide5.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6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7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82.png"/><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 Id="rId5" Type="http://schemas.openxmlformats.org/officeDocument/2006/relationships/slide" Target="slide6.xml"/><Relationship Id="rId4" Type="http://schemas.microsoft.com/office/2007/relationships/hdphoto" Target="../media/hdphoto2.wdp"/></Relationships>
</file>

<file path=ppt/slides/_rels/slide7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952500"/>
            <a:ext cx="8424862" cy="451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014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3D9966B4-0EEF-459B-9017-B133E27A10B9}"/>
                  </a:ext>
                </a:extLst>
              </p:cNvPr>
              <p:cNvSpPr/>
              <p:nvPr/>
            </p:nvSpPr>
            <p:spPr>
              <a:xfrm>
                <a:off x="676939" y="253824"/>
                <a:ext cx="11072037" cy="5922712"/>
              </a:xfrm>
              <a:prstGeom prst="rect">
                <a:avLst/>
              </a:prstGeom>
            </p:spPr>
            <p:txBody>
              <a:bodyPr wrap="square">
                <a:spAutoFit/>
              </a:bodyPr>
              <a:lstStyle/>
              <a:p>
                <a:pPr>
                  <a:lnSpc>
                    <a:spcPct val="150000"/>
                  </a:lnSpc>
                  <a:spcAft>
                    <a:spcPts val="0"/>
                  </a:spcAft>
                </a:pPr>
                <a:r>
                  <a:rPr lang="en-US" sz="3200" b="1">
                    <a:solidFill>
                      <a:srgbClr val="0000CC"/>
                    </a:solidFill>
                    <a:latin typeface="Varpada"/>
                    <a:ea typeface="Times New Roman" panose="02020603050405020304" pitchFamily="18" charset="0"/>
                  </a:rPr>
                  <a:t> </a:t>
                </a:r>
                <a:r>
                  <a:rPr lang="en-US" sz="3200" b="1">
                    <a:solidFill>
                      <a:srgbClr val="0000CC"/>
                    </a:solidFill>
                    <a:latin typeface="Varpada"/>
                    <a:ea typeface="Times New Roman" panose="02020603050405020304" pitchFamily="18" charset="0"/>
                    <a:sym typeface="Wingdings 2" panose="05020102010507070707" pitchFamily="18" charset="2"/>
                  </a:rPr>
                  <a:t></a:t>
                </a:r>
                <a:r>
                  <a:rPr lang="nl-NL" sz="3200" b="1">
                    <a:solidFill>
                      <a:srgbClr val="0000CC"/>
                    </a:solidFill>
                    <a:latin typeface="Varpada"/>
                    <a:ea typeface="Times New Roman" panose="02020603050405020304" pitchFamily="18" charset="0"/>
                  </a:rPr>
                  <a:t>2. Các định lí</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nl-NL" sz="3200" b="1">
                    <a:solidFill>
                      <a:srgbClr val="0000CC"/>
                    </a:solidFill>
                    <a:latin typeface="Varpada"/>
                    <a:ea typeface="Arial" panose="020B0604020202020204" pitchFamily="34" charset="0"/>
                  </a:rPr>
                  <a:t> </a:t>
                </a:r>
                <a:r>
                  <a:rPr lang="nl-NL" sz="3200" b="1">
                    <a:solidFill>
                      <a:srgbClr val="0000CC"/>
                    </a:solidFill>
                    <a:latin typeface="Varpada"/>
                    <a:ea typeface="Arial" panose="020B0604020202020204" pitchFamily="34" charset="0"/>
                    <a:sym typeface="Wingdings 2" panose="05020102010507070707" pitchFamily="18" charset="2"/>
                  </a:rPr>
                  <a:t></a:t>
                </a:r>
                <a:r>
                  <a:rPr lang="nl-NL" sz="3200" b="1">
                    <a:solidFill>
                      <a:srgbClr val="0000CC"/>
                    </a:solidFill>
                    <a:latin typeface="Varpada"/>
                    <a:ea typeface="Arial" panose="020B0604020202020204" pitchFamily="34" charset="0"/>
                  </a:rPr>
                  <a:t>.</a:t>
                </a:r>
                <a:r>
                  <a:rPr lang="nl-NL" sz="3200">
                    <a:latin typeface="Varpada"/>
                    <a:ea typeface="Calibri" panose="020F0502020204030204" pitchFamily="34" charset="0"/>
                  </a:rPr>
                  <a:t> </a:t>
                </a:r>
                <a:r>
                  <a:rPr lang="vi-VN" sz="3200">
                    <a:latin typeface="Varpada"/>
                    <a:ea typeface="Calibri" panose="020F0502020204030204" pitchFamily="34" charset="0"/>
                  </a:rPr>
                  <a:t>Giả sử hàm số </a:t>
                </a:r>
                <a14:m>
                  <m:oMath xmlns:m="http://schemas.openxmlformats.org/officeDocument/2006/math">
                    <m:r>
                      <a:rPr lang="en-US" sz="3200" i="1">
                        <a:latin typeface="Cambria Math" panose="02040503050406030204" pitchFamily="18" charset="0"/>
                        <a:ea typeface="Times New Roman" panose="02020603050405020304" pitchFamily="18" charset="0"/>
                      </a:rPr>
                      <m:t>𝑓</m:t>
                    </m:r>
                  </m:oMath>
                </a14:m>
                <a:r>
                  <a:rPr lang="vi-VN" sz="3200">
                    <a:latin typeface="Varpada"/>
                    <a:ea typeface="Calibri" panose="020F0502020204030204" pitchFamily="34" charset="0"/>
                  </a:rPr>
                  <a:t> có đạo hàm trên khoảng K. Khi đó:</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vi-VN" sz="3200">
                    <a:solidFill>
                      <a:srgbClr val="C00000"/>
                    </a:solidFill>
                    <a:latin typeface="Varpada"/>
                    <a:ea typeface="Calibri" panose="020F050202020403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 </a:t>
                </a:r>
                <a:r>
                  <a:rPr lang="vi-VN" sz="3200">
                    <a:latin typeface="Varpada"/>
                    <a:ea typeface="Calibri" panose="020F0502020204030204" pitchFamily="34" charset="0"/>
                  </a:rPr>
                  <a:t>Nếu hàm số đồng biến trên khoảng K thì </a:t>
                </a:r>
                <a14:m>
                  <m:oMath xmlns:m="http://schemas.openxmlformats.org/officeDocument/2006/math">
                    <m:r>
                      <a:rPr lang="en-US" sz="3200" i="1">
                        <a:latin typeface="Cambria Math" panose="02040503050406030204" pitchFamily="18" charset="0"/>
                        <a:ea typeface="Times New Roman" panose="02020603050405020304" pitchFamily="18" charset="0"/>
                      </a:rPr>
                      <m:t>𝑓</m:t>
                    </m:r>
                    <m:r>
                      <a:rPr lang="en-US" sz="3200" i="1">
                        <a:latin typeface="Cambria Math" panose="02040503050406030204" pitchFamily="18" charset="0"/>
                        <a:ea typeface="Times New Roman" panose="02020603050405020304" pitchFamily="18" charset="0"/>
                      </a:rPr>
                      <m:t>′</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𝑥</m:t>
                        </m:r>
                      </m:e>
                    </m:d>
                    <m:r>
                      <a:rPr lang="en-US" sz="3200" i="1">
                        <a:latin typeface="Cambria Math" panose="02040503050406030204" pitchFamily="18" charset="0"/>
                        <a:ea typeface="Times New Roman" panose="02020603050405020304" pitchFamily="18" charset="0"/>
                      </a:rPr>
                      <m:t>≥0,∀</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𝐾</m:t>
                    </m:r>
                  </m:oMath>
                </a14:m>
                <a:r>
                  <a:rPr lang="vi-VN" sz="3200">
                    <a:latin typeface="Varpada"/>
                    <a:ea typeface="Calibri" panose="020F0502020204030204" pitchFamily="34" charset="0"/>
                  </a:rPr>
                  <a:t>. </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en-US" sz="3200">
                    <a:latin typeface="Varpada"/>
                    <a:ea typeface="Calibri" panose="020F050202020403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 </a:t>
                </a:r>
                <a:r>
                  <a:rPr lang="vi-VN" sz="3200">
                    <a:latin typeface="Varpada"/>
                    <a:ea typeface="Calibri" panose="020F0502020204030204" pitchFamily="34" charset="0"/>
                  </a:rPr>
                  <a:t>Nếu hàm số nghịch biến trên khoảng K thì </a:t>
                </a:r>
                <a14:m>
                  <m:oMath xmlns:m="http://schemas.openxmlformats.org/officeDocument/2006/math">
                    <m:r>
                      <a:rPr lang="en-US" sz="3200" i="1">
                        <a:latin typeface="Cambria Math" panose="02040503050406030204" pitchFamily="18" charset="0"/>
                        <a:ea typeface="Times New Roman" panose="02020603050405020304" pitchFamily="18" charset="0"/>
                      </a:rPr>
                      <m:t>𝑓</m:t>
                    </m:r>
                    <m:r>
                      <a:rPr lang="en-US" sz="3200" i="1">
                        <a:latin typeface="Cambria Math" panose="02040503050406030204" pitchFamily="18" charset="0"/>
                        <a:ea typeface="Times New Roman" panose="02020603050405020304" pitchFamily="18" charset="0"/>
                      </a:rPr>
                      <m:t>′</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𝑥</m:t>
                        </m:r>
                      </m:e>
                    </m:d>
                    <m:r>
                      <a:rPr lang="en-US" sz="3200" i="1">
                        <a:latin typeface="Cambria Math" panose="02040503050406030204" pitchFamily="18" charset="0"/>
                        <a:ea typeface="Times New Roman" panose="02020603050405020304" pitchFamily="18" charset="0"/>
                      </a:rPr>
                      <m:t>≤0,∀</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𝐾</m:t>
                    </m:r>
                  </m:oMath>
                </a14:m>
                <a:r>
                  <a:rPr lang="vi-VN" sz="3200">
                    <a:latin typeface="Varpada"/>
                    <a:ea typeface="Calibri" panose="020F0502020204030204" pitchFamily="34" charset="0"/>
                  </a:rPr>
                  <a:t>.</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en-US" sz="3200" i="1">
                    <a:latin typeface="Varpada"/>
                    <a:ea typeface="Calibri" panose="020F0502020204030204" pitchFamily="34" charset="0"/>
                  </a:rPr>
                  <a:t> </a:t>
                </a:r>
                <a:r>
                  <a:rPr lang="nl-NL" sz="3200" b="1">
                    <a:solidFill>
                      <a:srgbClr val="0000CC"/>
                    </a:solidFill>
                    <a:latin typeface="Varpada"/>
                    <a:ea typeface="Arial" panose="020B0604020202020204" pitchFamily="34" charset="0"/>
                    <a:sym typeface="Wingdings 2" panose="05020102010507070707" pitchFamily="18" charset="2"/>
                  </a:rPr>
                  <a:t></a:t>
                </a:r>
                <a:r>
                  <a:rPr lang="nl-NL" sz="3200" b="1">
                    <a:solidFill>
                      <a:srgbClr val="0000CC"/>
                    </a:solidFill>
                    <a:latin typeface="Varpada"/>
                    <a:ea typeface="Arial" panose="020B0604020202020204" pitchFamily="34" charset="0"/>
                  </a:rPr>
                  <a:t>.</a:t>
                </a:r>
                <a:r>
                  <a:rPr lang="nl-NL" sz="3200">
                    <a:latin typeface="Varpada"/>
                    <a:ea typeface="Calibri" panose="020F0502020204030204" pitchFamily="34" charset="0"/>
                  </a:rPr>
                  <a:t> </a:t>
                </a:r>
                <a:r>
                  <a:rPr lang="vi-VN" sz="3200">
                    <a:latin typeface="Varpada"/>
                    <a:ea typeface="Calibri" panose="020F0502020204030204" pitchFamily="34" charset="0"/>
                  </a:rPr>
                  <a:t>Giả sử hàm số </a:t>
                </a:r>
                <a14:m>
                  <m:oMath xmlns:m="http://schemas.openxmlformats.org/officeDocument/2006/math">
                    <m:r>
                      <a:rPr lang="en-US" sz="3200" i="1">
                        <a:latin typeface="Cambria Math" panose="02040503050406030204" pitchFamily="18" charset="0"/>
                        <a:ea typeface="Times New Roman" panose="02020603050405020304" pitchFamily="18" charset="0"/>
                      </a:rPr>
                      <m:t>𝑓</m:t>
                    </m:r>
                  </m:oMath>
                </a14:m>
                <a:r>
                  <a:rPr lang="vi-VN" sz="3200">
                    <a:latin typeface="Varpada"/>
                    <a:ea typeface="Calibri" panose="020F0502020204030204" pitchFamily="34" charset="0"/>
                  </a:rPr>
                  <a:t> có đạo hàm trên khoảng K. Khi đó:</a:t>
                </a:r>
                <a:endParaRPr lang="en-US" sz="3200">
                  <a:latin typeface="Times New Roman" panose="02020603050405020304" pitchFamily="18" charset="0"/>
                  <a:ea typeface="Times New Roman" panose="02020603050405020304" pitchFamily="18" charset="0"/>
                </a:endParaRPr>
              </a:p>
              <a:p>
                <a:pPr marL="700405" indent="-700405" algn="just">
                  <a:lnSpc>
                    <a:spcPct val="150000"/>
                  </a:lnSpc>
                  <a:spcAft>
                    <a:spcPts val="0"/>
                  </a:spcAft>
                </a:pPr>
                <a:r>
                  <a:rPr lang="vi-VN"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 </a:t>
                </a:r>
                <a:r>
                  <a:rPr lang="vi-VN" sz="3200">
                    <a:latin typeface="Varpada"/>
                    <a:ea typeface="Calibri" panose="020F0502020204030204" pitchFamily="34" charset="0"/>
                  </a:rPr>
                  <a:t>Nếu </a:t>
                </a:r>
                <a14:m>
                  <m:oMath xmlns:m="http://schemas.openxmlformats.org/officeDocument/2006/math">
                    <m:r>
                      <a:rPr lang="en-US" sz="3200" i="1">
                        <a:latin typeface="Cambria Math" panose="02040503050406030204" pitchFamily="18" charset="0"/>
                        <a:ea typeface="Times New Roman" panose="02020603050405020304" pitchFamily="18" charset="0"/>
                      </a:rPr>
                      <m:t>𝑓</m:t>
                    </m:r>
                    <m:r>
                      <a:rPr lang="en-US" sz="3200" i="1">
                        <a:latin typeface="Cambria Math" panose="02040503050406030204" pitchFamily="18" charset="0"/>
                        <a:ea typeface="Times New Roman" panose="02020603050405020304" pitchFamily="18" charset="0"/>
                      </a:rPr>
                      <m:t>′</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𝑥</m:t>
                        </m:r>
                      </m:e>
                    </m:d>
                    <m:r>
                      <a:rPr lang="en-US" sz="3200" i="1">
                        <a:latin typeface="Cambria Math" panose="02040503050406030204" pitchFamily="18" charset="0"/>
                        <a:ea typeface="Times New Roman" panose="02020603050405020304" pitchFamily="18" charset="0"/>
                      </a:rPr>
                      <m:t>&gt;0,∀</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𝐾</m:t>
                    </m:r>
                  </m:oMath>
                </a14:m>
                <a:r>
                  <a:rPr lang="vi-VN" sz="3200">
                    <a:latin typeface="Varpada"/>
                    <a:ea typeface="Calibri" panose="020F0502020204030204" pitchFamily="34" charset="0"/>
                  </a:rPr>
                  <a:t> thì hàm số </a:t>
                </a:r>
                <a14:m>
                  <m:oMath xmlns:m="http://schemas.openxmlformats.org/officeDocument/2006/math">
                    <m:r>
                      <a:rPr lang="en-US" sz="3200" i="1">
                        <a:latin typeface="Cambria Math" panose="02040503050406030204" pitchFamily="18" charset="0"/>
                        <a:ea typeface="Times New Roman" panose="02020603050405020304" pitchFamily="18" charset="0"/>
                      </a:rPr>
                      <m:t>𝑓</m:t>
                    </m:r>
                  </m:oMath>
                </a14:m>
                <a:r>
                  <a:rPr lang="vi-VN" sz="3200">
                    <a:latin typeface="Varpada"/>
                    <a:ea typeface="Calibri" panose="020F0502020204030204" pitchFamily="34" charset="0"/>
                  </a:rPr>
                  <a:t> đồng biến trên K.</a:t>
                </a:r>
                <a:endParaRPr lang="en-US" sz="3200">
                  <a:latin typeface="Times New Roman" panose="02020603050405020304" pitchFamily="18" charset="0"/>
                  <a:ea typeface="Times New Roman" panose="02020603050405020304" pitchFamily="18" charset="0"/>
                </a:endParaRPr>
              </a:p>
              <a:p>
                <a:pPr marL="700405" indent="-700405" algn="just">
                  <a:lnSpc>
                    <a:spcPct val="150000"/>
                  </a:lnSpc>
                  <a:spcAft>
                    <a:spcPts val="0"/>
                  </a:spcAft>
                </a:pPr>
                <a:r>
                  <a:rPr lang="vi-VN"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 </a:t>
                </a:r>
                <a:r>
                  <a:rPr lang="vi-VN" sz="3200">
                    <a:latin typeface="Varpada"/>
                    <a:ea typeface="Calibri" panose="020F0502020204030204" pitchFamily="34" charset="0"/>
                  </a:rPr>
                  <a:t>Nếu </a:t>
                </a:r>
                <a14:m>
                  <m:oMath xmlns:m="http://schemas.openxmlformats.org/officeDocument/2006/math">
                    <m:r>
                      <a:rPr lang="en-US" sz="3200" i="1">
                        <a:latin typeface="Cambria Math" panose="02040503050406030204" pitchFamily="18" charset="0"/>
                        <a:ea typeface="Times New Roman" panose="02020603050405020304" pitchFamily="18" charset="0"/>
                      </a:rPr>
                      <m:t>𝑓</m:t>
                    </m:r>
                    <m:r>
                      <a:rPr lang="en-US" sz="3200" i="1">
                        <a:latin typeface="Cambria Math" panose="02040503050406030204" pitchFamily="18" charset="0"/>
                        <a:ea typeface="Times New Roman" panose="02020603050405020304" pitchFamily="18" charset="0"/>
                      </a:rPr>
                      <m:t>′</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𝑥</m:t>
                        </m:r>
                      </m:e>
                    </m:d>
                    <m:r>
                      <a:rPr lang="en-US" sz="3200" i="1">
                        <a:latin typeface="Cambria Math" panose="02040503050406030204" pitchFamily="18" charset="0"/>
                        <a:ea typeface="Times New Roman" panose="02020603050405020304" pitchFamily="18" charset="0"/>
                      </a:rPr>
                      <m:t>&lt;0,∀</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𝐾</m:t>
                    </m:r>
                  </m:oMath>
                </a14:m>
                <a:r>
                  <a:rPr lang="vi-VN" sz="3200">
                    <a:latin typeface="Varpada"/>
                    <a:ea typeface="Calibri" panose="020F0502020204030204" pitchFamily="34" charset="0"/>
                  </a:rPr>
                  <a:t> thì hàm số </a:t>
                </a:r>
                <a14:m>
                  <m:oMath xmlns:m="http://schemas.openxmlformats.org/officeDocument/2006/math">
                    <m:r>
                      <a:rPr lang="en-US" sz="3200" i="1">
                        <a:latin typeface="Cambria Math" panose="02040503050406030204" pitchFamily="18" charset="0"/>
                        <a:ea typeface="Times New Roman" panose="02020603050405020304" pitchFamily="18" charset="0"/>
                      </a:rPr>
                      <m:t>𝑓</m:t>
                    </m:r>
                  </m:oMath>
                </a14:m>
                <a:r>
                  <a:rPr lang="vi-VN" sz="3200">
                    <a:latin typeface="Varpada"/>
                    <a:ea typeface="Calibri" panose="020F0502020204030204" pitchFamily="34" charset="0"/>
                  </a:rPr>
                  <a:t> nghịch biến trên K.</a:t>
                </a:r>
                <a:endParaRPr lang="en-US" sz="3200">
                  <a:latin typeface="Times New Roman" panose="02020603050405020304" pitchFamily="18" charset="0"/>
                  <a:ea typeface="Times New Roman" panose="02020603050405020304" pitchFamily="18" charset="0"/>
                </a:endParaRPr>
              </a:p>
              <a:p>
                <a:pPr marL="700405" indent="-700405" algn="just">
                  <a:lnSpc>
                    <a:spcPct val="150000"/>
                  </a:lnSpc>
                  <a:spcAft>
                    <a:spcPts val="0"/>
                  </a:spcAft>
                </a:pPr>
                <a:r>
                  <a:rPr lang="vi-VN"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 </a:t>
                </a:r>
                <a:r>
                  <a:rPr lang="vi-VN" sz="3200">
                    <a:latin typeface="Varpada"/>
                    <a:ea typeface="Calibri" panose="020F0502020204030204" pitchFamily="34" charset="0"/>
                  </a:rPr>
                  <a:t>Nếu </a:t>
                </a:r>
                <a14:m>
                  <m:oMath xmlns:m="http://schemas.openxmlformats.org/officeDocument/2006/math">
                    <m:r>
                      <a:rPr lang="en-US" sz="3200" i="1">
                        <a:latin typeface="Cambria Math" panose="02040503050406030204" pitchFamily="18" charset="0"/>
                        <a:ea typeface="Times New Roman" panose="02020603050405020304" pitchFamily="18" charset="0"/>
                      </a:rPr>
                      <m:t>𝑓</m:t>
                    </m:r>
                    <m:r>
                      <a:rPr lang="en-US" sz="3200" i="1">
                        <a:latin typeface="Cambria Math" panose="02040503050406030204" pitchFamily="18" charset="0"/>
                        <a:ea typeface="Times New Roman" panose="02020603050405020304" pitchFamily="18" charset="0"/>
                      </a:rPr>
                      <m:t>′</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𝑥</m:t>
                        </m:r>
                      </m:e>
                    </m:d>
                    <m:r>
                      <a:rPr lang="en-US" sz="3200" i="1">
                        <a:latin typeface="Cambria Math" panose="02040503050406030204" pitchFamily="18" charset="0"/>
                        <a:ea typeface="Times New Roman" panose="02020603050405020304" pitchFamily="18" charset="0"/>
                      </a:rPr>
                      <m:t>=0,∀</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𝐾</m:t>
                    </m:r>
                  </m:oMath>
                </a14:m>
                <a:r>
                  <a:rPr lang="vi-VN" sz="3200">
                    <a:latin typeface="Varpada"/>
                    <a:ea typeface="Calibri" panose="020F0502020204030204" pitchFamily="34" charset="0"/>
                  </a:rPr>
                  <a:t> thì hàm số </a:t>
                </a:r>
                <a14:m>
                  <m:oMath xmlns:m="http://schemas.openxmlformats.org/officeDocument/2006/math">
                    <m:r>
                      <a:rPr lang="en-US" sz="3200" i="1">
                        <a:latin typeface="Cambria Math" panose="02040503050406030204" pitchFamily="18" charset="0"/>
                        <a:ea typeface="Times New Roman" panose="02020603050405020304" pitchFamily="18" charset="0"/>
                      </a:rPr>
                      <m:t>𝑓</m:t>
                    </m:r>
                  </m:oMath>
                </a14:m>
                <a:r>
                  <a:rPr lang="vi-VN" sz="3200">
                    <a:latin typeface="Varpada"/>
                    <a:ea typeface="Calibri" panose="020F0502020204030204" pitchFamily="34" charset="0"/>
                  </a:rPr>
                  <a:t> không đổi trên K.</a:t>
                </a:r>
                <a:endParaRPr lang="en-US" sz="3200">
                  <a:latin typeface="Times New Roman" panose="02020603050405020304" pitchFamily="18" charset="0"/>
                  <a:ea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3D9966B4-0EEF-459B-9017-B133E27A10B9}"/>
                  </a:ext>
                </a:extLst>
              </p:cNvPr>
              <p:cNvSpPr>
                <a:spLocks noRot="1" noChangeAspect="1" noMove="1" noResize="1" noEditPoints="1" noAdjustHandles="1" noChangeArrowheads="1" noChangeShapeType="1" noTextEdit="1"/>
              </p:cNvSpPr>
              <p:nvPr/>
            </p:nvSpPr>
            <p:spPr>
              <a:xfrm>
                <a:off x="676939" y="253824"/>
                <a:ext cx="11072037" cy="5922712"/>
              </a:xfrm>
              <a:prstGeom prst="rect">
                <a:avLst/>
              </a:prstGeom>
              <a:blipFill>
                <a:blip r:embed="rId2"/>
                <a:stretch>
                  <a:fillRect l="-1377" r="-385" b="-2575"/>
                </a:stretch>
              </a:blipFill>
            </p:spPr>
            <p:txBody>
              <a:bodyPr/>
              <a:lstStyle/>
              <a:p>
                <a:r>
                  <a:rPr lang="en-US">
                    <a:noFill/>
                  </a:rPr>
                  <a:t> </a:t>
                </a:r>
              </a:p>
            </p:txBody>
          </p:sp>
        </mc:Fallback>
      </mc:AlternateContent>
    </p:spTree>
    <p:extLst>
      <p:ext uri="{BB962C8B-B14F-4D97-AF65-F5344CB8AC3E}">
        <p14:creationId xmlns:p14="http://schemas.microsoft.com/office/powerpoint/2010/main" val="3624635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0C78400-4797-42C1-B092-180190E196AD}"/>
                  </a:ext>
                </a:extLst>
              </p:cNvPr>
              <p:cNvSpPr/>
              <p:nvPr/>
            </p:nvSpPr>
            <p:spPr>
              <a:xfrm>
                <a:off x="730101" y="73617"/>
                <a:ext cx="10870019" cy="6661375"/>
              </a:xfrm>
              <a:prstGeom prst="rect">
                <a:avLst/>
              </a:prstGeom>
            </p:spPr>
            <p:txBody>
              <a:bodyPr wrap="square">
                <a:spAutoFit/>
              </a:bodyPr>
              <a:lstStyle/>
              <a:p>
                <a:pPr algn="just">
                  <a:lnSpc>
                    <a:spcPct val="150000"/>
                  </a:lnSpc>
                  <a:spcAft>
                    <a:spcPts val="0"/>
                  </a:spcAft>
                </a:pPr>
                <a:r>
                  <a:rPr lang="vi-VN" sz="3200" b="1">
                    <a:solidFill>
                      <a:srgbClr val="FF0000"/>
                    </a:solidFill>
                    <a:latin typeface="Varpada"/>
                    <a:ea typeface="Calibri" panose="020F0502020204030204" pitchFamily="34" charset="0"/>
                  </a:rPr>
                  <a:t>Chú ý:</a:t>
                </a:r>
                <a:r>
                  <a:rPr lang="vi-VN" sz="3200" b="1">
                    <a:latin typeface="Varpada"/>
                    <a:ea typeface="Calibri" panose="020F0502020204030204" pitchFamily="34" charset="0"/>
                  </a:rPr>
                  <a:t> </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en-US"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 </a:t>
                </a:r>
                <a:r>
                  <a:rPr lang="vi-VN" sz="3200">
                    <a:latin typeface="Varpada"/>
                    <a:ea typeface="MS Mincho" panose="02020609040205080304" pitchFamily="49" charset="-128"/>
                  </a:rPr>
                  <a:t>Nếu </a:t>
                </a:r>
                <a14:m>
                  <m:oMath xmlns:m="http://schemas.openxmlformats.org/officeDocument/2006/math">
                    <m:r>
                      <a:rPr lang="en-US" sz="3200" i="1">
                        <a:latin typeface="Cambria Math" panose="02040503050406030204" pitchFamily="18" charset="0"/>
                        <a:ea typeface="Times New Roman" panose="02020603050405020304" pitchFamily="18" charset="0"/>
                      </a:rPr>
                      <m:t>𝐾</m:t>
                    </m:r>
                  </m:oMath>
                </a14:m>
                <a:r>
                  <a:rPr lang="vi-VN" sz="3200">
                    <a:latin typeface="Varpada"/>
                    <a:ea typeface="MS Mincho" panose="02020609040205080304" pitchFamily="49" charset="-128"/>
                  </a:rPr>
                  <a:t> là một đoạn hoặc nửa khoảng thì phải bổ sung giả thiết “ Hàm số </a:t>
                </a:r>
                <a14:m>
                  <m:oMath xmlns:m="http://schemas.openxmlformats.org/officeDocument/2006/math">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𝑓</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oMath>
                </a14:m>
                <a:r>
                  <a:rPr lang="vi-VN" sz="3200">
                    <a:latin typeface="Varpada"/>
                    <a:ea typeface="MS Mincho" panose="02020609040205080304" pitchFamily="49" charset="-128"/>
                  </a:rPr>
                  <a:t> liên tục trên đoạn hoặc nửa khoảng đó”. Chẳng hạn: Nếu hàm số </a:t>
                </a:r>
                <a14:m>
                  <m:oMath xmlns:m="http://schemas.openxmlformats.org/officeDocument/2006/math">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𝑓</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oMath>
                </a14:m>
                <a:r>
                  <a:rPr lang="vi-VN" sz="3200">
                    <a:latin typeface="Varpada"/>
                    <a:ea typeface="MS Mincho" panose="02020609040205080304" pitchFamily="49" charset="-128"/>
                  </a:rPr>
                  <a:t>liên tục trên đoạn </a:t>
                </a:r>
                <a14:m>
                  <m:oMath xmlns:m="http://schemas.openxmlformats.org/officeDocument/2006/math">
                    <m:d>
                      <m:dPr>
                        <m:begChr m:val="["/>
                        <m:endChr m:val="]"/>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𝑎</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𝑏</m:t>
                        </m:r>
                      </m:e>
                    </m:d>
                  </m:oMath>
                </a14:m>
                <a:r>
                  <a:rPr lang="vi-VN" sz="3200">
                    <a:latin typeface="Varpada"/>
                    <a:ea typeface="MS Mincho" panose="02020609040205080304" pitchFamily="49" charset="-128"/>
                  </a:rPr>
                  <a:t>và có đạo hàm </a:t>
                </a:r>
                <a14:m>
                  <m:oMath xmlns:m="http://schemas.openxmlformats.org/officeDocument/2006/math">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𝑓</m:t>
                        </m:r>
                      </m:e>
                      <m:sup>
                        <m:r>
                          <a:rPr lang="en-US" sz="3200" i="1">
                            <a:latin typeface="Cambria Math" panose="02040503050406030204" pitchFamily="18" charset="0"/>
                            <a:ea typeface="Times New Roman" panose="02020603050405020304" pitchFamily="18" charset="0"/>
                          </a:rPr>
                          <m:t>′</m:t>
                        </m:r>
                      </m:sup>
                    </m:sSup>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𝑥</m:t>
                        </m:r>
                      </m:e>
                    </m:d>
                    <m:r>
                      <a:rPr lang="en-US" sz="3200" i="1">
                        <a:latin typeface="Cambria Math" panose="02040503050406030204" pitchFamily="18" charset="0"/>
                        <a:ea typeface="Times New Roman" panose="02020603050405020304" pitchFamily="18" charset="0"/>
                      </a:rPr>
                      <m:t>&gt;</m:t>
                    </m:r>
                    <m:r>
                      <a:rPr lang="en-US" sz="3200" i="1">
                        <a:latin typeface="Cambria Math" panose="02040503050406030204" pitchFamily="18" charset="0"/>
                        <a:ea typeface="Times New Roman" panose="02020603050405020304" pitchFamily="18" charset="0"/>
                      </a:rPr>
                      <m:t>0</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𝐾</m:t>
                    </m:r>
                  </m:oMath>
                </a14:m>
                <a:r>
                  <a:rPr lang="vi-VN" sz="3200">
                    <a:latin typeface="Varpada"/>
                    <a:ea typeface="MS Mincho" panose="02020609040205080304" pitchFamily="49" charset="-128"/>
                  </a:rPr>
                  <a:t>trên khoảng </a:t>
                </a:r>
                <a14:m>
                  <m:oMath xmlns:m="http://schemas.openxmlformats.org/officeDocument/2006/math">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𝑎</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𝑏</m:t>
                        </m:r>
                      </m:e>
                    </m:d>
                  </m:oMath>
                </a14:m>
                <a:r>
                  <a:rPr lang="vi-VN" sz="3200">
                    <a:latin typeface="Varpada"/>
                    <a:ea typeface="MS Mincho" panose="02020609040205080304" pitchFamily="49" charset="-128"/>
                  </a:rPr>
                  <a:t>thì hàm số đồng biến trên đoạn </a:t>
                </a:r>
                <a14:m>
                  <m:oMath xmlns:m="http://schemas.openxmlformats.org/officeDocument/2006/math">
                    <m:d>
                      <m:dPr>
                        <m:begChr m:val="["/>
                        <m:endChr m:val="]"/>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𝑎</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𝑏</m:t>
                        </m:r>
                      </m:e>
                    </m:d>
                  </m:oMath>
                </a14:m>
                <a:r>
                  <a:rPr lang="vi-VN" sz="3200">
                    <a:latin typeface="Varpada"/>
                    <a:ea typeface="MS Mincho" panose="02020609040205080304" pitchFamily="49" charset="-128"/>
                  </a:rPr>
                  <a:t>.</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vi-VN"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 </a:t>
                </a:r>
                <a:r>
                  <a:rPr lang="vi-VN" sz="3200">
                    <a:latin typeface="Varpada"/>
                    <a:ea typeface="MS Mincho" panose="02020609040205080304" pitchFamily="49" charset="-128"/>
                  </a:rPr>
                  <a:t>Nếu </a:t>
                </a:r>
                <a14:m>
                  <m:oMath xmlns:m="http://schemas.openxmlformats.org/officeDocument/2006/math">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𝑓</m:t>
                        </m:r>
                      </m:e>
                      <m:sup>
                        <m:r>
                          <a:rPr lang="en-US" sz="3200" i="1">
                            <a:latin typeface="Cambria Math" panose="02040503050406030204" pitchFamily="18" charset="0"/>
                            <a:ea typeface="Times New Roman" panose="02020603050405020304" pitchFamily="18" charset="0"/>
                          </a:rPr>
                          <m:t>′</m:t>
                        </m:r>
                      </m:sup>
                    </m:sSup>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𝑥</m:t>
                        </m:r>
                      </m:e>
                    </m:d>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0</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𝐾</m:t>
                    </m:r>
                  </m:oMath>
                </a14:m>
                <a:r>
                  <a:rPr lang="vi-VN" sz="3200">
                    <a:latin typeface="Varpada"/>
                    <a:ea typeface="MS Mincho" panose="02020609040205080304" pitchFamily="49" charset="-128"/>
                  </a:rPr>
                  <a:t>( hoặc </a:t>
                </a:r>
                <a14:m>
                  <m:oMath xmlns:m="http://schemas.openxmlformats.org/officeDocument/2006/math">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𝑓</m:t>
                        </m:r>
                      </m:e>
                      <m:sup>
                        <m:r>
                          <a:rPr lang="en-US" sz="3200" i="1">
                            <a:latin typeface="Cambria Math" panose="02040503050406030204" pitchFamily="18" charset="0"/>
                            <a:ea typeface="Times New Roman" panose="02020603050405020304" pitchFamily="18" charset="0"/>
                          </a:rPr>
                          <m:t>′</m:t>
                        </m:r>
                      </m:sup>
                    </m:sSup>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𝑥</m:t>
                        </m:r>
                      </m:e>
                    </m:d>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0</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𝐾</m:t>
                    </m:r>
                  </m:oMath>
                </a14:m>
                <a:r>
                  <a:rPr lang="vi-VN" sz="3200">
                    <a:latin typeface="Varpada"/>
                    <a:ea typeface="MS Mincho" panose="02020609040205080304" pitchFamily="49" charset="-128"/>
                  </a:rPr>
                  <a:t>) và </a:t>
                </a:r>
                <a14:m>
                  <m:oMath xmlns:m="http://schemas.openxmlformats.org/officeDocument/2006/math">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𝑓</m:t>
                        </m:r>
                      </m:e>
                      <m:sup>
                        <m:r>
                          <a:rPr lang="en-US" sz="3200" i="1">
                            <a:latin typeface="Cambria Math" panose="02040503050406030204" pitchFamily="18" charset="0"/>
                            <a:ea typeface="Times New Roman" panose="02020603050405020304" pitchFamily="18" charset="0"/>
                          </a:rPr>
                          <m:t>′</m:t>
                        </m:r>
                      </m:sup>
                    </m:sSup>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𝑥</m:t>
                        </m:r>
                      </m:e>
                    </m:d>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0</m:t>
                    </m:r>
                  </m:oMath>
                </a14:m>
                <a:r>
                  <a:rPr lang="en-US" sz="3200">
                    <a:latin typeface="Varpada"/>
                    <a:ea typeface="MS Mincho" panose="02020609040205080304" pitchFamily="49" charset="-128"/>
                  </a:rPr>
                  <a:t> </a:t>
                </a:r>
                <a:r>
                  <a:rPr lang="vi-VN" sz="3200">
                    <a:latin typeface="Varpada"/>
                    <a:ea typeface="MS Mincho" panose="02020609040205080304" pitchFamily="49" charset="-128"/>
                  </a:rPr>
                  <a:t>chỉ tại một số điểm hữu hạn của </a:t>
                </a:r>
                <a14:m>
                  <m:oMath xmlns:m="http://schemas.openxmlformats.org/officeDocument/2006/math">
                    <m:r>
                      <a:rPr lang="en-US" sz="3200" i="1">
                        <a:latin typeface="Cambria Math" panose="02040503050406030204" pitchFamily="18" charset="0"/>
                        <a:ea typeface="Times New Roman" panose="02020603050405020304" pitchFamily="18" charset="0"/>
                      </a:rPr>
                      <m:t>𝐾</m:t>
                    </m:r>
                  </m:oMath>
                </a14:m>
                <a:r>
                  <a:rPr lang="vi-VN" sz="3200">
                    <a:latin typeface="Varpada"/>
                    <a:ea typeface="MS Mincho" panose="02020609040205080304" pitchFamily="49" charset="-128"/>
                  </a:rPr>
                  <a:t> thì hàm số đồng biến trên khoảng </a:t>
                </a:r>
                <a14:m>
                  <m:oMath xmlns:m="http://schemas.openxmlformats.org/officeDocument/2006/math">
                    <m:r>
                      <a:rPr lang="en-US" sz="3200" i="1">
                        <a:latin typeface="Cambria Math" panose="02040503050406030204" pitchFamily="18" charset="0"/>
                        <a:ea typeface="Times New Roman" panose="02020603050405020304" pitchFamily="18" charset="0"/>
                      </a:rPr>
                      <m:t>𝐾</m:t>
                    </m:r>
                  </m:oMath>
                </a14:m>
                <a:r>
                  <a:rPr lang="vi-VN" sz="3200">
                    <a:latin typeface="Varpada"/>
                    <a:ea typeface="MS Mincho" panose="02020609040205080304" pitchFamily="49" charset="-128"/>
                  </a:rPr>
                  <a:t> ( hoặc nghịch biến trên khoảng </a:t>
                </a:r>
                <a14:m>
                  <m:oMath xmlns:m="http://schemas.openxmlformats.org/officeDocument/2006/math">
                    <m:r>
                      <a:rPr lang="en-US" sz="3200" i="1">
                        <a:latin typeface="Cambria Math" panose="02040503050406030204" pitchFamily="18" charset="0"/>
                        <a:ea typeface="Times New Roman" panose="02020603050405020304" pitchFamily="18" charset="0"/>
                      </a:rPr>
                      <m:t>𝐾</m:t>
                    </m:r>
                  </m:oMath>
                </a14:m>
                <a:r>
                  <a:rPr lang="vi-VN" sz="3200">
                    <a:latin typeface="Varpada"/>
                    <a:ea typeface="MS Mincho" panose="02020609040205080304" pitchFamily="49" charset="-128"/>
                  </a:rPr>
                  <a:t>).</a:t>
                </a:r>
                <a:endParaRPr lang="en-US" sz="3200">
                  <a:latin typeface="Times New Roman" panose="02020603050405020304" pitchFamily="18" charset="0"/>
                  <a:ea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40C78400-4797-42C1-B092-180190E196AD}"/>
                  </a:ext>
                </a:extLst>
              </p:cNvPr>
              <p:cNvSpPr>
                <a:spLocks noRot="1" noChangeAspect="1" noMove="1" noResize="1" noEditPoints="1" noAdjustHandles="1" noChangeArrowheads="1" noChangeShapeType="1" noTextEdit="1"/>
              </p:cNvSpPr>
              <p:nvPr/>
            </p:nvSpPr>
            <p:spPr>
              <a:xfrm>
                <a:off x="730101" y="73617"/>
                <a:ext cx="10870019" cy="6661375"/>
              </a:xfrm>
              <a:prstGeom prst="rect">
                <a:avLst/>
              </a:prstGeom>
              <a:blipFill>
                <a:blip r:embed="rId2"/>
                <a:stretch>
                  <a:fillRect l="-1458" r="-2299" b="-2104"/>
                </a:stretch>
              </a:blipFill>
            </p:spPr>
            <p:txBody>
              <a:bodyPr/>
              <a:lstStyle/>
              <a:p>
                <a:r>
                  <a:rPr lang="en-US">
                    <a:noFill/>
                  </a:rPr>
                  <a:t> </a:t>
                </a:r>
              </a:p>
            </p:txBody>
          </p:sp>
        </mc:Fallback>
      </mc:AlternateContent>
    </p:spTree>
    <p:extLst>
      <p:ext uri="{BB962C8B-B14F-4D97-AF65-F5344CB8AC3E}">
        <p14:creationId xmlns:p14="http://schemas.microsoft.com/office/powerpoint/2010/main" val="562753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223FD7A8-D989-4E1C-8C40-C77E8829EC16}"/>
                  </a:ext>
                </a:extLst>
              </p:cNvPr>
              <p:cNvSpPr/>
              <p:nvPr/>
            </p:nvSpPr>
            <p:spPr>
              <a:xfrm>
                <a:off x="464288" y="181957"/>
                <a:ext cx="11072037" cy="5184048"/>
              </a:xfrm>
              <a:prstGeom prst="rect">
                <a:avLst/>
              </a:prstGeom>
            </p:spPr>
            <p:txBody>
              <a:bodyPr wrap="square">
                <a:spAutoFit/>
              </a:bodyPr>
              <a:lstStyle/>
              <a:p>
                <a:pPr algn="just">
                  <a:lnSpc>
                    <a:spcPct val="150000"/>
                  </a:lnSpc>
                  <a:spcAft>
                    <a:spcPts val="0"/>
                  </a:spcAft>
                </a:pPr>
                <a:r>
                  <a:rPr lang="en-US" sz="3200" b="1">
                    <a:solidFill>
                      <a:srgbClr val="0000CC"/>
                    </a:solidFill>
                    <a:latin typeface="Varpada"/>
                    <a:ea typeface="Times New Roman" panose="02020603050405020304" pitchFamily="18" charset="0"/>
                    <a:sym typeface="Wingdings 2" panose="05020102010507070707" pitchFamily="18" charset="2"/>
                  </a:rPr>
                  <a:t></a:t>
                </a:r>
                <a:r>
                  <a:rPr lang="en-US" sz="3200" b="1">
                    <a:solidFill>
                      <a:srgbClr val="0000CC"/>
                    </a:solidFill>
                    <a:latin typeface="Varpada"/>
                    <a:ea typeface="Times New Roman" panose="02020603050405020304" pitchFamily="18" charset="0"/>
                  </a:rPr>
                  <a:t>3. Quy tắc</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en-US" sz="3200" b="1">
                    <a:solidFill>
                      <a:srgbClr val="0000CC"/>
                    </a:solidFill>
                    <a:latin typeface="Varpada"/>
                    <a:ea typeface="Calibri" panose="020F0502020204030204" pitchFamily="34" charset="0"/>
                  </a:rPr>
                  <a:t> </a:t>
                </a:r>
                <a:r>
                  <a:rPr lang="nl-NL" sz="3200" b="1">
                    <a:solidFill>
                      <a:srgbClr val="FF0000"/>
                    </a:solidFill>
                    <a:latin typeface="Varpada"/>
                    <a:ea typeface="Arial" panose="020B0604020202020204" pitchFamily="34" charset="0"/>
                    <a:sym typeface="Wingdings 2" panose="05020102010507070707" pitchFamily="18" charset="2"/>
                  </a:rPr>
                  <a:t></a:t>
                </a:r>
                <a:r>
                  <a:rPr lang="nl-NL" sz="3200" b="1">
                    <a:solidFill>
                      <a:srgbClr val="FF0000"/>
                    </a:solidFill>
                    <a:latin typeface="Varpada"/>
                    <a:ea typeface="Arial" panose="020B0604020202020204" pitchFamily="34" charset="0"/>
                  </a:rPr>
                  <a:t>.</a:t>
                </a:r>
                <a:r>
                  <a:rPr lang="nl-NL" sz="3200">
                    <a:solidFill>
                      <a:srgbClr val="FF0000"/>
                    </a:solidFill>
                    <a:latin typeface="Varpada"/>
                    <a:ea typeface="Calibri" panose="020F0502020204030204" pitchFamily="34" charset="0"/>
                  </a:rPr>
                  <a:t> </a:t>
                </a:r>
                <a:r>
                  <a:rPr lang="vi-VN" sz="3200" b="1" i="1">
                    <a:solidFill>
                      <a:srgbClr val="FF0000"/>
                    </a:solidFill>
                    <a:latin typeface="Varpada"/>
                    <a:ea typeface="Calibri" panose="020F0502020204030204" pitchFamily="34" charset="0"/>
                  </a:rPr>
                  <a:t>Quy tắc xét tính đơn điệu của hàm số.</a:t>
                </a:r>
                <a:endParaRPr lang="en-US" sz="3200">
                  <a:solidFill>
                    <a:srgbClr val="FF0000"/>
                  </a:solidFill>
                  <a:latin typeface="Times New Roman" panose="02020603050405020304" pitchFamily="18" charset="0"/>
                  <a:ea typeface="Times New Roman" panose="02020603050405020304" pitchFamily="18" charset="0"/>
                </a:endParaRPr>
              </a:p>
              <a:p>
                <a:pPr algn="just">
                  <a:lnSpc>
                    <a:spcPct val="150000"/>
                  </a:lnSpc>
                  <a:spcAft>
                    <a:spcPts val="0"/>
                  </a:spcAft>
                </a:pPr>
                <a:r>
                  <a:rPr lang="vi-VN" sz="3200">
                    <a:latin typeface="Varpada"/>
                    <a:ea typeface="Calibri" panose="020F0502020204030204" pitchFamily="34" charset="0"/>
                  </a:rPr>
                  <a:t> Giả sử hàm số </a:t>
                </a:r>
                <a14:m>
                  <m:oMath xmlns:m="http://schemas.openxmlformats.org/officeDocument/2006/math">
                    <m:r>
                      <a:rPr lang="en-US" sz="3200" i="1">
                        <a:latin typeface="Cambria Math" panose="02040503050406030204" pitchFamily="18" charset="0"/>
                        <a:ea typeface="Times New Roman" panose="02020603050405020304" pitchFamily="18" charset="0"/>
                      </a:rPr>
                      <m:t>𝑓</m:t>
                    </m:r>
                  </m:oMath>
                </a14:m>
                <a:r>
                  <a:rPr lang="vi-VN" sz="3200">
                    <a:latin typeface="Varpada"/>
                    <a:ea typeface="Calibri" panose="020F0502020204030204" pitchFamily="34" charset="0"/>
                  </a:rPr>
                  <a:t> có đạo hàm trên </a:t>
                </a:r>
                <a14:m>
                  <m:oMath xmlns:m="http://schemas.openxmlformats.org/officeDocument/2006/math">
                    <m:r>
                      <a:rPr lang="en-US" sz="3200" i="1">
                        <a:latin typeface="Cambria Math" panose="02040503050406030204" pitchFamily="18" charset="0"/>
                        <a:ea typeface="Times New Roman" panose="02020603050405020304" pitchFamily="18" charset="0"/>
                      </a:rPr>
                      <m:t>𝐾</m:t>
                    </m:r>
                  </m:oMath>
                </a14:m>
                <a:endParaRPr lang="en-US" sz="3200">
                  <a:latin typeface="Times New Roman" panose="02020603050405020304" pitchFamily="18" charset="0"/>
                  <a:ea typeface="Times New Roman" panose="02020603050405020304" pitchFamily="18" charset="0"/>
                </a:endParaRPr>
              </a:p>
              <a:p>
                <a:pPr marL="457200" algn="just">
                  <a:lnSpc>
                    <a:spcPct val="150000"/>
                  </a:lnSpc>
                  <a:spcAft>
                    <a:spcPts val="0"/>
                  </a:spcAft>
                </a:pPr>
                <a:r>
                  <a:rPr lang="vi-VN"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 </a:t>
                </a:r>
                <a:r>
                  <a:rPr lang="vi-VN" sz="3200">
                    <a:latin typeface="Varpada"/>
                    <a:ea typeface="Calibri" panose="020F0502020204030204" pitchFamily="34" charset="0"/>
                  </a:rPr>
                  <a:t>Nếu </a:t>
                </a:r>
                <a14:m>
                  <m:oMath xmlns:m="http://schemas.openxmlformats.org/officeDocument/2006/math">
                    <m:r>
                      <a:rPr lang="en-US" sz="3200" i="1">
                        <a:latin typeface="Cambria Math" panose="02040503050406030204" pitchFamily="18" charset="0"/>
                        <a:ea typeface="Times New Roman" panose="02020603050405020304" pitchFamily="18" charset="0"/>
                      </a:rPr>
                      <m:t>𝑓</m:t>
                    </m:r>
                    <m:r>
                      <a:rPr lang="en-US" sz="3200" i="1">
                        <a:latin typeface="Cambria Math" panose="02040503050406030204" pitchFamily="18" charset="0"/>
                        <a:ea typeface="Times New Roman" panose="02020603050405020304" pitchFamily="18" charset="0"/>
                      </a:rPr>
                      <m:t>′</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𝑥</m:t>
                        </m:r>
                      </m:e>
                    </m:d>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0</m:t>
                    </m:r>
                  </m:oMath>
                </a14:m>
                <a:r>
                  <a:rPr lang="vi-VN" sz="3200">
                    <a:latin typeface="Varpada"/>
                    <a:ea typeface="Calibri" panose="020F0502020204030204" pitchFamily="34" charset="0"/>
                  </a:rPr>
                  <a:t> với mọi </a:t>
                </a:r>
                <a14:m>
                  <m:oMath xmlns:m="http://schemas.openxmlformats.org/officeDocument/2006/math">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𝐾</m:t>
                    </m:r>
                  </m:oMath>
                </a14:m>
                <a:r>
                  <a:rPr lang="en-US" sz="3200">
                    <a:latin typeface="Varpada"/>
                    <a:ea typeface="Calibri" panose="020F0502020204030204" pitchFamily="34" charset="0"/>
                  </a:rPr>
                  <a:t> </a:t>
                </a:r>
                <a:r>
                  <a:rPr lang="vi-VN" sz="3200">
                    <a:latin typeface="Varpada"/>
                    <a:ea typeface="Calibri" panose="020F0502020204030204" pitchFamily="34" charset="0"/>
                  </a:rPr>
                  <a:t>và </a:t>
                </a:r>
                <a14:m>
                  <m:oMath xmlns:m="http://schemas.openxmlformats.org/officeDocument/2006/math">
                    <m:r>
                      <a:rPr lang="en-US" sz="3200" i="1">
                        <a:latin typeface="Cambria Math" panose="02040503050406030204" pitchFamily="18" charset="0"/>
                        <a:ea typeface="Times New Roman" panose="02020603050405020304" pitchFamily="18" charset="0"/>
                      </a:rPr>
                      <m:t>𝑓</m:t>
                    </m:r>
                    <m:r>
                      <a:rPr lang="en-US" sz="3200" i="1">
                        <a:latin typeface="Cambria Math" panose="02040503050406030204" pitchFamily="18" charset="0"/>
                        <a:ea typeface="Times New Roman" panose="02020603050405020304" pitchFamily="18" charset="0"/>
                      </a:rPr>
                      <m:t>′</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𝑥</m:t>
                        </m:r>
                      </m:e>
                    </m:d>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0</m:t>
                    </m:r>
                  </m:oMath>
                </a14:m>
                <a:r>
                  <a:rPr lang="vi-VN" sz="3200">
                    <a:latin typeface="Varpada"/>
                    <a:ea typeface="Calibri" panose="020F0502020204030204" pitchFamily="34" charset="0"/>
                  </a:rPr>
                  <a:t> chỉ tại một số hữu hạn điểm </a:t>
                </a:r>
                <a14:m>
                  <m:oMath xmlns:m="http://schemas.openxmlformats.org/officeDocument/2006/math">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𝐾</m:t>
                    </m:r>
                  </m:oMath>
                </a14:m>
                <a:r>
                  <a:rPr lang="en-US" sz="3200">
                    <a:latin typeface="Varpada"/>
                    <a:ea typeface="Calibri" panose="020F0502020204030204" pitchFamily="34" charset="0"/>
                  </a:rPr>
                  <a:t> </a:t>
                </a:r>
                <a:r>
                  <a:rPr lang="vi-VN" sz="3200">
                    <a:latin typeface="Varpada"/>
                    <a:ea typeface="Calibri" panose="020F0502020204030204" pitchFamily="34" charset="0"/>
                  </a:rPr>
                  <a:t>thì hàm số </a:t>
                </a:r>
                <a14:m>
                  <m:oMath xmlns:m="http://schemas.openxmlformats.org/officeDocument/2006/math">
                    <m:r>
                      <a:rPr lang="en-US" sz="3200" i="1">
                        <a:latin typeface="Cambria Math" panose="02040503050406030204" pitchFamily="18" charset="0"/>
                        <a:ea typeface="Times New Roman" panose="02020603050405020304" pitchFamily="18" charset="0"/>
                      </a:rPr>
                      <m:t>𝑓</m:t>
                    </m:r>
                  </m:oMath>
                </a14:m>
                <a:r>
                  <a:rPr lang="vi-VN" sz="3200">
                    <a:latin typeface="Varpada"/>
                    <a:ea typeface="Calibri" panose="020F0502020204030204" pitchFamily="34" charset="0"/>
                  </a:rPr>
                  <a:t> đồng biến trên </a:t>
                </a:r>
                <a14:m>
                  <m:oMath xmlns:m="http://schemas.openxmlformats.org/officeDocument/2006/math">
                    <m:r>
                      <a:rPr lang="en-US" sz="3200" i="1">
                        <a:latin typeface="Cambria Math" panose="02040503050406030204" pitchFamily="18" charset="0"/>
                        <a:ea typeface="Times New Roman" panose="02020603050405020304" pitchFamily="18" charset="0"/>
                      </a:rPr>
                      <m:t>𝐾</m:t>
                    </m:r>
                  </m:oMath>
                </a14:m>
                <a:r>
                  <a:rPr lang="vi-VN" sz="3200">
                    <a:latin typeface="Varpada"/>
                    <a:ea typeface="Calibri" panose="020F0502020204030204" pitchFamily="34" charset="0"/>
                  </a:rPr>
                  <a:t>.</a:t>
                </a:r>
                <a:endParaRPr lang="en-US" sz="3200">
                  <a:latin typeface="Times New Roman" panose="02020603050405020304" pitchFamily="18" charset="0"/>
                  <a:ea typeface="Times New Roman" panose="02020603050405020304" pitchFamily="18" charset="0"/>
                </a:endParaRPr>
              </a:p>
              <a:p>
                <a:pPr marL="457200" algn="just">
                  <a:lnSpc>
                    <a:spcPct val="150000"/>
                  </a:lnSpc>
                  <a:spcAft>
                    <a:spcPts val="0"/>
                  </a:spcAft>
                </a:pPr>
                <a:r>
                  <a:rPr lang="vi-VN"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 </a:t>
                </a:r>
                <a:r>
                  <a:rPr lang="vi-VN" sz="3200">
                    <a:latin typeface="Varpada"/>
                    <a:ea typeface="Calibri" panose="020F0502020204030204" pitchFamily="34" charset="0"/>
                  </a:rPr>
                  <a:t>Nếu </a:t>
                </a:r>
                <a14:m>
                  <m:oMath xmlns:m="http://schemas.openxmlformats.org/officeDocument/2006/math">
                    <m:r>
                      <a:rPr lang="en-US" sz="3200" i="1">
                        <a:latin typeface="Cambria Math" panose="02040503050406030204" pitchFamily="18" charset="0"/>
                        <a:ea typeface="Times New Roman" panose="02020603050405020304" pitchFamily="18" charset="0"/>
                      </a:rPr>
                      <m:t>𝑓</m:t>
                    </m:r>
                    <m:r>
                      <a:rPr lang="en-US" sz="3200" i="1">
                        <a:latin typeface="Cambria Math" panose="02040503050406030204" pitchFamily="18" charset="0"/>
                        <a:ea typeface="Times New Roman" panose="02020603050405020304" pitchFamily="18" charset="0"/>
                      </a:rPr>
                      <m:t>′</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𝑥</m:t>
                        </m:r>
                      </m:e>
                    </m:d>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0</m:t>
                    </m:r>
                  </m:oMath>
                </a14:m>
                <a:r>
                  <a:rPr lang="vi-VN" sz="3200">
                    <a:latin typeface="Varpada"/>
                    <a:ea typeface="Calibri" panose="020F0502020204030204" pitchFamily="34" charset="0"/>
                  </a:rPr>
                  <a:t> với mọi </a:t>
                </a:r>
                <a14:m>
                  <m:oMath xmlns:m="http://schemas.openxmlformats.org/officeDocument/2006/math">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𝐾</m:t>
                    </m:r>
                  </m:oMath>
                </a14:m>
                <a:r>
                  <a:rPr lang="en-US" sz="3200">
                    <a:latin typeface="Varpada"/>
                    <a:ea typeface="Calibri" panose="020F0502020204030204" pitchFamily="34" charset="0"/>
                  </a:rPr>
                  <a:t> </a:t>
                </a:r>
                <a:r>
                  <a:rPr lang="vi-VN" sz="3200">
                    <a:latin typeface="Varpada"/>
                    <a:ea typeface="Calibri" panose="020F0502020204030204" pitchFamily="34" charset="0"/>
                  </a:rPr>
                  <a:t>và </a:t>
                </a:r>
                <a14:m>
                  <m:oMath xmlns:m="http://schemas.openxmlformats.org/officeDocument/2006/math">
                    <m:r>
                      <a:rPr lang="en-US" sz="3200" i="1">
                        <a:latin typeface="Cambria Math" panose="02040503050406030204" pitchFamily="18" charset="0"/>
                        <a:ea typeface="Times New Roman" panose="02020603050405020304" pitchFamily="18" charset="0"/>
                      </a:rPr>
                      <m:t>𝑓</m:t>
                    </m:r>
                    <m:r>
                      <a:rPr lang="en-US" sz="3200" i="1">
                        <a:latin typeface="Cambria Math" panose="02040503050406030204" pitchFamily="18" charset="0"/>
                        <a:ea typeface="Times New Roman" panose="02020603050405020304" pitchFamily="18" charset="0"/>
                      </a:rPr>
                      <m:t>′</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𝑥</m:t>
                        </m:r>
                      </m:e>
                    </m:d>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0</m:t>
                    </m:r>
                  </m:oMath>
                </a14:m>
                <a:r>
                  <a:rPr lang="vi-VN" sz="3200">
                    <a:latin typeface="Varpada"/>
                    <a:ea typeface="Calibri" panose="020F0502020204030204" pitchFamily="34" charset="0"/>
                  </a:rPr>
                  <a:t> chỉ tại một số hữu hạn điểm </a:t>
                </a:r>
                <a14:m>
                  <m:oMath xmlns:m="http://schemas.openxmlformats.org/officeDocument/2006/math">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𝐾</m:t>
                    </m:r>
                  </m:oMath>
                </a14:m>
                <a:r>
                  <a:rPr lang="en-US" sz="3200">
                    <a:latin typeface="Varpada"/>
                    <a:ea typeface="Calibri" panose="020F0502020204030204" pitchFamily="34" charset="0"/>
                  </a:rPr>
                  <a:t> </a:t>
                </a:r>
                <a:r>
                  <a:rPr lang="vi-VN" sz="3200">
                    <a:latin typeface="Varpada"/>
                    <a:ea typeface="Calibri" panose="020F0502020204030204" pitchFamily="34" charset="0"/>
                  </a:rPr>
                  <a:t>thì hàm số </a:t>
                </a:r>
                <a14:m>
                  <m:oMath xmlns:m="http://schemas.openxmlformats.org/officeDocument/2006/math">
                    <m:r>
                      <a:rPr lang="en-US" sz="3200" i="1">
                        <a:latin typeface="Cambria Math" panose="02040503050406030204" pitchFamily="18" charset="0"/>
                        <a:ea typeface="Times New Roman" panose="02020603050405020304" pitchFamily="18" charset="0"/>
                      </a:rPr>
                      <m:t>𝑓</m:t>
                    </m:r>
                  </m:oMath>
                </a14:m>
                <a:r>
                  <a:rPr lang="vi-VN" sz="3200">
                    <a:latin typeface="Varpada"/>
                    <a:ea typeface="Calibri" panose="020F0502020204030204" pitchFamily="34" charset="0"/>
                  </a:rPr>
                  <a:t> nghịch biến trên </a:t>
                </a:r>
                <a14:m>
                  <m:oMath xmlns:m="http://schemas.openxmlformats.org/officeDocument/2006/math">
                    <m:r>
                      <a:rPr lang="en-US" sz="3200" i="1">
                        <a:latin typeface="Cambria Math" panose="02040503050406030204" pitchFamily="18" charset="0"/>
                        <a:ea typeface="Times New Roman" panose="02020603050405020304" pitchFamily="18" charset="0"/>
                      </a:rPr>
                      <m:t>𝐾</m:t>
                    </m:r>
                  </m:oMath>
                </a14:m>
                <a:r>
                  <a:rPr lang="vi-VN" sz="3200">
                    <a:latin typeface="Varpada"/>
                    <a:ea typeface="Calibri" panose="020F0502020204030204" pitchFamily="34" charset="0"/>
                  </a:rPr>
                  <a:t>.</a:t>
                </a:r>
                <a:endParaRPr lang="en-US" sz="3200">
                  <a:latin typeface="Times New Roman" panose="02020603050405020304" pitchFamily="18" charset="0"/>
                  <a:ea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223FD7A8-D989-4E1C-8C40-C77E8829EC16}"/>
                  </a:ext>
                </a:extLst>
              </p:cNvPr>
              <p:cNvSpPr>
                <a:spLocks noRot="1" noChangeAspect="1" noMove="1" noResize="1" noEditPoints="1" noAdjustHandles="1" noChangeArrowheads="1" noChangeShapeType="1" noTextEdit="1"/>
              </p:cNvSpPr>
              <p:nvPr/>
            </p:nvSpPr>
            <p:spPr>
              <a:xfrm>
                <a:off x="464288" y="181957"/>
                <a:ext cx="11072037" cy="5184048"/>
              </a:xfrm>
              <a:prstGeom prst="rect">
                <a:avLst/>
              </a:prstGeom>
              <a:blipFill>
                <a:blip r:embed="rId2"/>
                <a:stretch>
                  <a:fillRect l="-1377" r="-2258" b="-3059"/>
                </a:stretch>
              </a:blipFill>
            </p:spPr>
            <p:txBody>
              <a:bodyPr/>
              <a:lstStyle/>
              <a:p>
                <a:r>
                  <a:rPr lang="en-US">
                    <a:noFill/>
                  </a:rPr>
                  <a:t> </a:t>
                </a:r>
              </a:p>
            </p:txBody>
          </p:sp>
        </mc:Fallback>
      </mc:AlternateContent>
    </p:spTree>
    <p:extLst>
      <p:ext uri="{BB962C8B-B14F-4D97-AF65-F5344CB8AC3E}">
        <p14:creationId xmlns:p14="http://schemas.microsoft.com/office/powerpoint/2010/main" val="772431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4CEA49E-84C1-438A-923A-366D4D5CC4AE}"/>
                  </a:ext>
                </a:extLst>
              </p:cNvPr>
              <p:cNvSpPr/>
              <p:nvPr/>
            </p:nvSpPr>
            <p:spPr>
              <a:xfrm>
                <a:off x="464288" y="149639"/>
                <a:ext cx="11210262" cy="6408165"/>
              </a:xfrm>
              <a:prstGeom prst="rect">
                <a:avLst/>
              </a:prstGeom>
            </p:spPr>
            <p:txBody>
              <a:bodyPr wrap="square">
                <a:spAutoFit/>
              </a:bodyPr>
              <a:lstStyle/>
              <a:p>
                <a:pPr algn="just">
                  <a:spcAft>
                    <a:spcPts val="0"/>
                  </a:spcAft>
                </a:pPr>
                <a:r>
                  <a:rPr lang="vi-VN" sz="3200" b="1" i="1">
                    <a:solidFill>
                      <a:srgbClr val="FF0000"/>
                    </a:solidFill>
                    <a:latin typeface="Varpada"/>
                    <a:ea typeface="Calibri" panose="020F0502020204030204" pitchFamily="34" charset="0"/>
                  </a:rPr>
                  <a:t>Chú ý:</a:t>
                </a:r>
                <a:r>
                  <a:rPr lang="vi-VN" sz="3200">
                    <a:latin typeface="Varpada"/>
                    <a:ea typeface="Calibri" panose="020F0502020204030204" pitchFamily="34" charset="0"/>
                  </a:rPr>
                  <a:t> </a:t>
                </a:r>
                <a:endParaRPr lang="en-US" sz="3200">
                  <a:latin typeface="Times New Roman" panose="02020603050405020304" pitchFamily="18" charset="0"/>
                  <a:ea typeface="Times New Roman" panose="02020603050405020304" pitchFamily="18" charset="0"/>
                </a:endParaRPr>
              </a:p>
              <a:p>
                <a:pPr algn="just">
                  <a:spcAft>
                    <a:spcPts val="0"/>
                  </a:spcAft>
                </a:pPr>
                <a:r>
                  <a:rPr lang="vi-VN" sz="3200" b="1">
                    <a:solidFill>
                      <a:srgbClr val="0000FF"/>
                    </a:solidFill>
                    <a:latin typeface="Cambria" panose="02040503050406030204" pitchFamily="18" charset="0"/>
                    <a:ea typeface="Calibri" panose="020F0502020204030204" pitchFamily="34" charset="0"/>
                  </a:rPr>
                  <a:t> </a:t>
                </a:r>
                <a:r>
                  <a:rPr lang="vi-VN" sz="3200">
                    <a:solidFill>
                      <a:srgbClr val="0000FF"/>
                    </a:solidFill>
                    <a:latin typeface="Varpada"/>
                    <a:ea typeface="Calibri" panose="020F0502020204030204" pitchFamily="34" charset="0"/>
                    <a:sym typeface="Wingdings" panose="05000000000000000000" pitchFamily="2" charset="2"/>
                  </a:rPr>
                  <a:t></a:t>
                </a:r>
                <a:r>
                  <a:rPr lang="vi-VN" sz="3200">
                    <a:solidFill>
                      <a:srgbClr val="0000FF"/>
                    </a:solidFill>
                    <a:latin typeface="Varpada"/>
                    <a:ea typeface="Calibri" panose="020F0502020204030204" pitchFamily="34" charset="0"/>
                  </a:rPr>
                  <a:t> </a:t>
                </a:r>
                <a:r>
                  <a:rPr lang="vi-VN" sz="3200" b="1">
                    <a:solidFill>
                      <a:srgbClr val="0000CC"/>
                    </a:solidFill>
                    <a:latin typeface="Varpada"/>
                    <a:ea typeface="Arial" panose="020B0604020202020204" pitchFamily="34" charset="0"/>
                  </a:rPr>
                  <a:t>Riêng hàm số: </a:t>
                </a:r>
                <a14:m>
                  <m:oMath xmlns:m="http://schemas.openxmlformats.org/officeDocument/2006/math">
                    <m:r>
                      <a:rPr lang="en-US" sz="3200" b="1">
                        <a:solidFill>
                          <a:srgbClr val="0000CC"/>
                        </a:solidFill>
                        <a:latin typeface="Cambria Math" panose="02040503050406030204" pitchFamily="18" charset="0"/>
                        <a:ea typeface="Arial" panose="020B0604020202020204" pitchFamily="34" charset="0"/>
                      </a:rPr>
                      <m:t>𝑦</m:t>
                    </m:r>
                    <m:r>
                      <a:rPr lang="en-US" sz="3200" b="1">
                        <a:solidFill>
                          <a:srgbClr val="0000CC"/>
                        </a:solidFill>
                        <a:latin typeface="Cambria Math" panose="02040503050406030204" pitchFamily="18" charset="0"/>
                        <a:ea typeface="Arial" panose="020B0604020202020204" pitchFamily="34" charset="0"/>
                      </a:rPr>
                      <m:t>=</m:t>
                    </m:r>
                    <m:f>
                      <m:fPr>
                        <m:ctrlPr>
                          <a:rPr lang="en-US" sz="3200" b="1" i="1">
                            <a:solidFill>
                              <a:srgbClr val="0000CC"/>
                            </a:solidFill>
                            <a:latin typeface="Cambria Math" panose="02040503050406030204" pitchFamily="18" charset="0"/>
                            <a:ea typeface="Arial" panose="020B0604020202020204" pitchFamily="34" charset="0"/>
                          </a:rPr>
                        </m:ctrlPr>
                      </m:fPr>
                      <m:num>
                        <m:r>
                          <a:rPr lang="en-US" sz="3200" b="1">
                            <a:solidFill>
                              <a:srgbClr val="0000CC"/>
                            </a:solidFill>
                            <a:latin typeface="Cambria Math" panose="02040503050406030204" pitchFamily="18" charset="0"/>
                            <a:ea typeface="Arial" panose="020B0604020202020204" pitchFamily="34" charset="0"/>
                          </a:rPr>
                          <m:t>𝑎𝑥</m:t>
                        </m:r>
                        <m:r>
                          <a:rPr lang="en-US" sz="3200" b="1">
                            <a:solidFill>
                              <a:srgbClr val="0000CC"/>
                            </a:solidFill>
                            <a:latin typeface="Cambria Math" panose="02040503050406030204" pitchFamily="18" charset="0"/>
                            <a:ea typeface="Arial" panose="020B0604020202020204" pitchFamily="34" charset="0"/>
                          </a:rPr>
                          <m:t>+</m:t>
                        </m:r>
                        <m:r>
                          <a:rPr lang="en-US" sz="3200" b="1">
                            <a:solidFill>
                              <a:srgbClr val="0000CC"/>
                            </a:solidFill>
                            <a:latin typeface="Cambria Math" panose="02040503050406030204" pitchFamily="18" charset="0"/>
                            <a:ea typeface="Arial" panose="020B0604020202020204" pitchFamily="34" charset="0"/>
                          </a:rPr>
                          <m:t>𝑏</m:t>
                        </m:r>
                      </m:num>
                      <m:den>
                        <m:r>
                          <a:rPr lang="en-US" sz="3200" b="1">
                            <a:solidFill>
                              <a:srgbClr val="0000CC"/>
                            </a:solidFill>
                            <a:latin typeface="Cambria Math" panose="02040503050406030204" pitchFamily="18" charset="0"/>
                            <a:ea typeface="Arial" panose="020B0604020202020204" pitchFamily="34" charset="0"/>
                          </a:rPr>
                          <m:t>𝑐𝑥</m:t>
                        </m:r>
                        <m:r>
                          <a:rPr lang="en-US" sz="3200" b="1">
                            <a:solidFill>
                              <a:srgbClr val="0000CC"/>
                            </a:solidFill>
                            <a:latin typeface="Cambria Math" panose="02040503050406030204" pitchFamily="18" charset="0"/>
                            <a:ea typeface="Arial" panose="020B0604020202020204" pitchFamily="34" charset="0"/>
                          </a:rPr>
                          <m:t>+</m:t>
                        </m:r>
                        <m:r>
                          <a:rPr lang="en-US" sz="3200" b="1">
                            <a:solidFill>
                              <a:srgbClr val="0000CC"/>
                            </a:solidFill>
                            <a:latin typeface="Cambria Math" panose="02040503050406030204" pitchFamily="18" charset="0"/>
                            <a:ea typeface="Arial" panose="020B0604020202020204" pitchFamily="34" charset="0"/>
                          </a:rPr>
                          <m:t>𝑑</m:t>
                        </m:r>
                      </m:den>
                    </m:f>
                  </m:oMath>
                </a14:m>
                <a:r>
                  <a:rPr lang="vi-VN" sz="3200" b="1">
                    <a:solidFill>
                      <a:srgbClr val="0000CC"/>
                    </a:solidFill>
                    <a:latin typeface="Varpada"/>
                    <a:ea typeface="Arial" panose="020B0604020202020204" pitchFamily="34" charset="0"/>
                  </a:rPr>
                  <a:t>. Có TXĐ là tập D. Điều kiện như sau:</a:t>
                </a:r>
                <a:endParaRPr lang="en-US" sz="3200" b="1">
                  <a:solidFill>
                    <a:srgbClr val="0000CC"/>
                  </a:solidFill>
                  <a:latin typeface="Varpada"/>
                  <a:ea typeface="Arial" panose="020B0604020202020204" pitchFamily="34" charset="0"/>
                </a:endParaRPr>
              </a:p>
              <a:p>
                <a:pPr algn="just">
                  <a:spcAft>
                    <a:spcPts val="0"/>
                  </a:spcAft>
                </a:pPr>
                <a:r>
                  <a:rPr lang="vi-VN"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 </a:t>
                </a:r>
                <a:r>
                  <a:rPr lang="vi-VN" sz="3200">
                    <a:latin typeface="Varpada"/>
                    <a:ea typeface="Calibri" panose="020F0502020204030204" pitchFamily="34" charset="0"/>
                  </a:rPr>
                  <a:t>Để hàm số đồng biến trên TXĐ thì </a:t>
                </a:r>
                <a14:m>
                  <m:oMath xmlns:m="http://schemas.openxmlformats.org/officeDocument/2006/math">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&gt;</m:t>
                    </m:r>
                    <m:r>
                      <a:rPr lang="en-US" sz="3200" i="1">
                        <a:latin typeface="Cambria Math" panose="02040503050406030204" pitchFamily="18" charset="0"/>
                        <a:ea typeface="Times New Roman" panose="02020603050405020304" pitchFamily="18" charset="0"/>
                      </a:rPr>
                      <m:t>0</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𝐷</m:t>
                    </m:r>
                  </m:oMath>
                </a14:m>
                <a:endParaRPr lang="en-US" sz="3200">
                  <a:latin typeface="Times New Roman" panose="02020603050405020304" pitchFamily="18" charset="0"/>
                  <a:ea typeface="Times New Roman" panose="02020603050405020304" pitchFamily="18" charset="0"/>
                </a:endParaRPr>
              </a:p>
              <a:p>
                <a:pPr algn="just">
                  <a:spcAft>
                    <a:spcPts val="0"/>
                  </a:spcAft>
                </a:pPr>
                <a:r>
                  <a:rPr lang="vi-VN"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 </a:t>
                </a:r>
                <a:r>
                  <a:rPr lang="vi-VN" sz="3200">
                    <a:latin typeface="Varpada"/>
                    <a:ea typeface="Calibri" panose="020F0502020204030204" pitchFamily="34" charset="0"/>
                  </a:rPr>
                  <a:t>Để hàm số nghịch biến trên TXĐ thì </a:t>
                </a:r>
                <a14:m>
                  <m:oMath xmlns:m="http://schemas.openxmlformats.org/officeDocument/2006/math">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&gt;</m:t>
                    </m:r>
                    <m:r>
                      <a:rPr lang="en-US" sz="3200" i="1">
                        <a:latin typeface="Cambria Math" panose="02040503050406030204" pitchFamily="18" charset="0"/>
                        <a:ea typeface="Times New Roman" panose="02020603050405020304" pitchFamily="18" charset="0"/>
                      </a:rPr>
                      <m:t>0</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𝐷</m:t>
                    </m:r>
                  </m:oMath>
                </a14:m>
                <a:endParaRPr lang="en-US" sz="3200">
                  <a:latin typeface="Times New Roman" panose="02020603050405020304" pitchFamily="18" charset="0"/>
                  <a:ea typeface="Times New Roman" panose="02020603050405020304" pitchFamily="18" charset="0"/>
                </a:endParaRPr>
              </a:p>
              <a:p>
                <a:pPr algn="just">
                  <a:spcAft>
                    <a:spcPts val="0"/>
                  </a:spcAft>
                </a:pPr>
                <a:r>
                  <a:rPr lang="vi-VN"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 </a:t>
                </a:r>
                <a:r>
                  <a:rPr lang="vi-VN" sz="3200">
                    <a:latin typeface="Varpada"/>
                    <a:ea typeface="Calibri" panose="020F0502020204030204" pitchFamily="34" charset="0"/>
                  </a:rPr>
                  <a:t>Để hàm số đồng biến trên khoảng </a:t>
                </a:r>
                <a14:m>
                  <m:oMath xmlns:m="http://schemas.openxmlformats.org/officeDocument/2006/math">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𝑎</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𝑏</m:t>
                        </m:r>
                      </m:e>
                    </m:d>
                  </m:oMath>
                </a14:m>
                <a:r>
                  <a:rPr lang="vi-VN" sz="3200">
                    <a:latin typeface="Varpada"/>
                    <a:ea typeface="Calibri" panose="020F0502020204030204" pitchFamily="34" charset="0"/>
                  </a:rPr>
                  <a:t> </a:t>
                </a:r>
                <a:endParaRPr lang="en-US" sz="3200">
                  <a:latin typeface="Varpada"/>
                  <a:ea typeface="Calibri" panose="020F0502020204030204" pitchFamily="34" charset="0"/>
                </a:endParaRPr>
              </a:p>
              <a:p>
                <a:pPr algn="ctr">
                  <a:spcAft>
                    <a:spcPts val="0"/>
                  </a:spcAft>
                </a:pPr>
                <a:r>
                  <a:rPr lang="vi-VN" sz="3200">
                    <a:latin typeface="Varpada"/>
                    <a:ea typeface="Calibri" panose="020F0502020204030204" pitchFamily="34" charset="0"/>
                  </a:rPr>
                  <a:t>thì </a:t>
                </a:r>
                <a14:m>
                  <m:oMath xmlns:m="http://schemas.openxmlformats.org/officeDocument/2006/math">
                    <m:d>
                      <m:dPr>
                        <m:begChr m:val="{"/>
                        <m:endChr m:val=""/>
                        <m:ctrlPr>
                          <a:rPr lang="en-US" sz="3200" i="1">
                            <a:latin typeface="Cambria Math" panose="02040503050406030204" pitchFamily="18" charset="0"/>
                            <a:ea typeface="Times New Roman" panose="02020603050405020304" pitchFamily="18" charset="0"/>
                          </a:rPr>
                        </m:ctrlPr>
                      </m:dPr>
                      <m:e>
                        <m:eqArr>
                          <m:eqArrPr>
                            <m:ctrlPr>
                              <a:rPr lang="en-US" sz="3200" i="1">
                                <a:latin typeface="Cambria Math" panose="02040503050406030204" pitchFamily="18" charset="0"/>
                                <a:ea typeface="Times New Roman" panose="02020603050405020304" pitchFamily="18" charset="0"/>
                              </a:rPr>
                            </m:ctrlPr>
                          </m:eqArrPr>
                          <m:e>
                            <m:r>
                              <a:rPr lang="en-US" sz="3200" i="1">
                                <a:latin typeface="Cambria Math" panose="02040503050406030204" pitchFamily="18" charset="0"/>
                                <a:ea typeface="Times New Roman" panose="02020603050405020304" pitchFamily="18" charset="0"/>
                              </a:rPr>
                              <m:t>&amp;</m:t>
                            </m:r>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&gt;</m:t>
                            </m:r>
                            <m:r>
                              <a:rPr lang="en-US" sz="3200" i="1">
                                <a:latin typeface="Cambria Math" panose="02040503050406030204" pitchFamily="18" charset="0"/>
                                <a:ea typeface="Times New Roman" panose="02020603050405020304" pitchFamily="18" charset="0"/>
                              </a:rPr>
                              <m:t>0</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𝑎</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𝑏</m:t>
                                </m:r>
                              </m:e>
                            </m:d>
                          </m:e>
                          <m:e>
                            <m:r>
                              <a:rPr lang="en-US" sz="3200" i="1">
                                <a:latin typeface="Cambria Math" panose="02040503050406030204" pitchFamily="18" charset="0"/>
                                <a:ea typeface="Times New Roman" panose="02020603050405020304" pitchFamily="18" charset="0"/>
                              </a:rPr>
                              <m:t>&amp;</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𝑑</m:t>
                                </m:r>
                              </m:num>
                              <m:den>
                                <m:r>
                                  <a:rPr lang="en-US" sz="3200" i="1">
                                    <a:latin typeface="Cambria Math" panose="02040503050406030204" pitchFamily="18" charset="0"/>
                                    <a:ea typeface="Times New Roman" panose="02020603050405020304" pitchFamily="18" charset="0"/>
                                  </a:rPr>
                                  <m:t>𝑐</m:t>
                                </m:r>
                              </m:den>
                            </m:f>
                          </m:e>
                        </m:eqArr>
                      </m:e>
                    </m:d>
                  </m:oMath>
                </a14:m>
                <a:endParaRPr lang="en-US" sz="3200">
                  <a:latin typeface="Times New Roman" panose="02020603050405020304" pitchFamily="18" charset="0"/>
                  <a:ea typeface="Times New Roman" panose="02020603050405020304" pitchFamily="18" charset="0"/>
                </a:endParaRPr>
              </a:p>
              <a:p>
                <a:pPr algn="just">
                  <a:spcAft>
                    <a:spcPts val="0"/>
                  </a:spcAft>
                </a:pPr>
                <a:r>
                  <a:rPr lang="vi-VN"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 </a:t>
                </a:r>
                <a:r>
                  <a:rPr lang="vi-VN" sz="3200">
                    <a:latin typeface="Varpada"/>
                    <a:ea typeface="Calibri" panose="020F0502020204030204" pitchFamily="34" charset="0"/>
                  </a:rPr>
                  <a:t>Để hàm số nghịch biến trên khoảng </a:t>
                </a:r>
                <a14:m>
                  <m:oMath xmlns:m="http://schemas.openxmlformats.org/officeDocument/2006/math">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𝑎</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𝑏</m:t>
                        </m:r>
                      </m:e>
                    </m:d>
                  </m:oMath>
                </a14:m>
                <a:r>
                  <a:rPr lang="vi-VN" sz="3200">
                    <a:latin typeface="Varpada"/>
                    <a:ea typeface="Calibri" panose="020F0502020204030204" pitchFamily="34" charset="0"/>
                  </a:rPr>
                  <a:t> </a:t>
                </a:r>
                <a:endParaRPr lang="en-US" sz="3200">
                  <a:latin typeface="Varpada"/>
                  <a:ea typeface="Calibri" panose="020F0502020204030204" pitchFamily="34" charset="0"/>
                </a:endParaRPr>
              </a:p>
              <a:p>
                <a:pPr algn="ctr">
                  <a:spcAft>
                    <a:spcPts val="0"/>
                  </a:spcAft>
                </a:pPr>
                <a:r>
                  <a:rPr lang="vi-VN" sz="3200">
                    <a:latin typeface="Varpada"/>
                    <a:ea typeface="Calibri" panose="020F0502020204030204" pitchFamily="34" charset="0"/>
                  </a:rPr>
                  <a:t>thì </a:t>
                </a:r>
                <a14:m>
                  <m:oMath xmlns:m="http://schemas.openxmlformats.org/officeDocument/2006/math">
                    <m:d>
                      <m:dPr>
                        <m:begChr m:val="{"/>
                        <m:endChr m:val=""/>
                        <m:ctrlPr>
                          <a:rPr lang="en-US" sz="3200" i="1">
                            <a:latin typeface="Cambria Math" panose="02040503050406030204" pitchFamily="18" charset="0"/>
                            <a:ea typeface="Times New Roman" panose="02020603050405020304" pitchFamily="18" charset="0"/>
                          </a:rPr>
                        </m:ctrlPr>
                      </m:dPr>
                      <m:e>
                        <m:eqArr>
                          <m:eqArrPr>
                            <m:ctrlPr>
                              <a:rPr lang="en-US" sz="3200" i="1">
                                <a:latin typeface="Cambria Math" panose="02040503050406030204" pitchFamily="18" charset="0"/>
                                <a:ea typeface="Times New Roman" panose="02020603050405020304" pitchFamily="18" charset="0"/>
                              </a:rPr>
                            </m:ctrlPr>
                          </m:eqArrPr>
                          <m:e>
                            <m:r>
                              <a:rPr lang="en-US" sz="3200" i="1">
                                <a:latin typeface="Cambria Math" panose="02040503050406030204" pitchFamily="18" charset="0"/>
                                <a:ea typeface="Times New Roman" panose="02020603050405020304" pitchFamily="18" charset="0"/>
                              </a:rPr>
                              <m:t>&amp;</m:t>
                            </m:r>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&lt;</m:t>
                            </m:r>
                            <m:r>
                              <a:rPr lang="en-US" sz="3200" i="1">
                                <a:latin typeface="Cambria Math" panose="02040503050406030204" pitchFamily="18" charset="0"/>
                                <a:ea typeface="Times New Roman" panose="02020603050405020304" pitchFamily="18" charset="0"/>
                              </a:rPr>
                              <m:t>0</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𝑎</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𝑏</m:t>
                                </m:r>
                              </m:e>
                            </m:d>
                          </m:e>
                          <m:e>
                            <m:r>
                              <a:rPr lang="en-US" sz="3200" i="1">
                                <a:latin typeface="Cambria Math" panose="02040503050406030204" pitchFamily="18" charset="0"/>
                                <a:ea typeface="Times New Roman" panose="02020603050405020304" pitchFamily="18" charset="0"/>
                              </a:rPr>
                              <m:t>&amp;</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𝑑</m:t>
                                </m:r>
                              </m:num>
                              <m:den>
                                <m:r>
                                  <a:rPr lang="en-US" sz="3200" i="1">
                                    <a:latin typeface="Cambria Math" panose="02040503050406030204" pitchFamily="18" charset="0"/>
                                    <a:ea typeface="Times New Roman" panose="02020603050405020304" pitchFamily="18" charset="0"/>
                                  </a:rPr>
                                  <m:t>𝑐</m:t>
                                </m:r>
                              </m:den>
                            </m:f>
                          </m:e>
                        </m:eqArr>
                      </m:e>
                    </m:d>
                  </m:oMath>
                </a14:m>
                <a:endParaRPr lang="en-US" sz="3200">
                  <a:latin typeface="Times New Roman" panose="02020603050405020304" pitchFamily="18" charset="0"/>
                  <a:ea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A4CEA49E-84C1-438A-923A-366D4D5CC4AE}"/>
                  </a:ext>
                </a:extLst>
              </p:cNvPr>
              <p:cNvSpPr>
                <a:spLocks noRot="1" noChangeAspect="1" noMove="1" noResize="1" noEditPoints="1" noAdjustHandles="1" noChangeArrowheads="1" noChangeShapeType="1" noTextEdit="1"/>
              </p:cNvSpPr>
              <p:nvPr/>
            </p:nvSpPr>
            <p:spPr>
              <a:xfrm>
                <a:off x="464288" y="149639"/>
                <a:ext cx="11210262" cy="6408165"/>
              </a:xfrm>
              <a:prstGeom prst="rect">
                <a:avLst/>
              </a:prstGeom>
              <a:blipFill>
                <a:blip r:embed="rId2"/>
                <a:stretch>
                  <a:fillRect l="-1359" t="-1142"/>
                </a:stretch>
              </a:blipFill>
            </p:spPr>
            <p:txBody>
              <a:bodyPr/>
              <a:lstStyle/>
              <a:p>
                <a:r>
                  <a:rPr lang="en-US">
                    <a:noFill/>
                  </a:rPr>
                  <a:t> </a:t>
                </a:r>
              </a:p>
            </p:txBody>
          </p:sp>
        </mc:Fallback>
      </mc:AlternateContent>
    </p:spTree>
    <p:extLst>
      <p:ext uri="{BB962C8B-B14F-4D97-AF65-F5344CB8AC3E}">
        <p14:creationId xmlns:p14="http://schemas.microsoft.com/office/powerpoint/2010/main" val="2764765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8F89972-E245-4B13-AFE3-FB70A8D85CCE}"/>
                  </a:ext>
                </a:extLst>
              </p:cNvPr>
              <p:cNvSpPr/>
              <p:nvPr/>
            </p:nvSpPr>
            <p:spPr>
              <a:xfrm>
                <a:off x="517450" y="222539"/>
                <a:ext cx="11146465" cy="6514732"/>
              </a:xfrm>
              <a:prstGeom prst="rect">
                <a:avLst/>
              </a:prstGeom>
            </p:spPr>
            <p:txBody>
              <a:bodyPr wrap="square">
                <a:spAutoFit/>
              </a:bodyPr>
              <a:lstStyle/>
              <a:p>
                <a:pPr marL="285750" indent="-285750" algn="just">
                  <a:spcAft>
                    <a:spcPts val="0"/>
                  </a:spcAft>
                  <a:buFont typeface="Wingdings" panose="05000000000000000000" pitchFamily="2" charset="2"/>
                  <a:buChar char="v"/>
                </a:pPr>
                <a:r>
                  <a:rPr lang="en-US" sz="3200">
                    <a:latin typeface="Varpada"/>
                    <a:ea typeface="Calibri" panose="020F0502020204030204" pitchFamily="34" charset="0"/>
                  </a:rPr>
                  <a:t>Cho hàm số </a:t>
                </a:r>
                <a14:m>
                  <m:oMath xmlns:m="http://schemas.openxmlformats.org/officeDocument/2006/math">
                    <m:r>
                      <a:rPr lang="en-US" sz="3200" b="1" i="1" smtClean="0">
                        <a:solidFill>
                          <a:srgbClr val="FF0000"/>
                        </a:solidFill>
                        <a:latin typeface="Cambria Math" panose="02040503050406030204" pitchFamily="18" charset="0"/>
                        <a:ea typeface="Times New Roman" panose="02020603050405020304" pitchFamily="18" charset="0"/>
                      </a:rPr>
                      <m:t>𝒚</m:t>
                    </m:r>
                    <m:r>
                      <a:rPr lang="en-US" sz="3200" b="1" i="1" smtClean="0">
                        <a:solidFill>
                          <a:srgbClr val="FF0000"/>
                        </a:solidFill>
                        <a:latin typeface="Cambria Math" panose="02040503050406030204" pitchFamily="18" charset="0"/>
                        <a:ea typeface="Times New Roman" panose="02020603050405020304" pitchFamily="18" charset="0"/>
                      </a:rPr>
                      <m:t>=</m:t>
                    </m:r>
                    <m:r>
                      <a:rPr lang="en-US" sz="3200" b="1" i="1" smtClean="0">
                        <a:solidFill>
                          <a:srgbClr val="FF0000"/>
                        </a:solidFill>
                        <a:latin typeface="Cambria Math" panose="02040503050406030204" pitchFamily="18" charset="0"/>
                        <a:ea typeface="Times New Roman" panose="02020603050405020304" pitchFamily="18" charset="0"/>
                      </a:rPr>
                      <m:t>𝒇</m:t>
                    </m:r>
                    <m:d>
                      <m:dPr>
                        <m:ctrlPr>
                          <a:rPr lang="en-US" sz="3200" b="1" i="1">
                            <a:solidFill>
                              <a:srgbClr val="FF0000"/>
                            </a:solidFill>
                            <a:latin typeface="Cambria Math" panose="02040503050406030204" pitchFamily="18" charset="0"/>
                            <a:ea typeface="Times New Roman" panose="02020603050405020304" pitchFamily="18" charset="0"/>
                          </a:rPr>
                        </m:ctrlPr>
                      </m:dPr>
                      <m:e>
                        <m:r>
                          <a:rPr lang="en-US" sz="3200" b="1" i="1">
                            <a:solidFill>
                              <a:srgbClr val="FF0000"/>
                            </a:solidFill>
                            <a:latin typeface="Cambria Math" panose="02040503050406030204" pitchFamily="18" charset="0"/>
                            <a:ea typeface="Times New Roman" panose="02020603050405020304" pitchFamily="18" charset="0"/>
                          </a:rPr>
                          <m:t>𝒙</m:t>
                        </m:r>
                      </m:e>
                    </m:d>
                    <m:r>
                      <a:rPr lang="en-US" sz="3200" b="1" i="1">
                        <a:solidFill>
                          <a:srgbClr val="FF0000"/>
                        </a:solidFill>
                        <a:latin typeface="Cambria Math" panose="02040503050406030204" pitchFamily="18" charset="0"/>
                        <a:ea typeface="Times New Roman" panose="02020603050405020304" pitchFamily="18" charset="0"/>
                      </a:rPr>
                      <m:t>=</m:t>
                    </m:r>
                    <m:r>
                      <a:rPr lang="en-US" sz="3200" b="1" i="1">
                        <a:solidFill>
                          <a:srgbClr val="FF0000"/>
                        </a:solidFill>
                        <a:latin typeface="Cambria Math" panose="02040503050406030204" pitchFamily="18" charset="0"/>
                        <a:ea typeface="Times New Roman" panose="02020603050405020304" pitchFamily="18" charset="0"/>
                      </a:rPr>
                      <m:t>𝒂</m:t>
                    </m:r>
                    <m:sSup>
                      <m:sSupPr>
                        <m:ctrlPr>
                          <a:rPr lang="en-US" sz="3200" b="1" i="1">
                            <a:solidFill>
                              <a:srgbClr val="FF0000"/>
                            </a:solidFill>
                            <a:latin typeface="Cambria Math" panose="02040503050406030204" pitchFamily="18" charset="0"/>
                            <a:ea typeface="Times New Roman" panose="02020603050405020304" pitchFamily="18" charset="0"/>
                          </a:rPr>
                        </m:ctrlPr>
                      </m:sSupPr>
                      <m:e>
                        <m:r>
                          <a:rPr lang="en-US" sz="3200" b="1" i="1">
                            <a:solidFill>
                              <a:srgbClr val="FF0000"/>
                            </a:solidFill>
                            <a:latin typeface="Cambria Math" panose="02040503050406030204" pitchFamily="18" charset="0"/>
                            <a:ea typeface="Times New Roman" panose="02020603050405020304" pitchFamily="18" charset="0"/>
                          </a:rPr>
                          <m:t>𝒙</m:t>
                        </m:r>
                      </m:e>
                      <m:sup>
                        <m:r>
                          <a:rPr lang="en-US" sz="3200" b="1" i="1">
                            <a:solidFill>
                              <a:srgbClr val="FF0000"/>
                            </a:solidFill>
                            <a:latin typeface="Cambria Math" panose="02040503050406030204" pitchFamily="18" charset="0"/>
                            <a:ea typeface="Times New Roman" panose="02020603050405020304" pitchFamily="18" charset="0"/>
                          </a:rPr>
                          <m:t>𝟑</m:t>
                        </m:r>
                      </m:sup>
                    </m:sSup>
                    <m:r>
                      <a:rPr lang="en-US" sz="3200" b="1" i="1">
                        <a:solidFill>
                          <a:srgbClr val="FF0000"/>
                        </a:solidFill>
                        <a:latin typeface="Cambria Math" panose="02040503050406030204" pitchFamily="18" charset="0"/>
                        <a:ea typeface="Times New Roman" panose="02020603050405020304" pitchFamily="18" charset="0"/>
                      </a:rPr>
                      <m:t>+</m:t>
                    </m:r>
                    <m:r>
                      <a:rPr lang="en-US" sz="3200" b="1" i="1">
                        <a:solidFill>
                          <a:srgbClr val="FF0000"/>
                        </a:solidFill>
                        <a:latin typeface="Cambria Math" panose="02040503050406030204" pitchFamily="18" charset="0"/>
                        <a:ea typeface="Times New Roman" panose="02020603050405020304" pitchFamily="18" charset="0"/>
                      </a:rPr>
                      <m:t>𝒃</m:t>
                    </m:r>
                    <m:sSup>
                      <m:sSupPr>
                        <m:ctrlPr>
                          <a:rPr lang="en-US" sz="3200" b="1" i="1">
                            <a:solidFill>
                              <a:srgbClr val="FF0000"/>
                            </a:solidFill>
                            <a:latin typeface="Cambria Math" panose="02040503050406030204" pitchFamily="18" charset="0"/>
                            <a:ea typeface="Times New Roman" panose="02020603050405020304" pitchFamily="18" charset="0"/>
                          </a:rPr>
                        </m:ctrlPr>
                      </m:sSupPr>
                      <m:e>
                        <m:r>
                          <a:rPr lang="en-US" sz="3200" b="1" i="1">
                            <a:solidFill>
                              <a:srgbClr val="FF0000"/>
                            </a:solidFill>
                            <a:latin typeface="Cambria Math" panose="02040503050406030204" pitchFamily="18" charset="0"/>
                            <a:ea typeface="Times New Roman" panose="02020603050405020304" pitchFamily="18" charset="0"/>
                          </a:rPr>
                          <m:t>𝒙</m:t>
                        </m:r>
                      </m:e>
                      <m:sup>
                        <m:r>
                          <a:rPr lang="en-US" sz="3200" b="1" i="1">
                            <a:solidFill>
                              <a:srgbClr val="FF0000"/>
                            </a:solidFill>
                            <a:latin typeface="Cambria Math" panose="02040503050406030204" pitchFamily="18" charset="0"/>
                            <a:ea typeface="Times New Roman" panose="02020603050405020304" pitchFamily="18" charset="0"/>
                          </a:rPr>
                          <m:t>𝟐</m:t>
                        </m:r>
                      </m:sup>
                    </m:sSup>
                    <m:r>
                      <a:rPr lang="en-US" sz="3200" b="1" i="1">
                        <a:solidFill>
                          <a:srgbClr val="FF0000"/>
                        </a:solidFill>
                        <a:latin typeface="Cambria Math" panose="02040503050406030204" pitchFamily="18" charset="0"/>
                        <a:ea typeface="Times New Roman" panose="02020603050405020304" pitchFamily="18" charset="0"/>
                      </a:rPr>
                      <m:t>+</m:t>
                    </m:r>
                    <m:r>
                      <a:rPr lang="en-US" sz="3200" b="1" i="1">
                        <a:solidFill>
                          <a:srgbClr val="FF0000"/>
                        </a:solidFill>
                        <a:latin typeface="Cambria Math" panose="02040503050406030204" pitchFamily="18" charset="0"/>
                        <a:ea typeface="Times New Roman" panose="02020603050405020304" pitchFamily="18" charset="0"/>
                      </a:rPr>
                      <m:t>𝒄𝒙</m:t>
                    </m:r>
                    <m:r>
                      <a:rPr lang="en-US" sz="3200" b="1" i="1">
                        <a:solidFill>
                          <a:srgbClr val="FF0000"/>
                        </a:solidFill>
                        <a:latin typeface="Cambria Math" panose="02040503050406030204" pitchFamily="18" charset="0"/>
                        <a:ea typeface="Times New Roman" panose="02020603050405020304" pitchFamily="18" charset="0"/>
                      </a:rPr>
                      <m:t>+</m:t>
                    </m:r>
                    <m:r>
                      <a:rPr lang="en-US" sz="3200" b="1" i="1">
                        <a:solidFill>
                          <a:srgbClr val="FF0000"/>
                        </a:solidFill>
                        <a:latin typeface="Cambria Math" panose="02040503050406030204" pitchFamily="18" charset="0"/>
                        <a:ea typeface="Times New Roman" panose="02020603050405020304" pitchFamily="18" charset="0"/>
                      </a:rPr>
                      <m:t>𝒅</m:t>
                    </m:r>
                  </m:oMath>
                </a14:m>
                <a:endParaRPr lang="en-US" sz="3200" b="1" i="1">
                  <a:solidFill>
                    <a:srgbClr val="FF0000"/>
                  </a:solidFill>
                  <a:latin typeface="Cambria Math" panose="02040503050406030204" pitchFamily="18" charset="0"/>
                  <a:ea typeface="Times New Roman" panose="02020603050405020304" pitchFamily="18" charset="0"/>
                </a:endParaRPr>
              </a:p>
              <a:p>
                <a:pPr algn="just">
                  <a:spcAft>
                    <a:spcPts val="0"/>
                  </a:spcAft>
                </a:pPr>
                <a14:m>
                  <m:oMathPara xmlns:m="http://schemas.openxmlformats.org/officeDocument/2006/math">
                    <m:oMathParaPr>
                      <m:jc m:val="centerGroup"/>
                    </m:oMathParaPr>
                    <m:oMath xmlns:m="http://schemas.openxmlformats.org/officeDocument/2006/math">
                      <m:r>
                        <a:rPr lang="en-US" sz="3200" b="1" i="1" smtClean="0">
                          <a:solidFill>
                            <a:srgbClr val="FF0000"/>
                          </a:solidFill>
                          <a:latin typeface="Cambria Math" panose="02040503050406030204" pitchFamily="18" charset="0"/>
                          <a:ea typeface="Times New Roman" panose="02020603050405020304" pitchFamily="18" charset="0"/>
                        </a:rPr>
                        <m:t>⇒</m:t>
                      </m:r>
                      <m:sSup>
                        <m:sSupPr>
                          <m:ctrlPr>
                            <a:rPr lang="en-US" sz="3200" b="1" i="1">
                              <a:solidFill>
                                <a:srgbClr val="FF0000"/>
                              </a:solidFill>
                              <a:latin typeface="Cambria Math" panose="02040503050406030204" pitchFamily="18" charset="0"/>
                              <a:ea typeface="Times New Roman" panose="02020603050405020304" pitchFamily="18" charset="0"/>
                            </a:rPr>
                          </m:ctrlPr>
                        </m:sSupPr>
                        <m:e>
                          <m:r>
                            <a:rPr lang="en-US" sz="3200" b="1" i="1">
                              <a:solidFill>
                                <a:srgbClr val="FF0000"/>
                              </a:solidFill>
                              <a:latin typeface="Cambria Math" panose="02040503050406030204" pitchFamily="18" charset="0"/>
                              <a:ea typeface="Times New Roman" panose="02020603050405020304" pitchFamily="18" charset="0"/>
                            </a:rPr>
                            <m:t>𝒇</m:t>
                          </m:r>
                        </m:e>
                        <m:sup>
                          <m:r>
                            <a:rPr lang="en-US" sz="3200" b="1" i="1">
                              <a:solidFill>
                                <a:srgbClr val="FF0000"/>
                              </a:solidFill>
                              <a:latin typeface="Cambria Math" panose="02040503050406030204" pitchFamily="18" charset="0"/>
                              <a:ea typeface="Times New Roman" panose="02020603050405020304" pitchFamily="18" charset="0"/>
                            </a:rPr>
                            <m:t>′</m:t>
                          </m:r>
                        </m:sup>
                      </m:sSup>
                      <m:d>
                        <m:dPr>
                          <m:ctrlPr>
                            <a:rPr lang="en-US" sz="3200" b="1" i="1">
                              <a:solidFill>
                                <a:srgbClr val="FF0000"/>
                              </a:solidFill>
                              <a:latin typeface="Cambria Math" panose="02040503050406030204" pitchFamily="18" charset="0"/>
                              <a:ea typeface="Times New Roman" panose="02020603050405020304" pitchFamily="18" charset="0"/>
                            </a:rPr>
                          </m:ctrlPr>
                        </m:dPr>
                        <m:e>
                          <m:r>
                            <a:rPr lang="en-US" sz="3200" b="1" i="1">
                              <a:solidFill>
                                <a:srgbClr val="FF0000"/>
                              </a:solidFill>
                              <a:latin typeface="Cambria Math" panose="02040503050406030204" pitchFamily="18" charset="0"/>
                              <a:ea typeface="Times New Roman" panose="02020603050405020304" pitchFamily="18" charset="0"/>
                            </a:rPr>
                            <m:t>𝒙</m:t>
                          </m:r>
                        </m:e>
                      </m:d>
                      <m:r>
                        <a:rPr lang="en-US" sz="3200" b="1" i="1">
                          <a:solidFill>
                            <a:srgbClr val="FF0000"/>
                          </a:solidFill>
                          <a:latin typeface="Cambria Math" panose="02040503050406030204" pitchFamily="18" charset="0"/>
                          <a:ea typeface="Times New Roman" panose="02020603050405020304" pitchFamily="18" charset="0"/>
                        </a:rPr>
                        <m:t>=</m:t>
                      </m:r>
                      <m:r>
                        <a:rPr lang="en-US" sz="3200" b="1" i="1">
                          <a:solidFill>
                            <a:srgbClr val="FF0000"/>
                          </a:solidFill>
                          <a:latin typeface="Cambria Math" panose="02040503050406030204" pitchFamily="18" charset="0"/>
                          <a:ea typeface="Times New Roman" panose="02020603050405020304" pitchFamily="18" charset="0"/>
                        </a:rPr>
                        <m:t>𝟑</m:t>
                      </m:r>
                      <m:r>
                        <a:rPr lang="en-US" sz="3200" b="1" i="1">
                          <a:solidFill>
                            <a:srgbClr val="FF0000"/>
                          </a:solidFill>
                          <a:latin typeface="Cambria Math" panose="02040503050406030204" pitchFamily="18" charset="0"/>
                          <a:ea typeface="Times New Roman" panose="02020603050405020304" pitchFamily="18" charset="0"/>
                        </a:rPr>
                        <m:t>𝒂</m:t>
                      </m:r>
                      <m:sSup>
                        <m:sSupPr>
                          <m:ctrlPr>
                            <a:rPr lang="en-US" sz="3200" b="1" i="1">
                              <a:solidFill>
                                <a:srgbClr val="FF0000"/>
                              </a:solidFill>
                              <a:latin typeface="Cambria Math" panose="02040503050406030204" pitchFamily="18" charset="0"/>
                              <a:ea typeface="Times New Roman" panose="02020603050405020304" pitchFamily="18" charset="0"/>
                            </a:rPr>
                          </m:ctrlPr>
                        </m:sSupPr>
                        <m:e>
                          <m:r>
                            <a:rPr lang="en-US" sz="3200" b="1" i="1">
                              <a:solidFill>
                                <a:srgbClr val="FF0000"/>
                              </a:solidFill>
                              <a:latin typeface="Cambria Math" panose="02040503050406030204" pitchFamily="18" charset="0"/>
                              <a:ea typeface="Times New Roman" panose="02020603050405020304" pitchFamily="18" charset="0"/>
                            </a:rPr>
                            <m:t>𝒙</m:t>
                          </m:r>
                        </m:e>
                        <m:sup>
                          <m:r>
                            <a:rPr lang="en-US" sz="3200" b="1" i="1">
                              <a:solidFill>
                                <a:srgbClr val="FF0000"/>
                              </a:solidFill>
                              <a:latin typeface="Cambria Math" panose="02040503050406030204" pitchFamily="18" charset="0"/>
                              <a:ea typeface="Times New Roman" panose="02020603050405020304" pitchFamily="18" charset="0"/>
                            </a:rPr>
                            <m:t>𝟐</m:t>
                          </m:r>
                        </m:sup>
                      </m:sSup>
                      <m:r>
                        <a:rPr lang="en-US" sz="3200" b="1" i="1">
                          <a:solidFill>
                            <a:srgbClr val="FF0000"/>
                          </a:solidFill>
                          <a:latin typeface="Cambria Math" panose="02040503050406030204" pitchFamily="18" charset="0"/>
                          <a:ea typeface="Times New Roman" panose="02020603050405020304" pitchFamily="18" charset="0"/>
                        </a:rPr>
                        <m:t>+</m:t>
                      </m:r>
                      <m:r>
                        <a:rPr lang="en-US" sz="3200" b="1" i="1">
                          <a:solidFill>
                            <a:srgbClr val="FF0000"/>
                          </a:solidFill>
                          <a:latin typeface="Cambria Math" panose="02040503050406030204" pitchFamily="18" charset="0"/>
                          <a:ea typeface="Times New Roman" panose="02020603050405020304" pitchFamily="18" charset="0"/>
                        </a:rPr>
                        <m:t>𝟐</m:t>
                      </m:r>
                      <m:r>
                        <a:rPr lang="en-US" sz="3200" b="1" i="1">
                          <a:solidFill>
                            <a:srgbClr val="FF0000"/>
                          </a:solidFill>
                          <a:latin typeface="Cambria Math" panose="02040503050406030204" pitchFamily="18" charset="0"/>
                          <a:ea typeface="Times New Roman" panose="02020603050405020304" pitchFamily="18" charset="0"/>
                        </a:rPr>
                        <m:t>𝒃𝒙</m:t>
                      </m:r>
                      <m:r>
                        <a:rPr lang="en-US" sz="3200" b="1" i="1">
                          <a:solidFill>
                            <a:srgbClr val="FF0000"/>
                          </a:solidFill>
                          <a:latin typeface="Cambria Math" panose="02040503050406030204" pitchFamily="18" charset="0"/>
                          <a:ea typeface="Times New Roman" panose="02020603050405020304" pitchFamily="18" charset="0"/>
                        </a:rPr>
                        <m:t>+</m:t>
                      </m:r>
                      <m:r>
                        <a:rPr lang="en-US" sz="3200" b="1" i="1">
                          <a:solidFill>
                            <a:srgbClr val="FF0000"/>
                          </a:solidFill>
                          <a:latin typeface="Cambria Math" panose="02040503050406030204" pitchFamily="18" charset="0"/>
                          <a:ea typeface="Times New Roman" panose="02020603050405020304" pitchFamily="18" charset="0"/>
                        </a:rPr>
                        <m:t>𝒄</m:t>
                      </m:r>
                      <m:r>
                        <a:rPr lang="en-US" sz="3200" b="1" i="1">
                          <a:solidFill>
                            <a:srgbClr val="FF0000"/>
                          </a:solidFill>
                          <a:latin typeface="Cambria Math" panose="02040503050406030204" pitchFamily="18" charset="0"/>
                          <a:ea typeface="Times New Roman" panose="02020603050405020304" pitchFamily="18" charset="0"/>
                        </a:rPr>
                        <m:t>.</m:t>
                      </m:r>
                    </m:oMath>
                  </m:oMathPara>
                </a14:m>
                <a:endParaRPr lang="en-US" sz="3200" b="1">
                  <a:solidFill>
                    <a:srgbClr val="FF0000"/>
                  </a:solidFill>
                  <a:latin typeface="Times New Roman" panose="02020603050405020304" pitchFamily="18" charset="0"/>
                  <a:ea typeface="Times New Roman" panose="02020603050405020304" pitchFamily="18" charset="0"/>
                </a:endParaRPr>
              </a:p>
              <a:p>
                <a:pPr algn="just">
                  <a:spcAft>
                    <a:spcPts val="0"/>
                  </a:spcAft>
                </a:pPr>
                <a:r>
                  <a:rPr lang="vi-VN" sz="3200">
                    <a:latin typeface="Varpada"/>
                    <a:ea typeface="Calibri" panose="020F0502020204030204" pitchFamily="34" charset="0"/>
                  </a:rPr>
                  <a:t>Hàm số đồng biến trên </a:t>
                </a:r>
                <a14:m>
                  <m:oMath xmlns:m="http://schemas.openxmlformats.org/officeDocument/2006/math">
                    <m:r>
                      <a:rPr lang="en-US" sz="3200" b="1" i="1" smtClean="0">
                        <a:solidFill>
                          <a:srgbClr val="0000CC"/>
                        </a:solidFill>
                        <a:latin typeface="Cambria Math" panose="02040503050406030204" pitchFamily="18" charset="0"/>
                        <a:ea typeface="Times New Roman" panose="02020603050405020304" pitchFamily="18" charset="0"/>
                      </a:rPr>
                      <m:t>ℝ</m:t>
                    </m:r>
                  </m:oMath>
                </a14:m>
                <a:r>
                  <a:rPr lang="en-US" sz="3200" b="1">
                    <a:solidFill>
                      <a:srgbClr val="0000CC"/>
                    </a:solidFill>
                    <a:latin typeface="Varpada"/>
                    <a:ea typeface="Calibri" panose="020F0502020204030204" pitchFamily="34" charset="0"/>
                  </a:rPr>
                  <a:t> </a:t>
                </a:r>
                <a:r>
                  <a:rPr lang="vi-VN" sz="3200" b="1">
                    <a:solidFill>
                      <a:srgbClr val="0000CC"/>
                    </a:solidFill>
                    <a:latin typeface="Varpada"/>
                    <a:ea typeface="Calibri" panose="020F0502020204030204" pitchFamily="34" charset="0"/>
                  </a:rPr>
                  <a:t> </a:t>
                </a:r>
                <a14:m>
                  <m:oMath xmlns:m="http://schemas.openxmlformats.org/officeDocument/2006/math">
                    <m:r>
                      <a:rPr lang="en-US" sz="3200" b="1" i="1" smtClean="0">
                        <a:solidFill>
                          <a:srgbClr val="0000CC"/>
                        </a:solidFill>
                        <a:latin typeface="Cambria Math" panose="02040503050406030204" pitchFamily="18" charset="0"/>
                        <a:ea typeface="Times New Roman" panose="02020603050405020304" pitchFamily="18" charset="0"/>
                      </a:rPr>
                      <m:t>⇔</m:t>
                    </m:r>
                    <m:sSup>
                      <m:sSupPr>
                        <m:ctrlPr>
                          <a:rPr lang="en-US" sz="3200" b="1" i="1">
                            <a:solidFill>
                              <a:srgbClr val="0000CC"/>
                            </a:solidFill>
                            <a:latin typeface="Cambria Math" panose="02040503050406030204" pitchFamily="18" charset="0"/>
                            <a:ea typeface="Times New Roman" panose="02020603050405020304" pitchFamily="18" charset="0"/>
                          </a:rPr>
                        </m:ctrlPr>
                      </m:sSupPr>
                      <m:e>
                        <m:r>
                          <a:rPr lang="en-US" sz="3200" b="1" i="1">
                            <a:solidFill>
                              <a:srgbClr val="0000CC"/>
                            </a:solidFill>
                            <a:latin typeface="Cambria Math" panose="02040503050406030204" pitchFamily="18" charset="0"/>
                            <a:ea typeface="Times New Roman" panose="02020603050405020304" pitchFamily="18" charset="0"/>
                          </a:rPr>
                          <m:t>𝒇</m:t>
                        </m:r>
                      </m:e>
                      <m:sup>
                        <m:r>
                          <a:rPr lang="en-US" sz="3200" b="1" i="1">
                            <a:solidFill>
                              <a:srgbClr val="0000CC"/>
                            </a:solidFill>
                            <a:latin typeface="Cambria Math" panose="02040503050406030204" pitchFamily="18" charset="0"/>
                            <a:ea typeface="Times New Roman" panose="02020603050405020304" pitchFamily="18" charset="0"/>
                          </a:rPr>
                          <m:t>′</m:t>
                        </m:r>
                      </m:sup>
                    </m:sSup>
                    <m:d>
                      <m:dPr>
                        <m:ctrlPr>
                          <a:rPr lang="en-US" sz="3200" b="1" i="1">
                            <a:solidFill>
                              <a:srgbClr val="0000CC"/>
                            </a:solidFill>
                            <a:latin typeface="Cambria Math" panose="02040503050406030204" pitchFamily="18" charset="0"/>
                            <a:ea typeface="Times New Roman" panose="02020603050405020304" pitchFamily="18" charset="0"/>
                          </a:rPr>
                        </m:ctrlPr>
                      </m:dPr>
                      <m:e>
                        <m:r>
                          <a:rPr lang="en-US" sz="3200" b="1" i="1">
                            <a:solidFill>
                              <a:srgbClr val="0000CC"/>
                            </a:solidFill>
                            <a:latin typeface="Cambria Math" panose="02040503050406030204" pitchFamily="18" charset="0"/>
                            <a:ea typeface="Times New Roman" panose="02020603050405020304" pitchFamily="18" charset="0"/>
                          </a:rPr>
                          <m:t>𝒙</m:t>
                        </m:r>
                      </m:e>
                    </m:d>
                    <m:r>
                      <a:rPr lang="en-US" sz="3200" b="1" i="1">
                        <a:solidFill>
                          <a:srgbClr val="0000CC"/>
                        </a:solidFill>
                        <a:latin typeface="Cambria Math" panose="02040503050406030204" pitchFamily="18" charset="0"/>
                        <a:ea typeface="Times New Roman" panose="02020603050405020304" pitchFamily="18" charset="0"/>
                      </a:rPr>
                      <m:t>≥</m:t>
                    </m:r>
                    <m:r>
                      <a:rPr lang="en-US" sz="3200" b="1" i="1">
                        <a:solidFill>
                          <a:srgbClr val="0000CC"/>
                        </a:solidFill>
                        <a:latin typeface="Cambria Math" panose="02040503050406030204" pitchFamily="18" charset="0"/>
                        <a:ea typeface="Times New Roman" panose="02020603050405020304" pitchFamily="18" charset="0"/>
                      </a:rPr>
                      <m:t>𝟎</m:t>
                    </m:r>
                    <m:r>
                      <a:rPr lang="en-US" sz="3200" b="1" i="1">
                        <a:solidFill>
                          <a:srgbClr val="0000CC"/>
                        </a:solidFill>
                        <a:latin typeface="Cambria Math" panose="02040503050406030204" pitchFamily="18" charset="0"/>
                        <a:ea typeface="Times New Roman" panose="02020603050405020304" pitchFamily="18" charset="0"/>
                      </a:rPr>
                      <m:t>;∀</m:t>
                    </m:r>
                    <m:r>
                      <a:rPr lang="en-US" sz="3200" b="1" i="1">
                        <a:solidFill>
                          <a:srgbClr val="0000CC"/>
                        </a:solidFill>
                        <a:latin typeface="Cambria Math" panose="02040503050406030204" pitchFamily="18" charset="0"/>
                        <a:ea typeface="Times New Roman" panose="02020603050405020304" pitchFamily="18" charset="0"/>
                      </a:rPr>
                      <m:t>𝒙</m:t>
                    </m:r>
                    <m:r>
                      <a:rPr lang="en-US" sz="3200" b="1" i="1">
                        <a:solidFill>
                          <a:srgbClr val="0000CC"/>
                        </a:solidFill>
                        <a:latin typeface="Cambria Math" panose="02040503050406030204" pitchFamily="18" charset="0"/>
                        <a:ea typeface="Times New Roman" panose="02020603050405020304" pitchFamily="18" charset="0"/>
                      </a:rPr>
                      <m:t>∈</m:t>
                    </m:r>
                    <m:r>
                      <a:rPr lang="en-US" sz="3200" b="1" i="1">
                        <a:solidFill>
                          <a:srgbClr val="0000CC"/>
                        </a:solidFill>
                        <a:latin typeface="Cambria Math" panose="02040503050406030204" pitchFamily="18" charset="0"/>
                        <a:ea typeface="Times New Roman" panose="02020603050405020304" pitchFamily="18" charset="0"/>
                      </a:rPr>
                      <m:t>ℝ</m:t>
                    </m:r>
                    <m:r>
                      <a:rPr lang="en-US" sz="3200" b="1" i="1">
                        <a:solidFill>
                          <a:srgbClr val="0000CC"/>
                        </a:solidFill>
                        <a:latin typeface="Cambria Math" panose="02040503050406030204" pitchFamily="18" charset="0"/>
                        <a:ea typeface="Times New Roman" panose="02020603050405020304" pitchFamily="18" charset="0"/>
                      </a:rPr>
                      <m:t>⇔</m:t>
                    </m:r>
                    <m:d>
                      <m:dPr>
                        <m:begChr m:val="["/>
                        <m:endChr m:val=""/>
                        <m:ctrlPr>
                          <a:rPr lang="en-US" sz="3200" b="1" i="1">
                            <a:solidFill>
                              <a:srgbClr val="0000CC"/>
                            </a:solidFill>
                            <a:latin typeface="Cambria Math" panose="02040503050406030204" pitchFamily="18" charset="0"/>
                            <a:ea typeface="Times New Roman" panose="02020603050405020304" pitchFamily="18" charset="0"/>
                          </a:rPr>
                        </m:ctrlPr>
                      </m:dPr>
                      <m:e>
                        <m:eqArr>
                          <m:eqArrPr>
                            <m:ctrlPr>
                              <a:rPr lang="en-US" sz="3200" b="1" i="1">
                                <a:solidFill>
                                  <a:srgbClr val="0000CC"/>
                                </a:solidFill>
                                <a:latin typeface="Cambria Math" panose="02040503050406030204" pitchFamily="18" charset="0"/>
                                <a:ea typeface="Times New Roman" panose="02020603050405020304" pitchFamily="18" charset="0"/>
                              </a:rPr>
                            </m:ctrlPr>
                          </m:eqArrPr>
                          <m:e>
                            <m:r>
                              <a:rPr lang="en-US" sz="3200" b="1" i="1">
                                <a:solidFill>
                                  <a:srgbClr val="0000CC"/>
                                </a:solidFill>
                                <a:latin typeface="Cambria Math" panose="02040503050406030204" pitchFamily="18" charset="0"/>
                                <a:ea typeface="Times New Roman" panose="02020603050405020304" pitchFamily="18" charset="0"/>
                              </a:rPr>
                              <m:t>&amp;</m:t>
                            </m:r>
                            <m:d>
                              <m:dPr>
                                <m:begChr m:val="{"/>
                                <m:endChr m:val=""/>
                                <m:ctrlPr>
                                  <a:rPr lang="en-US" sz="3200" b="1" i="1">
                                    <a:solidFill>
                                      <a:srgbClr val="0000CC"/>
                                    </a:solidFill>
                                    <a:latin typeface="Cambria Math" panose="02040503050406030204" pitchFamily="18" charset="0"/>
                                    <a:ea typeface="Times New Roman" panose="02020603050405020304" pitchFamily="18" charset="0"/>
                                  </a:rPr>
                                </m:ctrlPr>
                              </m:dPr>
                              <m:e>
                                <m:m>
                                  <m:mPr>
                                    <m:mcs>
                                      <m:mc>
                                        <m:mcPr>
                                          <m:count m:val="1"/>
                                          <m:mcJc m:val="center"/>
                                        </m:mcPr>
                                      </m:mc>
                                    </m:mcs>
                                    <m:ctrlPr>
                                      <a:rPr lang="en-US" sz="3200" b="1" i="1">
                                        <a:solidFill>
                                          <a:srgbClr val="0000CC"/>
                                        </a:solidFill>
                                        <a:latin typeface="Cambria Math" panose="02040503050406030204" pitchFamily="18" charset="0"/>
                                        <a:ea typeface="Times New Roman" panose="02020603050405020304" pitchFamily="18" charset="0"/>
                                      </a:rPr>
                                    </m:ctrlPr>
                                  </m:mPr>
                                  <m:mr>
                                    <m:e>
                                      <m:r>
                                        <a:rPr lang="en-US" sz="3200" b="1" i="1">
                                          <a:solidFill>
                                            <a:srgbClr val="0000CC"/>
                                          </a:solidFill>
                                          <a:latin typeface="Cambria Math" panose="02040503050406030204" pitchFamily="18" charset="0"/>
                                          <a:ea typeface="Times New Roman" panose="02020603050405020304" pitchFamily="18" charset="0"/>
                                        </a:rPr>
                                        <m:t>𝒂</m:t>
                                      </m:r>
                                      <m:r>
                                        <a:rPr lang="en-US" sz="3200" b="1" i="1">
                                          <a:solidFill>
                                            <a:srgbClr val="0000CC"/>
                                          </a:solidFill>
                                          <a:latin typeface="Cambria Math" panose="02040503050406030204" pitchFamily="18" charset="0"/>
                                          <a:ea typeface="Times New Roman" panose="02020603050405020304" pitchFamily="18" charset="0"/>
                                        </a:rPr>
                                        <m:t>&gt;</m:t>
                                      </m:r>
                                      <m:r>
                                        <a:rPr lang="en-US" sz="3200" b="1" i="1">
                                          <a:solidFill>
                                            <a:srgbClr val="0000CC"/>
                                          </a:solidFill>
                                          <a:latin typeface="Cambria Math" panose="02040503050406030204" pitchFamily="18" charset="0"/>
                                          <a:ea typeface="Times New Roman" panose="02020603050405020304" pitchFamily="18" charset="0"/>
                                        </a:rPr>
                                        <m:t>𝟎</m:t>
                                      </m:r>
                                    </m:e>
                                  </m:mr>
                                  <m:mr>
                                    <m:e>
                                      <m:r>
                                        <a:rPr lang="en-US" sz="3200" b="1" i="1">
                                          <a:solidFill>
                                            <a:srgbClr val="0000CC"/>
                                          </a:solidFill>
                                          <a:latin typeface="Cambria Math" panose="02040503050406030204" pitchFamily="18" charset="0"/>
                                          <a:ea typeface="Times New Roman" panose="02020603050405020304" pitchFamily="18" charset="0"/>
                                        </a:rPr>
                                        <m:t>𝜟</m:t>
                                      </m:r>
                                      <m:r>
                                        <a:rPr lang="en-US" sz="3200" b="1" i="1">
                                          <a:solidFill>
                                            <a:srgbClr val="0000CC"/>
                                          </a:solidFill>
                                          <a:latin typeface="Cambria Math" panose="02040503050406030204" pitchFamily="18" charset="0"/>
                                          <a:ea typeface="Times New Roman" panose="02020603050405020304" pitchFamily="18" charset="0"/>
                                        </a:rPr>
                                        <m:t>≤</m:t>
                                      </m:r>
                                      <m:r>
                                        <a:rPr lang="en-US" sz="3200" b="1" i="1">
                                          <a:solidFill>
                                            <a:srgbClr val="0000CC"/>
                                          </a:solidFill>
                                          <a:latin typeface="Cambria Math" panose="02040503050406030204" pitchFamily="18" charset="0"/>
                                          <a:ea typeface="Times New Roman" panose="02020603050405020304" pitchFamily="18" charset="0"/>
                                        </a:rPr>
                                        <m:t>𝟎</m:t>
                                      </m:r>
                                    </m:e>
                                  </m:mr>
                                </m:m>
                                <m:r>
                                  <a:rPr lang="en-US" sz="3200" b="1" i="1">
                                    <a:solidFill>
                                      <a:srgbClr val="0000CC"/>
                                    </a:solidFill>
                                    <a:latin typeface="Cambria Math" panose="02040503050406030204" pitchFamily="18" charset="0"/>
                                    <a:ea typeface="Times New Roman" panose="02020603050405020304" pitchFamily="18" charset="0"/>
                                  </a:rPr>
                                  <m:t> </m:t>
                                </m:r>
                              </m:e>
                            </m:d>
                          </m:e>
                          <m:e>
                            <m:r>
                              <a:rPr lang="en-US" sz="3200" b="1" i="1">
                                <a:solidFill>
                                  <a:srgbClr val="0000CC"/>
                                </a:solidFill>
                                <a:latin typeface="Cambria Math" panose="02040503050406030204" pitchFamily="18" charset="0"/>
                                <a:ea typeface="Times New Roman" panose="02020603050405020304" pitchFamily="18" charset="0"/>
                              </a:rPr>
                              <m:t>&amp;</m:t>
                            </m:r>
                            <m:d>
                              <m:dPr>
                                <m:begChr m:val="{"/>
                                <m:endChr m:val=""/>
                                <m:ctrlPr>
                                  <a:rPr lang="en-US" sz="3200" b="1" i="1">
                                    <a:solidFill>
                                      <a:srgbClr val="0000CC"/>
                                    </a:solidFill>
                                    <a:latin typeface="Cambria Math" panose="02040503050406030204" pitchFamily="18" charset="0"/>
                                    <a:ea typeface="Times New Roman" panose="02020603050405020304" pitchFamily="18" charset="0"/>
                                  </a:rPr>
                                </m:ctrlPr>
                              </m:dPr>
                              <m:e>
                                <m:eqArr>
                                  <m:eqArrPr>
                                    <m:ctrlPr>
                                      <a:rPr lang="en-US" sz="3200" b="1" i="1">
                                        <a:solidFill>
                                          <a:srgbClr val="0000CC"/>
                                        </a:solidFill>
                                        <a:latin typeface="Cambria Math" panose="02040503050406030204" pitchFamily="18" charset="0"/>
                                        <a:ea typeface="Times New Roman" panose="02020603050405020304" pitchFamily="18" charset="0"/>
                                      </a:rPr>
                                    </m:ctrlPr>
                                  </m:eqArrPr>
                                  <m:e>
                                    <m:r>
                                      <a:rPr lang="en-US" sz="3200" b="1" i="1">
                                        <a:solidFill>
                                          <a:srgbClr val="0000CC"/>
                                        </a:solidFill>
                                        <a:latin typeface="Cambria Math" panose="02040503050406030204" pitchFamily="18" charset="0"/>
                                        <a:ea typeface="Times New Roman" panose="02020603050405020304" pitchFamily="18" charset="0"/>
                                      </a:rPr>
                                      <m:t>&amp;</m:t>
                                    </m:r>
                                    <m:r>
                                      <a:rPr lang="en-US" sz="3200" b="1" i="1">
                                        <a:solidFill>
                                          <a:srgbClr val="0000CC"/>
                                        </a:solidFill>
                                        <a:latin typeface="Cambria Math" panose="02040503050406030204" pitchFamily="18" charset="0"/>
                                        <a:ea typeface="Times New Roman" panose="02020603050405020304" pitchFamily="18" charset="0"/>
                                      </a:rPr>
                                      <m:t>𝒂</m:t>
                                    </m:r>
                                    <m:r>
                                      <a:rPr lang="en-US" sz="3200" b="1" i="1">
                                        <a:solidFill>
                                          <a:srgbClr val="0000CC"/>
                                        </a:solidFill>
                                        <a:latin typeface="Cambria Math" panose="02040503050406030204" pitchFamily="18" charset="0"/>
                                        <a:ea typeface="Times New Roman" panose="02020603050405020304" pitchFamily="18" charset="0"/>
                                      </a:rPr>
                                      <m:t>=</m:t>
                                    </m:r>
                                    <m:r>
                                      <a:rPr lang="en-US" sz="3200" b="1" i="1">
                                        <a:solidFill>
                                          <a:srgbClr val="0000CC"/>
                                        </a:solidFill>
                                        <a:latin typeface="Cambria Math" panose="02040503050406030204" pitchFamily="18" charset="0"/>
                                        <a:ea typeface="Times New Roman" panose="02020603050405020304" pitchFamily="18" charset="0"/>
                                      </a:rPr>
                                      <m:t>𝟎</m:t>
                                    </m:r>
                                  </m:e>
                                  <m:e>
                                    <m:r>
                                      <a:rPr lang="en-US" sz="3200" b="1" i="1">
                                        <a:solidFill>
                                          <a:srgbClr val="0000CC"/>
                                        </a:solidFill>
                                        <a:latin typeface="Cambria Math" panose="02040503050406030204" pitchFamily="18" charset="0"/>
                                        <a:ea typeface="Times New Roman" panose="02020603050405020304" pitchFamily="18" charset="0"/>
                                      </a:rPr>
                                      <m:t>&amp;</m:t>
                                    </m:r>
                                    <m:r>
                                      <a:rPr lang="en-US" sz="3200" b="1" i="1">
                                        <a:solidFill>
                                          <a:srgbClr val="0000CC"/>
                                        </a:solidFill>
                                        <a:latin typeface="Cambria Math" panose="02040503050406030204" pitchFamily="18" charset="0"/>
                                        <a:ea typeface="Times New Roman" panose="02020603050405020304" pitchFamily="18" charset="0"/>
                                      </a:rPr>
                                      <m:t>𝒃</m:t>
                                    </m:r>
                                    <m:r>
                                      <a:rPr lang="en-US" sz="3200" b="1" i="1">
                                        <a:solidFill>
                                          <a:srgbClr val="0000CC"/>
                                        </a:solidFill>
                                        <a:latin typeface="Cambria Math" panose="02040503050406030204" pitchFamily="18" charset="0"/>
                                        <a:ea typeface="Times New Roman" panose="02020603050405020304" pitchFamily="18" charset="0"/>
                                      </a:rPr>
                                      <m:t>=</m:t>
                                    </m:r>
                                    <m:r>
                                      <a:rPr lang="en-US" sz="3200" b="1" i="1">
                                        <a:solidFill>
                                          <a:srgbClr val="0000CC"/>
                                        </a:solidFill>
                                        <a:latin typeface="Cambria Math" panose="02040503050406030204" pitchFamily="18" charset="0"/>
                                        <a:ea typeface="Times New Roman" panose="02020603050405020304" pitchFamily="18" charset="0"/>
                                      </a:rPr>
                                      <m:t>𝟎</m:t>
                                    </m:r>
                                  </m:e>
                                  <m:e>
                                    <m:r>
                                      <a:rPr lang="en-US" sz="3200" b="1" i="1">
                                        <a:solidFill>
                                          <a:srgbClr val="0000CC"/>
                                        </a:solidFill>
                                        <a:latin typeface="Cambria Math" panose="02040503050406030204" pitchFamily="18" charset="0"/>
                                        <a:ea typeface="Times New Roman" panose="02020603050405020304" pitchFamily="18" charset="0"/>
                                      </a:rPr>
                                      <m:t>&amp;</m:t>
                                    </m:r>
                                    <m:r>
                                      <a:rPr lang="en-US" sz="3200" b="1" i="1">
                                        <a:solidFill>
                                          <a:srgbClr val="0000CC"/>
                                        </a:solidFill>
                                        <a:latin typeface="Cambria Math" panose="02040503050406030204" pitchFamily="18" charset="0"/>
                                        <a:ea typeface="Times New Roman" panose="02020603050405020304" pitchFamily="18" charset="0"/>
                                      </a:rPr>
                                      <m:t>𝒄</m:t>
                                    </m:r>
                                    <m:r>
                                      <a:rPr lang="en-US" sz="3200" b="1" i="1">
                                        <a:solidFill>
                                          <a:srgbClr val="0000CC"/>
                                        </a:solidFill>
                                        <a:latin typeface="Cambria Math" panose="02040503050406030204" pitchFamily="18" charset="0"/>
                                        <a:ea typeface="Times New Roman" panose="02020603050405020304" pitchFamily="18" charset="0"/>
                                      </a:rPr>
                                      <m:t>&gt;</m:t>
                                    </m:r>
                                    <m:r>
                                      <a:rPr lang="en-US" sz="3200" b="1" i="1">
                                        <a:solidFill>
                                          <a:srgbClr val="0000CC"/>
                                        </a:solidFill>
                                        <a:latin typeface="Cambria Math" panose="02040503050406030204" pitchFamily="18" charset="0"/>
                                        <a:ea typeface="Times New Roman" panose="02020603050405020304" pitchFamily="18" charset="0"/>
                                      </a:rPr>
                                      <m:t>𝟎</m:t>
                                    </m:r>
                                  </m:e>
                                </m:eqArr>
                              </m:e>
                            </m:d>
                          </m:e>
                        </m:eqArr>
                      </m:e>
                    </m:d>
                    <m:r>
                      <a:rPr lang="en-US" sz="3200" b="1" i="1">
                        <a:solidFill>
                          <a:srgbClr val="0000CC"/>
                        </a:solidFill>
                        <a:latin typeface="Cambria Math" panose="02040503050406030204" pitchFamily="18" charset="0"/>
                        <a:ea typeface="Times New Roman" panose="02020603050405020304" pitchFamily="18" charset="0"/>
                      </a:rPr>
                      <m:t>.</m:t>
                    </m:r>
                  </m:oMath>
                </a14:m>
                <a:endParaRPr lang="en-US" sz="3200" b="1">
                  <a:solidFill>
                    <a:srgbClr val="0000CC"/>
                  </a:solidFill>
                  <a:latin typeface="Times New Roman" panose="02020603050405020304" pitchFamily="18" charset="0"/>
                  <a:ea typeface="Times New Roman" panose="02020603050405020304" pitchFamily="18" charset="0"/>
                </a:endParaRPr>
              </a:p>
              <a:p>
                <a:pPr algn="just">
                  <a:spcAft>
                    <a:spcPts val="0"/>
                  </a:spcAft>
                </a:pPr>
                <a:endParaRPr lang="en-US" sz="1000">
                  <a:latin typeface="Times New Roman" panose="02020603050405020304" pitchFamily="18" charset="0"/>
                  <a:ea typeface="Times New Roman" panose="02020603050405020304" pitchFamily="18" charset="0"/>
                </a:endParaRPr>
              </a:p>
              <a:p>
                <a:pPr algn="just">
                  <a:spcAft>
                    <a:spcPts val="0"/>
                  </a:spcAft>
                </a:pPr>
                <a:r>
                  <a:rPr lang="vi-VN" sz="3200">
                    <a:latin typeface="Varpada"/>
                    <a:ea typeface="Calibri" panose="020F0502020204030204" pitchFamily="34" charset="0"/>
                  </a:rPr>
                  <a:t>Hàm số nghịch biến trên </a:t>
                </a:r>
                <a14:m>
                  <m:oMath xmlns:m="http://schemas.openxmlformats.org/officeDocument/2006/math">
                    <m:r>
                      <a:rPr lang="en-US" sz="3200" b="1" i="1" smtClean="0">
                        <a:solidFill>
                          <a:srgbClr val="0000CC"/>
                        </a:solidFill>
                        <a:latin typeface="Cambria Math" panose="02040503050406030204" pitchFamily="18" charset="0"/>
                        <a:ea typeface="Times New Roman" panose="02020603050405020304" pitchFamily="18" charset="0"/>
                      </a:rPr>
                      <m:t>ℝ</m:t>
                    </m:r>
                  </m:oMath>
                </a14:m>
                <a:r>
                  <a:rPr lang="en-US" sz="3200" b="1">
                    <a:solidFill>
                      <a:srgbClr val="0000CC"/>
                    </a:solidFill>
                    <a:latin typeface="Varpada"/>
                    <a:ea typeface="Calibri" panose="020F0502020204030204" pitchFamily="34" charset="0"/>
                  </a:rPr>
                  <a:t>  </a:t>
                </a:r>
                <a14:m>
                  <m:oMath xmlns:m="http://schemas.openxmlformats.org/officeDocument/2006/math">
                    <m:r>
                      <a:rPr lang="en-US" sz="3200" b="1" i="1">
                        <a:solidFill>
                          <a:srgbClr val="0000CC"/>
                        </a:solidFill>
                        <a:latin typeface="Cambria Math" panose="02040503050406030204" pitchFamily="18" charset="0"/>
                        <a:ea typeface="Times New Roman" panose="02020603050405020304" pitchFamily="18" charset="0"/>
                      </a:rPr>
                      <m:t>⇔</m:t>
                    </m:r>
                    <m:sSup>
                      <m:sSupPr>
                        <m:ctrlPr>
                          <a:rPr lang="en-US" sz="3200" b="1" i="1">
                            <a:solidFill>
                              <a:srgbClr val="0000CC"/>
                            </a:solidFill>
                            <a:latin typeface="Cambria Math" panose="02040503050406030204" pitchFamily="18" charset="0"/>
                            <a:ea typeface="Times New Roman" panose="02020603050405020304" pitchFamily="18" charset="0"/>
                          </a:rPr>
                        </m:ctrlPr>
                      </m:sSupPr>
                      <m:e>
                        <m:r>
                          <a:rPr lang="en-US" sz="3200" b="1" i="1">
                            <a:solidFill>
                              <a:srgbClr val="0000CC"/>
                            </a:solidFill>
                            <a:latin typeface="Cambria Math" panose="02040503050406030204" pitchFamily="18" charset="0"/>
                            <a:ea typeface="Times New Roman" panose="02020603050405020304" pitchFamily="18" charset="0"/>
                          </a:rPr>
                          <m:t>𝒇</m:t>
                        </m:r>
                      </m:e>
                      <m:sup>
                        <m:r>
                          <a:rPr lang="en-US" sz="3200" b="1" i="1">
                            <a:solidFill>
                              <a:srgbClr val="0000CC"/>
                            </a:solidFill>
                            <a:latin typeface="Cambria Math" panose="02040503050406030204" pitchFamily="18" charset="0"/>
                            <a:ea typeface="Times New Roman" panose="02020603050405020304" pitchFamily="18" charset="0"/>
                          </a:rPr>
                          <m:t>′</m:t>
                        </m:r>
                      </m:sup>
                    </m:sSup>
                    <m:d>
                      <m:dPr>
                        <m:ctrlPr>
                          <a:rPr lang="en-US" sz="3200" b="1" i="1">
                            <a:solidFill>
                              <a:srgbClr val="0000CC"/>
                            </a:solidFill>
                            <a:latin typeface="Cambria Math" panose="02040503050406030204" pitchFamily="18" charset="0"/>
                            <a:ea typeface="Times New Roman" panose="02020603050405020304" pitchFamily="18" charset="0"/>
                          </a:rPr>
                        </m:ctrlPr>
                      </m:dPr>
                      <m:e>
                        <m:r>
                          <a:rPr lang="en-US" sz="3200" b="1" i="1">
                            <a:solidFill>
                              <a:srgbClr val="0000CC"/>
                            </a:solidFill>
                            <a:latin typeface="Cambria Math" panose="02040503050406030204" pitchFamily="18" charset="0"/>
                            <a:ea typeface="Times New Roman" panose="02020603050405020304" pitchFamily="18" charset="0"/>
                          </a:rPr>
                          <m:t>𝒙</m:t>
                        </m:r>
                      </m:e>
                    </m:d>
                    <m:r>
                      <a:rPr lang="en-US" sz="3200" b="1" i="1">
                        <a:solidFill>
                          <a:srgbClr val="0000CC"/>
                        </a:solidFill>
                        <a:latin typeface="Cambria Math" panose="02040503050406030204" pitchFamily="18" charset="0"/>
                        <a:ea typeface="Times New Roman" panose="02020603050405020304" pitchFamily="18" charset="0"/>
                      </a:rPr>
                      <m:t>≤</m:t>
                    </m:r>
                    <m:r>
                      <a:rPr lang="en-US" sz="3200" b="1" i="1">
                        <a:solidFill>
                          <a:srgbClr val="0000CC"/>
                        </a:solidFill>
                        <a:latin typeface="Cambria Math" panose="02040503050406030204" pitchFamily="18" charset="0"/>
                        <a:ea typeface="Times New Roman" panose="02020603050405020304" pitchFamily="18" charset="0"/>
                      </a:rPr>
                      <m:t>𝟎</m:t>
                    </m:r>
                    <m:r>
                      <a:rPr lang="en-US" sz="3200" b="1" i="1">
                        <a:solidFill>
                          <a:srgbClr val="0000CC"/>
                        </a:solidFill>
                        <a:latin typeface="Cambria Math" panose="02040503050406030204" pitchFamily="18" charset="0"/>
                        <a:ea typeface="Times New Roman" panose="02020603050405020304" pitchFamily="18" charset="0"/>
                      </a:rPr>
                      <m:t>;∀</m:t>
                    </m:r>
                    <m:r>
                      <a:rPr lang="en-US" sz="3200" b="1" i="1">
                        <a:solidFill>
                          <a:srgbClr val="0000CC"/>
                        </a:solidFill>
                        <a:latin typeface="Cambria Math" panose="02040503050406030204" pitchFamily="18" charset="0"/>
                        <a:ea typeface="Times New Roman" panose="02020603050405020304" pitchFamily="18" charset="0"/>
                      </a:rPr>
                      <m:t>𝒙</m:t>
                    </m:r>
                    <m:r>
                      <a:rPr lang="en-US" sz="3200" b="1" i="1">
                        <a:solidFill>
                          <a:srgbClr val="0000CC"/>
                        </a:solidFill>
                        <a:latin typeface="Cambria Math" panose="02040503050406030204" pitchFamily="18" charset="0"/>
                        <a:ea typeface="Times New Roman" panose="02020603050405020304" pitchFamily="18" charset="0"/>
                      </a:rPr>
                      <m:t>∈</m:t>
                    </m:r>
                    <m:r>
                      <a:rPr lang="en-US" sz="3200" b="1" i="1">
                        <a:solidFill>
                          <a:srgbClr val="0000CC"/>
                        </a:solidFill>
                        <a:latin typeface="Cambria Math" panose="02040503050406030204" pitchFamily="18" charset="0"/>
                        <a:ea typeface="Times New Roman" panose="02020603050405020304" pitchFamily="18" charset="0"/>
                      </a:rPr>
                      <m:t>ℝ</m:t>
                    </m:r>
                    <m:r>
                      <a:rPr lang="en-US" sz="3200" b="1" i="1">
                        <a:solidFill>
                          <a:srgbClr val="0000CC"/>
                        </a:solidFill>
                        <a:latin typeface="Cambria Math" panose="02040503050406030204" pitchFamily="18" charset="0"/>
                        <a:ea typeface="Times New Roman" panose="02020603050405020304" pitchFamily="18" charset="0"/>
                      </a:rPr>
                      <m:t>⇔</m:t>
                    </m:r>
                    <m:d>
                      <m:dPr>
                        <m:begChr m:val="["/>
                        <m:endChr m:val=""/>
                        <m:ctrlPr>
                          <a:rPr lang="en-US" sz="3200" b="1" i="1">
                            <a:solidFill>
                              <a:srgbClr val="0000CC"/>
                            </a:solidFill>
                            <a:latin typeface="Cambria Math" panose="02040503050406030204" pitchFamily="18" charset="0"/>
                            <a:ea typeface="Times New Roman" panose="02020603050405020304" pitchFamily="18" charset="0"/>
                          </a:rPr>
                        </m:ctrlPr>
                      </m:dPr>
                      <m:e>
                        <m:eqArr>
                          <m:eqArrPr>
                            <m:ctrlPr>
                              <a:rPr lang="en-US" sz="3200" b="1" i="1">
                                <a:solidFill>
                                  <a:srgbClr val="0000CC"/>
                                </a:solidFill>
                                <a:latin typeface="Cambria Math" panose="02040503050406030204" pitchFamily="18" charset="0"/>
                                <a:ea typeface="Times New Roman" panose="02020603050405020304" pitchFamily="18" charset="0"/>
                              </a:rPr>
                            </m:ctrlPr>
                          </m:eqArrPr>
                          <m:e>
                            <m:r>
                              <a:rPr lang="en-US" sz="3200" b="1" i="1">
                                <a:solidFill>
                                  <a:srgbClr val="0000CC"/>
                                </a:solidFill>
                                <a:latin typeface="Cambria Math" panose="02040503050406030204" pitchFamily="18" charset="0"/>
                                <a:ea typeface="Times New Roman" panose="02020603050405020304" pitchFamily="18" charset="0"/>
                              </a:rPr>
                              <m:t>&amp;</m:t>
                            </m:r>
                            <m:d>
                              <m:dPr>
                                <m:begChr m:val="{"/>
                                <m:endChr m:val=""/>
                                <m:ctrlPr>
                                  <a:rPr lang="en-US" sz="3200" b="1" i="1">
                                    <a:solidFill>
                                      <a:srgbClr val="0000CC"/>
                                    </a:solidFill>
                                    <a:latin typeface="Cambria Math" panose="02040503050406030204" pitchFamily="18" charset="0"/>
                                    <a:ea typeface="Times New Roman" panose="02020603050405020304" pitchFamily="18" charset="0"/>
                                  </a:rPr>
                                </m:ctrlPr>
                              </m:dPr>
                              <m:e>
                                <m:m>
                                  <m:mPr>
                                    <m:mcs>
                                      <m:mc>
                                        <m:mcPr>
                                          <m:count m:val="1"/>
                                          <m:mcJc m:val="center"/>
                                        </m:mcPr>
                                      </m:mc>
                                    </m:mcs>
                                    <m:ctrlPr>
                                      <a:rPr lang="en-US" sz="3200" b="1" i="1">
                                        <a:solidFill>
                                          <a:srgbClr val="0000CC"/>
                                        </a:solidFill>
                                        <a:latin typeface="Cambria Math" panose="02040503050406030204" pitchFamily="18" charset="0"/>
                                        <a:ea typeface="Times New Roman" panose="02020603050405020304" pitchFamily="18" charset="0"/>
                                      </a:rPr>
                                    </m:ctrlPr>
                                  </m:mPr>
                                  <m:mr>
                                    <m:e>
                                      <m:r>
                                        <a:rPr lang="en-US" sz="3200" b="1" i="1">
                                          <a:solidFill>
                                            <a:srgbClr val="0000CC"/>
                                          </a:solidFill>
                                          <a:latin typeface="Cambria Math" panose="02040503050406030204" pitchFamily="18" charset="0"/>
                                          <a:ea typeface="Times New Roman" panose="02020603050405020304" pitchFamily="18" charset="0"/>
                                        </a:rPr>
                                        <m:t>𝒂</m:t>
                                      </m:r>
                                      <m:r>
                                        <a:rPr lang="en-US" sz="3200" b="1" i="1">
                                          <a:solidFill>
                                            <a:srgbClr val="0000CC"/>
                                          </a:solidFill>
                                          <a:latin typeface="Cambria Math" panose="02040503050406030204" pitchFamily="18" charset="0"/>
                                          <a:ea typeface="Times New Roman" panose="02020603050405020304" pitchFamily="18" charset="0"/>
                                        </a:rPr>
                                        <m:t>&lt;</m:t>
                                      </m:r>
                                      <m:r>
                                        <a:rPr lang="en-US" sz="3200" b="1" i="1">
                                          <a:solidFill>
                                            <a:srgbClr val="0000CC"/>
                                          </a:solidFill>
                                          <a:latin typeface="Cambria Math" panose="02040503050406030204" pitchFamily="18" charset="0"/>
                                          <a:ea typeface="Times New Roman" panose="02020603050405020304" pitchFamily="18" charset="0"/>
                                        </a:rPr>
                                        <m:t>𝟎</m:t>
                                      </m:r>
                                    </m:e>
                                  </m:mr>
                                  <m:mr>
                                    <m:e>
                                      <m:r>
                                        <a:rPr lang="en-US" sz="3200" b="1" i="1">
                                          <a:solidFill>
                                            <a:srgbClr val="0000CC"/>
                                          </a:solidFill>
                                          <a:latin typeface="Cambria Math" panose="02040503050406030204" pitchFamily="18" charset="0"/>
                                          <a:ea typeface="Times New Roman" panose="02020603050405020304" pitchFamily="18" charset="0"/>
                                        </a:rPr>
                                        <m:t>𝜟</m:t>
                                      </m:r>
                                      <m:r>
                                        <a:rPr lang="en-US" sz="3200" b="1" i="1">
                                          <a:solidFill>
                                            <a:srgbClr val="0000CC"/>
                                          </a:solidFill>
                                          <a:latin typeface="Cambria Math" panose="02040503050406030204" pitchFamily="18" charset="0"/>
                                          <a:ea typeface="Times New Roman" panose="02020603050405020304" pitchFamily="18" charset="0"/>
                                        </a:rPr>
                                        <m:t>≤</m:t>
                                      </m:r>
                                      <m:r>
                                        <a:rPr lang="en-US" sz="3200" b="1" i="1">
                                          <a:solidFill>
                                            <a:srgbClr val="0000CC"/>
                                          </a:solidFill>
                                          <a:latin typeface="Cambria Math" panose="02040503050406030204" pitchFamily="18" charset="0"/>
                                          <a:ea typeface="Times New Roman" panose="02020603050405020304" pitchFamily="18" charset="0"/>
                                        </a:rPr>
                                        <m:t>𝟎</m:t>
                                      </m:r>
                                    </m:e>
                                  </m:mr>
                                </m:m>
                                <m:r>
                                  <a:rPr lang="en-US" sz="3200" b="1" i="1">
                                    <a:solidFill>
                                      <a:srgbClr val="0000CC"/>
                                    </a:solidFill>
                                    <a:latin typeface="Cambria Math" panose="02040503050406030204" pitchFamily="18" charset="0"/>
                                    <a:ea typeface="Times New Roman" panose="02020603050405020304" pitchFamily="18" charset="0"/>
                                  </a:rPr>
                                  <m:t> </m:t>
                                </m:r>
                              </m:e>
                            </m:d>
                          </m:e>
                          <m:e>
                            <m:r>
                              <a:rPr lang="en-US" sz="3200" b="1" i="1">
                                <a:solidFill>
                                  <a:srgbClr val="0000CC"/>
                                </a:solidFill>
                                <a:latin typeface="Cambria Math" panose="02040503050406030204" pitchFamily="18" charset="0"/>
                                <a:ea typeface="Times New Roman" panose="02020603050405020304" pitchFamily="18" charset="0"/>
                              </a:rPr>
                              <m:t>&amp;</m:t>
                            </m:r>
                            <m:d>
                              <m:dPr>
                                <m:begChr m:val="{"/>
                                <m:endChr m:val=""/>
                                <m:ctrlPr>
                                  <a:rPr lang="en-US" sz="3200" b="1" i="1">
                                    <a:solidFill>
                                      <a:srgbClr val="0000CC"/>
                                    </a:solidFill>
                                    <a:latin typeface="Cambria Math" panose="02040503050406030204" pitchFamily="18" charset="0"/>
                                    <a:ea typeface="Times New Roman" panose="02020603050405020304" pitchFamily="18" charset="0"/>
                                  </a:rPr>
                                </m:ctrlPr>
                              </m:dPr>
                              <m:e>
                                <m:eqArr>
                                  <m:eqArrPr>
                                    <m:ctrlPr>
                                      <a:rPr lang="en-US" sz="3200" b="1" i="1">
                                        <a:solidFill>
                                          <a:srgbClr val="0000CC"/>
                                        </a:solidFill>
                                        <a:latin typeface="Cambria Math" panose="02040503050406030204" pitchFamily="18" charset="0"/>
                                        <a:ea typeface="Times New Roman" panose="02020603050405020304" pitchFamily="18" charset="0"/>
                                      </a:rPr>
                                    </m:ctrlPr>
                                  </m:eqArrPr>
                                  <m:e>
                                    <m:r>
                                      <a:rPr lang="en-US" sz="3200" b="1" i="1">
                                        <a:solidFill>
                                          <a:srgbClr val="0000CC"/>
                                        </a:solidFill>
                                        <a:latin typeface="Cambria Math" panose="02040503050406030204" pitchFamily="18" charset="0"/>
                                        <a:ea typeface="Times New Roman" panose="02020603050405020304" pitchFamily="18" charset="0"/>
                                      </a:rPr>
                                      <m:t>&amp;</m:t>
                                    </m:r>
                                    <m:r>
                                      <a:rPr lang="en-US" sz="3200" b="1" i="1">
                                        <a:solidFill>
                                          <a:srgbClr val="0000CC"/>
                                        </a:solidFill>
                                        <a:latin typeface="Cambria Math" panose="02040503050406030204" pitchFamily="18" charset="0"/>
                                        <a:ea typeface="Times New Roman" panose="02020603050405020304" pitchFamily="18" charset="0"/>
                                      </a:rPr>
                                      <m:t>𝒂</m:t>
                                    </m:r>
                                    <m:r>
                                      <a:rPr lang="en-US" sz="3200" b="1" i="1">
                                        <a:solidFill>
                                          <a:srgbClr val="0000CC"/>
                                        </a:solidFill>
                                        <a:latin typeface="Cambria Math" panose="02040503050406030204" pitchFamily="18" charset="0"/>
                                        <a:ea typeface="Times New Roman" panose="02020603050405020304" pitchFamily="18" charset="0"/>
                                      </a:rPr>
                                      <m:t>=</m:t>
                                    </m:r>
                                    <m:r>
                                      <a:rPr lang="en-US" sz="3200" b="1" i="1">
                                        <a:solidFill>
                                          <a:srgbClr val="0000CC"/>
                                        </a:solidFill>
                                        <a:latin typeface="Cambria Math" panose="02040503050406030204" pitchFamily="18" charset="0"/>
                                        <a:ea typeface="Times New Roman" panose="02020603050405020304" pitchFamily="18" charset="0"/>
                                      </a:rPr>
                                      <m:t>𝟎</m:t>
                                    </m:r>
                                  </m:e>
                                  <m:e>
                                    <m:r>
                                      <a:rPr lang="en-US" sz="3200" b="1" i="1">
                                        <a:solidFill>
                                          <a:srgbClr val="0000CC"/>
                                        </a:solidFill>
                                        <a:latin typeface="Cambria Math" panose="02040503050406030204" pitchFamily="18" charset="0"/>
                                        <a:ea typeface="Times New Roman" panose="02020603050405020304" pitchFamily="18" charset="0"/>
                                      </a:rPr>
                                      <m:t>&amp;</m:t>
                                    </m:r>
                                    <m:r>
                                      <a:rPr lang="en-US" sz="3200" b="1" i="1">
                                        <a:solidFill>
                                          <a:srgbClr val="0000CC"/>
                                        </a:solidFill>
                                        <a:latin typeface="Cambria Math" panose="02040503050406030204" pitchFamily="18" charset="0"/>
                                        <a:ea typeface="Times New Roman" panose="02020603050405020304" pitchFamily="18" charset="0"/>
                                      </a:rPr>
                                      <m:t>𝒃</m:t>
                                    </m:r>
                                    <m:r>
                                      <a:rPr lang="en-US" sz="3200" b="1" i="1">
                                        <a:solidFill>
                                          <a:srgbClr val="0000CC"/>
                                        </a:solidFill>
                                        <a:latin typeface="Cambria Math" panose="02040503050406030204" pitchFamily="18" charset="0"/>
                                        <a:ea typeface="Times New Roman" panose="02020603050405020304" pitchFamily="18" charset="0"/>
                                      </a:rPr>
                                      <m:t>=</m:t>
                                    </m:r>
                                    <m:r>
                                      <a:rPr lang="en-US" sz="3200" b="1" i="1">
                                        <a:solidFill>
                                          <a:srgbClr val="0000CC"/>
                                        </a:solidFill>
                                        <a:latin typeface="Cambria Math" panose="02040503050406030204" pitchFamily="18" charset="0"/>
                                        <a:ea typeface="Times New Roman" panose="02020603050405020304" pitchFamily="18" charset="0"/>
                                      </a:rPr>
                                      <m:t>𝟎</m:t>
                                    </m:r>
                                  </m:e>
                                  <m:e>
                                    <m:r>
                                      <a:rPr lang="en-US" sz="3200" b="1" i="1">
                                        <a:solidFill>
                                          <a:srgbClr val="0000CC"/>
                                        </a:solidFill>
                                        <a:latin typeface="Cambria Math" panose="02040503050406030204" pitchFamily="18" charset="0"/>
                                        <a:ea typeface="Times New Roman" panose="02020603050405020304" pitchFamily="18" charset="0"/>
                                      </a:rPr>
                                      <m:t>&amp;</m:t>
                                    </m:r>
                                    <m:r>
                                      <a:rPr lang="en-US" sz="3200" b="1" i="1">
                                        <a:solidFill>
                                          <a:srgbClr val="0000CC"/>
                                        </a:solidFill>
                                        <a:latin typeface="Cambria Math" panose="02040503050406030204" pitchFamily="18" charset="0"/>
                                        <a:ea typeface="Times New Roman" panose="02020603050405020304" pitchFamily="18" charset="0"/>
                                      </a:rPr>
                                      <m:t>𝒄</m:t>
                                    </m:r>
                                    <m:r>
                                      <a:rPr lang="en-US" sz="3200" b="1" i="1">
                                        <a:solidFill>
                                          <a:srgbClr val="0000CC"/>
                                        </a:solidFill>
                                        <a:latin typeface="Cambria Math" panose="02040503050406030204" pitchFamily="18" charset="0"/>
                                        <a:ea typeface="Times New Roman" panose="02020603050405020304" pitchFamily="18" charset="0"/>
                                      </a:rPr>
                                      <m:t>&lt;</m:t>
                                    </m:r>
                                    <m:r>
                                      <a:rPr lang="en-US" sz="3200" b="1" i="1">
                                        <a:solidFill>
                                          <a:srgbClr val="0000CC"/>
                                        </a:solidFill>
                                        <a:latin typeface="Cambria Math" panose="02040503050406030204" pitchFamily="18" charset="0"/>
                                        <a:ea typeface="Times New Roman" panose="02020603050405020304" pitchFamily="18" charset="0"/>
                                      </a:rPr>
                                      <m:t>𝟎</m:t>
                                    </m:r>
                                  </m:e>
                                </m:eqArr>
                              </m:e>
                            </m:d>
                          </m:e>
                        </m:eqArr>
                      </m:e>
                    </m:d>
                    <m:r>
                      <a:rPr lang="en-US" sz="3200" b="1" i="1">
                        <a:solidFill>
                          <a:srgbClr val="0000CC"/>
                        </a:solidFill>
                        <a:latin typeface="Cambria Math" panose="02040503050406030204" pitchFamily="18" charset="0"/>
                        <a:ea typeface="Times New Roman" panose="02020603050405020304" pitchFamily="18" charset="0"/>
                      </a:rPr>
                      <m:t>.</m:t>
                    </m:r>
                  </m:oMath>
                </a14:m>
                <a:endParaRPr lang="en-US" sz="3200" b="1">
                  <a:solidFill>
                    <a:srgbClr val="0000CC"/>
                  </a:solidFill>
                  <a:latin typeface="Times New Roman" panose="02020603050405020304" pitchFamily="18" charset="0"/>
                  <a:ea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18F89972-E245-4B13-AFE3-FB70A8D85CCE}"/>
                  </a:ext>
                </a:extLst>
              </p:cNvPr>
              <p:cNvSpPr>
                <a:spLocks noRot="1" noChangeAspect="1" noMove="1" noResize="1" noEditPoints="1" noAdjustHandles="1" noChangeArrowheads="1" noChangeShapeType="1" noTextEdit="1"/>
              </p:cNvSpPr>
              <p:nvPr/>
            </p:nvSpPr>
            <p:spPr>
              <a:xfrm>
                <a:off x="517450" y="222539"/>
                <a:ext cx="11146465" cy="6514732"/>
              </a:xfrm>
              <a:prstGeom prst="rect">
                <a:avLst/>
              </a:prstGeom>
              <a:blipFill>
                <a:blip r:embed="rId2"/>
                <a:stretch>
                  <a:fillRect l="-1422" t="-936"/>
                </a:stretch>
              </a:blipFill>
            </p:spPr>
            <p:txBody>
              <a:bodyPr/>
              <a:lstStyle/>
              <a:p>
                <a:r>
                  <a:rPr lang="en-US">
                    <a:noFill/>
                  </a:rPr>
                  <a:t> </a:t>
                </a:r>
              </a:p>
            </p:txBody>
          </p:sp>
        </mc:Fallback>
      </mc:AlternateContent>
    </p:spTree>
    <p:extLst>
      <p:ext uri="{BB962C8B-B14F-4D97-AF65-F5344CB8AC3E}">
        <p14:creationId xmlns:p14="http://schemas.microsoft.com/office/powerpoint/2010/main" val="2051027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3541CA3C-E9DA-4EC6-AE1B-0386575C04B9}"/>
                  </a:ext>
                </a:extLst>
              </p:cNvPr>
              <p:cNvSpPr/>
              <p:nvPr/>
            </p:nvSpPr>
            <p:spPr>
              <a:xfrm>
                <a:off x="618463" y="400477"/>
                <a:ext cx="11040138" cy="5016758"/>
              </a:xfrm>
              <a:prstGeom prst="rect">
                <a:avLst/>
              </a:prstGeom>
            </p:spPr>
            <p:txBody>
              <a:bodyPr wrap="square">
                <a:spAutoFit/>
              </a:bodyPr>
              <a:lstStyle/>
              <a:p>
                <a:pPr algn="just">
                  <a:spcAft>
                    <a:spcPts val="0"/>
                  </a:spcAft>
                  <a:tabLst>
                    <a:tab pos="450215" algn="l"/>
                  </a:tabLst>
                </a:pPr>
                <a:r>
                  <a:rPr lang="en-US" sz="3200" b="1">
                    <a:solidFill>
                      <a:srgbClr val="C00000"/>
                    </a:solidFill>
                    <a:latin typeface="Varpada"/>
                    <a:ea typeface="Times New Roman" panose="02020603050405020304" pitchFamily="18" charset="0"/>
                    <a:sym typeface="Wingdings 2" panose="05020102010507070707" pitchFamily="18" charset="2"/>
                  </a:rPr>
                  <a:t></a:t>
                </a:r>
                <a:r>
                  <a:rPr lang="en-US" sz="3200" b="1">
                    <a:solidFill>
                      <a:srgbClr val="C00000"/>
                    </a:solidFill>
                    <a:latin typeface="Varpada"/>
                    <a:ea typeface="Times New Roman" panose="02020603050405020304" pitchFamily="18" charset="0"/>
                  </a:rPr>
                  <a:t>B. DẠNG TOÁN. </a:t>
                </a:r>
                <a:endParaRPr lang="en-US" sz="3200">
                  <a:latin typeface="Times New Roman" panose="02020603050405020304" pitchFamily="18" charset="0"/>
                  <a:ea typeface="Times New Roman" panose="02020603050405020304" pitchFamily="18" charset="0"/>
                </a:endParaRPr>
              </a:p>
              <a:p>
                <a:pPr algn="just">
                  <a:spcAft>
                    <a:spcPts val="0"/>
                  </a:spcAft>
                </a:pPr>
                <a:r>
                  <a:rPr lang="en-US" sz="3200" b="1">
                    <a:solidFill>
                      <a:srgbClr val="0000CC"/>
                    </a:solidFill>
                    <a:latin typeface="Varpada"/>
                    <a:ea typeface="Times New Roman" panose="02020603050405020304" pitchFamily="18" charset="0"/>
                    <a:sym typeface="Wingdings" panose="05000000000000000000" pitchFamily="2" charset="2"/>
                  </a:rPr>
                  <a:t></a:t>
                </a:r>
                <a:r>
                  <a:rPr lang="en-US" sz="3200" b="1" u="sng">
                    <a:solidFill>
                      <a:srgbClr val="0000CC"/>
                    </a:solidFill>
                    <a:latin typeface="Varpada"/>
                    <a:ea typeface="Times New Roman" panose="02020603050405020304" pitchFamily="18" charset="0"/>
                  </a:rPr>
                  <a:t>Dạng </a:t>
                </a:r>
                <a:r>
                  <a:rPr lang="en-US" sz="3200" u="sng">
                    <a:solidFill>
                      <a:srgbClr val="C00000"/>
                    </a:solidFill>
                    <a:latin typeface="Varpada"/>
                    <a:ea typeface="Times New Roman" panose="02020603050405020304" pitchFamily="18" charset="0"/>
                    <a:sym typeface="Wingdings 2" panose="05020102010507070707" pitchFamily="18" charset="2"/>
                  </a:rPr>
                  <a:t></a:t>
                </a:r>
                <a:r>
                  <a:rPr lang="en-US" sz="3200" b="1">
                    <a:solidFill>
                      <a:srgbClr val="0000CC"/>
                    </a:solidFill>
                    <a:latin typeface="Varpada"/>
                    <a:ea typeface="Times New Roman" panose="02020603050405020304" pitchFamily="18" charset="0"/>
                  </a:rPr>
                  <a:t>: Xét tính đơn điệu của hàm số </a:t>
                </a:r>
                <a:endParaRPr lang="en-US" sz="3200">
                  <a:latin typeface="Times New Roman" panose="02020603050405020304" pitchFamily="18" charset="0"/>
                  <a:ea typeface="Times New Roman" panose="02020603050405020304" pitchFamily="18" charset="0"/>
                </a:endParaRPr>
              </a:p>
              <a:p>
                <a:pPr algn="just">
                  <a:spcAft>
                    <a:spcPts val="0"/>
                  </a:spcAft>
                </a:pPr>
                <a:r>
                  <a:rPr lang="nl-NL" sz="3200" b="1">
                    <a:solidFill>
                      <a:srgbClr val="0000CC"/>
                    </a:solidFill>
                    <a:latin typeface="Varpada"/>
                    <a:ea typeface="Arial" panose="020B0604020202020204" pitchFamily="34" charset="0"/>
                  </a:rPr>
                  <a:t> </a:t>
                </a:r>
                <a:r>
                  <a:rPr lang="nl-NL" sz="3200" b="1">
                    <a:solidFill>
                      <a:srgbClr val="0000CC"/>
                    </a:solidFill>
                    <a:latin typeface="Varpada"/>
                    <a:ea typeface="Arial" panose="020B0604020202020204" pitchFamily="34" charset="0"/>
                    <a:sym typeface="Wingdings 2" panose="05020102010507070707" pitchFamily="18" charset="2"/>
                  </a:rPr>
                  <a:t></a:t>
                </a:r>
                <a:r>
                  <a:rPr lang="nl-NL" sz="3200" b="1">
                    <a:solidFill>
                      <a:srgbClr val="0000CC"/>
                    </a:solidFill>
                    <a:latin typeface="Varpada"/>
                    <a:ea typeface="Arial" panose="020B0604020202020204" pitchFamily="34" charset="0"/>
                  </a:rPr>
                  <a:t>.</a:t>
                </a:r>
                <a:r>
                  <a:rPr lang="nl-NL" sz="3200">
                    <a:solidFill>
                      <a:srgbClr val="0000CC"/>
                    </a:solidFill>
                    <a:latin typeface="Varpada"/>
                    <a:ea typeface="Calibri" panose="020F0502020204030204" pitchFamily="34" charset="0"/>
                  </a:rPr>
                  <a:t> </a:t>
                </a:r>
                <a:r>
                  <a:rPr lang="vi-VN" sz="3200" b="1">
                    <a:solidFill>
                      <a:srgbClr val="0000CC"/>
                    </a:solidFill>
                    <a:latin typeface="Varpada"/>
                    <a:ea typeface="Calibri" panose="020F0502020204030204" pitchFamily="34" charset="0"/>
                  </a:rPr>
                  <a:t>Phương pháp giải</a:t>
                </a:r>
                <a:r>
                  <a:rPr lang="vi-VN" sz="3200">
                    <a:solidFill>
                      <a:srgbClr val="0000CC"/>
                    </a:solidFill>
                    <a:latin typeface="Varpada"/>
                    <a:ea typeface="Calibri" panose="020F0502020204030204" pitchFamily="34" charset="0"/>
                  </a:rPr>
                  <a:t>: </a:t>
                </a:r>
                <a:endParaRPr lang="en-US" sz="3200">
                  <a:latin typeface="Times New Roman" panose="02020603050405020304" pitchFamily="18" charset="0"/>
                  <a:ea typeface="Times New Roman" panose="02020603050405020304" pitchFamily="18" charset="0"/>
                </a:endParaRPr>
              </a:p>
              <a:p>
                <a:pPr algn="just">
                  <a:spcAft>
                    <a:spcPts val="0"/>
                  </a:spcAft>
                </a:pPr>
                <a:r>
                  <a:rPr lang="es-MX" sz="3200" b="1">
                    <a:latin typeface="Varpada"/>
                    <a:ea typeface="Calibri" panose="020F0502020204030204" pitchFamily="34" charset="0"/>
                  </a:rPr>
                  <a:t> Xét tính đơn điệu của hàm số </a:t>
                </a:r>
                <a14:m>
                  <m:oMath xmlns:m="http://schemas.openxmlformats.org/officeDocument/2006/math">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𝑓</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oMath>
                </a14:m>
                <a:r>
                  <a:rPr lang="es-MX" sz="3200" b="1">
                    <a:latin typeface="Varpada"/>
                    <a:ea typeface="Calibri" panose="020F0502020204030204" pitchFamily="34" charset="0"/>
                  </a:rPr>
                  <a:t> trên tập xác định</a:t>
                </a:r>
                <a:endParaRPr lang="en-US" sz="3200">
                  <a:latin typeface="Times New Roman" panose="02020603050405020304" pitchFamily="18" charset="0"/>
                  <a:ea typeface="Times New Roman" panose="02020603050405020304" pitchFamily="18" charset="0"/>
                </a:endParaRPr>
              </a:p>
              <a:p>
                <a:pPr algn="just">
                  <a:spcAft>
                    <a:spcPts val="0"/>
                  </a:spcAft>
                </a:pPr>
                <a:r>
                  <a:rPr lang="es-MX"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 </a:t>
                </a:r>
                <a:r>
                  <a:rPr lang="es-MX" sz="3200" b="1" u="sng">
                    <a:latin typeface="Varpada"/>
                    <a:ea typeface="Calibri" panose="020F0502020204030204" pitchFamily="34" charset="0"/>
                  </a:rPr>
                  <a:t>Bước 1:</a:t>
                </a:r>
                <a:r>
                  <a:rPr lang="es-MX" sz="3200">
                    <a:latin typeface="Varpada"/>
                    <a:ea typeface="Calibri" panose="020F0502020204030204" pitchFamily="34" charset="0"/>
                  </a:rPr>
                  <a:t> Tìm tập xác định </a:t>
                </a:r>
                <a:r>
                  <a:rPr lang="es-MX" sz="3200" i="1">
                    <a:latin typeface="Varpada"/>
                    <a:ea typeface="Calibri" panose="020F0502020204030204" pitchFamily="34" charset="0"/>
                  </a:rPr>
                  <a:t>D</a:t>
                </a:r>
                <a:r>
                  <a:rPr lang="es-MX" sz="3200">
                    <a:latin typeface="Varpada"/>
                    <a:ea typeface="Calibri" panose="020F0502020204030204" pitchFamily="34" charset="0"/>
                  </a:rPr>
                  <a:t>.</a:t>
                </a:r>
                <a:endParaRPr lang="en-US" sz="3200">
                  <a:latin typeface="Times New Roman" panose="02020603050405020304" pitchFamily="18" charset="0"/>
                  <a:ea typeface="Times New Roman" panose="02020603050405020304" pitchFamily="18" charset="0"/>
                </a:endParaRPr>
              </a:p>
              <a:p>
                <a:pPr algn="just">
                  <a:spcAft>
                    <a:spcPts val="0"/>
                  </a:spcAft>
                </a:pPr>
                <a:r>
                  <a:rPr lang="es-MX"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 </a:t>
                </a:r>
                <a:r>
                  <a:rPr lang="es-MX" sz="3200" b="1" u="sng">
                    <a:latin typeface="Varpada"/>
                    <a:ea typeface="Calibri" panose="020F0502020204030204" pitchFamily="34" charset="0"/>
                  </a:rPr>
                  <a:t>Bước 2 :</a:t>
                </a:r>
                <a:r>
                  <a:rPr lang="es-MX" sz="3200">
                    <a:latin typeface="Varpada"/>
                    <a:ea typeface="Calibri" panose="020F0502020204030204" pitchFamily="34" charset="0"/>
                  </a:rPr>
                  <a:t> Tính đạo hàm </a:t>
                </a:r>
                <a14:m>
                  <m:oMath xmlns:m="http://schemas.openxmlformats.org/officeDocument/2006/math">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𝑦</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𝑓</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oMath>
                </a14:m>
                <a:r>
                  <a:rPr lang="es-MX" sz="3200">
                    <a:latin typeface="Varpada"/>
                    <a:ea typeface="Calibri" panose="020F0502020204030204" pitchFamily="34" charset="0"/>
                  </a:rPr>
                  <a:t>.</a:t>
                </a:r>
                <a:endParaRPr lang="en-US" sz="3200">
                  <a:latin typeface="Times New Roman" panose="02020603050405020304" pitchFamily="18" charset="0"/>
                  <a:ea typeface="Times New Roman" panose="02020603050405020304" pitchFamily="18" charset="0"/>
                </a:endParaRPr>
              </a:p>
              <a:p>
                <a:pPr algn="just">
                  <a:spcAft>
                    <a:spcPts val="0"/>
                  </a:spcAft>
                </a:pPr>
                <a:r>
                  <a:rPr lang="es-MX"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 </a:t>
                </a:r>
                <a:r>
                  <a:rPr lang="es-MX" sz="3200" b="1" u="sng">
                    <a:latin typeface="Varpada"/>
                    <a:ea typeface="Calibri" panose="020F0502020204030204" pitchFamily="34" charset="0"/>
                  </a:rPr>
                  <a:t>Bước 3 :</a:t>
                </a:r>
                <a:r>
                  <a:rPr lang="es-MX" sz="3200">
                    <a:latin typeface="Varpada"/>
                    <a:ea typeface="Calibri" panose="020F0502020204030204" pitchFamily="34" charset="0"/>
                  </a:rPr>
                  <a:t> Tìm nghiệm của </a:t>
                </a:r>
                <a14:m>
                  <m:oMath xmlns:m="http://schemas.openxmlformats.org/officeDocument/2006/math">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𝑓</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oMath>
                </a14:m>
                <a:r>
                  <a:rPr lang="es-MX" sz="3200">
                    <a:latin typeface="Varpada"/>
                    <a:ea typeface="Calibri" panose="020F0502020204030204" pitchFamily="34" charset="0"/>
                  </a:rPr>
                  <a:t> hoặc những giá trị </a:t>
                </a:r>
                <a:r>
                  <a:rPr lang="es-MX" sz="3200" i="1">
                    <a:latin typeface="Varpada"/>
                    <a:ea typeface="Calibri" panose="020F0502020204030204" pitchFamily="34" charset="0"/>
                  </a:rPr>
                  <a:t>x</a:t>
                </a:r>
                <a:r>
                  <a:rPr lang="es-MX" sz="3200">
                    <a:latin typeface="Varpada"/>
                    <a:ea typeface="Calibri" panose="020F0502020204030204" pitchFamily="34" charset="0"/>
                  </a:rPr>
                  <a:t> làm cho </a:t>
                </a:r>
                <a14:m>
                  <m:oMath xmlns:m="http://schemas.openxmlformats.org/officeDocument/2006/math">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𝑓</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oMath>
                </a14:m>
                <a:r>
                  <a:rPr lang="es-MX" sz="3200">
                    <a:latin typeface="Varpada"/>
                    <a:ea typeface="Calibri" panose="020F0502020204030204" pitchFamily="34" charset="0"/>
                  </a:rPr>
                  <a:t> không xác định.</a:t>
                </a:r>
                <a:endParaRPr lang="en-US" sz="3200">
                  <a:latin typeface="Times New Roman" panose="02020603050405020304" pitchFamily="18" charset="0"/>
                  <a:ea typeface="Times New Roman" panose="02020603050405020304" pitchFamily="18" charset="0"/>
                </a:endParaRPr>
              </a:p>
              <a:p>
                <a:pPr algn="just">
                  <a:spcAft>
                    <a:spcPts val="0"/>
                  </a:spcAft>
                </a:pPr>
                <a:r>
                  <a:rPr lang="es-MX"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 </a:t>
                </a:r>
                <a:r>
                  <a:rPr lang="es-MX" sz="3200" b="1" u="sng">
                    <a:latin typeface="Varpada"/>
                    <a:ea typeface="Calibri" panose="020F0502020204030204" pitchFamily="34" charset="0"/>
                  </a:rPr>
                  <a:t>Bước 4 :</a:t>
                </a:r>
                <a:r>
                  <a:rPr lang="es-MX" sz="3200" i="1">
                    <a:latin typeface="Varpada"/>
                    <a:ea typeface="Calibri" panose="020F0502020204030204" pitchFamily="34" charset="0"/>
                  </a:rPr>
                  <a:t> </a:t>
                </a:r>
                <a:r>
                  <a:rPr lang="es-MX" sz="3200">
                    <a:latin typeface="Varpada"/>
                    <a:ea typeface="Calibri" panose="020F0502020204030204" pitchFamily="34" charset="0"/>
                  </a:rPr>
                  <a:t>Lập bảng biến thiên.</a:t>
                </a:r>
                <a:endParaRPr lang="en-US" sz="3200">
                  <a:latin typeface="Times New Roman" panose="02020603050405020304" pitchFamily="18" charset="0"/>
                  <a:ea typeface="Times New Roman" panose="02020603050405020304" pitchFamily="18" charset="0"/>
                </a:endParaRPr>
              </a:p>
              <a:p>
                <a:pPr algn="just">
                  <a:spcAft>
                    <a:spcPts val="0"/>
                  </a:spcAft>
                </a:pPr>
                <a:r>
                  <a:rPr lang="es-MX"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 </a:t>
                </a:r>
                <a:r>
                  <a:rPr lang="es-MX" sz="3200" b="1" u="sng">
                    <a:latin typeface="Varpada"/>
                    <a:ea typeface="Calibri" panose="020F0502020204030204" pitchFamily="34" charset="0"/>
                  </a:rPr>
                  <a:t>Bước 5</a:t>
                </a:r>
                <a:r>
                  <a:rPr lang="es-MX" sz="3200" b="1" i="1" u="sng">
                    <a:latin typeface="Varpada"/>
                    <a:ea typeface="Calibri" panose="020F0502020204030204" pitchFamily="34" charset="0"/>
                  </a:rPr>
                  <a:t> </a:t>
                </a:r>
                <a:r>
                  <a:rPr lang="es-MX" sz="3200" b="1" u="sng">
                    <a:latin typeface="Varpada"/>
                    <a:ea typeface="Calibri" panose="020F0502020204030204" pitchFamily="34" charset="0"/>
                  </a:rPr>
                  <a:t>:</a:t>
                </a:r>
                <a:r>
                  <a:rPr lang="es-MX" sz="3200" i="1">
                    <a:latin typeface="Varpada"/>
                    <a:ea typeface="Calibri" panose="020F0502020204030204" pitchFamily="34" charset="0"/>
                  </a:rPr>
                  <a:t> </a:t>
                </a:r>
                <a:r>
                  <a:rPr lang="es-MX" sz="3200">
                    <a:latin typeface="Varpada"/>
                    <a:ea typeface="Calibri" panose="020F0502020204030204" pitchFamily="34" charset="0"/>
                  </a:rPr>
                  <a:t>Kết luận.</a:t>
                </a:r>
                <a:endParaRPr lang="en-US" sz="3200">
                  <a:latin typeface="Times New Roman" panose="02020603050405020304" pitchFamily="18" charset="0"/>
                  <a:ea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3541CA3C-E9DA-4EC6-AE1B-0386575C04B9}"/>
                  </a:ext>
                </a:extLst>
              </p:cNvPr>
              <p:cNvSpPr>
                <a:spLocks noRot="1" noChangeAspect="1" noMove="1" noResize="1" noEditPoints="1" noAdjustHandles="1" noChangeArrowheads="1" noChangeShapeType="1" noTextEdit="1"/>
              </p:cNvSpPr>
              <p:nvPr/>
            </p:nvSpPr>
            <p:spPr>
              <a:xfrm>
                <a:off x="618463" y="400477"/>
                <a:ext cx="11040138" cy="5016758"/>
              </a:xfrm>
              <a:prstGeom prst="rect">
                <a:avLst/>
              </a:prstGeom>
              <a:blipFill>
                <a:blip r:embed="rId2"/>
                <a:stretch>
                  <a:fillRect l="-1380" t="-1701" r="-2263" b="-3159"/>
                </a:stretch>
              </a:blipFill>
            </p:spPr>
            <p:txBody>
              <a:bodyPr/>
              <a:lstStyle/>
              <a:p>
                <a:r>
                  <a:rPr lang="en-US">
                    <a:noFill/>
                  </a:rPr>
                  <a:t> </a:t>
                </a:r>
              </a:p>
            </p:txBody>
          </p:sp>
        </mc:Fallback>
      </mc:AlternateContent>
    </p:spTree>
    <p:extLst>
      <p:ext uri="{BB962C8B-B14F-4D97-AF65-F5344CB8AC3E}">
        <p14:creationId xmlns:p14="http://schemas.microsoft.com/office/powerpoint/2010/main" val="26532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68D245-D5F4-489F-9EAE-743DC0854BD4}"/>
              </a:ext>
            </a:extLst>
          </p:cNvPr>
          <p:cNvSpPr/>
          <p:nvPr/>
        </p:nvSpPr>
        <p:spPr>
          <a:xfrm>
            <a:off x="517454" y="33200"/>
            <a:ext cx="11093302" cy="6664004"/>
          </a:xfrm>
          <a:prstGeom prst="rect">
            <a:avLst/>
          </a:prstGeom>
        </p:spPr>
        <p:txBody>
          <a:bodyPr wrap="square">
            <a:spAutoFit/>
          </a:bodyPr>
          <a:lstStyle/>
          <a:p>
            <a:pPr algn="just">
              <a:lnSpc>
                <a:spcPct val="150000"/>
              </a:lnSpc>
              <a:spcAft>
                <a:spcPts val="0"/>
              </a:spcAft>
            </a:pPr>
            <a:r>
              <a:rPr lang="en-US" sz="3200" b="1">
                <a:solidFill>
                  <a:srgbClr val="C00000"/>
                </a:solidFill>
                <a:latin typeface="Varpada"/>
                <a:ea typeface="Arial" panose="020B0604020202020204" pitchFamily="34" charset="0"/>
              </a:rPr>
              <a:t> </a:t>
            </a:r>
            <a:r>
              <a:rPr lang="nl-NL" sz="3200" b="1">
                <a:solidFill>
                  <a:srgbClr val="C00000"/>
                </a:solidFill>
                <a:latin typeface="Varpada"/>
                <a:ea typeface="Arial" panose="020B0604020202020204" pitchFamily="34" charset="0"/>
                <a:sym typeface="Wingdings 2" panose="05020102010507070707" pitchFamily="18" charset="2"/>
              </a:rPr>
              <a:t></a:t>
            </a:r>
            <a:r>
              <a:rPr lang="nl-NL" sz="3200" b="1">
                <a:solidFill>
                  <a:srgbClr val="C00000"/>
                </a:solidFill>
                <a:latin typeface="Varpada"/>
                <a:ea typeface="Arial" panose="020B0604020202020204" pitchFamily="34" charset="0"/>
              </a:rPr>
              <a:t>.</a:t>
            </a:r>
            <a:r>
              <a:rPr lang="nl-NL" sz="3200">
                <a:solidFill>
                  <a:srgbClr val="C00000"/>
                </a:solidFill>
                <a:latin typeface="Varpada"/>
                <a:ea typeface="Calibri" panose="020F0502020204030204" pitchFamily="34" charset="0"/>
              </a:rPr>
              <a:t> </a:t>
            </a:r>
            <a:r>
              <a:rPr lang="vi-VN" sz="3200" b="1">
                <a:solidFill>
                  <a:srgbClr val="C00000"/>
                </a:solidFill>
                <a:latin typeface="Varpada"/>
                <a:ea typeface="Calibri" panose="020F0502020204030204" pitchFamily="34" charset="0"/>
              </a:rPr>
              <a:t>Casio</a:t>
            </a:r>
            <a:r>
              <a:rPr lang="vi-VN" sz="3200">
                <a:solidFill>
                  <a:srgbClr val="C00000"/>
                </a:solidFill>
                <a:latin typeface="Varpada"/>
                <a:ea typeface="Calibri" panose="020F0502020204030204" pitchFamily="34" charset="0"/>
              </a:rPr>
              <a:t>: </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en-US"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 </a:t>
            </a:r>
            <a:r>
              <a:rPr lang="es-MX" sz="3200" b="1">
                <a:latin typeface="Varpada"/>
                <a:ea typeface="Calibri" panose="020F0502020204030204" pitchFamily="34" charset="0"/>
              </a:rPr>
              <a:t>Cách 1 </a:t>
            </a:r>
            <a:r>
              <a:rPr lang="es-MX" sz="3200">
                <a:latin typeface="Varpada"/>
                <a:ea typeface="Calibri" panose="020F0502020204030204" pitchFamily="34" charset="0"/>
              </a:rPr>
              <a:t>:</a:t>
            </a:r>
            <a:r>
              <a:rPr lang="es-MX" sz="3200" b="1">
                <a:latin typeface="Varpada"/>
                <a:ea typeface="Calibri" panose="020F0502020204030204" pitchFamily="34" charset="0"/>
              </a:rPr>
              <a:t> </a:t>
            </a:r>
            <a:r>
              <a:rPr lang="es-MX" sz="3200">
                <a:latin typeface="Varpada"/>
                <a:ea typeface="Calibri" panose="020F0502020204030204" pitchFamily="34" charset="0"/>
              </a:rPr>
              <a:t>Sử dụng chức năng lập bảng giá trị MODE 7 của máy tính Casio . Quan sát bảng kết quả nhận được , khoảng nào làm cho hàm số luôn tăng thì là khoảng đồng biến, khoảng nào làm cho hàm số luôn giảm là khoảng ngịch biến</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pPr>
            <a:r>
              <a:rPr lang="es-MX"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 </a:t>
            </a:r>
            <a:r>
              <a:rPr lang="es-MX" sz="3200" b="1">
                <a:latin typeface="Varpada"/>
                <a:ea typeface="Calibri" panose="020F0502020204030204" pitchFamily="34" charset="0"/>
              </a:rPr>
              <a:t>Cách 2 </a:t>
            </a:r>
            <a:r>
              <a:rPr lang="es-MX" sz="3200">
                <a:latin typeface="Varpada"/>
                <a:ea typeface="Calibri" panose="020F0502020204030204" pitchFamily="34" charset="0"/>
              </a:rPr>
              <a:t>:</a:t>
            </a:r>
            <a:r>
              <a:rPr lang="es-MX" sz="3200" b="1">
                <a:latin typeface="Varpada"/>
                <a:ea typeface="Calibri" panose="020F0502020204030204" pitchFamily="34" charset="0"/>
              </a:rPr>
              <a:t> </a:t>
            </a:r>
            <a:r>
              <a:rPr lang="es-MX" sz="3200">
                <a:latin typeface="Varpada"/>
                <a:ea typeface="Calibri" panose="020F0502020204030204" pitchFamily="34" charset="0"/>
              </a:rPr>
              <a:t>Tính đạo hàm, thiết lập bất phương trình đạo hàm. Sử dụng tính năng giải bất phương trình INEQ của máy tính Casio (đôi với bất phương trình bậc hai, bậc ba).</a:t>
            </a:r>
            <a:endParaRPr lang="en-US" sz="3200">
              <a:latin typeface="Times New Roman" panose="02020603050405020304" pitchFamily="18" charset="0"/>
              <a:ea typeface="Times New Roman" panose="02020603050405020304" pitchFamily="18" charset="0"/>
            </a:endParaRPr>
          </a:p>
          <a:p>
            <a:pPr>
              <a:lnSpc>
                <a:spcPct val="150000"/>
              </a:lnSpc>
            </a:pPr>
            <a:r>
              <a:rPr lang="es-MX" sz="3200" b="1">
                <a:solidFill>
                  <a:srgbClr val="FF0000"/>
                </a:solidFill>
                <a:latin typeface="Varpada"/>
                <a:ea typeface="Calibri" panose="020F0502020204030204" pitchFamily="34" charset="0"/>
                <a:cs typeface="Times New Roman" panose="02020603050405020304" pitchFamily="18" charset="0"/>
              </a:rPr>
              <a:t>Trắc nghiệm (Cách nhận xét bài toán, mẹo mực để loại trừ)</a:t>
            </a:r>
            <a:endParaRPr lang="en-US" sz="3200"/>
          </a:p>
        </p:txBody>
      </p:sp>
    </p:spTree>
    <p:extLst>
      <p:ext uri="{BB962C8B-B14F-4D97-AF65-F5344CB8AC3E}">
        <p14:creationId xmlns:p14="http://schemas.microsoft.com/office/powerpoint/2010/main" val="4071808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274A4C41-67E7-43EB-BC64-6CCB53A61398}"/>
                  </a:ext>
                </a:extLst>
              </p:cNvPr>
              <p:cNvSpPr/>
              <p:nvPr/>
            </p:nvSpPr>
            <p:spPr>
              <a:xfrm>
                <a:off x="453655" y="427043"/>
                <a:ext cx="11337851" cy="5233612"/>
              </a:xfrm>
              <a:prstGeom prst="rect">
                <a:avLst/>
              </a:prstGeom>
            </p:spPr>
            <p:txBody>
              <a:bodyPr wrap="square">
                <a:spAutoFit/>
              </a:bodyPr>
              <a:lstStyle/>
              <a:p>
                <a:pPr algn="just">
                  <a:spcAft>
                    <a:spcPts val="0"/>
                  </a:spcAft>
                  <a:tabLst>
                    <a:tab pos="1719580" algn="l"/>
                    <a:tab pos="3262630" algn="l"/>
                    <a:tab pos="4806315" algn="l"/>
                  </a:tabLst>
                </a:pPr>
                <a:r>
                  <a:rPr lang="en-US" sz="3200" b="1">
                    <a:solidFill>
                      <a:srgbClr val="0000CC"/>
                    </a:solidFill>
                    <a:latin typeface="Varpada"/>
                    <a:ea typeface="Times New Roman" panose="02020603050405020304" pitchFamily="18" charset="0"/>
                    <a:sym typeface="Wingdings" panose="05000000000000000000" pitchFamily="2" charset="2"/>
                  </a:rPr>
                  <a:t></a:t>
                </a:r>
                <a:r>
                  <a:rPr lang="en-US" sz="3200" b="1" u="sng">
                    <a:solidFill>
                      <a:srgbClr val="0000CC"/>
                    </a:solidFill>
                    <a:latin typeface="Varpada"/>
                    <a:ea typeface="Times New Roman" panose="02020603050405020304" pitchFamily="18" charset="0"/>
                  </a:rPr>
                  <a:t>Dạng </a:t>
                </a:r>
                <a:r>
                  <a:rPr lang="en-US" sz="3200" u="sng">
                    <a:solidFill>
                      <a:srgbClr val="C00000"/>
                    </a:solidFill>
                    <a:latin typeface="Varpada"/>
                    <a:ea typeface="Times New Roman" panose="02020603050405020304" pitchFamily="18" charset="0"/>
                    <a:sym typeface="Wingdings 2" panose="05020102010507070707" pitchFamily="18" charset="2"/>
                  </a:rPr>
                  <a:t></a:t>
                </a:r>
                <a:r>
                  <a:rPr lang="en-US" sz="3200" b="1">
                    <a:solidFill>
                      <a:srgbClr val="0000CC"/>
                    </a:solidFill>
                    <a:latin typeface="Varpada"/>
                    <a:ea typeface="Times New Roman" panose="02020603050405020304" pitchFamily="18" charset="0"/>
                  </a:rPr>
                  <a:t>: Điều kiện để hàm số đơn điệu trên khoảng </a:t>
                </a:r>
                <a14:m>
                  <m:oMath xmlns:m="http://schemas.openxmlformats.org/officeDocument/2006/math">
                    <m:r>
                      <a:rPr lang="en-US" sz="3200" i="1">
                        <a:solidFill>
                          <a:srgbClr val="0000CC"/>
                        </a:solidFill>
                        <a:latin typeface="Cambria Math" panose="02040503050406030204" pitchFamily="18" charset="0"/>
                        <a:ea typeface="Times New Roman" panose="02020603050405020304" pitchFamily="18" charset="0"/>
                      </a:rPr>
                      <m:t>𝐾</m:t>
                    </m:r>
                  </m:oMath>
                </a14:m>
                <a:r>
                  <a:rPr lang="en-US" sz="3200" b="1">
                    <a:solidFill>
                      <a:srgbClr val="0000CC"/>
                    </a:solidFill>
                    <a:latin typeface="Varpada"/>
                    <a:ea typeface="Times New Roman" panose="02020603050405020304" pitchFamily="18" charset="0"/>
                  </a:rPr>
                  <a:t> </a:t>
                </a:r>
                <a:endParaRPr lang="en-US" sz="3200">
                  <a:latin typeface="Times New Roman" panose="02020603050405020304" pitchFamily="18" charset="0"/>
                  <a:ea typeface="Times New Roman" panose="02020603050405020304" pitchFamily="18" charset="0"/>
                </a:endParaRPr>
              </a:p>
              <a:p>
                <a:pPr algn="just">
                  <a:spcAft>
                    <a:spcPts val="0"/>
                  </a:spcAft>
                  <a:tabLst>
                    <a:tab pos="1719580" algn="l"/>
                    <a:tab pos="3262630" algn="l"/>
                    <a:tab pos="4806315" algn="l"/>
                  </a:tabLst>
                </a:pPr>
                <a:r>
                  <a:rPr lang="nl-NL" sz="3200" b="1">
                    <a:solidFill>
                      <a:srgbClr val="0000CC"/>
                    </a:solidFill>
                    <a:latin typeface="Varpada"/>
                    <a:ea typeface="Arial" panose="020B0604020202020204" pitchFamily="34" charset="0"/>
                  </a:rPr>
                  <a:t> </a:t>
                </a:r>
                <a:r>
                  <a:rPr lang="nl-NL" sz="3200" b="1">
                    <a:solidFill>
                      <a:srgbClr val="0000CC"/>
                    </a:solidFill>
                    <a:latin typeface="Varpada"/>
                    <a:ea typeface="Arial" panose="020B0604020202020204" pitchFamily="34" charset="0"/>
                    <a:sym typeface="Wingdings 2" panose="05020102010507070707" pitchFamily="18" charset="2"/>
                  </a:rPr>
                  <a:t></a:t>
                </a:r>
                <a:r>
                  <a:rPr lang="nl-NL" sz="3200" b="1">
                    <a:solidFill>
                      <a:srgbClr val="0000CC"/>
                    </a:solidFill>
                    <a:latin typeface="Varpada"/>
                    <a:ea typeface="Arial" panose="020B0604020202020204" pitchFamily="34" charset="0"/>
                  </a:rPr>
                  <a:t>. </a:t>
                </a:r>
                <a:r>
                  <a:rPr lang="vi-VN" sz="3200" b="1">
                    <a:solidFill>
                      <a:srgbClr val="0000CC"/>
                    </a:solidFill>
                    <a:latin typeface="Varpada"/>
                    <a:ea typeface="Calibri" panose="020F0502020204030204" pitchFamily="34" charset="0"/>
                  </a:rPr>
                  <a:t>Phương pháp giải: </a:t>
                </a:r>
                <a:endParaRPr lang="en-US" sz="3200">
                  <a:latin typeface="Times New Roman" panose="02020603050405020304" pitchFamily="18" charset="0"/>
                  <a:ea typeface="Times New Roman" panose="02020603050405020304" pitchFamily="18" charset="0"/>
                </a:endParaRPr>
              </a:p>
              <a:p>
                <a:pPr algn="just">
                  <a:spcAft>
                    <a:spcPts val="0"/>
                  </a:spcAft>
                  <a:tabLst>
                    <a:tab pos="540385" algn="l"/>
                    <a:tab pos="2700655" algn="l"/>
                  </a:tabLst>
                </a:pPr>
                <a:r>
                  <a:rPr lang="en-US" sz="3200">
                    <a:solidFill>
                      <a:srgbClr val="0000FF"/>
                    </a:solidFill>
                    <a:latin typeface="Varpada"/>
                    <a:ea typeface="Calibri" panose="020F0502020204030204" pitchFamily="34" charset="0"/>
                  </a:rPr>
                  <a:t> </a:t>
                </a:r>
                <a:r>
                  <a:rPr lang="vi-VN" sz="3200">
                    <a:solidFill>
                      <a:srgbClr val="0000FF"/>
                    </a:solidFill>
                    <a:latin typeface="Varpada"/>
                    <a:ea typeface="Calibri" panose="020F0502020204030204" pitchFamily="34" charset="0"/>
                    <a:sym typeface="Wingdings" panose="05000000000000000000" pitchFamily="2" charset="2"/>
                  </a:rPr>
                  <a:t></a:t>
                </a:r>
                <a:r>
                  <a:rPr lang="es-MX" sz="3200" b="1">
                    <a:latin typeface="Varpada"/>
                    <a:ea typeface="Calibri" panose="020F0502020204030204" pitchFamily="34" charset="0"/>
                  </a:rPr>
                  <a:t>Lý thuyết cần nhớ :</a:t>
                </a:r>
                <a:r>
                  <a:rPr lang="es-MX" sz="3200">
                    <a:latin typeface="Varpada"/>
                    <a:ea typeface="Calibri" panose="020F0502020204030204" pitchFamily="34" charset="0"/>
                  </a:rPr>
                  <a:t> Cho hàm số </a:t>
                </a:r>
                <a14:m>
                  <m:oMath xmlns:m="http://schemas.openxmlformats.org/officeDocument/2006/math">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𝑓</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𝑚</m:t>
                    </m:r>
                    <m:r>
                      <a:rPr lang="en-US" sz="3200" i="1">
                        <a:latin typeface="Cambria Math" panose="02040503050406030204" pitchFamily="18" charset="0"/>
                        <a:ea typeface="Times New Roman" panose="02020603050405020304" pitchFamily="18" charset="0"/>
                      </a:rPr>
                      <m:t>)</m:t>
                    </m:r>
                  </m:oMath>
                </a14:m>
                <a:r>
                  <a:rPr lang="es-MX" sz="3200">
                    <a:latin typeface="Varpada"/>
                    <a:ea typeface="Calibri" panose="020F0502020204030204" pitchFamily="34" charset="0"/>
                  </a:rPr>
                  <a:t> có tập xác định </a:t>
                </a:r>
                <a:r>
                  <a:rPr lang="es-MX" sz="3200" i="1">
                    <a:latin typeface="Varpada"/>
                    <a:ea typeface="Calibri" panose="020F0502020204030204" pitchFamily="34" charset="0"/>
                  </a:rPr>
                  <a:t>D</a:t>
                </a:r>
                <a:r>
                  <a:rPr lang="es-MX" sz="3200">
                    <a:latin typeface="Varpada"/>
                    <a:ea typeface="Calibri" panose="020F0502020204030204" pitchFamily="34" charset="0"/>
                  </a:rPr>
                  <a:t>, khoảng </a:t>
                </a:r>
                <a14:m>
                  <m:oMath xmlns:m="http://schemas.openxmlformats.org/officeDocument/2006/math">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𝑎</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𝑏</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𝐷</m:t>
                    </m:r>
                  </m:oMath>
                </a14:m>
                <a:r>
                  <a:rPr lang="es-MX" sz="3200">
                    <a:latin typeface="Varpada"/>
                    <a:ea typeface="Calibri" panose="020F0502020204030204" pitchFamily="34" charset="0"/>
                  </a:rPr>
                  <a:t>:</a:t>
                </a:r>
                <a:endParaRPr lang="en-US" sz="3200">
                  <a:latin typeface="Times New Roman" panose="02020603050405020304" pitchFamily="18" charset="0"/>
                  <a:ea typeface="Times New Roman" panose="02020603050405020304" pitchFamily="18" charset="0"/>
                </a:endParaRPr>
              </a:p>
              <a:p>
                <a:pPr algn="just">
                  <a:spcAft>
                    <a:spcPts val="0"/>
                  </a:spcAft>
                </a:pPr>
                <a:r>
                  <a:rPr lang="es-MX"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a:t>
                </a:r>
                <a:r>
                  <a:rPr lang="es-MX" sz="3200">
                    <a:latin typeface="Varpada"/>
                    <a:ea typeface="Calibri" panose="020F0502020204030204" pitchFamily="34" charset="0"/>
                  </a:rPr>
                  <a:t>Hàm số nghịch biến trên </a:t>
                </a:r>
                <a14:m>
                  <m:oMath xmlns:m="http://schemas.openxmlformats.org/officeDocument/2006/math">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𝑎</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𝑏</m:t>
                    </m:r>
                    <m:r>
                      <a:rPr lang="en-US" sz="3200" i="1">
                        <a:latin typeface="Cambria Math" panose="02040503050406030204" pitchFamily="18" charset="0"/>
                        <a:ea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𝑦</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0</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𝑎</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𝑏</m:t>
                    </m:r>
                    <m:r>
                      <a:rPr lang="en-US" sz="3200" i="1">
                        <a:latin typeface="Cambria Math" panose="02040503050406030204" pitchFamily="18" charset="0"/>
                        <a:ea typeface="Times New Roman" panose="02020603050405020304" pitchFamily="18" charset="0"/>
                      </a:rPr>
                      <m:t>)</m:t>
                    </m:r>
                  </m:oMath>
                </a14:m>
                <a:endParaRPr lang="en-US" sz="3200">
                  <a:latin typeface="Times New Roman" panose="02020603050405020304" pitchFamily="18" charset="0"/>
                  <a:ea typeface="Times New Roman" panose="02020603050405020304" pitchFamily="18" charset="0"/>
                </a:endParaRPr>
              </a:p>
              <a:p>
                <a:pPr algn="just">
                  <a:spcAft>
                    <a:spcPts val="0"/>
                  </a:spcAft>
                </a:pPr>
                <a:r>
                  <a:rPr lang="es-MX" sz="3200">
                    <a:latin typeface="Varpada"/>
                    <a:ea typeface="Calibri" panose="020F050202020403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a:t>
                </a:r>
                <a:r>
                  <a:rPr lang="es-MX" sz="3200">
                    <a:latin typeface="Varpada"/>
                    <a:ea typeface="Calibri" panose="020F0502020204030204" pitchFamily="34" charset="0"/>
                  </a:rPr>
                  <a:t>Hàm số đồng biến trên </a:t>
                </a:r>
                <a14:m>
                  <m:oMath xmlns:m="http://schemas.openxmlformats.org/officeDocument/2006/math">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𝑎</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𝑏</m:t>
                    </m:r>
                    <m:r>
                      <a:rPr lang="en-US" sz="3200" i="1">
                        <a:latin typeface="Cambria Math" panose="02040503050406030204" pitchFamily="18" charset="0"/>
                        <a:ea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𝑦</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0</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𝑎</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𝑏</m:t>
                    </m:r>
                    <m:r>
                      <a:rPr lang="en-US" sz="3200" i="1">
                        <a:latin typeface="Cambria Math" panose="02040503050406030204" pitchFamily="18" charset="0"/>
                        <a:ea typeface="Times New Roman" panose="02020603050405020304" pitchFamily="18" charset="0"/>
                      </a:rPr>
                      <m:t>)</m:t>
                    </m:r>
                  </m:oMath>
                </a14:m>
                <a:endParaRPr lang="en-US" sz="3200">
                  <a:latin typeface="Times New Roman" panose="02020603050405020304" pitchFamily="18" charset="0"/>
                  <a:ea typeface="Times New Roman" panose="02020603050405020304" pitchFamily="18" charset="0"/>
                </a:endParaRPr>
              </a:p>
              <a:p>
                <a:pPr indent="-179705" algn="just">
                  <a:spcAft>
                    <a:spcPts val="0"/>
                  </a:spcAft>
                </a:pPr>
                <a:r>
                  <a:rPr lang="es-MX" sz="3200" b="1">
                    <a:latin typeface="Varpada"/>
                    <a:ea typeface="Calibri" panose="020F0502020204030204" pitchFamily="34" charset="0"/>
                  </a:rPr>
                  <a:t>Ghi nhớ</a:t>
                </a:r>
                <a:r>
                  <a:rPr lang="es-MX" sz="3200">
                    <a:latin typeface="Varpada"/>
                    <a:ea typeface="Calibri" panose="020F0502020204030204" pitchFamily="34" charset="0"/>
                  </a:rPr>
                  <a:t>: </a:t>
                </a:r>
                <a14:m>
                  <m:oMath xmlns:m="http://schemas.openxmlformats.org/officeDocument/2006/math">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𝑓</m:t>
                        </m:r>
                      </m:e>
                      <m:sup>
                        <m:r>
                          <a:rPr lang="en-US" sz="3200" i="1">
                            <a:latin typeface="Cambria Math" panose="02040503050406030204" pitchFamily="18" charset="0"/>
                            <a:ea typeface="Times New Roman" panose="02020603050405020304" pitchFamily="18" charset="0"/>
                          </a:rPr>
                          <m:t>′</m:t>
                        </m:r>
                      </m:sup>
                    </m:sSup>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𝑥</m:t>
                        </m:r>
                      </m:e>
                    </m:d>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0</m:t>
                    </m:r>
                  </m:oMath>
                </a14:m>
                <a:r>
                  <a:rPr lang="es-MX" sz="3200">
                    <a:latin typeface="Varpada"/>
                    <a:ea typeface="MS Mincho" panose="02020609040205080304" pitchFamily="49" charset="-128"/>
                  </a:rPr>
                  <a:t>chỉ tại một số điểm hữu hạn của </a:t>
                </a:r>
                <a14:m>
                  <m:oMath xmlns:m="http://schemas.openxmlformats.org/officeDocument/2006/math">
                    <m:r>
                      <a:rPr lang="en-US" sz="3200" i="1">
                        <a:latin typeface="Cambria Math" panose="02040503050406030204" pitchFamily="18" charset="0"/>
                        <a:ea typeface="Times New Roman" panose="02020603050405020304" pitchFamily="18" charset="0"/>
                      </a:rPr>
                      <m:t>𝐾</m:t>
                    </m:r>
                  </m:oMath>
                </a14:m>
                <a:r>
                  <a:rPr lang="es-MX" sz="3200">
                    <a:latin typeface="Varpada"/>
                    <a:ea typeface="Calibri" panose="020F0502020204030204" pitchFamily="34" charset="0"/>
                  </a:rPr>
                  <a:t>.</a:t>
                </a:r>
                <a:endParaRPr lang="en-US" sz="3200">
                  <a:latin typeface="Times New Roman" panose="02020603050405020304" pitchFamily="18" charset="0"/>
                  <a:ea typeface="Times New Roman" panose="02020603050405020304" pitchFamily="18" charset="0"/>
                </a:endParaRPr>
              </a:p>
              <a:p>
                <a:pPr algn="just">
                  <a:spcAft>
                    <a:spcPts val="0"/>
                  </a:spcAft>
                  <a:tabLst>
                    <a:tab pos="540385" algn="l"/>
                    <a:tab pos="2700655" algn="l"/>
                  </a:tabLst>
                </a:pPr>
                <a:r>
                  <a:rPr lang="es-MX" sz="3200" b="1" i="1">
                    <a:solidFill>
                      <a:srgbClr val="0000FF"/>
                    </a:solidFill>
                    <a:latin typeface="Times New Roman" panose="02020603050405020304" pitchFamily="18" charset="0"/>
                    <a:ea typeface="Calibri" panose="020F0502020204030204" pitchFamily="34" charset="0"/>
                  </a:rPr>
                  <a:t> </a:t>
                </a:r>
                <a:r>
                  <a:rPr lang="es-MX" sz="3200" b="1" i="1">
                    <a:latin typeface="Varpada"/>
                    <a:ea typeface="Calibri" panose="020F0502020204030204" pitchFamily="34" charset="0"/>
                  </a:rPr>
                  <a:t>Chú ý:</a:t>
                </a:r>
                <a:r>
                  <a:rPr lang="es-MX" sz="3200" b="1">
                    <a:latin typeface="Varpada"/>
                    <a:ea typeface="Calibri" panose="020F0502020204030204" pitchFamily="34" charset="0"/>
                  </a:rPr>
                  <a:t> </a:t>
                </a:r>
                <a:r>
                  <a:rPr lang="es-MX" sz="3200">
                    <a:latin typeface="Varpada"/>
                    <a:ea typeface="Calibri" panose="020F0502020204030204" pitchFamily="34" charset="0"/>
                  </a:rPr>
                  <a:t>Riêng hàm số</a:t>
                </a:r>
                <a14:m>
                  <m:oMath xmlns:m="http://schemas.openxmlformats.org/officeDocument/2006/math">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𝑎</m:t>
                            </m:r>
                          </m:e>
                          <m:sub>
                            <m:r>
                              <a:rPr lang="en-US" sz="3200" i="1">
                                <a:latin typeface="Cambria Math" panose="02040503050406030204" pitchFamily="18" charset="0"/>
                                <a:ea typeface="Times New Roman" panose="02020603050405020304" pitchFamily="18" charset="0"/>
                              </a:rPr>
                              <m:t>1</m:t>
                            </m:r>
                          </m:sub>
                        </m:sSub>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𝑏</m:t>
                            </m:r>
                          </m:e>
                          <m:sub>
                            <m:r>
                              <a:rPr lang="en-US" sz="3200" i="1">
                                <a:latin typeface="Cambria Math" panose="02040503050406030204" pitchFamily="18" charset="0"/>
                                <a:ea typeface="Times New Roman" panose="02020603050405020304" pitchFamily="18" charset="0"/>
                              </a:rPr>
                              <m:t>1</m:t>
                            </m:r>
                          </m:sub>
                        </m:sSub>
                      </m:num>
                      <m:den>
                        <m:r>
                          <a:rPr lang="en-US" sz="3200" i="1">
                            <a:latin typeface="Cambria Math" panose="02040503050406030204" pitchFamily="18" charset="0"/>
                            <a:ea typeface="Times New Roman" panose="02020603050405020304" pitchFamily="18" charset="0"/>
                          </a:rPr>
                          <m:t>𝑐𝑥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𝑑</m:t>
                        </m:r>
                      </m:den>
                    </m:f>
                  </m:oMath>
                </a14:m>
                <a:r>
                  <a:rPr lang="es-MX" sz="3200">
                    <a:latin typeface="Varpada"/>
                    <a:ea typeface="Calibri" panose="020F0502020204030204" pitchFamily="34" charset="0"/>
                  </a:rPr>
                  <a:t> thì:</a:t>
                </a:r>
                <a:endParaRPr lang="en-US" sz="3200">
                  <a:latin typeface="Times New Roman" panose="02020603050405020304" pitchFamily="18" charset="0"/>
                  <a:ea typeface="Times New Roman" panose="02020603050405020304" pitchFamily="18" charset="0"/>
                </a:endParaRPr>
              </a:p>
              <a:p>
                <a:pPr algn="just">
                  <a:spcAft>
                    <a:spcPts val="0"/>
                  </a:spcAft>
                </a:pPr>
                <a:r>
                  <a:rPr lang="es-MX"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a:t>
                </a:r>
                <a:r>
                  <a:rPr lang="es-MX" sz="3200">
                    <a:latin typeface="Varpada"/>
                    <a:ea typeface="Calibri" panose="020F0502020204030204" pitchFamily="34" charset="0"/>
                  </a:rPr>
                  <a:t>Hàm số nghịch biến trên </a:t>
                </a:r>
                <a14:m>
                  <m:oMath xmlns:m="http://schemas.openxmlformats.org/officeDocument/2006/math">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𝑎</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𝑏</m:t>
                    </m:r>
                    <m:r>
                      <a:rPr lang="en-US" sz="3200" i="1">
                        <a:latin typeface="Cambria Math" panose="02040503050406030204" pitchFamily="18" charset="0"/>
                        <a:ea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𝑦</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&lt;</m:t>
                    </m:r>
                    <m:r>
                      <a:rPr lang="en-US" sz="3200" i="1">
                        <a:latin typeface="Cambria Math" panose="02040503050406030204" pitchFamily="18" charset="0"/>
                        <a:ea typeface="Times New Roman" panose="02020603050405020304" pitchFamily="18" charset="0"/>
                      </a:rPr>
                      <m:t>0</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𝑎</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𝑏</m:t>
                    </m:r>
                    <m:r>
                      <a:rPr lang="en-US" sz="3200" i="1">
                        <a:latin typeface="Cambria Math" panose="02040503050406030204" pitchFamily="18" charset="0"/>
                        <a:ea typeface="Times New Roman" panose="02020603050405020304" pitchFamily="18" charset="0"/>
                      </a:rPr>
                      <m:t>)</m:t>
                    </m:r>
                  </m:oMath>
                </a14:m>
                <a:endParaRPr lang="en-US" sz="3200">
                  <a:latin typeface="Times New Roman" panose="02020603050405020304" pitchFamily="18" charset="0"/>
                  <a:ea typeface="Times New Roman" panose="02020603050405020304" pitchFamily="18" charset="0"/>
                </a:endParaRPr>
              </a:p>
              <a:p>
                <a:pPr algn="just">
                  <a:spcAft>
                    <a:spcPts val="0"/>
                  </a:spcAft>
                </a:pPr>
                <a:r>
                  <a:rPr lang="es-MX"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a:t>
                </a:r>
                <a:r>
                  <a:rPr lang="es-MX" sz="3200">
                    <a:latin typeface="Varpada"/>
                    <a:ea typeface="Calibri" panose="020F0502020204030204" pitchFamily="34" charset="0"/>
                  </a:rPr>
                  <a:t>Hàm số đồng biến trên </a:t>
                </a:r>
                <a14:m>
                  <m:oMath xmlns:m="http://schemas.openxmlformats.org/officeDocument/2006/math">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𝑎</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𝑏</m:t>
                    </m:r>
                    <m:r>
                      <a:rPr lang="en-US" sz="3200" i="1">
                        <a:latin typeface="Cambria Math" panose="02040503050406030204" pitchFamily="18" charset="0"/>
                        <a:ea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𝑦</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&gt;</m:t>
                    </m:r>
                    <m:r>
                      <a:rPr lang="en-US" sz="3200" i="1">
                        <a:latin typeface="Cambria Math" panose="02040503050406030204" pitchFamily="18" charset="0"/>
                        <a:ea typeface="Times New Roman" panose="02020603050405020304" pitchFamily="18" charset="0"/>
                      </a:rPr>
                      <m:t>0</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𝑎</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𝑏</m:t>
                    </m:r>
                    <m:r>
                      <a:rPr lang="en-US" sz="3200" i="1">
                        <a:latin typeface="Cambria Math" panose="02040503050406030204" pitchFamily="18" charset="0"/>
                        <a:ea typeface="Times New Roman" panose="02020603050405020304" pitchFamily="18" charset="0"/>
                      </a:rPr>
                      <m:t>)</m:t>
                    </m:r>
                  </m:oMath>
                </a14:m>
                <a:endParaRPr lang="en-US" sz="3200">
                  <a:latin typeface="Times New Roman" panose="02020603050405020304" pitchFamily="18" charset="0"/>
                  <a:ea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274A4C41-67E7-43EB-BC64-6CCB53A61398}"/>
                  </a:ext>
                </a:extLst>
              </p:cNvPr>
              <p:cNvSpPr>
                <a:spLocks noRot="1" noChangeAspect="1" noMove="1" noResize="1" noEditPoints="1" noAdjustHandles="1" noChangeArrowheads="1" noChangeShapeType="1" noTextEdit="1"/>
              </p:cNvSpPr>
              <p:nvPr/>
            </p:nvSpPr>
            <p:spPr>
              <a:xfrm>
                <a:off x="453655" y="427043"/>
                <a:ext cx="11337851" cy="5233612"/>
              </a:xfrm>
              <a:prstGeom prst="rect">
                <a:avLst/>
              </a:prstGeom>
              <a:blipFill>
                <a:blip r:embed="rId2"/>
                <a:stretch>
                  <a:fillRect l="-1344" t="-1746" r="-2204" b="-2910"/>
                </a:stretch>
              </a:blipFill>
            </p:spPr>
            <p:txBody>
              <a:bodyPr/>
              <a:lstStyle/>
              <a:p>
                <a:r>
                  <a:rPr lang="en-US">
                    <a:noFill/>
                  </a:rPr>
                  <a:t> </a:t>
                </a:r>
              </a:p>
            </p:txBody>
          </p:sp>
        </mc:Fallback>
      </mc:AlternateContent>
    </p:spTree>
    <p:extLst>
      <p:ext uri="{BB962C8B-B14F-4D97-AF65-F5344CB8AC3E}">
        <p14:creationId xmlns:p14="http://schemas.microsoft.com/office/powerpoint/2010/main" val="2760515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91E50E8-AFE7-4D0E-A6C9-03CA0D782EE1}"/>
                  </a:ext>
                </a:extLst>
              </p:cNvPr>
              <p:cNvSpPr/>
              <p:nvPr/>
            </p:nvSpPr>
            <p:spPr>
              <a:xfrm>
                <a:off x="455427" y="467644"/>
                <a:ext cx="11281145" cy="5922712"/>
              </a:xfrm>
              <a:prstGeom prst="rect">
                <a:avLst/>
              </a:prstGeom>
            </p:spPr>
            <p:txBody>
              <a:bodyPr wrap="square">
                <a:spAutoFit/>
              </a:bodyPr>
              <a:lstStyle/>
              <a:p>
                <a:pPr algn="just">
                  <a:lnSpc>
                    <a:spcPct val="150000"/>
                  </a:lnSpc>
                  <a:spcAft>
                    <a:spcPts val="0"/>
                  </a:spcAft>
                  <a:tabLst>
                    <a:tab pos="540385" algn="l"/>
                    <a:tab pos="2700655" algn="l"/>
                  </a:tabLst>
                </a:pPr>
                <a:r>
                  <a:rPr lang="en-US" sz="3200">
                    <a:solidFill>
                      <a:srgbClr val="0000CC"/>
                    </a:solidFill>
                    <a:latin typeface="Varpada"/>
                    <a:ea typeface="Calibri" panose="020F0502020204030204" pitchFamily="34" charset="0"/>
                  </a:rPr>
                  <a:t> </a:t>
                </a:r>
                <a:r>
                  <a:rPr lang="vi-VN" sz="3200">
                    <a:solidFill>
                      <a:srgbClr val="0000CC"/>
                    </a:solidFill>
                    <a:latin typeface="Varpada"/>
                    <a:ea typeface="Calibri" panose="020F0502020204030204" pitchFamily="34" charset="0"/>
                    <a:sym typeface="Wingdings" panose="05000000000000000000" pitchFamily="2" charset="2"/>
                  </a:rPr>
                  <a:t></a:t>
                </a:r>
                <a:r>
                  <a:rPr lang="es-MX" sz="3200" b="1">
                    <a:solidFill>
                      <a:srgbClr val="0000CC"/>
                    </a:solidFill>
                    <a:latin typeface="Varpada"/>
                    <a:ea typeface="Calibri" panose="020F0502020204030204" pitchFamily="34" charset="0"/>
                  </a:rPr>
                  <a:t>Nếu gặp bài toán tìm </a:t>
                </a:r>
                <a:r>
                  <a:rPr lang="es-MX" sz="3200" b="1" i="1">
                    <a:solidFill>
                      <a:srgbClr val="0000CC"/>
                    </a:solidFill>
                    <a:latin typeface="Varpada"/>
                    <a:ea typeface="Calibri" panose="020F0502020204030204" pitchFamily="34" charset="0"/>
                  </a:rPr>
                  <a:t>m</a:t>
                </a:r>
                <a:r>
                  <a:rPr lang="es-MX" sz="3200" b="1">
                    <a:solidFill>
                      <a:srgbClr val="0000CC"/>
                    </a:solidFill>
                    <a:latin typeface="Varpada"/>
                    <a:ea typeface="Calibri" panose="020F0502020204030204" pitchFamily="34" charset="0"/>
                  </a:rPr>
                  <a:t> để hàm số đồng biến (</a:t>
                </a:r>
                <a:r>
                  <a:rPr lang="es-MX" sz="3200" b="1" i="1">
                    <a:solidFill>
                      <a:srgbClr val="0000CC"/>
                    </a:solidFill>
                    <a:latin typeface="Varpada"/>
                    <a:ea typeface="Calibri" panose="020F0502020204030204" pitchFamily="34" charset="0"/>
                  </a:rPr>
                  <a:t>hoặc nghịch biến</a:t>
                </a:r>
                <a:r>
                  <a:rPr lang="es-MX" sz="3200" b="1">
                    <a:solidFill>
                      <a:srgbClr val="0000CC"/>
                    </a:solidFill>
                    <a:latin typeface="Varpada"/>
                    <a:ea typeface="Calibri" panose="020F0502020204030204" pitchFamily="34" charset="0"/>
                  </a:rPr>
                  <a:t>) trên khoảng </a:t>
                </a:r>
                <a14:m>
                  <m:oMath xmlns:m="http://schemas.openxmlformats.org/officeDocument/2006/math">
                    <m:r>
                      <a:rPr lang="en-US" sz="3200" i="1">
                        <a:solidFill>
                          <a:srgbClr val="0000CC"/>
                        </a:solidFill>
                        <a:latin typeface="Cambria Math" panose="02040503050406030204" pitchFamily="18" charset="0"/>
                        <a:ea typeface="Times New Roman" panose="02020603050405020304" pitchFamily="18" charset="0"/>
                      </a:rPr>
                      <m:t>(</m:t>
                    </m:r>
                    <m:r>
                      <a:rPr lang="en-US" sz="3200" i="1">
                        <a:solidFill>
                          <a:srgbClr val="0000CC"/>
                        </a:solidFill>
                        <a:latin typeface="Cambria Math" panose="02040503050406030204" pitchFamily="18" charset="0"/>
                        <a:ea typeface="Times New Roman" panose="02020603050405020304" pitchFamily="18" charset="0"/>
                      </a:rPr>
                      <m:t>𝑎</m:t>
                    </m:r>
                    <m:r>
                      <a:rPr lang="en-US" sz="3200" i="1">
                        <a:solidFill>
                          <a:srgbClr val="0000CC"/>
                        </a:solidFill>
                        <a:latin typeface="Cambria Math" panose="02040503050406030204" pitchFamily="18" charset="0"/>
                        <a:ea typeface="Times New Roman" panose="02020603050405020304" pitchFamily="18" charset="0"/>
                      </a:rPr>
                      <m:t>;</m:t>
                    </m:r>
                    <m:r>
                      <a:rPr lang="en-US" sz="3200" i="1">
                        <a:solidFill>
                          <a:srgbClr val="0000CC"/>
                        </a:solidFill>
                        <a:latin typeface="Cambria Math" panose="02040503050406030204" pitchFamily="18" charset="0"/>
                        <a:ea typeface="Times New Roman" panose="02020603050405020304" pitchFamily="18" charset="0"/>
                      </a:rPr>
                      <m:t>𝑏</m:t>
                    </m:r>
                    <m:r>
                      <a:rPr lang="en-US" sz="3200" i="1">
                        <a:solidFill>
                          <a:srgbClr val="0000CC"/>
                        </a:solidFill>
                        <a:latin typeface="Cambria Math" panose="02040503050406030204" pitchFamily="18" charset="0"/>
                        <a:ea typeface="Times New Roman" panose="02020603050405020304" pitchFamily="18" charset="0"/>
                      </a:rPr>
                      <m:t>)</m:t>
                    </m:r>
                  </m:oMath>
                </a14:m>
                <a:r>
                  <a:rPr lang="es-MX" sz="3200" b="1">
                    <a:solidFill>
                      <a:srgbClr val="0000CC"/>
                    </a:solidFill>
                    <a:latin typeface="Varpada"/>
                    <a:ea typeface="Calibri" panose="020F0502020204030204" pitchFamily="34" charset="0"/>
                  </a:rPr>
                  <a:t>:</a:t>
                </a:r>
                <a:endParaRPr lang="en-US" sz="3200">
                  <a:solidFill>
                    <a:srgbClr val="0000CC"/>
                  </a:solidFill>
                  <a:latin typeface="Times New Roman" panose="02020603050405020304" pitchFamily="18" charset="0"/>
                  <a:ea typeface="Times New Roman" panose="02020603050405020304" pitchFamily="18" charset="0"/>
                </a:endParaRPr>
              </a:p>
              <a:p>
                <a:pPr algn="just">
                  <a:lnSpc>
                    <a:spcPct val="150000"/>
                  </a:lnSpc>
                  <a:spcAft>
                    <a:spcPts val="0"/>
                  </a:spcAft>
                  <a:tabLst>
                    <a:tab pos="1260475" algn="l"/>
                  </a:tabLst>
                </a:pPr>
                <a:r>
                  <a:rPr lang="es-MX"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a:t>
                </a:r>
                <a:r>
                  <a:rPr lang="es-MX" sz="3200" i="1" u="sng">
                    <a:latin typeface="Varpada"/>
                    <a:ea typeface="Calibri" panose="020F0502020204030204" pitchFamily="34" charset="0"/>
                  </a:rPr>
                  <a:t>Bước 1</a:t>
                </a:r>
                <a:r>
                  <a:rPr lang="es-MX" sz="3200">
                    <a:latin typeface="Varpada"/>
                    <a:ea typeface="Calibri" panose="020F0502020204030204" pitchFamily="34" charset="0"/>
                  </a:rPr>
                  <a:t>: Đưa bất phương trình </a:t>
                </a:r>
                <a14:m>
                  <m:oMath xmlns:m="http://schemas.openxmlformats.org/officeDocument/2006/math">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𝑓</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0</m:t>
                    </m:r>
                  </m:oMath>
                </a14:m>
                <a:r>
                  <a:rPr lang="es-MX" sz="3200">
                    <a:latin typeface="Varpada"/>
                    <a:ea typeface="Calibri" panose="020F0502020204030204" pitchFamily="34" charset="0"/>
                  </a:rPr>
                  <a:t> (</a:t>
                </a:r>
                <a:r>
                  <a:rPr lang="es-MX" sz="3200" i="1">
                    <a:latin typeface="Varpada"/>
                    <a:ea typeface="Calibri" panose="020F0502020204030204" pitchFamily="34" charset="0"/>
                  </a:rPr>
                  <a:t>hoặc</a:t>
                </a:r>
                <a14:m>
                  <m:oMath xmlns:m="http://schemas.openxmlformats.org/officeDocument/2006/math">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𝑓</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0</m:t>
                    </m:r>
                  </m:oMath>
                </a14:m>
                <a:r>
                  <a:rPr lang="es-MX" sz="3200">
                    <a:latin typeface="Varpada"/>
                    <a:ea typeface="Calibri" panose="020F0502020204030204" pitchFamily="34"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𝑎</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𝑏</m:t>
                    </m:r>
                    <m:r>
                      <a:rPr lang="en-US" sz="3200" i="1">
                        <a:latin typeface="Cambria Math" panose="02040503050406030204" pitchFamily="18" charset="0"/>
                        <a:ea typeface="Times New Roman" panose="02020603050405020304" pitchFamily="18" charset="0"/>
                      </a:rPr>
                      <m:t>)</m:t>
                    </m:r>
                  </m:oMath>
                </a14:m>
                <a:r>
                  <a:rPr lang="es-MX" sz="3200">
                    <a:latin typeface="Varpada"/>
                    <a:ea typeface="Calibri" panose="020F0502020204030204" pitchFamily="34" charset="0"/>
                  </a:rPr>
                  <a:t> về dạng </a:t>
                </a:r>
                <a14:m>
                  <m:oMath xmlns:m="http://schemas.openxmlformats.org/officeDocument/2006/math">
                    <m:r>
                      <a:rPr lang="en-US" sz="3200" i="1">
                        <a:latin typeface="Cambria Math" panose="02040503050406030204" pitchFamily="18" charset="0"/>
                        <a:ea typeface="Times New Roman" panose="02020603050405020304" pitchFamily="18" charset="0"/>
                      </a:rPr>
                      <m:t>𝑔</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h</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𝑚</m:t>
                    </m:r>
                    <m:r>
                      <a:rPr lang="en-US" sz="3200" i="1">
                        <a:latin typeface="Cambria Math" panose="02040503050406030204" pitchFamily="18" charset="0"/>
                        <a:ea typeface="Times New Roman" panose="02020603050405020304" pitchFamily="18" charset="0"/>
                      </a:rPr>
                      <m:t>)</m:t>
                    </m:r>
                  </m:oMath>
                </a14:m>
                <a:r>
                  <a:rPr lang="es-MX" sz="3200">
                    <a:latin typeface="Varpada"/>
                    <a:ea typeface="Calibri" panose="020F0502020204030204" pitchFamily="34" charset="0"/>
                  </a:rPr>
                  <a:t> (hoặc </a:t>
                </a:r>
                <a14:m>
                  <m:oMath xmlns:m="http://schemas.openxmlformats.org/officeDocument/2006/math">
                    <m:r>
                      <a:rPr lang="en-US" sz="3200" i="1">
                        <a:latin typeface="Cambria Math" panose="02040503050406030204" pitchFamily="18" charset="0"/>
                        <a:ea typeface="Times New Roman" panose="02020603050405020304" pitchFamily="18" charset="0"/>
                      </a:rPr>
                      <m:t>𝑔</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h</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𝑚</m:t>
                    </m:r>
                    <m:r>
                      <a:rPr lang="en-US" sz="3200" i="1">
                        <a:latin typeface="Cambria Math" panose="02040503050406030204" pitchFamily="18" charset="0"/>
                        <a:ea typeface="Times New Roman" panose="02020603050405020304" pitchFamily="18" charset="0"/>
                      </a:rPr>
                      <m:t>)</m:t>
                    </m:r>
                  </m:oMath>
                </a14:m>
                <a:r>
                  <a:rPr lang="es-MX" sz="3200">
                    <a:latin typeface="Varpada"/>
                    <a:ea typeface="Calibri" panose="020F0502020204030204" pitchFamily="34"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𝑎</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𝑏</m:t>
                    </m:r>
                    <m:r>
                      <a:rPr lang="en-US" sz="3200" i="1">
                        <a:latin typeface="Cambria Math" panose="02040503050406030204" pitchFamily="18" charset="0"/>
                        <a:ea typeface="Times New Roman" panose="02020603050405020304" pitchFamily="18" charset="0"/>
                      </a:rPr>
                      <m:t>)</m:t>
                    </m:r>
                  </m:oMath>
                </a14:m>
                <a:r>
                  <a:rPr lang="es-MX" sz="3200">
                    <a:latin typeface="Varpada"/>
                    <a:ea typeface="Calibri" panose="020F0502020204030204" pitchFamily="34" charset="0"/>
                  </a:rPr>
                  <a:t>.</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tabLst>
                    <a:tab pos="1260475" algn="l"/>
                  </a:tabLst>
                </a:pPr>
                <a:r>
                  <a:rPr lang="es-MX"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a:t>
                </a:r>
                <a:r>
                  <a:rPr lang="es-MX" sz="3200" i="1" u="sng">
                    <a:latin typeface="Varpada"/>
                    <a:ea typeface="Calibri" panose="020F0502020204030204" pitchFamily="34" charset="0"/>
                  </a:rPr>
                  <a:t>Bước 2</a:t>
                </a:r>
                <a:r>
                  <a:rPr lang="es-MX" sz="3200">
                    <a:latin typeface="Varpada"/>
                    <a:ea typeface="Calibri" panose="020F0502020204030204" pitchFamily="34" charset="0"/>
                  </a:rPr>
                  <a:t>: Lập bảng biến thiên của hàm số </a:t>
                </a:r>
                <a14:m>
                  <m:oMath xmlns:m="http://schemas.openxmlformats.org/officeDocument/2006/math">
                    <m:r>
                      <a:rPr lang="en-US" sz="3200" i="1">
                        <a:latin typeface="Cambria Math" panose="02040503050406030204" pitchFamily="18" charset="0"/>
                        <a:ea typeface="Times New Roman" panose="02020603050405020304" pitchFamily="18" charset="0"/>
                      </a:rPr>
                      <m:t>𝑔</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oMath>
                </a14:m>
                <a:r>
                  <a:rPr lang="es-MX" sz="3200">
                    <a:latin typeface="Varpada"/>
                    <a:ea typeface="Calibri" panose="020F0502020204030204" pitchFamily="34" charset="0"/>
                  </a:rPr>
                  <a:t> trên </a:t>
                </a:r>
                <a14:m>
                  <m:oMath xmlns:m="http://schemas.openxmlformats.org/officeDocument/2006/math">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𝑎</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𝑏</m:t>
                    </m:r>
                    <m:r>
                      <a:rPr lang="en-US" sz="3200" i="1">
                        <a:latin typeface="Cambria Math" panose="02040503050406030204" pitchFamily="18" charset="0"/>
                        <a:ea typeface="Times New Roman" panose="02020603050405020304" pitchFamily="18" charset="0"/>
                      </a:rPr>
                      <m:t>)</m:t>
                    </m:r>
                  </m:oMath>
                </a14:m>
                <a:r>
                  <a:rPr lang="es-MX" sz="3200">
                    <a:latin typeface="Varpada"/>
                    <a:ea typeface="Calibri" panose="020F0502020204030204" pitchFamily="34" charset="0"/>
                  </a:rPr>
                  <a:t>. </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tabLst>
                    <a:tab pos="1260475" algn="l"/>
                  </a:tabLst>
                </a:pPr>
                <a:r>
                  <a:rPr lang="es-MX"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a:t>
                </a:r>
                <a:r>
                  <a:rPr lang="es-MX" sz="3200" i="1" u="sng">
                    <a:latin typeface="Varpada"/>
                    <a:ea typeface="Calibri" panose="020F0502020204030204" pitchFamily="34" charset="0"/>
                  </a:rPr>
                  <a:t>Bước 3</a:t>
                </a:r>
                <a:r>
                  <a:rPr lang="es-MX" sz="3200">
                    <a:latin typeface="Varpada"/>
                    <a:ea typeface="Calibri" panose="020F0502020204030204" pitchFamily="34" charset="0"/>
                  </a:rPr>
                  <a:t>: Từ BBT và các điều kiện thích hợp ta suy ra các giá trị cần tìm của tham số </a:t>
                </a:r>
                <a:r>
                  <a:rPr lang="es-MX" sz="3200" i="1">
                    <a:latin typeface="Varpada"/>
                    <a:ea typeface="Calibri" panose="020F0502020204030204" pitchFamily="34" charset="0"/>
                  </a:rPr>
                  <a:t>m</a:t>
                </a:r>
                <a:r>
                  <a:rPr lang="es-MX" sz="3200">
                    <a:latin typeface="Varpada"/>
                    <a:ea typeface="Calibri" panose="020F0502020204030204" pitchFamily="34" charset="0"/>
                  </a:rPr>
                  <a:t>.</a:t>
                </a:r>
                <a:endParaRPr lang="en-US" sz="3200">
                  <a:latin typeface="Times New Roman" panose="02020603050405020304" pitchFamily="18" charset="0"/>
                  <a:ea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491E50E8-AFE7-4D0E-A6C9-03CA0D782EE1}"/>
                  </a:ext>
                </a:extLst>
              </p:cNvPr>
              <p:cNvSpPr>
                <a:spLocks noRot="1" noChangeAspect="1" noMove="1" noResize="1" noEditPoints="1" noAdjustHandles="1" noChangeArrowheads="1" noChangeShapeType="1" noTextEdit="1"/>
              </p:cNvSpPr>
              <p:nvPr/>
            </p:nvSpPr>
            <p:spPr>
              <a:xfrm>
                <a:off x="455427" y="467644"/>
                <a:ext cx="11281145" cy="5922712"/>
              </a:xfrm>
              <a:prstGeom prst="rect">
                <a:avLst/>
              </a:prstGeom>
              <a:blipFill>
                <a:blip r:embed="rId2"/>
                <a:stretch>
                  <a:fillRect l="-1405" r="-2270" b="-2575"/>
                </a:stretch>
              </a:blipFill>
            </p:spPr>
            <p:txBody>
              <a:bodyPr/>
              <a:lstStyle/>
              <a:p>
                <a:r>
                  <a:rPr lang="en-US">
                    <a:noFill/>
                  </a:rPr>
                  <a:t> </a:t>
                </a:r>
              </a:p>
            </p:txBody>
          </p:sp>
        </mc:Fallback>
      </mc:AlternateContent>
    </p:spTree>
    <p:extLst>
      <p:ext uri="{BB962C8B-B14F-4D97-AF65-F5344CB8AC3E}">
        <p14:creationId xmlns:p14="http://schemas.microsoft.com/office/powerpoint/2010/main" val="2386776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7CD3ECE9-5726-4894-B99E-9DBA3B5F9623}"/>
                  </a:ext>
                </a:extLst>
              </p:cNvPr>
              <p:cNvSpPr/>
              <p:nvPr/>
            </p:nvSpPr>
            <p:spPr>
              <a:xfrm>
                <a:off x="804530" y="434785"/>
                <a:ext cx="10668000" cy="5244000"/>
              </a:xfrm>
              <a:prstGeom prst="rect">
                <a:avLst/>
              </a:prstGeom>
            </p:spPr>
            <p:txBody>
              <a:bodyPr wrap="square">
                <a:spAutoFit/>
              </a:bodyPr>
              <a:lstStyle/>
              <a:p>
                <a:pPr algn="just">
                  <a:spcAft>
                    <a:spcPts val="0"/>
                  </a:spcAft>
                  <a:tabLst>
                    <a:tab pos="540385" algn="l"/>
                    <a:tab pos="2700655" algn="l"/>
                  </a:tabLst>
                </a:pPr>
                <a:r>
                  <a:rPr lang="es-MX" sz="3200">
                    <a:solidFill>
                      <a:srgbClr val="0000FF"/>
                    </a:solidFill>
                    <a:latin typeface="Varpada"/>
                    <a:ea typeface="Calibri" panose="020F0502020204030204" pitchFamily="34" charset="0"/>
                  </a:rPr>
                  <a:t> </a:t>
                </a:r>
                <a:r>
                  <a:rPr lang="vi-VN" sz="3200">
                    <a:solidFill>
                      <a:srgbClr val="0000FF"/>
                    </a:solidFill>
                    <a:latin typeface="Varpada"/>
                    <a:ea typeface="Calibri" panose="020F0502020204030204" pitchFamily="34" charset="0"/>
                    <a:sym typeface="Wingdings" panose="05000000000000000000" pitchFamily="2" charset="2"/>
                  </a:rPr>
                  <a:t></a:t>
                </a:r>
                <a:r>
                  <a:rPr lang="vi-VN" sz="3200" b="1">
                    <a:solidFill>
                      <a:srgbClr val="0000CC"/>
                    </a:solidFill>
                    <a:latin typeface="Varpada"/>
                    <a:ea typeface="Calibri" panose="020F0502020204030204" pitchFamily="34" charset="0"/>
                  </a:rPr>
                  <a:t>Dấu tam thức bậc hai</a:t>
                </a:r>
                <a:endParaRPr lang="en-US" sz="3200">
                  <a:solidFill>
                    <a:srgbClr val="0000CC"/>
                  </a:solidFill>
                  <a:latin typeface="Times New Roman" panose="02020603050405020304" pitchFamily="18" charset="0"/>
                  <a:ea typeface="Times New Roman" panose="02020603050405020304" pitchFamily="18" charset="0"/>
                </a:endParaRPr>
              </a:p>
              <a:p>
                <a:pPr algn="just">
                  <a:spcAft>
                    <a:spcPts val="0"/>
                  </a:spcAft>
                </a:pPr>
                <a:r>
                  <a:rPr lang="vi-VN" sz="3200">
                    <a:latin typeface="Varpada"/>
                    <a:ea typeface="Calibri" panose="020F0502020204030204" pitchFamily="34" charset="0"/>
                  </a:rPr>
                  <a:t> Cho tam thức </a:t>
                </a:r>
                <a14:m>
                  <m:oMath xmlns:m="http://schemas.openxmlformats.org/officeDocument/2006/math">
                    <m:r>
                      <a:rPr lang="en-US" sz="3200" i="1">
                        <a:latin typeface="Cambria Math" panose="02040503050406030204" pitchFamily="18" charset="0"/>
                        <a:ea typeface="Times New Roman" panose="02020603050405020304" pitchFamily="18" charset="0"/>
                      </a:rPr>
                      <m:t>𝑔</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𝑎</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𝑥</m:t>
                        </m:r>
                      </m:e>
                      <m:sup>
                        <m:r>
                          <a:rPr lang="en-US" sz="3200" i="1">
                            <a:latin typeface="Cambria Math" panose="02040503050406030204" pitchFamily="18" charset="0"/>
                            <a:ea typeface="Times New Roman" panose="02020603050405020304" pitchFamily="18" charset="0"/>
                          </a:rPr>
                          <m:t>2</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𝑏𝑥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𝑐</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𝑎</m:t>
                    </m:r>
                    <m:r>
                      <a:rPr lang="en-US" sz="3200" i="1">
                        <a:latin typeface="Cambria Math" panose="02040503050406030204" pitchFamily="18" charset="0"/>
                        <a:ea typeface="Times New Roman" panose="02020603050405020304" pitchFamily="18" charset="0"/>
                      </a:rPr>
                      <m:t>≠0)</m:t>
                    </m:r>
                  </m:oMath>
                </a14:m>
                <a:endParaRPr lang="en-US" sz="3200">
                  <a:latin typeface="Times New Roman" panose="02020603050405020304" pitchFamily="18" charset="0"/>
                  <a:ea typeface="Times New Roman" panose="02020603050405020304" pitchFamily="18" charset="0"/>
                </a:endParaRPr>
              </a:p>
              <a:p>
                <a:pPr algn="just">
                  <a:spcAft>
                    <a:spcPts val="0"/>
                  </a:spcAft>
                </a:pPr>
                <a:r>
                  <a:rPr lang="vi-VN" sz="3200">
                    <a:latin typeface="Varpada"/>
                    <a:ea typeface="Calibri" panose="020F0502020204030204" pitchFamily="34" charset="0"/>
                  </a:rPr>
                  <a:t> </a:t>
                </a:r>
                <a:r>
                  <a:rPr lang="en-US" sz="3200">
                    <a:latin typeface="Varpada"/>
                    <a:ea typeface="Calibri" panose="020F0502020204030204" pitchFamily="34" charset="0"/>
                  </a:rPr>
                  <a:t>Điều kiện để: </a:t>
                </a:r>
                <a:r>
                  <a:rPr lang="vi-VN" sz="3200">
                    <a:latin typeface="Varpada"/>
                    <a:ea typeface="Calibri" panose="020F0502020204030204" pitchFamily="34"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𝑔</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)≥0,∀</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ℝ</m:t>
                    </m:r>
                    <m:r>
                      <a:rPr lang="en-US" sz="3200" i="1">
                        <a:latin typeface="Cambria Math" panose="02040503050406030204" pitchFamily="18" charset="0"/>
                        <a:ea typeface="Times New Roman" panose="02020603050405020304" pitchFamily="18" charset="0"/>
                      </a:rPr>
                      <m:t>⇔</m:t>
                    </m:r>
                    <m:d>
                      <m:dPr>
                        <m:begChr m:val="{"/>
                        <m:endChr m:val=""/>
                        <m:ctrlPr>
                          <a:rPr lang="en-US" sz="3200" i="1">
                            <a:latin typeface="Cambria Math" panose="02040503050406030204" pitchFamily="18" charset="0"/>
                            <a:ea typeface="Times New Roman" panose="02020603050405020304" pitchFamily="18" charset="0"/>
                          </a:rPr>
                        </m:ctrlPr>
                      </m:dPr>
                      <m:e>
                        <m:eqArr>
                          <m:eqArrPr>
                            <m:ctrlPr>
                              <a:rPr lang="en-US" sz="3200" i="1">
                                <a:latin typeface="Cambria Math" panose="02040503050406030204" pitchFamily="18" charset="0"/>
                                <a:ea typeface="Times New Roman" panose="02020603050405020304" pitchFamily="18" charset="0"/>
                              </a:rPr>
                            </m:ctrlPr>
                          </m:eqArrPr>
                          <m:e>
                            <m:r>
                              <a:rPr lang="en-US" sz="3200" i="1">
                                <a:latin typeface="Cambria Math" panose="02040503050406030204" pitchFamily="18" charset="0"/>
                                <a:ea typeface="Times New Roman" panose="02020603050405020304" pitchFamily="18" charset="0"/>
                              </a:rPr>
                              <m:t>&amp;</m:t>
                            </m:r>
                            <m:r>
                              <a:rPr lang="en-US" sz="3200" i="1">
                                <a:latin typeface="Cambria Math" panose="02040503050406030204" pitchFamily="18" charset="0"/>
                                <a:ea typeface="Times New Roman" panose="02020603050405020304" pitchFamily="18" charset="0"/>
                              </a:rPr>
                              <m:t>𝑎</m:t>
                            </m:r>
                            <m:r>
                              <a:rPr lang="en-US" sz="3200" i="1">
                                <a:latin typeface="Cambria Math" panose="02040503050406030204" pitchFamily="18" charset="0"/>
                                <a:ea typeface="Times New Roman" panose="02020603050405020304" pitchFamily="18" charset="0"/>
                              </a:rPr>
                              <m:t>&gt;0</m:t>
                            </m:r>
                          </m:e>
                          <m:e>
                            <m:r>
                              <a:rPr lang="en-US" sz="3200" i="1">
                                <a:latin typeface="Cambria Math" panose="02040503050406030204" pitchFamily="18" charset="0"/>
                                <a:ea typeface="Times New Roman" panose="02020603050405020304" pitchFamily="18" charset="0"/>
                              </a:rPr>
                              <m:t>&amp;</m:t>
                            </m:r>
                            <m:r>
                              <a:rPr lang="en-US" sz="3200" i="1">
                                <a:latin typeface="Cambria Math" panose="02040503050406030204" pitchFamily="18" charset="0"/>
                                <a:ea typeface="Times New Roman" panose="02020603050405020304" pitchFamily="18" charset="0"/>
                              </a:rPr>
                              <m:t>𝛥</m:t>
                            </m:r>
                            <m:r>
                              <a:rPr lang="en-US" sz="3200" i="1">
                                <a:latin typeface="Cambria Math" panose="02040503050406030204" pitchFamily="18" charset="0"/>
                                <a:ea typeface="Times New Roman" panose="02020603050405020304" pitchFamily="18" charset="0"/>
                              </a:rPr>
                              <m:t>≤0</m:t>
                            </m:r>
                          </m:e>
                        </m:eqArr>
                      </m:e>
                    </m:d>
                  </m:oMath>
                </a14:m>
                <a:r>
                  <a:rPr lang="vi-VN" sz="3200">
                    <a:latin typeface="Varpada"/>
                    <a:ea typeface="Calibri" panose="020F0502020204030204" pitchFamily="34" charset="0"/>
                  </a:rPr>
                  <a:t>	</a:t>
                </a:r>
                <a:endParaRPr lang="en-US" sz="3200">
                  <a:latin typeface="Varpada"/>
                  <a:ea typeface="Calibri" panose="020F0502020204030204" pitchFamily="34" charset="0"/>
                </a:endParaRPr>
              </a:p>
              <a:p>
                <a:pPr algn="just">
                  <a:spcAft>
                    <a:spcPts val="0"/>
                  </a:spcAft>
                </a:pPr>
                <a:r>
                  <a:rPr lang="en-US" sz="3200">
                    <a:latin typeface="Varpada"/>
                    <a:ea typeface="Calibri" panose="020F0502020204030204" pitchFamily="34" charset="0"/>
                  </a:rPr>
                  <a:t> Điều kiện để: </a:t>
                </a:r>
                <a:r>
                  <a:rPr lang="vi-VN" sz="3200" b="1">
                    <a:latin typeface="Varpada"/>
                    <a:ea typeface="Arial Unicode MS"/>
                  </a:rPr>
                  <a:t> </a:t>
                </a:r>
                <a14:m>
                  <m:oMath xmlns:m="http://schemas.openxmlformats.org/officeDocument/2006/math">
                    <m:r>
                      <a:rPr lang="en-US" sz="3200" i="1">
                        <a:latin typeface="Cambria Math" panose="02040503050406030204" pitchFamily="18" charset="0"/>
                        <a:ea typeface="Times New Roman" panose="02020603050405020304" pitchFamily="18" charset="0"/>
                      </a:rPr>
                      <m:t>𝑔</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𝑥</m:t>
                        </m:r>
                      </m:e>
                    </m:d>
                    <m:r>
                      <a:rPr lang="en-US" sz="3200" i="1">
                        <a:latin typeface="Cambria Math" panose="02040503050406030204" pitchFamily="18" charset="0"/>
                        <a:ea typeface="Times New Roman" panose="02020603050405020304" pitchFamily="18" charset="0"/>
                      </a:rPr>
                      <m:t>≤0,∀</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ℝ</m:t>
                    </m:r>
                    <m:r>
                      <a:rPr lang="en-US" sz="3200" i="1">
                        <a:latin typeface="Cambria Math" panose="02040503050406030204" pitchFamily="18" charset="0"/>
                        <a:ea typeface="Times New Roman" panose="02020603050405020304" pitchFamily="18" charset="0"/>
                      </a:rPr>
                      <m:t>⇔</m:t>
                    </m:r>
                    <m:d>
                      <m:dPr>
                        <m:begChr m:val="{"/>
                        <m:endChr m:val=""/>
                        <m:ctrlPr>
                          <a:rPr lang="en-US" sz="3200" i="1">
                            <a:latin typeface="Cambria Math" panose="02040503050406030204" pitchFamily="18" charset="0"/>
                            <a:ea typeface="Times New Roman" panose="02020603050405020304" pitchFamily="18" charset="0"/>
                          </a:rPr>
                        </m:ctrlPr>
                      </m:dPr>
                      <m:e>
                        <m:eqArr>
                          <m:eqArrPr>
                            <m:ctrlPr>
                              <a:rPr lang="en-US" sz="3200" i="1">
                                <a:latin typeface="Cambria Math" panose="02040503050406030204" pitchFamily="18" charset="0"/>
                                <a:ea typeface="Times New Roman" panose="02020603050405020304" pitchFamily="18" charset="0"/>
                              </a:rPr>
                            </m:ctrlPr>
                          </m:eqArrPr>
                          <m:e>
                            <m:r>
                              <a:rPr lang="en-US" sz="3200" i="1">
                                <a:latin typeface="Cambria Math" panose="02040503050406030204" pitchFamily="18" charset="0"/>
                                <a:ea typeface="Times New Roman" panose="02020603050405020304" pitchFamily="18" charset="0"/>
                              </a:rPr>
                              <m:t>&amp;</m:t>
                            </m:r>
                            <m:r>
                              <a:rPr lang="en-US" sz="3200" i="1">
                                <a:latin typeface="Cambria Math" panose="02040503050406030204" pitchFamily="18" charset="0"/>
                                <a:ea typeface="Times New Roman" panose="02020603050405020304" pitchFamily="18" charset="0"/>
                              </a:rPr>
                              <m:t>𝑎</m:t>
                            </m:r>
                            <m:r>
                              <a:rPr lang="en-US" sz="3200" i="1">
                                <a:latin typeface="Cambria Math" panose="02040503050406030204" pitchFamily="18" charset="0"/>
                                <a:ea typeface="Times New Roman" panose="02020603050405020304" pitchFamily="18" charset="0"/>
                              </a:rPr>
                              <m:t>&lt;0</m:t>
                            </m:r>
                          </m:e>
                          <m:e>
                            <m:r>
                              <a:rPr lang="en-US" sz="3200" i="1">
                                <a:latin typeface="Cambria Math" panose="02040503050406030204" pitchFamily="18" charset="0"/>
                                <a:ea typeface="Times New Roman" panose="02020603050405020304" pitchFamily="18" charset="0"/>
                              </a:rPr>
                              <m:t>&amp;</m:t>
                            </m:r>
                            <m:r>
                              <a:rPr lang="en-US" sz="3200" i="1">
                                <a:latin typeface="Cambria Math" panose="02040503050406030204" pitchFamily="18" charset="0"/>
                                <a:ea typeface="Times New Roman" panose="02020603050405020304" pitchFamily="18" charset="0"/>
                              </a:rPr>
                              <m:t>𝛥</m:t>
                            </m:r>
                            <m:r>
                              <a:rPr lang="en-US" sz="3200" i="1">
                                <a:latin typeface="Cambria Math" panose="02040503050406030204" pitchFamily="18" charset="0"/>
                                <a:ea typeface="Times New Roman" panose="02020603050405020304" pitchFamily="18" charset="0"/>
                              </a:rPr>
                              <m:t>≤0</m:t>
                            </m:r>
                          </m:e>
                        </m:eqArr>
                      </m:e>
                    </m:d>
                  </m:oMath>
                </a14:m>
                <a:r>
                  <a:rPr lang="vi-VN" sz="3200">
                    <a:latin typeface="Varpada"/>
                    <a:ea typeface="Calibri" panose="020F0502020204030204" pitchFamily="34" charset="0"/>
                  </a:rPr>
                  <a:t>	</a:t>
                </a:r>
                <a:endParaRPr lang="en-US" sz="3200">
                  <a:latin typeface="Times New Roman" panose="02020603050405020304" pitchFamily="18" charset="0"/>
                  <a:ea typeface="Times New Roman" panose="02020603050405020304" pitchFamily="18" charset="0"/>
                </a:endParaRPr>
              </a:p>
              <a:p>
                <a:pPr algn="just">
                  <a:spcAft>
                    <a:spcPts val="0"/>
                  </a:spcAft>
                </a:pPr>
                <a:r>
                  <a:rPr lang="nl-NL" sz="3200" b="1">
                    <a:solidFill>
                      <a:srgbClr val="C00000"/>
                    </a:solidFill>
                    <a:latin typeface="Varpada"/>
                    <a:ea typeface="Arial" panose="020B0604020202020204" pitchFamily="34" charset="0"/>
                    <a:sym typeface="Wingdings 2" panose="05020102010507070707" pitchFamily="18" charset="2"/>
                  </a:rPr>
                  <a:t></a:t>
                </a:r>
                <a:r>
                  <a:rPr lang="nl-NL" sz="3200" b="1">
                    <a:solidFill>
                      <a:srgbClr val="C00000"/>
                    </a:solidFill>
                    <a:latin typeface="Varpada"/>
                    <a:ea typeface="Arial" panose="020B0604020202020204" pitchFamily="34" charset="0"/>
                  </a:rPr>
                  <a:t>.</a:t>
                </a:r>
                <a:r>
                  <a:rPr lang="vi-VN" sz="3200" b="1">
                    <a:solidFill>
                      <a:srgbClr val="C00000"/>
                    </a:solidFill>
                    <a:latin typeface="Varpada"/>
                    <a:ea typeface="Calibri" panose="020F0502020204030204" pitchFamily="34" charset="0"/>
                  </a:rPr>
                  <a:t>Casio: </a:t>
                </a:r>
                <a:endParaRPr lang="en-US" sz="3200">
                  <a:latin typeface="Times New Roman" panose="02020603050405020304" pitchFamily="18" charset="0"/>
                  <a:ea typeface="Times New Roman" panose="02020603050405020304" pitchFamily="18" charset="0"/>
                </a:endParaRPr>
              </a:p>
              <a:p>
                <a:pPr algn="just">
                  <a:spcAft>
                    <a:spcPts val="0"/>
                  </a:spcAft>
                </a:pPr>
                <a:r>
                  <a:rPr lang="en-US"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a:t>
                </a:r>
                <a:r>
                  <a:rPr lang="es-MX" sz="3200">
                    <a:solidFill>
                      <a:srgbClr val="1D1B11"/>
                    </a:solidFill>
                    <a:latin typeface="Varpada"/>
                    <a:ea typeface="Calibri" panose="020F0502020204030204" pitchFamily="34" charset="0"/>
                  </a:rPr>
                  <a:t>Nhận xét bài toán, sử dụng mẹo để loại trừ</a:t>
                </a:r>
                <a:endParaRPr lang="en-US" sz="3200">
                  <a:latin typeface="Times New Roman" panose="02020603050405020304" pitchFamily="18" charset="0"/>
                  <a:ea typeface="Times New Roman" panose="02020603050405020304" pitchFamily="18" charset="0"/>
                </a:endParaRPr>
              </a:p>
              <a:p>
                <a:r>
                  <a:rPr lang="es-MX" sz="3200" b="1">
                    <a:solidFill>
                      <a:srgbClr val="0000CC"/>
                    </a:solidFill>
                    <a:latin typeface="Varpada"/>
                    <a:ea typeface="Arial" panose="020B0604020202020204" pitchFamily="34" charset="0"/>
                    <a:cs typeface="Times New Roman" panose="02020603050405020304" pitchFamily="18" charset="0"/>
                  </a:rPr>
                  <a:t> </a:t>
                </a:r>
                <a:r>
                  <a:rPr lang="vi-VN" sz="3200" b="1">
                    <a:solidFill>
                      <a:srgbClr val="0000CC"/>
                    </a:solidFill>
                    <a:latin typeface="Varpada"/>
                    <a:ea typeface="Arial" panose="020B0604020202020204" pitchFamily="34" charset="0"/>
                    <a:cs typeface="Times New Roman" panose="02020603050405020304" pitchFamily="18" charset="0"/>
                    <a:sym typeface="Wingdings 2" panose="05020102010507070707" pitchFamily="18" charset="2"/>
                  </a:rPr>
                  <a:t></a:t>
                </a:r>
                <a:r>
                  <a:rPr lang="vi-VN" sz="3200" b="1">
                    <a:solidFill>
                      <a:srgbClr val="0000CC"/>
                    </a:solidFill>
                    <a:latin typeface="Varpada"/>
                    <a:ea typeface="Arial" panose="020B0604020202020204" pitchFamily="34" charset="0"/>
                    <a:cs typeface="Times New Roman" panose="02020603050405020304" pitchFamily="18" charset="0"/>
                  </a:rPr>
                  <a:t>.</a:t>
                </a:r>
                <a:r>
                  <a:rPr lang="es-MX" sz="3200">
                    <a:latin typeface="Varpada"/>
                    <a:ea typeface="Calibri" panose="020F0502020204030204" pitchFamily="34" charset="0"/>
                    <a:cs typeface="Times New Roman" panose="02020603050405020304" pitchFamily="18" charset="0"/>
                  </a:rPr>
                  <a:t>Thay giá trị cụ thể của tham số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𝑚</m:t>
                    </m:r>
                  </m:oMath>
                </a14:m>
                <a:r>
                  <a:rPr lang="es-MX" sz="3200">
                    <a:latin typeface="Varpada"/>
                    <a:ea typeface="Calibri" panose="020F0502020204030204" pitchFamily="34" charset="0"/>
                    <a:cs typeface="Times New Roman" panose="02020603050405020304" pitchFamily="18" charset="0"/>
                  </a:rPr>
                  <a:t> trong từng đáp án vào hàm số để loại trừ đáp án</a:t>
                </a:r>
                <a:r>
                  <a:rPr lang="es-MX" sz="3200" b="1">
                    <a:latin typeface="Varpada"/>
                    <a:ea typeface="Calibri" panose="020F0502020204030204" pitchFamily="34" charset="0"/>
                    <a:cs typeface="Times New Roman" panose="02020603050405020304" pitchFamily="18" charset="0"/>
                  </a:rPr>
                  <a:t> </a:t>
                </a:r>
                <a:endParaRPr lang="en-US" sz="3200"/>
              </a:p>
            </p:txBody>
          </p:sp>
        </mc:Choice>
        <mc:Fallback xmlns="">
          <p:sp>
            <p:nvSpPr>
              <p:cNvPr id="2" name="Rectangle 1">
                <a:extLst>
                  <a:ext uri="{FF2B5EF4-FFF2-40B4-BE49-F238E27FC236}">
                    <a16:creationId xmlns:a16="http://schemas.microsoft.com/office/drawing/2014/main" id="{7CD3ECE9-5726-4894-B99E-9DBA3B5F9623}"/>
                  </a:ext>
                </a:extLst>
              </p:cNvPr>
              <p:cNvSpPr>
                <a:spLocks noRot="1" noChangeAspect="1" noMove="1" noResize="1" noEditPoints="1" noAdjustHandles="1" noChangeArrowheads="1" noChangeShapeType="1" noTextEdit="1"/>
              </p:cNvSpPr>
              <p:nvPr/>
            </p:nvSpPr>
            <p:spPr>
              <a:xfrm>
                <a:off x="804530" y="434785"/>
                <a:ext cx="10668000" cy="5244000"/>
              </a:xfrm>
              <a:prstGeom prst="rect">
                <a:avLst/>
              </a:prstGeom>
              <a:blipFill>
                <a:blip r:embed="rId2"/>
                <a:stretch>
                  <a:fillRect l="-1486" t="-1742" b="-2787"/>
                </a:stretch>
              </a:blipFill>
            </p:spPr>
            <p:txBody>
              <a:bodyPr/>
              <a:lstStyle/>
              <a:p>
                <a:r>
                  <a:rPr lang="en-US">
                    <a:noFill/>
                  </a:rPr>
                  <a:t> </a:t>
                </a:r>
              </a:p>
            </p:txBody>
          </p:sp>
        </mc:Fallback>
      </mc:AlternateContent>
    </p:spTree>
    <p:extLst>
      <p:ext uri="{BB962C8B-B14F-4D97-AF65-F5344CB8AC3E}">
        <p14:creationId xmlns:p14="http://schemas.microsoft.com/office/powerpoint/2010/main" val="3240973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4">
            <a:extLst>
              <a:ext uri="{FF2B5EF4-FFF2-40B4-BE49-F238E27FC236}">
                <a16:creationId xmlns:a16="http://schemas.microsoft.com/office/drawing/2014/main" id="{C747A885-F2D1-409F-9DDA-9CB0AA9B9FF6}"/>
              </a:ext>
            </a:extLst>
          </p:cNvPr>
          <p:cNvSpPr>
            <a:spLocks noChangeArrowheads="1"/>
          </p:cNvSpPr>
          <p:nvPr/>
        </p:nvSpPr>
        <p:spPr bwMode="auto">
          <a:xfrm>
            <a:off x="203201" y="304406"/>
            <a:ext cx="11624711" cy="584775"/>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32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p:txBody>
      </p:sp>
      <p:pic>
        <p:nvPicPr>
          <p:cNvPr id="68" name="Picture 11" descr="FIREWRK8">
            <a:extLst>
              <a:ext uri="{FF2B5EF4-FFF2-40B4-BE49-F238E27FC236}">
                <a16:creationId xmlns:a16="http://schemas.microsoft.com/office/drawing/2014/main" id="{C4BE1026-8D85-4517-A42B-961A508FB0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137" y="310114"/>
            <a:ext cx="690499" cy="604187"/>
          </a:xfrm>
          <a:prstGeom prst="rect">
            <a:avLst/>
          </a:prstGeom>
          <a:noFill/>
          <a:extLst>
            <a:ext uri="{909E8E84-426E-40DD-AFC4-6F175D3DCCD1}">
              <a14:hiddenFill xmlns:a14="http://schemas.microsoft.com/office/drawing/2010/main">
                <a:solidFill>
                  <a:srgbClr val="FFFFFF"/>
                </a:solidFill>
              </a14:hiddenFill>
            </a:ext>
          </a:extLst>
        </p:spPr>
      </p:pic>
      <p:sp>
        <p:nvSpPr>
          <p:cNvPr id="69" name="AutoShape 2">
            <a:extLst>
              <a:ext uri="{FF2B5EF4-FFF2-40B4-BE49-F238E27FC236}">
                <a16:creationId xmlns:a16="http://schemas.microsoft.com/office/drawing/2014/main" id="{6512D224-3B8D-44B0-B24C-E08BAE30CDA9}"/>
              </a:ext>
            </a:extLst>
          </p:cNvPr>
          <p:cNvSpPr>
            <a:spLocks noChangeArrowheads="1"/>
          </p:cNvSpPr>
          <p:nvPr/>
        </p:nvSpPr>
        <p:spPr bwMode="ltGray">
          <a:xfrm rot="5400000">
            <a:off x="650700" y="2840878"/>
            <a:ext cx="4267202" cy="2214544"/>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solidFill>
              <a:srgbClr val="0000CC"/>
            </a:solidFill>
            <a:miter lim="800000"/>
            <a:headEnd/>
            <a:tailEnd/>
          </a:ln>
          <a:effectLst/>
        </p:spPr>
        <p:txBody>
          <a:bodyPr wrap="none" anchor="ctr"/>
          <a:lstStyle/>
          <a:p>
            <a:pPr>
              <a:defRPr/>
            </a:pPr>
            <a:endParaRPr lang="vi-VN">
              <a:latin typeface="Arial" charset="0"/>
              <a:cs typeface="+mn-cs"/>
            </a:endParaRPr>
          </a:p>
        </p:txBody>
      </p:sp>
      <p:sp>
        <p:nvSpPr>
          <p:cNvPr id="70" name="AutoShape 13">
            <a:extLst>
              <a:ext uri="{FF2B5EF4-FFF2-40B4-BE49-F238E27FC236}">
                <a16:creationId xmlns:a16="http://schemas.microsoft.com/office/drawing/2014/main" id="{19C1E010-0A75-458A-AC1E-141C2C697206}"/>
              </a:ext>
            </a:extLst>
          </p:cNvPr>
          <p:cNvSpPr>
            <a:spLocks noChangeArrowheads="1"/>
          </p:cNvSpPr>
          <p:nvPr/>
        </p:nvSpPr>
        <p:spPr bwMode="gray">
          <a:xfrm>
            <a:off x="3696282" y="2134848"/>
            <a:ext cx="6149211"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B.Ví</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dụ</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minh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họa</a:t>
            </a:r>
            <a:endPar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1" name="AutoShape 15">
            <a:hlinkClick r:id="rId3" action="ppaction://hlinksldjump"/>
            <a:extLst>
              <a:ext uri="{FF2B5EF4-FFF2-40B4-BE49-F238E27FC236}">
                <a16:creationId xmlns:a16="http://schemas.microsoft.com/office/drawing/2014/main" id="{577AD902-088F-4ACE-8D4B-39C5325F42C0}"/>
              </a:ext>
            </a:extLst>
          </p:cNvPr>
          <p:cNvSpPr>
            <a:spLocks noChangeArrowheads="1"/>
          </p:cNvSpPr>
          <p:nvPr/>
        </p:nvSpPr>
        <p:spPr bwMode="gray">
          <a:xfrm>
            <a:off x="3121318" y="1373808"/>
            <a:ext cx="5708175"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Vani" panose="02040502050405020303" pitchFamily="18" charset="0"/>
                <a:cs typeface="Vani" panose="02040502050405020303" pitchFamily="18" charset="0"/>
              </a:rPr>
              <a:t> </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A.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Lý</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thuyết</a:t>
            </a:r>
            <a:endPar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2" name="AutoShape 40">
            <a:hlinkClick r:id="rId4" action="ppaction://hlinksldjump"/>
            <a:extLst>
              <a:ext uri="{FF2B5EF4-FFF2-40B4-BE49-F238E27FC236}">
                <a16:creationId xmlns:a16="http://schemas.microsoft.com/office/drawing/2014/main" id="{43C051DC-C7D1-4F76-A0E4-E9725AEA5753}"/>
              </a:ext>
            </a:extLst>
          </p:cNvPr>
          <p:cNvSpPr>
            <a:spLocks noChangeArrowheads="1"/>
          </p:cNvSpPr>
          <p:nvPr/>
        </p:nvSpPr>
        <p:spPr bwMode="gray">
          <a:xfrm>
            <a:off x="3999785" y="290313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1</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Nhận biết</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3" name="AutoShape 42">
            <a:hlinkClick r:id="rId5" action="ppaction://hlinksldjump"/>
            <a:extLst>
              <a:ext uri="{FF2B5EF4-FFF2-40B4-BE49-F238E27FC236}">
                <a16:creationId xmlns:a16="http://schemas.microsoft.com/office/drawing/2014/main" id="{0FAF4748-6605-4C2C-B023-89CDD8CF2848}"/>
              </a:ext>
            </a:extLst>
          </p:cNvPr>
          <p:cNvSpPr>
            <a:spLocks noChangeArrowheads="1"/>
          </p:cNvSpPr>
          <p:nvPr/>
        </p:nvSpPr>
        <p:spPr bwMode="gray">
          <a:xfrm>
            <a:off x="4020215" y="4425179"/>
            <a:ext cx="7054187"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thấp</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4" name="AutoShape 51">
            <a:hlinkClick r:id="rId6" action="ppaction://hlinksldjump"/>
            <a:extLst>
              <a:ext uri="{FF2B5EF4-FFF2-40B4-BE49-F238E27FC236}">
                <a16:creationId xmlns:a16="http://schemas.microsoft.com/office/drawing/2014/main" id="{CE672B44-7DA4-451C-91C7-5C64339B4211}"/>
              </a:ext>
            </a:extLst>
          </p:cNvPr>
          <p:cNvSpPr>
            <a:spLocks noChangeArrowheads="1"/>
          </p:cNvSpPr>
          <p:nvPr/>
        </p:nvSpPr>
        <p:spPr bwMode="gray">
          <a:xfrm>
            <a:off x="4125721" y="3690246"/>
            <a:ext cx="7229154"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 </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75" name="AutoShape 42">
            <a:hlinkClick r:id="rId7" action="ppaction://hlinksldjump"/>
            <a:extLst>
              <a:ext uri="{FF2B5EF4-FFF2-40B4-BE49-F238E27FC236}">
                <a16:creationId xmlns:a16="http://schemas.microsoft.com/office/drawing/2014/main" id="{CAD2B4EC-B821-40B2-B9F1-5D402438BD57}"/>
              </a:ext>
            </a:extLst>
          </p:cNvPr>
          <p:cNvSpPr>
            <a:spLocks noChangeArrowheads="1"/>
          </p:cNvSpPr>
          <p:nvPr/>
        </p:nvSpPr>
        <p:spPr bwMode="gray">
          <a:xfrm>
            <a:off x="3748205" y="5206815"/>
            <a:ext cx="6097288"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dirty="0">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4.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cao</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grpSp>
        <p:nvGrpSpPr>
          <p:cNvPr id="76" name="Group 65">
            <a:extLst>
              <a:ext uri="{FF2B5EF4-FFF2-40B4-BE49-F238E27FC236}">
                <a16:creationId xmlns:a16="http://schemas.microsoft.com/office/drawing/2014/main" id="{E6473F85-1D8D-43BB-80CC-11DB85C4BC47}"/>
              </a:ext>
            </a:extLst>
          </p:cNvPr>
          <p:cNvGrpSpPr>
            <a:grpSpLocks/>
          </p:cNvGrpSpPr>
          <p:nvPr/>
        </p:nvGrpSpPr>
        <p:grpSpPr bwMode="auto">
          <a:xfrm>
            <a:off x="2739564" y="1726734"/>
            <a:ext cx="228600" cy="228600"/>
            <a:chOff x="8229600" y="5638800"/>
            <a:chExt cx="228600" cy="228600"/>
          </a:xfrm>
        </p:grpSpPr>
        <p:sp>
          <p:nvSpPr>
            <p:cNvPr id="77" name="Oval 76">
              <a:extLst>
                <a:ext uri="{FF2B5EF4-FFF2-40B4-BE49-F238E27FC236}">
                  <a16:creationId xmlns:a16="http://schemas.microsoft.com/office/drawing/2014/main" id="{7D6BBE25-4167-45A1-B925-33E722E7CF47}"/>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78" name="4-Point Star 35">
              <a:extLst>
                <a:ext uri="{FF2B5EF4-FFF2-40B4-BE49-F238E27FC236}">
                  <a16:creationId xmlns:a16="http://schemas.microsoft.com/office/drawing/2014/main" id="{14A72920-E183-4776-8D42-2F327B826210}"/>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79" name="Group 66">
            <a:extLst>
              <a:ext uri="{FF2B5EF4-FFF2-40B4-BE49-F238E27FC236}">
                <a16:creationId xmlns:a16="http://schemas.microsoft.com/office/drawing/2014/main" id="{95980423-CCF8-4D69-9A77-F2A58F96124E}"/>
              </a:ext>
            </a:extLst>
          </p:cNvPr>
          <p:cNvGrpSpPr>
            <a:grpSpLocks/>
          </p:cNvGrpSpPr>
          <p:nvPr/>
        </p:nvGrpSpPr>
        <p:grpSpPr bwMode="auto">
          <a:xfrm>
            <a:off x="3476285" y="2351930"/>
            <a:ext cx="228600" cy="228600"/>
            <a:chOff x="8229600" y="5638800"/>
            <a:chExt cx="228600" cy="228600"/>
          </a:xfrm>
        </p:grpSpPr>
        <p:sp>
          <p:nvSpPr>
            <p:cNvPr id="80" name="Oval 79">
              <a:extLst>
                <a:ext uri="{FF2B5EF4-FFF2-40B4-BE49-F238E27FC236}">
                  <a16:creationId xmlns:a16="http://schemas.microsoft.com/office/drawing/2014/main" id="{C2C4D8A0-5EC3-448A-B3A5-0C0BF86DE489}"/>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81" name="4-Point Star 38">
              <a:extLst>
                <a:ext uri="{FF2B5EF4-FFF2-40B4-BE49-F238E27FC236}">
                  <a16:creationId xmlns:a16="http://schemas.microsoft.com/office/drawing/2014/main" id="{5AD3CAD2-0803-42DA-ABD7-95040BA18166}"/>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82" name="Group 69">
            <a:extLst>
              <a:ext uri="{FF2B5EF4-FFF2-40B4-BE49-F238E27FC236}">
                <a16:creationId xmlns:a16="http://schemas.microsoft.com/office/drawing/2014/main" id="{8D9D2BD9-A944-4950-AA10-4B5766A678A4}"/>
              </a:ext>
            </a:extLst>
          </p:cNvPr>
          <p:cNvGrpSpPr>
            <a:grpSpLocks/>
          </p:cNvGrpSpPr>
          <p:nvPr/>
        </p:nvGrpSpPr>
        <p:grpSpPr bwMode="auto">
          <a:xfrm>
            <a:off x="3683495" y="3102371"/>
            <a:ext cx="228600" cy="228600"/>
            <a:chOff x="8229600" y="5638800"/>
            <a:chExt cx="228600" cy="228600"/>
          </a:xfrm>
        </p:grpSpPr>
        <p:sp>
          <p:nvSpPr>
            <p:cNvPr id="83" name="Oval 82">
              <a:extLst>
                <a:ext uri="{FF2B5EF4-FFF2-40B4-BE49-F238E27FC236}">
                  <a16:creationId xmlns:a16="http://schemas.microsoft.com/office/drawing/2014/main" id="{3107472B-7956-4822-9C6A-9891AB0838BA}"/>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84" name="4-Point Star 41">
              <a:extLst>
                <a:ext uri="{FF2B5EF4-FFF2-40B4-BE49-F238E27FC236}">
                  <a16:creationId xmlns:a16="http://schemas.microsoft.com/office/drawing/2014/main" id="{89A25397-347B-47A0-A5F8-0041A9C22E3D}"/>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85" name="Group 74">
            <a:extLst>
              <a:ext uri="{FF2B5EF4-FFF2-40B4-BE49-F238E27FC236}">
                <a16:creationId xmlns:a16="http://schemas.microsoft.com/office/drawing/2014/main" id="{72026C21-6757-497F-8CD2-85B3C2E125E0}"/>
              </a:ext>
            </a:extLst>
          </p:cNvPr>
          <p:cNvGrpSpPr>
            <a:grpSpLocks/>
          </p:cNvGrpSpPr>
          <p:nvPr/>
        </p:nvGrpSpPr>
        <p:grpSpPr bwMode="auto">
          <a:xfrm>
            <a:off x="3758604" y="3920277"/>
            <a:ext cx="228600" cy="228600"/>
            <a:chOff x="8229600" y="5638800"/>
            <a:chExt cx="228600" cy="228600"/>
          </a:xfrm>
        </p:grpSpPr>
        <p:sp>
          <p:nvSpPr>
            <p:cNvPr id="86" name="Oval 85">
              <a:extLst>
                <a:ext uri="{FF2B5EF4-FFF2-40B4-BE49-F238E27FC236}">
                  <a16:creationId xmlns:a16="http://schemas.microsoft.com/office/drawing/2014/main" id="{C7EEFD93-2DED-47A4-B949-2CA6B758A63C}"/>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87" name="4-Point Star 44">
              <a:extLst>
                <a:ext uri="{FF2B5EF4-FFF2-40B4-BE49-F238E27FC236}">
                  <a16:creationId xmlns:a16="http://schemas.microsoft.com/office/drawing/2014/main" id="{854D6027-38EA-48A2-862A-7731C4E9A776}"/>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88" name="Group 77">
            <a:extLst>
              <a:ext uri="{FF2B5EF4-FFF2-40B4-BE49-F238E27FC236}">
                <a16:creationId xmlns:a16="http://schemas.microsoft.com/office/drawing/2014/main" id="{3B0D3E39-21F0-454D-A91F-D4D9485F53F7}"/>
              </a:ext>
            </a:extLst>
          </p:cNvPr>
          <p:cNvGrpSpPr>
            <a:grpSpLocks/>
          </p:cNvGrpSpPr>
          <p:nvPr/>
        </p:nvGrpSpPr>
        <p:grpSpPr bwMode="auto">
          <a:xfrm>
            <a:off x="3696281" y="4674243"/>
            <a:ext cx="228600" cy="228600"/>
            <a:chOff x="8229600" y="5638800"/>
            <a:chExt cx="228600" cy="228600"/>
          </a:xfrm>
        </p:grpSpPr>
        <p:sp>
          <p:nvSpPr>
            <p:cNvPr id="89" name="Oval 88">
              <a:extLst>
                <a:ext uri="{FF2B5EF4-FFF2-40B4-BE49-F238E27FC236}">
                  <a16:creationId xmlns:a16="http://schemas.microsoft.com/office/drawing/2014/main" id="{1AA7808C-76D5-4371-8E22-51EE89183C20}"/>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0" name="4-Point Star 47">
              <a:extLst>
                <a:ext uri="{FF2B5EF4-FFF2-40B4-BE49-F238E27FC236}">
                  <a16:creationId xmlns:a16="http://schemas.microsoft.com/office/drawing/2014/main" id="{58B872AF-F601-4738-B10F-A640D8213704}"/>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grpSp>
        <p:nvGrpSpPr>
          <p:cNvPr id="91" name="Group 80">
            <a:extLst>
              <a:ext uri="{FF2B5EF4-FFF2-40B4-BE49-F238E27FC236}">
                <a16:creationId xmlns:a16="http://schemas.microsoft.com/office/drawing/2014/main" id="{BEE9A61B-18E2-4126-87AF-DA029539450E}"/>
              </a:ext>
            </a:extLst>
          </p:cNvPr>
          <p:cNvGrpSpPr>
            <a:grpSpLocks/>
          </p:cNvGrpSpPr>
          <p:nvPr/>
        </p:nvGrpSpPr>
        <p:grpSpPr bwMode="auto">
          <a:xfrm>
            <a:off x="3430032" y="5386587"/>
            <a:ext cx="228600" cy="228600"/>
            <a:chOff x="8229600" y="5638800"/>
            <a:chExt cx="228600" cy="228600"/>
          </a:xfrm>
        </p:grpSpPr>
        <p:sp>
          <p:nvSpPr>
            <p:cNvPr id="92" name="Oval 91">
              <a:extLst>
                <a:ext uri="{FF2B5EF4-FFF2-40B4-BE49-F238E27FC236}">
                  <a16:creationId xmlns:a16="http://schemas.microsoft.com/office/drawing/2014/main" id="{BA0677D4-62DB-4284-8B2F-798B1119ED4E}"/>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3" name="4-Point Star 50">
              <a:extLst>
                <a:ext uri="{FF2B5EF4-FFF2-40B4-BE49-F238E27FC236}">
                  <a16:creationId xmlns:a16="http://schemas.microsoft.com/office/drawing/2014/main" id="{B6821D32-36E3-4DFF-8181-D5A24B05B1BF}"/>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sp>
        <p:nvSpPr>
          <p:cNvPr id="94" name="Oval 93">
            <a:extLst>
              <a:ext uri="{FF2B5EF4-FFF2-40B4-BE49-F238E27FC236}">
                <a16:creationId xmlns:a16="http://schemas.microsoft.com/office/drawing/2014/main" id="{A4E24E9A-81B4-4290-BC44-FC215AE743B6}"/>
              </a:ext>
            </a:extLst>
          </p:cNvPr>
          <p:cNvSpPr/>
          <p:nvPr/>
        </p:nvSpPr>
        <p:spPr>
          <a:xfrm>
            <a:off x="502780" y="2120057"/>
            <a:ext cx="3087805" cy="3870647"/>
          </a:xfrm>
          <a:prstGeom prst="ellipse">
            <a:avLst/>
          </a:prstGeom>
          <a:solidFill>
            <a:srgbClr val="FFFFCC"/>
          </a:solidFill>
          <a:ln>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0000CC"/>
                </a:solidFill>
                <a:latin typeface="Times New Roman" panose="02020603050405020304" pitchFamily="18" charset="0"/>
                <a:cs typeface="Times New Roman" panose="02020603050405020304" pitchFamily="18" charset="0"/>
              </a:rPr>
              <a:t>NỘI DUNG BÀI HỌC</a:t>
            </a:r>
            <a:endParaRPr lang="en-US" sz="4800" b="1" dirty="0">
              <a:solidFill>
                <a:srgbClr val="0000CC"/>
              </a:solidFill>
              <a:latin typeface="Times New Roman" panose="02020603050405020304" pitchFamily="18" charset="0"/>
              <a:cs typeface="Times New Roman" panose="02020603050405020304" pitchFamily="18" charset="0"/>
            </a:endParaRPr>
          </a:p>
        </p:txBody>
      </p:sp>
      <p:sp>
        <p:nvSpPr>
          <p:cNvPr id="95" name="AutoShape 42">
            <a:extLst>
              <a:ext uri="{FF2B5EF4-FFF2-40B4-BE49-F238E27FC236}">
                <a16:creationId xmlns:a16="http://schemas.microsoft.com/office/drawing/2014/main" id="{48D6109D-698F-4E02-A46F-683DA1DC3949}"/>
              </a:ext>
            </a:extLst>
          </p:cNvPr>
          <p:cNvSpPr>
            <a:spLocks noChangeArrowheads="1"/>
          </p:cNvSpPr>
          <p:nvPr/>
        </p:nvSpPr>
        <p:spPr bwMode="gray">
          <a:xfrm>
            <a:off x="3031785" y="6006685"/>
            <a:ext cx="6204107"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defRPr/>
            </a:pP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C.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Bài</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tập</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tự</a:t>
            </a:r>
            <a:r>
              <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rPr>
              <a:t>luyện</a:t>
            </a:r>
            <a:endParaRPr lang="en-US" sz="3200" b="1" dirty="0">
              <a:solidFill>
                <a:srgbClr val="C00000"/>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grpSp>
        <p:nvGrpSpPr>
          <p:cNvPr id="96" name="Group 80">
            <a:extLst>
              <a:ext uri="{FF2B5EF4-FFF2-40B4-BE49-F238E27FC236}">
                <a16:creationId xmlns:a16="http://schemas.microsoft.com/office/drawing/2014/main" id="{AC539B52-E89A-4065-86E0-6866CAD50144}"/>
              </a:ext>
            </a:extLst>
          </p:cNvPr>
          <p:cNvGrpSpPr>
            <a:grpSpLocks/>
          </p:cNvGrpSpPr>
          <p:nvPr/>
        </p:nvGrpSpPr>
        <p:grpSpPr bwMode="auto">
          <a:xfrm>
            <a:off x="2803185" y="5944008"/>
            <a:ext cx="228600" cy="228600"/>
            <a:chOff x="8229600" y="5638800"/>
            <a:chExt cx="228600" cy="228600"/>
          </a:xfrm>
        </p:grpSpPr>
        <p:sp>
          <p:nvSpPr>
            <p:cNvPr id="97" name="Oval 96">
              <a:extLst>
                <a:ext uri="{FF2B5EF4-FFF2-40B4-BE49-F238E27FC236}">
                  <a16:creationId xmlns:a16="http://schemas.microsoft.com/office/drawing/2014/main" id="{E8602C37-FF86-4E2F-B116-7D46095D5DE7}"/>
                </a:ext>
              </a:extLst>
            </p:cNvPr>
            <p:cNvSpPr/>
            <p:nvPr/>
          </p:nvSpPr>
          <p:spPr>
            <a:xfrm>
              <a:off x="8229600" y="5638800"/>
              <a:ext cx="228600" cy="228600"/>
            </a:xfrm>
            <a:prstGeom prst="ellipse">
              <a:avLst/>
            </a:prstGeom>
            <a:solidFill>
              <a:srgbClr val="FFFFCC"/>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8" name="4-Point Star 89">
              <a:extLst>
                <a:ext uri="{FF2B5EF4-FFF2-40B4-BE49-F238E27FC236}">
                  <a16:creationId xmlns:a16="http://schemas.microsoft.com/office/drawing/2014/main" id="{A3A64552-4792-4C13-BB68-54D85A1E3FFF}"/>
                </a:ext>
              </a:extLst>
            </p:cNvPr>
            <p:cNvSpPr/>
            <p:nvPr/>
          </p:nvSpPr>
          <p:spPr>
            <a:xfrm>
              <a:off x="8229600" y="5638800"/>
              <a:ext cx="228600" cy="228600"/>
            </a:xfrm>
            <a:prstGeom prst="star4">
              <a:avLst/>
            </a:prstGeom>
            <a:solidFill>
              <a:srgbClr val="FFFF00"/>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grpSp>
      <p:sp>
        <p:nvSpPr>
          <p:cNvPr id="2" name="TextBox 1"/>
          <p:cNvSpPr txBox="1"/>
          <p:nvPr/>
        </p:nvSpPr>
        <p:spPr>
          <a:xfrm>
            <a:off x="304800" y="308133"/>
            <a:ext cx="11050075" cy="1077218"/>
          </a:xfrm>
          <a:prstGeom prst="rect">
            <a:avLst/>
          </a:prstGeom>
          <a:noFill/>
        </p:spPr>
        <p:txBody>
          <a:bodyPr wrap="square" rtlCol="0">
            <a:spAutoFit/>
          </a:bodyPr>
          <a:lstStyle/>
          <a:p>
            <a:pPr algn="ctr"/>
            <a:r>
              <a:rPr lang="en-US" sz="3200" b="1">
                <a:solidFill>
                  <a:srgbClr val="0000CC"/>
                </a:solidFill>
                <a:latin typeface="Times New Roman" panose="02020603050405020304" pitchFamily="18" charset="0"/>
                <a:cs typeface="Times New Roman" panose="02020603050405020304" pitchFamily="18" charset="0"/>
              </a:rPr>
              <a:t>CH</a:t>
            </a:r>
            <a:r>
              <a:rPr lang="vi-VN" sz="3200" b="1">
                <a:solidFill>
                  <a:srgbClr val="0000CC"/>
                </a:solidFill>
                <a:latin typeface="Times New Roman" panose="02020603050405020304" pitchFamily="18" charset="0"/>
                <a:cs typeface="Times New Roman" panose="02020603050405020304" pitchFamily="18" charset="0"/>
              </a:rPr>
              <a:t>Ư</a:t>
            </a:r>
            <a:r>
              <a:rPr lang="en-US" sz="3200" b="1">
                <a:solidFill>
                  <a:srgbClr val="0000CC"/>
                </a:solidFill>
                <a:latin typeface="Times New Roman" panose="02020603050405020304" pitchFamily="18" charset="0"/>
                <a:cs typeface="Times New Roman" panose="02020603050405020304" pitchFamily="18" charset="0"/>
              </a:rPr>
              <a:t>ƠNG I: KHẢO SÁT HÀM SỐ VÀ ỨNG DỤNG</a:t>
            </a:r>
          </a:p>
          <a:p>
            <a:pPr algn="ctr"/>
            <a:r>
              <a:rPr lang="en-US" sz="3200" b="1">
                <a:solidFill>
                  <a:srgbClr val="FF0000"/>
                </a:solidFill>
                <a:latin typeface="Times New Roman" panose="02020603050405020304" pitchFamily="18" charset="0"/>
                <a:cs typeface="Times New Roman" panose="02020603050405020304" pitchFamily="18" charset="0"/>
              </a:rPr>
              <a:t>BÀI 1: SỰ ĐỒNG BIẾN NGHỊCH BIẾN CỦA HÀM SỐ</a:t>
            </a:r>
            <a:endParaRPr lang="en-US" sz="32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09994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6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repeatCount="indefinite" fill="hold" nodeType="clickEffect">
                                  <p:stCondLst>
                                    <p:cond delay="0"/>
                                  </p:stCondLst>
                                  <p:childTnLst>
                                    <p:animRot by="21600000">
                                      <p:cBhvr>
                                        <p:cTn id="10" dur="2000" fill="hold"/>
                                        <p:tgtEl>
                                          <p:spTgt spid="7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left)">
                                      <p:cBhvr>
                                        <p:cTn id="15" dur="500"/>
                                        <p:tgtEl>
                                          <p:spTgt spid="71"/>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mph" presetSubtype="0" repeatCount="indefinite" fill="hold" nodeType="clickEffect">
                                  <p:stCondLst>
                                    <p:cond delay="0"/>
                                  </p:stCondLst>
                                  <p:childTnLst>
                                    <p:animRot by="21600000">
                                      <p:cBhvr>
                                        <p:cTn id="19" dur="2000" fill="hold"/>
                                        <p:tgtEl>
                                          <p:spTgt spid="79"/>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wipe(left)">
                                      <p:cBhvr>
                                        <p:cTn id="24" dur="500"/>
                                        <p:tgtEl>
                                          <p:spTgt spid="70"/>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mph" presetSubtype="0" repeatCount="indefinite" fill="hold" nodeType="clickEffect">
                                  <p:stCondLst>
                                    <p:cond delay="0"/>
                                  </p:stCondLst>
                                  <p:childTnLst>
                                    <p:animRot by="21600000">
                                      <p:cBhvr>
                                        <p:cTn id="28" dur="2000" fill="hold"/>
                                        <p:tgtEl>
                                          <p:spTgt spid="82"/>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wipe(left)">
                                      <p:cBhvr>
                                        <p:cTn id="33" dur="500"/>
                                        <p:tgtEl>
                                          <p:spTgt spid="72"/>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mph" presetSubtype="0" repeatCount="indefinite" fill="hold" nodeType="clickEffect">
                                  <p:stCondLst>
                                    <p:cond delay="0"/>
                                  </p:stCondLst>
                                  <p:childTnLst>
                                    <p:animRot by="21600000">
                                      <p:cBhvr>
                                        <p:cTn id="37" dur="2000" fill="hold"/>
                                        <p:tgtEl>
                                          <p:spTgt spid="85"/>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wipe(left)">
                                      <p:cBhvr>
                                        <p:cTn id="42" dur="500"/>
                                        <p:tgtEl>
                                          <p:spTgt spid="7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mph" presetSubtype="0" repeatCount="indefinite" fill="hold" nodeType="clickEffect">
                                  <p:stCondLst>
                                    <p:cond delay="0"/>
                                  </p:stCondLst>
                                  <p:childTnLst>
                                    <p:animRot by="21600000">
                                      <p:cBhvr>
                                        <p:cTn id="46" dur="2000" fill="hold"/>
                                        <p:tgtEl>
                                          <p:spTgt spid="88"/>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wipe(left)">
                                      <p:cBhvr>
                                        <p:cTn id="51" dur="500"/>
                                        <p:tgtEl>
                                          <p:spTgt spid="73"/>
                                        </p:tgtEl>
                                      </p:cBhvr>
                                    </p:animEffect>
                                  </p:childTnLst>
                                </p:cTn>
                              </p:par>
                              <p:par>
                                <p:cTn id="52" presetID="8" presetClass="emph" presetSubtype="0" repeatCount="indefinite" fill="hold" nodeType="withEffect">
                                  <p:stCondLst>
                                    <p:cond delay="0"/>
                                  </p:stCondLst>
                                  <p:childTnLst>
                                    <p:animRot by="21600000">
                                      <p:cBhvr>
                                        <p:cTn id="53" dur="2000" fill="hold"/>
                                        <p:tgtEl>
                                          <p:spTgt spid="91"/>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wipe(left)">
                                      <p:cBhvr>
                                        <p:cTn id="58" dur="500"/>
                                        <p:tgtEl>
                                          <p:spTgt spid="75"/>
                                        </p:tgtEl>
                                      </p:cBhvr>
                                    </p:animEffect>
                                  </p:childTnLst>
                                </p:cTn>
                              </p:par>
                              <p:par>
                                <p:cTn id="59" presetID="8" presetClass="emph" presetSubtype="0" repeatCount="indefinite" fill="hold" nodeType="withEffect">
                                  <p:stCondLst>
                                    <p:cond delay="0"/>
                                  </p:stCondLst>
                                  <p:childTnLst>
                                    <p:animRot by="21600000">
                                      <p:cBhvr>
                                        <p:cTn id="60" dur="2000" fill="hold"/>
                                        <p:tgtEl>
                                          <p:spTgt spid="96"/>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wipe(left)">
                                      <p:cBhvr>
                                        <p:cTn id="65"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5" grpId="0" animBg="1"/>
      <p:bldP spid="9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048A1C6-2A75-4853-BBB1-16A280D11D70}"/>
                  </a:ext>
                </a:extLst>
              </p:cNvPr>
              <p:cNvSpPr/>
              <p:nvPr/>
            </p:nvSpPr>
            <p:spPr>
              <a:xfrm>
                <a:off x="551120" y="284341"/>
                <a:ext cx="11089759" cy="5922712"/>
              </a:xfrm>
              <a:prstGeom prst="rect">
                <a:avLst/>
              </a:prstGeom>
            </p:spPr>
            <p:txBody>
              <a:bodyPr wrap="square">
                <a:spAutoFit/>
              </a:bodyPr>
              <a:lstStyle/>
              <a:p>
                <a:pPr algn="just">
                  <a:lnSpc>
                    <a:spcPct val="150000"/>
                  </a:lnSpc>
                  <a:spcAft>
                    <a:spcPts val="0"/>
                  </a:spcAft>
                  <a:tabLst>
                    <a:tab pos="1828800" algn="l"/>
                    <a:tab pos="3657600" algn="l"/>
                    <a:tab pos="5200650" algn="l"/>
                  </a:tabLst>
                </a:pPr>
                <a:r>
                  <a:rPr lang="en-US" sz="3200" b="1">
                    <a:solidFill>
                      <a:srgbClr val="0000CC"/>
                    </a:solidFill>
                    <a:latin typeface="Varpada"/>
                    <a:ea typeface="Times New Roman" panose="02020603050405020304" pitchFamily="18" charset="0"/>
                    <a:sym typeface="Wingdings" panose="05000000000000000000" pitchFamily="2" charset="2"/>
                  </a:rPr>
                  <a:t></a:t>
                </a:r>
                <a:r>
                  <a:rPr lang="en-US" sz="3200" b="1" u="sng">
                    <a:solidFill>
                      <a:srgbClr val="0000CC"/>
                    </a:solidFill>
                    <a:latin typeface="Varpada"/>
                    <a:ea typeface="Times New Roman" panose="02020603050405020304" pitchFamily="18" charset="0"/>
                  </a:rPr>
                  <a:t>Dạng </a:t>
                </a:r>
                <a:r>
                  <a:rPr lang="en-US" sz="3200" u="sng">
                    <a:solidFill>
                      <a:srgbClr val="C00000"/>
                    </a:solidFill>
                    <a:latin typeface="Varpada"/>
                    <a:ea typeface="Times New Roman" panose="02020603050405020304" pitchFamily="18" charset="0"/>
                    <a:sym typeface="Wingdings 2" panose="05020102010507070707" pitchFamily="18" charset="2"/>
                  </a:rPr>
                  <a:t></a:t>
                </a:r>
                <a:r>
                  <a:rPr lang="en-US" sz="3200" b="1">
                    <a:solidFill>
                      <a:srgbClr val="0000CC"/>
                    </a:solidFill>
                    <a:latin typeface="Varpada"/>
                    <a:ea typeface="Times New Roman" panose="02020603050405020304" pitchFamily="18" charset="0"/>
                  </a:rPr>
                  <a:t>: </a:t>
                </a:r>
                <a:r>
                  <a:rPr lang="es-MX" sz="3200" b="1">
                    <a:solidFill>
                      <a:srgbClr val="0000FF"/>
                    </a:solidFill>
                    <a:latin typeface="Varpada"/>
                    <a:ea typeface="Times New Roman" panose="02020603050405020304" pitchFamily="18" charset="0"/>
                  </a:rPr>
                  <a:t>Ứng dụng sự đồng biến, nghịch biến vào giải phương trình, bất phương trình </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tabLst>
                    <a:tab pos="1828800" algn="l"/>
                    <a:tab pos="3657600" algn="l"/>
                    <a:tab pos="5200650" algn="l"/>
                  </a:tabLst>
                </a:pPr>
                <a:r>
                  <a:rPr lang="es-MX" sz="3200" b="1">
                    <a:solidFill>
                      <a:srgbClr val="0000FF"/>
                    </a:solidFill>
                    <a:latin typeface="Varpada"/>
                    <a:ea typeface="Times New Roman" panose="02020603050405020304" pitchFamily="18" charset="0"/>
                  </a:rPr>
                  <a:t>Dạng 3.1: TÌM TẬP NGHIỆM CỦA PHƯƠNG TRÌNH</a:t>
                </a:r>
                <a:r>
                  <a:rPr lang="es-MX" sz="3200" b="1">
                    <a:solidFill>
                      <a:srgbClr val="0000CC"/>
                    </a:solidFill>
                    <a:latin typeface="Varpada"/>
                    <a:ea typeface="Arial" panose="020B0604020202020204" pitchFamily="34" charset="0"/>
                  </a:rPr>
                  <a:t> </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tabLst>
                    <a:tab pos="1828800" algn="l"/>
                    <a:tab pos="3657600" algn="l"/>
                    <a:tab pos="5200650" algn="l"/>
                  </a:tabLst>
                </a:pPr>
                <a:r>
                  <a:rPr lang="nl-NL" sz="3200" b="1">
                    <a:solidFill>
                      <a:srgbClr val="0000CC"/>
                    </a:solidFill>
                    <a:latin typeface="Varpada"/>
                    <a:ea typeface="Arial" panose="020B0604020202020204" pitchFamily="34" charset="0"/>
                  </a:rPr>
                  <a:t> </a:t>
                </a:r>
                <a:r>
                  <a:rPr lang="nl-NL" sz="3200" b="1">
                    <a:solidFill>
                      <a:srgbClr val="0000CC"/>
                    </a:solidFill>
                    <a:latin typeface="Varpada"/>
                    <a:ea typeface="Arial" panose="020B0604020202020204" pitchFamily="34" charset="0"/>
                    <a:sym typeface="Wingdings 2" panose="05020102010507070707" pitchFamily="18" charset="2"/>
                  </a:rPr>
                  <a:t></a:t>
                </a:r>
                <a:r>
                  <a:rPr lang="nl-NL" sz="3200" b="1">
                    <a:solidFill>
                      <a:srgbClr val="0000CC"/>
                    </a:solidFill>
                    <a:latin typeface="Varpada"/>
                    <a:ea typeface="Arial" panose="020B0604020202020204" pitchFamily="34" charset="0"/>
                  </a:rPr>
                  <a:t>. </a:t>
                </a:r>
                <a:r>
                  <a:rPr lang="vi-VN" sz="3200" b="1">
                    <a:solidFill>
                      <a:srgbClr val="0000CC"/>
                    </a:solidFill>
                    <a:latin typeface="Varpada"/>
                    <a:ea typeface="Calibri" panose="020F0502020204030204" pitchFamily="34" charset="0"/>
                  </a:rPr>
                  <a:t>Phương pháp giải: </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tabLst>
                    <a:tab pos="1828800" algn="l"/>
                    <a:tab pos="3657600" algn="l"/>
                    <a:tab pos="5200650" algn="l"/>
                  </a:tabLst>
                </a:pPr>
                <a:r>
                  <a:rPr lang="en-US"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a:t>
                </a:r>
                <a:r>
                  <a:rPr lang="es-MX" sz="3200" b="1" u="sng">
                    <a:latin typeface="Varpada"/>
                    <a:ea typeface="Calibri" panose="020F0502020204030204" pitchFamily="34" charset="0"/>
                  </a:rPr>
                  <a:t>Bước 1:</a:t>
                </a:r>
                <a:r>
                  <a:rPr lang="es-MX" sz="3200">
                    <a:latin typeface="Varpada"/>
                    <a:ea typeface="Calibri" panose="020F0502020204030204" pitchFamily="34" charset="0"/>
                  </a:rPr>
                  <a:t> Đưa phương trình về dạng </a:t>
                </a:r>
                <a14:m>
                  <m:oMath xmlns:m="http://schemas.openxmlformats.org/officeDocument/2006/math">
                    <m:r>
                      <a:rPr lang="en-US" sz="3200" i="1">
                        <a:latin typeface="Cambria Math" panose="02040503050406030204" pitchFamily="18" charset="0"/>
                        <a:ea typeface="Times New Roman" panose="02020603050405020304" pitchFamily="18" charset="0"/>
                      </a:rPr>
                      <m:t>𝑓</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𝑢</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𝑓</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𝑣</m:t>
                    </m:r>
                    <m:r>
                      <a:rPr lang="en-US" sz="3200" i="1">
                        <a:latin typeface="Cambria Math" panose="02040503050406030204" pitchFamily="18" charset="0"/>
                        <a:ea typeface="Times New Roman" panose="02020603050405020304" pitchFamily="18" charset="0"/>
                      </a:rPr>
                      <m:t>)</m:t>
                    </m:r>
                  </m:oMath>
                </a14:m>
                <a:r>
                  <a:rPr lang="es-MX" sz="3200">
                    <a:latin typeface="Varpada"/>
                    <a:ea typeface="Calibri" panose="020F0502020204030204" pitchFamily="34" charset="0"/>
                  </a:rPr>
                  <a:t>, (1)</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tabLst>
                    <a:tab pos="1828800" algn="l"/>
                    <a:tab pos="3657600" algn="l"/>
                    <a:tab pos="5200650" algn="l"/>
                  </a:tabLst>
                </a:pPr>
                <a:r>
                  <a:rPr lang="es-MX"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a:t>
                </a:r>
                <a:r>
                  <a:rPr lang="es-MX" sz="3200" b="1" u="sng">
                    <a:latin typeface="Varpada"/>
                    <a:ea typeface="Calibri" panose="020F0502020204030204" pitchFamily="34" charset="0"/>
                  </a:rPr>
                  <a:t>Bước 2 :</a:t>
                </a:r>
                <a:r>
                  <a:rPr lang="es-MX" sz="3200">
                    <a:latin typeface="Varpada"/>
                    <a:ea typeface="Calibri" panose="020F0502020204030204" pitchFamily="34" charset="0"/>
                  </a:rPr>
                  <a:t> Xét hàm số : </a:t>
                </a:r>
                <a14:m>
                  <m:oMath xmlns:m="http://schemas.openxmlformats.org/officeDocument/2006/math">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𝑓</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𝑡</m:t>
                    </m:r>
                    <m:r>
                      <a:rPr lang="en-US" sz="3200" i="1">
                        <a:latin typeface="Cambria Math" panose="02040503050406030204" pitchFamily="18" charset="0"/>
                        <a:ea typeface="Times New Roman" panose="02020603050405020304" pitchFamily="18" charset="0"/>
                      </a:rPr>
                      <m:t>)</m:t>
                    </m:r>
                  </m:oMath>
                </a14:m>
                <a:r>
                  <a:rPr lang="es-MX" sz="3200">
                    <a:latin typeface="Varpada"/>
                    <a:ea typeface="Calibri" panose="020F0502020204030204" pitchFamily="34" charset="0"/>
                  </a:rPr>
                  <a:t>. Dùng lập luận để khẳng định hàm số đồng biến hay nghịch biến</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tabLst>
                    <a:tab pos="1828800" algn="l"/>
                    <a:tab pos="3657600" algn="l"/>
                    <a:tab pos="5200650" algn="l"/>
                  </a:tabLst>
                </a:pPr>
                <a:r>
                  <a:rPr lang="es-MX"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a:t>
                </a:r>
                <a:r>
                  <a:rPr lang="es-MX" sz="3200" b="1" u="sng">
                    <a:latin typeface="Varpada"/>
                    <a:ea typeface="Calibri" panose="020F0502020204030204" pitchFamily="34" charset="0"/>
                  </a:rPr>
                  <a:t>Bước 3 :</a:t>
                </a:r>
                <a:r>
                  <a:rPr lang="es-MX" sz="3200">
                    <a:latin typeface="Varpada"/>
                    <a:ea typeface="Calibri" panose="020F0502020204030204" pitchFamily="34" charset="0"/>
                  </a:rPr>
                  <a:t> Khi đó từ (1) suy ra : </a:t>
                </a:r>
                <a14:m>
                  <m:oMath xmlns:m="http://schemas.openxmlformats.org/officeDocument/2006/math">
                    <m:r>
                      <a:rPr lang="en-US" sz="3200" i="1">
                        <a:latin typeface="Cambria Math" panose="02040503050406030204" pitchFamily="18" charset="0"/>
                        <a:ea typeface="Times New Roman" panose="02020603050405020304" pitchFamily="18" charset="0"/>
                      </a:rPr>
                      <m:t>𝑢</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𝑣</m:t>
                    </m:r>
                  </m:oMath>
                </a14:m>
                <a:endParaRPr lang="en-US" sz="3200">
                  <a:latin typeface="Times New Roman" panose="02020603050405020304" pitchFamily="18" charset="0"/>
                  <a:ea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3048A1C6-2A75-4853-BBB1-16A280D11D70}"/>
                  </a:ext>
                </a:extLst>
              </p:cNvPr>
              <p:cNvSpPr>
                <a:spLocks noRot="1" noChangeAspect="1" noMove="1" noResize="1" noEditPoints="1" noAdjustHandles="1" noChangeArrowheads="1" noChangeShapeType="1" noTextEdit="1"/>
              </p:cNvSpPr>
              <p:nvPr/>
            </p:nvSpPr>
            <p:spPr>
              <a:xfrm>
                <a:off x="551120" y="284341"/>
                <a:ext cx="11089759" cy="5922712"/>
              </a:xfrm>
              <a:prstGeom prst="rect">
                <a:avLst/>
              </a:prstGeom>
              <a:blipFill>
                <a:blip r:embed="rId2"/>
                <a:stretch>
                  <a:fillRect l="-1374" r="-2253" b="-2575"/>
                </a:stretch>
              </a:blipFill>
            </p:spPr>
            <p:txBody>
              <a:bodyPr/>
              <a:lstStyle/>
              <a:p>
                <a:r>
                  <a:rPr lang="en-US">
                    <a:noFill/>
                  </a:rPr>
                  <a:t> </a:t>
                </a:r>
              </a:p>
            </p:txBody>
          </p:sp>
        </mc:Fallback>
      </mc:AlternateContent>
    </p:spTree>
    <p:extLst>
      <p:ext uri="{BB962C8B-B14F-4D97-AF65-F5344CB8AC3E}">
        <p14:creationId xmlns:p14="http://schemas.microsoft.com/office/powerpoint/2010/main" val="2297733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3F711387-4931-4D84-85EE-CC4BE99EA2A7}"/>
                  </a:ext>
                </a:extLst>
              </p:cNvPr>
              <p:cNvSpPr/>
              <p:nvPr/>
            </p:nvSpPr>
            <p:spPr>
              <a:xfrm>
                <a:off x="528083" y="159492"/>
                <a:ext cx="10997609" cy="5923225"/>
              </a:xfrm>
              <a:prstGeom prst="rect">
                <a:avLst/>
              </a:prstGeom>
            </p:spPr>
            <p:txBody>
              <a:bodyPr wrap="square">
                <a:spAutoFit/>
              </a:bodyPr>
              <a:lstStyle/>
              <a:p>
                <a:pPr algn="just">
                  <a:lnSpc>
                    <a:spcPct val="150000"/>
                  </a:lnSpc>
                  <a:spcAft>
                    <a:spcPts val="0"/>
                  </a:spcAft>
                  <a:tabLst>
                    <a:tab pos="1828800" algn="l"/>
                    <a:tab pos="3657600" algn="l"/>
                    <a:tab pos="5200650" algn="l"/>
                  </a:tabLst>
                </a:pPr>
                <a:r>
                  <a:rPr lang="nl-NL" sz="3200" b="1">
                    <a:solidFill>
                      <a:srgbClr val="C00000"/>
                    </a:solidFill>
                    <a:latin typeface="Varpada"/>
                    <a:ea typeface="Arial" panose="020B0604020202020204" pitchFamily="34" charset="0"/>
                    <a:sym typeface="Wingdings 2" panose="05020102010507070707" pitchFamily="18" charset="2"/>
                  </a:rPr>
                  <a:t></a:t>
                </a:r>
                <a:r>
                  <a:rPr lang="nl-NL" sz="3200" b="1">
                    <a:solidFill>
                      <a:srgbClr val="C00000"/>
                    </a:solidFill>
                    <a:latin typeface="Varpada"/>
                    <a:ea typeface="Arial" panose="020B0604020202020204" pitchFamily="34" charset="0"/>
                  </a:rPr>
                  <a:t>.</a:t>
                </a:r>
                <a:r>
                  <a:rPr lang="nl-NL" sz="3200">
                    <a:solidFill>
                      <a:srgbClr val="C00000"/>
                    </a:solidFill>
                    <a:latin typeface="Varpada"/>
                    <a:ea typeface="Calibri" panose="020F0502020204030204" pitchFamily="34" charset="0"/>
                  </a:rPr>
                  <a:t> </a:t>
                </a:r>
                <a:r>
                  <a:rPr lang="vi-VN" sz="3200" b="1">
                    <a:solidFill>
                      <a:srgbClr val="C00000"/>
                    </a:solidFill>
                    <a:latin typeface="Varpada"/>
                    <a:ea typeface="Calibri" panose="020F0502020204030204" pitchFamily="34" charset="0"/>
                  </a:rPr>
                  <a:t>Casio</a:t>
                </a:r>
                <a:r>
                  <a:rPr lang="vi-VN" sz="3200">
                    <a:solidFill>
                      <a:srgbClr val="C00000"/>
                    </a:solidFill>
                    <a:latin typeface="Varpada"/>
                    <a:ea typeface="Calibri" panose="020F0502020204030204" pitchFamily="34" charset="0"/>
                  </a:rPr>
                  <a:t>: </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tabLst>
                    <a:tab pos="1828800" algn="l"/>
                    <a:tab pos="3657600" algn="l"/>
                    <a:tab pos="5200650" algn="l"/>
                  </a:tabLst>
                </a:pPr>
                <a:r>
                  <a:rPr lang="en-US"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a:t>
                </a:r>
                <a:r>
                  <a:rPr lang="es-MX" sz="3200" b="1" u="sng">
                    <a:solidFill>
                      <a:srgbClr val="0000CC"/>
                    </a:solidFill>
                    <a:latin typeface="Varpada"/>
                    <a:ea typeface="Calibri" panose="020F0502020204030204" pitchFamily="34" charset="0"/>
                  </a:rPr>
                  <a:t>Bước 1:</a:t>
                </a:r>
                <a:r>
                  <a:rPr lang="es-MX" sz="3200">
                    <a:solidFill>
                      <a:srgbClr val="0000CC"/>
                    </a:solidFill>
                    <a:latin typeface="Varpada"/>
                    <a:ea typeface="Calibri" panose="020F0502020204030204" pitchFamily="34" charset="0"/>
                  </a:rPr>
                  <a:t> </a:t>
                </a:r>
                <a:r>
                  <a:rPr lang="es-MX" sz="3200">
                    <a:latin typeface="Varpada"/>
                    <a:ea typeface="Calibri" panose="020F0502020204030204" pitchFamily="34" charset="0"/>
                  </a:rPr>
                  <a:t>Chuyển PT về dạng Vế trái = 0 . Vậy nghiệm của PT là giá trị của </a:t>
                </a:r>
                <a14:m>
                  <m:oMath xmlns:m="http://schemas.openxmlformats.org/officeDocument/2006/math">
                    <m:r>
                      <a:rPr lang="en-US" sz="3200" i="1">
                        <a:latin typeface="Cambria Math" panose="02040503050406030204" pitchFamily="18" charset="0"/>
                        <a:ea typeface="Times New Roman" panose="02020603050405020304" pitchFamily="18" charset="0"/>
                      </a:rPr>
                      <m:t>𝑥</m:t>
                    </m:r>
                  </m:oMath>
                </a14:m>
                <a:r>
                  <a:rPr lang="es-MX" sz="3200">
                    <a:latin typeface="Varpada"/>
                    <a:ea typeface="Calibri" panose="020F0502020204030204" pitchFamily="34" charset="0"/>
                  </a:rPr>
                  <a:t> làm cho vế trái </a:t>
                </a:r>
                <a14:m>
                  <m:oMath xmlns:m="http://schemas.openxmlformats.org/officeDocument/2006/math">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0</m:t>
                    </m:r>
                  </m:oMath>
                </a14:m>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tabLst>
                    <a:tab pos="1828800" algn="l"/>
                    <a:tab pos="3657600" algn="l"/>
                    <a:tab pos="5200650" algn="l"/>
                  </a:tabLst>
                </a:pPr>
                <a:r>
                  <a:rPr lang="en-US"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a:t>
                </a:r>
                <a:r>
                  <a:rPr lang="es-MX" sz="3200" b="1" u="sng">
                    <a:solidFill>
                      <a:srgbClr val="0000CC"/>
                    </a:solidFill>
                    <a:latin typeface="Varpada"/>
                    <a:ea typeface="Calibri" panose="020F0502020204030204" pitchFamily="34" charset="0"/>
                  </a:rPr>
                  <a:t>Bước 2:</a:t>
                </a:r>
                <a:r>
                  <a:rPr lang="es-MX" sz="3200">
                    <a:solidFill>
                      <a:srgbClr val="0000CC"/>
                    </a:solidFill>
                    <a:latin typeface="Varpada"/>
                    <a:ea typeface="Calibri" panose="020F0502020204030204" pitchFamily="34" charset="0"/>
                  </a:rPr>
                  <a:t> </a:t>
                </a:r>
                <a:r>
                  <a:rPr lang="es-MX" sz="3200">
                    <a:latin typeface="Varpada"/>
                    <a:ea typeface="Calibri" panose="020F0502020204030204" pitchFamily="34" charset="0"/>
                  </a:rPr>
                  <a:t>Sử dụng chức năng CALC hoặc MODE 7 hoặc SHIFT SOLVE để kiểm tra xem nghiệm</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tabLst>
                    <a:tab pos="1828800" algn="l"/>
                    <a:tab pos="3657600" algn="l"/>
                    <a:tab pos="5200650" algn="l"/>
                  </a:tabLst>
                </a:pPr>
                <a:r>
                  <a:rPr lang="es-MX" sz="3200">
                    <a:latin typeface="Varpada"/>
                    <a:ea typeface="Calibri" panose="020F0502020204030204" pitchFamily="34" charset="0"/>
                  </a:rPr>
                  <a:t>Một giá trị được gọi là nghiệm nếu thay giá trị đó vào vế trái thì được kết quả là 0</a:t>
                </a:r>
                <a:endParaRPr lang="en-US" sz="3200">
                  <a:latin typeface="Times New Roman" panose="02020603050405020304" pitchFamily="18" charset="0"/>
                  <a:ea typeface="Times New Roman" panose="02020603050405020304" pitchFamily="18" charset="0"/>
                </a:endParaRPr>
              </a:p>
              <a:p>
                <a:pPr>
                  <a:lnSpc>
                    <a:spcPct val="150000"/>
                  </a:lnSpc>
                </a:pPr>
                <a:r>
                  <a:rPr lang="es-MX" sz="3200" b="1">
                    <a:solidFill>
                      <a:srgbClr val="0000CC"/>
                    </a:solidFill>
                    <a:latin typeface="Varpada"/>
                    <a:ea typeface="Arial" panose="020B0604020202020204" pitchFamily="34" charset="0"/>
                    <a:cs typeface="Times New Roman" panose="02020603050405020304" pitchFamily="18" charset="0"/>
                  </a:rPr>
                  <a:t> </a:t>
                </a:r>
                <a:r>
                  <a:rPr lang="vi-VN" sz="3200" b="1">
                    <a:solidFill>
                      <a:srgbClr val="0000CC"/>
                    </a:solidFill>
                    <a:latin typeface="Varpada"/>
                    <a:ea typeface="Arial" panose="020B0604020202020204" pitchFamily="34" charset="0"/>
                    <a:cs typeface="Times New Roman" panose="02020603050405020304" pitchFamily="18" charset="0"/>
                    <a:sym typeface="Wingdings 2" panose="05020102010507070707" pitchFamily="18" charset="2"/>
                  </a:rPr>
                  <a:t></a:t>
                </a:r>
                <a:r>
                  <a:rPr lang="vi-VN" sz="3200" b="1">
                    <a:solidFill>
                      <a:srgbClr val="0000CC"/>
                    </a:solidFill>
                    <a:latin typeface="Varpada"/>
                    <a:ea typeface="Arial" panose="020B0604020202020204" pitchFamily="34" charset="0"/>
                    <a:cs typeface="Times New Roman" panose="02020603050405020304" pitchFamily="18" charset="0"/>
                  </a:rPr>
                  <a:t>.</a:t>
                </a:r>
                <a:r>
                  <a:rPr lang="es-MX" sz="3200" b="1" u="sng">
                    <a:solidFill>
                      <a:srgbClr val="0000CC"/>
                    </a:solidFill>
                    <a:latin typeface="Varpada"/>
                    <a:ea typeface="Calibri" panose="020F0502020204030204" pitchFamily="34" charset="0"/>
                    <a:cs typeface="Times New Roman" panose="02020603050405020304" pitchFamily="18" charset="0"/>
                  </a:rPr>
                  <a:t>Bước 3:</a:t>
                </a:r>
                <a:r>
                  <a:rPr lang="es-MX" sz="3200">
                    <a:solidFill>
                      <a:srgbClr val="0000CC"/>
                    </a:solidFill>
                    <a:latin typeface="Varpada"/>
                    <a:ea typeface="Calibri" panose="020F0502020204030204" pitchFamily="34" charset="0"/>
                    <a:cs typeface="Times New Roman" panose="02020603050405020304" pitchFamily="18" charset="0"/>
                  </a:rPr>
                  <a:t> </a:t>
                </a:r>
                <a:r>
                  <a:rPr lang="es-MX" sz="3200">
                    <a:latin typeface="Varpada"/>
                    <a:ea typeface="Calibri" panose="020F0502020204030204" pitchFamily="34" charset="0"/>
                    <a:cs typeface="Times New Roman" panose="02020603050405020304" pitchFamily="18" charset="0"/>
                  </a:rPr>
                  <a:t>Tổng hợp kết quả và chọn đáp án đúng nhất</a:t>
                </a:r>
                <a:endParaRPr lang="en-US" sz="3200"/>
              </a:p>
            </p:txBody>
          </p:sp>
        </mc:Choice>
        <mc:Fallback xmlns="">
          <p:sp>
            <p:nvSpPr>
              <p:cNvPr id="2" name="Rectangle 1">
                <a:extLst>
                  <a:ext uri="{FF2B5EF4-FFF2-40B4-BE49-F238E27FC236}">
                    <a16:creationId xmlns:a16="http://schemas.microsoft.com/office/drawing/2014/main" id="{3F711387-4931-4D84-85EE-CC4BE99EA2A7}"/>
                  </a:ext>
                </a:extLst>
              </p:cNvPr>
              <p:cNvSpPr>
                <a:spLocks noRot="1" noChangeAspect="1" noMove="1" noResize="1" noEditPoints="1" noAdjustHandles="1" noChangeArrowheads="1" noChangeShapeType="1" noTextEdit="1"/>
              </p:cNvSpPr>
              <p:nvPr/>
            </p:nvSpPr>
            <p:spPr>
              <a:xfrm>
                <a:off x="528083" y="159492"/>
                <a:ext cx="10997609" cy="5923225"/>
              </a:xfrm>
              <a:prstGeom prst="rect">
                <a:avLst/>
              </a:prstGeom>
              <a:blipFill>
                <a:blip r:embed="rId2"/>
                <a:stretch>
                  <a:fillRect l="-1441" r="-2273" b="-2469"/>
                </a:stretch>
              </a:blipFill>
            </p:spPr>
            <p:txBody>
              <a:bodyPr/>
              <a:lstStyle/>
              <a:p>
                <a:r>
                  <a:rPr lang="en-US">
                    <a:noFill/>
                  </a:rPr>
                  <a:t> </a:t>
                </a:r>
              </a:p>
            </p:txBody>
          </p:sp>
        </mc:Fallback>
      </mc:AlternateContent>
    </p:spTree>
    <p:extLst>
      <p:ext uri="{BB962C8B-B14F-4D97-AF65-F5344CB8AC3E}">
        <p14:creationId xmlns:p14="http://schemas.microsoft.com/office/powerpoint/2010/main" val="170434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9002EA8-A2FC-49AB-8E79-F442C33123B4}"/>
                  </a:ext>
                </a:extLst>
              </p:cNvPr>
              <p:cNvSpPr/>
              <p:nvPr/>
            </p:nvSpPr>
            <p:spPr>
              <a:xfrm>
                <a:off x="701749" y="592961"/>
                <a:ext cx="10940902" cy="5184048"/>
              </a:xfrm>
              <a:prstGeom prst="rect">
                <a:avLst/>
              </a:prstGeom>
            </p:spPr>
            <p:txBody>
              <a:bodyPr wrap="square">
                <a:spAutoFit/>
              </a:bodyPr>
              <a:lstStyle/>
              <a:p>
                <a:pPr algn="just">
                  <a:lnSpc>
                    <a:spcPct val="150000"/>
                  </a:lnSpc>
                  <a:spcAft>
                    <a:spcPts val="0"/>
                  </a:spcAft>
                  <a:tabLst>
                    <a:tab pos="1828800" algn="l"/>
                    <a:tab pos="3657600" algn="l"/>
                    <a:tab pos="5200650" algn="l"/>
                  </a:tabLst>
                </a:pPr>
                <a:r>
                  <a:rPr lang="es-MX" sz="3200" b="1">
                    <a:solidFill>
                      <a:srgbClr val="0000FF"/>
                    </a:solidFill>
                    <a:latin typeface="Varpada"/>
                    <a:ea typeface="Times New Roman" panose="02020603050405020304" pitchFamily="18" charset="0"/>
                  </a:rPr>
                  <a:t>Dạng 3.2 : TÌM TẬP NGHIỆM CỦA BẤT PHƯƠNG TRÌNH</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tabLst>
                    <a:tab pos="1828800" algn="l"/>
                    <a:tab pos="3657600" algn="l"/>
                    <a:tab pos="5200650" algn="l"/>
                  </a:tabLst>
                </a:pPr>
                <a:r>
                  <a:rPr lang="nl-NL" sz="3200" b="1">
                    <a:solidFill>
                      <a:srgbClr val="0000CC"/>
                    </a:solidFill>
                    <a:latin typeface="Varpada"/>
                    <a:ea typeface="Arial" panose="020B0604020202020204" pitchFamily="34" charset="0"/>
                  </a:rPr>
                  <a:t> </a:t>
                </a:r>
                <a:r>
                  <a:rPr lang="nl-NL" sz="3200" b="1">
                    <a:solidFill>
                      <a:srgbClr val="0000CC"/>
                    </a:solidFill>
                    <a:latin typeface="Varpada"/>
                    <a:ea typeface="Arial" panose="020B0604020202020204" pitchFamily="34" charset="0"/>
                    <a:sym typeface="Wingdings 2" panose="05020102010507070707" pitchFamily="18" charset="2"/>
                  </a:rPr>
                  <a:t></a:t>
                </a:r>
                <a:r>
                  <a:rPr lang="nl-NL" sz="3200" b="1">
                    <a:solidFill>
                      <a:srgbClr val="0000CC"/>
                    </a:solidFill>
                    <a:latin typeface="Varpada"/>
                    <a:ea typeface="Arial" panose="020B0604020202020204" pitchFamily="34" charset="0"/>
                  </a:rPr>
                  <a:t>. </a:t>
                </a:r>
                <a:r>
                  <a:rPr lang="vi-VN" sz="3200" b="1">
                    <a:solidFill>
                      <a:srgbClr val="0000CC"/>
                    </a:solidFill>
                    <a:latin typeface="Varpada"/>
                    <a:ea typeface="Calibri" panose="020F0502020204030204" pitchFamily="34" charset="0"/>
                  </a:rPr>
                  <a:t>Phương pháp giải: </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tabLst>
                    <a:tab pos="1828800" algn="l"/>
                    <a:tab pos="3657600" algn="l"/>
                    <a:tab pos="5200650" algn="l"/>
                  </a:tabLst>
                </a:pPr>
                <a:r>
                  <a:rPr lang="en-US"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a:t>
                </a:r>
                <a:r>
                  <a:rPr lang="es-MX" sz="3200" b="1" u="sng">
                    <a:latin typeface="Varpada"/>
                    <a:ea typeface="Calibri" panose="020F0502020204030204" pitchFamily="34" charset="0"/>
                  </a:rPr>
                  <a:t>Bước 1 :</a:t>
                </a:r>
                <a:r>
                  <a:rPr lang="es-MX" sz="3200">
                    <a:latin typeface="Varpada"/>
                    <a:ea typeface="Calibri" panose="020F0502020204030204" pitchFamily="34" charset="0"/>
                  </a:rPr>
                  <a:t> Đưa bất phương trình về dạng : </a:t>
                </a:r>
                <a14:m>
                  <m:oMath xmlns:m="http://schemas.openxmlformats.org/officeDocument/2006/math">
                    <m:r>
                      <a:rPr lang="en-US" sz="3200" i="1">
                        <a:latin typeface="Cambria Math" panose="02040503050406030204" pitchFamily="18" charset="0"/>
                        <a:ea typeface="Times New Roman" panose="02020603050405020304" pitchFamily="18" charset="0"/>
                      </a:rPr>
                      <m:t>𝑓</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𝑢</m:t>
                    </m:r>
                    <m:r>
                      <a:rPr lang="en-US" sz="3200" i="1">
                        <a:latin typeface="Cambria Math" panose="02040503050406030204" pitchFamily="18" charset="0"/>
                        <a:ea typeface="Times New Roman" panose="02020603050405020304" pitchFamily="18" charset="0"/>
                      </a:rPr>
                      <m:t>)&gt;</m:t>
                    </m:r>
                    <m:r>
                      <a:rPr lang="en-US" sz="3200" i="1">
                        <a:latin typeface="Cambria Math" panose="02040503050406030204" pitchFamily="18" charset="0"/>
                        <a:ea typeface="Times New Roman" panose="02020603050405020304" pitchFamily="18" charset="0"/>
                      </a:rPr>
                      <m:t>𝑓</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𝑣</m:t>
                    </m:r>
                    <m:r>
                      <a:rPr lang="en-US" sz="3200" i="1">
                        <a:latin typeface="Cambria Math" panose="02040503050406030204" pitchFamily="18" charset="0"/>
                        <a:ea typeface="Times New Roman" panose="02020603050405020304" pitchFamily="18" charset="0"/>
                      </a:rPr>
                      <m:t>)</m:t>
                    </m:r>
                  </m:oMath>
                </a14:m>
                <a:r>
                  <a:rPr lang="en-US" sz="3200">
                    <a:latin typeface="Varpada"/>
                    <a:ea typeface="Calibri" panose="020F0502020204030204" pitchFamily="34" charset="0"/>
                  </a:rPr>
                  <a:t> </a:t>
                </a:r>
                <a:r>
                  <a:rPr lang="es-MX" sz="3200">
                    <a:latin typeface="Varpada"/>
                    <a:ea typeface="Calibri" panose="020F0502020204030204" pitchFamily="34" charset="0"/>
                  </a:rPr>
                  <a:t>(1)</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tabLst>
                    <a:tab pos="1828800" algn="l"/>
                    <a:tab pos="3657600" algn="l"/>
                    <a:tab pos="5200650" algn="l"/>
                  </a:tabLst>
                </a:pPr>
                <a:r>
                  <a:rPr lang="es-MX"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a:t>
                </a:r>
                <a:r>
                  <a:rPr lang="es-MX" sz="3200" b="1" u="sng">
                    <a:latin typeface="Varpada"/>
                    <a:ea typeface="Calibri" panose="020F0502020204030204" pitchFamily="34" charset="0"/>
                  </a:rPr>
                  <a:t>Bước 2 :</a:t>
                </a:r>
                <a:r>
                  <a:rPr lang="es-MX" sz="3200">
                    <a:latin typeface="Varpada"/>
                    <a:ea typeface="Calibri" panose="020F0502020204030204" pitchFamily="34" charset="0"/>
                  </a:rPr>
                  <a:t> Xét hàm số </a:t>
                </a:r>
                <a14:m>
                  <m:oMath xmlns:m="http://schemas.openxmlformats.org/officeDocument/2006/math">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𝑓</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oMath>
                </a14:m>
                <a:r>
                  <a:rPr lang="es-MX" sz="3200">
                    <a:latin typeface="Varpada"/>
                    <a:ea typeface="Calibri" panose="020F0502020204030204" pitchFamily="34" charset="0"/>
                  </a:rPr>
                  <a:t> .Dùng lập luân để khẳng định hàm số đồng biến hay nghịch biến.</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tabLst>
                    <a:tab pos="1828800" algn="l"/>
                    <a:tab pos="3657600" algn="l"/>
                    <a:tab pos="5200650" algn="l"/>
                  </a:tabLst>
                </a:pPr>
                <a:r>
                  <a:rPr lang="es-MX"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a:t>
                </a:r>
                <a:r>
                  <a:rPr lang="es-MX" sz="3200" b="1" u="sng">
                    <a:latin typeface="Varpada"/>
                    <a:ea typeface="Calibri" panose="020F0502020204030204" pitchFamily="34" charset="0"/>
                  </a:rPr>
                  <a:t>Bước 3 :</a:t>
                </a:r>
                <a:r>
                  <a:rPr lang="es-MX" sz="3200">
                    <a:latin typeface="Varpada"/>
                    <a:ea typeface="Calibri" panose="020F0502020204030204" pitchFamily="34" charset="0"/>
                  </a:rPr>
                  <a:t> Khi đó từ (1) suy ra: </a:t>
                </a:r>
                <a14:m>
                  <m:oMath xmlns:m="http://schemas.openxmlformats.org/officeDocument/2006/math">
                    <m:r>
                      <a:rPr lang="en-US" sz="3200" i="1">
                        <a:latin typeface="Cambria Math" panose="02040503050406030204" pitchFamily="18" charset="0"/>
                        <a:ea typeface="Times New Roman" panose="02020603050405020304" pitchFamily="18" charset="0"/>
                      </a:rPr>
                      <m:t>𝑢</m:t>
                    </m:r>
                    <m:r>
                      <a:rPr lang="en-US" sz="3200" i="1">
                        <a:latin typeface="Cambria Math" panose="02040503050406030204" pitchFamily="18" charset="0"/>
                        <a:ea typeface="Times New Roman" panose="02020603050405020304" pitchFamily="18" charset="0"/>
                      </a:rPr>
                      <m:t>&gt;</m:t>
                    </m:r>
                    <m:r>
                      <a:rPr lang="en-US" sz="3200" i="1">
                        <a:latin typeface="Cambria Math" panose="02040503050406030204" pitchFamily="18" charset="0"/>
                        <a:ea typeface="Times New Roman" panose="02020603050405020304" pitchFamily="18" charset="0"/>
                      </a:rPr>
                      <m:t>𝑣</m:t>
                    </m:r>
                  </m:oMath>
                </a14:m>
                <a:r>
                  <a:rPr lang="es-MX" sz="3200">
                    <a:latin typeface="Varpada"/>
                    <a:ea typeface="Calibri" panose="020F0502020204030204" pitchFamily="34" charset="0"/>
                  </a:rPr>
                  <a:t> nếu đồng biến ,</a:t>
                </a:r>
                <a14:m>
                  <m:oMath xmlns:m="http://schemas.openxmlformats.org/officeDocument/2006/math">
                    <m:r>
                      <a:rPr lang="en-US" sz="3200" i="1">
                        <a:latin typeface="Cambria Math" panose="02040503050406030204" pitchFamily="18" charset="0"/>
                        <a:ea typeface="Times New Roman" panose="02020603050405020304" pitchFamily="18" charset="0"/>
                      </a:rPr>
                      <m:t>𝑢</m:t>
                    </m:r>
                    <m:r>
                      <a:rPr lang="en-US" sz="3200" i="1">
                        <a:latin typeface="Cambria Math" panose="02040503050406030204" pitchFamily="18" charset="0"/>
                        <a:ea typeface="Times New Roman" panose="02020603050405020304" pitchFamily="18" charset="0"/>
                      </a:rPr>
                      <m:t>&lt;</m:t>
                    </m:r>
                    <m:r>
                      <a:rPr lang="en-US" sz="3200" i="1">
                        <a:latin typeface="Cambria Math" panose="02040503050406030204" pitchFamily="18" charset="0"/>
                        <a:ea typeface="Times New Roman" panose="02020603050405020304" pitchFamily="18" charset="0"/>
                      </a:rPr>
                      <m:t>𝑣</m:t>
                    </m:r>
                  </m:oMath>
                </a14:m>
                <a:r>
                  <a:rPr lang="es-MX" sz="3200">
                    <a:latin typeface="Varpada"/>
                    <a:ea typeface="Calibri" panose="020F0502020204030204" pitchFamily="34" charset="0"/>
                  </a:rPr>
                  <a:t> nếu nghịch biến.</a:t>
                </a:r>
                <a:endParaRPr lang="en-US" sz="3200">
                  <a:latin typeface="Times New Roman" panose="02020603050405020304" pitchFamily="18" charset="0"/>
                  <a:ea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79002EA8-A2FC-49AB-8E79-F442C33123B4}"/>
                  </a:ext>
                </a:extLst>
              </p:cNvPr>
              <p:cNvSpPr>
                <a:spLocks noRot="1" noChangeAspect="1" noMove="1" noResize="1" noEditPoints="1" noAdjustHandles="1" noChangeArrowheads="1" noChangeShapeType="1" noTextEdit="1"/>
              </p:cNvSpPr>
              <p:nvPr/>
            </p:nvSpPr>
            <p:spPr>
              <a:xfrm>
                <a:off x="701749" y="592961"/>
                <a:ext cx="10940902" cy="5184048"/>
              </a:xfrm>
              <a:prstGeom prst="rect">
                <a:avLst/>
              </a:prstGeom>
              <a:blipFill>
                <a:blip r:embed="rId2"/>
                <a:stretch>
                  <a:fillRect l="-1393" r="-2340" b="-2938"/>
                </a:stretch>
              </a:blipFill>
            </p:spPr>
            <p:txBody>
              <a:bodyPr/>
              <a:lstStyle/>
              <a:p>
                <a:r>
                  <a:rPr lang="en-US">
                    <a:noFill/>
                  </a:rPr>
                  <a:t> </a:t>
                </a:r>
              </a:p>
            </p:txBody>
          </p:sp>
        </mc:Fallback>
      </mc:AlternateContent>
    </p:spTree>
    <p:extLst>
      <p:ext uri="{BB962C8B-B14F-4D97-AF65-F5344CB8AC3E}">
        <p14:creationId xmlns:p14="http://schemas.microsoft.com/office/powerpoint/2010/main" val="4202346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174E38D-0248-4925-A328-D459AA496C8B}"/>
                  </a:ext>
                </a:extLst>
              </p:cNvPr>
              <p:cNvSpPr/>
              <p:nvPr/>
            </p:nvSpPr>
            <p:spPr>
              <a:xfrm>
                <a:off x="485552" y="297182"/>
                <a:ext cx="11135833" cy="5184561"/>
              </a:xfrm>
              <a:prstGeom prst="rect">
                <a:avLst/>
              </a:prstGeom>
            </p:spPr>
            <p:txBody>
              <a:bodyPr wrap="square">
                <a:spAutoFit/>
              </a:bodyPr>
              <a:lstStyle/>
              <a:p>
                <a:pPr algn="just">
                  <a:lnSpc>
                    <a:spcPct val="150000"/>
                  </a:lnSpc>
                  <a:spcAft>
                    <a:spcPts val="0"/>
                  </a:spcAft>
                  <a:tabLst>
                    <a:tab pos="1828800" algn="l"/>
                    <a:tab pos="3657600" algn="l"/>
                    <a:tab pos="5200650" algn="l"/>
                  </a:tabLst>
                </a:pPr>
                <a:r>
                  <a:rPr lang="nl-NL" sz="3200" b="1">
                    <a:solidFill>
                      <a:srgbClr val="C00000"/>
                    </a:solidFill>
                    <a:latin typeface="Varpada"/>
                    <a:ea typeface="Arial" panose="020B0604020202020204" pitchFamily="34" charset="0"/>
                    <a:sym typeface="Wingdings 2" panose="05020102010507070707" pitchFamily="18" charset="2"/>
                  </a:rPr>
                  <a:t></a:t>
                </a:r>
                <a:r>
                  <a:rPr lang="nl-NL" sz="3200" b="1">
                    <a:solidFill>
                      <a:srgbClr val="C00000"/>
                    </a:solidFill>
                    <a:latin typeface="Varpada"/>
                    <a:ea typeface="Arial" panose="020B0604020202020204" pitchFamily="34" charset="0"/>
                  </a:rPr>
                  <a:t>.</a:t>
                </a:r>
                <a:r>
                  <a:rPr lang="nl-NL" sz="3200">
                    <a:solidFill>
                      <a:srgbClr val="C00000"/>
                    </a:solidFill>
                    <a:latin typeface="Varpada"/>
                    <a:ea typeface="Calibri" panose="020F0502020204030204" pitchFamily="34" charset="0"/>
                  </a:rPr>
                  <a:t> </a:t>
                </a:r>
                <a:r>
                  <a:rPr lang="vi-VN" sz="3200" b="1">
                    <a:solidFill>
                      <a:srgbClr val="C00000"/>
                    </a:solidFill>
                    <a:latin typeface="Varpada"/>
                    <a:ea typeface="Calibri" panose="020F0502020204030204" pitchFamily="34" charset="0"/>
                  </a:rPr>
                  <a:t>Casio</a:t>
                </a:r>
                <a:r>
                  <a:rPr lang="vi-VN" sz="3200">
                    <a:solidFill>
                      <a:srgbClr val="C00000"/>
                    </a:solidFill>
                    <a:latin typeface="Varpada"/>
                    <a:ea typeface="Calibri" panose="020F0502020204030204" pitchFamily="34" charset="0"/>
                  </a:rPr>
                  <a:t>: </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tabLst>
                    <a:tab pos="1828800" algn="l"/>
                    <a:tab pos="3657600" algn="l"/>
                    <a:tab pos="5200650" algn="l"/>
                  </a:tabLst>
                </a:pPr>
                <a:r>
                  <a:rPr lang="vi-VN"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a:t>
                </a:r>
                <a:r>
                  <a:rPr lang="es-MX" sz="3200" b="1" u="sng">
                    <a:latin typeface="Varpada"/>
                    <a:ea typeface="Calibri" panose="020F0502020204030204" pitchFamily="34" charset="0"/>
                  </a:rPr>
                  <a:t>Bước 1:</a:t>
                </a:r>
                <a:r>
                  <a:rPr lang="es-MX" sz="3200">
                    <a:latin typeface="Varpada"/>
                    <a:ea typeface="Calibri" panose="020F0502020204030204" pitchFamily="34" charset="0"/>
                  </a:rPr>
                  <a:t> Chuyển PT về dạng Vế trái = 0 . Nghiệm của BPT là giá trị của </a:t>
                </a:r>
                <a14:m>
                  <m:oMath xmlns:m="http://schemas.openxmlformats.org/officeDocument/2006/math">
                    <m:r>
                      <a:rPr lang="en-US" sz="3200" i="1">
                        <a:latin typeface="Cambria Math" panose="02040503050406030204" pitchFamily="18" charset="0"/>
                        <a:ea typeface="Times New Roman" panose="02020603050405020304" pitchFamily="18" charset="0"/>
                      </a:rPr>
                      <m:t>𝑥</m:t>
                    </m:r>
                  </m:oMath>
                </a14:m>
                <a:r>
                  <a:rPr lang="es-MX" sz="3200">
                    <a:latin typeface="Varpada"/>
                    <a:ea typeface="Calibri" panose="020F0502020204030204" pitchFamily="34" charset="0"/>
                  </a:rPr>
                  <a:t> làm cho vế trái </a:t>
                </a:r>
                <a14:m>
                  <m:oMath xmlns:m="http://schemas.openxmlformats.org/officeDocument/2006/math">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0</m:t>
                    </m:r>
                  </m:oMath>
                </a14:m>
                <a:r>
                  <a:rPr lang="en-US" sz="3200">
                    <a:latin typeface="Varpada"/>
                    <a:ea typeface="Calibri" panose="020F0502020204030204" pitchFamily="34" charset="0"/>
                  </a:rPr>
                  <a:t>.</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tabLst>
                    <a:tab pos="1828800" algn="l"/>
                    <a:tab pos="3657600" algn="l"/>
                    <a:tab pos="5200650" algn="l"/>
                  </a:tabLst>
                </a:pPr>
                <a:r>
                  <a:rPr lang="en-US"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a:t>
                </a:r>
                <a:r>
                  <a:rPr lang="es-MX" sz="3200" b="1" u="sng">
                    <a:latin typeface="Varpada"/>
                    <a:ea typeface="Calibri" panose="020F0502020204030204" pitchFamily="34" charset="0"/>
                  </a:rPr>
                  <a:t>Bước 2:</a:t>
                </a:r>
                <a:r>
                  <a:rPr lang="es-MX" sz="3200">
                    <a:latin typeface="Varpada"/>
                    <a:ea typeface="Calibri" panose="020F0502020204030204" pitchFamily="34" charset="0"/>
                  </a:rPr>
                  <a:t> Sử dụng chức năng MODE 7 để kiểm tra xem nghiệm.</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tabLst>
                    <a:tab pos="1828800" algn="l"/>
                    <a:tab pos="3657600" algn="l"/>
                    <a:tab pos="5200650" algn="l"/>
                  </a:tabLst>
                </a:pPr>
                <a:r>
                  <a:rPr lang="es-MX" sz="3200">
                    <a:latin typeface="Varpada"/>
                    <a:ea typeface="Calibri" panose="020F0502020204030204" pitchFamily="34" charset="0"/>
                  </a:rPr>
                  <a:t>Một giá trị được gọi là nghiệm nếu thay giá trị đó vào vế trái thì được kết quả thỏa dấu của BPT.</a:t>
                </a:r>
                <a:endParaRPr lang="en-US" sz="3200">
                  <a:latin typeface="Times New Roman" panose="02020603050405020304" pitchFamily="18" charset="0"/>
                  <a:ea typeface="Times New Roman" panose="02020603050405020304" pitchFamily="18" charset="0"/>
                </a:endParaRPr>
              </a:p>
              <a:p>
                <a:pPr>
                  <a:lnSpc>
                    <a:spcPct val="150000"/>
                  </a:lnSpc>
                </a:pPr>
                <a:r>
                  <a:rPr lang="es-MX" sz="3200" b="1">
                    <a:solidFill>
                      <a:srgbClr val="0000CC"/>
                    </a:solidFill>
                    <a:latin typeface="Varpada"/>
                    <a:ea typeface="Arial" panose="020B0604020202020204" pitchFamily="34" charset="0"/>
                    <a:cs typeface="Times New Roman" panose="02020603050405020304" pitchFamily="18" charset="0"/>
                  </a:rPr>
                  <a:t> </a:t>
                </a:r>
                <a:r>
                  <a:rPr lang="vi-VN" sz="3200" b="1">
                    <a:solidFill>
                      <a:srgbClr val="0000CC"/>
                    </a:solidFill>
                    <a:latin typeface="Varpada"/>
                    <a:ea typeface="Arial" panose="020B0604020202020204" pitchFamily="34" charset="0"/>
                    <a:cs typeface="Times New Roman" panose="02020603050405020304" pitchFamily="18" charset="0"/>
                    <a:sym typeface="Wingdings 2" panose="05020102010507070707" pitchFamily="18" charset="2"/>
                  </a:rPr>
                  <a:t></a:t>
                </a:r>
                <a:r>
                  <a:rPr lang="vi-VN" sz="3200" b="1">
                    <a:solidFill>
                      <a:srgbClr val="0000CC"/>
                    </a:solidFill>
                    <a:latin typeface="Varpada"/>
                    <a:ea typeface="Arial" panose="020B0604020202020204" pitchFamily="34" charset="0"/>
                    <a:cs typeface="Times New Roman" panose="02020603050405020304" pitchFamily="18" charset="0"/>
                  </a:rPr>
                  <a:t>.</a:t>
                </a:r>
                <a:r>
                  <a:rPr lang="es-MX" sz="3200" b="1" u="sng">
                    <a:latin typeface="Varpada"/>
                    <a:ea typeface="Calibri" panose="020F0502020204030204" pitchFamily="34" charset="0"/>
                    <a:cs typeface="Times New Roman" panose="02020603050405020304" pitchFamily="18" charset="0"/>
                  </a:rPr>
                  <a:t>Bước 3:</a:t>
                </a:r>
                <a:r>
                  <a:rPr lang="es-MX" sz="3200">
                    <a:latin typeface="Varpada"/>
                    <a:ea typeface="Calibri" panose="020F0502020204030204" pitchFamily="34" charset="0"/>
                    <a:cs typeface="Times New Roman" panose="02020603050405020304" pitchFamily="18" charset="0"/>
                  </a:rPr>
                  <a:t> Tổng hợp kết quả và chọn đáp án đúng nhất.</a:t>
                </a:r>
                <a:endParaRPr lang="en-US" sz="3200"/>
              </a:p>
            </p:txBody>
          </p:sp>
        </mc:Choice>
        <mc:Fallback xmlns="">
          <p:sp>
            <p:nvSpPr>
              <p:cNvPr id="2" name="Rectangle 1">
                <a:extLst>
                  <a:ext uri="{FF2B5EF4-FFF2-40B4-BE49-F238E27FC236}">
                    <a16:creationId xmlns:a16="http://schemas.microsoft.com/office/drawing/2014/main" id="{0174E38D-0248-4925-A328-D459AA496C8B}"/>
                  </a:ext>
                </a:extLst>
              </p:cNvPr>
              <p:cNvSpPr>
                <a:spLocks noRot="1" noChangeAspect="1" noMove="1" noResize="1" noEditPoints="1" noAdjustHandles="1" noChangeArrowheads="1" noChangeShapeType="1" noTextEdit="1"/>
              </p:cNvSpPr>
              <p:nvPr/>
            </p:nvSpPr>
            <p:spPr>
              <a:xfrm>
                <a:off x="485552" y="297182"/>
                <a:ext cx="11135833" cy="5184561"/>
              </a:xfrm>
              <a:prstGeom prst="rect">
                <a:avLst/>
              </a:prstGeom>
              <a:blipFill>
                <a:blip r:embed="rId2"/>
                <a:stretch>
                  <a:fillRect l="-1424" r="-2300" b="-3059"/>
                </a:stretch>
              </a:blipFill>
            </p:spPr>
            <p:txBody>
              <a:bodyPr/>
              <a:lstStyle/>
              <a:p>
                <a:r>
                  <a:rPr lang="en-US">
                    <a:noFill/>
                  </a:rPr>
                  <a:t> </a:t>
                </a:r>
              </a:p>
            </p:txBody>
          </p:sp>
        </mc:Fallback>
      </mc:AlternateContent>
    </p:spTree>
    <p:extLst>
      <p:ext uri="{BB962C8B-B14F-4D97-AF65-F5344CB8AC3E}">
        <p14:creationId xmlns:p14="http://schemas.microsoft.com/office/powerpoint/2010/main" val="3917625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A616CF59-8407-46EE-98B9-A1F4B1638D69}"/>
                  </a:ext>
                </a:extLst>
              </p:cNvPr>
              <p:cNvSpPr/>
              <p:nvPr/>
            </p:nvSpPr>
            <p:spPr>
              <a:xfrm>
                <a:off x="372136" y="63796"/>
                <a:ext cx="11575312" cy="6661375"/>
              </a:xfrm>
              <a:prstGeom prst="rect">
                <a:avLst/>
              </a:prstGeom>
            </p:spPr>
            <p:txBody>
              <a:bodyPr wrap="square">
                <a:spAutoFit/>
              </a:bodyPr>
              <a:lstStyle/>
              <a:p>
                <a:pPr algn="just">
                  <a:lnSpc>
                    <a:spcPct val="150000"/>
                  </a:lnSpc>
                  <a:spcAft>
                    <a:spcPts val="0"/>
                  </a:spcAft>
                  <a:tabLst>
                    <a:tab pos="1828800" algn="l"/>
                    <a:tab pos="3657600" algn="l"/>
                    <a:tab pos="5200650" algn="l"/>
                  </a:tabLst>
                </a:pPr>
                <a:r>
                  <a:rPr lang="es-MX" sz="3200" b="1">
                    <a:solidFill>
                      <a:srgbClr val="0000FF"/>
                    </a:solidFill>
                    <a:latin typeface="Varpada"/>
                    <a:ea typeface="Times New Roman" panose="02020603050405020304" pitchFamily="18" charset="0"/>
                  </a:rPr>
                  <a:t>Dạng 3.3 TÌM </a:t>
                </a:r>
                <a14:m>
                  <m:oMath xmlns:m="http://schemas.openxmlformats.org/officeDocument/2006/math">
                    <m:r>
                      <a:rPr lang="es-MX" sz="3200" b="1" i="1">
                        <a:solidFill>
                          <a:srgbClr val="0000FF"/>
                        </a:solidFill>
                        <a:latin typeface="Cambria Math" panose="02040503050406030204" pitchFamily="18" charset="0"/>
                        <a:ea typeface="Times New Roman" panose="02020603050405020304" pitchFamily="18" charset="0"/>
                      </a:rPr>
                      <m:t>𝒎</m:t>
                    </m:r>
                  </m:oMath>
                </a14:m>
                <a:r>
                  <a:rPr lang="es-MX" sz="3200" b="1">
                    <a:solidFill>
                      <a:srgbClr val="0000FF"/>
                    </a:solidFill>
                    <a:latin typeface="Varpada"/>
                    <a:ea typeface="Times New Roman" panose="02020603050405020304" pitchFamily="18" charset="0"/>
                  </a:rPr>
                  <a:t> ĐỂ PHƯƠNG TRÌNH CÓ NGHIỆM</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tabLst>
                    <a:tab pos="1828800" algn="l"/>
                    <a:tab pos="3657600" algn="l"/>
                    <a:tab pos="5200650" algn="l"/>
                  </a:tabLst>
                </a:pPr>
                <a:r>
                  <a:rPr lang="nl-NL" sz="3200" b="1">
                    <a:solidFill>
                      <a:srgbClr val="0000CC"/>
                    </a:solidFill>
                    <a:latin typeface="Varpada"/>
                    <a:ea typeface="Arial" panose="020B0604020202020204" pitchFamily="34" charset="0"/>
                  </a:rPr>
                  <a:t> </a:t>
                </a:r>
                <a:r>
                  <a:rPr lang="nl-NL" sz="3200" b="1">
                    <a:solidFill>
                      <a:srgbClr val="0000CC"/>
                    </a:solidFill>
                    <a:latin typeface="Varpada"/>
                    <a:ea typeface="Arial" panose="020B0604020202020204" pitchFamily="34" charset="0"/>
                    <a:sym typeface="Wingdings 2" panose="05020102010507070707" pitchFamily="18" charset="2"/>
                  </a:rPr>
                  <a:t></a:t>
                </a:r>
                <a:r>
                  <a:rPr lang="nl-NL" sz="3200" b="1">
                    <a:solidFill>
                      <a:srgbClr val="0000CC"/>
                    </a:solidFill>
                    <a:latin typeface="Varpada"/>
                    <a:ea typeface="Arial" panose="020B0604020202020204" pitchFamily="34" charset="0"/>
                  </a:rPr>
                  <a:t>. </a:t>
                </a:r>
                <a:r>
                  <a:rPr lang="vi-VN" sz="3200" b="1">
                    <a:solidFill>
                      <a:srgbClr val="0000CC"/>
                    </a:solidFill>
                    <a:latin typeface="Varpada"/>
                    <a:ea typeface="Calibri" panose="020F0502020204030204" pitchFamily="34" charset="0"/>
                  </a:rPr>
                  <a:t>Phương pháp giải: </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tabLst>
                    <a:tab pos="1828800" algn="l"/>
                    <a:tab pos="3657600" algn="l"/>
                    <a:tab pos="5200650" algn="l"/>
                  </a:tabLst>
                </a:pPr>
                <a:r>
                  <a:rPr lang="en-US"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a:t>
                </a:r>
                <a:r>
                  <a:rPr lang="es-MX" sz="3200" b="1" u="sng">
                    <a:latin typeface="Varpada"/>
                    <a:ea typeface="Calibri" panose="020F0502020204030204" pitchFamily="34" charset="0"/>
                  </a:rPr>
                  <a:t>Bước 1 :</a:t>
                </a:r>
                <a:r>
                  <a:rPr lang="es-MX" sz="3200">
                    <a:latin typeface="Varpada"/>
                    <a:ea typeface="Calibri" panose="020F0502020204030204" pitchFamily="34" charset="0"/>
                  </a:rPr>
                  <a:t> Tách </a:t>
                </a:r>
                <a14:m>
                  <m:oMath xmlns:m="http://schemas.openxmlformats.org/officeDocument/2006/math">
                    <m:r>
                      <a:rPr lang="en-US" sz="3200" i="1">
                        <a:latin typeface="Cambria Math" panose="02040503050406030204" pitchFamily="18" charset="0"/>
                        <a:ea typeface="Times New Roman" panose="02020603050405020304" pitchFamily="18" charset="0"/>
                      </a:rPr>
                      <m:t>𝑚</m:t>
                    </m:r>
                  </m:oMath>
                </a14:m>
                <a:r>
                  <a:rPr lang="es-MX" sz="3200">
                    <a:latin typeface="Varpada"/>
                    <a:ea typeface="Calibri" panose="020F0502020204030204" pitchFamily="34" charset="0"/>
                  </a:rPr>
                  <a:t> ra khỏi biến số </a:t>
                </a:r>
                <a14:m>
                  <m:oMath xmlns:m="http://schemas.openxmlformats.org/officeDocument/2006/math">
                    <m:r>
                      <a:rPr lang="en-US" sz="3200" i="1">
                        <a:latin typeface="Cambria Math" panose="02040503050406030204" pitchFamily="18" charset="0"/>
                        <a:ea typeface="Times New Roman" panose="02020603050405020304" pitchFamily="18" charset="0"/>
                      </a:rPr>
                      <m:t>𝑥</m:t>
                    </m:r>
                  </m:oMath>
                </a14:m>
                <a:r>
                  <a:rPr lang="es-MX" sz="3200">
                    <a:latin typeface="Varpada"/>
                    <a:ea typeface="Calibri" panose="020F0502020204030204" pitchFamily="34" charset="0"/>
                  </a:rPr>
                  <a:t> và đưa về dạng </a:t>
                </a:r>
                <a14:m>
                  <m:oMath xmlns:m="http://schemas.openxmlformats.org/officeDocument/2006/math">
                    <m:r>
                      <a:rPr lang="en-US" sz="3200" i="1">
                        <a:latin typeface="Cambria Math" panose="02040503050406030204" pitchFamily="18" charset="0"/>
                        <a:ea typeface="Times New Roman" panose="02020603050405020304" pitchFamily="18" charset="0"/>
                      </a:rPr>
                      <m:t>𝑓</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𝑚</m:t>
                    </m:r>
                    <m:r>
                      <a:rPr lang="en-US" sz="3200" i="1">
                        <a:latin typeface="Cambria Math" panose="02040503050406030204" pitchFamily="18" charset="0"/>
                        <a:ea typeface="Times New Roman" panose="02020603050405020304" pitchFamily="18" charset="0"/>
                      </a:rPr>
                      <m:t>).</m:t>
                    </m:r>
                  </m:oMath>
                </a14:m>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tabLst>
                    <a:tab pos="1828800" algn="l"/>
                    <a:tab pos="3657600" algn="l"/>
                    <a:tab pos="5200650" algn="l"/>
                  </a:tabLst>
                </a:pPr>
                <a:r>
                  <a:rPr lang="es-MX"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a:t>
                </a:r>
                <a:r>
                  <a:rPr lang="es-MX" sz="3200" b="1" u="sng">
                    <a:latin typeface="Varpada"/>
                    <a:ea typeface="Calibri" panose="020F0502020204030204" pitchFamily="34" charset="0"/>
                  </a:rPr>
                  <a:t>Bước 2 :</a:t>
                </a:r>
                <a:r>
                  <a:rPr lang="es-MX" sz="3200">
                    <a:latin typeface="Varpada"/>
                    <a:ea typeface="Calibri" panose="020F0502020204030204" pitchFamily="34" charset="0"/>
                  </a:rPr>
                  <a:t> Khảo sát sự biến thiên của hàm số </a:t>
                </a:r>
                <a14:m>
                  <m:oMath xmlns:m="http://schemas.openxmlformats.org/officeDocument/2006/math">
                    <m:r>
                      <a:rPr lang="en-US" sz="3200" i="1">
                        <a:latin typeface="Cambria Math" panose="02040503050406030204" pitchFamily="18" charset="0"/>
                        <a:ea typeface="Times New Roman" panose="02020603050405020304" pitchFamily="18" charset="0"/>
                      </a:rPr>
                      <m:t>𝑓</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oMath>
                </a14:m>
                <a:r>
                  <a:rPr lang="es-MX" sz="3200">
                    <a:latin typeface="Varpada"/>
                    <a:ea typeface="Calibri" panose="020F0502020204030204" pitchFamily="34" charset="0"/>
                  </a:rPr>
                  <a:t> trên </a:t>
                </a:r>
                <a14:m>
                  <m:oMath xmlns:m="http://schemas.openxmlformats.org/officeDocument/2006/math">
                    <m:r>
                      <a:rPr lang="en-US" sz="3200" i="1">
                        <a:latin typeface="Cambria Math" panose="02040503050406030204" pitchFamily="18" charset="0"/>
                        <a:ea typeface="Times New Roman" panose="02020603050405020304" pitchFamily="18" charset="0"/>
                      </a:rPr>
                      <m:t>𝐷</m:t>
                    </m:r>
                    <m:r>
                      <a:rPr lang="en-US" sz="3200" i="1">
                        <a:latin typeface="Cambria Math" panose="02040503050406030204" pitchFamily="18" charset="0"/>
                        <a:ea typeface="Times New Roman" panose="02020603050405020304" pitchFamily="18" charset="0"/>
                      </a:rPr>
                      <m:t>.</m:t>
                    </m:r>
                  </m:oMath>
                </a14:m>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tabLst>
                    <a:tab pos="1828800" algn="l"/>
                    <a:tab pos="3657600" algn="l"/>
                    <a:tab pos="5200650" algn="l"/>
                  </a:tabLst>
                </a:pPr>
                <a:r>
                  <a:rPr lang="es-MX"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a:t>
                </a:r>
                <a:r>
                  <a:rPr lang="es-MX" sz="3200" b="1" u="sng">
                    <a:latin typeface="Varpada"/>
                    <a:ea typeface="Calibri" panose="020F0502020204030204" pitchFamily="34" charset="0"/>
                  </a:rPr>
                  <a:t>Bước 3 :</a:t>
                </a:r>
                <a:r>
                  <a:rPr lang="es-MX" sz="3200">
                    <a:latin typeface="Varpada"/>
                    <a:ea typeface="Calibri" panose="020F0502020204030204" pitchFamily="34" charset="0"/>
                  </a:rPr>
                  <a:t> Dựa vào bảng biến thiên để xác định giá trị tham số </a:t>
                </a:r>
                <a14:m>
                  <m:oMath xmlns:m="http://schemas.openxmlformats.org/officeDocument/2006/math">
                    <m:r>
                      <a:rPr lang="en-US" sz="3200" i="1">
                        <a:latin typeface="Cambria Math" panose="02040503050406030204" pitchFamily="18" charset="0"/>
                        <a:ea typeface="Times New Roman" panose="02020603050405020304" pitchFamily="18" charset="0"/>
                      </a:rPr>
                      <m:t>𝐴</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𝑚</m:t>
                    </m:r>
                    <m:r>
                      <a:rPr lang="en-US" sz="3200" i="1">
                        <a:latin typeface="Cambria Math" panose="02040503050406030204" pitchFamily="18" charset="0"/>
                        <a:ea typeface="Times New Roman" panose="02020603050405020304" pitchFamily="18" charset="0"/>
                      </a:rPr>
                      <m:t>)</m:t>
                    </m:r>
                  </m:oMath>
                </a14:m>
                <a:r>
                  <a:rPr lang="es-MX" sz="3200">
                    <a:latin typeface="Varpada"/>
                    <a:ea typeface="Calibri" panose="020F0502020204030204" pitchFamily="34" charset="0"/>
                  </a:rPr>
                  <a:t> để đường thẳng </a:t>
                </a:r>
                <a14:m>
                  <m:oMath xmlns:m="http://schemas.openxmlformats.org/officeDocument/2006/math">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𝑚</m:t>
                    </m:r>
                    <m:r>
                      <a:rPr lang="en-US" sz="3200" i="1">
                        <a:latin typeface="Cambria Math" panose="02040503050406030204" pitchFamily="18" charset="0"/>
                        <a:ea typeface="Times New Roman" panose="02020603050405020304" pitchFamily="18" charset="0"/>
                      </a:rPr>
                      <m:t>)</m:t>
                    </m:r>
                  </m:oMath>
                </a14:m>
                <a:r>
                  <a:rPr lang="es-MX" sz="3200">
                    <a:latin typeface="Varpada"/>
                    <a:ea typeface="Calibri" panose="020F0502020204030204" pitchFamily="34" charset="0"/>
                  </a:rPr>
                  <a:t> nằm ngang cắt đồ thị hàm số    </a:t>
                </a:r>
                <a14:m>
                  <m:oMath xmlns:m="http://schemas.openxmlformats.org/officeDocument/2006/math">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𝑓</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oMath>
                </a14:m>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tabLst>
                    <a:tab pos="1828800" algn="l"/>
                    <a:tab pos="3657600" algn="l"/>
                    <a:tab pos="5200650" algn="l"/>
                  </a:tabLst>
                </a:pPr>
                <a:r>
                  <a:rPr lang="en-US"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a:t>
                </a:r>
                <a:r>
                  <a:rPr lang="es-MX" sz="3200" b="1" u="sng">
                    <a:latin typeface="Varpada"/>
                    <a:ea typeface="Calibri" panose="020F0502020204030204" pitchFamily="34" charset="0"/>
                  </a:rPr>
                  <a:t>Bước 4 :</a:t>
                </a:r>
                <a:r>
                  <a:rPr lang="es-MX" sz="3200">
                    <a:latin typeface="Varpada"/>
                    <a:ea typeface="Calibri" panose="020F0502020204030204" pitchFamily="34" charset="0"/>
                  </a:rPr>
                  <a:t> Kết luận các giá trị của </a:t>
                </a:r>
                <a14:m>
                  <m:oMath xmlns:m="http://schemas.openxmlformats.org/officeDocument/2006/math">
                    <m:r>
                      <a:rPr lang="en-US" sz="3200" i="1">
                        <a:latin typeface="Cambria Math" panose="02040503050406030204" pitchFamily="18" charset="0"/>
                        <a:ea typeface="Times New Roman" panose="02020603050405020304" pitchFamily="18" charset="0"/>
                      </a:rPr>
                      <m:t>𝑚</m:t>
                    </m:r>
                  </m:oMath>
                </a14:m>
                <a:r>
                  <a:rPr lang="es-MX" sz="3200">
                    <a:latin typeface="Varpada"/>
                    <a:ea typeface="Calibri" panose="020F0502020204030204" pitchFamily="34" charset="0"/>
                  </a:rPr>
                  <a:t> để phương trình </a:t>
                </a:r>
                <a14:m>
                  <m:oMath xmlns:m="http://schemas.openxmlformats.org/officeDocument/2006/math">
                    <m:r>
                      <a:rPr lang="en-US" sz="3200" i="1">
                        <a:latin typeface="Cambria Math" panose="02040503050406030204" pitchFamily="18" charset="0"/>
                        <a:ea typeface="Times New Roman" panose="02020603050405020304" pitchFamily="18" charset="0"/>
                      </a:rPr>
                      <m:t>𝑓</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𝑚</m:t>
                    </m:r>
                    <m:r>
                      <a:rPr lang="en-US" sz="3200" i="1">
                        <a:latin typeface="Cambria Math" panose="02040503050406030204" pitchFamily="18" charset="0"/>
                        <a:ea typeface="Times New Roman" panose="02020603050405020304" pitchFamily="18" charset="0"/>
                      </a:rPr>
                      <m:t>)</m:t>
                    </m:r>
                  </m:oMath>
                </a14:m>
                <a:r>
                  <a:rPr lang="es-MX" sz="3200">
                    <a:latin typeface="Varpada"/>
                    <a:ea typeface="Calibri" panose="020F0502020204030204" pitchFamily="34" charset="0"/>
                  </a:rPr>
                  <a:t> có nghiệm (hoặc có </a:t>
                </a:r>
                <a14:m>
                  <m:oMath xmlns:m="http://schemas.openxmlformats.org/officeDocument/2006/math">
                    <m:r>
                      <a:rPr lang="en-US" sz="3200" i="1">
                        <a:latin typeface="Cambria Math" panose="02040503050406030204" pitchFamily="18" charset="0"/>
                        <a:ea typeface="Times New Roman" panose="02020603050405020304" pitchFamily="18" charset="0"/>
                      </a:rPr>
                      <m:t>𝑘</m:t>
                    </m:r>
                  </m:oMath>
                </a14:m>
                <a:r>
                  <a:rPr lang="es-MX" sz="3200">
                    <a:latin typeface="Varpada"/>
                    <a:ea typeface="Calibri" panose="020F0502020204030204" pitchFamily="34" charset="0"/>
                  </a:rPr>
                  <a:t> nghiệm) trên </a:t>
                </a:r>
                <a14:m>
                  <m:oMath xmlns:m="http://schemas.openxmlformats.org/officeDocument/2006/math">
                    <m:r>
                      <a:rPr lang="en-US" sz="3200" i="1">
                        <a:latin typeface="Cambria Math" panose="02040503050406030204" pitchFamily="18" charset="0"/>
                        <a:ea typeface="Times New Roman" panose="02020603050405020304" pitchFamily="18" charset="0"/>
                      </a:rPr>
                      <m:t>𝐷</m:t>
                    </m:r>
                    <m:r>
                      <a:rPr lang="en-US" sz="3200" i="1">
                        <a:latin typeface="Cambria Math" panose="02040503050406030204" pitchFamily="18" charset="0"/>
                        <a:ea typeface="Times New Roman" panose="02020603050405020304" pitchFamily="18" charset="0"/>
                      </a:rPr>
                      <m:t>.</m:t>
                    </m:r>
                  </m:oMath>
                </a14:m>
                <a:endParaRPr lang="en-US" sz="3200">
                  <a:latin typeface="Times New Roman" panose="02020603050405020304" pitchFamily="18" charset="0"/>
                  <a:ea typeface="Times New Roman" panose="02020603050405020304" pitchFamily="18" charset="0"/>
                </a:endParaRPr>
              </a:p>
            </p:txBody>
          </p:sp>
        </mc:Choice>
        <mc:Fallback xmlns="">
          <p:sp>
            <p:nvSpPr>
              <p:cNvPr id="12" name="Rectangle 11">
                <a:extLst>
                  <a:ext uri="{FF2B5EF4-FFF2-40B4-BE49-F238E27FC236}">
                    <a16:creationId xmlns:a16="http://schemas.microsoft.com/office/drawing/2014/main" id="{A616CF59-8407-46EE-98B9-A1F4B1638D69}"/>
                  </a:ext>
                </a:extLst>
              </p:cNvPr>
              <p:cNvSpPr>
                <a:spLocks noRot="1" noChangeAspect="1" noMove="1" noResize="1" noEditPoints="1" noAdjustHandles="1" noChangeArrowheads="1" noChangeShapeType="1" noTextEdit="1"/>
              </p:cNvSpPr>
              <p:nvPr/>
            </p:nvSpPr>
            <p:spPr>
              <a:xfrm>
                <a:off x="372136" y="63796"/>
                <a:ext cx="11575312" cy="6661375"/>
              </a:xfrm>
              <a:prstGeom prst="rect">
                <a:avLst/>
              </a:prstGeom>
              <a:blipFill>
                <a:blip r:embed="rId2"/>
                <a:stretch>
                  <a:fillRect l="-1316" r="-4634" b="-2104"/>
                </a:stretch>
              </a:blipFill>
            </p:spPr>
            <p:txBody>
              <a:bodyPr/>
              <a:lstStyle/>
              <a:p>
                <a:r>
                  <a:rPr lang="en-US">
                    <a:noFill/>
                  </a:rPr>
                  <a:t> </a:t>
                </a:r>
              </a:p>
            </p:txBody>
          </p:sp>
        </mc:Fallback>
      </mc:AlternateContent>
    </p:spTree>
    <p:extLst>
      <p:ext uri="{BB962C8B-B14F-4D97-AF65-F5344CB8AC3E}">
        <p14:creationId xmlns:p14="http://schemas.microsoft.com/office/powerpoint/2010/main" val="1443271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46F1BD93-A74F-4757-A23A-5F5A6B398FCB}"/>
                  </a:ext>
                </a:extLst>
              </p:cNvPr>
              <p:cNvSpPr/>
              <p:nvPr/>
            </p:nvSpPr>
            <p:spPr>
              <a:xfrm>
                <a:off x="660990" y="233213"/>
                <a:ext cx="10870019" cy="6150402"/>
              </a:xfrm>
              <a:prstGeom prst="rect">
                <a:avLst/>
              </a:prstGeom>
            </p:spPr>
            <p:txBody>
              <a:bodyPr wrap="square">
                <a:spAutoFit/>
              </a:bodyPr>
              <a:lstStyle/>
              <a:p>
                <a:pPr algn="just">
                  <a:lnSpc>
                    <a:spcPct val="150000"/>
                  </a:lnSpc>
                  <a:spcAft>
                    <a:spcPts val="0"/>
                  </a:spcAft>
                  <a:tabLst>
                    <a:tab pos="1828800" algn="l"/>
                    <a:tab pos="3657600" algn="l"/>
                    <a:tab pos="5200650" algn="l"/>
                  </a:tabLst>
                </a:pPr>
                <a:r>
                  <a:rPr lang="es-MX" sz="3200" b="1">
                    <a:latin typeface="Varpada"/>
                    <a:ea typeface="Calibri" panose="020F0502020204030204" pitchFamily="34" charset="0"/>
                  </a:rPr>
                  <a:t>Lưu ý: </a:t>
                </a:r>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tabLst>
                    <a:tab pos="1828800" algn="l"/>
                    <a:tab pos="3657600" algn="l"/>
                    <a:tab pos="5200650" algn="l"/>
                  </a:tabLst>
                </a:pPr>
                <a:r>
                  <a:rPr lang="es-MX"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a:t>
                </a:r>
                <a:r>
                  <a:rPr lang="es-MX" sz="3200">
                    <a:latin typeface="Varpada"/>
                    <a:ea typeface="Calibri" panose="020F0502020204030204" pitchFamily="34" charset="0"/>
                  </a:rPr>
                  <a:t>Nếu hàm số </a:t>
                </a:r>
                <a14:m>
                  <m:oMath xmlns:m="http://schemas.openxmlformats.org/officeDocument/2006/math">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𝑓</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oMath>
                </a14:m>
                <a:r>
                  <a:rPr lang="es-MX" sz="3200">
                    <a:latin typeface="Varpada"/>
                    <a:ea typeface="Calibri" panose="020F0502020204030204" pitchFamily="34" charset="0"/>
                  </a:rPr>
                  <a:t> có giá trị lớn nhất và giá trị nhỏ nhất trên D thì giá trị </a:t>
                </a:r>
                <a14:m>
                  <m:oMath xmlns:m="http://schemas.openxmlformats.org/officeDocument/2006/math">
                    <m:r>
                      <a:rPr lang="en-US" sz="3200" i="1">
                        <a:latin typeface="Cambria Math" panose="02040503050406030204" pitchFamily="18" charset="0"/>
                        <a:ea typeface="Times New Roman" panose="02020603050405020304" pitchFamily="18" charset="0"/>
                      </a:rPr>
                      <m:t>𝐴</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𝑚</m:t>
                    </m:r>
                    <m:r>
                      <a:rPr lang="en-US" sz="3200" i="1">
                        <a:latin typeface="Cambria Math" panose="02040503050406030204" pitchFamily="18" charset="0"/>
                        <a:ea typeface="Times New Roman" panose="02020603050405020304" pitchFamily="18" charset="0"/>
                      </a:rPr>
                      <m:t>)</m:t>
                    </m:r>
                  </m:oMath>
                </a14:m>
                <a:r>
                  <a:rPr lang="es-MX" sz="3200">
                    <a:latin typeface="Varpada"/>
                    <a:ea typeface="Calibri" panose="020F0502020204030204" pitchFamily="34" charset="0"/>
                  </a:rPr>
                  <a:t> cần tìm là những m thỏa mãn: </a:t>
                </a:r>
                <a14:m>
                  <m:oMath xmlns:m="http://schemas.openxmlformats.org/officeDocument/2006/math">
                    <m:func>
                      <m:funcPr>
                        <m:ctrlPr>
                          <a:rPr lang="en-US" sz="3200" i="1">
                            <a:latin typeface="Cambria Math" panose="02040503050406030204" pitchFamily="18" charset="0"/>
                            <a:ea typeface="Times New Roman" panose="02020603050405020304" pitchFamily="18" charset="0"/>
                          </a:rPr>
                        </m:ctrlPr>
                      </m:funcPr>
                      <m:fName>
                        <m:limLow>
                          <m:limLowPr>
                            <m:ctrlPr>
                              <a:rPr lang="en-US" sz="3200" i="1">
                                <a:latin typeface="Cambria Math" panose="02040503050406030204" pitchFamily="18" charset="0"/>
                                <a:ea typeface="Times New Roman" panose="02020603050405020304" pitchFamily="18" charset="0"/>
                              </a:rPr>
                            </m:ctrlPr>
                          </m:limLowPr>
                          <m:e>
                            <m:r>
                              <m:rPr>
                                <m:sty m:val="p"/>
                              </m:rPr>
                              <a:rPr lang="en-US" sz="3200">
                                <a:latin typeface="Cambria Math" panose="02040503050406030204" pitchFamily="18" charset="0"/>
                                <a:ea typeface="Times New Roman" panose="02020603050405020304" pitchFamily="18" charset="0"/>
                              </a:rPr>
                              <m:t>min</m:t>
                            </m:r>
                          </m:e>
                          <m:lim>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𝐷</m:t>
                            </m:r>
                          </m:lim>
                        </m:limLow>
                      </m:fName>
                      <m:e>
                        <m:r>
                          <a:rPr lang="en-US" sz="3200" i="1">
                            <a:latin typeface="Cambria Math" panose="02040503050406030204" pitchFamily="18" charset="0"/>
                            <a:ea typeface="Times New Roman" panose="02020603050405020304" pitchFamily="18" charset="0"/>
                          </a:rPr>
                          <m:t>𝑓</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𝑥</m:t>
                            </m:r>
                          </m:e>
                        </m:d>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𝑚</m:t>
                        </m:r>
                        <m:r>
                          <a:rPr lang="en-US" sz="3200" i="1">
                            <a:latin typeface="Cambria Math" panose="02040503050406030204" pitchFamily="18" charset="0"/>
                            <a:ea typeface="Times New Roman" panose="02020603050405020304" pitchFamily="18" charset="0"/>
                          </a:rPr>
                          <m:t>)≤</m:t>
                        </m:r>
                        <m:func>
                          <m:funcPr>
                            <m:ctrlPr>
                              <a:rPr lang="en-US" sz="3200" i="1">
                                <a:latin typeface="Cambria Math" panose="02040503050406030204" pitchFamily="18" charset="0"/>
                                <a:ea typeface="Times New Roman" panose="02020603050405020304" pitchFamily="18" charset="0"/>
                              </a:rPr>
                            </m:ctrlPr>
                          </m:funcPr>
                          <m:fName>
                            <m:limLow>
                              <m:limLowPr>
                                <m:ctrlPr>
                                  <a:rPr lang="en-US" sz="3200" i="1">
                                    <a:latin typeface="Cambria Math" panose="02040503050406030204" pitchFamily="18" charset="0"/>
                                    <a:ea typeface="Times New Roman" panose="02020603050405020304" pitchFamily="18" charset="0"/>
                                  </a:rPr>
                                </m:ctrlPr>
                              </m:limLowPr>
                              <m:e>
                                <m:r>
                                  <m:rPr>
                                    <m:sty m:val="p"/>
                                  </m:rPr>
                                  <a:rPr lang="en-US" sz="3200">
                                    <a:latin typeface="Cambria Math" panose="02040503050406030204" pitchFamily="18" charset="0"/>
                                    <a:ea typeface="Times New Roman" panose="02020603050405020304" pitchFamily="18" charset="0"/>
                                  </a:rPr>
                                  <m:t>max</m:t>
                                </m:r>
                              </m:e>
                              <m:lim>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𝐷</m:t>
                                </m:r>
                              </m:lim>
                            </m:limLow>
                          </m:fName>
                          <m:e>
                            <m:r>
                              <a:rPr lang="en-US" sz="3200" i="1">
                                <a:latin typeface="Cambria Math" panose="02040503050406030204" pitchFamily="18" charset="0"/>
                                <a:ea typeface="Times New Roman" panose="02020603050405020304" pitchFamily="18" charset="0"/>
                              </a:rPr>
                              <m:t>𝑓</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e>
                        </m:func>
                      </m:e>
                    </m:func>
                  </m:oMath>
                </a14:m>
                <a:endParaRPr lang="en-US" sz="3200">
                  <a:latin typeface="Times New Roman" panose="02020603050405020304" pitchFamily="18" charset="0"/>
                  <a:ea typeface="Times New Roman" panose="02020603050405020304" pitchFamily="18" charset="0"/>
                </a:endParaRPr>
              </a:p>
              <a:p>
                <a:pPr algn="just">
                  <a:lnSpc>
                    <a:spcPct val="150000"/>
                  </a:lnSpc>
                  <a:spcAft>
                    <a:spcPts val="0"/>
                  </a:spcAft>
                  <a:tabLst>
                    <a:tab pos="1828800" algn="l"/>
                    <a:tab pos="3657600" algn="l"/>
                    <a:tab pos="5200650" algn="l"/>
                  </a:tabLst>
                </a:pPr>
                <a:r>
                  <a:rPr lang="en-US"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a:t>
                </a:r>
                <a:r>
                  <a:rPr lang="es-MX" sz="3200">
                    <a:latin typeface="Varpada"/>
                    <a:ea typeface="Calibri" panose="020F0502020204030204" pitchFamily="34" charset="0"/>
                  </a:rPr>
                  <a:t>Nếu bài toán yêu cầu tìm tham số để phương trình có k nghiệm phân biệt, ta chỉ cần dựa vào bảng biến thiên để xác định sao cho đường thẳng </a:t>
                </a:r>
                <a14:m>
                  <m:oMath xmlns:m="http://schemas.openxmlformats.org/officeDocument/2006/math">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𝐴</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𝑚</m:t>
                    </m:r>
                    <m:r>
                      <a:rPr lang="en-US" sz="3200" i="1">
                        <a:latin typeface="Cambria Math" panose="02040503050406030204" pitchFamily="18" charset="0"/>
                        <a:ea typeface="Times New Roman" panose="02020603050405020304" pitchFamily="18" charset="0"/>
                      </a:rPr>
                      <m:t>)</m:t>
                    </m:r>
                  </m:oMath>
                </a14:m>
                <a:r>
                  <a:rPr lang="es-MX" sz="3200">
                    <a:latin typeface="Varpada"/>
                    <a:ea typeface="Calibri" panose="020F0502020204030204" pitchFamily="34" charset="0"/>
                  </a:rPr>
                  <a:t> nằm ngang cắt đồ thị hàm số </a:t>
                </a:r>
                <a14:m>
                  <m:oMath xmlns:m="http://schemas.openxmlformats.org/officeDocument/2006/math">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𝑓</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oMath>
                </a14:m>
                <a:r>
                  <a:rPr lang="es-MX" sz="3200">
                    <a:latin typeface="Varpada"/>
                    <a:ea typeface="Calibri" panose="020F0502020204030204" pitchFamily="34" charset="0"/>
                  </a:rPr>
                  <a:t> tại k điểm phân biệt.</a:t>
                </a:r>
                <a:endParaRPr lang="en-US" sz="3200">
                  <a:latin typeface="Times New Roman" panose="02020603050405020304" pitchFamily="18" charset="0"/>
                  <a:ea typeface="Times New Roman" panose="02020603050405020304" pitchFamily="18" charset="0"/>
                </a:endParaRPr>
              </a:p>
            </p:txBody>
          </p:sp>
        </mc:Choice>
        <mc:Fallback xmlns="">
          <p:sp>
            <p:nvSpPr>
              <p:cNvPr id="10" name="Rectangle 9">
                <a:extLst>
                  <a:ext uri="{FF2B5EF4-FFF2-40B4-BE49-F238E27FC236}">
                    <a16:creationId xmlns:a16="http://schemas.microsoft.com/office/drawing/2014/main" id="{46F1BD93-A74F-4757-A23A-5F5A6B398FCB}"/>
                  </a:ext>
                </a:extLst>
              </p:cNvPr>
              <p:cNvSpPr>
                <a:spLocks noRot="1" noChangeAspect="1" noMove="1" noResize="1" noEditPoints="1" noAdjustHandles="1" noChangeArrowheads="1" noChangeShapeType="1" noTextEdit="1"/>
              </p:cNvSpPr>
              <p:nvPr/>
            </p:nvSpPr>
            <p:spPr>
              <a:xfrm>
                <a:off x="660990" y="233213"/>
                <a:ext cx="10870019" cy="6150402"/>
              </a:xfrm>
              <a:prstGeom prst="rect">
                <a:avLst/>
              </a:prstGeom>
              <a:blipFill>
                <a:blip r:embed="rId2"/>
                <a:stretch>
                  <a:fillRect l="-1401" r="-2298" b="-2379"/>
                </a:stretch>
              </a:blipFill>
            </p:spPr>
            <p:txBody>
              <a:bodyPr/>
              <a:lstStyle/>
              <a:p>
                <a:r>
                  <a:rPr lang="en-US">
                    <a:noFill/>
                  </a:rPr>
                  <a:t> </a:t>
                </a:r>
              </a:p>
            </p:txBody>
          </p:sp>
        </mc:Fallback>
      </mc:AlternateContent>
    </p:spTree>
    <p:extLst>
      <p:ext uri="{BB962C8B-B14F-4D97-AF65-F5344CB8AC3E}">
        <p14:creationId xmlns:p14="http://schemas.microsoft.com/office/powerpoint/2010/main" val="3090180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FBABBB38-9AA7-43E6-9F25-D52265DA6EFD}"/>
                  </a:ext>
                </a:extLst>
              </p:cNvPr>
              <p:cNvSpPr/>
              <p:nvPr/>
            </p:nvSpPr>
            <p:spPr>
              <a:xfrm>
                <a:off x="648584" y="128493"/>
                <a:ext cx="11068493" cy="6218497"/>
              </a:xfrm>
              <a:prstGeom prst="rect">
                <a:avLst/>
              </a:prstGeom>
            </p:spPr>
            <p:txBody>
              <a:bodyPr wrap="square">
                <a:spAutoFit/>
              </a:bodyPr>
              <a:lstStyle/>
              <a:p>
                <a:pPr algn="just">
                  <a:spcAft>
                    <a:spcPts val="0"/>
                  </a:spcAft>
                  <a:tabLst>
                    <a:tab pos="1828800" algn="l"/>
                    <a:tab pos="3657600" algn="l"/>
                    <a:tab pos="5200650" algn="l"/>
                  </a:tabLst>
                </a:pPr>
                <a:r>
                  <a:rPr lang="en-US" sz="3200" b="1">
                    <a:solidFill>
                      <a:srgbClr val="C00000"/>
                    </a:solidFill>
                    <a:latin typeface="Varpada"/>
                    <a:ea typeface="Arial" panose="020B0604020202020204" pitchFamily="34" charset="0"/>
                  </a:rPr>
                  <a:t> </a:t>
                </a:r>
                <a:r>
                  <a:rPr lang="nl-NL" sz="3200" b="1">
                    <a:solidFill>
                      <a:srgbClr val="C00000"/>
                    </a:solidFill>
                    <a:latin typeface="Varpada"/>
                    <a:ea typeface="Arial" panose="020B0604020202020204" pitchFamily="34" charset="0"/>
                    <a:sym typeface="Wingdings 2" panose="05020102010507070707" pitchFamily="18" charset="2"/>
                  </a:rPr>
                  <a:t></a:t>
                </a:r>
                <a:r>
                  <a:rPr lang="nl-NL" sz="3200" b="1">
                    <a:solidFill>
                      <a:srgbClr val="C00000"/>
                    </a:solidFill>
                    <a:latin typeface="Varpada"/>
                    <a:ea typeface="Arial" panose="020B0604020202020204" pitchFamily="34" charset="0"/>
                  </a:rPr>
                  <a:t>.</a:t>
                </a:r>
                <a:r>
                  <a:rPr lang="nl-NL" sz="3200">
                    <a:solidFill>
                      <a:srgbClr val="C00000"/>
                    </a:solidFill>
                    <a:latin typeface="Varpada"/>
                    <a:ea typeface="Calibri" panose="020F0502020204030204" pitchFamily="34" charset="0"/>
                  </a:rPr>
                  <a:t> </a:t>
                </a:r>
                <a:r>
                  <a:rPr lang="vi-VN" sz="3200" b="1">
                    <a:solidFill>
                      <a:srgbClr val="C00000"/>
                    </a:solidFill>
                    <a:latin typeface="Varpada"/>
                    <a:ea typeface="Calibri" panose="020F0502020204030204" pitchFamily="34" charset="0"/>
                  </a:rPr>
                  <a:t>Casio</a:t>
                </a:r>
                <a:r>
                  <a:rPr lang="vi-VN" sz="3200">
                    <a:solidFill>
                      <a:srgbClr val="C00000"/>
                    </a:solidFill>
                    <a:latin typeface="Varpada"/>
                    <a:ea typeface="Calibri" panose="020F0502020204030204" pitchFamily="34" charset="0"/>
                  </a:rPr>
                  <a:t>: </a:t>
                </a:r>
                <a:r>
                  <a:rPr lang="es-MX" sz="3200" b="1">
                    <a:solidFill>
                      <a:srgbClr val="FF0000"/>
                    </a:solidFill>
                    <a:latin typeface="Varpada"/>
                    <a:ea typeface="Calibri" panose="020F0502020204030204" pitchFamily="34" charset="0"/>
                  </a:rPr>
                  <a:t>Các bước tương tự như phương pháp tự luận – MTCT dùng để tìm Max, min</a:t>
                </a:r>
                <a:endParaRPr lang="en-US" sz="3200">
                  <a:latin typeface="Times New Roman" panose="02020603050405020304" pitchFamily="18" charset="0"/>
                  <a:ea typeface="Times New Roman" panose="02020603050405020304" pitchFamily="18" charset="0"/>
                </a:endParaRPr>
              </a:p>
              <a:p>
                <a:pPr algn="just">
                  <a:spcAft>
                    <a:spcPts val="0"/>
                  </a:spcAft>
                  <a:tabLst>
                    <a:tab pos="1828800" algn="l"/>
                    <a:tab pos="3657600" algn="l"/>
                    <a:tab pos="5200650" algn="l"/>
                  </a:tabLst>
                </a:pPr>
                <a:r>
                  <a:rPr lang="vi-VN"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a:t>
                </a:r>
                <a:r>
                  <a:rPr lang="es-MX" sz="3200" b="1" u="sng">
                    <a:latin typeface="Varpada"/>
                    <a:ea typeface="Calibri" panose="020F0502020204030204" pitchFamily="34" charset="0"/>
                  </a:rPr>
                  <a:t>Bước 1:</a:t>
                </a:r>
                <a:r>
                  <a:rPr lang="es-MX" sz="3200">
                    <a:latin typeface="Varpada"/>
                    <a:ea typeface="Calibri" panose="020F0502020204030204" pitchFamily="34" charset="0"/>
                  </a:rPr>
                  <a:t> Để tìm GTLN, GTNN của hàm số </a:t>
                </a:r>
                <a14:m>
                  <m:oMath xmlns:m="http://schemas.openxmlformats.org/officeDocument/2006/math">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𝑓</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𝑥</m:t>
                        </m:r>
                      </m:e>
                    </m:d>
                  </m:oMath>
                </a14:m>
                <a:r>
                  <a:rPr lang="es-MX" sz="3200">
                    <a:latin typeface="Varpada"/>
                    <a:ea typeface="Calibri" panose="020F0502020204030204" pitchFamily="34" charset="0"/>
                  </a:rPr>
                  <a:t> trên miền </a:t>
                </a:r>
                <a14:m>
                  <m:oMath xmlns:m="http://schemas.openxmlformats.org/officeDocument/2006/math">
                    <m:d>
                      <m:dPr>
                        <m:begChr m:val="["/>
                        <m:endChr m:val="]"/>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𝑎</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𝑏</m:t>
                        </m:r>
                      </m:e>
                    </m:d>
                  </m:oMath>
                </a14:m>
                <a:r>
                  <a:rPr lang="es-MX" sz="3200">
                    <a:latin typeface="Varpada"/>
                    <a:ea typeface="Calibri" panose="020F0502020204030204" pitchFamily="34" charset="0"/>
                  </a:rPr>
                  <a:t> ta sử dụng máy tính</a:t>
                </a:r>
                <a:endParaRPr lang="en-US" sz="3200">
                  <a:latin typeface="Times New Roman" panose="02020603050405020304" pitchFamily="18" charset="0"/>
                  <a:ea typeface="Times New Roman" panose="02020603050405020304" pitchFamily="18" charset="0"/>
                </a:endParaRPr>
              </a:p>
              <a:p>
                <a:pPr algn="just">
                  <a:spcAft>
                    <a:spcPts val="0"/>
                  </a:spcAft>
                  <a:tabLst>
                    <a:tab pos="1828800" algn="l"/>
                    <a:tab pos="3657600" algn="l"/>
                    <a:tab pos="5200650" algn="l"/>
                  </a:tabLst>
                </a:pPr>
                <a:r>
                  <a:rPr lang="es-MX" sz="3200">
                    <a:latin typeface="Varpada"/>
                    <a:ea typeface="Calibri" panose="020F0502020204030204" pitchFamily="34" charset="0"/>
                  </a:rPr>
                  <a:t>Casio với lệnh MODE 7 (Lập bảng giá trị).</a:t>
                </a:r>
                <a:endParaRPr lang="en-US" sz="3200">
                  <a:latin typeface="Times New Roman" panose="02020603050405020304" pitchFamily="18" charset="0"/>
                  <a:ea typeface="Times New Roman" panose="02020603050405020304" pitchFamily="18" charset="0"/>
                </a:endParaRPr>
              </a:p>
              <a:p>
                <a:pPr algn="just">
                  <a:spcAft>
                    <a:spcPts val="0"/>
                  </a:spcAft>
                  <a:tabLst>
                    <a:tab pos="1828800" algn="l"/>
                    <a:tab pos="3657600" algn="l"/>
                    <a:tab pos="5200650" algn="l"/>
                  </a:tabLst>
                </a:pPr>
                <a:r>
                  <a:rPr lang="es-MX"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a:t>
                </a:r>
                <a:r>
                  <a:rPr lang="es-MX" sz="3200" b="1" u="sng">
                    <a:latin typeface="Varpada"/>
                    <a:ea typeface="Calibri" panose="020F0502020204030204" pitchFamily="34" charset="0"/>
                  </a:rPr>
                  <a:t>Bước 2:</a:t>
                </a:r>
                <a:r>
                  <a:rPr lang="es-MX" sz="3200">
                    <a:latin typeface="Varpada"/>
                    <a:ea typeface="Calibri" panose="020F0502020204030204" pitchFamily="34" charset="0"/>
                  </a:rPr>
                  <a:t> Quan sát bảng giá trị máy tính hiển thị, GTLN xuất hiện là max , GTNN xuất hiện là min.</a:t>
                </a:r>
                <a:endParaRPr lang="en-US" sz="3200">
                  <a:latin typeface="Times New Roman" panose="02020603050405020304" pitchFamily="18" charset="0"/>
                  <a:ea typeface="Times New Roman" panose="02020603050405020304" pitchFamily="18" charset="0"/>
                </a:endParaRPr>
              </a:p>
              <a:p>
                <a:pPr algn="just">
                  <a:spcAft>
                    <a:spcPts val="0"/>
                  </a:spcAft>
                  <a:tabLst>
                    <a:tab pos="1828800" algn="l"/>
                    <a:tab pos="3657600" algn="l"/>
                    <a:tab pos="5200650" algn="l"/>
                  </a:tabLst>
                </a:pPr>
                <a:r>
                  <a:rPr lang="es-MX" sz="3200" b="1" i="1">
                    <a:solidFill>
                      <a:srgbClr val="0000FF"/>
                    </a:solidFill>
                    <a:latin typeface="Times New Roman" panose="02020603050405020304" pitchFamily="18" charset="0"/>
                    <a:ea typeface="Calibri" panose="020F0502020204030204" pitchFamily="34" charset="0"/>
                  </a:rPr>
                  <a:t> </a:t>
                </a:r>
                <a:r>
                  <a:rPr lang="es-MX" sz="3200" b="1">
                    <a:latin typeface="Varpada"/>
                    <a:ea typeface="Calibri" panose="020F0502020204030204" pitchFamily="34" charset="0"/>
                  </a:rPr>
                  <a:t>Lưu ý</a:t>
                </a:r>
                <a:endParaRPr lang="en-US" sz="3200">
                  <a:latin typeface="Times New Roman" panose="02020603050405020304" pitchFamily="18" charset="0"/>
                  <a:ea typeface="Times New Roman" panose="02020603050405020304" pitchFamily="18" charset="0"/>
                </a:endParaRPr>
              </a:p>
              <a:p>
                <a:pPr algn="just">
                  <a:spcAft>
                    <a:spcPts val="0"/>
                  </a:spcAft>
                  <a:tabLst>
                    <a:tab pos="1828800" algn="l"/>
                    <a:tab pos="3657600" algn="l"/>
                    <a:tab pos="5200650" algn="l"/>
                  </a:tabLst>
                </a:pPr>
                <a:r>
                  <a:rPr lang="es-MX"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a:t>
                </a:r>
                <a:r>
                  <a:rPr lang="es-MX" sz="3200">
                    <a:latin typeface="Varpada"/>
                    <a:ea typeface="Calibri" panose="020F0502020204030204" pitchFamily="34" charset="0"/>
                  </a:rPr>
                  <a:t>Ta thiết lập miền giá trị của biến </a:t>
                </a:r>
                <a14:m>
                  <m:oMath xmlns:m="http://schemas.openxmlformats.org/officeDocument/2006/math">
                    <m:r>
                      <a:rPr lang="en-US" sz="3200" i="1">
                        <a:latin typeface="Cambria Math" panose="02040503050406030204" pitchFamily="18" charset="0"/>
                        <a:ea typeface="Times New Roman" panose="02020603050405020304" pitchFamily="18" charset="0"/>
                      </a:rPr>
                      <m:t>𝑥</m:t>
                    </m:r>
                  </m:oMath>
                </a14:m>
                <a:r>
                  <a:rPr lang="es-MX" sz="3200">
                    <a:latin typeface="Varpada"/>
                    <a:ea typeface="Calibri" panose="020F0502020204030204" pitchFamily="34" charset="0"/>
                  </a:rPr>
                  <a:t> Start </a:t>
                </a:r>
                <a14:m>
                  <m:oMath xmlns:m="http://schemas.openxmlformats.org/officeDocument/2006/math">
                    <m:r>
                      <a:rPr lang="en-US" sz="3200" i="1">
                        <a:latin typeface="Cambria Math" panose="02040503050406030204" pitchFamily="18" charset="0"/>
                        <a:ea typeface="Times New Roman" panose="02020603050405020304" pitchFamily="18" charset="0"/>
                      </a:rPr>
                      <m:t>𝑎</m:t>
                    </m:r>
                  </m:oMath>
                </a14:m>
                <a:r>
                  <a:rPr lang="es-MX" sz="3200">
                    <a:latin typeface="Varpada"/>
                    <a:ea typeface="Calibri" panose="020F0502020204030204" pitchFamily="34" charset="0"/>
                  </a:rPr>
                  <a:t> End </a:t>
                </a:r>
                <a14:m>
                  <m:oMath xmlns:m="http://schemas.openxmlformats.org/officeDocument/2006/math">
                    <m:r>
                      <a:rPr lang="en-US" sz="3200" i="1">
                        <a:latin typeface="Cambria Math" panose="02040503050406030204" pitchFamily="18" charset="0"/>
                        <a:ea typeface="Times New Roman" panose="02020603050405020304" pitchFamily="18" charset="0"/>
                      </a:rPr>
                      <m:t>𝑏</m:t>
                    </m:r>
                  </m:oMath>
                </a14:m>
                <a:r>
                  <a:rPr lang="es-MX" sz="3200">
                    <a:latin typeface="Varpada"/>
                    <a:ea typeface="Calibri" panose="020F0502020204030204" pitchFamily="34" charset="0"/>
                  </a:rPr>
                  <a:t> Step </a:t>
                </a:r>
                <a14:m>
                  <m:oMath xmlns:m="http://schemas.openxmlformats.org/officeDocument/2006/math">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𝑏</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𝑎</m:t>
                        </m:r>
                      </m:num>
                      <m:den>
                        <m:r>
                          <a:rPr lang="en-US" sz="3200" i="1">
                            <a:latin typeface="Cambria Math" panose="02040503050406030204" pitchFamily="18" charset="0"/>
                            <a:ea typeface="Times New Roman" panose="02020603050405020304" pitchFamily="18" charset="0"/>
                          </a:rPr>
                          <m:t>19</m:t>
                        </m:r>
                      </m:den>
                    </m:f>
                  </m:oMath>
                </a14:m>
                <a:r>
                  <a:rPr lang="es-MX" sz="3200">
                    <a:latin typeface="Varpada"/>
                    <a:ea typeface="Calibri" panose="020F0502020204030204" pitchFamily="34" charset="0"/>
                  </a:rPr>
                  <a:t> (có thể làm tròn để Step đẹp)</a:t>
                </a:r>
                <a:endParaRPr lang="en-US" sz="3200">
                  <a:latin typeface="Times New Roman" panose="02020603050405020304" pitchFamily="18" charset="0"/>
                  <a:ea typeface="Times New Roman" panose="02020603050405020304" pitchFamily="18" charset="0"/>
                </a:endParaRPr>
              </a:p>
              <a:p>
                <a:pPr algn="just">
                  <a:spcAft>
                    <a:spcPts val="0"/>
                  </a:spcAft>
                  <a:tabLst>
                    <a:tab pos="1828800" algn="l"/>
                    <a:tab pos="3657600" algn="l"/>
                    <a:tab pos="5200650" algn="l"/>
                  </a:tabLst>
                </a:pPr>
                <a:r>
                  <a:rPr lang="es-MX"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a:t>
                </a:r>
                <a:r>
                  <a:rPr lang="es-MX" sz="3200">
                    <a:latin typeface="Varpada"/>
                    <a:ea typeface="Calibri" panose="020F0502020204030204" pitchFamily="34" charset="0"/>
                  </a:rPr>
                  <a:t>Khi đề bài liên có các yếu tố lượng giác </a:t>
                </a:r>
                <a14:m>
                  <m:oMath xmlns:m="http://schemas.openxmlformats.org/officeDocument/2006/math">
                    <m:func>
                      <m:funcPr>
                        <m:ctrlPr>
                          <a:rPr lang="en-US" sz="3200" i="1">
                            <a:latin typeface="Cambria Math" panose="02040503050406030204" pitchFamily="18" charset="0"/>
                            <a:ea typeface="Times New Roman" panose="02020603050405020304" pitchFamily="18" charset="0"/>
                          </a:rPr>
                        </m:ctrlPr>
                      </m:funcPr>
                      <m:fName>
                        <m:r>
                          <a:rPr lang="en-US" sz="3200" i="1">
                            <a:latin typeface="Cambria Math" panose="02040503050406030204" pitchFamily="18" charset="0"/>
                            <a:ea typeface="Times New Roman" panose="02020603050405020304" pitchFamily="18" charset="0"/>
                          </a:rPr>
                          <m:t>𝑠𝑖𝑛</m:t>
                        </m:r>
                      </m:fName>
                      <m:e>
                        <m:r>
                          <a:rPr lang="en-US" sz="3200" i="1">
                            <a:latin typeface="Cambria Math" panose="02040503050406030204" pitchFamily="18" charset="0"/>
                            <a:ea typeface="Times New Roman" panose="02020603050405020304" pitchFamily="18" charset="0"/>
                          </a:rPr>
                          <m:t>𝑥</m:t>
                        </m:r>
                      </m:e>
                    </m:func>
                    <m:r>
                      <a:rPr lang="en-US" sz="3200" i="1">
                        <a:latin typeface="Cambria Math" panose="02040503050406030204" pitchFamily="18" charset="0"/>
                        <a:ea typeface="Times New Roman" panose="02020603050405020304" pitchFamily="18" charset="0"/>
                      </a:rPr>
                      <m:t>,</m:t>
                    </m:r>
                    <m:func>
                      <m:funcPr>
                        <m:ctrlPr>
                          <a:rPr lang="en-US" sz="3200" i="1">
                            <a:latin typeface="Cambria Math" panose="02040503050406030204" pitchFamily="18" charset="0"/>
                            <a:ea typeface="Times New Roman" panose="02020603050405020304" pitchFamily="18" charset="0"/>
                          </a:rPr>
                        </m:ctrlPr>
                      </m:funcPr>
                      <m:fName>
                        <m:r>
                          <a:rPr lang="en-US" sz="3200" i="1">
                            <a:latin typeface="Cambria Math" panose="02040503050406030204" pitchFamily="18" charset="0"/>
                            <a:ea typeface="Times New Roman" panose="02020603050405020304" pitchFamily="18" charset="0"/>
                          </a:rPr>
                          <m:t>𝑐𝑜𝑠</m:t>
                        </m:r>
                      </m:fName>
                      <m:e>
                        <m:r>
                          <a:rPr lang="en-US" sz="3200" i="1">
                            <a:latin typeface="Cambria Math" panose="02040503050406030204" pitchFamily="18" charset="0"/>
                            <a:ea typeface="Times New Roman" panose="02020603050405020304" pitchFamily="18" charset="0"/>
                          </a:rPr>
                          <m:t>𝑥</m:t>
                        </m:r>
                      </m:e>
                    </m:func>
                    <m:r>
                      <a:rPr lang="en-US" sz="3200" i="1">
                        <a:latin typeface="Cambria Math" panose="02040503050406030204" pitchFamily="18" charset="0"/>
                        <a:ea typeface="Times New Roman" panose="02020603050405020304" pitchFamily="18" charset="0"/>
                      </a:rPr>
                      <m:t>,</m:t>
                    </m:r>
                    <m:func>
                      <m:funcPr>
                        <m:ctrlPr>
                          <a:rPr lang="en-US" sz="3200" i="1">
                            <a:latin typeface="Cambria Math" panose="02040503050406030204" pitchFamily="18" charset="0"/>
                            <a:ea typeface="Times New Roman" panose="02020603050405020304" pitchFamily="18" charset="0"/>
                          </a:rPr>
                        </m:ctrlPr>
                      </m:funcPr>
                      <m:fName>
                        <m:r>
                          <a:rPr lang="en-US" sz="3200" i="1">
                            <a:latin typeface="Cambria Math" panose="02040503050406030204" pitchFamily="18" charset="0"/>
                            <a:ea typeface="Times New Roman" panose="02020603050405020304" pitchFamily="18" charset="0"/>
                          </a:rPr>
                          <m:t>𝑡𝑎𝑛</m:t>
                        </m:r>
                      </m:fName>
                      <m:e>
                        <m:r>
                          <a:rPr lang="en-US" sz="3200" i="1">
                            <a:latin typeface="Cambria Math" panose="02040503050406030204" pitchFamily="18" charset="0"/>
                            <a:ea typeface="Times New Roman" panose="02020603050405020304" pitchFamily="18" charset="0"/>
                          </a:rPr>
                          <m:t>𝑥</m:t>
                        </m:r>
                      </m:e>
                    </m:func>
                    <m:r>
                      <a:rPr lang="en-US" sz="3200" i="1">
                        <a:latin typeface="Cambria Math" panose="02040503050406030204" pitchFamily="18" charset="0"/>
                        <a:ea typeface="Times New Roman" panose="02020603050405020304" pitchFamily="18" charset="0"/>
                      </a:rPr>
                      <m:t>...</m:t>
                    </m:r>
                  </m:oMath>
                </a14:m>
                <a:r>
                  <a:rPr lang="es-MX" sz="3200">
                    <a:latin typeface="Varpada"/>
                    <a:ea typeface="Calibri" panose="020F0502020204030204" pitchFamily="34" charset="0"/>
                  </a:rPr>
                  <a:t> ta chuyển máy tính về chế độ Radian</a:t>
                </a:r>
                <a:endParaRPr lang="en-US" sz="3200">
                  <a:latin typeface="Times New Roman" panose="02020603050405020304" pitchFamily="18" charset="0"/>
                  <a:ea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FBABBB38-9AA7-43E6-9F25-D52265DA6EFD}"/>
                  </a:ext>
                </a:extLst>
              </p:cNvPr>
              <p:cNvSpPr>
                <a:spLocks noRot="1" noChangeAspect="1" noMove="1" noResize="1" noEditPoints="1" noAdjustHandles="1" noChangeArrowheads="1" noChangeShapeType="1" noTextEdit="1"/>
              </p:cNvSpPr>
              <p:nvPr/>
            </p:nvSpPr>
            <p:spPr>
              <a:xfrm>
                <a:off x="648584" y="128493"/>
                <a:ext cx="11068493" cy="6218497"/>
              </a:xfrm>
              <a:prstGeom prst="rect">
                <a:avLst/>
              </a:prstGeom>
              <a:blipFill>
                <a:blip r:embed="rId2"/>
                <a:stretch>
                  <a:fillRect l="-1377" t="-1373" r="-1432" b="-2353"/>
                </a:stretch>
              </a:blipFill>
            </p:spPr>
            <p:txBody>
              <a:bodyPr/>
              <a:lstStyle/>
              <a:p>
                <a:r>
                  <a:rPr lang="en-US">
                    <a:noFill/>
                  </a:rPr>
                  <a:t> </a:t>
                </a:r>
              </a:p>
            </p:txBody>
          </p:sp>
        </mc:Fallback>
      </mc:AlternateContent>
      <p:sp>
        <p:nvSpPr>
          <p:cNvPr id="3" name="Arrow: Left 2">
            <a:hlinkClick r:id="rId3" action="ppaction://hlinksldjump"/>
            <a:extLst>
              <a:ext uri="{FF2B5EF4-FFF2-40B4-BE49-F238E27FC236}">
                <a16:creationId xmlns:a16="http://schemas.microsoft.com/office/drawing/2014/main" id="{093CE330-289A-49D7-842F-D64BE1215959}"/>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0935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295D43-685C-4ABF-A29E-BC4EDA1C0EFD}"/>
              </a:ext>
            </a:extLst>
          </p:cNvPr>
          <p:cNvSpPr/>
          <p:nvPr/>
        </p:nvSpPr>
        <p:spPr>
          <a:xfrm>
            <a:off x="1041399" y="482600"/>
            <a:ext cx="8606535" cy="1189108"/>
          </a:xfrm>
          <a:prstGeom prst="rect">
            <a:avLst/>
          </a:prstGeom>
        </p:spPr>
        <p:txBody>
          <a:bodyPr wrap="square">
            <a:spAutoFit/>
          </a:bodyPr>
          <a:lstStyle/>
          <a:p>
            <a:pPr>
              <a:lnSpc>
                <a:spcPct val="115000"/>
              </a:lnSpc>
              <a:spcAft>
                <a:spcPts val="0"/>
              </a:spcAft>
            </a:pPr>
            <a:r>
              <a:rPr lang="en-US" sz="3200" b="1">
                <a:solidFill>
                  <a:srgbClr val="C00000"/>
                </a:solidFill>
                <a:latin typeface="Varpada"/>
                <a:ea typeface="Calibri" panose="020F0502020204030204" pitchFamily="34" charset="0"/>
                <a:cs typeface="Times New Roman" panose="02020603050405020304" pitchFamily="18" charset="0"/>
                <a:sym typeface="Wingdings 2" panose="05020102010507070707" pitchFamily="18" charset="2"/>
              </a:rPr>
              <a:t></a:t>
            </a:r>
            <a:r>
              <a:rPr lang="en-US" sz="3200" b="1">
                <a:solidFill>
                  <a:srgbClr val="C00000"/>
                </a:solidFill>
                <a:latin typeface="Varpada"/>
                <a:ea typeface="Calibri" panose="020F0502020204030204" pitchFamily="34" charset="0"/>
                <a:cs typeface="Times New Roman" panose="02020603050405020304" pitchFamily="18" charset="0"/>
              </a:rPr>
              <a:t>C. BÀI TẬP RÈN LUYỆN PHÂN CHIA MỨC ĐỘ.</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3200" b="1">
                <a:solidFill>
                  <a:srgbClr val="C00000"/>
                </a:solidFill>
                <a:latin typeface="Varpada"/>
                <a:ea typeface="Calibri" panose="020F0502020204030204" pitchFamily="34" charset="0"/>
                <a:cs typeface="Times New Roman" panose="02020603050405020304" pitchFamily="18" charset="0"/>
                <a:sym typeface="Wingdings 2" panose="05020102010507070707" pitchFamily="18" charset="2"/>
              </a:rPr>
              <a:t></a:t>
            </a:r>
            <a:r>
              <a:rPr lang="en-US" sz="3200" b="1">
                <a:solidFill>
                  <a:srgbClr val="C00000"/>
                </a:solidFill>
                <a:latin typeface="Varpada"/>
                <a:ea typeface="Calibri" panose="020F0502020204030204" pitchFamily="34" charset="0"/>
                <a:cs typeface="Times New Roman" panose="02020603050405020304" pitchFamily="18" charset="0"/>
              </a:rPr>
              <a:t>1. Nhận biết:</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8E54896-C5C7-4E20-BFB7-E83AF81B7244}"/>
                  </a:ext>
                </a:extLst>
              </p:cNvPr>
              <p:cNvSpPr/>
              <p:nvPr/>
            </p:nvSpPr>
            <p:spPr>
              <a:xfrm>
                <a:off x="1028699" y="1412517"/>
                <a:ext cx="10167125" cy="4858702"/>
              </a:xfrm>
              <a:prstGeom prst="rect">
                <a:avLst/>
              </a:prstGeom>
            </p:spPr>
            <p:txBody>
              <a:bodyPr wrap="square">
                <a:spAutoFit/>
              </a:bodyPr>
              <a:lstStyle/>
              <a:p>
                <a:pPr>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Câu 1.</a:t>
                </a:r>
                <a:r>
                  <a:rPr lang="en-US" sz="3200">
                    <a:latin typeface="Varpada"/>
                    <a:ea typeface="Calibri" panose="020F0502020204030204" pitchFamily="34" charset="0"/>
                    <a:cs typeface="Times New Roman" panose="02020603050405020304" pitchFamily="18" charset="0"/>
                  </a:rPr>
                  <a:t>Hàm số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3</m:t>
                            </m:r>
                          </m:sup>
                        </m:sSup>
                      </m:num>
                      <m:den>
                        <m:r>
                          <a:rPr lang="en-US" sz="3200" i="1">
                            <a:latin typeface="Cambria Math" panose="02040503050406030204" pitchFamily="18" charset="0"/>
                            <a:ea typeface="Calibri" panose="020F0502020204030204" pitchFamily="34" charset="0"/>
                            <a:cs typeface="Times New Roman" panose="02020603050405020304" pitchFamily="18" charset="0"/>
                          </a:rPr>
                          <m:t>3</m:t>
                        </m:r>
                      </m:den>
                    </m:f>
                    <m:r>
                      <a:rPr lang="en-US" sz="3200" i="1">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2</m:t>
                        </m:r>
                      </m:sup>
                    </m:sSup>
                    <m:r>
                      <a:rPr lang="en-US" sz="3200" i="1">
                        <a:latin typeface="Cambria Math" panose="02040503050406030204" pitchFamily="18" charset="0"/>
                        <a:ea typeface="Calibri" panose="020F0502020204030204" pitchFamily="34" charset="0"/>
                        <a:cs typeface="Times New Roman" panose="02020603050405020304" pitchFamily="18" charset="0"/>
                      </a:rPr>
                      <m:t>+5</m:t>
                    </m:r>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−2</m:t>
                    </m:r>
                  </m:oMath>
                </a14:m>
                <a:r>
                  <a:rPr lang="en-US" sz="3200">
                    <a:latin typeface="Varpada"/>
                    <a:ea typeface="Calibri" panose="020F0502020204030204" pitchFamily="34" charset="0"/>
                    <a:cs typeface="Times New Roman" panose="02020603050405020304" pitchFamily="18" charset="0"/>
                  </a:rPr>
                  <a:t> nghịch biến trên khoảng nào dưới đây?</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A. </a:t>
                </a:r>
                <a14:m>
                  <m:oMath xmlns:m="http://schemas.openxmlformats.org/officeDocument/2006/math">
                    <m:d>
                      <m:dPr>
                        <m:ctrlPr>
                          <a:rPr lang="en-US" sz="32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dPr>
                      <m:e>
                        <m:r>
                          <a:rPr lang="en-US" sz="32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𝟓</m:t>
                        </m:r>
                        <m:r>
                          <a:rPr lang="en-US" sz="32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e>
                    </m:d>
                  </m:oMath>
                </a14:m>
                <a:r>
                  <a:rPr lang="en-US"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B</a:t>
                </a:r>
                <a:r>
                  <a:rPr lang="en-US" sz="3200">
                    <a:latin typeface="Varpada"/>
                    <a:ea typeface="Calibri" panose="020F0502020204030204" pitchFamily="34" charset="0"/>
                    <a:cs typeface="Times New Roman" panose="02020603050405020304" pitchFamily="18" charset="0"/>
                  </a:rPr>
                  <a:t>. </a:t>
                </a:r>
                <a:r>
                  <a:rPr lang="en-US" sz="3200" b="1">
                    <a:solidFill>
                      <a:srgbClr val="0000FF"/>
                    </a:solidFill>
                    <a:latin typeface="Varpada"/>
                    <a:ea typeface="Calibri" panose="020F0502020204030204" pitchFamily="34" charset="0"/>
                    <a:cs typeface="Times New Roman" panose="02020603050405020304" pitchFamily="18" charset="0"/>
                  </a:rPr>
                  <a:t> </a:t>
                </a:r>
                <a14:m>
                  <m:oMath xmlns:m="http://schemas.openxmlformats.org/officeDocument/2006/math">
                    <m:d>
                      <m:dPr>
                        <m:ctrlPr>
                          <a:rPr lang="en-US" sz="32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dPr>
                      <m:e>
                        <m:r>
                          <a:rPr lang="en-US" sz="32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r>
                          <a:rPr lang="en-US" sz="32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𝟏</m:t>
                        </m:r>
                      </m:e>
                    </m:d>
                  </m:oMath>
                </a14:m>
                <a:r>
                  <a:rPr lang="en-US"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C</a:t>
                </a:r>
                <a:r>
                  <a:rPr lang="en-US" sz="3200">
                    <a:latin typeface="Varpada"/>
                    <a:ea typeface="Calibri" panose="020F0502020204030204" pitchFamily="34" charset="0"/>
                    <a:cs typeface="Times New Roman" panose="02020603050405020304" pitchFamily="18" charset="0"/>
                  </a:rPr>
                  <a:t>. </a:t>
                </a:r>
                <a:r>
                  <a:rPr lang="en-US" sz="3200" b="1">
                    <a:solidFill>
                      <a:srgbClr val="0000FF"/>
                    </a:solidFill>
                    <a:latin typeface="Varpada"/>
                    <a:ea typeface="Calibri" panose="020F0502020204030204" pitchFamily="34" charset="0"/>
                    <a:cs typeface="Times New Roman" panose="02020603050405020304" pitchFamily="18" charset="0"/>
                  </a:rPr>
                  <a:t> </a:t>
                </a:r>
                <a14:m>
                  <m:oMath xmlns:m="http://schemas.openxmlformats.org/officeDocument/2006/math">
                    <m:d>
                      <m:dPr>
                        <m:ctrlPr>
                          <a:rPr lang="en-US" sz="32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dPr>
                      <m:e>
                        <m:r>
                          <a:rPr lang="en-US" sz="32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r>
                          <a:rPr lang="en-US" sz="32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𝟐</m:t>
                        </m:r>
                        <m:r>
                          <a:rPr lang="en-US" sz="32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r>
                          <a:rPr lang="en-US" sz="32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𝟑</m:t>
                        </m:r>
                      </m:e>
                    </m:d>
                  </m:oMath>
                </a14:m>
                <a:r>
                  <a:rPr lang="en-US"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D</a:t>
                </a:r>
                <a:r>
                  <a:rPr lang="en-US" sz="3200">
                    <a:latin typeface="Varpada"/>
                    <a:ea typeface="Calibri" panose="020F0502020204030204" pitchFamily="34" charset="0"/>
                    <a:cs typeface="Times New Roman" panose="02020603050405020304" pitchFamily="18" charset="0"/>
                  </a:rPr>
                  <a:t>. </a:t>
                </a:r>
                <a:r>
                  <a:rPr lang="en-US" sz="3200" b="1">
                    <a:solidFill>
                      <a:srgbClr val="0000FF"/>
                    </a:solidFill>
                    <a:latin typeface="Varpada"/>
                    <a:ea typeface="Calibri" panose="020F0502020204030204" pitchFamily="34" charset="0"/>
                    <a:cs typeface="Times New Roman" panose="02020603050405020304" pitchFamily="18" charset="0"/>
                  </a:rPr>
                  <a:t> </a:t>
                </a:r>
                <a14:m>
                  <m:oMath xmlns:m="http://schemas.openxmlformats.org/officeDocument/2006/math">
                    <m:d>
                      <m:dPr>
                        <m:ctrlPr>
                          <a:rPr lang="en-US" sz="32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dPr>
                      <m:e>
                        <m:r>
                          <a:rPr lang="en-US" sz="32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𝟏</m:t>
                        </m:r>
                        <m:r>
                          <a:rPr lang="en-US" sz="32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r>
                          <a:rPr lang="en-US" sz="32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𝟓</m:t>
                        </m:r>
                      </m:e>
                    </m:d>
                  </m:oMath>
                </a14:m>
                <a:r>
                  <a:rPr lang="en-US"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E8E54896-C5C7-4E20-BFB7-E83AF81B7244}"/>
                  </a:ext>
                </a:extLst>
              </p:cNvPr>
              <p:cNvSpPr>
                <a:spLocks noRot="1" noChangeAspect="1" noMove="1" noResize="1" noEditPoints="1" noAdjustHandles="1" noChangeArrowheads="1" noChangeShapeType="1" noTextEdit="1"/>
              </p:cNvSpPr>
              <p:nvPr/>
            </p:nvSpPr>
            <p:spPr>
              <a:xfrm>
                <a:off x="1028699" y="1412517"/>
                <a:ext cx="10167125" cy="4858702"/>
              </a:xfrm>
              <a:prstGeom prst="rect">
                <a:avLst/>
              </a:prstGeom>
              <a:blipFill>
                <a:blip r:embed="rId2"/>
                <a:stretch>
                  <a:fillRect l="-1559" b="-3262"/>
                </a:stretch>
              </a:blipFill>
            </p:spPr>
            <p:txBody>
              <a:bodyPr/>
              <a:lstStyle/>
              <a:p>
                <a:r>
                  <a:rPr lang="en-US">
                    <a:noFill/>
                  </a:rPr>
                  <a:t> </a:t>
                </a:r>
              </a:p>
            </p:txBody>
          </p:sp>
        </mc:Fallback>
      </mc:AlternateContent>
      <p:sp>
        <p:nvSpPr>
          <p:cNvPr id="5" name="Arrow: Left 4">
            <a:hlinkClick r:id="rId3" action="ppaction://hlinksldjump"/>
            <a:extLst>
              <a:ext uri="{FF2B5EF4-FFF2-40B4-BE49-F238E27FC236}">
                <a16:creationId xmlns:a16="http://schemas.microsoft.com/office/drawing/2014/main" id="{0D33C9FA-6177-45B6-852E-217B91CEC3C2}"/>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32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4">
                                            <p:txEl>
                                              <p:pRg st="4" end="4"/>
                                            </p:txEl>
                                          </p:spTgt>
                                        </p:tgtEl>
                                        <p:attrNameLst>
                                          <p:attrName>style.color</p:attrName>
                                        </p:attrNameLst>
                                      </p:cBhvr>
                                      <p:by>
                                        <p:hsl h="7200000" s="0" l="0"/>
                                      </p:by>
                                    </p:animClr>
                                    <p:animClr clrSpc="hsl" dir="cw">
                                      <p:cBhvr>
                                        <p:cTn id="7" dur="500" fill="hold"/>
                                        <p:tgtEl>
                                          <p:spTgt spid="4">
                                            <p:txEl>
                                              <p:pRg st="4" end="4"/>
                                            </p:txEl>
                                          </p:spTgt>
                                        </p:tgtEl>
                                        <p:attrNameLst>
                                          <p:attrName>fillcolor</p:attrName>
                                        </p:attrNameLst>
                                      </p:cBhvr>
                                      <p:by>
                                        <p:hsl h="7200000" s="0" l="0"/>
                                      </p:by>
                                    </p:animClr>
                                    <p:animClr clrSpc="hsl" dir="cw">
                                      <p:cBhvr>
                                        <p:cTn id="8" dur="500" fill="hold"/>
                                        <p:tgtEl>
                                          <p:spTgt spid="4">
                                            <p:txEl>
                                              <p:pRg st="4" end="4"/>
                                            </p:txEl>
                                          </p:spTgt>
                                        </p:tgtEl>
                                        <p:attrNameLst>
                                          <p:attrName>stroke.color</p:attrName>
                                        </p:attrNameLst>
                                      </p:cBhvr>
                                      <p:by>
                                        <p:hsl h="7200000" s="0" l="0"/>
                                      </p:by>
                                    </p:animClr>
                                    <p:set>
                                      <p:cBhvr>
                                        <p:cTn id="9" dur="500" fill="hold"/>
                                        <p:tgtEl>
                                          <p:spTgt spid="4">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C4854AB7-76BB-44ED-B0B5-FE0546823B99}"/>
                  </a:ext>
                </a:extLst>
              </p:cNvPr>
              <p:cNvSpPr/>
              <p:nvPr/>
            </p:nvSpPr>
            <p:spPr>
              <a:xfrm>
                <a:off x="1103662" y="774676"/>
                <a:ext cx="9652000" cy="4440383"/>
              </a:xfrm>
              <a:prstGeom prst="rect">
                <a:avLst/>
              </a:prstGeom>
            </p:spPr>
            <p:txBody>
              <a:bodyPr wrap="square">
                <a:spAutoFit/>
              </a:bodyPr>
              <a:lstStyle/>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Câu 2</a:t>
                </a:r>
                <a:r>
                  <a:rPr lang="en-US"/>
                  <a:t>.</a:t>
                </a:r>
                <a:r>
                  <a:rPr lang="en-US" sz="3200" b="1">
                    <a:solidFill>
                      <a:srgbClr val="FF00FF"/>
                    </a:solidFill>
                    <a:latin typeface="Varpada"/>
                    <a:ea typeface="Calibri" panose="020F0502020204030204" pitchFamily="34" charset="0"/>
                    <a:cs typeface="Times New Roman" panose="02020603050405020304" pitchFamily="18" charset="0"/>
                  </a:rPr>
                  <a:t> </a:t>
                </a:r>
                <a:r>
                  <a:rPr lang="en-US" sz="3200">
                    <a:latin typeface="Varpada"/>
                    <a:ea typeface="Calibri" panose="020F0502020204030204" pitchFamily="34" charset="0"/>
                    <a:cs typeface="Times New Roman" panose="02020603050405020304" pitchFamily="18" charset="0"/>
                  </a:rPr>
                  <a:t>Hàm số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4</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oMath>
                </a14:m>
                <a:r>
                  <a:rPr lang="en-US" sz="3200">
                    <a:latin typeface="Varpada"/>
                    <a:ea typeface="Calibri" panose="020F0502020204030204" pitchFamily="34" charset="0"/>
                    <a:cs typeface="Times New Roman" panose="02020603050405020304" pitchFamily="18" charset="0"/>
                  </a:rPr>
                  <a:t> đồng biến trên khoảng nào ?</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A. </a:t>
                </a:r>
                <a14:m>
                  <m:oMath xmlns:m="http://schemas.openxmlformats.org/officeDocument/2006/math">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0</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e>
                    </m:d>
                  </m:oMath>
                </a14:m>
                <a:r>
                  <a:rPr lang="en-US"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B.  </a:t>
                </a:r>
                <a14:m>
                  <m:oMath xmlns:m="http://schemas.openxmlformats.org/officeDocument/2006/math">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latin typeface="Cambria Math" panose="02040503050406030204" pitchFamily="18" charset="0"/>
                                <a:ea typeface="Calibri" panose="020F0502020204030204" pitchFamily="34" charset="0"/>
                                <a:cs typeface="Times New Roman" panose="02020603050405020304" pitchFamily="18"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1</m:t>
                            </m:r>
                          </m:num>
                          <m:den>
                            <m:r>
                              <a:rPr lang="en-US" sz="3200" i="1">
                                <a:latin typeface="Cambria Math" panose="02040503050406030204" pitchFamily="18" charset="0"/>
                                <a:ea typeface="Calibri" panose="020F0502020204030204" pitchFamily="34" charset="0"/>
                                <a:cs typeface="Times New Roman" panose="02020603050405020304" pitchFamily="18" charset="0"/>
                              </a:rPr>
                              <m:t>2</m:t>
                            </m:r>
                          </m:den>
                        </m:f>
                      </m:e>
                    </m:d>
                  </m:oMath>
                </a14:m>
                <a:r>
                  <a:rPr lang="en-US"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C.  </a:t>
                </a:r>
                <a14:m>
                  <m:oMath xmlns:m="http://schemas.openxmlformats.org/officeDocument/2006/math">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latin typeface="Cambria Math" panose="02040503050406030204" pitchFamily="18" charset="0"/>
                                <a:ea typeface="Calibri" panose="020F0502020204030204" pitchFamily="34" charset="0"/>
                                <a:cs typeface="Times New Roman" panose="02020603050405020304" pitchFamily="18"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1</m:t>
                            </m:r>
                          </m:num>
                          <m:den>
                            <m:r>
                              <a:rPr lang="en-US" sz="3200" i="1">
                                <a:latin typeface="Cambria Math" panose="02040503050406030204" pitchFamily="18" charset="0"/>
                                <a:ea typeface="Calibri" panose="020F0502020204030204" pitchFamily="34" charset="0"/>
                                <a:cs typeface="Times New Roman" panose="02020603050405020304" pitchFamily="18" charset="0"/>
                              </a:rPr>
                              <m:t>2</m:t>
                            </m:r>
                          </m:den>
                        </m:f>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e>
                    </m:d>
                  </m:oMath>
                </a14:m>
                <a:r>
                  <a:rPr lang="en-US"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D.  </a:t>
                </a:r>
                <a14:m>
                  <m:oMath xmlns:m="http://schemas.openxmlformats.org/officeDocument/2006/math">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0</m:t>
                        </m:r>
                      </m:e>
                    </m:d>
                  </m:oMath>
                </a14:m>
                <a:r>
                  <a:rPr lang="en-US"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C4854AB7-76BB-44ED-B0B5-FE0546823B99}"/>
                  </a:ext>
                </a:extLst>
              </p:cNvPr>
              <p:cNvSpPr>
                <a:spLocks noRot="1" noChangeAspect="1" noMove="1" noResize="1" noEditPoints="1" noAdjustHandles="1" noChangeArrowheads="1" noChangeShapeType="1" noTextEdit="1"/>
              </p:cNvSpPr>
              <p:nvPr/>
            </p:nvSpPr>
            <p:spPr>
              <a:xfrm>
                <a:off x="1103662" y="774676"/>
                <a:ext cx="9652000" cy="4440383"/>
              </a:xfrm>
              <a:prstGeom prst="rect">
                <a:avLst/>
              </a:prstGeom>
              <a:blipFill>
                <a:blip r:embed="rId2"/>
                <a:stretch>
                  <a:fillRect l="-1579" r="-695" b="-3709"/>
                </a:stretch>
              </a:blipFill>
            </p:spPr>
            <p:txBody>
              <a:bodyPr/>
              <a:lstStyle/>
              <a:p>
                <a:r>
                  <a:rPr lang="en-US">
                    <a:noFill/>
                  </a:rPr>
                  <a:t> </a:t>
                </a:r>
              </a:p>
            </p:txBody>
          </p:sp>
        </mc:Fallback>
      </mc:AlternateContent>
      <p:sp>
        <p:nvSpPr>
          <p:cNvPr id="3" name="Arrow: Left 2">
            <a:hlinkClick r:id="rId3" action="ppaction://hlinksldjump"/>
            <a:extLst>
              <a:ext uri="{FF2B5EF4-FFF2-40B4-BE49-F238E27FC236}">
                <a16:creationId xmlns:a16="http://schemas.microsoft.com/office/drawing/2014/main" id="{E78FDCF2-18AD-4BB2-856F-BF272108A312}"/>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460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2">
                                            <p:txEl>
                                              <p:pRg st="1" end="1"/>
                                            </p:txEl>
                                          </p:spTgt>
                                        </p:tgtEl>
                                        <p:attrNameLst>
                                          <p:attrName>style.color</p:attrName>
                                        </p:attrNameLst>
                                      </p:cBhvr>
                                      <p:by>
                                        <p:hsl h="7200000" s="0" l="0"/>
                                      </p:by>
                                    </p:animClr>
                                    <p:animClr clrSpc="hsl" dir="cw">
                                      <p:cBhvr>
                                        <p:cTn id="7" dur="500" fill="hold"/>
                                        <p:tgtEl>
                                          <p:spTgt spid="2">
                                            <p:txEl>
                                              <p:pRg st="1" end="1"/>
                                            </p:txEl>
                                          </p:spTgt>
                                        </p:tgtEl>
                                        <p:attrNameLst>
                                          <p:attrName>fillcolor</p:attrName>
                                        </p:attrNameLst>
                                      </p:cBhvr>
                                      <p:by>
                                        <p:hsl h="7200000" s="0" l="0"/>
                                      </p:by>
                                    </p:animClr>
                                    <p:animClr clrSpc="hsl" dir="cw">
                                      <p:cBhvr>
                                        <p:cTn id="8" dur="500" fill="hold"/>
                                        <p:tgtEl>
                                          <p:spTgt spid="2">
                                            <p:txEl>
                                              <p:pRg st="1" end="1"/>
                                            </p:txEl>
                                          </p:spTgt>
                                        </p:tgtEl>
                                        <p:attrNameLst>
                                          <p:attrName>stroke.color</p:attrName>
                                        </p:attrNameLst>
                                      </p:cBhvr>
                                      <p:by>
                                        <p:hsl h="7200000" s="0" l="0"/>
                                      </p:by>
                                    </p:animClr>
                                    <p:set>
                                      <p:cBhvr>
                                        <p:cTn id="9" dur="500" fill="hold"/>
                                        <p:tgtEl>
                                          <p:spTgt spid="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287C8E82-C901-4E26-85EA-9208EF01F515}"/>
                  </a:ext>
                </a:extLst>
              </p:cNvPr>
              <p:cNvSpPr/>
              <p:nvPr/>
            </p:nvSpPr>
            <p:spPr>
              <a:xfrm>
                <a:off x="1281829" y="914083"/>
                <a:ext cx="9265085" cy="4015908"/>
              </a:xfrm>
              <a:prstGeom prst="rect">
                <a:avLst/>
              </a:prstGeom>
            </p:spPr>
            <p:txBody>
              <a:bodyPr wrap="square">
                <a:spAutoFit/>
              </a:bodyPr>
              <a:lstStyle/>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Câu 3.</a:t>
                </a:r>
                <a:r>
                  <a:rPr lang="en-US" sz="3200">
                    <a:solidFill>
                      <a:srgbClr val="000000"/>
                    </a:solidFill>
                    <a:latin typeface="Varpada"/>
                    <a:ea typeface="Calibri" panose="020F0502020204030204" pitchFamily="34" charset="0"/>
                    <a:cs typeface="Times New Roman" panose="02020603050405020304" pitchFamily="18" charset="0"/>
                  </a:rPr>
                  <a:t>Hàm số nào sau đây nghịch biến trên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ℝ</m:t>
                    </m:r>
                  </m:oMath>
                </a14:m>
                <a:r>
                  <a:rPr lang="en-US"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A.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3</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2</m:t>
                    </m:r>
                    <m:r>
                      <a:rPr lang="en-US" sz="3200" i="1">
                        <a:latin typeface="Cambria Math" panose="02040503050406030204" pitchFamily="18" charset="0"/>
                        <a:ea typeface="Calibri" panose="020F0502020204030204" pitchFamily="34" charset="0"/>
                        <a:cs typeface="Times New Roman" panose="02020603050405020304" pitchFamily="18" charset="0"/>
                      </a:rPr>
                      <m:t>𝑥</m:t>
                    </m:r>
                  </m:oMath>
                </a14:m>
                <a:r>
                  <a:rPr lang="en-US"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B</a:t>
                </a:r>
                <a:r>
                  <a:rPr lang="en-US" sz="3200">
                    <a:latin typeface="Varpada"/>
                    <a:ea typeface="Calibri" panose="020F0502020204030204" pitchFamily="34" charset="0"/>
                    <a:cs typeface="Times New Roman" panose="02020603050405020304" pitchFamily="18" charset="0"/>
                  </a:rPr>
                  <a:t>. </a:t>
                </a:r>
                <a:r>
                  <a:rPr lang="en-US" sz="3200" b="1">
                    <a:solidFill>
                      <a:srgbClr val="0000FF"/>
                    </a:solidFill>
                    <a:latin typeface="Varpada"/>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latin typeface="Cambria Math" panose="02040503050406030204" pitchFamily="18" charset="0"/>
                            <a:ea typeface="Calibri" panose="020F0502020204030204" pitchFamily="34" charset="0"/>
                            <a:cs typeface="Times New Roman" panose="02020603050405020304" pitchFamily="18"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2</m:t>
                        </m:r>
                      </m:num>
                      <m:den>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C</a:t>
                </a:r>
                <a:r>
                  <a:rPr lang="en-US" sz="3200">
                    <a:latin typeface="Varpada"/>
                    <a:ea typeface="Calibri" panose="020F0502020204030204" pitchFamily="34" charset="0"/>
                    <a:cs typeface="Times New Roman" panose="02020603050405020304" pitchFamily="18" charset="0"/>
                  </a:rPr>
                  <a:t>. </a:t>
                </a:r>
                <a:r>
                  <a:rPr lang="en-US" sz="3200" b="1">
                    <a:solidFill>
                      <a:srgbClr val="0000FF"/>
                    </a:solidFill>
                    <a:latin typeface="Varpada"/>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4</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D</a:t>
                </a:r>
                <a:r>
                  <a:rPr lang="en-US" sz="3200">
                    <a:latin typeface="Varpada"/>
                    <a:ea typeface="Calibri" panose="020F0502020204030204" pitchFamily="34" charset="0"/>
                    <a:cs typeface="Times New Roman" panose="02020603050405020304" pitchFamily="18" charset="0"/>
                  </a:rPr>
                  <a:t>. </a:t>
                </a:r>
                <a:r>
                  <a:rPr lang="en-US" sz="3200" b="1">
                    <a:solidFill>
                      <a:srgbClr val="0000FF"/>
                    </a:solidFill>
                    <a:latin typeface="Varpada"/>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3</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287C8E82-C901-4E26-85EA-9208EF01F515}"/>
                  </a:ext>
                </a:extLst>
              </p:cNvPr>
              <p:cNvSpPr>
                <a:spLocks noRot="1" noChangeAspect="1" noMove="1" noResize="1" noEditPoints="1" noAdjustHandles="1" noChangeArrowheads="1" noChangeShapeType="1" noTextEdit="1"/>
              </p:cNvSpPr>
              <p:nvPr/>
            </p:nvSpPr>
            <p:spPr>
              <a:xfrm>
                <a:off x="1281829" y="914083"/>
                <a:ext cx="9265085" cy="4015908"/>
              </a:xfrm>
              <a:prstGeom prst="rect">
                <a:avLst/>
              </a:prstGeom>
              <a:blipFill>
                <a:blip r:embed="rId2"/>
                <a:stretch>
                  <a:fillRect l="-1645" b="-4097"/>
                </a:stretch>
              </a:blipFill>
            </p:spPr>
            <p:txBody>
              <a:bodyPr/>
              <a:lstStyle/>
              <a:p>
                <a:r>
                  <a:rPr lang="en-US">
                    <a:noFill/>
                  </a:rPr>
                  <a:t> </a:t>
                </a:r>
              </a:p>
            </p:txBody>
          </p:sp>
        </mc:Fallback>
      </mc:AlternateContent>
      <p:sp>
        <p:nvSpPr>
          <p:cNvPr id="3" name="Arrow: Left 2">
            <a:hlinkClick r:id="rId3" action="ppaction://hlinksldjump"/>
            <a:extLst>
              <a:ext uri="{FF2B5EF4-FFF2-40B4-BE49-F238E27FC236}">
                <a16:creationId xmlns:a16="http://schemas.microsoft.com/office/drawing/2014/main" id="{D0E5C3DB-C6BF-4342-8083-E74DD4ACD2A3}"/>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432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2">
                                            <p:txEl>
                                              <p:pRg st="1" end="1"/>
                                            </p:txEl>
                                          </p:spTgt>
                                        </p:tgtEl>
                                        <p:attrNameLst>
                                          <p:attrName>style.color</p:attrName>
                                        </p:attrNameLst>
                                      </p:cBhvr>
                                      <p:by>
                                        <p:hsl h="7200000" s="0" l="0"/>
                                      </p:by>
                                    </p:animClr>
                                    <p:animClr clrSpc="hsl" dir="cw">
                                      <p:cBhvr>
                                        <p:cTn id="7" dur="500" fill="hold"/>
                                        <p:tgtEl>
                                          <p:spTgt spid="2">
                                            <p:txEl>
                                              <p:pRg st="1" end="1"/>
                                            </p:txEl>
                                          </p:spTgt>
                                        </p:tgtEl>
                                        <p:attrNameLst>
                                          <p:attrName>fillcolor</p:attrName>
                                        </p:attrNameLst>
                                      </p:cBhvr>
                                      <p:by>
                                        <p:hsl h="7200000" s="0" l="0"/>
                                      </p:by>
                                    </p:animClr>
                                    <p:animClr clrSpc="hsl" dir="cw">
                                      <p:cBhvr>
                                        <p:cTn id="8" dur="500" fill="hold"/>
                                        <p:tgtEl>
                                          <p:spTgt spid="2">
                                            <p:txEl>
                                              <p:pRg st="1" end="1"/>
                                            </p:txEl>
                                          </p:spTgt>
                                        </p:tgtEl>
                                        <p:attrNameLst>
                                          <p:attrName>stroke.color</p:attrName>
                                        </p:attrNameLst>
                                      </p:cBhvr>
                                      <p:by>
                                        <p:hsl h="7200000" s="0" l="0"/>
                                      </p:by>
                                    </p:animClr>
                                    <p:set>
                                      <p:cBhvr>
                                        <p:cTn id="9" dur="500" fill="hold"/>
                                        <p:tgtEl>
                                          <p:spTgt spid="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304335" y="7885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Phần </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1</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Nhận biết</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5" name="TextBox 4">
            <a:hlinkClick r:id="rId2" action="ppaction://hlinksldjump"/>
          </p:cNvPr>
          <p:cNvSpPr txBox="1"/>
          <p:nvPr/>
        </p:nvSpPr>
        <p:spPr>
          <a:xfrm>
            <a:off x="318135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12</a:t>
            </a:r>
            <a:endParaRPr lang="en-US" sz="3200" dirty="0">
              <a:latin typeface="Times New Roman" pitchFamily="18" charset="0"/>
              <a:cs typeface="Times New Roman" pitchFamily="18" charset="0"/>
            </a:endParaRPr>
          </a:p>
        </p:txBody>
      </p:sp>
      <p:sp>
        <p:nvSpPr>
          <p:cNvPr id="6" name="TextBox 5">
            <a:hlinkClick r:id="rId3" action="ppaction://hlinksldjump"/>
          </p:cNvPr>
          <p:cNvSpPr txBox="1"/>
          <p:nvPr/>
        </p:nvSpPr>
        <p:spPr>
          <a:xfrm>
            <a:off x="5219700" y="449579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13</a:t>
            </a:r>
            <a:endParaRPr lang="en-US" sz="3200" dirty="0">
              <a:latin typeface="Times New Roman" pitchFamily="18" charset="0"/>
              <a:cs typeface="Times New Roman" pitchFamily="18" charset="0"/>
            </a:endParaRPr>
          </a:p>
        </p:txBody>
      </p:sp>
      <p:sp>
        <p:nvSpPr>
          <p:cNvPr id="7" name="TextBox 6">
            <a:hlinkClick r:id="rId4" action="ppaction://hlinksldjump"/>
          </p:cNvPr>
          <p:cNvSpPr txBox="1"/>
          <p:nvPr/>
        </p:nvSpPr>
        <p:spPr>
          <a:xfrm>
            <a:off x="716280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14</a:t>
            </a:r>
            <a:endParaRPr lang="en-US" sz="3200" dirty="0">
              <a:latin typeface="Times New Roman" pitchFamily="18" charset="0"/>
              <a:cs typeface="Times New Roman" pitchFamily="18" charset="0"/>
            </a:endParaRPr>
          </a:p>
        </p:txBody>
      </p:sp>
      <p:sp>
        <p:nvSpPr>
          <p:cNvPr id="8" name="TextBox 7">
            <a:hlinkClick r:id="rId5" action="ppaction://hlinksldjump"/>
          </p:cNvPr>
          <p:cNvSpPr txBox="1"/>
          <p:nvPr/>
        </p:nvSpPr>
        <p:spPr>
          <a:xfrm>
            <a:off x="9256713"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15</a:t>
            </a:r>
            <a:endParaRPr lang="en-US" sz="3200" dirty="0">
              <a:latin typeface="Times New Roman" pitchFamily="18" charset="0"/>
              <a:cs typeface="Times New Roman" pitchFamily="18" charset="0"/>
            </a:endParaRPr>
          </a:p>
        </p:txBody>
      </p:sp>
      <p:sp>
        <p:nvSpPr>
          <p:cNvPr id="9" name="TextBox 8">
            <a:hlinkClick r:id="rId6" action="ppaction://hlinksldjump"/>
          </p:cNvPr>
          <p:cNvSpPr txBox="1"/>
          <p:nvPr/>
        </p:nvSpPr>
        <p:spPr>
          <a:xfrm>
            <a:off x="3181350" y="35060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7</a:t>
            </a:r>
            <a:endParaRPr lang="en-US" sz="3200" dirty="0">
              <a:latin typeface="Times New Roman" pitchFamily="18" charset="0"/>
              <a:cs typeface="Times New Roman" pitchFamily="18" charset="0"/>
            </a:endParaRPr>
          </a:p>
        </p:txBody>
      </p:sp>
      <p:sp>
        <p:nvSpPr>
          <p:cNvPr id="10" name="TextBox 9">
            <a:hlinkClick r:id="rId7" action="ppaction://hlinksldjump"/>
          </p:cNvPr>
          <p:cNvSpPr txBox="1"/>
          <p:nvPr/>
        </p:nvSpPr>
        <p:spPr>
          <a:xfrm>
            <a:off x="5219699" y="350606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8</a:t>
            </a:r>
            <a:endParaRPr lang="en-US" sz="3200" dirty="0">
              <a:latin typeface="Times New Roman" pitchFamily="18" charset="0"/>
              <a:cs typeface="Times New Roman" pitchFamily="18" charset="0"/>
            </a:endParaRPr>
          </a:p>
        </p:txBody>
      </p:sp>
      <p:sp>
        <p:nvSpPr>
          <p:cNvPr id="11" name="TextBox 10">
            <a:hlinkClick r:id="rId8" action="ppaction://hlinksldjump"/>
          </p:cNvPr>
          <p:cNvSpPr txBox="1"/>
          <p:nvPr/>
        </p:nvSpPr>
        <p:spPr>
          <a:xfrm>
            <a:off x="7162800"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9</a:t>
            </a:r>
            <a:endParaRPr lang="en-US" sz="3200" dirty="0">
              <a:latin typeface="Times New Roman" pitchFamily="18" charset="0"/>
              <a:cs typeface="Times New Roman" pitchFamily="18" charset="0"/>
            </a:endParaRPr>
          </a:p>
        </p:txBody>
      </p:sp>
      <p:sp>
        <p:nvSpPr>
          <p:cNvPr id="12" name="TextBox 11">
            <a:hlinkClick r:id="rId9" action="ppaction://hlinksldjump"/>
          </p:cNvPr>
          <p:cNvSpPr txBox="1"/>
          <p:nvPr/>
        </p:nvSpPr>
        <p:spPr>
          <a:xfrm>
            <a:off x="9190038"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10</a:t>
            </a:r>
            <a:endParaRPr lang="en-US" sz="3200" dirty="0">
              <a:latin typeface="Times New Roman" pitchFamily="18" charset="0"/>
              <a:cs typeface="Times New Roman" pitchFamily="18" charset="0"/>
            </a:endParaRPr>
          </a:p>
        </p:txBody>
      </p:sp>
      <p:sp>
        <p:nvSpPr>
          <p:cNvPr id="13" name="TextBox 12">
            <a:hlinkClick r:id="rId10" action="ppaction://hlinksldjump"/>
          </p:cNvPr>
          <p:cNvSpPr txBox="1"/>
          <p:nvPr/>
        </p:nvSpPr>
        <p:spPr>
          <a:xfrm>
            <a:off x="9175751"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5</a:t>
            </a:r>
            <a:endParaRPr lang="en-US" sz="3200" dirty="0">
              <a:latin typeface="Times New Roman" pitchFamily="18" charset="0"/>
              <a:cs typeface="Times New Roman" pitchFamily="18" charset="0"/>
            </a:endParaRPr>
          </a:p>
        </p:txBody>
      </p:sp>
      <p:sp>
        <p:nvSpPr>
          <p:cNvPr id="14" name="TextBox 13">
            <a:hlinkClick r:id="rId11" action="ppaction://hlinksldjump"/>
          </p:cNvPr>
          <p:cNvSpPr txBox="1"/>
          <p:nvPr/>
        </p:nvSpPr>
        <p:spPr>
          <a:xfrm>
            <a:off x="71628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4</a:t>
            </a:r>
            <a:endParaRPr lang="en-US" sz="3200" dirty="0">
              <a:latin typeface="Times New Roman" pitchFamily="18" charset="0"/>
              <a:cs typeface="Times New Roman" pitchFamily="18" charset="0"/>
            </a:endParaRPr>
          </a:p>
        </p:txBody>
      </p:sp>
      <p:sp>
        <p:nvSpPr>
          <p:cNvPr id="15" name="TextBox 14">
            <a:hlinkClick r:id="rId12" action="ppaction://hlinksldjump"/>
          </p:cNvPr>
          <p:cNvSpPr txBox="1"/>
          <p:nvPr/>
        </p:nvSpPr>
        <p:spPr>
          <a:xfrm>
            <a:off x="52197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3</a:t>
            </a:r>
            <a:endParaRPr lang="en-US" sz="3200" dirty="0">
              <a:latin typeface="Times New Roman" pitchFamily="18" charset="0"/>
              <a:cs typeface="Times New Roman" pitchFamily="18" charset="0"/>
            </a:endParaRPr>
          </a:p>
        </p:txBody>
      </p:sp>
      <p:sp>
        <p:nvSpPr>
          <p:cNvPr id="16" name="TextBox 15">
            <a:hlinkClick r:id="rId13" action="ppaction://hlinksldjump"/>
          </p:cNvPr>
          <p:cNvSpPr txBox="1"/>
          <p:nvPr/>
        </p:nvSpPr>
        <p:spPr>
          <a:xfrm>
            <a:off x="3152775" y="2508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a:t>
            </a:r>
            <a:endParaRPr lang="en-US" sz="3200" dirty="0">
              <a:latin typeface="Times New Roman" pitchFamily="18" charset="0"/>
              <a:cs typeface="Times New Roman" pitchFamily="18" charset="0"/>
            </a:endParaRPr>
          </a:p>
        </p:txBody>
      </p:sp>
      <p:sp>
        <p:nvSpPr>
          <p:cNvPr id="17" name="TextBox 16">
            <a:hlinkClick r:id="rId14" action="ppaction://hlinksldjump"/>
          </p:cNvPr>
          <p:cNvSpPr txBox="1"/>
          <p:nvPr/>
        </p:nvSpPr>
        <p:spPr>
          <a:xfrm>
            <a:off x="1123950" y="451485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11</a:t>
            </a:r>
            <a:endParaRPr lang="en-US" sz="3200" dirty="0">
              <a:latin typeface="Times New Roman" pitchFamily="18" charset="0"/>
              <a:cs typeface="Times New Roman" pitchFamily="18" charset="0"/>
            </a:endParaRPr>
          </a:p>
        </p:txBody>
      </p:sp>
      <p:sp>
        <p:nvSpPr>
          <p:cNvPr id="18" name="TextBox 17">
            <a:hlinkClick r:id="rId15" action="ppaction://hlinksldjump"/>
          </p:cNvPr>
          <p:cNvSpPr txBox="1"/>
          <p:nvPr/>
        </p:nvSpPr>
        <p:spPr>
          <a:xfrm>
            <a:off x="1123950" y="352511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6</a:t>
            </a:r>
            <a:endParaRPr lang="en-US" sz="3200" dirty="0">
              <a:latin typeface="Times New Roman" pitchFamily="18" charset="0"/>
              <a:cs typeface="Times New Roman" pitchFamily="18" charset="0"/>
            </a:endParaRPr>
          </a:p>
        </p:txBody>
      </p:sp>
      <p:sp>
        <p:nvSpPr>
          <p:cNvPr id="19" name="TextBox 18">
            <a:hlinkClick r:id="rId16" action="ppaction://hlinksldjump"/>
          </p:cNvPr>
          <p:cNvSpPr txBox="1"/>
          <p:nvPr/>
        </p:nvSpPr>
        <p:spPr>
          <a:xfrm>
            <a:off x="1095375" y="25278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a:t>
            </a:r>
          </a:p>
        </p:txBody>
      </p:sp>
      <p:sp>
        <p:nvSpPr>
          <p:cNvPr id="20" name="Arrow: Left 19">
            <a:hlinkClick r:id="rId17" action="ppaction://hlinksldjump"/>
            <a:extLst>
              <a:ext uri="{FF2B5EF4-FFF2-40B4-BE49-F238E27FC236}">
                <a16:creationId xmlns:a16="http://schemas.microsoft.com/office/drawing/2014/main" id="{EAA0F662-227A-4FA5-A691-98DAEB35E502}"/>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7213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69D189F-F96A-4A1C-9572-296DCD7076F6}"/>
                  </a:ext>
                </a:extLst>
              </p:cNvPr>
              <p:cNvSpPr/>
              <p:nvPr/>
            </p:nvSpPr>
            <p:spPr>
              <a:xfrm>
                <a:off x="1002082" y="379188"/>
                <a:ext cx="10634597" cy="4753737"/>
              </a:xfrm>
              <a:prstGeom prst="rect">
                <a:avLst/>
              </a:prstGeom>
            </p:spPr>
            <p:txBody>
              <a:bodyPr wrap="square">
                <a:spAutoFit/>
              </a:bodyPr>
              <a:lstStyle/>
              <a:p>
                <a:pPr>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Câu 4.</a:t>
                </a:r>
                <a:r>
                  <a:rPr lang="en-US" sz="3200">
                    <a:latin typeface="Varpada"/>
                    <a:ea typeface="Calibri" panose="020F0502020204030204" pitchFamily="34" charset="0"/>
                    <a:cs typeface="Times New Roman" panose="02020603050405020304" pitchFamily="18" charset="0"/>
                  </a:rPr>
                  <a:t>Cho hàm số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latin typeface="Cambria Math" panose="02040503050406030204" pitchFamily="18" charset="0"/>
                            <a:ea typeface="Calibri" panose="020F0502020204030204" pitchFamily="34" charset="0"/>
                            <a:cs typeface="Times New Roman" panose="02020603050405020304" pitchFamily="18"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num>
                      <m:den>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3200">
                    <a:latin typeface="Varpada"/>
                    <a:ea typeface="Calibri" panose="020F0502020204030204" pitchFamily="34" charset="0"/>
                    <a:cs typeface="Times New Roman" panose="02020603050405020304" pitchFamily="18" charset="0"/>
                  </a:rPr>
                  <a:t>. Khẳng định nào sau đây là đúng?</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A. </a:t>
                </a:r>
                <a:r>
                  <a:rPr lang="en-US" sz="3200">
                    <a:latin typeface="Varpada"/>
                    <a:ea typeface="Calibri" panose="020F0502020204030204" pitchFamily="34" charset="0"/>
                    <a:cs typeface="Times New Roman" panose="02020603050405020304" pitchFamily="18" charset="0"/>
                  </a:rPr>
                  <a:t>Hàm số nghịch biến trên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ℝ</m:t>
                    </m:r>
                  </m:oMath>
                </a14:m>
                <a:r>
                  <a:rPr lang="en-US"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B. </a:t>
                </a:r>
                <a:r>
                  <a:rPr lang="en-US" sz="3200">
                    <a:latin typeface="Varpada"/>
                    <a:ea typeface="Calibri" panose="020F0502020204030204" pitchFamily="34" charset="0"/>
                    <a:cs typeface="Times New Roman" panose="02020603050405020304" pitchFamily="18" charset="0"/>
                  </a:rPr>
                  <a:t>Hàm số nghịch biến trên các khoảng </a:t>
                </a:r>
                <a14:m>
                  <m:oMath xmlns:m="http://schemas.openxmlformats.org/officeDocument/2006/math">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e>
                    </m:d>
                  </m:oMath>
                </a14:m>
                <a:r>
                  <a:rPr lang="en-US" sz="3200">
                    <a:latin typeface="Varpada"/>
                    <a:ea typeface="Calibri" panose="020F0502020204030204" pitchFamily="34" charset="0"/>
                    <a:cs typeface="Times New Roman" panose="02020603050405020304" pitchFamily="18" charset="0"/>
                  </a:rPr>
                  <a:t> và </a:t>
                </a:r>
                <a14:m>
                  <m:oMath xmlns:m="http://schemas.openxmlformats.org/officeDocument/2006/math">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1</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e>
                    </m:d>
                  </m:oMath>
                </a14:m>
                <a:r>
                  <a:rPr lang="en-US"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C. </a:t>
                </a:r>
                <a:r>
                  <a:rPr lang="en-US" sz="3200">
                    <a:latin typeface="Varpada"/>
                    <a:ea typeface="Calibri" panose="020F0502020204030204" pitchFamily="34" charset="0"/>
                    <a:cs typeface="Times New Roman" panose="02020603050405020304" pitchFamily="18" charset="0"/>
                  </a:rPr>
                  <a:t>Hàm số nghịch biến trên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ℝ</m:t>
                    </m:r>
                    <m:r>
                      <a:rPr lang="en-US" sz="32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1</m:t>
                        </m:r>
                      </m:e>
                    </m:d>
                  </m:oMath>
                </a14:m>
                <a:r>
                  <a:rPr lang="en-US"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D. </a:t>
                </a:r>
                <a:r>
                  <a:rPr lang="en-US" sz="3200">
                    <a:latin typeface="Varpada"/>
                    <a:ea typeface="Calibri" panose="020F0502020204030204" pitchFamily="34" charset="0"/>
                    <a:cs typeface="Times New Roman" panose="02020603050405020304" pitchFamily="18" charset="0"/>
                  </a:rPr>
                  <a:t>Hàm số đồng biến trên khoảng </a:t>
                </a:r>
                <a14:m>
                  <m:oMath xmlns:m="http://schemas.openxmlformats.org/officeDocument/2006/math">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e>
                    </m:d>
                  </m:oMath>
                </a14:m>
                <a:r>
                  <a:rPr lang="en-US" sz="3200">
                    <a:latin typeface="Varpada"/>
                    <a:ea typeface="Calibri" panose="020F0502020204030204" pitchFamily="34" charset="0"/>
                    <a:cs typeface="Times New Roman" panose="02020603050405020304" pitchFamily="18" charset="0"/>
                  </a:rPr>
                  <a:t> và nghịch biến trên khoảng </a:t>
                </a:r>
                <a14:m>
                  <m:oMath xmlns:m="http://schemas.openxmlformats.org/officeDocument/2006/math">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1</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e>
                    </m:d>
                  </m:oMath>
                </a14:m>
                <a:r>
                  <a:rPr lang="en-US"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669D189F-F96A-4A1C-9572-296DCD7076F6}"/>
                  </a:ext>
                </a:extLst>
              </p:cNvPr>
              <p:cNvSpPr>
                <a:spLocks noRot="1" noChangeAspect="1" noMove="1" noResize="1" noEditPoints="1" noAdjustHandles="1" noChangeArrowheads="1" noChangeShapeType="1" noTextEdit="1"/>
              </p:cNvSpPr>
              <p:nvPr/>
            </p:nvSpPr>
            <p:spPr>
              <a:xfrm>
                <a:off x="1002082" y="379188"/>
                <a:ext cx="10634597" cy="4753737"/>
              </a:xfrm>
              <a:prstGeom prst="rect">
                <a:avLst/>
              </a:prstGeom>
              <a:blipFill>
                <a:blip r:embed="rId2"/>
                <a:stretch>
                  <a:fillRect l="-1433" r="-630" b="-3333"/>
                </a:stretch>
              </a:blipFill>
            </p:spPr>
            <p:txBody>
              <a:bodyPr/>
              <a:lstStyle/>
              <a:p>
                <a:r>
                  <a:rPr lang="en-US">
                    <a:noFill/>
                  </a:rPr>
                  <a:t> </a:t>
                </a:r>
              </a:p>
            </p:txBody>
          </p:sp>
        </mc:Fallback>
      </mc:AlternateContent>
      <p:sp>
        <p:nvSpPr>
          <p:cNvPr id="3" name="Arrow: Left 2">
            <a:hlinkClick r:id="rId3" action="ppaction://hlinksldjump"/>
            <a:extLst>
              <a:ext uri="{FF2B5EF4-FFF2-40B4-BE49-F238E27FC236}">
                <a16:creationId xmlns:a16="http://schemas.microsoft.com/office/drawing/2014/main" id="{AA0D08C7-1486-4FDD-AA82-59E1AC55CA76}"/>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210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2">
                                            <p:txEl>
                                              <p:pRg st="2" end="2"/>
                                            </p:txEl>
                                          </p:spTgt>
                                        </p:tgtEl>
                                        <p:attrNameLst>
                                          <p:attrName>style.color</p:attrName>
                                        </p:attrNameLst>
                                      </p:cBhvr>
                                      <p:by>
                                        <p:hsl h="7200000" s="0" l="0"/>
                                      </p:by>
                                    </p:animClr>
                                    <p:animClr clrSpc="hsl" dir="cw">
                                      <p:cBhvr>
                                        <p:cTn id="7" dur="500" fill="hold"/>
                                        <p:tgtEl>
                                          <p:spTgt spid="2">
                                            <p:txEl>
                                              <p:pRg st="2" end="2"/>
                                            </p:txEl>
                                          </p:spTgt>
                                        </p:tgtEl>
                                        <p:attrNameLst>
                                          <p:attrName>fillcolor</p:attrName>
                                        </p:attrNameLst>
                                      </p:cBhvr>
                                      <p:by>
                                        <p:hsl h="7200000" s="0" l="0"/>
                                      </p:by>
                                    </p:animClr>
                                    <p:animClr clrSpc="hsl" dir="cw">
                                      <p:cBhvr>
                                        <p:cTn id="8" dur="500" fill="hold"/>
                                        <p:tgtEl>
                                          <p:spTgt spid="2">
                                            <p:txEl>
                                              <p:pRg st="2" end="2"/>
                                            </p:txEl>
                                          </p:spTgt>
                                        </p:tgtEl>
                                        <p:attrNameLst>
                                          <p:attrName>stroke.color</p:attrName>
                                        </p:attrNameLst>
                                      </p:cBhvr>
                                      <p:by>
                                        <p:hsl h="7200000" s="0" l="0"/>
                                      </p:by>
                                    </p:animClr>
                                    <p:set>
                                      <p:cBhvr>
                                        <p:cTn id="9" dur="500" fill="hold"/>
                                        <p:tgtEl>
                                          <p:spTgt spid="2">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02F3B99-BB37-435C-97AD-D21B9055554B}"/>
                  </a:ext>
                </a:extLst>
              </p:cNvPr>
              <p:cNvSpPr/>
              <p:nvPr/>
            </p:nvSpPr>
            <p:spPr>
              <a:xfrm>
                <a:off x="1269304" y="342568"/>
                <a:ext cx="9891385" cy="4567019"/>
              </a:xfrm>
              <a:prstGeom prst="rect">
                <a:avLst/>
              </a:prstGeom>
            </p:spPr>
            <p:txBody>
              <a:bodyPr wrap="square">
                <a:spAutoFit/>
              </a:bodyPr>
              <a:lstStyle/>
              <a:p>
                <a:pPr algn="just">
                  <a:lnSpc>
                    <a:spcPct val="150000"/>
                  </a:lnSpc>
                  <a:spcAft>
                    <a:spcPts val="0"/>
                  </a:spcAft>
                </a:pPr>
                <a:r>
                  <a:rPr lang="vi-VN" sz="3200" b="1">
                    <a:solidFill>
                      <a:srgbClr val="0000FF"/>
                    </a:solidFill>
                    <a:latin typeface="Varpada"/>
                    <a:ea typeface="Calibri" panose="020F0502020204030204" pitchFamily="34" charset="0"/>
                    <a:cs typeface="Times New Roman" panose="02020603050405020304" pitchFamily="18" charset="0"/>
                  </a:rPr>
                  <a:t>Câu </a:t>
                </a:r>
                <a:r>
                  <a:rPr lang="en-US" sz="3200" b="1">
                    <a:solidFill>
                      <a:srgbClr val="0000FF"/>
                    </a:solidFill>
                    <a:latin typeface="Varpada"/>
                    <a:ea typeface="Calibri" panose="020F0502020204030204" pitchFamily="34" charset="0"/>
                    <a:cs typeface="Times New Roman" panose="02020603050405020304" pitchFamily="18" charset="0"/>
                  </a:rPr>
                  <a:t>5.</a:t>
                </a:r>
                <a:r>
                  <a:rPr lang="vi-VN" sz="3200">
                    <a:latin typeface="Varpada"/>
                    <a:ea typeface="Calibri" panose="020F0502020204030204" pitchFamily="34" charset="0"/>
                    <a:cs typeface="Times New Roman" panose="02020603050405020304" pitchFamily="18" charset="0"/>
                  </a:rPr>
                  <a:t>Cho hàm số </a:t>
                </a:r>
                <a14:m>
                  <m:oMath xmlns:m="http://schemas.openxmlformats.org/officeDocument/2006/math">
                    <m:r>
                      <a:rPr lang="vi-VN" sz="3200" i="1">
                        <a:latin typeface="Cambria Math" panose="02040503050406030204" pitchFamily="18" charset="0"/>
                        <a:ea typeface="Calibri" panose="020F0502020204030204" pitchFamily="34" charset="0"/>
                        <a:cs typeface="Times New Roman" panose="02020603050405020304" pitchFamily="18" charset="0"/>
                      </a:rPr>
                      <m:t>𝑦</m:t>
                    </m:r>
                    <m:r>
                      <a:rPr lang="vi-VN" sz="3200" i="1">
                        <a:latin typeface="Cambria Math" panose="02040503050406030204" pitchFamily="18" charset="0"/>
                        <a:ea typeface="Calibri" panose="020F0502020204030204" pitchFamily="34" charset="0"/>
                        <a:cs typeface="Times New Roman" panose="02020603050405020304" pitchFamily="18" charset="0"/>
                      </a:rPr>
                      <m:t>=</m:t>
                    </m:r>
                    <m:r>
                      <a:rPr lang="vi-VN" sz="32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vi-VN" sz="3200" i="1">
                            <a:latin typeface="Cambria Math" panose="02040503050406030204" pitchFamily="18" charset="0"/>
                            <a:ea typeface="Calibri" panose="020F0502020204030204" pitchFamily="34" charset="0"/>
                            <a:cs typeface="Times New Roman" panose="02020603050405020304" pitchFamily="18" charset="0"/>
                          </a:rPr>
                          <m:t>𝑥</m:t>
                        </m:r>
                      </m:e>
                    </m:d>
                  </m:oMath>
                </a14:m>
                <a:r>
                  <a:rPr lang="vi-VN" sz="3200">
                    <a:latin typeface="Varpada"/>
                    <a:ea typeface="Calibri" panose="020F0502020204030204" pitchFamily="34" charset="0"/>
                    <a:cs typeface="Times New Roman" panose="02020603050405020304" pitchFamily="18" charset="0"/>
                  </a:rPr>
                  <a:t> có đạo hàm</a:t>
                </a:r>
                <a14:m>
                  <m:oMath xmlns:m="http://schemas.openxmlformats.org/officeDocument/2006/math">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vi-VN" sz="3200" i="1">
                            <a:latin typeface="Cambria Math" panose="02040503050406030204" pitchFamily="18" charset="0"/>
                            <a:ea typeface="Calibri" panose="020F0502020204030204" pitchFamily="34" charset="0"/>
                            <a:cs typeface="Times New Roman" panose="02020603050405020304" pitchFamily="18" charset="0"/>
                          </a:rPr>
                          <m:t>𝑦</m:t>
                        </m:r>
                      </m:e>
                      <m:sup>
                        <m:r>
                          <a:rPr lang="vi-VN" sz="3200" i="1">
                            <a:latin typeface="Cambria Math" panose="02040503050406030204" pitchFamily="18" charset="0"/>
                            <a:ea typeface="Calibri" panose="020F0502020204030204" pitchFamily="34" charset="0"/>
                            <a:cs typeface="Times New Roman" panose="02020603050405020304" pitchFamily="18" charset="0"/>
                          </a:rPr>
                          <m:t>′</m:t>
                        </m:r>
                      </m:sup>
                    </m:sSup>
                    <m:r>
                      <a:rPr lang="vi-VN"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vi-VN" sz="3200" i="1">
                            <a:latin typeface="Cambria Math" panose="02040503050406030204" pitchFamily="18" charset="0"/>
                            <a:ea typeface="Calibri" panose="020F0502020204030204" pitchFamily="34" charset="0"/>
                            <a:cs typeface="Times New Roman" panose="02020603050405020304" pitchFamily="18" charset="0"/>
                          </a:rPr>
                          <m:t>𝑥</m:t>
                        </m:r>
                      </m:e>
                      <m:sup>
                        <m:r>
                          <a:rPr lang="vi-VN" sz="3200" i="1">
                            <a:latin typeface="Cambria Math" panose="02040503050406030204" pitchFamily="18" charset="0"/>
                            <a:ea typeface="Calibri" panose="020F0502020204030204" pitchFamily="34" charset="0"/>
                            <a:cs typeface="Times New Roman" panose="02020603050405020304" pitchFamily="18" charset="0"/>
                          </a:rPr>
                          <m:t>3</m:t>
                        </m:r>
                      </m:sup>
                    </m:sSup>
                    <m:r>
                      <a:rPr lang="vi-VN" sz="3200" i="1">
                        <a:latin typeface="Cambria Math" panose="02040503050406030204" pitchFamily="18" charset="0"/>
                        <a:ea typeface="Calibri" panose="020F0502020204030204" pitchFamily="34" charset="0"/>
                        <a:cs typeface="Times New Roman" panose="02020603050405020304" pitchFamily="18" charset="0"/>
                      </a:rPr>
                      <m:t>−</m:t>
                    </m:r>
                    <m:r>
                      <a:rPr lang="vi-VN" sz="3200" i="1">
                        <a:latin typeface="Cambria Math" panose="02040503050406030204" pitchFamily="18" charset="0"/>
                        <a:ea typeface="Calibri" panose="020F0502020204030204" pitchFamily="34" charset="0"/>
                        <a:cs typeface="Times New Roman" panose="02020603050405020304" pitchFamily="18" charset="0"/>
                      </a:rPr>
                      <m:t>3</m:t>
                    </m:r>
                    <m:r>
                      <a:rPr lang="vi-VN" sz="3200" i="1">
                        <a:latin typeface="Cambria Math" panose="02040503050406030204" pitchFamily="18" charset="0"/>
                        <a:ea typeface="Calibri" panose="020F0502020204030204" pitchFamily="34" charset="0"/>
                        <a:cs typeface="Times New Roman" panose="02020603050405020304" pitchFamily="18" charset="0"/>
                      </a:rPr>
                      <m:t>𝑥</m:t>
                    </m:r>
                  </m:oMath>
                </a14:m>
                <a:r>
                  <a:rPr lang="vi-VN" sz="3200">
                    <a:latin typeface="Varpada"/>
                    <a:ea typeface="Calibri" panose="020F0502020204030204" pitchFamily="34" charset="0"/>
                    <a:cs typeface="Times New Roman" panose="02020603050405020304" pitchFamily="18" charset="0"/>
                  </a:rPr>
                  <a:t>. Mệnh đề nào sau đây là đúng?</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vi-VN" sz="3200" b="1">
                    <a:solidFill>
                      <a:srgbClr val="0000FF"/>
                    </a:solidFill>
                    <a:latin typeface="Varpada"/>
                    <a:ea typeface="Calibri" panose="020F0502020204030204" pitchFamily="34" charset="0"/>
                    <a:cs typeface="Times New Roman" panose="02020603050405020304" pitchFamily="18" charset="0"/>
                  </a:rPr>
                  <a:t>A. </a:t>
                </a:r>
                <a:r>
                  <a:rPr lang="vi-VN" sz="3200">
                    <a:solidFill>
                      <a:srgbClr val="000000"/>
                    </a:solidFill>
                    <a:latin typeface="Varpada"/>
                    <a:ea typeface="Calibri" panose="020F0502020204030204" pitchFamily="34" charset="0"/>
                    <a:cs typeface="Times New Roman" panose="02020603050405020304" pitchFamily="18" charset="0"/>
                  </a:rPr>
                  <a:t>Hàm số đã cho đồng biến trên khoảng </a:t>
                </a:r>
                <a14:m>
                  <m:oMath xmlns:m="http://schemas.openxmlformats.org/officeDocument/2006/math">
                    <m:d>
                      <m:dPr>
                        <m:ctrlP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vi-VN"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e>
                    </m:d>
                  </m:oMath>
                </a14:m>
                <a:r>
                  <a:rPr lang="vi-VN"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vi-VN" sz="3200" b="1">
                    <a:solidFill>
                      <a:srgbClr val="0000FF"/>
                    </a:solidFill>
                    <a:latin typeface="Varpada"/>
                    <a:ea typeface="Calibri" panose="020F0502020204030204" pitchFamily="34" charset="0"/>
                    <a:cs typeface="Times New Roman" panose="02020603050405020304" pitchFamily="18" charset="0"/>
                  </a:rPr>
                  <a:t>B. </a:t>
                </a:r>
                <a:r>
                  <a:rPr lang="vi-VN" sz="3200">
                    <a:solidFill>
                      <a:srgbClr val="000000"/>
                    </a:solidFill>
                    <a:latin typeface="Varpada"/>
                    <a:ea typeface="Calibri" panose="020F0502020204030204" pitchFamily="34" charset="0"/>
                    <a:cs typeface="Times New Roman" panose="02020603050405020304" pitchFamily="18" charset="0"/>
                  </a:rPr>
                  <a:t>Hàm số đã cho đồng biến trên khoảng </a:t>
                </a:r>
                <a14:m>
                  <m:oMath xmlns:m="http://schemas.openxmlformats.org/officeDocument/2006/math">
                    <m:d>
                      <m:dPr>
                        <m:ctrlP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vi-VN"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r>
                          <a:rPr lang="vi-VN"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e>
                    </m:d>
                  </m:oMath>
                </a14:m>
                <a:r>
                  <a:rPr lang="vi-VN"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vi-VN" sz="3200" b="1">
                    <a:solidFill>
                      <a:srgbClr val="0000FF"/>
                    </a:solidFill>
                    <a:latin typeface="Varpada"/>
                    <a:ea typeface="Calibri" panose="020F0502020204030204" pitchFamily="34" charset="0"/>
                    <a:cs typeface="Times New Roman" panose="02020603050405020304" pitchFamily="18" charset="0"/>
                  </a:rPr>
                  <a:t>C. </a:t>
                </a:r>
                <a:r>
                  <a:rPr lang="vi-VN" sz="3200">
                    <a:solidFill>
                      <a:srgbClr val="000000"/>
                    </a:solidFill>
                    <a:latin typeface="Varpada"/>
                    <a:ea typeface="Calibri" panose="020F0502020204030204" pitchFamily="34" charset="0"/>
                    <a:cs typeface="Times New Roman" panose="02020603050405020304" pitchFamily="18" charset="0"/>
                  </a:rPr>
                  <a:t>Hàm số đã cho đồng biến trên khoảng </a:t>
                </a:r>
                <a14:m>
                  <m:oMath xmlns:m="http://schemas.openxmlformats.org/officeDocument/2006/math">
                    <m:d>
                      <m:dPr>
                        <m:ctrlP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vi-VN"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r>
                          <a:rPr lang="vi-VN"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e>
                    </m:d>
                  </m:oMath>
                </a14:m>
                <a:r>
                  <a:rPr lang="vi-VN"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vi-VN" sz="3200" b="1">
                    <a:solidFill>
                      <a:srgbClr val="0000FF"/>
                    </a:solidFill>
                    <a:latin typeface="Varpada"/>
                    <a:ea typeface="Calibri" panose="020F0502020204030204" pitchFamily="34" charset="0"/>
                    <a:cs typeface="Times New Roman" panose="02020603050405020304" pitchFamily="18" charset="0"/>
                  </a:rPr>
                  <a:t>D. </a:t>
                </a:r>
                <a:r>
                  <a:rPr lang="vi-VN" sz="3200">
                    <a:solidFill>
                      <a:srgbClr val="000000"/>
                    </a:solidFill>
                    <a:latin typeface="Varpada"/>
                    <a:ea typeface="Calibri" panose="020F0502020204030204" pitchFamily="34" charset="0"/>
                    <a:cs typeface="Times New Roman" panose="02020603050405020304" pitchFamily="18" charset="0"/>
                  </a:rPr>
                  <a:t>Hàm số đã cho đồng biến trên khoảng </a:t>
                </a:r>
                <a14:m>
                  <m:oMath xmlns:m="http://schemas.openxmlformats.org/officeDocument/2006/math">
                    <m:d>
                      <m:dPr>
                        <m:ctrlP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radPr>
                          <m:deg/>
                          <m:e>
                            <m:r>
                              <a:rPr lang="vi-VN"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e>
                        </m:rad>
                        <m:r>
                          <a:rPr lang="vi-VN"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e>
                    </m:d>
                  </m:oMath>
                </a14:m>
                <a:r>
                  <a:rPr lang="vi-VN"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902F3B99-BB37-435C-97AD-D21B9055554B}"/>
                  </a:ext>
                </a:extLst>
              </p:cNvPr>
              <p:cNvSpPr>
                <a:spLocks noRot="1" noChangeAspect="1" noMove="1" noResize="1" noEditPoints="1" noAdjustHandles="1" noChangeArrowheads="1" noChangeShapeType="1" noTextEdit="1"/>
              </p:cNvSpPr>
              <p:nvPr/>
            </p:nvSpPr>
            <p:spPr>
              <a:xfrm>
                <a:off x="1269304" y="342568"/>
                <a:ext cx="9891385" cy="4567019"/>
              </a:xfrm>
              <a:prstGeom prst="rect">
                <a:avLst/>
              </a:prstGeom>
              <a:blipFill>
                <a:blip r:embed="rId2"/>
                <a:stretch>
                  <a:fillRect l="-1540" r="-2465" b="-3071"/>
                </a:stretch>
              </a:blipFill>
            </p:spPr>
            <p:txBody>
              <a:bodyPr/>
              <a:lstStyle/>
              <a:p>
                <a:r>
                  <a:rPr lang="en-US">
                    <a:noFill/>
                  </a:rPr>
                  <a:t> </a:t>
                </a:r>
              </a:p>
            </p:txBody>
          </p:sp>
        </mc:Fallback>
      </mc:AlternateContent>
      <p:sp>
        <p:nvSpPr>
          <p:cNvPr id="4" name="Arrow: Left 3">
            <a:hlinkClick r:id="rId3" action="ppaction://hlinksldjump"/>
            <a:extLst>
              <a:ext uri="{FF2B5EF4-FFF2-40B4-BE49-F238E27FC236}">
                <a16:creationId xmlns:a16="http://schemas.microsoft.com/office/drawing/2014/main" id="{43DE55DA-EE16-4A48-96D5-B0F50CA485A9}"/>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7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4" end="4"/>
                                            </p:txEl>
                                          </p:spTgt>
                                        </p:tgtEl>
                                        <p:attrNameLst>
                                          <p:attrName>style.color</p:attrName>
                                        </p:attrNameLst>
                                      </p:cBhvr>
                                      <p:by>
                                        <p:hsl h="7200000" s="0" l="0"/>
                                      </p:by>
                                    </p:animClr>
                                    <p:animClr clrSpc="hsl" dir="cw">
                                      <p:cBhvr>
                                        <p:cTn id="7" dur="500" fill="hold"/>
                                        <p:tgtEl>
                                          <p:spTgt spid="3">
                                            <p:txEl>
                                              <p:pRg st="4" end="4"/>
                                            </p:txEl>
                                          </p:spTgt>
                                        </p:tgtEl>
                                        <p:attrNameLst>
                                          <p:attrName>fillcolor</p:attrName>
                                        </p:attrNameLst>
                                      </p:cBhvr>
                                      <p:by>
                                        <p:hsl h="7200000" s="0" l="0"/>
                                      </p:by>
                                    </p:animClr>
                                    <p:animClr clrSpc="hsl" dir="cw">
                                      <p:cBhvr>
                                        <p:cTn id="8" dur="500" fill="hold"/>
                                        <p:tgtEl>
                                          <p:spTgt spid="3">
                                            <p:txEl>
                                              <p:pRg st="4" end="4"/>
                                            </p:txEl>
                                          </p:spTgt>
                                        </p:tgtEl>
                                        <p:attrNameLst>
                                          <p:attrName>stroke.color</p:attrName>
                                        </p:attrNameLst>
                                      </p:cBhvr>
                                      <p:by>
                                        <p:hsl h="7200000" s="0" l="0"/>
                                      </p:by>
                                    </p:animClr>
                                    <p:set>
                                      <p:cBhvr>
                                        <p:cTn id="9" dur="500"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504A5935-1BCE-4181-8B54-BE16DD98D667}"/>
                  </a:ext>
                </a:extLst>
              </p:cNvPr>
              <p:cNvSpPr/>
              <p:nvPr/>
            </p:nvSpPr>
            <p:spPr>
              <a:xfrm>
                <a:off x="1081412" y="732241"/>
                <a:ext cx="10192013" cy="3804631"/>
              </a:xfrm>
              <a:prstGeom prst="rect">
                <a:avLst/>
              </a:prstGeom>
            </p:spPr>
            <p:txBody>
              <a:bodyPr wrap="square">
                <a:spAutoFit/>
              </a:bodyPr>
              <a:lstStyle/>
              <a:p>
                <a:pPr algn="just">
                  <a:lnSpc>
                    <a:spcPct val="150000"/>
                  </a:lnSpc>
                  <a:spcAft>
                    <a:spcPts val="0"/>
                  </a:spcAft>
                </a:pPr>
                <a:r>
                  <a:rPr lang="nl-NL" sz="3200" b="1">
                    <a:solidFill>
                      <a:srgbClr val="0000FF"/>
                    </a:solidFill>
                    <a:latin typeface="Varpada"/>
                    <a:ea typeface="Calibri" panose="020F0502020204030204" pitchFamily="34" charset="0"/>
                    <a:cs typeface="Times New Roman" panose="02020603050405020304" pitchFamily="18" charset="0"/>
                  </a:rPr>
                  <a:t>Câu 6.</a:t>
                </a:r>
                <a:r>
                  <a:rPr lang="nl-NL" sz="3200">
                    <a:latin typeface="Varpada"/>
                    <a:ea typeface="Calibri" panose="020F0502020204030204" pitchFamily="34" charset="0"/>
                    <a:cs typeface="Times New Roman" panose="02020603050405020304" pitchFamily="18" charset="0"/>
                  </a:rPr>
                  <a:t>Hàm số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a:latin typeface="Cambria Math" panose="02040503050406030204" pitchFamily="18" charset="0"/>
                            <a:ea typeface="Calibri" panose="020F0502020204030204" pitchFamily="34" charset="0"/>
                            <a:cs typeface="Times New Roman" panose="02020603050405020304" pitchFamily="18" charset="0"/>
                          </a:rPr>
                        </m:ctrlPr>
                      </m:radPr>
                      <m:deg/>
                      <m:e>
                        <m:r>
                          <a:rPr lang="en-US" sz="3200" i="1">
                            <a:latin typeface="Cambria Math" panose="02040503050406030204" pitchFamily="18" charset="0"/>
                            <a:ea typeface="Calibri" panose="020F0502020204030204" pitchFamily="34" charset="0"/>
                            <a:cs typeface="Times New Roman" panose="02020603050405020304" pitchFamily="18" charset="0"/>
                          </a:rPr>
                          <m:t>2</m:t>
                        </m:r>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lang="nl-NL" sz="3200">
                    <a:latin typeface="Varpada"/>
                    <a:ea typeface="Calibri" panose="020F0502020204030204" pitchFamily="34" charset="0"/>
                    <a:cs typeface="Times New Roman" panose="02020603050405020304" pitchFamily="18" charset="0"/>
                  </a:rPr>
                  <a:t> nghịch biến trên khoảng nào.</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nl-NL" sz="3200" b="1">
                    <a:solidFill>
                      <a:srgbClr val="0000FF"/>
                    </a:solidFill>
                    <a:effectLst/>
                    <a:latin typeface="Varpada"/>
                    <a:ea typeface="Calibri" panose="020F0502020204030204" pitchFamily="34" charset="0"/>
                  </a:rPr>
                  <a:t>A. </a:t>
                </a:r>
                <a14:m>
                  <m:oMath xmlns:m="http://schemas.openxmlformats.org/officeDocument/2006/math">
                    <m:d>
                      <m:dPr>
                        <m:ctrlPr>
                          <a:rPr lang="en-US" sz="3200" i="1">
                            <a:effectLst/>
                            <a:latin typeface="Cambria Math" panose="02040503050406030204" pitchFamily="18" charset="0"/>
                          </a:rPr>
                        </m:ctrlPr>
                      </m:dPr>
                      <m:e>
                        <m:r>
                          <a:rPr lang="en-US" sz="3200" i="1">
                            <a:effectLst/>
                            <a:latin typeface="Cambria Math" panose="02040503050406030204" pitchFamily="18" charset="0"/>
                          </a:rPr>
                          <m:t>0</m:t>
                        </m:r>
                        <m:r>
                          <a:rPr lang="en-US" sz="3200" i="1">
                            <a:effectLst/>
                            <a:latin typeface="Cambria Math" panose="02040503050406030204" pitchFamily="18" charset="0"/>
                          </a:rPr>
                          <m:t>;</m:t>
                        </m:r>
                        <m:r>
                          <a:rPr lang="en-US" sz="3200" i="1">
                            <a:effectLst/>
                            <a:latin typeface="Cambria Math" panose="02040503050406030204" pitchFamily="18" charset="0"/>
                          </a:rPr>
                          <m:t>1</m:t>
                        </m:r>
                      </m:e>
                    </m:d>
                  </m:oMath>
                </a14:m>
                <a:r>
                  <a:rPr lang="nl-NL" sz="3200">
                    <a:effectLst/>
                    <a:latin typeface="Varpada"/>
                    <a:ea typeface="Calibri" panose="020F0502020204030204" pitchFamily="34" charset="0"/>
                  </a:rPr>
                  <a:t>.</a:t>
                </a:r>
                <a:endParaRPr lang="en-US" sz="3200">
                  <a:effectLst/>
                </a:endParaRPr>
              </a:p>
              <a:p>
                <a:pPr algn="just">
                  <a:lnSpc>
                    <a:spcPct val="150000"/>
                  </a:lnSpc>
                </a:pPr>
                <a:r>
                  <a:rPr lang="nl-NL" sz="3200" b="1">
                    <a:solidFill>
                      <a:srgbClr val="0000FF"/>
                    </a:solidFill>
                    <a:effectLst/>
                    <a:latin typeface="Varpada"/>
                    <a:ea typeface="Calibri" panose="020F0502020204030204" pitchFamily="34" charset="0"/>
                  </a:rPr>
                  <a:t>B</a:t>
                </a:r>
                <a:r>
                  <a:rPr lang="nl-NL" sz="3200">
                    <a:effectLst/>
                    <a:latin typeface="Varpada"/>
                    <a:ea typeface="Calibri" panose="020F0502020204030204" pitchFamily="34" charset="0"/>
                  </a:rPr>
                  <a:t>.  </a:t>
                </a:r>
                <a14:m>
                  <m:oMath xmlns:m="http://schemas.openxmlformats.org/officeDocument/2006/math">
                    <m:d>
                      <m:dPr>
                        <m:ctrlPr>
                          <a:rPr lang="en-US" sz="3200" i="1">
                            <a:effectLst/>
                            <a:latin typeface="Cambria Math" panose="02040503050406030204" pitchFamily="18" charset="0"/>
                          </a:rPr>
                        </m:ctrlPr>
                      </m:dPr>
                      <m:e>
                        <m:r>
                          <a:rPr lang="en-US" sz="3200" i="1">
                            <a:effectLst/>
                            <a:latin typeface="Cambria Math" panose="02040503050406030204" pitchFamily="18" charset="0"/>
                          </a:rPr>
                          <m:t>−</m:t>
                        </m:r>
                        <m:r>
                          <a:rPr lang="en-US" sz="3200" i="1">
                            <a:effectLst/>
                            <a:latin typeface="Cambria Math" panose="02040503050406030204" pitchFamily="18" charset="0"/>
                          </a:rPr>
                          <m:t>∞</m:t>
                        </m:r>
                        <m:r>
                          <a:rPr lang="en-US" sz="3200" i="1">
                            <a:effectLst/>
                            <a:latin typeface="Cambria Math" panose="02040503050406030204" pitchFamily="18" charset="0"/>
                          </a:rPr>
                          <m:t>;</m:t>
                        </m:r>
                        <m:r>
                          <a:rPr lang="en-US" sz="3200" i="1">
                            <a:effectLst/>
                            <a:latin typeface="Cambria Math" panose="02040503050406030204" pitchFamily="18" charset="0"/>
                          </a:rPr>
                          <m:t>1</m:t>
                        </m:r>
                      </m:e>
                    </m:d>
                  </m:oMath>
                </a14:m>
                <a:r>
                  <a:rPr lang="nl-NL" sz="3200">
                    <a:effectLst/>
                    <a:latin typeface="Varpada"/>
                    <a:ea typeface="Calibri" panose="020F0502020204030204" pitchFamily="34" charset="0"/>
                  </a:rPr>
                  <a:t>.</a:t>
                </a:r>
                <a:endParaRPr lang="en-US" sz="3200">
                  <a:effectLst/>
                </a:endParaRPr>
              </a:p>
              <a:p>
                <a:pPr algn="just">
                  <a:lnSpc>
                    <a:spcPct val="150000"/>
                  </a:lnSpc>
                </a:pPr>
                <a:r>
                  <a:rPr lang="nl-NL" sz="3200" b="1">
                    <a:solidFill>
                      <a:srgbClr val="0000FF"/>
                    </a:solidFill>
                    <a:effectLst/>
                    <a:latin typeface="Varpada"/>
                    <a:ea typeface="Calibri" panose="020F0502020204030204" pitchFamily="34" charset="0"/>
                  </a:rPr>
                  <a:t>C</a:t>
                </a:r>
                <a:r>
                  <a:rPr lang="nl-NL" sz="3200">
                    <a:effectLst/>
                    <a:latin typeface="Varpada"/>
                    <a:ea typeface="Calibri" panose="020F0502020204030204" pitchFamily="34" charset="0"/>
                  </a:rPr>
                  <a:t>.  </a:t>
                </a:r>
                <a14:m>
                  <m:oMath xmlns:m="http://schemas.openxmlformats.org/officeDocument/2006/math">
                    <m:d>
                      <m:dPr>
                        <m:ctrlPr>
                          <a:rPr lang="en-US" sz="3200" i="1">
                            <a:effectLst/>
                            <a:latin typeface="Cambria Math" panose="02040503050406030204" pitchFamily="18" charset="0"/>
                          </a:rPr>
                        </m:ctrlPr>
                      </m:dPr>
                      <m:e>
                        <m:r>
                          <a:rPr lang="en-US" sz="3200" i="1">
                            <a:effectLst/>
                            <a:latin typeface="Cambria Math" panose="02040503050406030204" pitchFamily="18" charset="0"/>
                          </a:rPr>
                          <m:t>1</m:t>
                        </m:r>
                        <m:r>
                          <a:rPr lang="en-US" sz="3200" i="1">
                            <a:effectLst/>
                            <a:latin typeface="Cambria Math" panose="02040503050406030204" pitchFamily="18" charset="0"/>
                          </a:rPr>
                          <m:t>;</m:t>
                        </m:r>
                        <m:r>
                          <a:rPr lang="en-US" sz="3200" i="1">
                            <a:effectLst/>
                            <a:latin typeface="Cambria Math" panose="02040503050406030204" pitchFamily="18" charset="0"/>
                          </a:rPr>
                          <m:t>2</m:t>
                        </m:r>
                      </m:e>
                    </m:d>
                  </m:oMath>
                </a14:m>
                <a:r>
                  <a:rPr lang="nl-NL" sz="3200">
                    <a:effectLst/>
                    <a:latin typeface="Varpada"/>
                    <a:ea typeface="Calibri" panose="020F0502020204030204" pitchFamily="34" charset="0"/>
                  </a:rPr>
                  <a:t>.</a:t>
                </a:r>
                <a:endParaRPr lang="en-US" sz="3200">
                  <a:effectLst/>
                </a:endParaRPr>
              </a:p>
              <a:p>
                <a:pPr algn="just">
                  <a:lnSpc>
                    <a:spcPct val="150000"/>
                  </a:lnSpc>
                </a:pPr>
                <a:r>
                  <a:rPr lang="nl-NL" sz="3200" b="1">
                    <a:solidFill>
                      <a:srgbClr val="0000FF"/>
                    </a:solidFill>
                    <a:effectLst/>
                    <a:latin typeface="Varpada"/>
                    <a:ea typeface="Calibri" panose="020F0502020204030204" pitchFamily="34" charset="0"/>
                  </a:rPr>
                  <a:t>D</a:t>
                </a:r>
                <a:r>
                  <a:rPr lang="nl-NL" sz="3200">
                    <a:effectLst/>
                    <a:latin typeface="Varpada"/>
                    <a:ea typeface="Calibri" panose="020F0502020204030204" pitchFamily="34" charset="0"/>
                  </a:rPr>
                  <a:t>.  </a:t>
                </a:r>
                <a14:m>
                  <m:oMath xmlns:m="http://schemas.openxmlformats.org/officeDocument/2006/math">
                    <m:d>
                      <m:dPr>
                        <m:ctrlPr>
                          <a:rPr lang="en-US" sz="3200" i="1">
                            <a:effectLst/>
                            <a:latin typeface="Cambria Math" panose="02040503050406030204" pitchFamily="18" charset="0"/>
                          </a:rPr>
                        </m:ctrlPr>
                      </m:dPr>
                      <m:e>
                        <m:r>
                          <a:rPr lang="en-US" sz="3200" i="1">
                            <a:effectLst/>
                            <a:latin typeface="Cambria Math" panose="02040503050406030204" pitchFamily="18" charset="0"/>
                          </a:rPr>
                          <m:t>1</m:t>
                        </m:r>
                        <m:r>
                          <a:rPr lang="en-US" sz="3200" i="1">
                            <a:effectLst/>
                            <a:latin typeface="Cambria Math" panose="02040503050406030204" pitchFamily="18" charset="0"/>
                          </a:rPr>
                          <m:t>;+</m:t>
                        </m:r>
                        <m:r>
                          <a:rPr lang="en-US" sz="3200" i="1">
                            <a:effectLst/>
                            <a:latin typeface="Cambria Math" panose="02040503050406030204" pitchFamily="18" charset="0"/>
                          </a:rPr>
                          <m:t>∞</m:t>
                        </m:r>
                      </m:e>
                    </m:d>
                  </m:oMath>
                </a14:m>
                <a:r>
                  <a:rPr lang="nl-NL" sz="3200">
                    <a:effectLst/>
                    <a:latin typeface="Varpada"/>
                    <a:ea typeface="Calibri" panose="020F0502020204030204" pitchFamily="34" charset="0"/>
                  </a:rPr>
                  <a:t>.</a:t>
                </a:r>
                <a:endParaRPr lang="en-US" sz="3200">
                  <a:effectLst/>
                </a:endParaRPr>
              </a:p>
            </p:txBody>
          </p:sp>
        </mc:Choice>
        <mc:Fallback xmlns="">
          <p:sp>
            <p:nvSpPr>
              <p:cNvPr id="2" name="Rectangle 1">
                <a:extLst>
                  <a:ext uri="{FF2B5EF4-FFF2-40B4-BE49-F238E27FC236}">
                    <a16:creationId xmlns:a16="http://schemas.microsoft.com/office/drawing/2014/main" id="{504A5935-1BCE-4181-8B54-BE16DD98D667}"/>
                  </a:ext>
                </a:extLst>
              </p:cNvPr>
              <p:cNvSpPr>
                <a:spLocks noRot="1" noChangeAspect="1" noMove="1" noResize="1" noEditPoints="1" noAdjustHandles="1" noChangeArrowheads="1" noChangeShapeType="1" noTextEdit="1"/>
              </p:cNvSpPr>
              <p:nvPr/>
            </p:nvSpPr>
            <p:spPr>
              <a:xfrm>
                <a:off x="1081412" y="732241"/>
                <a:ext cx="10192013" cy="3804631"/>
              </a:xfrm>
              <a:prstGeom prst="rect">
                <a:avLst/>
              </a:prstGeom>
              <a:blipFill>
                <a:blip r:embed="rId2"/>
                <a:stretch>
                  <a:fillRect l="-1495" b="-4487"/>
                </a:stretch>
              </a:blipFill>
            </p:spPr>
            <p:txBody>
              <a:bodyPr/>
              <a:lstStyle/>
              <a:p>
                <a:r>
                  <a:rPr lang="en-US">
                    <a:noFill/>
                  </a:rPr>
                  <a:t> </a:t>
                </a:r>
              </a:p>
            </p:txBody>
          </p:sp>
        </mc:Fallback>
      </mc:AlternateContent>
      <p:sp>
        <p:nvSpPr>
          <p:cNvPr id="3" name="Arrow: Left 2">
            <a:hlinkClick r:id="rId3" action="ppaction://hlinksldjump"/>
            <a:extLst>
              <a:ext uri="{FF2B5EF4-FFF2-40B4-BE49-F238E27FC236}">
                <a16:creationId xmlns:a16="http://schemas.microsoft.com/office/drawing/2014/main" id="{149A7E30-4F7E-4324-98B8-6C66B19FBC4F}"/>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819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2">
                                            <p:txEl>
                                              <p:pRg st="3" end="3"/>
                                            </p:txEl>
                                          </p:spTgt>
                                        </p:tgtEl>
                                        <p:attrNameLst>
                                          <p:attrName>style.color</p:attrName>
                                        </p:attrNameLst>
                                      </p:cBhvr>
                                      <p:by>
                                        <p:hsl h="7200000" s="0" l="0"/>
                                      </p:by>
                                    </p:animClr>
                                    <p:animClr clrSpc="hsl" dir="cw">
                                      <p:cBhvr>
                                        <p:cTn id="7" dur="500" fill="hold"/>
                                        <p:tgtEl>
                                          <p:spTgt spid="2">
                                            <p:txEl>
                                              <p:pRg st="3" end="3"/>
                                            </p:txEl>
                                          </p:spTgt>
                                        </p:tgtEl>
                                        <p:attrNameLst>
                                          <p:attrName>fillcolor</p:attrName>
                                        </p:attrNameLst>
                                      </p:cBhvr>
                                      <p:by>
                                        <p:hsl h="7200000" s="0" l="0"/>
                                      </p:by>
                                    </p:animClr>
                                    <p:animClr clrSpc="hsl" dir="cw">
                                      <p:cBhvr>
                                        <p:cTn id="8" dur="500" fill="hold"/>
                                        <p:tgtEl>
                                          <p:spTgt spid="2">
                                            <p:txEl>
                                              <p:pRg st="3" end="3"/>
                                            </p:txEl>
                                          </p:spTgt>
                                        </p:tgtEl>
                                        <p:attrNameLst>
                                          <p:attrName>stroke.color</p:attrName>
                                        </p:attrNameLst>
                                      </p:cBhvr>
                                      <p:by>
                                        <p:hsl h="7200000" s="0" l="0"/>
                                      </p:by>
                                    </p:animClr>
                                    <p:set>
                                      <p:cBhvr>
                                        <p:cTn id="9" dur="500" fill="hold"/>
                                        <p:tgtEl>
                                          <p:spTgt spid="2">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BFBBA94-12F0-42C8-A0ED-65E40C7BA212}"/>
                  </a:ext>
                </a:extLst>
              </p:cNvPr>
              <p:cNvSpPr/>
              <p:nvPr/>
            </p:nvSpPr>
            <p:spPr>
              <a:xfrm>
                <a:off x="1281830" y="508278"/>
                <a:ext cx="7624175" cy="4445384"/>
              </a:xfrm>
              <a:prstGeom prst="rect">
                <a:avLst/>
              </a:prstGeom>
            </p:spPr>
            <p:txBody>
              <a:bodyPr wrap="square">
                <a:spAutoFit/>
              </a:bodyPr>
              <a:lstStyle/>
              <a:p>
                <a:pPr algn="just">
                  <a:lnSpc>
                    <a:spcPct val="150000"/>
                  </a:lnSpc>
                  <a:spcAft>
                    <a:spcPts val="0"/>
                  </a:spcAft>
                </a:pPr>
                <a:r>
                  <a:rPr lang="vi-VN" sz="3200" b="1">
                    <a:solidFill>
                      <a:srgbClr val="0000FF"/>
                    </a:solidFill>
                    <a:latin typeface="Varpada"/>
                    <a:ea typeface="Calibri" panose="020F0502020204030204" pitchFamily="34" charset="0"/>
                    <a:cs typeface="Times New Roman" panose="02020603050405020304" pitchFamily="18" charset="0"/>
                  </a:rPr>
                  <a:t>Câu </a:t>
                </a:r>
                <a:r>
                  <a:rPr lang="en-US" sz="3200" b="1">
                    <a:solidFill>
                      <a:srgbClr val="0000FF"/>
                    </a:solidFill>
                    <a:latin typeface="Varpada"/>
                    <a:ea typeface="Calibri" panose="020F0502020204030204" pitchFamily="34" charset="0"/>
                    <a:cs typeface="Times New Roman" panose="02020603050405020304" pitchFamily="18" charset="0"/>
                  </a:rPr>
                  <a:t>7.</a:t>
                </a:r>
                <a:r>
                  <a:rPr lang="en-US" sz="3200">
                    <a:latin typeface="Varpada"/>
                    <a:ea typeface="Calibri" panose="020F0502020204030204" pitchFamily="34" charset="0"/>
                    <a:cs typeface="Times New Roman" panose="02020603050405020304" pitchFamily="18" charset="0"/>
                  </a:rPr>
                  <a:t>Các khoảng nghịch biến của hàm số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4</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2</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4</m:t>
                    </m:r>
                  </m:oMath>
                </a14:m>
                <a:r>
                  <a:rPr lang="en-US" sz="3200">
                    <a:latin typeface="Varpada"/>
                    <a:ea typeface="Calibri" panose="020F0502020204030204" pitchFamily="34" charset="0"/>
                    <a:cs typeface="Times New Roman" panose="02020603050405020304" pitchFamily="18" charset="0"/>
                  </a:rPr>
                  <a:t> là</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A.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0</m:t>
                    </m:r>
                    <m:r>
                      <a:rPr lang="en-US" sz="3200" i="1">
                        <a:latin typeface="Cambria Math" panose="02040503050406030204" pitchFamily="18" charset="0"/>
                        <a:ea typeface="Calibri" panose="020F0502020204030204" pitchFamily="34" charset="0"/>
                        <a:cs typeface="Times New Roman" panose="02020603050405020304" pitchFamily="18" charset="0"/>
                      </a:rPr>
                      <m:t>)</m:t>
                    </m:r>
                  </m:oMath>
                </a14:m>
                <a:r>
                  <a:rPr lang="en-US" sz="3200">
                    <a:latin typeface="Varpada"/>
                    <a:ea typeface="Calibri" panose="020F0502020204030204" pitchFamily="34" charset="0"/>
                    <a:cs typeface="Times New Roman" panose="02020603050405020304" pitchFamily="18" charset="0"/>
                  </a:rPr>
                  <a:t>và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B.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r>
                      <a:rPr lang="en-US" sz="3200" i="1">
                        <a:latin typeface="Cambria Math" panose="02040503050406030204" pitchFamily="18" charset="0"/>
                        <a:ea typeface="Calibri" panose="020F0502020204030204" pitchFamily="34" charset="0"/>
                        <a:cs typeface="Times New Roman" panose="02020603050405020304" pitchFamily="18" charset="0"/>
                      </a:rPr>
                      <m:t>)</m:t>
                    </m:r>
                  </m:oMath>
                </a14:m>
                <a:r>
                  <a:rPr lang="en-US" sz="3200">
                    <a:latin typeface="Varpada"/>
                    <a:ea typeface="Calibri" panose="020F0502020204030204" pitchFamily="34" charset="0"/>
                    <a:cs typeface="Times New Roman" panose="02020603050405020304" pitchFamily="18" charset="0"/>
                  </a:rPr>
                  <a:t>và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C</a:t>
                </a:r>
                <a:r>
                  <a:rPr lang="en-US" sz="3200">
                    <a:latin typeface="Varpada"/>
                    <a:ea typeface="Calibri" panose="020F0502020204030204" pitchFamily="34" charset="0"/>
                    <a:cs typeface="Times New Roman" panose="02020603050405020304" pitchFamily="18" charset="0"/>
                  </a:rPr>
                  <a:t>. </a:t>
                </a:r>
                <a:r>
                  <a:rPr lang="en-US" sz="3200" b="1">
                    <a:solidFill>
                      <a:srgbClr val="0000FF"/>
                    </a:solidFill>
                    <a:latin typeface="Varpada"/>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0</m:t>
                    </m:r>
                    <m:r>
                      <a:rPr lang="en-US" sz="3200" i="1">
                        <a:latin typeface="Cambria Math" panose="02040503050406030204" pitchFamily="18" charset="0"/>
                        <a:ea typeface="Calibri" panose="020F0502020204030204" pitchFamily="34" charset="0"/>
                        <a:cs typeface="Times New Roman" panose="02020603050405020304" pitchFamily="18" charset="0"/>
                      </a:rPr>
                      <m:t>)</m:t>
                    </m:r>
                  </m:oMath>
                </a14:m>
                <a:r>
                  <a:rPr lang="en-US" sz="3200">
                    <a:latin typeface="Varpada"/>
                    <a:ea typeface="Calibri" panose="020F0502020204030204" pitchFamily="34" charset="0"/>
                    <a:cs typeface="Times New Roman" panose="02020603050405020304" pitchFamily="18" charset="0"/>
                  </a:rPr>
                  <a:t>và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0</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r>
                      <a:rPr lang="en-US" sz="32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vi-VN" sz="3200" b="1">
                    <a:solidFill>
                      <a:srgbClr val="0000FF"/>
                    </a:solidFill>
                    <a:latin typeface="Varpada"/>
                    <a:ea typeface="Calibri" panose="020F0502020204030204" pitchFamily="34" charset="0"/>
                    <a:cs typeface="Times New Roman" panose="02020603050405020304" pitchFamily="18" charset="0"/>
                  </a:rPr>
                  <a:t>D</a:t>
                </a:r>
                <a:r>
                  <a:rPr lang="en-US" sz="3200">
                    <a:latin typeface="Varpada"/>
                    <a:ea typeface="Calibri" panose="020F0502020204030204" pitchFamily="34" charset="0"/>
                    <a:cs typeface="Times New Roman" panose="02020603050405020304" pitchFamily="18" charset="0"/>
                  </a:rPr>
                  <a:t>. </a:t>
                </a:r>
                <a:r>
                  <a:rPr lang="en-US" sz="3200" b="1">
                    <a:solidFill>
                      <a:srgbClr val="0000FF"/>
                    </a:solidFill>
                    <a:latin typeface="Varpada"/>
                    <a:ea typeface="Calibri" panose="020F0502020204030204" pitchFamily="34" charset="0"/>
                    <a:cs typeface="Times New Roman" panose="02020603050405020304" pitchFamily="18" charset="0"/>
                  </a:rPr>
                  <a:t> </a:t>
                </a:r>
                <a14:m>
                  <m:oMath xmlns:m="http://schemas.openxmlformats.org/officeDocument/2006/math">
                    <m:r>
                      <a:rPr lang="vi-VN" sz="3200" i="1">
                        <a:latin typeface="Cambria Math" panose="02040503050406030204" pitchFamily="18" charset="0"/>
                        <a:ea typeface="Calibri" panose="020F0502020204030204" pitchFamily="34" charset="0"/>
                        <a:cs typeface="Times New Roman" panose="02020603050405020304" pitchFamily="18" charset="0"/>
                      </a:rPr>
                      <m:t>(−</m:t>
                    </m:r>
                    <m:r>
                      <a:rPr lang="vi-VN" sz="3200" i="1">
                        <a:latin typeface="Cambria Math" panose="02040503050406030204" pitchFamily="18" charset="0"/>
                        <a:ea typeface="Calibri" panose="020F0502020204030204" pitchFamily="34" charset="0"/>
                        <a:cs typeface="Times New Roman" panose="02020603050405020304" pitchFamily="18" charset="0"/>
                      </a:rPr>
                      <m:t>∞</m:t>
                    </m:r>
                    <m:r>
                      <a:rPr lang="vi-VN" sz="3200" i="1">
                        <a:latin typeface="Cambria Math" panose="02040503050406030204" pitchFamily="18" charset="0"/>
                        <a:ea typeface="Calibri" panose="020F0502020204030204" pitchFamily="34" charset="0"/>
                        <a:cs typeface="Times New Roman" panose="02020603050405020304" pitchFamily="18" charset="0"/>
                      </a:rPr>
                      <m:t>;−</m:t>
                    </m:r>
                    <m:r>
                      <a:rPr lang="vi-VN" sz="3200" i="1">
                        <a:latin typeface="Cambria Math" panose="02040503050406030204" pitchFamily="18" charset="0"/>
                        <a:ea typeface="Calibri" panose="020F0502020204030204" pitchFamily="34" charset="0"/>
                        <a:cs typeface="Times New Roman" panose="02020603050405020304" pitchFamily="18" charset="0"/>
                      </a:rPr>
                      <m:t>1</m:t>
                    </m:r>
                    <m:r>
                      <a:rPr lang="vi-VN" sz="3200" i="1">
                        <a:latin typeface="Cambria Math" panose="02040503050406030204" pitchFamily="18" charset="0"/>
                        <a:ea typeface="Calibri" panose="020F0502020204030204" pitchFamily="34" charset="0"/>
                        <a:cs typeface="Times New Roman" panose="02020603050405020304" pitchFamily="18" charset="0"/>
                      </a:rPr>
                      <m:t>)</m:t>
                    </m:r>
                  </m:oMath>
                </a14:m>
                <a:r>
                  <a:rPr lang="vi-VN" sz="3200">
                    <a:latin typeface="Varpada"/>
                    <a:ea typeface="Calibri" panose="020F0502020204030204" pitchFamily="34" charset="0"/>
                    <a:cs typeface="Times New Roman" panose="02020603050405020304" pitchFamily="18" charset="0"/>
                  </a:rPr>
                  <a:t> </a:t>
                </a:r>
                <a:r>
                  <a:rPr lang="en-US" sz="3200">
                    <a:latin typeface="Varpada"/>
                    <a:ea typeface="Calibri" panose="020F0502020204030204" pitchFamily="34" charset="0"/>
                    <a:cs typeface="Times New Roman" panose="02020603050405020304" pitchFamily="18" charset="0"/>
                  </a:rPr>
                  <a:t>và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0</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r>
                      <a:rPr lang="en-US" sz="32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8BFBBA94-12F0-42C8-A0ED-65E40C7BA212}"/>
                  </a:ext>
                </a:extLst>
              </p:cNvPr>
              <p:cNvSpPr>
                <a:spLocks noRot="1" noChangeAspect="1" noMove="1" noResize="1" noEditPoints="1" noAdjustHandles="1" noChangeArrowheads="1" noChangeShapeType="1" noTextEdit="1"/>
              </p:cNvSpPr>
              <p:nvPr/>
            </p:nvSpPr>
            <p:spPr>
              <a:xfrm>
                <a:off x="1281830" y="508278"/>
                <a:ext cx="7624175" cy="4445384"/>
              </a:xfrm>
              <a:prstGeom prst="rect">
                <a:avLst/>
              </a:prstGeom>
              <a:blipFill>
                <a:blip r:embed="rId2"/>
                <a:stretch>
                  <a:fillRect l="-1998" r="-3277" b="-3562"/>
                </a:stretch>
              </a:blipFill>
            </p:spPr>
            <p:txBody>
              <a:bodyPr/>
              <a:lstStyle/>
              <a:p>
                <a:r>
                  <a:rPr lang="en-US">
                    <a:noFill/>
                  </a:rPr>
                  <a:t> </a:t>
                </a:r>
              </a:p>
            </p:txBody>
          </p:sp>
        </mc:Fallback>
      </mc:AlternateContent>
      <p:sp>
        <p:nvSpPr>
          <p:cNvPr id="4" name="Arrow: Left 3">
            <a:hlinkClick r:id="rId3" action="ppaction://hlinksldjump"/>
            <a:extLst>
              <a:ext uri="{FF2B5EF4-FFF2-40B4-BE49-F238E27FC236}">
                <a16:creationId xmlns:a16="http://schemas.microsoft.com/office/drawing/2014/main" id="{BC728A4C-FA96-4851-AF75-A05C1275ACCE}"/>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03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1" end="1"/>
                                            </p:txEl>
                                          </p:spTgt>
                                        </p:tgtEl>
                                        <p:attrNameLst>
                                          <p:attrName>style.color</p:attrName>
                                        </p:attrNameLst>
                                      </p:cBhvr>
                                      <p:by>
                                        <p:hsl h="7200000" s="0" l="0"/>
                                      </p:by>
                                    </p:animClr>
                                    <p:animClr clrSpc="hsl" dir="cw">
                                      <p:cBhvr>
                                        <p:cTn id="7" dur="500" fill="hold"/>
                                        <p:tgtEl>
                                          <p:spTgt spid="3">
                                            <p:txEl>
                                              <p:pRg st="1" end="1"/>
                                            </p:txEl>
                                          </p:spTgt>
                                        </p:tgtEl>
                                        <p:attrNameLst>
                                          <p:attrName>fillcolor</p:attrName>
                                        </p:attrNameLst>
                                      </p:cBhvr>
                                      <p:by>
                                        <p:hsl h="7200000" s="0" l="0"/>
                                      </p:by>
                                    </p:animClr>
                                    <p:animClr clrSpc="hsl" dir="cw">
                                      <p:cBhvr>
                                        <p:cTn id="8" dur="500" fill="hold"/>
                                        <p:tgtEl>
                                          <p:spTgt spid="3">
                                            <p:txEl>
                                              <p:pRg st="1" end="1"/>
                                            </p:txEl>
                                          </p:spTgt>
                                        </p:tgtEl>
                                        <p:attrNameLst>
                                          <p:attrName>stroke.color</p:attrName>
                                        </p:attrNameLst>
                                      </p:cBhvr>
                                      <p:by>
                                        <p:hsl h="7200000" s="0" l="0"/>
                                      </p:by>
                                    </p:animClr>
                                    <p:set>
                                      <p:cBhvr>
                                        <p:cTn id="9"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4" descr="Description: Screenshot (110).png">
            <a:extLst>
              <a:ext uri="{FF2B5EF4-FFF2-40B4-BE49-F238E27FC236}">
                <a16:creationId xmlns:a16="http://schemas.microsoft.com/office/drawing/2014/main" id="{D9AFDF8B-14C8-406D-9053-32BC4E20DF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180" y="909079"/>
            <a:ext cx="9088508" cy="230017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96BCCC7A-5122-4211-BEED-77436D17CDB0}"/>
                  </a:ext>
                </a:extLst>
              </p:cNvPr>
              <p:cNvSpPr/>
              <p:nvPr/>
            </p:nvSpPr>
            <p:spPr>
              <a:xfrm>
                <a:off x="927100" y="349468"/>
                <a:ext cx="10834840" cy="5719579"/>
              </a:xfrm>
              <a:prstGeom prst="rect">
                <a:avLst/>
              </a:prstGeom>
            </p:spPr>
            <p:txBody>
              <a:bodyPr wrap="square">
                <a:spAutoFit/>
              </a:bodyPr>
              <a:lstStyle/>
              <a:p>
                <a:pPr algn="just">
                  <a:lnSpc>
                    <a:spcPct val="115000"/>
                  </a:lnSpc>
                  <a:spcAft>
                    <a:spcPts val="0"/>
                  </a:spcAft>
                </a:pPr>
                <a:r>
                  <a:rPr lang="nl-NL" sz="3200" b="1">
                    <a:solidFill>
                      <a:srgbClr val="0000FF"/>
                    </a:solidFill>
                    <a:latin typeface="Varpada"/>
                    <a:ea typeface="Calibri" panose="020F0502020204030204" pitchFamily="34" charset="0"/>
                    <a:cs typeface="Times New Roman" panose="02020603050405020304" pitchFamily="18" charset="0"/>
                  </a:rPr>
                  <a:t>Câu 8.</a:t>
                </a:r>
                <a:r>
                  <a:rPr lang="en-US" sz="3200">
                    <a:latin typeface="Varpada"/>
                    <a:ea typeface="Calibri" panose="020F0502020204030204" pitchFamily="34" charset="0"/>
                    <a:cs typeface="Times New Roman" panose="02020603050405020304" pitchFamily="18" charset="0"/>
                  </a:rPr>
                  <a:t>Cho hàm số</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d>
                  </m:oMath>
                </a14:m>
                <a:r>
                  <a:rPr lang="en-US" sz="3200">
                    <a:latin typeface="Varpada"/>
                    <a:ea typeface="Calibri" panose="020F0502020204030204" pitchFamily="34" charset="0"/>
                    <a:cs typeface="Times New Roman" panose="02020603050405020304" pitchFamily="18" charset="0"/>
                  </a:rPr>
                  <a:t> có bảng biến thiên như hình vẽ sau</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endParaRPr lang="nl-NL" sz="3200">
                  <a:latin typeface="Varpada"/>
                  <a:ea typeface="Calibri" panose="020F0502020204030204" pitchFamily="34" charset="0"/>
                  <a:cs typeface="Times New Roman" panose="02020603050405020304" pitchFamily="18" charset="0"/>
                </a:endParaRPr>
              </a:p>
              <a:p>
                <a:pPr>
                  <a:lnSpc>
                    <a:spcPct val="115000"/>
                  </a:lnSpc>
                  <a:spcAft>
                    <a:spcPts val="0"/>
                  </a:spcAft>
                </a:pPr>
                <a:endParaRPr lang="nl-NL" sz="3200">
                  <a:latin typeface="Varpada"/>
                  <a:ea typeface="Calibri" panose="020F0502020204030204" pitchFamily="34" charset="0"/>
                  <a:cs typeface="Times New Roman" panose="02020603050405020304" pitchFamily="18" charset="0"/>
                </a:endParaRPr>
              </a:p>
              <a:p>
                <a:pPr>
                  <a:lnSpc>
                    <a:spcPct val="115000"/>
                  </a:lnSpc>
                  <a:spcAft>
                    <a:spcPts val="0"/>
                  </a:spcAft>
                </a:pPr>
                <a:endParaRPr lang="nl-NL" sz="3200">
                  <a:latin typeface="Varpada"/>
                  <a:ea typeface="Calibri" panose="020F0502020204030204" pitchFamily="34" charset="0"/>
                  <a:cs typeface="Times New Roman" panose="02020603050405020304" pitchFamily="18" charset="0"/>
                </a:endParaRPr>
              </a:p>
              <a:p>
                <a:pPr>
                  <a:lnSpc>
                    <a:spcPct val="115000"/>
                  </a:lnSpc>
                  <a:spcAft>
                    <a:spcPts val="0"/>
                  </a:spcAft>
                </a:pPr>
                <a:endParaRPr lang="nl-NL" sz="3200">
                  <a:latin typeface="Varpada"/>
                  <a:ea typeface="Calibri" panose="020F0502020204030204" pitchFamily="34" charset="0"/>
                  <a:cs typeface="Times New Roman" panose="02020603050405020304" pitchFamily="18" charset="0"/>
                </a:endParaRPr>
              </a:p>
              <a:p>
                <a:pPr>
                  <a:lnSpc>
                    <a:spcPct val="115000"/>
                  </a:lnSpc>
                  <a:spcAft>
                    <a:spcPts val="0"/>
                  </a:spcAft>
                </a:pPr>
                <a:r>
                  <a:rPr lang="nl-NL" sz="3200">
                    <a:latin typeface="Varpada"/>
                    <a:ea typeface="Calibri" panose="020F0502020204030204" pitchFamily="34" charset="0"/>
                    <a:cs typeface="Times New Roman" panose="02020603050405020304" pitchFamily="18" charset="0"/>
                  </a:rPr>
                  <a:t>Mệnh đề nào dưới đây đúng?</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nl-NL" sz="3200" b="1">
                    <a:solidFill>
                      <a:srgbClr val="0000FF"/>
                    </a:solidFill>
                    <a:latin typeface="Varpada"/>
                    <a:ea typeface="Calibri" panose="020F0502020204030204" pitchFamily="34" charset="0"/>
                    <a:cs typeface="Times New Roman" panose="02020603050405020304" pitchFamily="18" charset="0"/>
                  </a:rPr>
                  <a:t>A. </a:t>
                </a:r>
                <a:r>
                  <a:rPr lang="nl-NL" sz="3200">
                    <a:latin typeface="Varpada"/>
                    <a:ea typeface="Calibri" panose="020F0502020204030204" pitchFamily="34" charset="0"/>
                    <a:cs typeface="Times New Roman" panose="02020603050405020304" pitchFamily="18" charset="0"/>
                  </a:rPr>
                  <a:t>Hàm số đồng biến trên khoảng </a:t>
                </a:r>
                <a14:m>
                  <m:oMath xmlns:m="http://schemas.openxmlformats.org/officeDocument/2006/math">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nl-NL" sz="3200" i="1">
                            <a:latin typeface="Cambria Math" panose="02040503050406030204" pitchFamily="18" charset="0"/>
                            <a:ea typeface="Calibri" panose="020F0502020204030204" pitchFamily="34" charset="0"/>
                            <a:cs typeface="Times New Roman" panose="02020603050405020304" pitchFamily="18" charset="0"/>
                          </a:rPr>
                          <m:t>−</m:t>
                        </m:r>
                        <m:r>
                          <a:rPr lang="nl-NL" sz="3200" i="1">
                            <a:latin typeface="Cambria Math" panose="02040503050406030204" pitchFamily="18" charset="0"/>
                            <a:ea typeface="Calibri" panose="020F0502020204030204" pitchFamily="34" charset="0"/>
                            <a:cs typeface="Times New Roman" panose="02020603050405020304" pitchFamily="18" charset="0"/>
                          </a:rPr>
                          <m:t>1</m:t>
                        </m:r>
                        <m:r>
                          <a:rPr lang="nl-NL" sz="3200" i="1">
                            <a:latin typeface="Cambria Math" panose="02040503050406030204" pitchFamily="18" charset="0"/>
                            <a:ea typeface="Calibri" panose="020F0502020204030204" pitchFamily="34" charset="0"/>
                            <a:cs typeface="Times New Roman" panose="02020603050405020304" pitchFamily="18" charset="0"/>
                          </a:rPr>
                          <m:t>;</m:t>
                        </m:r>
                        <m:r>
                          <a:rPr lang="nl-NL" sz="3200" i="1">
                            <a:latin typeface="Cambria Math" panose="02040503050406030204" pitchFamily="18" charset="0"/>
                            <a:ea typeface="Calibri" panose="020F0502020204030204" pitchFamily="34" charset="0"/>
                            <a:cs typeface="Times New Roman" panose="02020603050405020304" pitchFamily="18" charset="0"/>
                          </a:rPr>
                          <m:t>3</m:t>
                        </m:r>
                      </m:e>
                    </m:d>
                  </m:oMath>
                </a14:m>
                <a:r>
                  <a:rPr lang="nl-NL"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nl-NL" sz="3200" b="1">
                    <a:solidFill>
                      <a:srgbClr val="0000FF"/>
                    </a:solidFill>
                    <a:latin typeface="Varpada"/>
                    <a:ea typeface="Calibri" panose="020F0502020204030204" pitchFamily="34" charset="0"/>
                    <a:cs typeface="Times New Roman" panose="02020603050405020304" pitchFamily="18" charset="0"/>
                  </a:rPr>
                  <a:t>B</a:t>
                </a:r>
                <a:r>
                  <a:rPr lang="nl-NL" sz="3200">
                    <a:latin typeface="Varpada"/>
                    <a:ea typeface="Calibri" panose="020F0502020204030204" pitchFamily="34" charset="0"/>
                    <a:cs typeface="Times New Roman" panose="02020603050405020304" pitchFamily="18" charset="0"/>
                  </a:rPr>
                  <a:t>. </a:t>
                </a:r>
                <a:r>
                  <a:rPr lang="nl-NL" sz="3200" b="1">
                    <a:solidFill>
                      <a:srgbClr val="0000FF"/>
                    </a:solidFill>
                    <a:latin typeface="Varpada"/>
                    <a:ea typeface="Calibri" panose="020F0502020204030204" pitchFamily="34" charset="0"/>
                    <a:cs typeface="Times New Roman" panose="02020603050405020304" pitchFamily="18" charset="0"/>
                  </a:rPr>
                  <a:t> </a:t>
                </a:r>
                <a:r>
                  <a:rPr lang="nl-NL" sz="3200">
                    <a:latin typeface="Varpada"/>
                    <a:ea typeface="Calibri" panose="020F0502020204030204" pitchFamily="34" charset="0"/>
                    <a:cs typeface="Times New Roman" panose="02020603050405020304" pitchFamily="18" charset="0"/>
                  </a:rPr>
                  <a:t>Hàm số đồng biến trên khoảng </a:t>
                </a:r>
                <a14:m>
                  <m:oMath xmlns:m="http://schemas.openxmlformats.org/officeDocument/2006/math">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nl-NL" sz="3200" i="1">
                            <a:latin typeface="Cambria Math" panose="02040503050406030204" pitchFamily="18" charset="0"/>
                            <a:ea typeface="Calibri" panose="020F0502020204030204" pitchFamily="34" charset="0"/>
                            <a:cs typeface="Times New Roman" panose="02020603050405020304" pitchFamily="18" charset="0"/>
                          </a:rPr>
                          <m:t>−</m:t>
                        </m:r>
                        <m:r>
                          <a:rPr lang="nl-NL" sz="3200" i="1">
                            <a:latin typeface="Cambria Math" panose="02040503050406030204" pitchFamily="18" charset="0"/>
                            <a:ea typeface="Calibri" panose="020F0502020204030204" pitchFamily="34" charset="0"/>
                            <a:cs typeface="Times New Roman" panose="02020603050405020304" pitchFamily="18" charset="0"/>
                          </a:rPr>
                          <m:t>∞</m:t>
                        </m:r>
                        <m:r>
                          <a:rPr lang="nl-NL" sz="3200" i="1">
                            <a:latin typeface="Cambria Math" panose="02040503050406030204" pitchFamily="18" charset="0"/>
                            <a:ea typeface="Calibri" panose="020F0502020204030204" pitchFamily="34" charset="0"/>
                            <a:cs typeface="Times New Roman" panose="02020603050405020304" pitchFamily="18" charset="0"/>
                          </a:rPr>
                          <m:t>;</m:t>
                        </m:r>
                        <m:r>
                          <a:rPr lang="nl-NL" sz="3200" i="1">
                            <a:latin typeface="Cambria Math" panose="02040503050406030204" pitchFamily="18" charset="0"/>
                            <a:ea typeface="Calibri" panose="020F0502020204030204" pitchFamily="34" charset="0"/>
                            <a:cs typeface="Times New Roman" panose="02020603050405020304" pitchFamily="18" charset="0"/>
                          </a:rPr>
                          <m:t>2</m:t>
                        </m:r>
                      </m:e>
                    </m:d>
                  </m:oMath>
                </a14:m>
                <a:r>
                  <a:rPr lang="nl-NL"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nl-NL" sz="3200" b="1">
                    <a:solidFill>
                      <a:srgbClr val="0000FF"/>
                    </a:solidFill>
                    <a:latin typeface="Varpada"/>
                    <a:ea typeface="Calibri" panose="020F0502020204030204" pitchFamily="34" charset="0"/>
                    <a:cs typeface="Times New Roman" panose="02020603050405020304" pitchFamily="18" charset="0"/>
                  </a:rPr>
                  <a:t>C. </a:t>
                </a:r>
                <a:r>
                  <a:rPr lang="nl-NL" sz="3200">
                    <a:latin typeface="Varpada"/>
                    <a:ea typeface="Calibri" panose="020F0502020204030204" pitchFamily="34" charset="0"/>
                    <a:cs typeface="Times New Roman" panose="02020603050405020304" pitchFamily="18" charset="0"/>
                  </a:rPr>
                  <a:t>Hàm số nghịch biến trên khoảng </a:t>
                </a:r>
                <a14:m>
                  <m:oMath xmlns:m="http://schemas.openxmlformats.org/officeDocument/2006/math">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nl-NL" sz="3200" i="1">
                            <a:latin typeface="Cambria Math" panose="02040503050406030204" pitchFamily="18" charset="0"/>
                            <a:ea typeface="Calibri" panose="020F0502020204030204" pitchFamily="34" charset="0"/>
                            <a:cs typeface="Times New Roman" panose="02020603050405020304" pitchFamily="18" charset="0"/>
                          </a:rPr>
                          <m:t>−</m:t>
                        </m:r>
                        <m:r>
                          <a:rPr lang="nl-NL" sz="3200" i="1">
                            <a:latin typeface="Cambria Math" panose="02040503050406030204" pitchFamily="18" charset="0"/>
                            <a:ea typeface="Calibri" panose="020F0502020204030204" pitchFamily="34" charset="0"/>
                            <a:cs typeface="Times New Roman" panose="02020603050405020304" pitchFamily="18" charset="0"/>
                          </a:rPr>
                          <m:t>2</m:t>
                        </m:r>
                        <m:r>
                          <a:rPr lang="nl-NL" sz="3200" i="1">
                            <a:latin typeface="Cambria Math" panose="02040503050406030204" pitchFamily="18" charset="0"/>
                            <a:ea typeface="Calibri" panose="020F0502020204030204" pitchFamily="34" charset="0"/>
                            <a:cs typeface="Times New Roman" panose="02020603050405020304" pitchFamily="18" charset="0"/>
                          </a:rPr>
                          <m:t>;</m:t>
                        </m:r>
                        <m:r>
                          <a:rPr lang="nl-NL" sz="3200" i="1">
                            <a:latin typeface="Cambria Math" panose="02040503050406030204" pitchFamily="18" charset="0"/>
                            <a:ea typeface="Calibri" panose="020F0502020204030204" pitchFamily="34" charset="0"/>
                            <a:cs typeface="Times New Roman" panose="02020603050405020304" pitchFamily="18" charset="0"/>
                          </a:rPr>
                          <m:t>1</m:t>
                        </m:r>
                      </m:e>
                    </m:d>
                  </m:oMath>
                </a14:m>
                <a:r>
                  <a:rPr lang="nl-NL"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nl-NL" sz="3200" b="1">
                    <a:solidFill>
                      <a:srgbClr val="0000FF"/>
                    </a:solidFill>
                    <a:latin typeface="Varpada"/>
                    <a:ea typeface="Calibri" panose="020F0502020204030204" pitchFamily="34" charset="0"/>
                    <a:cs typeface="Times New Roman" panose="02020603050405020304" pitchFamily="18" charset="0"/>
                  </a:rPr>
                  <a:t>D</a:t>
                </a:r>
                <a:r>
                  <a:rPr lang="nl-NL" sz="3200">
                    <a:latin typeface="Varpada"/>
                    <a:ea typeface="Calibri" panose="020F0502020204030204" pitchFamily="34" charset="0"/>
                    <a:cs typeface="Times New Roman" panose="02020603050405020304" pitchFamily="18" charset="0"/>
                  </a:rPr>
                  <a:t>. </a:t>
                </a:r>
                <a:r>
                  <a:rPr lang="nl-NL" sz="3200" b="1">
                    <a:solidFill>
                      <a:srgbClr val="0000FF"/>
                    </a:solidFill>
                    <a:latin typeface="Varpada"/>
                    <a:ea typeface="Calibri" panose="020F0502020204030204" pitchFamily="34" charset="0"/>
                    <a:cs typeface="Times New Roman" panose="02020603050405020304" pitchFamily="18" charset="0"/>
                  </a:rPr>
                  <a:t> </a:t>
                </a:r>
                <a:r>
                  <a:rPr lang="nl-NL" sz="3200">
                    <a:latin typeface="Varpada"/>
                    <a:ea typeface="Calibri" panose="020F0502020204030204" pitchFamily="34" charset="0"/>
                    <a:cs typeface="Times New Roman" panose="02020603050405020304" pitchFamily="18" charset="0"/>
                  </a:rPr>
                  <a:t>Hàm số nghịch biến trên khoảng </a:t>
                </a:r>
                <a14:m>
                  <m:oMath xmlns:m="http://schemas.openxmlformats.org/officeDocument/2006/math">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nl-NL" sz="3200" i="1">
                            <a:latin typeface="Cambria Math" panose="02040503050406030204" pitchFamily="18" charset="0"/>
                            <a:ea typeface="Calibri" panose="020F0502020204030204" pitchFamily="34" charset="0"/>
                            <a:cs typeface="Times New Roman" panose="02020603050405020304" pitchFamily="18" charset="0"/>
                          </a:rPr>
                          <m:t>1</m:t>
                        </m:r>
                        <m:r>
                          <a:rPr lang="nl-NL" sz="3200" i="1">
                            <a:latin typeface="Cambria Math" panose="02040503050406030204" pitchFamily="18" charset="0"/>
                            <a:ea typeface="Calibri" panose="020F0502020204030204" pitchFamily="34" charset="0"/>
                            <a:cs typeface="Times New Roman" panose="02020603050405020304" pitchFamily="18" charset="0"/>
                          </a:rPr>
                          <m:t>;</m:t>
                        </m:r>
                        <m:r>
                          <a:rPr lang="nl-NL" sz="3200" i="1">
                            <a:latin typeface="Cambria Math" panose="02040503050406030204" pitchFamily="18" charset="0"/>
                            <a:ea typeface="Calibri" panose="020F0502020204030204" pitchFamily="34" charset="0"/>
                            <a:cs typeface="Times New Roman" panose="02020603050405020304" pitchFamily="18" charset="0"/>
                          </a:rPr>
                          <m:t>2</m:t>
                        </m:r>
                      </m:e>
                    </m:d>
                  </m:oMath>
                </a14:m>
                <a:r>
                  <a:rPr lang="nl-NL"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96BCCC7A-5122-4211-BEED-77436D17CDB0}"/>
                  </a:ext>
                </a:extLst>
              </p:cNvPr>
              <p:cNvSpPr>
                <a:spLocks noRot="1" noChangeAspect="1" noMove="1" noResize="1" noEditPoints="1" noAdjustHandles="1" noChangeArrowheads="1" noChangeShapeType="1" noTextEdit="1"/>
              </p:cNvSpPr>
              <p:nvPr/>
            </p:nvSpPr>
            <p:spPr>
              <a:xfrm>
                <a:off x="927100" y="349468"/>
                <a:ext cx="10834840" cy="5719579"/>
              </a:xfrm>
              <a:prstGeom prst="rect">
                <a:avLst/>
              </a:prstGeom>
              <a:blipFill>
                <a:blip r:embed="rId3"/>
                <a:stretch>
                  <a:fillRect l="-1407" t="-639" b="-2556"/>
                </a:stretch>
              </a:blipFill>
            </p:spPr>
            <p:txBody>
              <a:bodyPr/>
              <a:lstStyle/>
              <a:p>
                <a:r>
                  <a:rPr lang="en-US">
                    <a:noFill/>
                  </a:rPr>
                  <a:t> </a:t>
                </a:r>
              </a:p>
            </p:txBody>
          </p:sp>
        </mc:Fallback>
      </mc:AlternateContent>
      <p:sp>
        <p:nvSpPr>
          <p:cNvPr id="4" name="Arrow: Left 3">
            <a:hlinkClick r:id="rId4" action="ppaction://hlinksldjump"/>
            <a:extLst>
              <a:ext uri="{FF2B5EF4-FFF2-40B4-BE49-F238E27FC236}">
                <a16:creationId xmlns:a16="http://schemas.microsoft.com/office/drawing/2014/main" id="{C687D1DC-4B07-4211-B4EF-71F85D8D15E6}"/>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076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6">
                                            <p:txEl>
                                              <p:pRg st="9" end="9"/>
                                            </p:txEl>
                                          </p:spTgt>
                                        </p:tgtEl>
                                        <p:attrNameLst>
                                          <p:attrName>style.color</p:attrName>
                                        </p:attrNameLst>
                                      </p:cBhvr>
                                      <p:by>
                                        <p:hsl h="7200000" s="0" l="0"/>
                                      </p:by>
                                    </p:animClr>
                                    <p:animClr clrSpc="hsl" dir="cw">
                                      <p:cBhvr>
                                        <p:cTn id="7" dur="500" fill="hold"/>
                                        <p:tgtEl>
                                          <p:spTgt spid="6">
                                            <p:txEl>
                                              <p:pRg st="9" end="9"/>
                                            </p:txEl>
                                          </p:spTgt>
                                        </p:tgtEl>
                                        <p:attrNameLst>
                                          <p:attrName>fillcolor</p:attrName>
                                        </p:attrNameLst>
                                      </p:cBhvr>
                                      <p:by>
                                        <p:hsl h="7200000" s="0" l="0"/>
                                      </p:by>
                                    </p:animClr>
                                    <p:animClr clrSpc="hsl" dir="cw">
                                      <p:cBhvr>
                                        <p:cTn id="8" dur="500" fill="hold"/>
                                        <p:tgtEl>
                                          <p:spTgt spid="6">
                                            <p:txEl>
                                              <p:pRg st="9" end="9"/>
                                            </p:txEl>
                                          </p:spTgt>
                                        </p:tgtEl>
                                        <p:attrNameLst>
                                          <p:attrName>stroke.color</p:attrName>
                                        </p:attrNameLst>
                                      </p:cBhvr>
                                      <p:by>
                                        <p:hsl h="7200000" s="0" l="0"/>
                                      </p:by>
                                    </p:animClr>
                                    <p:set>
                                      <p:cBhvr>
                                        <p:cTn id="9" dur="500" fill="hold"/>
                                        <p:tgtEl>
                                          <p:spTgt spid="6">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E82AD12-706F-487C-B3C3-EE5C2FFADB3E}"/>
                  </a:ext>
                </a:extLst>
              </p:cNvPr>
              <p:cNvSpPr/>
              <p:nvPr/>
            </p:nvSpPr>
            <p:spPr>
              <a:xfrm>
                <a:off x="1494772" y="117792"/>
                <a:ext cx="8764043" cy="6007157"/>
              </a:xfrm>
              <a:prstGeom prst="rect">
                <a:avLst/>
              </a:prstGeom>
            </p:spPr>
            <p:txBody>
              <a:bodyPr wrap="square">
                <a:spAutoFit/>
              </a:bodyPr>
              <a:lstStyle/>
              <a:p>
                <a:pPr algn="just">
                  <a:lnSpc>
                    <a:spcPct val="115000"/>
                  </a:lnSpc>
                  <a:spcAft>
                    <a:spcPts val="0"/>
                  </a:spcAft>
                </a:pPr>
                <a:r>
                  <a:rPr lang="en-US" sz="2800" b="1">
                    <a:solidFill>
                      <a:srgbClr val="0000FF"/>
                    </a:solidFill>
                    <a:latin typeface="Varpada"/>
                    <a:ea typeface="Calibri" panose="020F0502020204030204" pitchFamily="34" charset="0"/>
                    <a:cs typeface="Times New Roman" panose="02020603050405020304" pitchFamily="18" charset="0"/>
                  </a:rPr>
                  <a:t>Câu 9.</a:t>
                </a:r>
                <a:r>
                  <a:rPr lang="en-US" sz="2800">
                    <a:solidFill>
                      <a:srgbClr val="000000"/>
                    </a:solidFill>
                    <a:latin typeface="Varpada"/>
                    <a:ea typeface="Calibri" panose="020F0502020204030204" pitchFamily="34" charset="0"/>
                    <a:cs typeface="Times New Roman" panose="02020603050405020304" pitchFamily="18" charset="0"/>
                  </a:rPr>
                  <a:t>Cho hàm số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𝑦</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d>
                  </m:oMath>
                </a14:m>
                <a:r>
                  <a:rPr lang="en-US" sz="2800">
                    <a:solidFill>
                      <a:srgbClr val="000000"/>
                    </a:solidFill>
                    <a:latin typeface="Varpada"/>
                    <a:ea typeface="Calibri" panose="020F0502020204030204" pitchFamily="34" charset="0"/>
                    <a:cs typeface="Times New Roman" panose="02020603050405020304" pitchFamily="18" charset="0"/>
                  </a:rPr>
                  <a:t> xác định trên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ℝ</m:t>
                    </m:r>
                    <m:r>
                      <a:rPr lang="en-US" sz="28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2</m:t>
                        </m:r>
                      </m:e>
                    </m:d>
                  </m:oMath>
                </a14:m>
                <a:r>
                  <a:rPr lang="en-US" sz="2800">
                    <a:solidFill>
                      <a:srgbClr val="000000"/>
                    </a:solidFill>
                    <a:latin typeface="Varpada"/>
                    <a:ea typeface="Calibri" panose="020F0502020204030204" pitchFamily="34" charset="0"/>
                    <a:cs typeface="Times New Roman" panose="02020603050405020304" pitchFamily="18" charset="0"/>
                  </a:rPr>
                  <a:t> và có bảng biến thiên như hình vẽ.</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2800">
                    <a:latin typeface="Varpada"/>
                    <a:ea typeface="Calibri" panose="020F0502020204030204" pitchFamily="34" charset="0"/>
                    <a:cs typeface="Times New Roman" panose="02020603050405020304" pitchFamily="18" charset="0"/>
                  </a:rPr>
                  <a:t>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2800">
                    <a:latin typeface="Varpada"/>
                    <a:ea typeface="Calibri" panose="020F0502020204030204" pitchFamily="34" charset="0"/>
                    <a:cs typeface="Times New Roman" panose="02020603050405020304" pitchFamily="18" charset="0"/>
                  </a:rPr>
                  <a:t> </a:t>
                </a:r>
              </a:p>
              <a:p>
                <a:pPr>
                  <a:lnSpc>
                    <a:spcPct val="115000"/>
                  </a:lnSpc>
                  <a:spcAft>
                    <a:spcPts val="0"/>
                  </a:spcAft>
                </a:pP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2800">
                    <a:latin typeface="Varpada"/>
                    <a:ea typeface="Calibri" panose="020F0502020204030204" pitchFamily="34" charset="0"/>
                    <a:cs typeface="Times New Roman" panose="02020603050405020304" pitchFamily="18" charset="0"/>
                  </a:rPr>
                  <a:t>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2800">
                    <a:latin typeface="Varpada"/>
                    <a:ea typeface="Calibri" panose="020F0502020204030204" pitchFamily="34" charset="0"/>
                    <a:cs typeface="Times New Roman" panose="02020603050405020304" pitchFamily="18" charset="0"/>
                  </a:rPr>
                  <a:t>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2800">
                    <a:latin typeface="Varpada"/>
                    <a:ea typeface="Calibri" panose="020F0502020204030204" pitchFamily="34" charset="0"/>
                    <a:cs typeface="Times New Roman" panose="02020603050405020304" pitchFamily="18" charset="0"/>
                  </a:rPr>
                  <a:t>Hãy chọn mệnh đề đúng.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800" b="1">
                    <a:solidFill>
                      <a:srgbClr val="0000FF"/>
                    </a:solidFill>
                    <a:latin typeface="Varpada"/>
                    <a:ea typeface="Calibri" panose="020F0502020204030204" pitchFamily="34" charset="0"/>
                    <a:cs typeface="Times New Roman" panose="02020603050405020304" pitchFamily="18" charset="0"/>
                  </a:rPr>
                  <a:t>A.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d>
                  </m:oMath>
                </a14:m>
                <a:r>
                  <a:rPr lang="en-US" sz="2800">
                    <a:solidFill>
                      <a:srgbClr val="000000"/>
                    </a:solidFill>
                    <a:latin typeface="Varpada"/>
                    <a:ea typeface="Calibri" panose="020F0502020204030204" pitchFamily="34" charset="0"/>
                    <a:cs typeface="Times New Roman" panose="02020603050405020304" pitchFamily="18" charset="0"/>
                  </a:rPr>
                  <a:t> nghịch biến trên từng khoảng </a:t>
                </a:r>
                <a14:m>
                  <m:oMath xmlns:m="http://schemas.openxmlformats.org/officeDocument/2006/math">
                    <m:d>
                      <m:dPr>
                        <m:ctrlP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e>
                    </m:d>
                  </m:oMath>
                </a14:m>
                <a:r>
                  <a:rPr lang="en-US" sz="2800">
                    <a:solidFill>
                      <a:srgbClr val="000000"/>
                    </a:solidFill>
                    <a:latin typeface="Varpada"/>
                    <a:ea typeface="Calibri" panose="020F0502020204030204" pitchFamily="34" charset="0"/>
                    <a:cs typeface="Times New Roman" panose="02020603050405020304" pitchFamily="18" charset="0"/>
                  </a:rPr>
                  <a:t> và </a:t>
                </a:r>
                <a14:m>
                  <m:oMath xmlns:m="http://schemas.openxmlformats.org/officeDocument/2006/math">
                    <m:d>
                      <m:dPr>
                        <m:ctrlP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e>
                    </m:d>
                  </m:oMath>
                </a14:m>
                <a:r>
                  <a:rPr lang="en-US" sz="2800">
                    <a:solidFill>
                      <a:srgbClr val="000000"/>
                    </a:solidFill>
                    <a:latin typeface="Varpada"/>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800" b="1">
                    <a:solidFill>
                      <a:srgbClr val="0000FF"/>
                    </a:solidFill>
                    <a:latin typeface="Varpada"/>
                    <a:ea typeface="Calibri" panose="020F0502020204030204" pitchFamily="34" charset="0"/>
                    <a:cs typeface="Times New Roman" panose="02020603050405020304" pitchFamily="18" charset="0"/>
                  </a:rPr>
                  <a:t>B.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d>
                  </m:oMath>
                </a14:m>
                <a:r>
                  <a:rPr lang="en-US" sz="2800">
                    <a:solidFill>
                      <a:srgbClr val="000000"/>
                    </a:solidFill>
                    <a:latin typeface="Varpada"/>
                    <a:ea typeface="Calibri" panose="020F0502020204030204" pitchFamily="34" charset="0"/>
                    <a:cs typeface="Times New Roman" panose="02020603050405020304" pitchFamily="18" charset="0"/>
                  </a:rPr>
                  <a:t> đồng biến trên từng khoảng </a:t>
                </a:r>
                <a14:m>
                  <m:oMath xmlns:m="http://schemas.openxmlformats.org/officeDocument/2006/math">
                    <m:d>
                      <m:dPr>
                        <m:ctrlP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e>
                    </m:d>
                  </m:oMath>
                </a14:m>
                <a:r>
                  <a:rPr lang="en-US" sz="2800">
                    <a:solidFill>
                      <a:srgbClr val="000000"/>
                    </a:solidFill>
                    <a:latin typeface="Varpada"/>
                    <a:ea typeface="Calibri" panose="020F0502020204030204" pitchFamily="34" charset="0"/>
                    <a:cs typeface="Times New Roman" panose="02020603050405020304" pitchFamily="18" charset="0"/>
                  </a:rPr>
                  <a:t> và </a:t>
                </a:r>
                <a14:m>
                  <m:oMath xmlns:m="http://schemas.openxmlformats.org/officeDocument/2006/math">
                    <m:d>
                      <m:dPr>
                        <m:ctrlP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e>
                    </m:d>
                  </m:oMath>
                </a14:m>
                <a:r>
                  <a:rPr lang="en-US" sz="2800">
                    <a:solidFill>
                      <a:srgbClr val="000000"/>
                    </a:solidFill>
                    <a:latin typeface="Varpada"/>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800" b="1">
                    <a:solidFill>
                      <a:srgbClr val="0000FF"/>
                    </a:solidFill>
                    <a:latin typeface="Varpada"/>
                    <a:ea typeface="Calibri" panose="020F0502020204030204" pitchFamily="34" charset="0"/>
                    <a:cs typeface="Times New Roman" panose="02020603050405020304" pitchFamily="18" charset="0"/>
                  </a:rPr>
                  <a:t>C.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d>
                  </m:oMath>
                </a14:m>
                <a:r>
                  <a:rPr lang="en-US" sz="2800">
                    <a:solidFill>
                      <a:srgbClr val="000000"/>
                    </a:solidFill>
                    <a:latin typeface="Varpada"/>
                    <a:ea typeface="Calibri" panose="020F0502020204030204" pitchFamily="34" charset="0"/>
                    <a:cs typeface="Times New Roman" panose="02020603050405020304" pitchFamily="18" charset="0"/>
                  </a:rPr>
                  <a:t> nghịch biến trên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ℝ</m:t>
                    </m:r>
                  </m:oMath>
                </a14:m>
                <a:r>
                  <a:rPr lang="en-US" sz="2800">
                    <a:solidFill>
                      <a:srgbClr val="000000"/>
                    </a:solidFill>
                    <a:latin typeface="Varpada"/>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800" b="1">
                    <a:solidFill>
                      <a:srgbClr val="0000FF"/>
                    </a:solidFill>
                    <a:latin typeface="Varpada"/>
                    <a:ea typeface="Calibri" panose="020F0502020204030204" pitchFamily="34" charset="0"/>
                    <a:cs typeface="Times New Roman" panose="02020603050405020304" pitchFamily="18" charset="0"/>
                  </a:rPr>
                  <a:t>D. </a:t>
                </a:r>
                <a14:m>
                  <m:oMath xmlns:m="http://schemas.openxmlformats.org/officeDocument/2006/math">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d>
                  </m:oMath>
                </a14:m>
                <a:r>
                  <a:rPr lang="en-US" sz="2800">
                    <a:solidFill>
                      <a:srgbClr val="000000"/>
                    </a:solidFill>
                    <a:latin typeface="Varpada"/>
                    <a:ea typeface="Calibri" panose="020F0502020204030204" pitchFamily="34" charset="0"/>
                    <a:cs typeface="Times New Roman" panose="02020603050405020304" pitchFamily="18" charset="0"/>
                  </a:rPr>
                  <a:t> đồng biến trên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ℝ</m:t>
                    </m:r>
                  </m:oMath>
                </a14:m>
                <a:r>
                  <a:rPr lang="en-US" sz="2800">
                    <a:solidFill>
                      <a:srgbClr val="000000"/>
                    </a:solidFill>
                    <a:latin typeface="Varpada"/>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8E82AD12-706F-487C-B3C3-EE5C2FFADB3E}"/>
                  </a:ext>
                </a:extLst>
              </p:cNvPr>
              <p:cNvSpPr>
                <a:spLocks noRot="1" noChangeAspect="1" noMove="1" noResize="1" noEditPoints="1" noAdjustHandles="1" noChangeArrowheads="1" noChangeShapeType="1" noTextEdit="1"/>
              </p:cNvSpPr>
              <p:nvPr/>
            </p:nvSpPr>
            <p:spPr>
              <a:xfrm>
                <a:off x="1494772" y="117792"/>
                <a:ext cx="8764043" cy="6007157"/>
              </a:xfrm>
              <a:prstGeom prst="rect">
                <a:avLst/>
              </a:prstGeom>
              <a:blipFill>
                <a:blip r:embed="rId2"/>
                <a:stretch>
                  <a:fillRect l="-1391" t="-406" r="-2364" b="-192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17704434-C368-4F92-A93A-176B100E91B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94772" y="1262381"/>
            <a:ext cx="6609163" cy="2166619"/>
          </a:xfrm>
          <a:prstGeom prst="rect">
            <a:avLst/>
          </a:prstGeom>
          <a:noFill/>
          <a:ln>
            <a:noFill/>
          </a:ln>
        </p:spPr>
      </p:pic>
      <p:sp>
        <p:nvSpPr>
          <p:cNvPr id="5" name="Arrow: Left 4">
            <a:hlinkClick r:id="rId4" action="ppaction://hlinksldjump"/>
            <a:extLst>
              <a:ext uri="{FF2B5EF4-FFF2-40B4-BE49-F238E27FC236}">
                <a16:creationId xmlns:a16="http://schemas.microsoft.com/office/drawing/2014/main" id="{2DA72884-C9A8-4077-BB47-AD033A866527}"/>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05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7" end="7"/>
                                            </p:txEl>
                                          </p:spTgt>
                                        </p:tgtEl>
                                        <p:attrNameLst>
                                          <p:attrName>style.color</p:attrName>
                                        </p:attrNameLst>
                                      </p:cBhvr>
                                      <p:by>
                                        <p:hsl h="7200000" s="0" l="0"/>
                                      </p:by>
                                    </p:animClr>
                                    <p:animClr clrSpc="hsl" dir="cw">
                                      <p:cBhvr>
                                        <p:cTn id="7" dur="500" fill="hold"/>
                                        <p:tgtEl>
                                          <p:spTgt spid="3">
                                            <p:txEl>
                                              <p:pRg st="7" end="7"/>
                                            </p:txEl>
                                          </p:spTgt>
                                        </p:tgtEl>
                                        <p:attrNameLst>
                                          <p:attrName>fillcolor</p:attrName>
                                        </p:attrNameLst>
                                      </p:cBhvr>
                                      <p:by>
                                        <p:hsl h="7200000" s="0" l="0"/>
                                      </p:by>
                                    </p:animClr>
                                    <p:animClr clrSpc="hsl" dir="cw">
                                      <p:cBhvr>
                                        <p:cTn id="8" dur="500" fill="hold"/>
                                        <p:tgtEl>
                                          <p:spTgt spid="3">
                                            <p:txEl>
                                              <p:pRg st="7" end="7"/>
                                            </p:txEl>
                                          </p:spTgt>
                                        </p:tgtEl>
                                        <p:attrNameLst>
                                          <p:attrName>stroke.color</p:attrName>
                                        </p:attrNameLst>
                                      </p:cBhvr>
                                      <p:by>
                                        <p:hsl h="7200000" s="0" l="0"/>
                                      </p:by>
                                    </p:animClr>
                                    <p:set>
                                      <p:cBhvr>
                                        <p:cTn id="9" dur="500" fill="hold"/>
                                        <p:tgtEl>
                                          <p:spTgt spid="3">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BA18EED-AB33-404B-96CA-F952CAE262ED}"/>
                  </a:ext>
                </a:extLst>
              </p:cNvPr>
              <p:cNvSpPr/>
              <p:nvPr/>
            </p:nvSpPr>
            <p:spPr>
              <a:xfrm>
                <a:off x="1156715" y="546804"/>
                <a:ext cx="9878570" cy="5719579"/>
              </a:xfrm>
              <a:prstGeom prst="rect">
                <a:avLst/>
              </a:prstGeom>
            </p:spPr>
            <p:txBody>
              <a:bodyPr wrap="square">
                <a:spAutoFit/>
              </a:bodyPr>
              <a:lstStyle/>
              <a:p>
                <a:pPr algn="just">
                  <a:lnSpc>
                    <a:spcPct val="115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Câu 10.</a:t>
                </a:r>
                <a:r>
                  <a:rPr lang="en-US" sz="3200">
                    <a:latin typeface="Varpada"/>
                    <a:ea typeface="Calibri" panose="020F0502020204030204" pitchFamily="34" charset="0"/>
                    <a:cs typeface="Times New Roman" panose="02020603050405020304" pitchFamily="18" charset="0"/>
                  </a:rPr>
                  <a:t>Hàm số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d>
                  </m:oMath>
                </a14:m>
                <a:r>
                  <a:rPr lang="en-US" sz="3200">
                    <a:latin typeface="Varpada"/>
                    <a:ea typeface="Calibri" panose="020F0502020204030204" pitchFamily="34" charset="0"/>
                    <a:cs typeface="Times New Roman" panose="02020603050405020304" pitchFamily="18" charset="0"/>
                  </a:rPr>
                  <a:t> có bảng biến thiên sau đây đồng biến trên khoảng nào?</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endParaRPr lang="en-US" sz="3200">
                  <a:latin typeface="Varpada"/>
                  <a:ea typeface="Calibri" panose="020F0502020204030204" pitchFamily="34" charset="0"/>
                  <a:cs typeface="Times New Roman" panose="02020603050405020304" pitchFamily="18" charset="0"/>
                </a:endParaRPr>
              </a:p>
              <a:p>
                <a:pPr algn="ctr">
                  <a:lnSpc>
                    <a:spcPct val="115000"/>
                  </a:lnSpc>
                  <a:spcAft>
                    <a:spcPts val="0"/>
                  </a:spcAft>
                </a:pPr>
                <a:endParaRPr lang="en-US" sz="3200">
                  <a:latin typeface="Varpada"/>
                  <a:ea typeface="Calibri" panose="020F0502020204030204" pitchFamily="34" charset="0"/>
                  <a:cs typeface="Times New Roman" panose="02020603050405020304" pitchFamily="18" charset="0"/>
                </a:endParaRPr>
              </a:p>
              <a:p>
                <a:pPr algn="ctr">
                  <a:lnSpc>
                    <a:spcPct val="115000"/>
                  </a:lnSpc>
                  <a:spcAft>
                    <a:spcPts val="0"/>
                  </a:spcAft>
                </a:pPr>
                <a:endParaRPr lang="en-US" sz="3200">
                  <a:latin typeface="Varpada"/>
                  <a:ea typeface="Calibri" panose="020F0502020204030204" pitchFamily="34" charset="0"/>
                  <a:cs typeface="Times New Roman" panose="02020603050405020304" pitchFamily="18" charset="0"/>
                </a:endParaRPr>
              </a:p>
              <a:p>
                <a:pPr algn="ctr">
                  <a:lnSpc>
                    <a:spcPct val="115000"/>
                  </a:lnSpc>
                  <a:spcAft>
                    <a:spcPts val="0"/>
                  </a:spcAft>
                </a:pPr>
                <a:r>
                  <a:rPr lang="en-US" sz="3200">
                    <a:latin typeface="Varpada"/>
                    <a:ea typeface="Calibri" panose="020F0502020204030204" pitchFamily="34" charset="0"/>
                    <a:cs typeface="Times New Roman" panose="02020603050405020304" pitchFamily="18" charset="0"/>
                  </a:rPr>
                  <a:t> </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A. </a:t>
                </a:r>
                <a14:m>
                  <m:oMath xmlns:m="http://schemas.openxmlformats.org/officeDocument/2006/math">
                    <m:d>
                      <m:dPr>
                        <m:ctrlP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0</m:t>
                        </m:r>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e>
                    </m:d>
                  </m:oMath>
                </a14:m>
                <a:r>
                  <a:rPr lang="en-US"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B</a:t>
                </a:r>
                <a:r>
                  <a:rPr lang="en-US" sz="3200">
                    <a:latin typeface="Varpada"/>
                    <a:ea typeface="Calibri" panose="020F0502020204030204" pitchFamily="34" charset="0"/>
                    <a:cs typeface="Times New Roman" panose="02020603050405020304" pitchFamily="18" charset="0"/>
                  </a:rPr>
                  <a:t>. </a:t>
                </a:r>
                <a:r>
                  <a:rPr lang="en-US" sz="3200" b="1">
                    <a:solidFill>
                      <a:srgbClr val="0000FF"/>
                    </a:solidFill>
                    <a:latin typeface="Varpada"/>
                    <a:ea typeface="Calibri" panose="020F0502020204030204" pitchFamily="34" charset="0"/>
                    <a:cs typeface="Times New Roman" panose="02020603050405020304" pitchFamily="18" charset="0"/>
                  </a:rPr>
                  <a:t> </a:t>
                </a:r>
                <a14:m>
                  <m:oMath xmlns:m="http://schemas.openxmlformats.org/officeDocument/2006/math">
                    <m:d>
                      <m:dPr>
                        <m:ctrlP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e>
                    </m:d>
                  </m:oMath>
                </a14:m>
                <a:r>
                  <a:rPr lang="en-US"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C</a:t>
                </a:r>
                <a:r>
                  <a:rPr lang="en-US" sz="3200">
                    <a:latin typeface="Varpada"/>
                    <a:ea typeface="Calibri" panose="020F0502020204030204" pitchFamily="34" charset="0"/>
                    <a:cs typeface="Times New Roman" panose="02020603050405020304" pitchFamily="18" charset="0"/>
                  </a:rPr>
                  <a:t>. </a:t>
                </a:r>
                <a:r>
                  <a:rPr lang="en-US" sz="3200" b="1">
                    <a:solidFill>
                      <a:srgbClr val="0000FF"/>
                    </a:solidFill>
                    <a:latin typeface="Varpada"/>
                    <a:ea typeface="Calibri" panose="020F0502020204030204" pitchFamily="34" charset="0"/>
                    <a:cs typeface="Times New Roman" panose="02020603050405020304" pitchFamily="18" charset="0"/>
                  </a:rPr>
                  <a:t> </a:t>
                </a:r>
                <a14:m>
                  <m:oMath xmlns:m="http://schemas.openxmlformats.org/officeDocument/2006/math">
                    <m:d>
                      <m:dPr>
                        <m:ctrlP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e>
                    </m:d>
                  </m:oMath>
                </a14:m>
                <a:r>
                  <a:rPr lang="en-US"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D</a:t>
                </a:r>
                <a:r>
                  <a:rPr lang="en-US" sz="3200">
                    <a:latin typeface="Varpada"/>
                    <a:ea typeface="Calibri" panose="020F0502020204030204" pitchFamily="34" charset="0"/>
                    <a:cs typeface="Times New Roman" panose="02020603050405020304" pitchFamily="18" charset="0"/>
                  </a:rPr>
                  <a:t>. </a:t>
                </a:r>
                <a:r>
                  <a:rPr lang="en-US" sz="3200">
                    <a:solidFill>
                      <a:srgbClr val="000000"/>
                    </a:solidFill>
                    <a:latin typeface="Varpada"/>
                    <a:ea typeface="Calibri" panose="020F0502020204030204" pitchFamily="34" charset="0"/>
                    <a:cs typeface="Times New Roman" panose="02020603050405020304" pitchFamily="18" charset="0"/>
                  </a:rPr>
                  <a:t> </a:t>
                </a:r>
                <a14:m>
                  <m:oMath xmlns:m="http://schemas.openxmlformats.org/officeDocument/2006/math">
                    <m:d>
                      <m:dPr>
                        <m:ctrlP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0</m:t>
                        </m:r>
                      </m:e>
                    </m:d>
                  </m:oMath>
                </a14:m>
                <a:r>
                  <a:rPr lang="en-US"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EBA18EED-AB33-404B-96CA-F952CAE262ED}"/>
                  </a:ext>
                </a:extLst>
              </p:cNvPr>
              <p:cNvSpPr>
                <a:spLocks noRot="1" noChangeAspect="1" noMove="1" noResize="1" noEditPoints="1" noAdjustHandles="1" noChangeArrowheads="1" noChangeShapeType="1" noTextEdit="1"/>
              </p:cNvSpPr>
              <p:nvPr/>
            </p:nvSpPr>
            <p:spPr>
              <a:xfrm>
                <a:off x="1156715" y="546804"/>
                <a:ext cx="9878570" cy="5719579"/>
              </a:xfrm>
              <a:prstGeom prst="rect">
                <a:avLst/>
              </a:prstGeom>
              <a:blipFill>
                <a:blip r:embed="rId2"/>
                <a:stretch>
                  <a:fillRect l="-1605" t="-640" r="-2407" b="-2665"/>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EF1030AC-EED7-4252-A090-265A4192DC30}"/>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4133589" y="1690094"/>
            <a:ext cx="6379923" cy="2543704"/>
          </a:xfrm>
          <a:prstGeom prst="rect">
            <a:avLst/>
          </a:prstGeom>
        </p:spPr>
      </p:pic>
      <p:sp>
        <p:nvSpPr>
          <p:cNvPr id="4" name="Arrow: Left 3">
            <a:hlinkClick r:id="rId4" action="ppaction://hlinksldjump"/>
            <a:extLst>
              <a:ext uri="{FF2B5EF4-FFF2-40B4-BE49-F238E27FC236}">
                <a16:creationId xmlns:a16="http://schemas.microsoft.com/office/drawing/2014/main" id="{482EEEC9-CCE4-442B-9E0A-195910BB0DE6}"/>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620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6">
                                            <p:txEl>
                                              <p:pRg st="5" end="5"/>
                                            </p:txEl>
                                          </p:spTgt>
                                        </p:tgtEl>
                                        <p:attrNameLst>
                                          <p:attrName>style.color</p:attrName>
                                        </p:attrNameLst>
                                      </p:cBhvr>
                                      <p:by>
                                        <p:hsl h="7200000" s="0" l="0"/>
                                      </p:by>
                                    </p:animClr>
                                    <p:animClr clrSpc="hsl" dir="cw">
                                      <p:cBhvr>
                                        <p:cTn id="7" dur="500" fill="hold"/>
                                        <p:tgtEl>
                                          <p:spTgt spid="6">
                                            <p:txEl>
                                              <p:pRg st="5" end="5"/>
                                            </p:txEl>
                                          </p:spTgt>
                                        </p:tgtEl>
                                        <p:attrNameLst>
                                          <p:attrName>fillcolor</p:attrName>
                                        </p:attrNameLst>
                                      </p:cBhvr>
                                      <p:by>
                                        <p:hsl h="7200000" s="0" l="0"/>
                                      </p:by>
                                    </p:animClr>
                                    <p:animClr clrSpc="hsl" dir="cw">
                                      <p:cBhvr>
                                        <p:cTn id="8" dur="500" fill="hold"/>
                                        <p:tgtEl>
                                          <p:spTgt spid="6">
                                            <p:txEl>
                                              <p:pRg st="5" end="5"/>
                                            </p:txEl>
                                          </p:spTgt>
                                        </p:tgtEl>
                                        <p:attrNameLst>
                                          <p:attrName>stroke.color</p:attrName>
                                        </p:attrNameLst>
                                      </p:cBhvr>
                                      <p:by>
                                        <p:hsl h="7200000" s="0" l="0"/>
                                      </p:by>
                                    </p:animClr>
                                    <p:set>
                                      <p:cBhvr>
                                        <p:cTn id="9" dur="500" fill="hold"/>
                                        <p:tgtEl>
                                          <p:spTgt spid="6">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6BFEF62-64F1-4B18-8A12-EAA925087AD9}"/>
                  </a:ext>
                </a:extLst>
              </p:cNvPr>
              <p:cNvSpPr/>
              <p:nvPr/>
            </p:nvSpPr>
            <p:spPr>
              <a:xfrm>
                <a:off x="1226483" y="536007"/>
                <a:ext cx="9132542" cy="5490093"/>
              </a:xfrm>
              <a:prstGeom prst="rect">
                <a:avLst/>
              </a:prstGeom>
            </p:spPr>
            <p:txBody>
              <a:bodyPr wrap="square">
                <a:spAutoFit/>
              </a:bodyPr>
              <a:lstStyle/>
              <a:p>
                <a:pPr>
                  <a:spcAft>
                    <a:spcPts val="0"/>
                  </a:spcAft>
                </a:pPr>
                <a:r>
                  <a:rPr lang="vi-VN" sz="2800" b="1">
                    <a:solidFill>
                      <a:srgbClr val="0000FF"/>
                    </a:solidFill>
                    <a:latin typeface="Varpada"/>
                    <a:ea typeface="Times New Roman" panose="02020603050405020304" pitchFamily="18" charset="0"/>
                  </a:rPr>
                  <a:t>Câu 1</a:t>
                </a:r>
                <a:r>
                  <a:rPr lang="en-US" sz="2800" b="1">
                    <a:solidFill>
                      <a:srgbClr val="0000FF"/>
                    </a:solidFill>
                    <a:latin typeface="Varpada"/>
                    <a:ea typeface="Times New Roman" panose="02020603050405020304" pitchFamily="18" charset="0"/>
                  </a:rPr>
                  <a:t>1</a:t>
                </a:r>
                <a:r>
                  <a:rPr lang="vi-VN" sz="2800" b="1">
                    <a:solidFill>
                      <a:srgbClr val="0000FF"/>
                    </a:solidFill>
                    <a:latin typeface="Varpada"/>
                    <a:ea typeface="Times New Roman" panose="02020603050405020304" pitchFamily="18" charset="0"/>
                  </a:rPr>
                  <a:t>.</a:t>
                </a:r>
                <a:r>
                  <a:rPr lang="en-US" sz="2800" b="1">
                    <a:solidFill>
                      <a:srgbClr val="0000FF"/>
                    </a:solidFill>
                    <a:latin typeface="Varpada"/>
                    <a:ea typeface="Times New Roman" panose="02020603050405020304" pitchFamily="18" charset="0"/>
                  </a:rPr>
                  <a:t> </a:t>
                </a:r>
                <a:r>
                  <a:rPr lang="vi-VN" sz="2800">
                    <a:latin typeface="Varpada"/>
                    <a:ea typeface="Times New Roman" panose="02020603050405020304" pitchFamily="18" charset="0"/>
                  </a:rPr>
                  <a:t>Cho hàm số </a:t>
                </a:r>
                <a14:m>
                  <m:oMath xmlns:m="http://schemas.openxmlformats.org/officeDocument/2006/math">
                    <m:r>
                      <a:rPr lang="en-US" sz="2800" i="1">
                        <a:latin typeface="Cambria Math" panose="02040503050406030204" pitchFamily="18" charset="0"/>
                        <a:ea typeface="Times New Roman" panose="02020603050405020304" pitchFamily="18" charset="0"/>
                      </a:rPr>
                      <m:t>𝑦</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𝑓</m:t>
                    </m:r>
                    <m:d>
                      <m:dPr>
                        <m:ctrlPr>
                          <a:rPr lang="en-US" sz="2800" i="1">
                            <a:latin typeface="Cambria Math" panose="02040503050406030204" pitchFamily="18" charset="0"/>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𝑥</m:t>
                        </m:r>
                      </m:e>
                    </m:d>
                  </m:oMath>
                </a14:m>
                <a:r>
                  <a:rPr lang="vi-VN" sz="2800">
                    <a:latin typeface="Varpada"/>
                    <a:ea typeface="Times New Roman" panose="02020603050405020304" pitchFamily="18" charset="0"/>
                  </a:rPr>
                  <a:t> có bảng biến thiên như sau</a:t>
                </a:r>
                <a:r>
                  <a:rPr lang="en-US" sz="2800">
                    <a:latin typeface="Varpada"/>
                    <a:ea typeface="Times New Roman" panose="02020603050405020304" pitchFamily="18" charset="0"/>
                  </a:rPr>
                  <a:t> </a:t>
                </a:r>
              </a:p>
              <a:p>
                <a:pPr>
                  <a:spcAft>
                    <a:spcPts val="0"/>
                  </a:spcAft>
                </a:pPr>
                <a:endParaRPr lang="en-US" sz="2800">
                  <a:latin typeface="Varpada"/>
                  <a:ea typeface="Times New Roman" panose="02020603050405020304" pitchFamily="18" charset="0"/>
                </a:endParaRPr>
              </a:p>
              <a:p>
                <a:pPr>
                  <a:spcAft>
                    <a:spcPts val="0"/>
                  </a:spcAft>
                </a:pPr>
                <a:endParaRPr lang="en-US" sz="2800">
                  <a:latin typeface="Varpada"/>
                  <a:ea typeface="Times New Roman" panose="02020603050405020304" pitchFamily="18" charset="0"/>
                </a:endParaRPr>
              </a:p>
              <a:p>
                <a:pPr>
                  <a:spcAft>
                    <a:spcPts val="0"/>
                  </a:spcAft>
                </a:pPr>
                <a:endParaRPr lang="en-US" sz="2800">
                  <a:latin typeface="Varpada"/>
                  <a:ea typeface="Times New Roman" panose="02020603050405020304" pitchFamily="18" charset="0"/>
                </a:endParaRPr>
              </a:p>
              <a:p>
                <a:pPr>
                  <a:spcAft>
                    <a:spcPts val="0"/>
                  </a:spcAft>
                </a:pPr>
                <a:endParaRPr lang="en-US" sz="2800">
                  <a:latin typeface="Varpada"/>
                  <a:ea typeface="Times New Roman" panose="02020603050405020304" pitchFamily="18" charset="0"/>
                </a:endParaRPr>
              </a:p>
              <a:p>
                <a:pPr>
                  <a:spcAft>
                    <a:spcPts val="0"/>
                  </a:spcAft>
                </a:pPr>
                <a:endParaRPr lang="en-US" sz="2800">
                  <a:latin typeface="Varpada"/>
                  <a:ea typeface="Times New Roman" panose="02020603050405020304" pitchFamily="18" charset="0"/>
                </a:endParaRPr>
              </a:p>
              <a:p>
                <a:pPr>
                  <a:spcAft>
                    <a:spcPts val="0"/>
                  </a:spcAft>
                </a:pPr>
                <a:endParaRPr lang="en-US" sz="2800">
                  <a:latin typeface="Varpada"/>
                  <a:ea typeface="Times New Roman" panose="02020603050405020304" pitchFamily="18" charset="0"/>
                </a:endParaRPr>
              </a:p>
              <a:p>
                <a:pPr>
                  <a:spcAft>
                    <a:spcPts val="0"/>
                  </a:spcAft>
                </a:pPr>
                <a:r>
                  <a:rPr lang="en-US" sz="2800">
                    <a:latin typeface="Varpada"/>
                    <a:ea typeface="Times New Roman" panose="02020603050405020304" pitchFamily="18" charset="0"/>
                  </a:rPr>
                  <a:t>Mệnh đề nào dưới đây </a:t>
                </a:r>
                <a:r>
                  <a:rPr lang="en-US" sz="2800" b="1">
                    <a:latin typeface="Varpada"/>
                    <a:ea typeface="Times New Roman" panose="02020603050405020304" pitchFamily="18" charset="0"/>
                  </a:rPr>
                  <a:t>đúng?</a:t>
                </a:r>
                <a:endParaRPr lang="en-US" sz="2800">
                  <a:latin typeface="Times New Roman" panose="02020603050405020304" pitchFamily="18" charset="0"/>
                  <a:ea typeface="Times New Roman" panose="02020603050405020304" pitchFamily="18" charset="0"/>
                </a:endParaRPr>
              </a:p>
              <a:p>
                <a:pPr algn="just">
                  <a:lnSpc>
                    <a:spcPct val="115000"/>
                  </a:lnSpc>
                  <a:spcAft>
                    <a:spcPts val="0"/>
                  </a:spcAft>
                </a:pPr>
                <a:r>
                  <a:rPr lang="en-US" sz="2800" b="1">
                    <a:solidFill>
                      <a:srgbClr val="0000FF"/>
                    </a:solidFill>
                    <a:latin typeface="Varpada"/>
                    <a:ea typeface="Calibri" panose="020F0502020204030204" pitchFamily="34" charset="0"/>
                    <a:cs typeface="Times New Roman" panose="02020603050405020304" pitchFamily="18" charset="0"/>
                  </a:rPr>
                  <a:t>A. </a:t>
                </a:r>
                <a:r>
                  <a:rPr lang="en-US" sz="2800">
                    <a:latin typeface="Varpada"/>
                    <a:ea typeface="Calibri" panose="020F0502020204030204" pitchFamily="34" charset="0"/>
                    <a:cs typeface="Times New Roman" panose="02020603050405020304" pitchFamily="18" charset="0"/>
                  </a:rPr>
                  <a:t>Hàm số nghịch biến trên </a:t>
                </a:r>
                <a14:m>
                  <m:oMath xmlns:m="http://schemas.openxmlformats.org/officeDocument/2006/math">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1</m:t>
                        </m:r>
                      </m:e>
                    </m:d>
                  </m:oMath>
                </a14:m>
                <a:r>
                  <a:rPr lang="en-US" sz="2800">
                    <a:latin typeface="Varpada"/>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800" b="1">
                    <a:solidFill>
                      <a:srgbClr val="0000FF"/>
                    </a:solidFill>
                    <a:latin typeface="Varpada"/>
                    <a:ea typeface="Calibri" panose="020F0502020204030204" pitchFamily="34" charset="0"/>
                    <a:cs typeface="Times New Roman" panose="02020603050405020304" pitchFamily="18" charset="0"/>
                  </a:rPr>
                  <a:t>B. </a:t>
                </a:r>
                <a:r>
                  <a:rPr lang="en-US" sz="2800">
                    <a:latin typeface="Varpada"/>
                    <a:ea typeface="Calibri" panose="020F0502020204030204" pitchFamily="34" charset="0"/>
                    <a:cs typeface="Times New Roman" panose="02020603050405020304" pitchFamily="18" charset="0"/>
                  </a:rPr>
                  <a:t>Hàm số nghịch biến trên </a:t>
                </a:r>
                <a14:m>
                  <m:oMath xmlns:m="http://schemas.openxmlformats.org/officeDocument/2006/math">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0</m:t>
                        </m:r>
                      </m:e>
                    </m:d>
                    <m:r>
                      <a:rPr lang="en-US" sz="2800" i="1">
                        <a:latin typeface="Cambria Math" panose="02040503050406030204" pitchFamily="18" charset="0"/>
                        <a:ea typeface="Calibri" panose="020F0502020204030204" pitchFamily="34" charset="0"/>
                        <a:cs typeface="Times New Roman" panose="02020603050405020304" pitchFamily="18" charset="0"/>
                      </a:rPr>
                      <m:t>∪</m:t>
                    </m:r>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1</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m:t>
                        </m:r>
                      </m:e>
                    </m:d>
                  </m:oMath>
                </a14:m>
                <a:r>
                  <a:rPr lang="en-US" sz="2800">
                    <a:latin typeface="Varpada"/>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800" b="1">
                    <a:solidFill>
                      <a:srgbClr val="0000FF"/>
                    </a:solidFill>
                    <a:latin typeface="Varpada"/>
                    <a:ea typeface="Calibri" panose="020F0502020204030204" pitchFamily="34" charset="0"/>
                    <a:cs typeface="Times New Roman" panose="02020603050405020304" pitchFamily="18" charset="0"/>
                  </a:rPr>
                  <a:t>C. </a:t>
                </a:r>
                <a:r>
                  <a:rPr lang="en-US" sz="2800">
                    <a:latin typeface="Varpada"/>
                    <a:ea typeface="Calibri" panose="020F0502020204030204" pitchFamily="34" charset="0"/>
                    <a:cs typeface="Times New Roman" panose="02020603050405020304" pitchFamily="18" charset="0"/>
                  </a:rPr>
                  <a:t>Hàm số đồng biến trên </a:t>
                </a:r>
                <a14:m>
                  <m:oMath xmlns:m="http://schemas.openxmlformats.org/officeDocument/2006/math">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0</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1</m:t>
                        </m:r>
                      </m:e>
                    </m:d>
                    <m:r>
                      <a:rPr lang="en-US" sz="28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800" b="1">
                    <a:solidFill>
                      <a:srgbClr val="0000FF"/>
                    </a:solidFill>
                    <a:latin typeface="Varpada"/>
                    <a:ea typeface="Calibri" panose="020F0502020204030204" pitchFamily="34" charset="0"/>
                    <a:cs typeface="Times New Roman" panose="02020603050405020304" pitchFamily="18" charset="0"/>
                  </a:rPr>
                  <a:t>D.  </a:t>
                </a:r>
                <a:r>
                  <a:rPr lang="en-US" sz="2800">
                    <a:latin typeface="Varpada"/>
                    <a:ea typeface="Calibri" panose="020F0502020204030204" pitchFamily="34" charset="0"/>
                    <a:cs typeface="Times New Roman" panose="02020603050405020304" pitchFamily="18" charset="0"/>
                  </a:rPr>
                  <a:t>Hàm số đồng biến trên</a:t>
                </a:r>
                <a:r>
                  <a:rPr lang="en-US" sz="2800">
                    <a:solidFill>
                      <a:srgbClr val="0000FF"/>
                    </a:solidFill>
                    <a:latin typeface="Varpada"/>
                    <a:ea typeface="Calibri" panose="020F0502020204030204" pitchFamily="34" charset="0"/>
                    <a:cs typeface="Times New Roman" panose="02020603050405020304" pitchFamily="18" charset="0"/>
                  </a:rPr>
                  <a:t> </a:t>
                </a:r>
                <a14:m>
                  <m:oMath xmlns:m="http://schemas.openxmlformats.org/officeDocument/2006/math">
                    <m:d>
                      <m:dPr>
                        <m:ctrlPr>
                          <a:rPr lang="en-US" sz="280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e>
                    </m:d>
                    <m:r>
                      <a:rPr lang="en-US" sz="2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86BFEF62-64F1-4B18-8A12-EAA925087AD9}"/>
                  </a:ext>
                </a:extLst>
              </p:cNvPr>
              <p:cNvSpPr>
                <a:spLocks noRot="1" noChangeAspect="1" noMove="1" noResize="1" noEditPoints="1" noAdjustHandles="1" noChangeArrowheads="1" noChangeShapeType="1" noTextEdit="1"/>
              </p:cNvSpPr>
              <p:nvPr/>
            </p:nvSpPr>
            <p:spPr>
              <a:xfrm>
                <a:off x="1226483" y="536007"/>
                <a:ext cx="9132542" cy="5490093"/>
              </a:xfrm>
              <a:prstGeom prst="rect">
                <a:avLst/>
              </a:prstGeom>
              <a:blipFill>
                <a:blip r:embed="rId2"/>
                <a:stretch>
                  <a:fillRect l="-1335" t="-1110" b="-222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C9235B1D-4FB3-4860-A235-50FE05370C8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55518" y="1024522"/>
            <a:ext cx="5340621" cy="2495292"/>
          </a:xfrm>
          <a:prstGeom prst="rect">
            <a:avLst/>
          </a:prstGeom>
          <a:noFill/>
          <a:ln>
            <a:noFill/>
          </a:ln>
        </p:spPr>
      </p:pic>
      <p:sp>
        <p:nvSpPr>
          <p:cNvPr id="5" name="Arrow: Left 4">
            <a:hlinkClick r:id="rId4" action="ppaction://hlinksldjump"/>
            <a:extLst>
              <a:ext uri="{FF2B5EF4-FFF2-40B4-BE49-F238E27FC236}">
                <a16:creationId xmlns:a16="http://schemas.microsoft.com/office/drawing/2014/main" id="{4AECBC5B-EE93-4267-81E6-58F4F1FDD4B8}"/>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364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10" end="10"/>
                                            </p:txEl>
                                          </p:spTgt>
                                        </p:tgtEl>
                                        <p:attrNameLst>
                                          <p:attrName>style.color</p:attrName>
                                        </p:attrNameLst>
                                      </p:cBhvr>
                                      <p:by>
                                        <p:hsl h="7200000" s="0" l="0"/>
                                      </p:by>
                                    </p:animClr>
                                    <p:animClr clrSpc="hsl" dir="cw">
                                      <p:cBhvr>
                                        <p:cTn id="7" dur="500" fill="hold"/>
                                        <p:tgtEl>
                                          <p:spTgt spid="3">
                                            <p:txEl>
                                              <p:pRg st="10" end="10"/>
                                            </p:txEl>
                                          </p:spTgt>
                                        </p:tgtEl>
                                        <p:attrNameLst>
                                          <p:attrName>fillcolor</p:attrName>
                                        </p:attrNameLst>
                                      </p:cBhvr>
                                      <p:by>
                                        <p:hsl h="7200000" s="0" l="0"/>
                                      </p:by>
                                    </p:animClr>
                                    <p:animClr clrSpc="hsl" dir="cw">
                                      <p:cBhvr>
                                        <p:cTn id="8" dur="500" fill="hold"/>
                                        <p:tgtEl>
                                          <p:spTgt spid="3">
                                            <p:txEl>
                                              <p:pRg st="10" end="10"/>
                                            </p:txEl>
                                          </p:spTgt>
                                        </p:tgtEl>
                                        <p:attrNameLst>
                                          <p:attrName>stroke.color</p:attrName>
                                        </p:attrNameLst>
                                      </p:cBhvr>
                                      <p:by>
                                        <p:hsl h="7200000" s="0" l="0"/>
                                      </p:by>
                                    </p:animClr>
                                    <p:set>
                                      <p:cBhvr>
                                        <p:cTn id="9" dur="500" fill="hold"/>
                                        <p:tgtEl>
                                          <p:spTgt spid="3">
                                            <p:txEl>
                                              <p:pRg st="10" end="1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4467969-8CE7-4569-8AFB-1142C23F2DE2}"/>
                  </a:ext>
                </a:extLst>
              </p:cNvPr>
              <p:cNvSpPr/>
              <p:nvPr/>
            </p:nvSpPr>
            <p:spPr>
              <a:xfrm>
                <a:off x="1432142" y="48379"/>
                <a:ext cx="8413316" cy="6285888"/>
              </a:xfrm>
              <a:prstGeom prst="rect">
                <a:avLst/>
              </a:prstGeom>
            </p:spPr>
            <p:txBody>
              <a:bodyPr wrap="square">
                <a:spAutoFit/>
              </a:bodyPr>
              <a:lstStyle/>
              <a:p>
                <a:pPr algn="just">
                  <a:lnSpc>
                    <a:spcPct val="115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Câu 12. </a:t>
                </a:r>
                <a:r>
                  <a:rPr lang="vi-VN" sz="3200">
                    <a:latin typeface="Varpada"/>
                    <a:ea typeface="Calibri" panose="020F0502020204030204" pitchFamily="34" charset="0"/>
                    <a:cs typeface="Times New Roman" panose="02020603050405020304" pitchFamily="18" charset="0"/>
                  </a:rPr>
                  <a:t>Cho hàm số </a:t>
                </a:r>
                <a14:m>
                  <m:oMath xmlns:m="http://schemas.openxmlformats.org/officeDocument/2006/math">
                    <m:r>
                      <a:rPr lang="vi-VN" sz="3200" i="1">
                        <a:latin typeface="Cambria Math" panose="02040503050406030204" pitchFamily="18" charset="0"/>
                        <a:ea typeface="Calibri" panose="020F0502020204030204" pitchFamily="34" charset="0"/>
                        <a:cs typeface="Times New Roman" panose="02020603050405020304" pitchFamily="18" charset="0"/>
                      </a:rPr>
                      <m:t>𝑦</m:t>
                    </m:r>
                    <m:r>
                      <a:rPr lang="vi-VN" sz="3200" i="1">
                        <a:latin typeface="Cambria Math" panose="02040503050406030204" pitchFamily="18" charset="0"/>
                        <a:ea typeface="Calibri" panose="020F0502020204030204" pitchFamily="34" charset="0"/>
                        <a:cs typeface="Times New Roman" panose="02020603050405020304" pitchFamily="18" charset="0"/>
                      </a:rPr>
                      <m:t>=</m:t>
                    </m:r>
                    <m:r>
                      <a:rPr lang="vi-VN" sz="32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vi-VN" sz="3200" i="1">
                            <a:latin typeface="Cambria Math" panose="02040503050406030204" pitchFamily="18" charset="0"/>
                            <a:ea typeface="Calibri" panose="020F0502020204030204" pitchFamily="34" charset="0"/>
                            <a:cs typeface="Times New Roman" panose="02020603050405020304" pitchFamily="18" charset="0"/>
                          </a:rPr>
                          <m:t>𝑥</m:t>
                        </m:r>
                      </m:e>
                    </m:d>
                  </m:oMath>
                </a14:m>
                <a:r>
                  <a:rPr lang="vi-VN" sz="3200">
                    <a:latin typeface="Varpada"/>
                    <a:ea typeface="Calibri" panose="020F0502020204030204" pitchFamily="34" charset="0"/>
                    <a:cs typeface="Times New Roman" panose="02020603050405020304" pitchFamily="18" charset="0"/>
                  </a:rPr>
                  <a:t> xác định, liên tục trên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ℝ</m:t>
                    </m:r>
                  </m:oMath>
                </a14:m>
                <a:r>
                  <a:rPr lang="vi-VN" sz="3200">
                    <a:latin typeface="Varpada"/>
                    <a:ea typeface="Calibri" panose="020F0502020204030204" pitchFamily="34" charset="0"/>
                    <a:cs typeface="Times New Roman" panose="02020603050405020304" pitchFamily="18" charset="0"/>
                  </a:rPr>
                  <a:t> và có đồ thị như hình vẽ dưới đây. </a:t>
                </a:r>
                <a:r>
                  <a:rPr lang="en-US" sz="3200">
                    <a:latin typeface="Varpada"/>
                    <a:ea typeface="Calibri" panose="020F0502020204030204" pitchFamily="34" charset="0"/>
                    <a:cs typeface="Times New Roman" panose="02020603050405020304" pitchFamily="18" charset="0"/>
                  </a:rPr>
                  <a:t>Mệnh đề nào sau đây đúng?</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endParaRPr lang="en-US" sz="3200">
                  <a:latin typeface="Varpada"/>
                  <a:ea typeface="Calibri" panose="020F0502020204030204" pitchFamily="34" charset="0"/>
                  <a:cs typeface="Times New Roman" panose="02020603050405020304" pitchFamily="18" charset="0"/>
                </a:endParaRPr>
              </a:p>
              <a:p>
                <a:pPr algn="ctr">
                  <a:lnSpc>
                    <a:spcPct val="115000"/>
                  </a:lnSpc>
                  <a:spcAft>
                    <a:spcPts val="0"/>
                  </a:spcAft>
                </a:pPr>
                <a:endParaRPr lang="en-US" sz="3200">
                  <a:latin typeface="Varpada"/>
                  <a:ea typeface="Calibri" panose="020F0502020204030204" pitchFamily="34" charset="0"/>
                  <a:cs typeface="Times New Roman" panose="02020603050405020304" pitchFamily="18" charset="0"/>
                </a:endParaRPr>
              </a:p>
              <a:p>
                <a:pPr algn="ctr">
                  <a:lnSpc>
                    <a:spcPct val="115000"/>
                  </a:lnSpc>
                  <a:spcAft>
                    <a:spcPts val="0"/>
                  </a:spcAft>
                </a:pPr>
                <a:endParaRPr lang="en-US" sz="3200">
                  <a:latin typeface="Varpada"/>
                  <a:ea typeface="Calibri" panose="020F0502020204030204" pitchFamily="34" charset="0"/>
                  <a:cs typeface="Times New Roman" panose="02020603050405020304" pitchFamily="18" charset="0"/>
                </a:endParaRPr>
              </a:p>
              <a:p>
                <a:pPr algn="ctr">
                  <a:lnSpc>
                    <a:spcPct val="115000"/>
                  </a:lnSpc>
                  <a:spcAft>
                    <a:spcPts val="0"/>
                  </a:spcAft>
                </a:pPr>
                <a:r>
                  <a:rPr lang="en-US" sz="3200">
                    <a:latin typeface="Varpada"/>
                    <a:ea typeface="Calibri" panose="020F0502020204030204" pitchFamily="34" charset="0"/>
                    <a:cs typeface="Times New Roman" panose="02020603050405020304" pitchFamily="18" charset="0"/>
                  </a:rPr>
                  <a:t> </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A. </a:t>
                </a:r>
                <a:r>
                  <a:rPr lang="en-US" sz="3200">
                    <a:solidFill>
                      <a:srgbClr val="000000"/>
                    </a:solidFill>
                    <a:latin typeface="Varpada"/>
                    <a:ea typeface="Calibri" panose="020F0502020204030204" pitchFamily="34" charset="0"/>
                    <a:cs typeface="Times New Roman" panose="02020603050405020304" pitchFamily="18" charset="0"/>
                  </a:rPr>
                  <a:t>Hàm số đồng biến trên khoảng </a:t>
                </a:r>
                <a14:m>
                  <m:oMath xmlns:m="http://schemas.openxmlformats.org/officeDocument/2006/math">
                    <m:d>
                      <m:dPr>
                        <m:ctrlP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e>
                    </m:d>
                  </m:oMath>
                </a14:m>
                <a:r>
                  <a:rPr lang="en-US"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B</a:t>
                </a:r>
                <a:r>
                  <a:rPr lang="en-US" sz="3200">
                    <a:latin typeface="Varpada"/>
                    <a:ea typeface="Calibri" panose="020F0502020204030204" pitchFamily="34" charset="0"/>
                    <a:cs typeface="Times New Roman" panose="02020603050405020304" pitchFamily="18" charset="0"/>
                  </a:rPr>
                  <a:t>. </a:t>
                </a:r>
                <a:r>
                  <a:rPr lang="en-US" sz="3200" b="1">
                    <a:solidFill>
                      <a:srgbClr val="0000FF"/>
                    </a:solidFill>
                    <a:latin typeface="Varpada"/>
                    <a:ea typeface="Calibri" panose="020F0502020204030204" pitchFamily="34" charset="0"/>
                    <a:cs typeface="Times New Roman" panose="02020603050405020304" pitchFamily="18" charset="0"/>
                  </a:rPr>
                  <a:t> </a:t>
                </a:r>
                <a:r>
                  <a:rPr lang="en-US" sz="3200">
                    <a:solidFill>
                      <a:srgbClr val="000000"/>
                    </a:solidFill>
                    <a:latin typeface="Varpada"/>
                    <a:ea typeface="Calibri" panose="020F0502020204030204" pitchFamily="34" charset="0"/>
                    <a:cs typeface="Times New Roman" panose="02020603050405020304" pitchFamily="18" charset="0"/>
                  </a:rPr>
                  <a:t>Hàm số đồng biến trên khoảng </a:t>
                </a:r>
                <a14:m>
                  <m:oMath xmlns:m="http://schemas.openxmlformats.org/officeDocument/2006/math">
                    <m:d>
                      <m:dPr>
                        <m:ctrlP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e>
                    </m:d>
                  </m:oMath>
                </a14:m>
                <a:r>
                  <a:rPr lang="en-US"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C. </a:t>
                </a:r>
                <a:r>
                  <a:rPr lang="en-US" sz="3200">
                    <a:solidFill>
                      <a:srgbClr val="000000"/>
                    </a:solidFill>
                    <a:latin typeface="Varpada"/>
                    <a:ea typeface="Calibri" panose="020F0502020204030204" pitchFamily="34" charset="0"/>
                    <a:cs typeface="Times New Roman" panose="02020603050405020304" pitchFamily="18" charset="0"/>
                  </a:rPr>
                  <a:t>Hàm số đồng biến trên khoảng </a:t>
                </a:r>
                <a14:m>
                  <m:oMath xmlns:m="http://schemas.openxmlformats.org/officeDocument/2006/math">
                    <m:d>
                      <m:dPr>
                        <m:ctrlP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0</m:t>
                        </m:r>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e>
                    </m:d>
                  </m:oMath>
                </a14:m>
                <a:r>
                  <a:rPr lang="en-US"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D</a:t>
                </a:r>
                <a:r>
                  <a:rPr lang="en-US" sz="3200">
                    <a:latin typeface="Varpada"/>
                    <a:ea typeface="Calibri" panose="020F0502020204030204" pitchFamily="34" charset="0"/>
                    <a:cs typeface="Times New Roman" panose="02020603050405020304" pitchFamily="18" charset="0"/>
                  </a:rPr>
                  <a:t>. </a:t>
                </a:r>
                <a:r>
                  <a:rPr lang="en-US" sz="3200" b="1">
                    <a:solidFill>
                      <a:srgbClr val="0000FF"/>
                    </a:solidFill>
                    <a:latin typeface="Varpada"/>
                    <a:ea typeface="Calibri" panose="020F0502020204030204" pitchFamily="34" charset="0"/>
                    <a:cs typeface="Times New Roman" panose="02020603050405020304" pitchFamily="18" charset="0"/>
                  </a:rPr>
                  <a:t> </a:t>
                </a:r>
                <a:r>
                  <a:rPr lang="en-US" sz="3200">
                    <a:solidFill>
                      <a:srgbClr val="000000"/>
                    </a:solidFill>
                    <a:latin typeface="Varpada"/>
                    <a:ea typeface="Calibri" panose="020F0502020204030204" pitchFamily="34" charset="0"/>
                    <a:cs typeface="Times New Roman" panose="02020603050405020304" pitchFamily="18" charset="0"/>
                  </a:rPr>
                  <a:t>Hàm số đồng biến trên khoảng </a:t>
                </a:r>
                <a14:m>
                  <m:oMath xmlns:m="http://schemas.openxmlformats.org/officeDocument/2006/math">
                    <m:d>
                      <m:dPr>
                        <m:ctrlP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e>
                    </m:d>
                  </m:oMath>
                </a14:m>
                <a:r>
                  <a:rPr lang="en-US"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34467969-8CE7-4569-8AFB-1142C23F2DE2}"/>
                  </a:ext>
                </a:extLst>
              </p:cNvPr>
              <p:cNvSpPr>
                <a:spLocks noRot="1" noChangeAspect="1" noMove="1" noResize="1" noEditPoints="1" noAdjustHandles="1" noChangeArrowheads="1" noChangeShapeType="1" noTextEdit="1"/>
              </p:cNvSpPr>
              <p:nvPr/>
            </p:nvSpPr>
            <p:spPr>
              <a:xfrm>
                <a:off x="1432142" y="48379"/>
                <a:ext cx="8413316" cy="6285888"/>
              </a:xfrm>
              <a:prstGeom prst="rect">
                <a:avLst/>
              </a:prstGeom>
              <a:blipFill>
                <a:blip r:embed="rId3"/>
                <a:stretch>
                  <a:fillRect l="-1884" t="-582" r="-2971" b="-2328"/>
                </a:stretch>
              </a:blipFill>
            </p:spPr>
            <p:txBody>
              <a:bodyPr/>
              <a:lstStyle/>
              <a:p>
                <a:r>
                  <a:rPr lang="en-US">
                    <a:noFill/>
                  </a:rPr>
                  <a:t> </a:t>
                </a:r>
              </a:p>
            </p:txBody>
          </p:sp>
        </mc:Fallback>
      </mc:AlternateContent>
      <p:sp>
        <p:nvSpPr>
          <p:cNvPr id="5" name="Rectangle 2">
            <a:extLst>
              <a:ext uri="{FF2B5EF4-FFF2-40B4-BE49-F238E27FC236}">
                <a16:creationId xmlns:a16="http://schemas.microsoft.com/office/drawing/2014/main" id="{FA3836E6-0235-4236-9FA2-EF9FB80966F1}"/>
              </a:ext>
            </a:extLst>
          </p:cNvPr>
          <p:cNvSpPr>
            <a:spLocks noChangeArrowheads="1"/>
          </p:cNvSpPr>
          <p:nvPr/>
        </p:nvSpPr>
        <p:spPr bwMode="auto">
          <a:xfrm>
            <a:off x="8642195" y="22780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48993334-230F-42B0-A679-53056AD96B11}"/>
              </a:ext>
            </a:extLst>
          </p:cNvPr>
          <p:cNvGraphicFramePr>
            <a:graphicFrameLocks noChangeAspect="1"/>
          </p:cNvGraphicFramePr>
          <p:nvPr>
            <p:extLst>
              <p:ext uri="{D42A27DB-BD31-4B8C-83A1-F6EECF244321}">
                <p14:modId xmlns:p14="http://schemas.microsoft.com/office/powerpoint/2010/main" val="3649220564"/>
              </p:ext>
            </p:extLst>
          </p:nvPr>
        </p:nvGraphicFramePr>
        <p:xfrm>
          <a:off x="5022937" y="1050461"/>
          <a:ext cx="3156559" cy="3098744"/>
        </p:xfrm>
        <a:graphic>
          <a:graphicData uri="http://schemas.openxmlformats.org/presentationml/2006/ole">
            <mc:AlternateContent xmlns:mc="http://schemas.openxmlformats.org/markup-compatibility/2006">
              <mc:Choice xmlns:v="urn:schemas-microsoft-com:vml" Requires="v">
                <p:oleObj spid="_x0000_s2074" r:id="rId4" imgW="2876348" imgH="2228810" progId="Visio.Drawing.15">
                  <p:embed/>
                </p:oleObj>
              </mc:Choice>
              <mc:Fallback>
                <p:oleObj r:id="rId4" imgW="2876348" imgH="2228810"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2937" y="1050461"/>
                        <a:ext cx="3156559" cy="3098744"/>
                      </a:xfrm>
                      <a:prstGeom prst="rect">
                        <a:avLst/>
                      </a:prstGeom>
                      <a:noFill/>
                    </p:spPr>
                  </p:pic>
                </p:oleObj>
              </mc:Fallback>
            </mc:AlternateContent>
          </a:graphicData>
        </a:graphic>
      </p:graphicFrame>
      <p:sp>
        <p:nvSpPr>
          <p:cNvPr id="7" name="Arrow: Left 6">
            <a:hlinkClick r:id="rId6" action="ppaction://hlinksldjump"/>
            <a:extLst>
              <a:ext uri="{FF2B5EF4-FFF2-40B4-BE49-F238E27FC236}">
                <a16:creationId xmlns:a16="http://schemas.microsoft.com/office/drawing/2014/main" id="{18E00BD2-9EB6-47F1-948F-D91CB8B58D66}"/>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70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6" end="6"/>
                                            </p:txEl>
                                          </p:spTgt>
                                        </p:tgtEl>
                                        <p:attrNameLst>
                                          <p:attrName>style.color</p:attrName>
                                        </p:attrNameLst>
                                      </p:cBhvr>
                                      <p:by>
                                        <p:hsl h="7200000" s="0" l="0"/>
                                      </p:by>
                                    </p:animClr>
                                    <p:animClr clrSpc="hsl" dir="cw">
                                      <p:cBhvr>
                                        <p:cTn id="7" dur="500" fill="hold"/>
                                        <p:tgtEl>
                                          <p:spTgt spid="3">
                                            <p:txEl>
                                              <p:pRg st="6" end="6"/>
                                            </p:txEl>
                                          </p:spTgt>
                                        </p:tgtEl>
                                        <p:attrNameLst>
                                          <p:attrName>fillcolor</p:attrName>
                                        </p:attrNameLst>
                                      </p:cBhvr>
                                      <p:by>
                                        <p:hsl h="7200000" s="0" l="0"/>
                                      </p:by>
                                    </p:animClr>
                                    <p:animClr clrSpc="hsl" dir="cw">
                                      <p:cBhvr>
                                        <p:cTn id="8" dur="500" fill="hold"/>
                                        <p:tgtEl>
                                          <p:spTgt spid="3">
                                            <p:txEl>
                                              <p:pRg st="6" end="6"/>
                                            </p:txEl>
                                          </p:spTgt>
                                        </p:tgtEl>
                                        <p:attrNameLst>
                                          <p:attrName>stroke.color</p:attrName>
                                        </p:attrNameLst>
                                      </p:cBhvr>
                                      <p:by>
                                        <p:hsl h="7200000" s="0" l="0"/>
                                      </p:by>
                                    </p:animClr>
                                    <p:set>
                                      <p:cBhvr>
                                        <p:cTn id="9" dur="500" fill="hold"/>
                                        <p:tgtEl>
                                          <p:spTgt spid="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548A313-227F-4A5D-B104-7FB4DB63B8E2}"/>
                  </a:ext>
                </a:extLst>
              </p:cNvPr>
              <p:cNvSpPr/>
              <p:nvPr/>
            </p:nvSpPr>
            <p:spPr>
              <a:xfrm>
                <a:off x="1532350" y="411634"/>
                <a:ext cx="9690971" cy="5719579"/>
              </a:xfrm>
              <a:prstGeom prst="rect">
                <a:avLst/>
              </a:prstGeom>
            </p:spPr>
            <p:txBody>
              <a:bodyPr wrap="square">
                <a:spAutoFit/>
              </a:bodyPr>
              <a:lstStyle/>
              <a:p>
                <a:pPr>
                  <a:lnSpc>
                    <a:spcPct val="115000"/>
                  </a:lnSpc>
                  <a:spcAft>
                    <a:spcPts val="0"/>
                  </a:spcAft>
                </a:pPr>
                <a:r>
                  <a:rPr lang="fr-FR" sz="3200" b="1">
                    <a:solidFill>
                      <a:srgbClr val="0000FF"/>
                    </a:solidFill>
                    <a:latin typeface="Varpada"/>
                    <a:ea typeface="Calibri" panose="020F0502020204030204" pitchFamily="34" charset="0"/>
                    <a:cs typeface="Times New Roman" panose="02020603050405020304" pitchFamily="18" charset="0"/>
                  </a:rPr>
                  <a:t>Câu 13.</a:t>
                </a:r>
                <a:r>
                  <a:rPr lang="en-US" sz="3200">
                    <a:latin typeface="Varpada"/>
                    <a:ea typeface="Calibri" panose="020F0502020204030204" pitchFamily="34" charset="0"/>
                    <a:cs typeface="Times New Roman" panose="02020603050405020304" pitchFamily="18" charset="0"/>
                  </a:rPr>
                  <a:t>Cho hàm số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d>
                  </m:oMath>
                </a14:m>
                <a:r>
                  <a:rPr lang="en-US" sz="3200">
                    <a:latin typeface="Varpada"/>
                    <a:ea typeface="Calibri" panose="020F0502020204030204" pitchFamily="34" charset="0"/>
                    <a:cs typeface="Times New Roman" panose="02020603050405020304" pitchFamily="18" charset="0"/>
                  </a:rPr>
                  <a:t> có đồ thị như hình vẽ. Hàm số đã cho đồng biến trên khoảng nào sau đây?</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A. </a:t>
                </a:r>
                <a14:m>
                  <m:oMath xmlns:m="http://schemas.openxmlformats.org/officeDocument/2006/math">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e>
                    </m:d>
                  </m:oMath>
                </a14:m>
                <a:r>
                  <a:rPr lang="en-US" sz="3200">
                    <a:solidFill>
                      <a:srgbClr val="000000"/>
                    </a:solidFill>
                    <a:latin typeface="Varpada"/>
                    <a:ea typeface="Calibri" panose="020F0502020204030204" pitchFamily="34" charset="0"/>
                    <a:cs typeface="Times New Roman" panose="02020603050405020304" pitchFamily="18" charset="0"/>
                  </a:rPr>
                  <a:t>.</a:t>
                </a:r>
              </a:p>
              <a:p>
                <a:pPr algn="just">
                  <a:lnSpc>
                    <a:spcPct val="115000"/>
                  </a:lnSpc>
                  <a:spcAft>
                    <a:spcPts val="0"/>
                  </a:spcAft>
                </a:pP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B</a:t>
                </a:r>
                <a:r>
                  <a:rPr lang="en-US" sz="3200">
                    <a:latin typeface="Varpada"/>
                    <a:ea typeface="Calibri" panose="020F0502020204030204" pitchFamily="34" charset="0"/>
                    <a:cs typeface="Times New Roman" panose="02020603050405020304" pitchFamily="18" charset="0"/>
                  </a:rPr>
                  <a:t>. </a:t>
                </a:r>
                <a14:m>
                  <m:oMath xmlns:m="http://schemas.openxmlformats.org/officeDocument/2006/math">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3</m:t>
                        </m:r>
                      </m:e>
                    </m:d>
                  </m:oMath>
                </a14:m>
                <a:r>
                  <a:rPr lang="en-US"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US" sz="3200" b="1">
                  <a:solidFill>
                    <a:srgbClr val="0000FF"/>
                  </a:solidFill>
                  <a:latin typeface="Varpada"/>
                  <a:ea typeface="Calibri" panose="020F0502020204030204" pitchFamily="34" charset="0"/>
                  <a:cs typeface="Times New Roman" panose="02020603050405020304" pitchFamily="18" charset="0"/>
                </a:endParaRPr>
              </a:p>
              <a:p>
                <a:pPr algn="just">
                  <a:lnSpc>
                    <a:spcPct val="115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C</a:t>
                </a:r>
                <a:r>
                  <a:rPr lang="en-US" sz="3200">
                    <a:latin typeface="Varpada"/>
                    <a:ea typeface="Calibri" panose="020F0502020204030204" pitchFamily="34" charset="0"/>
                    <a:cs typeface="Times New Roman" panose="02020603050405020304" pitchFamily="18" charset="0"/>
                  </a:rPr>
                  <a:t>. </a:t>
                </a:r>
                <a:r>
                  <a:rPr lang="en-US" sz="3200" b="1">
                    <a:solidFill>
                      <a:srgbClr val="0000FF"/>
                    </a:solidFill>
                    <a:latin typeface="Varpada"/>
                    <a:ea typeface="Calibri" panose="020F0502020204030204" pitchFamily="34" charset="0"/>
                    <a:cs typeface="Times New Roman" panose="02020603050405020304" pitchFamily="18" charset="0"/>
                  </a:rPr>
                  <a:t> </a:t>
                </a:r>
                <a14:m>
                  <m:oMath xmlns:m="http://schemas.openxmlformats.org/officeDocument/2006/math">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1</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e>
                    </m:d>
                  </m:oMath>
                </a14:m>
                <a:r>
                  <a:rPr lang="en-US"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US" sz="3200" b="1">
                  <a:solidFill>
                    <a:srgbClr val="0000FF"/>
                  </a:solidFill>
                  <a:latin typeface="Varpada"/>
                  <a:ea typeface="Calibri" panose="020F0502020204030204" pitchFamily="34" charset="0"/>
                  <a:cs typeface="Times New Roman" panose="02020603050405020304" pitchFamily="18" charset="0"/>
                </a:endParaRPr>
              </a:p>
              <a:p>
                <a:pPr algn="just">
                  <a:lnSpc>
                    <a:spcPct val="115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D</a:t>
                </a:r>
                <a:r>
                  <a:rPr lang="en-US" sz="3200">
                    <a:latin typeface="Varpada"/>
                    <a:ea typeface="Calibri" panose="020F0502020204030204" pitchFamily="34" charset="0"/>
                    <a:cs typeface="Times New Roman" panose="02020603050405020304" pitchFamily="18" charset="0"/>
                  </a:rPr>
                  <a:t>. </a:t>
                </a:r>
                <a:r>
                  <a:rPr lang="en-US" sz="3200" b="1">
                    <a:solidFill>
                      <a:srgbClr val="0000FF"/>
                    </a:solidFill>
                    <a:latin typeface="Varpada"/>
                    <a:ea typeface="Calibri" panose="020F0502020204030204" pitchFamily="34" charset="0"/>
                    <a:cs typeface="Times New Roman" panose="02020603050405020304" pitchFamily="18" charset="0"/>
                  </a:rPr>
                  <a:t> </a:t>
                </a:r>
                <a14:m>
                  <m:oMath xmlns:m="http://schemas.openxmlformats.org/officeDocument/2006/math">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0</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e>
                    </m:d>
                  </m:oMath>
                </a14:m>
                <a:r>
                  <a:rPr lang="en-US"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A548A313-227F-4A5D-B104-7FB4DB63B8E2}"/>
                  </a:ext>
                </a:extLst>
              </p:cNvPr>
              <p:cNvSpPr>
                <a:spLocks noRot="1" noChangeAspect="1" noMove="1" noResize="1" noEditPoints="1" noAdjustHandles="1" noChangeArrowheads="1" noChangeShapeType="1" noTextEdit="1"/>
              </p:cNvSpPr>
              <p:nvPr/>
            </p:nvSpPr>
            <p:spPr>
              <a:xfrm>
                <a:off x="1532350" y="411634"/>
                <a:ext cx="9690971" cy="5719579"/>
              </a:xfrm>
              <a:prstGeom prst="rect">
                <a:avLst/>
              </a:prstGeom>
              <a:blipFill>
                <a:blip r:embed="rId2"/>
                <a:stretch>
                  <a:fillRect l="-1572" t="-640" r="-1761" b="-266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91BA159D-48AE-4A2D-AFBC-C81A117966A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74083" y="1665962"/>
            <a:ext cx="5511452" cy="4321479"/>
          </a:xfrm>
          <a:prstGeom prst="rect">
            <a:avLst/>
          </a:prstGeom>
          <a:noFill/>
          <a:ln>
            <a:noFill/>
          </a:ln>
        </p:spPr>
      </p:pic>
      <p:sp>
        <p:nvSpPr>
          <p:cNvPr id="2" name="TextBox 1">
            <a:extLst>
              <a:ext uri="{FF2B5EF4-FFF2-40B4-BE49-F238E27FC236}">
                <a16:creationId xmlns:a16="http://schemas.microsoft.com/office/drawing/2014/main" id="{EB8C7354-2FD7-4FC9-84A7-61646ACC5666}"/>
              </a:ext>
            </a:extLst>
          </p:cNvPr>
          <p:cNvSpPr txBox="1"/>
          <p:nvPr/>
        </p:nvSpPr>
        <p:spPr>
          <a:xfrm>
            <a:off x="7302674" y="5007372"/>
            <a:ext cx="425884" cy="461665"/>
          </a:xfrm>
          <a:prstGeom prst="rect">
            <a:avLst/>
          </a:prstGeom>
          <a:noFill/>
        </p:spPr>
        <p:txBody>
          <a:bodyPr wrap="square" rtlCol="0">
            <a:spAutoFit/>
          </a:bodyPr>
          <a:lstStyle/>
          <a:p>
            <a:r>
              <a:rPr lang="en-US" sz="2400"/>
              <a:t>O</a:t>
            </a:r>
          </a:p>
        </p:txBody>
      </p:sp>
      <p:sp>
        <p:nvSpPr>
          <p:cNvPr id="5" name="Arrow: Left 4">
            <a:hlinkClick r:id="rId4" action="ppaction://hlinksldjump"/>
            <a:extLst>
              <a:ext uri="{FF2B5EF4-FFF2-40B4-BE49-F238E27FC236}">
                <a16:creationId xmlns:a16="http://schemas.microsoft.com/office/drawing/2014/main" id="{984F3159-AEE9-46ED-AF2A-0B1E33FBDC67}"/>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429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8" end="8"/>
                                            </p:txEl>
                                          </p:spTgt>
                                        </p:tgtEl>
                                        <p:attrNameLst>
                                          <p:attrName>style.color</p:attrName>
                                        </p:attrNameLst>
                                      </p:cBhvr>
                                      <p:by>
                                        <p:hsl h="7200000" s="0" l="0"/>
                                      </p:by>
                                    </p:animClr>
                                    <p:animClr clrSpc="hsl" dir="cw">
                                      <p:cBhvr>
                                        <p:cTn id="7" dur="500" fill="hold"/>
                                        <p:tgtEl>
                                          <p:spTgt spid="3">
                                            <p:txEl>
                                              <p:pRg st="8" end="8"/>
                                            </p:txEl>
                                          </p:spTgt>
                                        </p:tgtEl>
                                        <p:attrNameLst>
                                          <p:attrName>fillcolor</p:attrName>
                                        </p:attrNameLst>
                                      </p:cBhvr>
                                      <p:by>
                                        <p:hsl h="7200000" s="0" l="0"/>
                                      </p:by>
                                    </p:animClr>
                                    <p:animClr clrSpc="hsl" dir="cw">
                                      <p:cBhvr>
                                        <p:cTn id="8" dur="500" fill="hold"/>
                                        <p:tgtEl>
                                          <p:spTgt spid="3">
                                            <p:txEl>
                                              <p:pRg st="8" end="8"/>
                                            </p:txEl>
                                          </p:spTgt>
                                        </p:tgtEl>
                                        <p:attrNameLst>
                                          <p:attrName>stroke.color</p:attrName>
                                        </p:attrNameLst>
                                      </p:cBhvr>
                                      <p:by>
                                        <p:hsl h="7200000" s="0" l="0"/>
                                      </p:by>
                                    </p:animClr>
                                    <p:set>
                                      <p:cBhvr>
                                        <p:cTn id="9" dur="500" fill="hold"/>
                                        <p:tgtEl>
                                          <p:spTgt spid="3">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304335" y="7885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2</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Thông hiểu</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20" name="TextBox 19">
            <a:hlinkClick r:id="rId2" action="ppaction://hlinksldjump"/>
            <a:extLst>
              <a:ext uri="{FF2B5EF4-FFF2-40B4-BE49-F238E27FC236}">
                <a16:creationId xmlns:a16="http://schemas.microsoft.com/office/drawing/2014/main" id="{CA92D000-6E66-44C3-B6D7-9D35E2F95418}"/>
              </a:ext>
            </a:extLst>
          </p:cNvPr>
          <p:cNvSpPr txBox="1"/>
          <p:nvPr/>
        </p:nvSpPr>
        <p:spPr>
          <a:xfrm>
            <a:off x="318135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12</a:t>
            </a:r>
            <a:endParaRPr lang="en-US" sz="3200" dirty="0">
              <a:latin typeface="Times New Roman" pitchFamily="18" charset="0"/>
              <a:cs typeface="Times New Roman" pitchFamily="18" charset="0"/>
            </a:endParaRPr>
          </a:p>
        </p:txBody>
      </p:sp>
      <p:sp>
        <p:nvSpPr>
          <p:cNvPr id="21" name="TextBox 20">
            <a:hlinkClick r:id="rId3" action="ppaction://hlinksldjump"/>
            <a:extLst>
              <a:ext uri="{FF2B5EF4-FFF2-40B4-BE49-F238E27FC236}">
                <a16:creationId xmlns:a16="http://schemas.microsoft.com/office/drawing/2014/main" id="{3C540CE3-3415-4DE2-AA81-69A02078ABC1}"/>
              </a:ext>
            </a:extLst>
          </p:cNvPr>
          <p:cNvSpPr txBox="1"/>
          <p:nvPr/>
        </p:nvSpPr>
        <p:spPr>
          <a:xfrm>
            <a:off x="5219700" y="449579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13</a:t>
            </a:r>
            <a:endParaRPr lang="en-US" sz="3200" dirty="0">
              <a:latin typeface="Times New Roman" pitchFamily="18" charset="0"/>
              <a:cs typeface="Times New Roman" pitchFamily="18" charset="0"/>
            </a:endParaRPr>
          </a:p>
        </p:txBody>
      </p:sp>
      <p:sp>
        <p:nvSpPr>
          <p:cNvPr id="22" name="TextBox 21">
            <a:hlinkClick r:id="rId4" action="ppaction://hlinksldjump"/>
            <a:extLst>
              <a:ext uri="{FF2B5EF4-FFF2-40B4-BE49-F238E27FC236}">
                <a16:creationId xmlns:a16="http://schemas.microsoft.com/office/drawing/2014/main" id="{68CDE045-7A62-45DB-AB43-3AD0D14226B4}"/>
              </a:ext>
            </a:extLst>
          </p:cNvPr>
          <p:cNvSpPr txBox="1"/>
          <p:nvPr/>
        </p:nvSpPr>
        <p:spPr>
          <a:xfrm>
            <a:off x="716280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14</a:t>
            </a:r>
            <a:endParaRPr lang="en-US" sz="3200" dirty="0">
              <a:latin typeface="Times New Roman" pitchFamily="18" charset="0"/>
              <a:cs typeface="Times New Roman" pitchFamily="18" charset="0"/>
            </a:endParaRPr>
          </a:p>
        </p:txBody>
      </p:sp>
      <p:sp>
        <p:nvSpPr>
          <p:cNvPr id="23" name="TextBox 22">
            <a:hlinkClick r:id="rId5" action="ppaction://hlinksldjump"/>
            <a:extLst>
              <a:ext uri="{FF2B5EF4-FFF2-40B4-BE49-F238E27FC236}">
                <a16:creationId xmlns:a16="http://schemas.microsoft.com/office/drawing/2014/main" id="{8D1A76CE-772F-4844-880D-9E5F0CBD7C80}"/>
              </a:ext>
            </a:extLst>
          </p:cNvPr>
          <p:cNvSpPr txBox="1"/>
          <p:nvPr/>
        </p:nvSpPr>
        <p:spPr>
          <a:xfrm>
            <a:off x="9256713"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15</a:t>
            </a:r>
            <a:endParaRPr lang="en-US" sz="3200" dirty="0">
              <a:latin typeface="Times New Roman" pitchFamily="18" charset="0"/>
              <a:cs typeface="Times New Roman" pitchFamily="18" charset="0"/>
            </a:endParaRPr>
          </a:p>
        </p:txBody>
      </p:sp>
      <p:sp>
        <p:nvSpPr>
          <p:cNvPr id="24" name="TextBox 23">
            <a:hlinkClick r:id="rId6" action="ppaction://hlinksldjump"/>
            <a:extLst>
              <a:ext uri="{FF2B5EF4-FFF2-40B4-BE49-F238E27FC236}">
                <a16:creationId xmlns:a16="http://schemas.microsoft.com/office/drawing/2014/main" id="{FEE4B047-E75A-4209-863C-2A5E8B38066F}"/>
              </a:ext>
            </a:extLst>
          </p:cNvPr>
          <p:cNvSpPr txBox="1"/>
          <p:nvPr/>
        </p:nvSpPr>
        <p:spPr>
          <a:xfrm>
            <a:off x="3181350" y="35060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7</a:t>
            </a:r>
            <a:endParaRPr lang="en-US" sz="3200" dirty="0">
              <a:latin typeface="Times New Roman" pitchFamily="18" charset="0"/>
              <a:cs typeface="Times New Roman" pitchFamily="18" charset="0"/>
            </a:endParaRPr>
          </a:p>
        </p:txBody>
      </p:sp>
      <p:sp>
        <p:nvSpPr>
          <p:cNvPr id="25" name="TextBox 24">
            <a:hlinkClick r:id="rId7" action="ppaction://hlinksldjump"/>
            <a:extLst>
              <a:ext uri="{FF2B5EF4-FFF2-40B4-BE49-F238E27FC236}">
                <a16:creationId xmlns:a16="http://schemas.microsoft.com/office/drawing/2014/main" id="{49EEE9DE-0719-42DD-8D38-38E22FAC4B16}"/>
              </a:ext>
            </a:extLst>
          </p:cNvPr>
          <p:cNvSpPr txBox="1"/>
          <p:nvPr/>
        </p:nvSpPr>
        <p:spPr>
          <a:xfrm>
            <a:off x="5219699" y="350606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8</a:t>
            </a:r>
            <a:endParaRPr lang="en-US" sz="3200" dirty="0">
              <a:latin typeface="Times New Roman" pitchFamily="18" charset="0"/>
              <a:cs typeface="Times New Roman" pitchFamily="18" charset="0"/>
            </a:endParaRPr>
          </a:p>
        </p:txBody>
      </p:sp>
      <p:sp>
        <p:nvSpPr>
          <p:cNvPr id="26" name="TextBox 25">
            <a:hlinkClick r:id="rId8" action="ppaction://hlinksldjump"/>
            <a:extLst>
              <a:ext uri="{FF2B5EF4-FFF2-40B4-BE49-F238E27FC236}">
                <a16:creationId xmlns:a16="http://schemas.microsoft.com/office/drawing/2014/main" id="{F18232B4-C89A-4B4A-B586-CDDFF45C26B4}"/>
              </a:ext>
            </a:extLst>
          </p:cNvPr>
          <p:cNvSpPr txBox="1"/>
          <p:nvPr/>
        </p:nvSpPr>
        <p:spPr>
          <a:xfrm>
            <a:off x="7162800"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9</a:t>
            </a:r>
            <a:endParaRPr lang="en-US" sz="3200" dirty="0">
              <a:latin typeface="Times New Roman" pitchFamily="18" charset="0"/>
              <a:cs typeface="Times New Roman" pitchFamily="18" charset="0"/>
            </a:endParaRPr>
          </a:p>
        </p:txBody>
      </p:sp>
      <p:sp>
        <p:nvSpPr>
          <p:cNvPr id="27" name="TextBox 26">
            <a:hlinkClick r:id="rId9" action="ppaction://hlinksldjump"/>
            <a:extLst>
              <a:ext uri="{FF2B5EF4-FFF2-40B4-BE49-F238E27FC236}">
                <a16:creationId xmlns:a16="http://schemas.microsoft.com/office/drawing/2014/main" id="{965EA4FE-4CC2-46D0-9998-1A12C4881E3E}"/>
              </a:ext>
            </a:extLst>
          </p:cNvPr>
          <p:cNvSpPr txBox="1"/>
          <p:nvPr/>
        </p:nvSpPr>
        <p:spPr>
          <a:xfrm>
            <a:off x="9190038"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10</a:t>
            </a:r>
            <a:endParaRPr lang="en-US" sz="3200" dirty="0">
              <a:latin typeface="Times New Roman" pitchFamily="18" charset="0"/>
              <a:cs typeface="Times New Roman" pitchFamily="18" charset="0"/>
            </a:endParaRPr>
          </a:p>
        </p:txBody>
      </p:sp>
      <p:sp>
        <p:nvSpPr>
          <p:cNvPr id="28" name="TextBox 27">
            <a:hlinkClick r:id="rId10" action="ppaction://hlinksldjump"/>
            <a:extLst>
              <a:ext uri="{FF2B5EF4-FFF2-40B4-BE49-F238E27FC236}">
                <a16:creationId xmlns:a16="http://schemas.microsoft.com/office/drawing/2014/main" id="{2E1F1D6C-80AC-43B5-92ED-2BEB45295842}"/>
              </a:ext>
            </a:extLst>
          </p:cNvPr>
          <p:cNvSpPr txBox="1"/>
          <p:nvPr/>
        </p:nvSpPr>
        <p:spPr>
          <a:xfrm>
            <a:off x="9175751"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5</a:t>
            </a:r>
            <a:endParaRPr lang="en-US" sz="3200" dirty="0">
              <a:latin typeface="Times New Roman" pitchFamily="18" charset="0"/>
              <a:cs typeface="Times New Roman" pitchFamily="18" charset="0"/>
            </a:endParaRPr>
          </a:p>
        </p:txBody>
      </p:sp>
      <p:sp>
        <p:nvSpPr>
          <p:cNvPr id="29" name="TextBox 28">
            <a:hlinkClick r:id="rId11" action="ppaction://hlinksldjump"/>
            <a:extLst>
              <a:ext uri="{FF2B5EF4-FFF2-40B4-BE49-F238E27FC236}">
                <a16:creationId xmlns:a16="http://schemas.microsoft.com/office/drawing/2014/main" id="{45ED0B1D-17D6-40BE-8A66-D0E8F984A9B1}"/>
              </a:ext>
            </a:extLst>
          </p:cNvPr>
          <p:cNvSpPr txBox="1"/>
          <p:nvPr/>
        </p:nvSpPr>
        <p:spPr>
          <a:xfrm>
            <a:off x="71628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4</a:t>
            </a:r>
            <a:endParaRPr lang="en-US" sz="3200" dirty="0">
              <a:latin typeface="Times New Roman" pitchFamily="18" charset="0"/>
              <a:cs typeface="Times New Roman" pitchFamily="18" charset="0"/>
            </a:endParaRPr>
          </a:p>
        </p:txBody>
      </p:sp>
      <p:sp>
        <p:nvSpPr>
          <p:cNvPr id="30" name="TextBox 29">
            <a:hlinkClick r:id="rId12" action="ppaction://hlinksldjump"/>
            <a:extLst>
              <a:ext uri="{FF2B5EF4-FFF2-40B4-BE49-F238E27FC236}">
                <a16:creationId xmlns:a16="http://schemas.microsoft.com/office/drawing/2014/main" id="{2587651A-45AE-4195-A1A7-CD95792BA441}"/>
              </a:ext>
            </a:extLst>
          </p:cNvPr>
          <p:cNvSpPr txBox="1"/>
          <p:nvPr/>
        </p:nvSpPr>
        <p:spPr>
          <a:xfrm>
            <a:off x="52197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3</a:t>
            </a:r>
            <a:endParaRPr lang="en-US" sz="3200" dirty="0">
              <a:latin typeface="Times New Roman" pitchFamily="18" charset="0"/>
              <a:cs typeface="Times New Roman" pitchFamily="18" charset="0"/>
            </a:endParaRPr>
          </a:p>
        </p:txBody>
      </p:sp>
      <p:sp>
        <p:nvSpPr>
          <p:cNvPr id="31" name="TextBox 30">
            <a:hlinkClick r:id="rId13" action="ppaction://hlinksldjump"/>
            <a:extLst>
              <a:ext uri="{FF2B5EF4-FFF2-40B4-BE49-F238E27FC236}">
                <a16:creationId xmlns:a16="http://schemas.microsoft.com/office/drawing/2014/main" id="{04697A43-19B2-4AEC-A38B-4C331ED3BBCE}"/>
              </a:ext>
            </a:extLst>
          </p:cNvPr>
          <p:cNvSpPr txBox="1"/>
          <p:nvPr/>
        </p:nvSpPr>
        <p:spPr>
          <a:xfrm>
            <a:off x="3152775" y="2508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a:t>
            </a:r>
            <a:endParaRPr lang="en-US" sz="3200" dirty="0">
              <a:latin typeface="Times New Roman" pitchFamily="18" charset="0"/>
              <a:cs typeface="Times New Roman" pitchFamily="18" charset="0"/>
            </a:endParaRPr>
          </a:p>
        </p:txBody>
      </p:sp>
      <p:sp>
        <p:nvSpPr>
          <p:cNvPr id="32" name="TextBox 31">
            <a:hlinkClick r:id="rId14" action="ppaction://hlinksldjump"/>
            <a:extLst>
              <a:ext uri="{FF2B5EF4-FFF2-40B4-BE49-F238E27FC236}">
                <a16:creationId xmlns:a16="http://schemas.microsoft.com/office/drawing/2014/main" id="{5F6972C7-D744-40BB-B369-0EB92651A393}"/>
              </a:ext>
            </a:extLst>
          </p:cNvPr>
          <p:cNvSpPr txBox="1"/>
          <p:nvPr/>
        </p:nvSpPr>
        <p:spPr>
          <a:xfrm>
            <a:off x="1123950" y="451485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11</a:t>
            </a:r>
            <a:endParaRPr lang="en-US" sz="3200" dirty="0">
              <a:latin typeface="Times New Roman" pitchFamily="18" charset="0"/>
              <a:cs typeface="Times New Roman" pitchFamily="18" charset="0"/>
            </a:endParaRPr>
          </a:p>
        </p:txBody>
      </p:sp>
      <p:sp>
        <p:nvSpPr>
          <p:cNvPr id="33" name="TextBox 32">
            <a:hlinkClick r:id="rId15" action="ppaction://hlinksldjump"/>
            <a:extLst>
              <a:ext uri="{FF2B5EF4-FFF2-40B4-BE49-F238E27FC236}">
                <a16:creationId xmlns:a16="http://schemas.microsoft.com/office/drawing/2014/main" id="{665BA3AD-27E0-4E23-B6BD-3B28C44960A9}"/>
              </a:ext>
            </a:extLst>
          </p:cNvPr>
          <p:cNvSpPr txBox="1"/>
          <p:nvPr/>
        </p:nvSpPr>
        <p:spPr>
          <a:xfrm>
            <a:off x="1123950" y="352511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6</a:t>
            </a:r>
            <a:endParaRPr lang="en-US" sz="3200" dirty="0">
              <a:latin typeface="Times New Roman" pitchFamily="18" charset="0"/>
              <a:cs typeface="Times New Roman" pitchFamily="18" charset="0"/>
            </a:endParaRPr>
          </a:p>
        </p:txBody>
      </p:sp>
      <p:sp>
        <p:nvSpPr>
          <p:cNvPr id="34" name="TextBox 33">
            <a:hlinkClick r:id="rId16" action="ppaction://hlinksldjump"/>
            <a:extLst>
              <a:ext uri="{FF2B5EF4-FFF2-40B4-BE49-F238E27FC236}">
                <a16:creationId xmlns:a16="http://schemas.microsoft.com/office/drawing/2014/main" id="{F96C4C47-FAB0-44A1-B08A-E84149743D3C}"/>
              </a:ext>
            </a:extLst>
          </p:cNvPr>
          <p:cNvSpPr txBox="1"/>
          <p:nvPr/>
        </p:nvSpPr>
        <p:spPr>
          <a:xfrm>
            <a:off x="1095375" y="25278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a:t>
            </a:r>
          </a:p>
        </p:txBody>
      </p:sp>
      <p:sp>
        <p:nvSpPr>
          <p:cNvPr id="18" name="Arrow: Left 17">
            <a:hlinkClick r:id="rId17" action="ppaction://hlinksldjump"/>
            <a:extLst>
              <a:ext uri="{FF2B5EF4-FFF2-40B4-BE49-F238E27FC236}">
                <a16:creationId xmlns:a16="http://schemas.microsoft.com/office/drawing/2014/main" id="{79D5AF5C-2EE5-4134-9B77-455C31E96D5E}"/>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12433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5AB3968-28E3-4477-93B6-2E86238D0337}"/>
                  </a:ext>
                </a:extLst>
              </p:cNvPr>
              <p:cNvSpPr/>
              <p:nvPr/>
            </p:nvSpPr>
            <p:spPr>
              <a:xfrm>
                <a:off x="1244252" y="359388"/>
                <a:ext cx="9302662" cy="6285888"/>
              </a:xfrm>
              <a:prstGeom prst="rect">
                <a:avLst/>
              </a:prstGeom>
            </p:spPr>
            <p:txBody>
              <a:bodyPr wrap="square">
                <a:spAutoFit/>
              </a:bodyPr>
              <a:lstStyle/>
              <a:p>
                <a:pPr algn="just">
                  <a:lnSpc>
                    <a:spcPct val="115000"/>
                  </a:lnSpc>
                  <a:spcAft>
                    <a:spcPts val="0"/>
                  </a:spcAft>
                </a:pPr>
                <a:r>
                  <a:rPr lang="fr-FR" sz="3200" b="1">
                    <a:solidFill>
                      <a:srgbClr val="0000FF"/>
                    </a:solidFill>
                    <a:latin typeface="Varpada"/>
                    <a:ea typeface="Calibri" panose="020F0502020204030204" pitchFamily="34" charset="0"/>
                    <a:cs typeface="Times New Roman" panose="02020603050405020304" pitchFamily="18" charset="0"/>
                  </a:rPr>
                  <a:t>Câu 14.</a:t>
                </a:r>
                <a:r>
                  <a:rPr lang="fr-FR" sz="3200">
                    <a:latin typeface="Varpada"/>
                    <a:ea typeface="Calibri" panose="020F0502020204030204" pitchFamily="34" charset="0"/>
                    <a:cs typeface="Times New Roman" panose="02020603050405020304" pitchFamily="18" charset="0"/>
                  </a:rPr>
                  <a:t>Cho hàm số </a:t>
                </a:r>
                <a14:m>
                  <m:oMath xmlns:m="http://schemas.openxmlformats.org/officeDocument/2006/math">
                    <m:r>
                      <a:rPr lang="fr-FR" sz="3200" i="1">
                        <a:latin typeface="Cambria Math" panose="02040503050406030204" pitchFamily="18" charset="0"/>
                        <a:ea typeface="Calibri" panose="020F0502020204030204" pitchFamily="34" charset="0"/>
                        <a:cs typeface="Times New Roman" panose="02020603050405020304" pitchFamily="18" charset="0"/>
                      </a:rPr>
                      <m:t>𝑦</m:t>
                    </m:r>
                    <m:r>
                      <a:rPr lang="fr-FR" sz="3200" i="1">
                        <a:latin typeface="Cambria Math" panose="02040503050406030204" pitchFamily="18" charset="0"/>
                        <a:ea typeface="Calibri" panose="020F0502020204030204" pitchFamily="34" charset="0"/>
                        <a:cs typeface="Times New Roman" panose="02020603050405020304" pitchFamily="18" charset="0"/>
                      </a:rPr>
                      <m:t>=</m:t>
                    </m:r>
                    <m:r>
                      <a:rPr lang="fr-FR" sz="32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fr-FR" sz="3200" i="1">
                            <a:latin typeface="Cambria Math" panose="02040503050406030204" pitchFamily="18" charset="0"/>
                            <a:ea typeface="Calibri" panose="020F0502020204030204" pitchFamily="34" charset="0"/>
                            <a:cs typeface="Times New Roman" panose="02020603050405020304" pitchFamily="18" charset="0"/>
                          </a:rPr>
                          <m:t>𝑥</m:t>
                        </m:r>
                      </m:e>
                    </m:d>
                  </m:oMath>
                </a14:m>
                <a:r>
                  <a:rPr lang="fr-FR" sz="3200">
                    <a:latin typeface="Varpada"/>
                    <a:ea typeface="Calibri" panose="020F0502020204030204" pitchFamily="34" charset="0"/>
                    <a:cs typeface="Times New Roman" panose="02020603050405020304" pitchFamily="18" charset="0"/>
                  </a:rPr>
                  <a:t> có đồ thị như hình vẽ bên. Hỏi hàm số đã cho nghịch biến trên khoảng nào dưới đây ?</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A. </a:t>
                </a:r>
                <a14:m>
                  <m:oMath xmlns:m="http://schemas.openxmlformats.org/officeDocument/2006/math">
                    <m:d>
                      <m:dPr>
                        <m:ctrlPr>
                          <a:rPr lang="en-US" sz="32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dPr>
                      <m:e>
                        <m:r>
                          <a:rPr lang="en-US" sz="32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r>
                          <a:rPr lang="en-US" sz="32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r>
                          <a:rPr lang="en-US" sz="32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r>
                          <a:rPr lang="en-US" sz="32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𝟖</m:t>
                        </m:r>
                      </m:e>
                    </m:d>
                  </m:oMath>
                </a14:m>
                <a:r>
                  <a:rPr lang="en-US"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US" sz="3200" b="1">
                  <a:solidFill>
                    <a:srgbClr val="0000FF"/>
                  </a:solidFill>
                  <a:latin typeface="Varpada"/>
                  <a:ea typeface="Calibri" panose="020F0502020204030204" pitchFamily="34" charset="0"/>
                  <a:cs typeface="Times New Roman" panose="02020603050405020304" pitchFamily="18" charset="0"/>
                </a:endParaRPr>
              </a:p>
              <a:p>
                <a:pPr algn="just">
                  <a:lnSpc>
                    <a:spcPct val="115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B</a:t>
                </a:r>
                <a:r>
                  <a:rPr lang="en-US" sz="3200">
                    <a:latin typeface="Varpada"/>
                    <a:ea typeface="Calibri" panose="020F0502020204030204" pitchFamily="34" charset="0"/>
                    <a:cs typeface="Times New Roman" panose="02020603050405020304" pitchFamily="18" charset="0"/>
                  </a:rPr>
                  <a:t>. </a:t>
                </a:r>
                <a:r>
                  <a:rPr lang="en-US" sz="3200" b="1">
                    <a:solidFill>
                      <a:srgbClr val="0000FF"/>
                    </a:solidFill>
                    <a:latin typeface="Varpada"/>
                    <a:ea typeface="Calibri" panose="020F0502020204030204" pitchFamily="34" charset="0"/>
                    <a:cs typeface="Times New Roman" panose="02020603050405020304" pitchFamily="18" charset="0"/>
                  </a:rPr>
                  <a:t> </a:t>
                </a:r>
                <a14:m>
                  <m:oMath xmlns:m="http://schemas.openxmlformats.org/officeDocument/2006/math">
                    <m:d>
                      <m:dPr>
                        <m:ctrlPr>
                          <a:rPr lang="en-US" sz="32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dPr>
                      <m:e>
                        <m:r>
                          <a:rPr lang="en-US" sz="32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𝟏</m:t>
                        </m:r>
                        <m:r>
                          <a:rPr lang="en-US" sz="32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r>
                          <a:rPr lang="en-US" sz="32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𝟒</m:t>
                        </m:r>
                      </m:e>
                    </m:d>
                  </m:oMath>
                </a14:m>
                <a:r>
                  <a:rPr lang="en-US"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US" sz="3200" b="1">
                  <a:solidFill>
                    <a:srgbClr val="0000FF"/>
                  </a:solidFill>
                  <a:latin typeface="Varpada"/>
                  <a:ea typeface="Calibri" panose="020F0502020204030204" pitchFamily="34" charset="0"/>
                  <a:cs typeface="Times New Roman" panose="02020603050405020304" pitchFamily="18" charset="0"/>
                </a:endParaRPr>
              </a:p>
              <a:p>
                <a:pPr algn="just">
                  <a:lnSpc>
                    <a:spcPct val="115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C</a:t>
                </a:r>
                <a:r>
                  <a:rPr lang="en-US" sz="3200">
                    <a:latin typeface="Varpada"/>
                    <a:ea typeface="Calibri" panose="020F0502020204030204" pitchFamily="34" charset="0"/>
                    <a:cs typeface="Times New Roman" panose="02020603050405020304" pitchFamily="18" charset="0"/>
                  </a:rPr>
                  <a:t>. </a:t>
                </a:r>
                <a:r>
                  <a:rPr lang="en-US" sz="3200" b="1">
                    <a:solidFill>
                      <a:srgbClr val="0000FF"/>
                    </a:solidFill>
                    <a:latin typeface="Varpada"/>
                    <a:ea typeface="Calibri" panose="020F0502020204030204" pitchFamily="34" charset="0"/>
                    <a:cs typeface="Times New Roman" panose="02020603050405020304" pitchFamily="18" charset="0"/>
                  </a:rPr>
                  <a:t> </a:t>
                </a:r>
                <a14:m>
                  <m:oMath xmlns:m="http://schemas.openxmlformats.org/officeDocument/2006/math">
                    <m:d>
                      <m:dPr>
                        <m:ctrlPr>
                          <a:rPr lang="en-US" sz="32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dPr>
                      <m:e>
                        <m:r>
                          <a:rPr lang="en-US" sz="32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𝟒</m:t>
                        </m:r>
                        <m:r>
                          <a:rPr lang="en-US" sz="32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r>
                          <a:rPr lang="en-US" sz="32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e>
                    </m:d>
                  </m:oMath>
                </a14:m>
                <a:r>
                  <a:rPr lang="en-US"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n-US" sz="3200" b="1">
                  <a:solidFill>
                    <a:srgbClr val="0000FF"/>
                  </a:solidFill>
                  <a:latin typeface="Varpada"/>
                  <a:ea typeface="Calibri" panose="020F0502020204030204" pitchFamily="34" charset="0"/>
                  <a:cs typeface="Times New Roman" panose="02020603050405020304" pitchFamily="18" charset="0"/>
                </a:endParaRPr>
              </a:p>
              <a:p>
                <a:pPr algn="just">
                  <a:lnSpc>
                    <a:spcPct val="115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D</a:t>
                </a:r>
                <a:r>
                  <a:rPr lang="en-US" sz="3200">
                    <a:latin typeface="Varpada"/>
                    <a:ea typeface="Calibri" panose="020F0502020204030204" pitchFamily="34" charset="0"/>
                    <a:cs typeface="Times New Roman" panose="02020603050405020304" pitchFamily="18" charset="0"/>
                  </a:rPr>
                  <a:t>. </a:t>
                </a:r>
                <a:r>
                  <a:rPr lang="en-US" sz="3200" b="1">
                    <a:solidFill>
                      <a:srgbClr val="0000FF"/>
                    </a:solidFill>
                    <a:latin typeface="Varpada"/>
                    <a:ea typeface="Calibri" panose="020F0502020204030204" pitchFamily="34" charset="0"/>
                    <a:cs typeface="Times New Roman" panose="02020603050405020304" pitchFamily="18" charset="0"/>
                  </a:rPr>
                  <a:t> </a:t>
                </a:r>
                <a14:m>
                  <m:oMath xmlns:m="http://schemas.openxmlformats.org/officeDocument/2006/math">
                    <m:d>
                      <m:dPr>
                        <m:ctrlPr>
                          <a:rPr lang="en-US" sz="32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ctrlPr>
                      </m:dPr>
                      <m:e>
                        <m:r>
                          <a:rPr lang="en-US" sz="32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𝟎</m:t>
                        </m:r>
                        <m:r>
                          <a:rPr lang="en-US" sz="32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t>;</m:t>
                        </m:r>
                        <m:r>
                          <a:rPr lang="en-US" sz="3200" b="1" i="1">
                            <a:solidFill>
                              <a:srgbClr val="0000FF"/>
                            </a:solidFill>
                            <a:latin typeface="Cambria Math" panose="02040503050406030204" pitchFamily="18" charset="0"/>
                            <a:ea typeface="Calibri" panose="020F0502020204030204" pitchFamily="34" charset="0"/>
                            <a:cs typeface="Times New Roman" panose="02020603050405020304" pitchFamily="18" charset="0"/>
                          </a:rPr>
                          <m:t>𝟏</m:t>
                        </m:r>
                      </m:e>
                    </m:d>
                  </m:oMath>
                </a14:m>
                <a:r>
                  <a:rPr lang="en-US"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35AB3968-28E3-4477-93B6-2E86238D0337}"/>
                  </a:ext>
                </a:extLst>
              </p:cNvPr>
              <p:cNvSpPr>
                <a:spLocks noRot="1" noChangeAspect="1" noMove="1" noResize="1" noEditPoints="1" noAdjustHandles="1" noChangeArrowheads="1" noChangeShapeType="1" noTextEdit="1"/>
              </p:cNvSpPr>
              <p:nvPr/>
            </p:nvSpPr>
            <p:spPr>
              <a:xfrm>
                <a:off x="1244252" y="359388"/>
                <a:ext cx="9302662" cy="6285888"/>
              </a:xfrm>
              <a:prstGeom prst="rect">
                <a:avLst/>
              </a:prstGeom>
              <a:blipFill>
                <a:blip r:embed="rId2"/>
                <a:stretch>
                  <a:fillRect l="-1638" t="-582" r="-2752" b="-232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7732B183-856F-4D0A-AFCE-1872CC5CF72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7989" y="1573007"/>
            <a:ext cx="5649238" cy="4527168"/>
          </a:xfrm>
          <a:prstGeom prst="rect">
            <a:avLst/>
          </a:prstGeom>
          <a:noFill/>
          <a:ln>
            <a:noFill/>
          </a:ln>
        </p:spPr>
      </p:pic>
      <p:sp>
        <p:nvSpPr>
          <p:cNvPr id="5" name="Arrow: Left 4">
            <a:hlinkClick r:id="rId4" action="ppaction://hlinksldjump"/>
            <a:extLst>
              <a:ext uri="{FF2B5EF4-FFF2-40B4-BE49-F238E27FC236}">
                <a16:creationId xmlns:a16="http://schemas.microsoft.com/office/drawing/2014/main" id="{F493200B-DCA7-4C2B-99CF-0F4671BAFBC7}"/>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027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4" end="4"/>
                                            </p:txEl>
                                          </p:spTgt>
                                        </p:tgtEl>
                                        <p:attrNameLst>
                                          <p:attrName>style.color</p:attrName>
                                        </p:attrNameLst>
                                      </p:cBhvr>
                                      <p:by>
                                        <p:hsl h="7200000" s="0" l="0"/>
                                      </p:by>
                                    </p:animClr>
                                    <p:animClr clrSpc="hsl" dir="cw">
                                      <p:cBhvr>
                                        <p:cTn id="7" dur="500" fill="hold"/>
                                        <p:tgtEl>
                                          <p:spTgt spid="3">
                                            <p:txEl>
                                              <p:pRg st="4" end="4"/>
                                            </p:txEl>
                                          </p:spTgt>
                                        </p:tgtEl>
                                        <p:attrNameLst>
                                          <p:attrName>fillcolor</p:attrName>
                                        </p:attrNameLst>
                                      </p:cBhvr>
                                      <p:by>
                                        <p:hsl h="7200000" s="0" l="0"/>
                                      </p:by>
                                    </p:animClr>
                                    <p:animClr clrSpc="hsl" dir="cw">
                                      <p:cBhvr>
                                        <p:cTn id="8" dur="500" fill="hold"/>
                                        <p:tgtEl>
                                          <p:spTgt spid="3">
                                            <p:txEl>
                                              <p:pRg st="4" end="4"/>
                                            </p:txEl>
                                          </p:spTgt>
                                        </p:tgtEl>
                                        <p:attrNameLst>
                                          <p:attrName>stroke.color</p:attrName>
                                        </p:attrNameLst>
                                      </p:cBhvr>
                                      <p:by>
                                        <p:hsl h="7200000" s="0" l="0"/>
                                      </p:by>
                                    </p:animClr>
                                    <p:set>
                                      <p:cBhvr>
                                        <p:cTn id="9" dur="500"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0F3C74F-1C58-44C2-9847-9FB07DB23468}"/>
                  </a:ext>
                </a:extLst>
              </p:cNvPr>
              <p:cNvSpPr/>
              <p:nvPr/>
            </p:nvSpPr>
            <p:spPr>
              <a:xfrm>
                <a:off x="1419615" y="633538"/>
                <a:ext cx="8438369" cy="4445384"/>
              </a:xfrm>
              <a:prstGeom prst="rect">
                <a:avLst/>
              </a:prstGeom>
            </p:spPr>
            <p:txBody>
              <a:bodyPr wrap="square">
                <a:spAutoFit/>
              </a:bodyPr>
              <a:lstStyle/>
              <a:p>
                <a:pPr>
                  <a:lnSpc>
                    <a:spcPct val="150000"/>
                  </a:lnSpc>
                  <a:spcAft>
                    <a:spcPts val="0"/>
                  </a:spcAft>
                </a:pPr>
                <a:r>
                  <a:rPr lang="en-US" sz="3200" b="1">
                    <a:solidFill>
                      <a:srgbClr val="0033CC"/>
                    </a:solidFill>
                    <a:latin typeface="Varpada"/>
                    <a:ea typeface="Calibri" panose="020F0502020204030204" pitchFamily="34" charset="0"/>
                    <a:cs typeface="Times New Roman" panose="02020603050405020304" pitchFamily="18" charset="0"/>
                  </a:rPr>
                  <a:t>Câu 15. </a:t>
                </a:r>
                <a:r>
                  <a:rPr lang="en-US" sz="3200">
                    <a:latin typeface="Varpada"/>
                    <a:ea typeface="Calibri" panose="020F0502020204030204" pitchFamily="34" charset="0"/>
                    <a:cs typeface="Times New Roman" panose="02020603050405020304" pitchFamily="18" charset="0"/>
                  </a:rPr>
                  <a:t>Tìm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𝑚</m:t>
                    </m:r>
                  </m:oMath>
                </a14:m>
                <a:r>
                  <a:rPr lang="en-US" sz="3200">
                    <a:latin typeface="Varpada"/>
                    <a:ea typeface="Calibri" panose="020F0502020204030204" pitchFamily="34" charset="0"/>
                    <a:cs typeface="Times New Roman" panose="02020603050405020304" pitchFamily="18" charset="0"/>
                  </a:rPr>
                  <a:t> để hàm số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8</m:t>
                    </m:r>
                  </m:oMath>
                </a14:m>
                <a:r>
                  <a:rPr lang="en-US" sz="3200">
                    <a:latin typeface="Varpada"/>
                    <a:ea typeface="Calibri" panose="020F0502020204030204" pitchFamily="34" charset="0"/>
                    <a:cs typeface="Times New Roman" panose="02020603050405020304" pitchFamily="18" charset="0"/>
                  </a:rPr>
                  <a:t> nghịch biến trên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ℝ</m:t>
                    </m:r>
                  </m:oMath>
                </a14:m>
                <a:r>
                  <a:rPr lang="en-US"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A.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oMath>
                </a14:m>
                <a:r>
                  <a:rPr lang="en-US"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B</a:t>
                </a:r>
                <a:r>
                  <a:rPr lang="en-US" sz="3200">
                    <a:solidFill>
                      <a:srgbClr val="0000FF"/>
                    </a:solidFill>
                    <a:latin typeface="Varpada"/>
                    <a:ea typeface="Calibri" panose="020F0502020204030204" pitchFamily="34" charset="0"/>
                    <a:cs typeface="Times New Roman" panose="02020603050405020304" pitchFamily="18" charset="0"/>
                  </a:rPr>
                  <a:t>. </a:t>
                </a:r>
                <a:r>
                  <a:rPr lang="en-US" sz="3200" b="1">
                    <a:solidFill>
                      <a:srgbClr val="0000FF"/>
                    </a:solidFill>
                    <a:latin typeface="Varpada"/>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&gt;</m:t>
                    </m:r>
                    <m:r>
                      <a:rPr lang="en-US" sz="3200" i="1">
                        <a:latin typeface="Cambria Math" panose="02040503050406030204" pitchFamily="18" charset="0"/>
                        <a:ea typeface="Calibri" panose="020F0502020204030204" pitchFamily="34" charset="0"/>
                        <a:cs typeface="Times New Roman" panose="02020603050405020304" pitchFamily="18" charset="0"/>
                      </a:rPr>
                      <m:t>1</m:t>
                    </m:r>
                  </m:oMath>
                </a14:m>
                <a:r>
                  <a:rPr lang="en-US"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C</a:t>
                </a:r>
                <a:r>
                  <a:rPr lang="en-US" sz="3200">
                    <a:solidFill>
                      <a:srgbClr val="000000"/>
                    </a:solidFill>
                    <a:latin typeface="Varpada"/>
                    <a:ea typeface="Calibri" panose="020F0502020204030204" pitchFamily="34" charset="0"/>
                    <a:cs typeface="Times New Roman" panose="02020603050405020304" pitchFamily="18" charset="0"/>
                  </a:rPr>
                  <a:t>. </a:t>
                </a:r>
                <a:r>
                  <a:rPr lang="en-US" sz="3200" b="1">
                    <a:solidFill>
                      <a:srgbClr val="0000FF"/>
                    </a:solidFill>
                    <a:latin typeface="Varpada"/>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&lt;</m:t>
                    </m:r>
                    <m:r>
                      <a:rPr lang="en-US" sz="3200" i="1">
                        <a:latin typeface="Cambria Math" panose="02040503050406030204" pitchFamily="18" charset="0"/>
                        <a:ea typeface="Calibri" panose="020F0502020204030204" pitchFamily="34" charset="0"/>
                        <a:cs typeface="Times New Roman" panose="02020603050405020304" pitchFamily="18" charset="0"/>
                      </a:rPr>
                      <m:t>1</m:t>
                    </m:r>
                  </m:oMath>
                </a14:m>
                <a:r>
                  <a:rPr lang="en-US"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D</a:t>
                </a:r>
                <a:r>
                  <a:rPr lang="en-US" sz="3200">
                    <a:solidFill>
                      <a:srgbClr val="000000"/>
                    </a:solidFill>
                    <a:latin typeface="Varpada"/>
                    <a:ea typeface="Calibri" panose="020F0502020204030204" pitchFamily="34" charset="0"/>
                    <a:cs typeface="Times New Roman" panose="02020603050405020304" pitchFamily="18" charset="0"/>
                  </a:rPr>
                  <a:t>. </a:t>
                </a:r>
                <a:r>
                  <a:rPr lang="en-US" sz="3200" b="1">
                    <a:solidFill>
                      <a:srgbClr val="0000FF"/>
                    </a:solidFill>
                    <a:latin typeface="Varpada"/>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oMath>
                </a14:m>
                <a:r>
                  <a:rPr lang="en-US"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70F3C74F-1C58-44C2-9847-9FB07DB23468}"/>
                  </a:ext>
                </a:extLst>
              </p:cNvPr>
              <p:cNvSpPr>
                <a:spLocks noRot="1" noChangeAspect="1" noMove="1" noResize="1" noEditPoints="1" noAdjustHandles="1" noChangeArrowheads="1" noChangeShapeType="1" noTextEdit="1"/>
              </p:cNvSpPr>
              <p:nvPr/>
            </p:nvSpPr>
            <p:spPr>
              <a:xfrm>
                <a:off x="1419615" y="633538"/>
                <a:ext cx="8438369" cy="4445384"/>
              </a:xfrm>
              <a:prstGeom prst="rect">
                <a:avLst/>
              </a:prstGeom>
              <a:blipFill>
                <a:blip r:embed="rId2"/>
                <a:stretch>
                  <a:fillRect l="-1879" b="-3704"/>
                </a:stretch>
              </a:blipFill>
            </p:spPr>
            <p:txBody>
              <a:bodyPr/>
              <a:lstStyle/>
              <a:p>
                <a:r>
                  <a:rPr lang="en-US">
                    <a:noFill/>
                  </a:rPr>
                  <a:t> </a:t>
                </a:r>
              </a:p>
            </p:txBody>
          </p:sp>
        </mc:Fallback>
      </mc:AlternateContent>
      <p:sp>
        <p:nvSpPr>
          <p:cNvPr id="4" name="Arrow: Left 3">
            <a:hlinkClick r:id="rId3" action="ppaction://hlinksldjump"/>
            <a:extLst>
              <a:ext uri="{FF2B5EF4-FFF2-40B4-BE49-F238E27FC236}">
                <a16:creationId xmlns:a16="http://schemas.microsoft.com/office/drawing/2014/main" id="{C5676ACB-1C0F-4D26-8945-1E44371161E6}"/>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70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2" end="2"/>
                                            </p:txEl>
                                          </p:spTgt>
                                        </p:tgtEl>
                                        <p:attrNameLst>
                                          <p:attrName>style.color</p:attrName>
                                        </p:attrNameLst>
                                      </p:cBhvr>
                                      <p:by>
                                        <p:hsl h="7200000" s="0" l="0"/>
                                      </p:by>
                                    </p:animClr>
                                    <p:animClr clrSpc="hsl" dir="cw">
                                      <p:cBhvr>
                                        <p:cTn id="7" dur="500" fill="hold"/>
                                        <p:tgtEl>
                                          <p:spTgt spid="3">
                                            <p:txEl>
                                              <p:pRg st="2" end="2"/>
                                            </p:txEl>
                                          </p:spTgt>
                                        </p:tgtEl>
                                        <p:attrNameLst>
                                          <p:attrName>fillcolor</p:attrName>
                                        </p:attrNameLst>
                                      </p:cBhvr>
                                      <p:by>
                                        <p:hsl h="7200000" s="0" l="0"/>
                                      </p:by>
                                    </p:animClr>
                                    <p:animClr clrSpc="hsl" dir="cw">
                                      <p:cBhvr>
                                        <p:cTn id="8" dur="500" fill="hold"/>
                                        <p:tgtEl>
                                          <p:spTgt spid="3">
                                            <p:txEl>
                                              <p:pRg st="2" end="2"/>
                                            </p:txEl>
                                          </p:spTgt>
                                        </p:tgtEl>
                                        <p:attrNameLst>
                                          <p:attrName>stroke.color</p:attrName>
                                        </p:attrNameLst>
                                      </p:cBhvr>
                                      <p:by>
                                        <p:hsl h="7200000" s="0" l="0"/>
                                      </p:by>
                                    </p:animClr>
                                    <p:set>
                                      <p:cBhvr>
                                        <p:cTn id="9"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49D8584-2CA4-4F45-A1E8-AB8236C1708F}"/>
                  </a:ext>
                </a:extLst>
              </p:cNvPr>
              <p:cNvSpPr/>
              <p:nvPr/>
            </p:nvSpPr>
            <p:spPr>
              <a:xfrm>
                <a:off x="1281828" y="115657"/>
                <a:ext cx="9089721" cy="5773953"/>
              </a:xfrm>
              <a:prstGeom prst="rect">
                <a:avLst/>
              </a:prstGeom>
            </p:spPr>
            <p:txBody>
              <a:bodyPr wrap="square">
                <a:spAutoFit/>
              </a:bodyPr>
              <a:lstStyle/>
              <a:p>
                <a:pPr>
                  <a:spcAft>
                    <a:spcPts val="0"/>
                  </a:spcAft>
                </a:pPr>
                <a:r>
                  <a:rPr lang="en-US" sz="3200" b="1">
                    <a:solidFill>
                      <a:srgbClr val="C00000"/>
                    </a:solidFill>
                    <a:latin typeface="Varpada"/>
                    <a:ea typeface="Calibri" panose="020F0502020204030204" pitchFamily="34" charset="0"/>
                    <a:cs typeface="Times New Roman" panose="02020603050405020304" pitchFamily="18" charset="0"/>
                    <a:sym typeface="Wingdings 2" panose="05020102010507070707" pitchFamily="18" charset="2"/>
                  </a:rPr>
                  <a:t></a:t>
                </a:r>
                <a:r>
                  <a:rPr lang="en-US" sz="3200" b="1">
                    <a:solidFill>
                      <a:srgbClr val="C00000"/>
                    </a:solidFill>
                    <a:latin typeface="Varpada"/>
                    <a:ea typeface="Calibri" panose="020F0502020204030204" pitchFamily="34" charset="0"/>
                    <a:cs typeface="Times New Roman" panose="02020603050405020304" pitchFamily="18" charset="0"/>
                  </a:rPr>
                  <a:t>2. Thông hiểu:</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fr-FR" sz="3200" b="1">
                    <a:solidFill>
                      <a:srgbClr val="0000FF"/>
                    </a:solidFill>
                    <a:latin typeface="Varpada"/>
                    <a:ea typeface="Calibri" panose="020F0502020204030204" pitchFamily="34" charset="0"/>
                    <a:cs typeface="Times New Roman" panose="02020603050405020304" pitchFamily="18" charset="0"/>
                  </a:rPr>
                  <a:t>Câu 1. </a:t>
                </a:r>
                <a:r>
                  <a:rPr lang="nl-NL" sz="3200">
                    <a:latin typeface="Varpada"/>
                    <a:ea typeface="Calibri" panose="020F0502020204030204" pitchFamily="34" charset="0"/>
                    <a:cs typeface="Times New Roman" panose="02020603050405020304" pitchFamily="18" charset="0"/>
                  </a:rPr>
                  <a:t>Hàm số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latin typeface="Cambria Math" panose="02040503050406030204" pitchFamily="18" charset="0"/>
                            <a:ea typeface="Calibri" panose="020F0502020204030204" pitchFamily="34" charset="0"/>
                            <a:cs typeface="Times New Roman" panose="02020603050405020304" pitchFamily="18"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2</m:t>
                        </m:r>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3</m:t>
                        </m:r>
                      </m:num>
                      <m:den>
                        <m:rad>
                          <m:radPr>
                            <m:degHide m:val="on"/>
                            <m:ctrlPr>
                              <a:rPr lang="en-US" sz="3200" i="1">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2</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e>
                        </m:rad>
                      </m:den>
                    </m:f>
                  </m:oMath>
                </a14:m>
                <a:r>
                  <a:rPr lang="nl-NL" sz="3200">
                    <a:latin typeface="Varpada"/>
                    <a:ea typeface="Calibri" panose="020F0502020204030204" pitchFamily="34" charset="0"/>
                    <a:cs typeface="Times New Roman" panose="02020603050405020304" pitchFamily="18" charset="0"/>
                  </a:rPr>
                  <a:t> nghịch biến trên khoảng nào trong các khoảng dưới đây?</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nl-NL" sz="3200" b="1">
                    <a:solidFill>
                      <a:srgbClr val="0000FF"/>
                    </a:solidFill>
                    <a:latin typeface="Varpada"/>
                    <a:ea typeface="Calibri" panose="020F0502020204030204" pitchFamily="34" charset="0"/>
                    <a:cs typeface="Times New Roman" panose="02020603050405020304" pitchFamily="18" charset="0"/>
                  </a:rPr>
                  <a:t>A. </a:t>
                </a:r>
                <a14:m>
                  <m:oMath xmlns:m="http://schemas.openxmlformats.org/officeDocument/2006/math">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e>
                    </m:d>
                  </m:oMath>
                </a14:m>
                <a:r>
                  <a:rPr lang="nl-NL" sz="3200">
                    <a:latin typeface="Varpada"/>
                    <a:ea typeface="Calibri" panose="020F0502020204030204" pitchFamily="34" charset="0"/>
                    <a:cs typeface="Times New Roman" panose="02020603050405020304" pitchFamily="18" charset="0"/>
                  </a:rPr>
                  <a:t> và </a:t>
                </a:r>
                <a14:m>
                  <m:oMath xmlns:m="http://schemas.openxmlformats.org/officeDocument/2006/math">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1</m:t>
                        </m:r>
                        <m:r>
                          <a:rPr lang="en-US" sz="3200" i="1">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latin typeface="Cambria Math" panose="02040503050406030204" pitchFamily="18" charset="0"/>
                                <a:ea typeface="Calibri" panose="020F0502020204030204" pitchFamily="34" charset="0"/>
                                <a:cs typeface="Times New Roman" panose="02020603050405020304" pitchFamily="18"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3</m:t>
                            </m:r>
                          </m:num>
                          <m:den>
                            <m:r>
                              <a:rPr lang="en-US" sz="3200" i="1">
                                <a:latin typeface="Cambria Math" panose="02040503050406030204" pitchFamily="18" charset="0"/>
                                <a:ea typeface="Calibri" panose="020F0502020204030204" pitchFamily="34" charset="0"/>
                                <a:cs typeface="Times New Roman" panose="02020603050405020304" pitchFamily="18" charset="0"/>
                              </a:rPr>
                              <m:t>2</m:t>
                            </m:r>
                          </m:den>
                        </m:f>
                      </m:e>
                    </m:d>
                  </m:oMath>
                </a14:m>
                <a:r>
                  <a:rPr lang="nl-NL"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nl-NL" sz="3200" b="1">
                    <a:solidFill>
                      <a:srgbClr val="0000FF"/>
                    </a:solidFill>
                    <a:latin typeface="Varpada"/>
                    <a:ea typeface="Calibri" panose="020F0502020204030204" pitchFamily="34" charset="0"/>
                    <a:cs typeface="Times New Roman" panose="02020603050405020304" pitchFamily="18" charset="0"/>
                  </a:rPr>
                  <a:t>B</a:t>
                </a:r>
                <a:r>
                  <a:rPr lang="nl-NL" sz="3200">
                    <a:latin typeface="Varpada"/>
                    <a:ea typeface="Calibri" panose="020F0502020204030204" pitchFamily="34" charset="0"/>
                    <a:cs typeface="Times New Roman" panose="02020603050405020304" pitchFamily="18" charset="0"/>
                  </a:rPr>
                  <a:t>. </a:t>
                </a:r>
                <a14:m>
                  <m:oMath xmlns:m="http://schemas.openxmlformats.org/officeDocument/2006/math">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3200" i="1">
                                <a:latin typeface="Cambria Math" panose="02040503050406030204" pitchFamily="18" charset="0"/>
                                <a:ea typeface="Calibri" panose="020F0502020204030204" pitchFamily="34" charset="0"/>
                                <a:cs typeface="Times New Roman" panose="02020603050405020304" pitchFamily="18"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3</m:t>
                            </m:r>
                          </m:num>
                          <m:den>
                            <m:r>
                              <a:rPr lang="en-US" sz="3200" i="1">
                                <a:latin typeface="Cambria Math" panose="02040503050406030204" pitchFamily="18" charset="0"/>
                                <a:ea typeface="Calibri" panose="020F0502020204030204" pitchFamily="34" charset="0"/>
                                <a:cs typeface="Times New Roman" panose="02020603050405020304" pitchFamily="18" charset="0"/>
                              </a:rPr>
                              <m:t>2</m:t>
                            </m:r>
                          </m:den>
                        </m:f>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e>
                    </m:d>
                  </m:oMath>
                </a14:m>
                <a:r>
                  <a:rPr lang="nl-NL"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nl-NL" sz="3200" b="1">
                    <a:solidFill>
                      <a:srgbClr val="0000FF"/>
                    </a:solidFill>
                    <a:latin typeface="Varpada"/>
                    <a:ea typeface="Calibri" panose="020F0502020204030204" pitchFamily="34" charset="0"/>
                    <a:cs typeface="Times New Roman" panose="02020603050405020304" pitchFamily="18" charset="0"/>
                  </a:rPr>
                  <a:t>C</a:t>
                </a:r>
                <a:r>
                  <a:rPr lang="nl-NL" sz="3200">
                    <a:latin typeface="Varpada"/>
                    <a:ea typeface="Calibri" panose="020F0502020204030204" pitchFamily="34" charset="0"/>
                    <a:cs typeface="Times New Roman" panose="02020603050405020304" pitchFamily="18" charset="0"/>
                  </a:rPr>
                  <a:t>. </a:t>
                </a:r>
                <a14:m>
                  <m:oMath xmlns:m="http://schemas.openxmlformats.org/officeDocument/2006/math">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1</m:t>
                        </m:r>
                        <m:r>
                          <a:rPr lang="en-US" sz="3200" i="1">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latin typeface="Cambria Math" panose="02040503050406030204" pitchFamily="18" charset="0"/>
                                <a:ea typeface="Calibri" panose="020F0502020204030204" pitchFamily="34" charset="0"/>
                                <a:cs typeface="Times New Roman" panose="02020603050405020304" pitchFamily="18"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3</m:t>
                            </m:r>
                          </m:num>
                          <m:den>
                            <m:r>
                              <a:rPr lang="en-US" sz="3200" i="1">
                                <a:latin typeface="Cambria Math" panose="02040503050406030204" pitchFamily="18" charset="0"/>
                                <a:ea typeface="Calibri" panose="020F0502020204030204" pitchFamily="34" charset="0"/>
                                <a:cs typeface="Times New Roman" panose="02020603050405020304" pitchFamily="18" charset="0"/>
                              </a:rPr>
                              <m:t>2</m:t>
                            </m:r>
                          </m:den>
                        </m:f>
                      </m:e>
                    </m:d>
                  </m:oMath>
                </a14:m>
                <a:r>
                  <a:rPr lang="nl-NL"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nl-NL" sz="3200" b="1">
                    <a:solidFill>
                      <a:srgbClr val="0000FF"/>
                    </a:solidFill>
                    <a:latin typeface="Varpada"/>
                    <a:ea typeface="Calibri" panose="020F0502020204030204" pitchFamily="34" charset="0"/>
                    <a:cs typeface="Times New Roman" panose="02020603050405020304" pitchFamily="18" charset="0"/>
                  </a:rPr>
                  <a:t>D</a:t>
                </a:r>
                <a:r>
                  <a:rPr lang="nl-NL" sz="3200">
                    <a:latin typeface="Varpada"/>
                    <a:ea typeface="Calibri" panose="020F0502020204030204" pitchFamily="34" charset="0"/>
                    <a:cs typeface="Times New Roman" panose="02020603050405020304" pitchFamily="18" charset="0"/>
                  </a:rPr>
                  <a:t>. </a:t>
                </a:r>
                <a14:m>
                  <m:oMath xmlns:m="http://schemas.openxmlformats.org/officeDocument/2006/math">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e>
                    </m:d>
                  </m:oMath>
                </a14:m>
                <a:r>
                  <a:rPr lang="nl-NL"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449D8584-2CA4-4F45-A1E8-AB8236C1708F}"/>
                  </a:ext>
                </a:extLst>
              </p:cNvPr>
              <p:cNvSpPr>
                <a:spLocks noRot="1" noChangeAspect="1" noMove="1" noResize="1" noEditPoints="1" noAdjustHandles="1" noChangeArrowheads="1" noChangeShapeType="1" noTextEdit="1"/>
              </p:cNvSpPr>
              <p:nvPr/>
            </p:nvSpPr>
            <p:spPr>
              <a:xfrm>
                <a:off x="1281828" y="115657"/>
                <a:ext cx="9089721" cy="5773953"/>
              </a:xfrm>
              <a:prstGeom prst="rect">
                <a:avLst/>
              </a:prstGeom>
              <a:blipFill>
                <a:blip r:embed="rId2"/>
                <a:stretch>
                  <a:fillRect l="-1677" t="-1478" b="-2640"/>
                </a:stretch>
              </a:blipFill>
            </p:spPr>
            <p:txBody>
              <a:bodyPr/>
              <a:lstStyle/>
              <a:p>
                <a:r>
                  <a:rPr lang="en-US">
                    <a:noFill/>
                  </a:rPr>
                  <a:t> </a:t>
                </a:r>
              </a:p>
            </p:txBody>
          </p:sp>
        </mc:Fallback>
      </mc:AlternateContent>
      <p:sp>
        <p:nvSpPr>
          <p:cNvPr id="4" name="Arrow: Left 3">
            <a:hlinkClick r:id="rId3" action="ppaction://hlinksldjump"/>
            <a:extLst>
              <a:ext uri="{FF2B5EF4-FFF2-40B4-BE49-F238E27FC236}">
                <a16:creationId xmlns:a16="http://schemas.microsoft.com/office/drawing/2014/main" id="{9885F6A3-B9CE-4387-87FA-A77A0128EE08}"/>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89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5" end="5"/>
                                            </p:txEl>
                                          </p:spTgt>
                                        </p:tgtEl>
                                        <p:attrNameLst>
                                          <p:attrName>style.color</p:attrName>
                                        </p:attrNameLst>
                                      </p:cBhvr>
                                      <p:by>
                                        <p:hsl h="7200000" s="0" l="0"/>
                                      </p:by>
                                    </p:animClr>
                                    <p:animClr clrSpc="hsl" dir="cw">
                                      <p:cBhvr>
                                        <p:cTn id="7" dur="500" fill="hold"/>
                                        <p:tgtEl>
                                          <p:spTgt spid="3">
                                            <p:txEl>
                                              <p:pRg st="5" end="5"/>
                                            </p:txEl>
                                          </p:spTgt>
                                        </p:tgtEl>
                                        <p:attrNameLst>
                                          <p:attrName>fillcolor</p:attrName>
                                        </p:attrNameLst>
                                      </p:cBhvr>
                                      <p:by>
                                        <p:hsl h="7200000" s="0" l="0"/>
                                      </p:by>
                                    </p:animClr>
                                    <p:animClr clrSpc="hsl" dir="cw">
                                      <p:cBhvr>
                                        <p:cTn id="8" dur="500" fill="hold"/>
                                        <p:tgtEl>
                                          <p:spTgt spid="3">
                                            <p:txEl>
                                              <p:pRg st="5" end="5"/>
                                            </p:txEl>
                                          </p:spTgt>
                                        </p:tgtEl>
                                        <p:attrNameLst>
                                          <p:attrName>stroke.color</p:attrName>
                                        </p:attrNameLst>
                                      </p:cBhvr>
                                      <p:by>
                                        <p:hsl h="7200000" s="0" l="0"/>
                                      </p:by>
                                    </p:animClr>
                                    <p:set>
                                      <p:cBhvr>
                                        <p:cTn id="9" dur="500" fill="hold"/>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50795B0-C6E3-434A-9AF2-A60F53E5B5FE}"/>
                  </a:ext>
                </a:extLst>
              </p:cNvPr>
              <p:cNvSpPr/>
              <p:nvPr/>
            </p:nvSpPr>
            <p:spPr>
              <a:xfrm>
                <a:off x="1369511" y="422397"/>
                <a:ext cx="10254641" cy="5192512"/>
              </a:xfrm>
              <a:prstGeom prst="rect">
                <a:avLst/>
              </a:prstGeom>
            </p:spPr>
            <p:txBody>
              <a:bodyPr wrap="square">
                <a:spAutoFit/>
              </a:bodyPr>
              <a:lstStyle/>
              <a:p>
                <a:pPr algn="just">
                  <a:lnSpc>
                    <a:spcPct val="150000"/>
                  </a:lnSpc>
                  <a:spcAft>
                    <a:spcPts val="0"/>
                  </a:spcAft>
                </a:pPr>
                <a:r>
                  <a:rPr lang="nl-NL" sz="3200" b="1">
                    <a:solidFill>
                      <a:srgbClr val="0000FF"/>
                    </a:solidFill>
                    <a:latin typeface="Varpada"/>
                    <a:ea typeface="Calibri" panose="020F0502020204030204" pitchFamily="34" charset="0"/>
                    <a:cs typeface="Times New Roman" panose="02020603050405020304" pitchFamily="18" charset="0"/>
                  </a:rPr>
                  <a:t>Câu 2. </a:t>
                </a:r>
                <a:r>
                  <a:rPr lang="nl-NL" sz="3200">
                    <a:latin typeface="Varpada"/>
                    <a:ea typeface="Calibri" panose="020F0502020204030204" pitchFamily="34" charset="0"/>
                    <a:cs typeface="Times New Roman" panose="02020603050405020304" pitchFamily="18" charset="0"/>
                  </a:rPr>
                  <a:t>Cho ba hàm số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5</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3</m:t>
                        </m:r>
                      </m:sup>
                    </m:sSup>
                    <m:r>
                      <a:rPr lang="en-US" sz="3200" i="1">
                        <a:latin typeface="Cambria Math" panose="02040503050406030204" pitchFamily="18" charset="0"/>
                        <a:ea typeface="Calibri" panose="020F0502020204030204" pitchFamily="34" charset="0"/>
                        <a:cs typeface="Times New Roman" panose="02020603050405020304" pitchFamily="18" charset="0"/>
                      </a:rPr>
                      <m:t>+2</m:t>
                    </m:r>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 </m:t>
                    </m:r>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3</m:t>
                        </m:r>
                      </m:sup>
                    </m:sSup>
                    <m:r>
                      <a:rPr lang="en-US" sz="3200" i="1">
                        <a:latin typeface="Cambria Math" panose="02040503050406030204" pitchFamily="18" charset="0"/>
                        <a:ea typeface="Calibri" panose="020F0502020204030204" pitchFamily="34" charset="0"/>
                        <a:cs typeface="Times New Roman" panose="02020603050405020304" pitchFamily="18" charset="0"/>
                      </a:rPr>
                      <m:t>+1;</m:t>
                    </m:r>
                  </m:oMath>
                </a14:m>
                <a:endParaRPr lang="en-US" sz="3200" i="1">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Aft>
                    <a:spcPts val="0"/>
                  </a:spcAft>
                </a:pP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3</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−4</m:t>
                    </m:r>
                    <m:func>
                      <m:funcPr>
                        <m:ctrlPr>
                          <a:rPr lang="en-US" sz="3200" i="1">
                            <a:latin typeface="Cambria Math" panose="02040503050406030204" pitchFamily="18" charset="0"/>
                            <a:ea typeface="Calibri" panose="020F0502020204030204" pitchFamily="34" charset="0"/>
                            <a:cs typeface="Times New Roman" panose="02020603050405020304" pitchFamily="18" charset="0"/>
                          </a:rPr>
                        </m:ctrlPr>
                      </m:funcPr>
                      <m:fName>
                        <m:r>
                          <a:rPr lang="en-US" sz="3200" i="1">
                            <a:latin typeface="Cambria Math" panose="02040503050406030204" pitchFamily="18" charset="0"/>
                            <a:ea typeface="Calibri" panose="020F0502020204030204" pitchFamily="34" charset="0"/>
                            <a:cs typeface="Times New Roman" panose="02020603050405020304" pitchFamily="18" charset="0"/>
                          </a:rPr>
                          <m:t>𝑠𝑖𝑛</m:t>
                        </m:r>
                      </m:fName>
                      <m:e>
                        <m:r>
                          <a:rPr lang="en-US" sz="3200" i="1">
                            <a:latin typeface="Cambria Math" panose="02040503050406030204" pitchFamily="18" charset="0"/>
                            <a:ea typeface="Calibri" panose="020F0502020204030204" pitchFamily="34" charset="0"/>
                            <a:cs typeface="Times New Roman" panose="02020603050405020304" pitchFamily="18" charset="0"/>
                          </a:rPr>
                          <m:t>𝑥</m:t>
                        </m:r>
                      </m:e>
                    </m:func>
                  </m:oMath>
                </a14:m>
                <a:r>
                  <a:rPr lang="nl-NL" sz="3200">
                    <a:latin typeface="Varpada"/>
                    <a:ea typeface="Calibri" panose="020F0502020204030204" pitchFamily="34" charset="0"/>
                    <a:cs typeface="Times New Roman" panose="02020603050405020304" pitchFamily="18" charset="0"/>
                  </a:rPr>
                  <a:t>. Trong các hàm số trên có bao nhiêu hàm số đồng biến trên tập xác định của chúng.</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nl-NL" sz="3200" b="1">
                    <a:solidFill>
                      <a:srgbClr val="0000FF"/>
                    </a:solidFill>
                    <a:latin typeface="Varpada"/>
                    <a:ea typeface="Calibri" panose="020F0502020204030204" pitchFamily="34" charset="0"/>
                    <a:cs typeface="Times New Roman" panose="02020603050405020304" pitchFamily="18" charset="0"/>
                  </a:rPr>
                  <a:t>A.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0.</m:t>
                    </m:r>
                  </m:oMath>
                </a14:m>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nl-NL" sz="3200" b="1">
                    <a:solidFill>
                      <a:srgbClr val="0000FF"/>
                    </a:solidFill>
                    <a:latin typeface="Varpada"/>
                    <a:ea typeface="Calibri" panose="020F0502020204030204" pitchFamily="34" charset="0"/>
                    <a:cs typeface="Times New Roman" panose="02020603050405020304" pitchFamily="18" charset="0"/>
                  </a:rPr>
                  <a:t>B</a:t>
                </a:r>
                <a:r>
                  <a:rPr lang="nl-NL" sz="3200">
                    <a:latin typeface="Varpada"/>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2.</m:t>
                    </m:r>
                  </m:oMath>
                </a14:m>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nl-NL" sz="3200" b="1">
                    <a:solidFill>
                      <a:srgbClr val="0000FF"/>
                    </a:solidFill>
                    <a:latin typeface="Varpada"/>
                    <a:ea typeface="Calibri" panose="020F0502020204030204" pitchFamily="34" charset="0"/>
                    <a:cs typeface="Times New Roman" panose="02020603050405020304" pitchFamily="18" charset="0"/>
                  </a:rPr>
                  <a:t>C</a:t>
                </a:r>
                <a:r>
                  <a:rPr lang="nl-NL" sz="3200">
                    <a:latin typeface="Varpada"/>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1.</m:t>
                    </m:r>
                  </m:oMath>
                </a14:m>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nl-NL" sz="3200" b="1">
                    <a:solidFill>
                      <a:srgbClr val="0000FF"/>
                    </a:solidFill>
                    <a:latin typeface="Varpada"/>
                    <a:ea typeface="Calibri" panose="020F0502020204030204" pitchFamily="34" charset="0"/>
                    <a:cs typeface="Times New Roman" panose="02020603050405020304" pitchFamily="18" charset="0"/>
                  </a:rPr>
                  <a:t>D</a:t>
                </a:r>
                <a:r>
                  <a:rPr lang="nl-NL" sz="3200">
                    <a:latin typeface="Varpada"/>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3.</m:t>
                    </m:r>
                  </m:oMath>
                </a14:m>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350795B0-C6E3-434A-9AF2-A60F53E5B5FE}"/>
                  </a:ext>
                </a:extLst>
              </p:cNvPr>
              <p:cNvSpPr>
                <a:spLocks noRot="1" noChangeAspect="1" noMove="1" noResize="1" noEditPoints="1" noAdjustHandles="1" noChangeArrowheads="1" noChangeShapeType="1" noTextEdit="1"/>
              </p:cNvSpPr>
              <p:nvPr/>
            </p:nvSpPr>
            <p:spPr>
              <a:xfrm>
                <a:off x="1369511" y="422397"/>
                <a:ext cx="10254641" cy="5192512"/>
              </a:xfrm>
              <a:prstGeom prst="rect">
                <a:avLst/>
              </a:prstGeom>
              <a:blipFill>
                <a:blip r:embed="rId2"/>
                <a:stretch>
                  <a:fillRect l="-1546" r="-2378" b="-2934"/>
                </a:stretch>
              </a:blipFill>
            </p:spPr>
            <p:txBody>
              <a:bodyPr/>
              <a:lstStyle/>
              <a:p>
                <a:r>
                  <a:rPr lang="en-US">
                    <a:noFill/>
                  </a:rPr>
                  <a:t> </a:t>
                </a:r>
              </a:p>
            </p:txBody>
          </p:sp>
        </mc:Fallback>
      </mc:AlternateContent>
      <p:sp>
        <p:nvSpPr>
          <p:cNvPr id="4" name="Arrow: Left 3">
            <a:hlinkClick r:id="rId3" action="ppaction://hlinksldjump"/>
            <a:extLst>
              <a:ext uri="{FF2B5EF4-FFF2-40B4-BE49-F238E27FC236}">
                <a16:creationId xmlns:a16="http://schemas.microsoft.com/office/drawing/2014/main" id="{F8616279-FE67-4375-9A0D-FA5130A3CE03}"/>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019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3" end="3"/>
                                            </p:txEl>
                                          </p:spTgt>
                                        </p:tgtEl>
                                        <p:attrNameLst>
                                          <p:attrName>style.color</p:attrName>
                                        </p:attrNameLst>
                                      </p:cBhvr>
                                      <p:by>
                                        <p:hsl h="7200000" s="0" l="0"/>
                                      </p:by>
                                    </p:animClr>
                                    <p:animClr clrSpc="hsl" dir="cw">
                                      <p:cBhvr>
                                        <p:cTn id="7" dur="500" fill="hold"/>
                                        <p:tgtEl>
                                          <p:spTgt spid="3">
                                            <p:txEl>
                                              <p:pRg st="3" end="3"/>
                                            </p:txEl>
                                          </p:spTgt>
                                        </p:tgtEl>
                                        <p:attrNameLst>
                                          <p:attrName>fillcolor</p:attrName>
                                        </p:attrNameLst>
                                      </p:cBhvr>
                                      <p:by>
                                        <p:hsl h="7200000" s="0" l="0"/>
                                      </p:by>
                                    </p:animClr>
                                    <p:animClr clrSpc="hsl" dir="cw">
                                      <p:cBhvr>
                                        <p:cTn id="8" dur="500" fill="hold"/>
                                        <p:tgtEl>
                                          <p:spTgt spid="3">
                                            <p:txEl>
                                              <p:pRg st="3" end="3"/>
                                            </p:txEl>
                                          </p:spTgt>
                                        </p:tgtEl>
                                        <p:attrNameLst>
                                          <p:attrName>stroke.color</p:attrName>
                                        </p:attrNameLst>
                                      </p:cBhvr>
                                      <p:by>
                                        <p:hsl h="7200000" s="0" l="0"/>
                                      </p:by>
                                    </p:animClr>
                                    <p:set>
                                      <p:cBhvr>
                                        <p:cTn id="9"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0C1987E-DC44-48FB-BEE9-1C4D78EC0E61}"/>
                  </a:ext>
                </a:extLst>
              </p:cNvPr>
              <p:cNvSpPr/>
              <p:nvPr/>
            </p:nvSpPr>
            <p:spPr>
              <a:xfrm>
                <a:off x="1531433" y="577148"/>
                <a:ext cx="9686693" cy="4382931"/>
              </a:xfrm>
              <a:prstGeom prst="rect">
                <a:avLst/>
              </a:prstGeom>
            </p:spPr>
            <p:txBody>
              <a:bodyPr wrap="square">
                <a:spAutoFit/>
              </a:bodyPr>
              <a:lstStyle/>
              <a:p>
                <a:pPr algn="just">
                  <a:lnSpc>
                    <a:spcPct val="150000"/>
                  </a:lnSpc>
                  <a:spcAft>
                    <a:spcPts val="0"/>
                  </a:spcAft>
                </a:pPr>
                <a:r>
                  <a:rPr lang="nl-NL" sz="3200" b="1">
                    <a:solidFill>
                      <a:srgbClr val="0000FF"/>
                    </a:solidFill>
                    <a:latin typeface="Varpada"/>
                    <a:ea typeface="Calibri" panose="020F0502020204030204" pitchFamily="34" charset="0"/>
                    <a:cs typeface="Times New Roman" panose="02020603050405020304" pitchFamily="18" charset="0"/>
                  </a:rPr>
                  <a:t>Câu 3.</a:t>
                </a:r>
                <a:r>
                  <a:rPr lang="en-US" sz="3200">
                    <a:latin typeface="Varpada"/>
                    <a:ea typeface="Calibri" panose="020F0502020204030204" pitchFamily="34" charset="0"/>
                    <a:cs typeface="Times New Roman" panose="02020603050405020304" pitchFamily="18" charset="0"/>
                  </a:rPr>
                  <a:t>Hàm số nào sau đây là hàm số đồng biến trên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ℝ</m:t>
                    </m:r>
                    <m:r>
                      <a:rPr lang="en-US" sz="3200" i="1">
                        <a:latin typeface="Cambria Math" panose="02040503050406030204" pitchFamily="18" charset="0"/>
                        <a:ea typeface="Calibri" panose="020F0502020204030204" pitchFamily="34" charset="0"/>
                        <a:cs typeface="Times New Roman" panose="02020603050405020304" pitchFamily="18" charset="0"/>
                      </a:rPr>
                      <m:t> </m:t>
                    </m:r>
                  </m:oMath>
                </a14:m>
                <a:r>
                  <a:rPr lang="en-US"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A.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func>
                      <m:funcPr>
                        <m:ctrlPr>
                          <a:rPr lang="en-US" sz="3200" i="1">
                            <a:latin typeface="Cambria Math" panose="02040503050406030204" pitchFamily="18" charset="0"/>
                            <a:ea typeface="Calibri" panose="020F0502020204030204" pitchFamily="34" charset="0"/>
                            <a:cs typeface="Times New Roman" panose="02020603050405020304" pitchFamily="18" charset="0"/>
                          </a:rPr>
                        </m:ctrlPr>
                      </m:funcPr>
                      <m:fName>
                        <m:r>
                          <a:rPr lang="en-US" sz="3200" i="1">
                            <a:latin typeface="Cambria Math" panose="02040503050406030204" pitchFamily="18" charset="0"/>
                            <a:ea typeface="Calibri" panose="020F0502020204030204" pitchFamily="34" charset="0"/>
                            <a:cs typeface="Times New Roman" panose="02020603050405020304" pitchFamily="18" charset="0"/>
                          </a:rPr>
                          <m:t>𝑡𝑎𝑛</m:t>
                        </m:r>
                      </m:fName>
                      <m:e>
                        <m:r>
                          <a:rPr lang="en-US" sz="3200" i="1">
                            <a:latin typeface="Cambria Math" panose="02040503050406030204" pitchFamily="18" charset="0"/>
                            <a:ea typeface="Calibri" panose="020F0502020204030204" pitchFamily="34" charset="0"/>
                            <a:cs typeface="Times New Roman" panose="02020603050405020304" pitchFamily="18" charset="0"/>
                          </a:rPr>
                          <m:t>𝑥</m:t>
                        </m:r>
                      </m:e>
                    </m:func>
                    <m:r>
                      <a:rPr lang="en-US" sz="3200" i="1">
                        <a:latin typeface="Cambria Math" panose="02040503050406030204" pitchFamily="18" charset="0"/>
                        <a:ea typeface="Calibri" panose="020F0502020204030204" pitchFamily="34" charset="0"/>
                        <a:cs typeface="Times New Roman" panose="02020603050405020304" pitchFamily="18" charset="0"/>
                      </a:rPr>
                      <m:t>+</m:t>
                    </m:r>
                    <m:func>
                      <m:funcPr>
                        <m:ctrlPr>
                          <a:rPr lang="en-US" sz="3200" i="1">
                            <a:latin typeface="Cambria Math" panose="02040503050406030204" pitchFamily="18" charset="0"/>
                            <a:ea typeface="Calibri" panose="020F0502020204030204" pitchFamily="34" charset="0"/>
                            <a:cs typeface="Times New Roman" panose="02020603050405020304" pitchFamily="18" charset="0"/>
                          </a:rPr>
                        </m:ctrlPr>
                      </m:funcPr>
                      <m:fName>
                        <m:r>
                          <a:rPr lang="en-US" sz="3200" i="1">
                            <a:latin typeface="Cambria Math" panose="02040503050406030204" pitchFamily="18" charset="0"/>
                            <a:ea typeface="Calibri" panose="020F0502020204030204" pitchFamily="34" charset="0"/>
                            <a:cs typeface="Times New Roman" panose="02020603050405020304" pitchFamily="18" charset="0"/>
                          </a:rPr>
                          <m:t>𝑐𝑜𝑠</m:t>
                        </m:r>
                      </m:fName>
                      <m:e>
                        <m:r>
                          <a:rPr lang="en-US" sz="3200" i="1">
                            <a:latin typeface="Cambria Math" panose="02040503050406030204" pitchFamily="18" charset="0"/>
                            <a:ea typeface="Calibri" panose="020F0502020204030204" pitchFamily="34" charset="0"/>
                            <a:cs typeface="Times New Roman" panose="02020603050405020304" pitchFamily="18" charset="0"/>
                          </a:rPr>
                          <m:t>𝑥</m:t>
                        </m:r>
                      </m:e>
                    </m:func>
                  </m:oMath>
                </a14:m>
                <a:r>
                  <a:rPr lang="en-US"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B</a:t>
                </a:r>
                <a:r>
                  <a:rPr lang="en-US" sz="3200">
                    <a:latin typeface="Varpada"/>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latin typeface="Cambria Math" panose="02040503050406030204" pitchFamily="18" charset="0"/>
                            <a:ea typeface="Calibri" panose="020F0502020204030204" pitchFamily="34" charset="0"/>
                            <a:cs typeface="Times New Roman" panose="02020603050405020304" pitchFamily="18"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3</m:t>
                        </m:r>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4</m:t>
                        </m:r>
                      </m:num>
                      <m:den>
                        <m:r>
                          <a:rPr lang="en-US" sz="3200" i="1">
                            <a:latin typeface="Cambria Math" panose="02040503050406030204" pitchFamily="18" charset="0"/>
                            <a:ea typeface="Calibri" panose="020F0502020204030204" pitchFamily="34" charset="0"/>
                            <a:cs typeface="Times New Roman" panose="02020603050405020304" pitchFamily="18" charset="0"/>
                          </a:rPr>
                          <m:t>2</m:t>
                        </m:r>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C</a:t>
                </a:r>
                <a:r>
                  <a:rPr lang="en-US" sz="3200">
                    <a:latin typeface="Varpada"/>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2</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4</m:t>
                        </m:r>
                      </m:e>
                    </m:rad>
                  </m:oMath>
                </a14:m>
                <a:r>
                  <a:rPr lang="en-US"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D</a:t>
                </a:r>
                <a:r>
                  <a:rPr lang="en-US" sz="3200">
                    <a:latin typeface="Varpada"/>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latin typeface="Cambria Math" panose="02040503050406030204" pitchFamily="18" charset="0"/>
                            <a:ea typeface="Calibri" panose="020F0502020204030204" pitchFamily="34" charset="0"/>
                            <a:cs typeface="Times New Roman" panose="02020603050405020304" pitchFamily="18"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𝑥</m:t>
                        </m:r>
                      </m:num>
                      <m:den>
                        <m:rad>
                          <m:radPr>
                            <m:degHide m:val="on"/>
                            <m:ctrlPr>
                              <a:rPr lang="en-US" sz="3200" i="1">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2</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e>
                        </m:rad>
                      </m:den>
                    </m:f>
                  </m:oMath>
                </a14:m>
                <a:r>
                  <a:rPr lang="en-US"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70C1987E-DC44-48FB-BEE9-1C4D78EC0E61}"/>
                  </a:ext>
                </a:extLst>
              </p:cNvPr>
              <p:cNvSpPr>
                <a:spLocks noRot="1" noChangeAspect="1" noMove="1" noResize="1" noEditPoints="1" noAdjustHandles="1" noChangeArrowheads="1" noChangeShapeType="1" noTextEdit="1"/>
              </p:cNvSpPr>
              <p:nvPr/>
            </p:nvSpPr>
            <p:spPr>
              <a:xfrm>
                <a:off x="1531433" y="577148"/>
                <a:ext cx="9686693" cy="4382931"/>
              </a:xfrm>
              <a:prstGeom prst="rect">
                <a:avLst/>
              </a:prstGeom>
              <a:blipFill>
                <a:blip r:embed="rId2"/>
                <a:stretch>
                  <a:fillRect l="-1573" b="-974"/>
                </a:stretch>
              </a:blipFill>
            </p:spPr>
            <p:txBody>
              <a:bodyPr/>
              <a:lstStyle/>
              <a:p>
                <a:r>
                  <a:rPr lang="en-US">
                    <a:noFill/>
                  </a:rPr>
                  <a:t> </a:t>
                </a:r>
              </a:p>
            </p:txBody>
          </p:sp>
        </mc:Fallback>
      </mc:AlternateContent>
      <p:sp>
        <p:nvSpPr>
          <p:cNvPr id="4" name="Arrow: Left 3">
            <a:hlinkClick r:id="rId3" action="ppaction://hlinksldjump"/>
            <a:extLst>
              <a:ext uri="{FF2B5EF4-FFF2-40B4-BE49-F238E27FC236}">
                <a16:creationId xmlns:a16="http://schemas.microsoft.com/office/drawing/2014/main" id="{9869A2E8-E29E-410D-9B0A-41D80D6A1D87}"/>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736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4" end="4"/>
                                            </p:txEl>
                                          </p:spTgt>
                                        </p:tgtEl>
                                        <p:attrNameLst>
                                          <p:attrName>style.color</p:attrName>
                                        </p:attrNameLst>
                                      </p:cBhvr>
                                      <p:by>
                                        <p:hsl h="7200000" s="0" l="0"/>
                                      </p:by>
                                    </p:animClr>
                                    <p:animClr clrSpc="hsl" dir="cw">
                                      <p:cBhvr>
                                        <p:cTn id="7" dur="500" fill="hold"/>
                                        <p:tgtEl>
                                          <p:spTgt spid="3">
                                            <p:txEl>
                                              <p:pRg st="4" end="4"/>
                                            </p:txEl>
                                          </p:spTgt>
                                        </p:tgtEl>
                                        <p:attrNameLst>
                                          <p:attrName>fillcolor</p:attrName>
                                        </p:attrNameLst>
                                      </p:cBhvr>
                                      <p:by>
                                        <p:hsl h="7200000" s="0" l="0"/>
                                      </p:by>
                                    </p:animClr>
                                    <p:animClr clrSpc="hsl" dir="cw">
                                      <p:cBhvr>
                                        <p:cTn id="8" dur="500" fill="hold"/>
                                        <p:tgtEl>
                                          <p:spTgt spid="3">
                                            <p:txEl>
                                              <p:pRg st="4" end="4"/>
                                            </p:txEl>
                                          </p:spTgt>
                                        </p:tgtEl>
                                        <p:attrNameLst>
                                          <p:attrName>stroke.color</p:attrName>
                                        </p:attrNameLst>
                                      </p:cBhvr>
                                      <p:by>
                                        <p:hsl h="7200000" s="0" l="0"/>
                                      </p:by>
                                    </p:animClr>
                                    <p:set>
                                      <p:cBhvr>
                                        <p:cTn id="9" dur="500"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56DB680-510D-46C7-9B8F-1D71B39F33EF}"/>
                  </a:ext>
                </a:extLst>
              </p:cNvPr>
              <p:cNvSpPr/>
              <p:nvPr/>
            </p:nvSpPr>
            <p:spPr>
              <a:xfrm>
                <a:off x="1397619" y="553970"/>
                <a:ext cx="9196040" cy="5056769"/>
              </a:xfrm>
              <a:prstGeom prst="rect">
                <a:avLst/>
              </a:prstGeom>
            </p:spPr>
            <p:txBody>
              <a:bodyPr wrap="square">
                <a:spAutoFit/>
              </a:bodyPr>
              <a:lstStyle/>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Câu 4.</a:t>
                </a:r>
                <a:r>
                  <a:rPr lang="en-US" sz="3200">
                    <a:latin typeface="Varpada"/>
                    <a:ea typeface="Calibri" panose="020F0502020204030204" pitchFamily="34" charset="0"/>
                    <a:cs typeface="Times New Roman" panose="02020603050405020304" pitchFamily="18" charset="0"/>
                  </a:rPr>
                  <a:t>Trong các hàm số sau hàm số nào đồng biến trên </a:t>
                </a:r>
                <a14:m>
                  <m:oMath xmlns:m="http://schemas.openxmlformats.org/officeDocument/2006/math">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1</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e>
                    </m:d>
                  </m:oMath>
                </a14:m>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A.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4</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2</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3</m:t>
                    </m:r>
                  </m:oMath>
                </a14:m>
                <a:r>
                  <a:rPr lang="en-US"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B.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latin typeface="Cambria Math" panose="02040503050406030204" pitchFamily="18" charset="0"/>
                            <a:ea typeface="Calibri" panose="020F0502020204030204" pitchFamily="34" charset="0"/>
                            <a:cs typeface="Times New Roman" panose="02020603050405020304" pitchFamily="18"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2</m:t>
                        </m:r>
                      </m:num>
                      <m:den>
                        <m:r>
                          <a:rPr lang="en-US" sz="3200" i="1">
                            <a:latin typeface="Cambria Math" panose="02040503050406030204" pitchFamily="18" charset="0"/>
                            <a:ea typeface="Calibri" panose="020F0502020204030204" pitchFamily="34" charset="0"/>
                            <a:cs typeface="Times New Roman" panose="02020603050405020304" pitchFamily="18" charset="0"/>
                          </a:rPr>
                          <m:t>2</m:t>
                        </m:r>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C.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3</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oMath>
                </a14:m>
                <a:r>
                  <a:rPr lang="en-US"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D.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latin typeface="Cambria Math" panose="02040503050406030204" pitchFamily="18" charset="0"/>
                            <a:ea typeface="Calibri" panose="020F0502020204030204" pitchFamily="34" charset="0"/>
                            <a:cs typeface="Times New Roman" panose="02020603050405020304" pitchFamily="18"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3</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𝑥</m:t>
                        </m:r>
                      </m:num>
                      <m:den>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E56DB680-510D-46C7-9B8F-1D71B39F33EF}"/>
                  </a:ext>
                </a:extLst>
              </p:cNvPr>
              <p:cNvSpPr>
                <a:spLocks noRot="1" noChangeAspect="1" noMove="1" noResize="1" noEditPoints="1" noAdjustHandles="1" noChangeArrowheads="1" noChangeShapeType="1" noTextEdit="1"/>
              </p:cNvSpPr>
              <p:nvPr/>
            </p:nvSpPr>
            <p:spPr>
              <a:xfrm>
                <a:off x="1397619" y="553970"/>
                <a:ext cx="9196040" cy="5056769"/>
              </a:xfrm>
              <a:prstGeom prst="rect">
                <a:avLst/>
              </a:prstGeom>
              <a:blipFill>
                <a:blip r:embed="rId2"/>
                <a:stretch>
                  <a:fillRect l="-1657" r="-2717" b="-1206"/>
                </a:stretch>
              </a:blipFill>
            </p:spPr>
            <p:txBody>
              <a:bodyPr/>
              <a:lstStyle/>
              <a:p>
                <a:r>
                  <a:rPr lang="en-US">
                    <a:noFill/>
                  </a:rPr>
                  <a:t> </a:t>
                </a:r>
              </a:p>
            </p:txBody>
          </p:sp>
        </mc:Fallback>
      </mc:AlternateContent>
      <p:sp>
        <p:nvSpPr>
          <p:cNvPr id="4" name="Arrow: Left 3">
            <a:hlinkClick r:id="rId3" action="ppaction://hlinksldjump"/>
            <a:extLst>
              <a:ext uri="{FF2B5EF4-FFF2-40B4-BE49-F238E27FC236}">
                <a16:creationId xmlns:a16="http://schemas.microsoft.com/office/drawing/2014/main" id="{9B8364F3-E7A5-447B-9D46-14C4D4D42AE0}"/>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1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1" end="1"/>
                                            </p:txEl>
                                          </p:spTgt>
                                        </p:tgtEl>
                                        <p:attrNameLst>
                                          <p:attrName>style.color</p:attrName>
                                        </p:attrNameLst>
                                      </p:cBhvr>
                                      <p:by>
                                        <p:hsl h="7200000" s="0" l="0"/>
                                      </p:by>
                                    </p:animClr>
                                    <p:animClr clrSpc="hsl" dir="cw">
                                      <p:cBhvr>
                                        <p:cTn id="7" dur="500" fill="hold"/>
                                        <p:tgtEl>
                                          <p:spTgt spid="3">
                                            <p:txEl>
                                              <p:pRg st="1" end="1"/>
                                            </p:txEl>
                                          </p:spTgt>
                                        </p:tgtEl>
                                        <p:attrNameLst>
                                          <p:attrName>fillcolor</p:attrName>
                                        </p:attrNameLst>
                                      </p:cBhvr>
                                      <p:by>
                                        <p:hsl h="7200000" s="0" l="0"/>
                                      </p:by>
                                    </p:animClr>
                                    <p:animClr clrSpc="hsl" dir="cw">
                                      <p:cBhvr>
                                        <p:cTn id="8" dur="500" fill="hold"/>
                                        <p:tgtEl>
                                          <p:spTgt spid="3">
                                            <p:txEl>
                                              <p:pRg st="1" end="1"/>
                                            </p:txEl>
                                          </p:spTgt>
                                        </p:tgtEl>
                                        <p:attrNameLst>
                                          <p:attrName>stroke.color</p:attrName>
                                        </p:attrNameLst>
                                      </p:cBhvr>
                                      <p:by>
                                        <p:hsl h="7200000" s="0" l="0"/>
                                      </p:by>
                                    </p:animClr>
                                    <p:set>
                                      <p:cBhvr>
                                        <p:cTn id="9"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AFE8236-12F2-43B5-897D-DD7683BBAB73}"/>
                  </a:ext>
                </a:extLst>
              </p:cNvPr>
              <p:cNvSpPr/>
              <p:nvPr/>
            </p:nvSpPr>
            <p:spPr>
              <a:xfrm>
                <a:off x="1432141" y="520804"/>
                <a:ext cx="9966543" cy="4445384"/>
              </a:xfrm>
              <a:prstGeom prst="rect">
                <a:avLst/>
              </a:prstGeom>
            </p:spPr>
            <p:txBody>
              <a:bodyPr wrap="square">
                <a:spAutoFit/>
              </a:bodyPr>
              <a:lstStyle/>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Câu 5. </a:t>
                </a:r>
                <a:r>
                  <a:rPr lang="en-US" sz="3200">
                    <a:solidFill>
                      <a:srgbClr val="000000"/>
                    </a:solidFill>
                    <a:latin typeface="Varpada"/>
                    <a:ea typeface="Calibri" panose="020F0502020204030204" pitchFamily="34" charset="0"/>
                    <a:cs typeface="Times New Roman" panose="02020603050405020304" pitchFamily="18" charset="0"/>
                  </a:rPr>
                  <a:t>Cho hàm số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d>
                  </m:oMath>
                </a14:m>
                <a:r>
                  <a:rPr lang="en-US" sz="3200">
                    <a:latin typeface="Varpada"/>
                    <a:ea typeface="Calibri" panose="020F0502020204030204" pitchFamily="34" charset="0"/>
                    <a:cs typeface="Times New Roman" panose="02020603050405020304" pitchFamily="18" charset="0"/>
                  </a:rPr>
                  <a:t> có đạo hàm</a:t>
                </a:r>
              </a:p>
              <a:p>
                <a:pPr algn="just">
                  <a:lnSpc>
                    <a:spcPct val="150000"/>
                  </a:lnSpc>
                  <a:spcAft>
                    <a:spcPts val="0"/>
                  </a:spcAft>
                </a:pPr>
                <a:r>
                  <a:rPr lang="en-US" sz="3200">
                    <a:latin typeface="Varpada"/>
                    <a:ea typeface="Calibri" panose="020F0502020204030204" pitchFamily="34" charset="0"/>
                    <a:cs typeface="Times New Roman" panose="02020603050405020304" pitchFamily="18" charset="0"/>
                  </a:rPr>
                  <a:t> </a:t>
                </a:r>
                <a14:m>
                  <m:oMath xmlns:m="http://schemas.openxmlformats.org/officeDocument/2006/math">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𝑓</m:t>
                        </m:r>
                      </m:e>
                      <m:sup>
                        <m:r>
                          <a:rPr lang="en-US" sz="3200" i="1">
                            <a:latin typeface="Cambria Math" panose="02040503050406030204" pitchFamily="18" charset="0"/>
                            <a:ea typeface="Calibri" panose="020F0502020204030204" pitchFamily="34" charset="0"/>
                            <a:cs typeface="Times New Roman" panose="02020603050405020304" pitchFamily="18" charset="0"/>
                          </a:rPr>
                          <m:t>′</m:t>
                        </m:r>
                      </m:sup>
                    </m:sSup>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d>
                    <m:r>
                      <a:rPr lang="en-US"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2</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2</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ℝ</m:t>
                    </m:r>
                    <m:r>
                      <a:rPr lang="en-US" sz="3200" i="1">
                        <a:latin typeface="Cambria Math" panose="02040503050406030204" pitchFamily="18" charset="0"/>
                        <a:ea typeface="Calibri" panose="020F0502020204030204" pitchFamily="34" charset="0"/>
                        <a:cs typeface="Times New Roman" panose="02020603050405020304" pitchFamily="18" charset="0"/>
                      </a:rPr>
                      <m:t>.</m:t>
                    </m:r>
                  </m:oMath>
                </a14:m>
                <a:r>
                  <a:rPr lang="en-US" sz="3200">
                    <a:latin typeface="Varpada"/>
                    <a:ea typeface="Calibri" panose="020F0502020204030204" pitchFamily="34" charset="0"/>
                    <a:cs typeface="Times New Roman" panose="02020603050405020304" pitchFamily="18" charset="0"/>
                  </a:rPr>
                  <a:t> Mệnh đề nào dưới đây là đúng?</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3200" b="1">
                    <a:solidFill>
                      <a:srgbClr val="0033CC"/>
                    </a:solidFill>
                    <a:latin typeface="Varpada"/>
                    <a:ea typeface="Calibri" panose="020F0502020204030204" pitchFamily="34" charset="0"/>
                    <a:cs typeface="Times New Roman" panose="02020603050405020304" pitchFamily="18" charset="0"/>
                  </a:rPr>
                  <a:t>A.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e>
                    </m:d>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1</m:t>
                        </m:r>
                      </m:e>
                    </m:d>
                  </m:oMath>
                </a14:m>
                <a:r>
                  <a:rPr lang="en-US"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3200" b="1">
                    <a:solidFill>
                      <a:srgbClr val="0033CC"/>
                    </a:solidFill>
                    <a:latin typeface="Varpada"/>
                    <a:ea typeface="Calibri" panose="020F0502020204030204" pitchFamily="34" charset="0"/>
                    <a:cs typeface="Times New Roman" panose="02020603050405020304" pitchFamily="18" charset="0"/>
                  </a:rPr>
                  <a:t>B</a:t>
                </a:r>
                <a:r>
                  <a:rPr lang="en-US" sz="3200">
                    <a:solidFill>
                      <a:srgbClr val="000000"/>
                    </a:solidFill>
                    <a:latin typeface="Varpada"/>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e>
                    </m:d>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1</m:t>
                        </m:r>
                      </m:e>
                    </m:d>
                  </m:oMath>
                </a14:m>
                <a:r>
                  <a:rPr lang="en-US"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3200" b="1">
                    <a:solidFill>
                      <a:srgbClr val="0033CC"/>
                    </a:solidFill>
                    <a:latin typeface="Varpada"/>
                    <a:ea typeface="Calibri" panose="020F0502020204030204" pitchFamily="34" charset="0"/>
                    <a:cs typeface="Times New Roman" panose="02020603050405020304" pitchFamily="18" charset="0"/>
                  </a:rPr>
                  <a:t>C</a:t>
                </a:r>
                <a:r>
                  <a:rPr lang="en-US" sz="3200">
                    <a:solidFill>
                      <a:srgbClr val="000000"/>
                    </a:solidFill>
                    <a:latin typeface="Varpada"/>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e>
                    </m:d>
                    <m:r>
                      <a:rPr lang="en-US" sz="3200" i="1">
                        <a:latin typeface="Cambria Math" panose="02040503050406030204" pitchFamily="18" charset="0"/>
                        <a:ea typeface="Calibri" panose="020F0502020204030204" pitchFamily="34" charset="0"/>
                        <a:cs typeface="Times New Roman" panose="02020603050405020304" pitchFamily="18" charset="0"/>
                      </a:rPr>
                      <m:t>&gt;</m:t>
                    </m:r>
                    <m:r>
                      <a:rPr lang="en-US" sz="32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1</m:t>
                        </m:r>
                      </m:e>
                    </m:d>
                  </m:oMath>
                </a14:m>
                <a:r>
                  <a:rPr lang="en-US"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D</a:t>
                </a:r>
                <a:r>
                  <a:rPr lang="en-US" sz="3200">
                    <a:solidFill>
                      <a:srgbClr val="000000"/>
                    </a:solidFill>
                    <a:latin typeface="Varpada"/>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e>
                    </m:d>
                    <m:r>
                      <a:rPr lang="en-US" sz="3200" i="1">
                        <a:latin typeface="Cambria Math" panose="02040503050406030204" pitchFamily="18" charset="0"/>
                        <a:ea typeface="Calibri" panose="020F0502020204030204" pitchFamily="34" charset="0"/>
                        <a:cs typeface="Times New Roman" panose="02020603050405020304" pitchFamily="18" charset="0"/>
                      </a:rPr>
                      <m:t>&lt;</m:t>
                    </m:r>
                    <m:r>
                      <a:rPr lang="en-US" sz="32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1</m:t>
                        </m:r>
                      </m:e>
                    </m:d>
                  </m:oMath>
                </a14:m>
                <a:r>
                  <a:rPr lang="en-US" sz="3200">
                    <a:solidFill>
                      <a:srgbClr val="000000"/>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0AFE8236-12F2-43B5-897D-DD7683BBAB73}"/>
                  </a:ext>
                </a:extLst>
              </p:cNvPr>
              <p:cNvSpPr>
                <a:spLocks noRot="1" noChangeAspect="1" noMove="1" noResize="1" noEditPoints="1" noAdjustHandles="1" noChangeArrowheads="1" noChangeShapeType="1" noTextEdit="1"/>
              </p:cNvSpPr>
              <p:nvPr/>
            </p:nvSpPr>
            <p:spPr>
              <a:xfrm>
                <a:off x="1432141" y="520804"/>
                <a:ext cx="9966543" cy="4445384"/>
              </a:xfrm>
              <a:prstGeom prst="rect">
                <a:avLst/>
              </a:prstGeom>
              <a:blipFill>
                <a:blip r:embed="rId2"/>
                <a:stretch>
                  <a:fillRect l="-1590" b="-3562"/>
                </a:stretch>
              </a:blipFill>
            </p:spPr>
            <p:txBody>
              <a:bodyPr/>
              <a:lstStyle/>
              <a:p>
                <a:r>
                  <a:rPr lang="en-US">
                    <a:noFill/>
                  </a:rPr>
                  <a:t> </a:t>
                </a:r>
              </a:p>
            </p:txBody>
          </p:sp>
        </mc:Fallback>
      </mc:AlternateContent>
      <p:sp>
        <p:nvSpPr>
          <p:cNvPr id="4" name="Arrow: Left 3">
            <a:hlinkClick r:id="rId3" action="ppaction://hlinksldjump"/>
            <a:extLst>
              <a:ext uri="{FF2B5EF4-FFF2-40B4-BE49-F238E27FC236}">
                <a16:creationId xmlns:a16="http://schemas.microsoft.com/office/drawing/2014/main" id="{C740E48B-1FBB-4FB8-8371-BD204011D9D0}"/>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61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5" end="5"/>
                                            </p:txEl>
                                          </p:spTgt>
                                        </p:tgtEl>
                                        <p:attrNameLst>
                                          <p:attrName>style.color</p:attrName>
                                        </p:attrNameLst>
                                      </p:cBhvr>
                                      <p:by>
                                        <p:hsl h="7200000" s="0" l="0"/>
                                      </p:by>
                                    </p:animClr>
                                    <p:animClr clrSpc="hsl" dir="cw">
                                      <p:cBhvr>
                                        <p:cTn id="7" dur="500" fill="hold"/>
                                        <p:tgtEl>
                                          <p:spTgt spid="3">
                                            <p:txEl>
                                              <p:pRg st="5" end="5"/>
                                            </p:txEl>
                                          </p:spTgt>
                                        </p:tgtEl>
                                        <p:attrNameLst>
                                          <p:attrName>fillcolor</p:attrName>
                                        </p:attrNameLst>
                                      </p:cBhvr>
                                      <p:by>
                                        <p:hsl h="7200000" s="0" l="0"/>
                                      </p:by>
                                    </p:animClr>
                                    <p:animClr clrSpc="hsl" dir="cw">
                                      <p:cBhvr>
                                        <p:cTn id="8" dur="500" fill="hold"/>
                                        <p:tgtEl>
                                          <p:spTgt spid="3">
                                            <p:txEl>
                                              <p:pRg st="5" end="5"/>
                                            </p:txEl>
                                          </p:spTgt>
                                        </p:tgtEl>
                                        <p:attrNameLst>
                                          <p:attrName>stroke.color</p:attrName>
                                        </p:attrNameLst>
                                      </p:cBhvr>
                                      <p:by>
                                        <p:hsl h="7200000" s="0" l="0"/>
                                      </p:by>
                                    </p:animClr>
                                    <p:set>
                                      <p:cBhvr>
                                        <p:cTn id="9" dur="500" fill="hold"/>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B8D963C-B32D-475C-8F7D-986FE3A842FD}"/>
                  </a:ext>
                </a:extLst>
              </p:cNvPr>
              <p:cNvSpPr/>
              <p:nvPr/>
            </p:nvSpPr>
            <p:spPr>
              <a:xfrm>
                <a:off x="1031309" y="495133"/>
                <a:ext cx="10605370" cy="5493940"/>
              </a:xfrm>
              <a:prstGeom prst="rect">
                <a:avLst/>
              </a:prstGeom>
            </p:spPr>
            <p:txBody>
              <a:bodyPr wrap="square">
                <a:spAutoFit/>
              </a:bodyPr>
              <a:lstStyle/>
              <a:p>
                <a:pPr>
                  <a:lnSpc>
                    <a:spcPct val="150000"/>
                  </a:lnSpc>
                  <a:spcAft>
                    <a:spcPts val="0"/>
                  </a:spcAft>
                </a:pPr>
                <a:r>
                  <a:rPr lang="vi-VN" sz="3200" b="1">
                    <a:solidFill>
                      <a:srgbClr val="0000FF"/>
                    </a:solidFill>
                    <a:latin typeface="Varpada"/>
                    <a:ea typeface="Calibri" panose="020F0502020204030204" pitchFamily="34" charset="0"/>
                    <a:cs typeface="Times New Roman" panose="02020603050405020304" pitchFamily="18" charset="0"/>
                  </a:rPr>
                  <a:t>Câu </a:t>
                </a:r>
                <a:r>
                  <a:rPr lang="en-US" sz="3200" b="1">
                    <a:solidFill>
                      <a:srgbClr val="0000FF"/>
                    </a:solidFill>
                    <a:latin typeface="Varpada"/>
                    <a:ea typeface="Calibri" panose="020F0502020204030204" pitchFamily="34" charset="0"/>
                    <a:cs typeface="Times New Roman" panose="02020603050405020304" pitchFamily="18" charset="0"/>
                  </a:rPr>
                  <a:t>6</a:t>
                </a:r>
                <a:r>
                  <a:rPr lang="vi-VN" sz="3200" b="1">
                    <a:solidFill>
                      <a:srgbClr val="0000FF"/>
                    </a:solidFill>
                    <a:latin typeface="Varpada"/>
                    <a:ea typeface="Calibri" panose="020F0502020204030204" pitchFamily="34" charset="0"/>
                    <a:cs typeface="Times New Roman" panose="02020603050405020304" pitchFamily="18" charset="0"/>
                  </a:rPr>
                  <a:t>.</a:t>
                </a:r>
                <a:r>
                  <a:rPr lang="en-US" sz="3200">
                    <a:latin typeface="Varpada"/>
                    <a:ea typeface="Calibri" panose="020F0502020204030204" pitchFamily="34" charset="0"/>
                    <a:cs typeface="Times New Roman" panose="02020603050405020304" pitchFamily="18" charset="0"/>
                  </a:rPr>
                  <a:t>Cho các hàm số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d>
                    <m:r>
                      <a:rPr lang="en-US"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4</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2018</m:t>
                    </m:r>
                    <m:r>
                      <a:rPr lang="en-US" sz="32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3200" i="1">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spcAft>
                    <a:spcPts val="0"/>
                  </a:spcAft>
                </a:pP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 </m:t>
                    </m:r>
                    <m:r>
                      <a:rPr lang="en-US" sz="3200" i="1">
                        <a:latin typeface="Cambria Math" panose="02040503050406030204" pitchFamily="18" charset="0"/>
                        <a:ea typeface="Calibri" panose="020F0502020204030204" pitchFamily="34" charset="0"/>
                        <a:cs typeface="Times New Roman" panose="02020603050405020304" pitchFamily="18" charset="0"/>
                      </a:rPr>
                      <m:t>𝑔</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3</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2018</m:t>
                    </m:r>
                  </m:oMath>
                </a14:m>
                <a:r>
                  <a:rPr lang="en-US" sz="3200">
                    <a:latin typeface="Varpada"/>
                    <a:ea typeface="Calibri" panose="020F0502020204030204" pitchFamily="34" charset="0"/>
                    <a:cs typeface="Times New Roman" panose="02020603050405020304" pitchFamily="18" charset="0"/>
                  </a:rPr>
                  <a:t>  và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h</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latin typeface="Cambria Math" panose="02040503050406030204" pitchFamily="18" charset="0"/>
                            <a:ea typeface="Calibri" panose="020F0502020204030204" pitchFamily="34" charset="0"/>
                            <a:cs typeface="Times New Roman" panose="02020603050405020304" pitchFamily="18"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2</m:t>
                        </m:r>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num>
                      <m:den>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3200">
                    <a:latin typeface="Varpada"/>
                    <a:ea typeface="Calibri" panose="020F0502020204030204" pitchFamily="34" charset="0"/>
                    <a:cs typeface="Times New Roman" panose="02020603050405020304" pitchFamily="18" charset="0"/>
                  </a:rPr>
                  <a:t>. Trong các hàm số đã cho, có tất cả bao nhiêu hàm số không có khoảng nghịch biến?</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A. </a:t>
                </a:r>
                <a:r>
                  <a:rPr lang="en-US" sz="3200">
                    <a:latin typeface="Varpada"/>
                    <a:ea typeface="Calibri" panose="020F0502020204030204" pitchFamily="34" charset="0"/>
                    <a:cs typeface="Times New Roman" panose="02020603050405020304" pitchFamily="18" charset="0"/>
                  </a:rPr>
                  <a:t>2.</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B</a:t>
                </a:r>
                <a:r>
                  <a:rPr lang="en-US" sz="3200">
                    <a:latin typeface="Varpada"/>
                    <a:ea typeface="Calibri" panose="020F0502020204030204" pitchFamily="34" charset="0"/>
                    <a:cs typeface="Times New Roman" panose="02020603050405020304" pitchFamily="18" charset="0"/>
                  </a:rPr>
                  <a:t>. 1.</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C</a:t>
                </a:r>
                <a:r>
                  <a:rPr lang="en-US" sz="3200">
                    <a:latin typeface="Varpada"/>
                    <a:ea typeface="Calibri" panose="020F0502020204030204" pitchFamily="34" charset="0"/>
                    <a:cs typeface="Times New Roman" panose="02020603050405020304" pitchFamily="18" charset="0"/>
                  </a:rPr>
                  <a:t>. 0.</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D</a:t>
                </a:r>
                <a:r>
                  <a:rPr lang="en-US" sz="3200">
                    <a:latin typeface="Varpada"/>
                    <a:ea typeface="Calibri" panose="020F0502020204030204" pitchFamily="34" charset="0"/>
                    <a:cs typeface="Times New Roman" panose="02020603050405020304" pitchFamily="18" charset="0"/>
                  </a:rPr>
                  <a:t>. 3.</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9B8D963C-B32D-475C-8F7D-986FE3A842FD}"/>
                  </a:ext>
                </a:extLst>
              </p:cNvPr>
              <p:cNvSpPr>
                <a:spLocks noRot="1" noChangeAspect="1" noMove="1" noResize="1" noEditPoints="1" noAdjustHandles="1" noChangeArrowheads="1" noChangeShapeType="1" noTextEdit="1"/>
              </p:cNvSpPr>
              <p:nvPr/>
            </p:nvSpPr>
            <p:spPr>
              <a:xfrm>
                <a:off x="1031309" y="495133"/>
                <a:ext cx="10605370" cy="5493940"/>
              </a:xfrm>
              <a:prstGeom prst="rect">
                <a:avLst/>
              </a:prstGeom>
              <a:blipFill>
                <a:blip r:embed="rId2"/>
                <a:stretch>
                  <a:fillRect l="-1437" r="-575" b="-2775"/>
                </a:stretch>
              </a:blipFill>
            </p:spPr>
            <p:txBody>
              <a:bodyPr/>
              <a:lstStyle/>
              <a:p>
                <a:r>
                  <a:rPr lang="en-US">
                    <a:noFill/>
                  </a:rPr>
                  <a:t> </a:t>
                </a:r>
              </a:p>
            </p:txBody>
          </p:sp>
        </mc:Fallback>
      </mc:AlternateContent>
      <p:sp>
        <p:nvSpPr>
          <p:cNvPr id="4" name="Arrow: Left 3">
            <a:hlinkClick r:id="rId3" action="ppaction://hlinksldjump"/>
            <a:extLst>
              <a:ext uri="{FF2B5EF4-FFF2-40B4-BE49-F238E27FC236}">
                <a16:creationId xmlns:a16="http://schemas.microsoft.com/office/drawing/2014/main" id="{E4526785-DED2-4190-A8C6-87EC72ECCC0B}"/>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867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2" end="2"/>
                                            </p:txEl>
                                          </p:spTgt>
                                        </p:tgtEl>
                                        <p:attrNameLst>
                                          <p:attrName>style.color</p:attrName>
                                        </p:attrNameLst>
                                      </p:cBhvr>
                                      <p:by>
                                        <p:hsl h="7200000" s="0" l="0"/>
                                      </p:by>
                                    </p:animClr>
                                    <p:animClr clrSpc="hsl" dir="cw">
                                      <p:cBhvr>
                                        <p:cTn id="7" dur="500" fill="hold"/>
                                        <p:tgtEl>
                                          <p:spTgt spid="3">
                                            <p:txEl>
                                              <p:pRg st="2" end="2"/>
                                            </p:txEl>
                                          </p:spTgt>
                                        </p:tgtEl>
                                        <p:attrNameLst>
                                          <p:attrName>fillcolor</p:attrName>
                                        </p:attrNameLst>
                                      </p:cBhvr>
                                      <p:by>
                                        <p:hsl h="7200000" s="0" l="0"/>
                                      </p:by>
                                    </p:animClr>
                                    <p:animClr clrSpc="hsl" dir="cw">
                                      <p:cBhvr>
                                        <p:cTn id="8" dur="500" fill="hold"/>
                                        <p:tgtEl>
                                          <p:spTgt spid="3">
                                            <p:txEl>
                                              <p:pRg st="2" end="2"/>
                                            </p:txEl>
                                          </p:spTgt>
                                        </p:tgtEl>
                                        <p:attrNameLst>
                                          <p:attrName>stroke.color</p:attrName>
                                        </p:attrNameLst>
                                      </p:cBhvr>
                                      <p:by>
                                        <p:hsl h="7200000" s="0" l="0"/>
                                      </p:by>
                                    </p:animClr>
                                    <p:set>
                                      <p:cBhvr>
                                        <p:cTn id="9"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48F984D-B4BF-4EA3-A0E4-27FF72BABBE7}"/>
                  </a:ext>
                </a:extLst>
              </p:cNvPr>
              <p:cNvSpPr/>
              <p:nvPr/>
            </p:nvSpPr>
            <p:spPr>
              <a:xfrm>
                <a:off x="1331934" y="339776"/>
                <a:ext cx="10329797" cy="5389681"/>
              </a:xfrm>
              <a:prstGeom prst="rect">
                <a:avLst/>
              </a:prstGeom>
            </p:spPr>
            <p:txBody>
              <a:bodyPr wrap="square">
                <a:spAutoFit/>
              </a:bodyPr>
              <a:lstStyle/>
              <a:p>
                <a:pPr algn="just">
                  <a:lnSpc>
                    <a:spcPct val="115000"/>
                  </a:lnSpc>
                  <a:spcAft>
                    <a:spcPts val="0"/>
                  </a:spcAft>
                </a:pPr>
                <a:r>
                  <a:rPr lang="pt-BR" sz="3200" b="1">
                    <a:solidFill>
                      <a:srgbClr val="0000FF"/>
                    </a:solidFill>
                    <a:latin typeface="Varpada"/>
                    <a:ea typeface="Calibri" panose="020F0502020204030204" pitchFamily="34" charset="0"/>
                    <a:cs typeface="Times New Roman" panose="02020603050405020304" pitchFamily="18" charset="0"/>
                  </a:rPr>
                  <a:t>Câu 7.</a:t>
                </a:r>
                <a:r>
                  <a:rPr lang="pt-BR" sz="3200">
                    <a:latin typeface="Varpada"/>
                    <a:ea typeface="Calibri" panose="020F0502020204030204" pitchFamily="34" charset="0"/>
                    <a:cs typeface="Times New Roman" panose="02020603050405020304" pitchFamily="18" charset="0"/>
                  </a:rPr>
                  <a:t>Cho các hàm số sau:</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pt-BR" sz="3200">
                    <a:latin typeface="Varpada"/>
                    <a:ea typeface="Calibri" panose="020F0502020204030204" pitchFamily="34" charset="0"/>
                    <a:cs typeface="Times New Roman" panose="02020603050405020304" pitchFamily="18" charset="0"/>
                  </a:rPr>
                  <a:t>(I) </a:t>
                </a:r>
                <a14:m>
                  <m:oMath xmlns:m="http://schemas.openxmlformats.org/officeDocument/2006/math">
                    <m:r>
                      <a:rPr lang="pt-BR" sz="3200" i="1">
                        <a:latin typeface="Cambria Math" panose="02040503050406030204" pitchFamily="18" charset="0"/>
                        <a:ea typeface="Calibri" panose="020F0502020204030204" pitchFamily="34" charset="0"/>
                        <a:cs typeface="Times New Roman" panose="02020603050405020304" pitchFamily="18" charset="0"/>
                      </a:rPr>
                      <m:t>𝑦</m:t>
                    </m:r>
                    <m:r>
                      <a:rPr lang="pt-BR" sz="3200" i="1">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latin typeface="Cambria Math" panose="02040503050406030204" pitchFamily="18" charset="0"/>
                            <a:ea typeface="Calibri" panose="020F0502020204030204" pitchFamily="34" charset="0"/>
                            <a:cs typeface="Times New Roman" panose="02020603050405020304" pitchFamily="18" charset="0"/>
                          </a:rPr>
                        </m:ctrlPr>
                      </m:fPr>
                      <m:num>
                        <m:r>
                          <a:rPr lang="pt-BR" sz="3200" i="1">
                            <a:latin typeface="Cambria Math" panose="02040503050406030204" pitchFamily="18" charset="0"/>
                            <a:ea typeface="Calibri" panose="020F0502020204030204" pitchFamily="34" charset="0"/>
                            <a:cs typeface="Times New Roman" panose="02020603050405020304" pitchFamily="18" charset="0"/>
                          </a:rPr>
                          <m:t>1</m:t>
                        </m:r>
                      </m:num>
                      <m:den>
                        <m:r>
                          <a:rPr lang="pt-BR" sz="3200" i="1">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pt-BR" sz="3200" i="1">
                            <a:latin typeface="Cambria Math" panose="02040503050406030204" pitchFamily="18" charset="0"/>
                            <a:ea typeface="Calibri" panose="020F0502020204030204" pitchFamily="34" charset="0"/>
                            <a:cs typeface="Times New Roman" panose="02020603050405020304" pitchFamily="18" charset="0"/>
                          </a:rPr>
                          <m:t>𝑥</m:t>
                        </m:r>
                      </m:e>
                      <m:sup>
                        <m:r>
                          <a:rPr lang="pt-BR" sz="3200" i="1">
                            <a:latin typeface="Cambria Math" panose="02040503050406030204" pitchFamily="18" charset="0"/>
                            <a:ea typeface="Calibri" panose="020F0502020204030204" pitchFamily="34" charset="0"/>
                            <a:cs typeface="Times New Roman" panose="02020603050405020304" pitchFamily="18" charset="0"/>
                          </a:rPr>
                          <m:t>3</m:t>
                        </m:r>
                      </m:sup>
                    </m:sSup>
                    <m:r>
                      <a:rPr lang="pt-BR"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pt-BR" sz="3200" i="1">
                            <a:latin typeface="Cambria Math" panose="02040503050406030204" pitchFamily="18" charset="0"/>
                            <a:ea typeface="Calibri" panose="020F0502020204030204" pitchFamily="34" charset="0"/>
                            <a:cs typeface="Times New Roman" panose="02020603050405020304" pitchFamily="18" charset="0"/>
                          </a:rPr>
                          <m:t>𝑥</m:t>
                        </m:r>
                      </m:e>
                      <m:sup>
                        <m:r>
                          <a:rPr lang="pt-BR" sz="3200" i="1">
                            <a:latin typeface="Cambria Math" panose="02040503050406030204" pitchFamily="18" charset="0"/>
                            <a:ea typeface="Calibri" panose="020F0502020204030204" pitchFamily="34" charset="0"/>
                            <a:cs typeface="Times New Roman" panose="02020603050405020304" pitchFamily="18" charset="0"/>
                          </a:rPr>
                          <m:t>2</m:t>
                        </m:r>
                      </m:sup>
                    </m:sSup>
                    <m:r>
                      <a:rPr lang="pt-BR" sz="3200" i="1">
                        <a:latin typeface="Cambria Math" panose="02040503050406030204" pitchFamily="18" charset="0"/>
                        <a:ea typeface="Calibri" panose="020F0502020204030204" pitchFamily="34" charset="0"/>
                        <a:cs typeface="Times New Roman" panose="02020603050405020304" pitchFamily="18" charset="0"/>
                      </a:rPr>
                      <m:t>+</m:t>
                    </m:r>
                    <m:r>
                      <a:rPr lang="pt-BR" sz="3200" i="1">
                        <a:latin typeface="Cambria Math" panose="02040503050406030204" pitchFamily="18" charset="0"/>
                        <a:ea typeface="Calibri" panose="020F0502020204030204" pitchFamily="34" charset="0"/>
                        <a:cs typeface="Times New Roman" panose="02020603050405020304" pitchFamily="18" charset="0"/>
                      </a:rPr>
                      <m:t>3</m:t>
                    </m:r>
                    <m:r>
                      <a:rPr lang="pt-BR" sz="3200" i="1">
                        <a:latin typeface="Cambria Math" panose="02040503050406030204" pitchFamily="18" charset="0"/>
                        <a:ea typeface="Calibri" panose="020F0502020204030204" pitchFamily="34" charset="0"/>
                        <a:cs typeface="Times New Roman" panose="02020603050405020304" pitchFamily="18" charset="0"/>
                      </a:rPr>
                      <m:t>𝑥</m:t>
                    </m:r>
                    <m:r>
                      <a:rPr lang="pt-BR" sz="3200" i="1">
                        <a:latin typeface="Cambria Math" panose="02040503050406030204" pitchFamily="18" charset="0"/>
                        <a:ea typeface="Calibri" panose="020F0502020204030204" pitchFamily="34" charset="0"/>
                        <a:cs typeface="Times New Roman" panose="02020603050405020304" pitchFamily="18" charset="0"/>
                      </a:rPr>
                      <m:t>+</m:t>
                    </m:r>
                    <m:r>
                      <a:rPr lang="pt-BR" sz="3200" i="1">
                        <a:latin typeface="Cambria Math" panose="02040503050406030204" pitchFamily="18" charset="0"/>
                        <a:ea typeface="Calibri" panose="020F0502020204030204" pitchFamily="34" charset="0"/>
                        <a:cs typeface="Times New Roman" panose="02020603050405020304" pitchFamily="18" charset="0"/>
                      </a:rPr>
                      <m:t>4</m:t>
                    </m:r>
                  </m:oMath>
                </a14:m>
                <a:r>
                  <a:rPr lang="pt-BR" sz="3200">
                    <a:latin typeface="Varpada"/>
                    <a:ea typeface="Times New Roman" panose="02020603050405020304" pitchFamily="18" charset="0"/>
                    <a:cs typeface="Times New Roman" panose="02020603050405020304" pitchFamily="18" charset="0"/>
                  </a:rPr>
                  <a:t> ;</a:t>
                </a:r>
                <a:r>
                  <a:rPr lang="pt-BR" sz="3200">
                    <a:latin typeface="Varpada"/>
                    <a:ea typeface="Calibri" panose="020F0502020204030204" pitchFamily="34" charset="0"/>
                    <a:cs typeface="Times New Roman" panose="02020603050405020304" pitchFamily="18" charset="0"/>
                  </a:rPr>
                  <a:t>(II) </a:t>
                </a:r>
                <a14:m>
                  <m:oMath xmlns:m="http://schemas.openxmlformats.org/officeDocument/2006/math">
                    <m:r>
                      <a:rPr lang="pt-BR" sz="3200" i="1">
                        <a:latin typeface="Cambria Math" panose="02040503050406030204" pitchFamily="18" charset="0"/>
                        <a:ea typeface="Calibri" panose="020F0502020204030204" pitchFamily="34" charset="0"/>
                        <a:cs typeface="Times New Roman" panose="02020603050405020304" pitchFamily="18" charset="0"/>
                      </a:rPr>
                      <m:t>𝑦</m:t>
                    </m:r>
                    <m:r>
                      <a:rPr lang="pt-BR" sz="3200" i="1">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latin typeface="Cambria Math" panose="02040503050406030204" pitchFamily="18" charset="0"/>
                            <a:ea typeface="Calibri" panose="020F0502020204030204" pitchFamily="34" charset="0"/>
                            <a:cs typeface="Times New Roman" panose="02020603050405020304" pitchFamily="18" charset="0"/>
                          </a:rPr>
                        </m:ctrlPr>
                      </m:fPr>
                      <m:num>
                        <m:r>
                          <a:rPr lang="pt-BR" sz="3200" i="1">
                            <a:latin typeface="Cambria Math" panose="02040503050406030204" pitchFamily="18" charset="0"/>
                            <a:ea typeface="Calibri" panose="020F0502020204030204" pitchFamily="34" charset="0"/>
                            <a:cs typeface="Times New Roman" panose="02020603050405020304" pitchFamily="18" charset="0"/>
                          </a:rPr>
                          <m:t>𝑥</m:t>
                        </m:r>
                        <m:r>
                          <a:rPr lang="pt-BR" sz="3200" i="1">
                            <a:latin typeface="Cambria Math" panose="02040503050406030204" pitchFamily="18" charset="0"/>
                            <a:ea typeface="Calibri" panose="020F0502020204030204" pitchFamily="34" charset="0"/>
                            <a:cs typeface="Times New Roman" panose="02020603050405020304" pitchFamily="18" charset="0"/>
                          </a:rPr>
                          <m:t>−</m:t>
                        </m:r>
                        <m:r>
                          <a:rPr lang="pt-BR" sz="3200" i="1">
                            <a:latin typeface="Cambria Math" panose="02040503050406030204" pitchFamily="18" charset="0"/>
                            <a:ea typeface="Calibri" panose="020F0502020204030204" pitchFamily="34" charset="0"/>
                            <a:cs typeface="Times New Roman" panose="02020603050405020304" pitchFamily="18" charset="0"/>
                          </a:rPr>
                          <m:t>1</m:t>
                        </m:r>
                      </m:num>
                      <m:den>
                        <m:r>
                          <a:rPr lang="pt-BR" sz="3200" i="1">
                            <a:latin typeface="Cambria Math" panose="02040503050406030204" pitchFamily="18" charset="0"/>
                            <a:ea typeface="Calibri" panose="020F0502020204030204" pitchFamily="34" charset="0"/>
                            <a:cs typeface="Times New Roman" panose="02020603050405020304" pitchFamily="18" charset="0"/>
                          </a:rPr>
                          <m:t>𝑥</m:t>
                        </m:r>
                        <m:r>
                          <a:rPr lang="pt-BR" sz="3200" i="1">
                            <a:latin typeface="Cambria Math" panose="02040503050406030204" pitchFamily="18" charset="0"/>
                            <a:ea typeface="Calibri" panose="020F0502020204030204" pitchFamily="34" charset="0"/>
                            <a:cs typeface="Times New Roman" panose="02020603050405020304" pitchFamily="18" charset="0"/>
                          </a:rPr>
                          <m:t>+</m:t>
                        </m:r>
                        <m:r>
                          <a:rPr lang="pt-BR" sz="3200" i="1">
                            <a:latin typeface="Cambria Math" panose="02040503050406030204" pitchFamily="18" charset="0"/>
                            <a:ea typeface="Calibri" panose="020F0502020204030204" pitchFamily="34" charset="0"/>
                            <a:cs typeface="Times New Roman" panose="02020603050405020304" pitchFamily="18" charset="0"/>
                          </a:rPr>
                          <m:t>1</m:t>
                        </m:r>
                      </m:den>
                    </m:f>
                  </m:oMath>
                </a14:m>
                <a:r>
                  <a:rPr lang="pt-BR" sz="3200">
                    <a:latin typeface="Varpada"/>
                    <a:ea typeface="Calibri" panose="020F0502020204030204" pitchFamily="34" charset="0"/>
                    <a:cs typeface="Times New Roman" panose="02020603050405020304" pitchFamily="18" charset="0"/>
                  </a:rPr>
                  <a:t> ; (III) </a:t>
                </a:r>
                <a14:m>
                  <m:oMath xmlns:m="http://schemas.openxmlformats.org/officeDocument/2006/math">
                    <m:r>
                      <a:rPr lang="pt-BR" sz="3200" i="1">
                        <a:latin typeface="Cambria Math" panose="02040503050406030204" pitchFamily="18" charset="0"/>
                        <a:ea typeface="Calibri" panose="020F0502020204030204" pitchFamily="34" charset="0"/>
                        <a:cs typeface="Times New Roman" panose="02020603050405020304" pitchFamily="18" charset="0"/>
                      </a:rPr>
                      <m:t>𝑦</m:t>
                    </m:r>
                    <m:r>
                      <a:rPr lang="pt-BR" sz="3200"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200" i="1">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pt-BR" sz="3200" i="1">
                                <a:latin typeface="Cambria Math" panose="02040503050406030204" pitchFamily="18" charset="0"/>
                                <a:ea typeface="Calibri" panose="020F0502020204030204" pitchFamily="34" charset="0"/>
                                <a:cs typeface="Times New Roman" panose="02020603050405020304" pitchFamily="18" charset="0"/>
                              </a:rPr>
                              <m:t>𝑥</m:t>
                            </m:r>
                          </m:e>
                          <m:sup>
                            <m:r>
                              <a:rPr lang="pt-BR" sz="3200" i="1">
                                <a:latin typeface="Cambria Math" panose="02040503050406030204" pitchFamily="18" charset="0"/>
                                <a:ea typeface="Calibri" panose="020F0502020204030204" pitchFamily="34" charset="0"/>
                                <a:cs typeface="Times New Roman" panose="02020603050405020304" pitchFamily="18" charset="0"/>
                              </a:rPr>
                              <m:t>2</m:t>
                            </m:r>
                          </m:sup>
                        </m:sSup>
                        <m:r>
                          <a:rPr lang="pt-BR" sz="3200" i="1">
                            <a:latin typeface="Cambria Math" panose="02040503050406030204" pitchFamily="18" charset="0"/>
                            <a:ea typeface="Calibri" panose="020F0502020204030204" pitchFamily="34" charset="0"/>
                            <a:cs typeface="Times New Roman" panose="02020603050405020304" pitchFamily="18" charset="0"/>
                          </a:rPr>
                          <m:t>+</m:t>
                        </m:r>
                        <m:r>
                          <a:rPr lang="pt-BR" sz="3200" i="1">
                            <a:latin typeface="Cambria Math" panose="02040503050406030204" pitchFamily="18" charset="0"/>
                            <a:ea typeface="Calibri" panose="020F0502020204030204" pitchFamily="34" charset="0"/>
                            <a:cs typeface="Times New Roman" panose="02020603050405020304" pitchFamily="18" charset="0"/>
                          </a:rPr>
                          <m:t>4</m:t>
                        </m:r>
                      </m:e>
                    </m:rad>
                  </m:oMath>
                </a14:m>
                <a:r>
                  <a:rPr lang="en-US" sz="3200">
                    <a:latin typeface="Varpada"/>
                    <a:ea typeface="Calibri" panose="020F0502020204030204" pitchFamily="34" charset="0"/>
                    <a:cs typeface="Times New Roman" panose="02020603050405020304" pitchFamily="18" charset="0"/>
                  </a:rPr>
                  <a:t> ; </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a:latin typeface="Varpada"/>
                    <a:ea typeface="Calibri" panose="020F0502020204030204" pitchFamily="34" charset="0"/>
                    <a:cs typeface="Times New Roman" panose="02020603050405020304" pitchFamily="18" charset="0"/>
                  </a:rPr>
                  <a:t>(IV)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3</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4</m:t>
                    </m:r>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func>
                      <m:funcPr>
                        <m:ctrlPr>
                          <a:rPr lang="en-US" sz="3200"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3200">
                            <a:latin typeface="Cambria Math" panose="02040503050406030204" pitchFamily="18" charset="0"/>
                            <a:ea typeface="Calibri" panose="020F0502020204030204" pitchFamily="34" charset="0"/>
                            <a:cs typeface="Times New Roman" panose="02020603050405020304" pitchFamily="18" charset="0"/>
                          </a:rPr>
                          <m:t>sin</m:t>
                        </m:r>
                      </m:fName>
                      <m:e>
                        <m:r>
                          <a:rPr lang="en-US" sz="3200" i="1">
                            <a:latin typeface="Cambria Math" panose="02040503050406030204" pitchFamily="18" charset="0"/>
                            <a:ea typeface="Calibri" panose="020F0502020204030204" pitchFamily="34" charset="0"/>
                            <a:cs typeface="Times New Roman" panose="02020603050405020304" pitchFamily="18" charset="0"/>
                          </a:rPr>
                          <m:t>𝑥</m:t>
                        </m:r>
                      </m:e>
                    </m:func>
                  </m:oMath>
                </a14:m>
                <a:r>
                  <a:rPr lang="en-US" sz="3200">
                    <a:latin typeface="Varpada"/>
                    <a:ea typeface="Times New Roman" panose="02020603050405020304" pitchFamily="18" charset="0"/>
                    <a:cs typeface="Times New Roman" panose="02020603050405020304" pitchFamily="18" charset="0"/>
                  </a:rPr>
                  <a:t> ; (V) </a:t>
                </a:r>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𝑦</m:t>
                    </m:r>
                    <m:r>
                      <a:rPr lang="en-US" sz="32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e>
                      <m:sup>
                        <m:r>
                          <a:rPr lang="en-US" sz="3200" i="1">
                            <a:latin typeface="Cambria Math" panose="02040503050406030204" pitchFamily="18" charset="0"/>
                            <a:ea typeface="Times New Roman" panose="02020603050405020304" pitchFamily="18" charset="0"/>
                            <a:cs typeface="Times New Roman" panose="02020603050405020304" pitchFamily="18" charset="0"/>
                          </a:rPr>
                          <m:t>4</m:t>
                        </m:r>
                      </m:sup>
                    </m:sSup>
                    <m:r>
                      <a:rPr lang="en-US" sz="32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cs typeface="Times New Roman" panose="02020603050405020304" pitchFamily="18" charset="0"/>
                          </a:rPr>
                          <m:t>𝑥</m:t>
                        </m:r>
                      </m:e>
                      <m:sup>
                        <m:r>
                          <a:rPr lang="en-US" sz="3200"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200" i="1">
                        <a:latin typeface="Cambria Math" panose="02040503050406030204" pitchFamily="18" charset="0"/>
                        <a:ea typeface="Times New Roman" panose="02020603050405020304" pitchFamily="18" charset="0"/>
                        <a:cs typeface="Times New Roman" panose="02020603050405020304" pitchFamily="18" charset="0"/>
                      </a:rPr>
                      <m:t>+</m:t>
                    </m:r>
                    <m:r>
                      <a:rPr lang="en-US" sz="3200" i="1">
                        <a:latin typeface="Cambria Math" panose="02040503050406030204" pitchFamily="18" charset="0"/>
                        <a:ea typeface="Times New Roman" panose="02020603050405020304" pitchFamily="18" charset="0"/>
                        <a:cs typeface="Times New Roman" panose="02020603050405020304" pitchFamily="18" charset="0"/>
                      </a:rPr>
                      <m:t>2</m:t>
                    </m:r>
                  </m:oMath>
                </a14:m>
                <a:r>
                  <a:rPr lang="en-US" sz="3200">
                    <a:latin typeface="Varpada"/>
                    <a:ea typeface="Times New Roman" panose="02020603050405020304" pitchFamily="18" charset="0"/>
                    <a:cs typeface="Times New Roman" panose="02020603050405020304" pitchFamily="18" charset="0"/>
                  </a:rPr>
                  <a:t> </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pt-BR" sz="3200">
                    <a:latin typeface="Varpada"/>
                    <a:ea typeface="Calibri" panose="020F0502020204030204" pitchFamily="34" charset="0"/>
                    <a:cs typeface="Times New Roman" panose="02020603050405020304" pitchFamily="18" charset="0"/>
                  </a:rPr>
                  <a:t>Có bao nhiêu hàm số đồng biến trên những khoảng mà nó xác định?</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pt-BR" sz="3200" b="1">
                    <a:solidFill>
                      <a:srgbClr val="0000FF"/>
                    </a:solidFill>
                    <a:latin typeface="Varpada"/>
                    <a:ea typeface="Calibri" panose="020F0502020204030204" pitchFamily="34" charset="0"/>
                    <a:cs typeface="Times New Roman" panose="02020603050405020304" pitchFamily="18" charset="0"/>
                  </a:rPr>
                  <a:t>A. </a:t>
                </a:r>
                <a:r>
                  <a:rPr lang="vi-VN" sz="3200">
                    <a:latin typeface="Varpada"/>
                    <a:ea typeface="Calibri" panose="020F0502020204030204" pitchFamily="34" charset="0"/>
                    <a:cs typeface="Times New Roman" panose="02020603050405020304" pitchFamily="18" charset="0"/>
                  </a:rPr>
                  <a:t>2</a:t>
                </a:r>
                <a:r>
                  <a:rPr lang="pt-BR"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pt-BR" sz="3200" b="1">
                    <a:solidFill>
                      <a:srgbClr val="0000FF"/>
                    </a:solidFill>
                    <a:latin typeface="Varpada"/>
                    <a:ea typeface="Calibri" panose="020F0502020204030204" pitchFamily="34" charset="0"/>
                    <a:cs typeface="Times New Roman" panose="02020603050405020304" pitchFamily="18" charset="0"/>
                  </a:rPr>
                  <a:t>B</a:t>
                </a:r>
                <a:r>
                  <a:rPr lang="pt-BR" sz="3200">
                    <a:latin typeface="Varpada"/>
                    <a:ea typeface="Calibri" panose="020F0502020204030204" pitchFamily="34" charset="0"/>
                    <a:cs typeface="Times New Roman" panose="02020603050405020304" pitchFamily="18" charset="0"/>
                  </a:rPr>
                  <a:t>. 4.</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pt-BR" sz="3200" b="1">
                    <a:solidFill>
                      <a:srgbClr val="0000FF"/>
                    </a:solidFill>
                    <a:latin typeface="Varpada"/>
                    <a:ea typeface="Calibri" panose="020F0502020204030204" pitchFamily="34" charset="0"/>
                    <a:cs typeface="Times New Roman" panose="02020603050405020304" pitchFamily="18" charset="0"/>
                  </a:rPr>
                  <a:t>C</a:t>
                </a:r>
                <a:r>
                  <a:rPr lang="pt-BR" sz="3200">
                    <a:latin typeface="Varpada"/>
                    <a:ea typeface="Calibri" panose="020F0502020204030204" pitchFamily="34" charset="0"/>
                    <a:cs typeface="Times New Roman" panose="02020603050405020304" pitchFamily="18" charset="0"/>
                  </a:rPr>
                  <a:t>. </a:t>
                </a:r>
                <a:r>
                  <a:rPr lang="vi-VN" sz="3200">
                    <a:latin typeface="Varpada"/>
                    <a:ea typeface="Calibri" panose="020F0502020204030204" pitchFamily="34" charset="0"/>
                    <a:cs typeface="Times New Roman" panose="02020603050405020304" pitchFamily="18" charset="0"/>
                  </a:rPr>
                  <a:t>3</a:t>
                </a:r>
                <a:r>
                  <a:rPr lang="pt-BR"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pt-BR" sz="3200" b="1">
                    <a:solidFill>
                      <a:srgbClr val="0000FF"/>
                    </a:solidFill>
                    <a:latin typeface="Varpada"/>
                    <a:ea typeface="Calibri" panose="020F0502020204030204" pitchFamily="34" charset="0"/>
                    <a:cs typeface="Times New Roman" panose="02020603050405020304" pitchFamily="18" charset="0"/>
                  </a:rPr>
                  <a:t>D</a:t>
                </a:r>
                <a:r>
                  <a:rPr lang="pt-BR" sz="3200">
                    <a:latin typeface="Varpada"/>
                    <a:ea typeface="Calibri" panose="020F0502020204030204" pitchFamily="34" charset="0"/>
                    <a:cs typeface="Times New Roman" panose="02020603050405020304" pitchFamily="18" charset="0"/>
                  </a:rPr>
                  <a:t>. 5.</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C48F984D-B4BF-4EA3-A0E4-27FF72BABBE7}"/>
                  </a:ext>
                </a:extLst>
              </p:cNvPr>
              <p:cNvSpPr>
                <a:spLocks noRot="1" noChangeAspect="1" noMove="1" noResize="1" noEditPoints="1" noAdjustHandles="1" noChangeArrowheads="1" noChangeShapeType="1" noTextEdit="1"/>
              </p:cNvSpPr>
              <p:nvPr/>
            </p:nvSpPr>
            <p:spPr>
              <a:xfrm>
                <a:off x="1331934" y="339776"/>
                <a:ext cx="10329797" cy="5389681"/>
              </a:xfrm>
              <a:prstGeom prst="rect">
                <a:avLst/>
              </a:prstGeom>
              <a:blipFill>
                <a:blip r:embed="rId2"/>
                <a:stretch>
                  <a:fillRect l="-1475" t="-679" r="-2360" b="-2828"/>
                </a:stretch>
              </a:blipFill>
            </p:spPr>
            <p:txBody>
              <a:bodyPr/>
              <a:lstStyle/>
              <a:p>
                <a:r>
                  <a:rPr lang="en-US">
                    <a:noFill/>
                  </a:rPr>
                  <a:t> </a:t>
                </a:r>
              </a:p>
            </p:txBody>
          </p:sp>
        </mc:Fallback>
      </mc:AlternateContent>
      <p:sp>
        <p:nvSpPr>
          <p:cNvPr id="4" name="Arrow: Left 3">
            <a:hlinkClick r:id="rId3" action="ppaction://hlinksldjump"/>
            <a:extLst>
              <a:ext uri="{FF2B5EF4-FFF2-40B4-BE49-F238E27FC236}">
                <a16:creationId xmlns:a16="http://schemas.microsoft.com/office/drawing/2014/main" id="{3DB65D33-887B-4CB2-B63D-6EC1C03EBF71}"/>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422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6" end="6"/>
                                            </p:txEl>
                                          </p:spTgt>
                                        </p:tgtEl>
                                        <p:attrNameLst>
                                          <p:attrName>style.color</p:attrName>
                                        </p:attrNameLst>
                                      </p:cBhvr>
                                      <p:by>
                                        <p:hsl h="7200000" s="0" l="0"/>
                                      </p:by>
                                    </p:animClr>
                                    <p:animClr clrSpc="hsl" dir="cw">
                                      <p:cBhvr>
                                        <p:cTn id="7" dur="500" fill="hold"/>
                                        <p:tgtEl>
                                          <p:spTgt spid="3">
                                            <p:txEl>
                                              <p:pRg st="6" end="6"/>
                                            </p:txEl>
                                          </p:spTgt>
                                        </p:tgtEl>
                                        <p:attrNameLst>
                                          <p:attrName>fillcolor</p:attrName>
                                        </p:attrNameLst>
                                      </p:cBhvr>
                                      <p:by>
                                        <p:hsl h="7200000" s="0" l="0"/>
                                      </p:by>
                                    </p:animClr>
                                    <p:animClr clrSpc="hsl" dir="cw">
                                      <p:cBhvr>
                                        <p:cTn id="8" dur="500" fill="hold"/>
                                        <p:tgtEl>
                                          <p:spTgt spid="3">
                                            <p:txEl>
                                              <p:pRg st="6" end="6"/>
                                            </p:txEl>
                                          </p:spTgt>
                                        </p:tgtEl>
                                        <p:attrNameLst>
                                          <p:attrName>stroke.color</p:attrName>
                                        </p:attrNameLst>
                                      </p:cBhvr>
                                      <p:by>
                                        <p:hsl h="7200000" s="0" l="0"/>
                                      </p:by>
                                    </p:animClr>
                                    <p:set>
                                      <p:cBhvr>
                                        <p:cTn id="9" dur="500" fill="hold"/>
                                        <p:tgtEl>
                                          <p:spTgt spid="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D9B87B6-46A6-47D2-81BF-0494BAC832E9}"/>
                  </a:ext>
                </a:extLst>
              </p:cNvPr>
              <p:cNvSpPr/>
              <p:nvPr/>
            </p:nvSpPr>
            <p:spPr>
              <a:xfrm>
                <a:off x="1419616" y="495749"/>
                <a:ext cx="9690969" cy="5184048"/>
              </a:xfrm>
              <a:prstGeom prst="rect">
                <a:avLst/>
              </a:prstGeom>
            </p:spPr>
            <p:txBody>
              <a:bodyPr wrap="square">
                <a:spAutoFit/>
              </a:bodyPr>
              <a:lstStyle/>
              <a:p>
                <a:pPr algn="just">
                  <a:lnSpc>
                    <a:spcPct val="150000"/>
                  </a:lnSpc>
                </a:pPr>
                <a:r>
                  <a:rPr lang="en-US" sz="3200" b="1">
                    <a:solidFill>
                      <a:srgbClr val="0000FF"/>
                    </a:solidFill>
                    <a:latin typeface="Varpada"/>
                  </a:rPr>
                  <a:t>Câu 8.</a:t>
                </a:r>
                <a:r>
                  <a:rPr lang="en-US" sz="3200">
                    <a:effectLst/>
                    <a:latin typeface="Varpada"/>
                  </a:rPr>
                  <a:t>Cho hàm số </a:t>
                </a:r>
                <a14:m>
                  <m:oMath xmlns:m="http://schemas.openxmlformats.org/officeDocument/2006/math">
                    <m:r>
                      <a:rPr lang="en-US" sz="3200" i="1">
                        <a:effectLst/>
                        <a:latin typeface="Cambria Math" panose="02040503050406030204" pitchFamily="18" charset="0"/>
                      </a:rPr>
                      <m:t>𝑓</m:t>
                    </m:r>
                    <m:d>
                      <m:dPr>
                        <m:ctrlPr>
                          <a:rPr lang="en-US" sz="3200" i="1">
                            <a:effectLst/>
                            <a:latin typeface="Cambria Math" panose="02040503050406030204" pitchFamily="18" charset="0"/>
                          </a:rPr>
                        </m:ctrlPr>
                      </m:dPr>
                      <m:e>
                        <m:r>
                          <a:rPr lang="en-US" sz="3200" i="1">
                            <a:effectLst/>
                            <a:latin typeface="Cambria Math" panose="02040503050406030204" pitchFamily="18" charset="0"/>
                          </a:rPr>
                          <m:t>𝑥</m:t>
                        </m:r>
                      </m:e>
                    </m:d>
                  </m:oMath>
                </a14:m>
                <a:r>
                  <a:rPr lang="en-US" sz="3200">
                    <a:effectLst/>
                    <a:latin typeface="Varpada"/>
                  </a:rPr>
                  <a:t> có đạo hàm trên </a:t>
                </a:r>
                <a14:m>
                  <m:oMath xmlns:m="http://schemas.openxmlformats.org/officeDocument/2006/math">
                    <m:r>
                      <a:rPr lang="en-US" sz="3200" i="1">
                        <a:effectLst/>
                        <a:latin typeface="Cambria Math" panose="02040503050406030204" pitchFamily="18" charset="0"/>
                      </a:rPr>
                      <m:t>𝑅</m:t>
                    </m:r>
                  </m:oMath>
                </a14:m>
                <a:r>
                  <a:rPr lang="en-US" sz="3200">
                    <a:effectLst/>
                    <a:latin typeface="Varpada"/>
                  </a:rPr>
                  <a:t> sao cho </a:t>
                </a:r>
                <a14:m>
                  <m:oMath xmlns:m="http://schemas.openxmlformats.org/officeDocument/2006/math">
                    <m:sSup>
                      <m:sSupPr>
                        <m:ctrlPr>
                          <a:rPr lang="en-US" sz="3200" i="1">
                            <a:effectLst/>
                            <a:latin typeface="Cambria Math" panose="02040503050406030204" pitchFamily="18" charset="0"/>
                          </a:rPr>
                        </m:ctrlPr>
                      </m:sSupPr>
                      <m:e>
                        <m:r>
                          <a:rPr lang="en-US" sz="3200" i="1">
                            <a:effectLst/>
                            <a:latin typeface="Cambria Math" panose="02040503050406030204" pitchFamily="18" charset="0"/>
                          </a:rPr>
                          <m:t>𝑓</m:t>
                        </m:r>
                      </m:e>
                      <m:sup>
                        <m:r>
                          <a:rPr lang="en-US" sz="3200" i="1">
                            <a:effectLst/>
                            <a:latin typeface="Cambria Math" panose="02040503050406030204" pitchFamily="18" charset="0"/>
                          </a:rPr>
                          <m:t>′</m:t>
                        </m:r>
                      </m:sup>
                    </m:sSup>
                    <m:d>
                      <m:dPr>
                        <m:ctrlPr>
                          <a:rPr lang="en-US" sz="3200" i="1">
                            <a:effectLst/>
                            <a:latin typeface="Cambria Math" panose="02040503050406030204" pitchFamily="18" charset="0"/>
                          </a:rPr>
                        </m:ctrlPr>
                      </m:dPr>
                      <m:e>
                        <m:r>
                          <a:rPr lang="en-US" sz="3200" i="1">
                            <a:effectLst/>
                            <a:latin typeface="Cambria Math" panose="02040503050406030204" pitchFamily="18" charset="0"/>
                          </a:rPr>
                          <m:t>𝑥</m:t>
                        </m:r>
                      </m:e>
                    </m:d>
                    <m:r>
                      <a:rPr lang="en-US" sz="3200" i="1">
                        <a:effectLst/>
                        <a:latin typeface="Cambria Math" panose="02040503050406030204" pitchFamily="18" charset="0"/>
                      </a:rPr>
                      <m:t>&gt;</m:t>
                    </m:r>
                    <m:r>
                      <a:rPr lang="en-US" sz="3200" i="1">
                        <a:effectLst/>
                        <a:latin typeface="Cambria Math" panose="02040503050406030204" pitchFamily="18" charset="0"/>
                      </a:rPr>
                      <m:t>0</m:t>
                    </m:r>
                    <m:r>
                      <a:rPr lang="en-US" sz="3200" i="1">
                        <a:effectLst/>
                        <a:latin typeface="Cambria Math" panose="02040503050406030204" pitchFamily="18" charset="0"/>
                      </a:rPr>
                      <m:t>,∀</m:t>
                    </m:r>
                    <m:r>
                      <a:rPr lang="en-US" sz="3200" i="1">
                        <a:effectLst/>
                        <a:latin typeface="Cambria Math" panose="02040503050406030204" pitchFamily="18" charset="0"/>
                      </a:rPr>
                      <m:t>𝑥</m:t>
                    </m:r>
                    <m:r>
                      <a:rPr lang="en-US" sz="3200" i="1">
                        <a:effectLst/>
                        <a:latin typeface="Cambria Math" panose="02040503050406030204" pitchFamily="18" charset="0"/>
                      </a:rPr>
                      <m:t>&gt;</m:t>
                    </m:r>
                    <m:r>
                      <a:rPr lang="en-US" sz="3200" i="1">
                        <a:effectLst/>
                        <a:latin typeface="Cambria Math" panose="02040503050406030204" pitchFamily="18" charset="0"/>
                      </a:rPr>
                      <m:t>0</m:t>
                    </m:r>
                  </m:oMath>
                </a14:m>
                <a:r>
                  <a:rPr lang="en-US" sz="3200">
                    <a:effectLst/>
                    <a:latin typeface="Varpada"/>
                  </a:rPr>
                  <a:t>. Biết </a:t>
                </a:r>
                <a14:m>
                  <m:oMath xmlns:m="http://schemas.openxmlformats.org/officeDocument/2006/math">
                    <m:r>
                      <a:rPr lang="en-US" sz="3200" i="1">
                        <a:effectLst/>
                        <a:latin typeface="Cambria Math" panose="02040503050406030204" pitchFamily="18" charset="0"/>
                      </a:rPr>
                      <m:t>𝑒</m:t>
                    </m:r>
                    <m:r>
                      <a:rPr lang="en-US" sz="3200" i="1">
                        <a:effectLst/>
                        <a:latin typeface="Cambria Math" panose="02040503050406030204" pitchFamily="18" charset="0"/>
                      </a:rPr>
                      <m:t>≃</m:t>
                    </m:r>
                    <m:r>
                      <a:rPr lang="en-US" sz="3200" i="1">
                        <a:effectLst/>
                        <a:latin typeface="Cambria Math" panose="02040503050406030204" pitchFamily="18" charset="0"/>
                      </a:rPr>
                      <m:t>2</m:t>
                    </m:r>
                    <m:r>
                      <a:rPr lang="en-US" sz="3200" i="1">
                        <a:effectLst/>
                        <a:latin typeface="Cambria Math" panose="02040503050406030204" pitchFamily="18" charset="0"/>
                      </a:rPr>
                      <m:t>,</m:t>
                    </m:r>
                    <m:r>
                      <a:rPr lang="en-US" sz="3200" i="1">
                        <a:effectLst/>
                        <a:latin typeface="Cambria Math" panose="02040503050406030204" pitchFamily="18" charset="0"/>
                      </a:rPr>
                      <m:t>718</m:t>
                    </m:r>
                  </m:oMath>
                </a14:m>
                <a:r>
                  <a:rPr lang="en-US" sz="3200">
                    <a:effectLst/>
                    <a:latin typeface="Varpada"/>
                  </a:rPr>
                  <a:t>. Hỏi mệnh đề nào dưới đây đúng ?</a:t>
                </a:r>
                <a:endParaRPr lang="en-US" sz="3200">
                  <a:effectLst/>
                </a:endParaRPr>
              </a:p>
              <a:p>
                <a:pPr algn="just">
                  <a:lnSpc>
                    <a:spcPct val="150000"/>
                  </a:lnSpc>
                  <a:spcAft>
                    <a:spcPts val="0"/>
                  </a:spcAft>
                </a:pPr>
                <a:r>
                  <a:rPr lang="en-US" sz="3200" b="1">
                    <a:solidFill>
                      <a:srgbClr val="0000FF"/>
                    </a:solidFill>
                    <a:effectLst/>
                    <a:latin typeface="Varpada"/>
                    <a:ea typeface="Calibri" panose="020F0502020204030204" pitchFamily="34" charset="0"/>
                    <a:cs typeface="Times New Roman" panose="02020603050405020304" pitchFamily="18" charset="0"/>
                  </a:rPr>
                  <a:t>A. </a:t>
                </a:r>
                <a14:m>
                  <m:oMath xmlns:m="http://schemas.openxmlformats.org/officeDocument/2006/math">
                    <m:r>
                      <a:rPr lang="en-US" sz="3200" i="1">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200" i="1">
                            <a:effectLst/>
                            <a:latin typeface="Cambria Math" panose="02040503050406030204" pitchFamily="18" charset="0"/>
                            <a:ea typeface="Calibri" panose="020F0502020204030204" pitchFamily="34" charset="0"/>
                            <a:cs typeface="Times New Roman" panose="02020603050405020304" pitchFamily="18" charset="0"/>
                          </a:rPr>
                          <m:t>𝑒</m:t>
                        </m:r>
                      </m:e>
                    </m:d>
                    <m:r>
                      <a:rPr lang="en-US" sz="3200" i="1">
                        <a:effectLst/>
                        <a:latin typeface="Cambria Math" panose="02040503050406030204" pitchFamily="18" charset="0"/>
                        <a:ea typeface="Calibri" panose="020F0502020204030204" pitchFamily="34" charset="0"/>
                        <a:cs typeface="Times New Roman" panose="02020603050405020304" pitchFamily="18" charset="0"/>
                      </a:rPr>
                      <m:t>+</m:t>
                    </m:r>
                    <m:r>
                      <a:rPr lang="en-US" sz="3200" i="1">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200" i="1">
                            <a:effectLst/>
                            <a:latin typeface="Cambria Math" panose="02040503050406030204" pitchFamily="18" charset="0"/>
                            <a:ea typeface="Calibri" panose="020F0502020204030204" pitchFamily="34" charset="0"/>
                            <a:cs typeface="Times New Roman" panose="02020603050405020304" pitchFamily="18" charset="0"/>
                          </a:rPr>
                          <m:t>𝜋</m:t>
                        </m:r>
                      </m:e>
                    </m:d>
                    <m:r>
                      <a:rPr lang="en-US" sz="3200" i="1">
                        <a:effectLst/>
                        <a:latin typeface="Cambria Math" panose="02040503050406030204" pitchFamily="18" charset="0"/>
                        <a:ea typeface="Calibri" panose="020F0502020204030204" pitchFamily="34" charset="0"/>
                        <a:cs typeface="Times New Roman" panose="02020603050405020304" pitchFamily="18" charset="0"/>
                      </a:rPr>
                      <m:t>&lt;</m:t>
                    </m:r>
                    <m:r>
                      <a:rPr lang="en-US" sz="3200" i="1">
                        <a:effectLst/>
                        <a:latin typeface="Cambria Math" panose="02040503050406030204" pitchFamily="18" charset="0"/>
                        <a:ea typeface="Calibri" panose="020F0502020204030204" pitchFamily="34" charset="0"/>
                        <a:cs typeface="Times New Roman" panose="02020603050405020304" pitchFamily="18" charset="0"/>
                      </a:rPr>
                      <m:t>2</m:t>
                    </m:r>
                    <m:r>
                      <a:rPr lang="en-US" sz="3200" i="1">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200" i="1">
                            <a:effectLst/>
                            <a:latin typeface="Cambria Math" panose="02040503050406030204" pitchFamily="18" charset="0"/>
                            <a:ea typeface="Calibri" panose="020F0502020204030204" pitchFamily="34" charset="0"/>
                            <a:cs typeface="Times New Roman" panose="02020603050405020304" pitchFamily="18" charset="0"/>
                          </a:rPr>
                          <m:t>2</m:t>
                        </m:r>
                      </m:e>
                    </m:d>
                  </m:oMath>
                </a14:m>
                <a:r>
                  <a:rPr lang="en-US" sz="3200">
                    <a:effectLst/>
                    <a:latin typeface="Varpada"/>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effectLst/>
                    <a:latin typeface="Varpada"/>
                    <a:ea typeface="Calibri" panose="020F0502020204030204" pitchFamily="34" charset="0"/>
                    <a:cs typeface="Times New Roman" panose="02020603050405020304" pitchFamily="18" charset="0"/>
                  </a:rPr>
                  <a:t>B. </a:t>
                </a:r>
                <a14:m>
                  <m:oMath xmlns:m="http://schemas.openxmlformats.org/officeDocument/2006/math">
                    <m:r>
                      <a:rPr lang="en-US" sz="3200" i="1">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200" i="1">
                            <a:effectLst/>
                            <a:latin typeface="Cambria Math" panose="02040503050406030204" pitchFamily="18" charset="0"/>
                            <a:ea typeface="Calibri" panose="020F0502020204030204" pitchFamily="34" charset="0"/>
                            <a:cs typeface="Times New Roman" panose="02020603050405020304" pitchFamily="18" charset="0"/>
                          </a:rPr>
                          <m:t>1</m:t>
                        </m:r>
                      </m:e>
                    </m:d>
                    <m:r>
                      <a:rPr lang="en-US" sz="3200" i="1">
                        <a:effectLst/>
                        <a:latin typeface="Cambria Math" panose="02040503050406030204" pitchFamily="18" charset="0"/>
                        <a:ea typeface="Calibri" panose="020F0502020204030204" pitchFamily="34" charset="0"/>
                        <a:cs typeface="Times New Roman" panose="02020603050405020304" pitchFamily="18" charset="0"/>
                      </a:rPr>
                      <m:t>+</m:t>
                    </m:r>
                    <m:r>
                      <a:rPr lang="en-US" sz="3200" i="1">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200" i="1">
                            <a:effectLst/>
                            <a:latin typeface="Cambria Math" panose="02040503050406030204" pitchFamily="18" charset="0"/>
                            <a:ea typeface="Calibri" panose="020F0502020204030204" pitchFamily="34" charset="0"/>
                            <a:cs typeface="Times New Roman" panose="02020603050405020304" pitchFamily="18" charset="0"/>
                          </a:rPr>
                          <m:t>2</m:t>
                        </m:r>
                      </m:e>
                    </m:d>
                    <m:r>
                      <a:rPr lang="en-US" sz="3200" i="1">
                        <a:effectLst/>
                        <a:latin typeface="Cambria Math" panose="02040503050406030204" pitchFamily="18" charset="0"/>
                        <a:ea typeface="Calibri" panose="020F0502020204030204" pitchFamily="34" charset="0"/>
                        <a:cs typeface="Times New Roman" panose="02020603050405020304" pitchFamily="18" charset="0"/>
                      </a:rPr>
                      <m:t>=</m:t>
                    </m:r>
                    <m:r>
                      <a:rPr lang="en-US" sz="3200" i="1">
                        <a:effectLst/>
                        <a:latin typeface="Cambria Math" panose="02040503050406030204" pitchFamily="18" charset="0"/>
                        <a:ea typeface="Calibri" panose="020F0502020204030204" pitchFamily="34" charset="0"/>
                        <a:cs typeface="Times New Roman" panose="02020603050405020304" pitchFamily="18" charset="0"/>
                      </a:rPr>
                      <m:t>2</m:t>
                    </m:r>
                    <m:r>
                      <a:rPr lang="en-US" sz="3200" i="1">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200" i="1">
                            <a:effectLst/>
                            <a:latin typeface="Cambria Math" panose="02040503050406030204" pitchFamily="18" charset="0"/>
                            <a:ea typeface="Calibri" panose="020F0502020204030204" pitchFamily="34" charset="0"/>
                            <a:cs typeface="Times New Roman" panose="02020603050405020304" pitchFamily="18" charset="0"/>
                          </a:rPr>
                          <m:t>3</m:t>
                        </m:r>
                      </m:e>
                    </m:d>
                  </m:oMath>
                </a14:m>
                <a:r>
                  <a:rPr lang="en-US" sz="3200">
                    <a:effectLst/>
                    <a:latin typeface="Varpada"/>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effectLst/>
                    <a:latin typeface="Varpada"/>
                    <a:ea typeface="Calibri" panose="020F0502020204030204" pitchFamily="34" charset="0"/>
                    <a:cs typeface="Times New Roman" panose="02020603050405020304" pitchFamily="18" charset="0"/>
                  </a:rPr>
                  <a:t>C. </a:t>
                </a:r>
                <a14:m>
                  <m:oMath xmlns:m="http://schemas.openxmlformats.org/officeDocument/2006/math">
                    <m:r>
                      <a:rPr lang="en-US" sz="3200" i="1">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200" i="1">
                            <a:effectLst/>
                            <a:latin typeface="Cambria Math" panose="02040503050406030204" pitchFamily="18" charset="0"/>
                            <a:ea typeface="Calibri" panose="020F0502020204030204" pitchFamily="34" charset="0"/>
                            <a:cs typeface="Times New Roman" panose="02020603050405020304" pitchFamily="18" charset="0"/>
                          </a:rPr>
                          <m:t>𝑒</m:t>
                        </m:r>
                      </m:e>
                    </m:d>
                    <m:r>
                      <a:rPr lang="en-US" sz="3200" i="1">
                        <a:effectLst/>
                        <a:latin typeface="Cambria Math" panose="02040503050406030204" pitchFamily="18" charset="0"/>
                        <a:ea typeface="Calibri" panose="020F0502020204030204" pitchFamily="34" charset="0"/>
                        <a:cs typeface="Times New Roman" panose="02020603050405020304" pitchFamily="18" charset="0"/>
                      </a:rPr>
                      <m:t>−</m:t>
                    </m:r>
                    <m:r>
                      <a:rPr lang="en-US" sz="3200" i="1">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200" i="1">
                            <a:effectLst/>
                            <a:latin typeface="Cambria Math" panose="02040503050406030204" pitchFamily="18" charset="0"/>
                            <a:ea typeface="Calibri" panose="020F0502020204030204" pitchFamily="34" charset="0"/>
                            <a:cs typeface="Times New Roman" panose="02020603050405020304" pitchFamily="18" charset="0"/>
                          </a:rPr>
                          <m:t>𝜋</m:t>
                        </m:r>
                      </m:e>
                    </m:d>
                    <m:r>
                      <a:rPr lang="en-US" sz="3200" i="1">
                        <a:effectLst/>
                        <a:latin typeface="Cambria Math" panose="02040503050406030204" pitchFamily="18" charset="0"/>
                        <a:ea typeface="Calibri" panose="020F0502020204030204" pitchFamily="34" charset="0"/>
                        <a:cs typeface="Times New Roman" panose="02020603050405020304" pitchFamily="18" charset="0"/>
                      </a:rPr>
                      <m:t>≥</m:t>
                    </m:r>
                    <m:r>
                      <a:rPr lang="en-US" sz="32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3200">
                    <a:effectLst/>
                    <a:latin typeface="Varpada"/>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effectLst/>
                    <a:latin typeface="Varpada"/>
                    <a:ea typeface="Calibri" panose="020F0502020204030204" pitchFamily="34" charset="0"/>
                    <a:cs typeface="Times New Roman" panose="02020603050405020304" pitchFamily="18" charset="0"/>
                  </a:rPr>
                  <a:t>D. </a:t>
                </a:r>
                <a14:m>
                  <m:oMath xmlns:m="http://schemas.openxmlformats.org/officeDocument/2006/math">
                    <m:r>
                      <a:rPr lang="en-US" sz="3200" i="1">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200" i="1">
                            <a:effectLst/>
                            <a:latin typeface="Cambria Math" panose="02040503050406030204" pitchFamily="18" charset="0"/>
                            <a:ea typeface="Calibri" panose="020F0502020204030204" pitchFamily="34" charset="0"/>
                            <a:cs typeface="Times New Roman" panose="02020603050405020304" pitchFamily="18" charset="0"/>
                          </a:rPr>
                          <m:t>𝑒</m:t>
                        </m:r>
                      </m:e>
                    </m:d>
                    <m:r>
                      <a:rPr lang="en-US" sz="3200" i="1">
                        <a:effectLst/>
                        <a:latin typeface="Cambria Math" panose="02040503050406030204" pitchFamily="18" charset="0"/>
                        <a:ea typeface="Calibri" panose="020F0502020204030204" pitchFamily="34" charset="0"/>
                        <a:cs typeface="Times New Roman" panose="02020603050405020304" pitchFamily="18" charset="0"/>
                      </a:rPr>
                      <m:t>+</m:t>
                    </m:r>
                    <m:r>
                      <a:rPr lang="en-US" sz="3200" i="1">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200" i="1">
                            <a:effectLst/>
                            <a:latin typeface="Cambria Math" panose="02040503050406030204" pitchFamily="18" charset="0"/>
                            <a:ea typeface="Calibri" panose="020F0502020204030204" pitchFamily="34" charset="0"/>
                            <a:cs typeface="Times New Roman" panose="02020603050405020304" pitchFamily="18" charset="0"/>
                          </a:rPr>
                          <m:t>𝜋</m:t>
                        </m:r>
                      </m:e>
                    </m:d>
                    <m:r>
                      <a:rPr lang="en-US" sz="3200" i="1">
                        <a:effectLst/>
                        <a:latin typeface="Cambria Math" panose="02040503050406030204" pitchFamily="18" charset="0"/>
                        <a:ea typeface="Calibri" panose="020F0502020204030204" pitchFamily="34" charset="0"/>
                        <a:cs typeface="Times New Roman" panose="02020603050405020304" pitchFamily="18" charset="0"/>
                      </a:rPr>
                      <m:t>&lt;</m:t>
                    </m:r>
                    <m:r>
                      <a:rPr lang="en-US" sz="3200" i="1">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200" i="1">
                            <a:effectLst/>
                            <a:latin typeface="Cambria Math" panose="02040503050406030204" pitchFamily="18" charset="0"/>
                            <a:ea typeface="Calibri" panose="020F0502020204030204" pitchFamily="34" charset="0"/>
                            <a:cs typeface="Times New Roman" panose="02020603050405020304" pitchFamily="18" charset="0"/>
                          </a:rPr>
                          <m:t>3</m:t>
                        </m:r>
                      </m:e>
                    </m:d>
                    <m:r>
                      <a:rPr lang="en-US" sz="3200" i="1">
                        <a:effectLst/>
                        <a:latin typeface="Cambria Math" panose="02040503050406030204" pitchFamily="18" charset="0"/>
                        <a:ea typeface="Calibri" panose="020F0502020204030204" pitchFamily="34" charset="0"/>
                        <a:cs typeface="Times New Roman" panose="02020603050405020304" pitchFamily="18" charset="0"/>
                      </a:rPr>
                      <m:t>+</m:t>
                    </m:r>
                    <m:r>
                      <a:rPr lang="en-US" sz="3200" i="1">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200" i="1">
                            <a:effectLst/>
                            <a:latin typeface="Cambria Math" panose="02040503050406030204" pitchFamily="18" charset="0"/>
                            <a:ea typeface="Calibri" panose="020F0502020204030204" pitchFamily="34" charset="0"/>
                            <a:cs typeface="Times New Roman" panose="02020603050405020304" pitchFamily="18" charset="0"/>
                          </a:rPr>
                          <m:t>4</m:t>
                        </m:r>
                      </m:e>
                    </m:d>
                  </m:oMath>
                </a14:m>
                <a:r>
                  <a:rPr lang="en-US" sz="3200">
                    <a:effectLst/>
                    <a:latin typeface="Varpada"/>
                    <a:ea typeface="Calibri" panose="020F0502020204030204" pitchFamily="34"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7D9B87B6-46A6-47D2-81BF-0494BAC832E9}"/>
                  </a:ext>
                </a:extLst>
              </p:cNvPr>
              <p:cNvSpPr>
                <a:spLocks noRot="1" noChangeAspect="1" noMove="1" noResize="1" noEditPoints="1" noAdjustHandles="1" noChangeArrowheads="1" noChangeShapeType="1" noTextEdit="1"/>
              </p:cNvSpPr>
              <p:nvPr/>
            </p:nvSpPr>
            <p:spPr>
              <a:xfrm>
                <a:off x="1419616" y="495749"/>
                <a:ext cx="9690969" cy="5184048"/>
              </a:xfrm>
              <a:prstGeom prst="rect">
                <a:avLst/>
              </a:prstGeom>
              <a:blipFill>
                <a:blip r:embed="rId2"/>
                <a:stretch>
                  <a:fillRect l="-1635" r="-2579" b="-2938"/>
                </a:stretch>
              </a:blipFill>
            </p:spPr>
            <p:txBody>
              <a:bodyPr/>
              <a:lstStyle/>
              <a:p>
                <a:r>
                  <a:rPr lang="en-US">
                    <a:noFill/>
                  </a:rPr>
                  <a:t> </a:t>
                </a:r>
              </a:p>
            </p:txBody>
          </p:sp>
        </mc:Fallback>
      </mc:AlternateContent>
      <p:sp>
        <p:nvSpPr>
          <p:cNvPr id="4" name="Arrow: Left 3">
            <a:hlinkClick r:id="rId3" action="ppaction://hlinksldjump"/>
            <a:extLst>
              <a:ext uri="{FF2B5EF4-FFF2-40B4-BE49-F238E27FC236}">
                <a16:creationId xmlns:a16="http://schemas.microsoft.com/office/drawing/2014/main" id="{5806B2EC-7D45-4603-BCF9-FE84DF94A099}"/>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06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4" end="4"/>
                                            </p:txEl>
                                          </p:spTgt>
                                        </p:tgtEl>
                                        <p:attrNameLst>
                                          <p:attrName>style.color</p:attrName>
                                        </p:attrNameLst>
                                      </p:cBhvr>
                                      <p:by>
                                        <p:hsl h="7200000" s="0" l="0"/>
                                      </p:by>
                                    </p:animClr>
                                    <p:animClr clrSpc="hsl" dir="cw">
                                      <p:cBhvr>
                                        <p:cTn id="7" dur="500" fill="hold"/>
                                        <p:tgtEl>
                                          <p:spTgt spid="3">
                                            <p:txEl>
                                              <p:pRg st="4" end="4"/>
                                            </p:txEl>
                                          </p:spTgt>
                                        </p:tgtEl>
                                        <p:attrNameLst>
                                          <p:attrName>fillcolor</p:attrName>
                                        </p:attrNameLst>
                                      </p:cBhvr>
                                      <p:by>
                                        <p:hsl h="7200000" s="0" l="0"/>
                                      </p:by>
                                    </p:animClr>
                                    <p:animClr clrSpc="hsl" dir="cw">
                                      <p:cBhvr>
                                        <p:cTn id="8" dur="500" fill="hold"/>
                                        <p:tgtEl>
                                          <p:spTgt spid="3">
                                            <p:txEl>
                                              <p:pRg st="4" end="4"/>
                                            </p:txEl>
                                          </p:spTgt>
                                        </p:tgtEl>
                                        <p:attrNameLst>
                                          <p:attrName>stroke.color</p:attrName>
                                        </p:attrNameLst>
                                      </p:cBhvr>
                                      <p:by>
                                        <p:hsl h="7200000" s="0" l="0"/>
                                      </p:by>
                                    </p:animClr>
                                    <p:set>
                                      <p:cBhvr>
                                        <p:cTn id="9" dur="500"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304335" y="7885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3.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thấp</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20" name="TextBox 19">
            <a:hlinkClick r:id="rId2" action="ppaction://hlinksldjump"/>
            <a:extLst>
              <a:ext uri="{FF2B5EF4-FFF2-40B4-BE49-F238E27FC236}">
                <a16:creationId xmlns:a16="http://schemas.microsoft.com/office/drawing/2014/main" id="{33E0B09E-1316-4544-8A9E-E2A7D5A33271}"/>
              </a:ext>
            </a:extLst>
          </p:cNvPr>
          <p:cNvSpPr txBox="1"/>
          <p:nvPr/>
        </p:nvSpPr>
        <p:spPr>
          <a:xfrm>
            <a:off x="318135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12</a:t>
            </a:r>
            <a:endParaRPr lang="en-US" sz="3200" dirty="0">
              <a:latin typeface="Times New Roman" pitchFamily="18" charset="0"/>
              <a:cs typeface="Times New Roman" pitchFamily="18" charset="0"/>
            </a:endParaRPr>
          </a:p>
        </p:txBody>
      </p:sp>
      <p:sp>
        <p:nvSpPr>
          <p:cNvPr id="21" name="TextBox 20">
            <a:hlinkClick r:id="rId3" action="ppaction://hlinksldjump"/>
            <a:extLst>
              <a:ext uri="{FF2B5EF4-FFF2-40B4-BE49-F238E27FC236}">
                <a16:creationId xmlns:a16="http://schemas.microsoft.com/office/drawing/2014/main" id="{E2F6554B-AA50-44B2-B08E-F52F90684437}"/>
              </a:ext>
            </a:extLst>
          </p:cNvPr>
          <p:cNvSpPr txBox="1"/>
          <p:nvPr/>
        </p:nvSpPr>
        <p:spPr>
          <a:xfrm>
            <a:off x="5219700" y="449579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13</a:t>
            </a:r>
            <a:endParaRPr lang="en-US" sz="3200" dirty="0">
              <a:latin typeface="Times New Roman" pitchFamily="18" charset="0"/>
              <a:cs typeface="Times New Roman" pitchFamily="18" charset="0"/>
            </a:endParaRPr>
          </a:p>
        </p:txBody>
      </p:sp>
      <p:sp>
        <p:nvSpPr>
          <p:cNvPr id="22" name="TextBox 21">
            <a:hlinkClick r:id="rId4" action="ppaction://hlinksldjump"/>
            <a:extLst>
              <a:ext uri="{FF2B5EF4-FFF2-40B4-BE49-F238E27FC236}">
                <a16:creationId xmlns:a16="http://schemas.microsoft.com/office/drawing/2014/main" id="{DC4BF410-8D3D-45DE-84D0-491BCAD6B787}"/>
              </a:ext>
            </a:extLst>
          </p:cNvPr>
          <p:cNvSpPr txBox="1"/>
          <p:nvPr/>
        </p:nvSpPr>
        <p:spPr>
          <a:xfrm>
            <a:off x="7162800"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14</a:t>
            </a:r>
            <a:endParaRPr lang="en-US" sz="3200" dirty="0">
              <a:latin typeface="Times New Roman" pitchFamily="18" charset="0"/>
              <a:cs typeface="Times New Roman" pitchFamily="18" charset="0"/>
            </a:endParaRPr>
          </a:p>
        </p:txBody>
      </p:sp>
      <p:sp>
        <p:nvSpPr>
          <p:cNvPr id="23" name="TextBox 22">
            <a:hlinkClick r:id="rId5" action="ppaction://hlinksldjump"/>
            <a:extLst>
              <a:ext uri="{FF2B5EF4-FFF2-40B4-BE49-F238E27FC236}">
                <a16:creationId xmlns:a16="http://schemas.microsoft.com/office/drawing/2014/main" id="{6791AD9B-4484-4E33-9F43-E383441B4775}"/>
              </a:ext>
            </a:extLst>
          </p:cNvPr>
          <p:cNvSpPr txBox="1"/>
          <p:nvPr/>
        </p:nvSpPr>
        <p:spPr>
          <a:xfrm>
            <a:off x="9256713" y="449580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15</a:t>
            </a:r>
            <a:endParaRPr lang="en-US" sz="3200" dirty="0">
              <a:latin typeface="Times New Roman" pitchFamily="18" charset="0"/>
              <a:cs typeface="Times New Roman" pitchFamily="18" charset="0"/>
            </a:endParaRPr>
          </a:p>
        </p:txBody>
      </p:sp>
      <p:sp>
        <p:nvSpPr>
          <p:cNvPr id="24" name="TextBox 23">
            <a:hlinkClick r:id="rId6" action="ppaction://hlinksldjump"/>
            <a:extLst>
              <a:ext uri="{FF2B5EF4-FFF2-40B4-BE49-F238E27FC236}">
                <a16:creationId xmlns:a16="http://schemas.microsoft.com/office/drawing/2014/main" id="{D369527D-B458-4701-803E-7B7683AD437B}"/>
              </a:ext>
            </a:extLst>
          </p:cNvPr>
          <p:cNvSpPr txBox="1"/>
          <p:nvPr/>
        </p:nvSpPr>
        <p:spPr>
          <a:xfrm>
            <a:off x="3181350" y="35060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7</a:t>
            </a:r>
            <a:endParaRPr lang="en-US" sz="3200" dirty="0">
              <a:latin typeface="Times New Roman" pitchFamily="18" charset="0"/>
              <a:cs typeface="Times New Roman" pitchFamily="18" charset="0"/>
            </a:endParaRPr>
          </a:p>
        </p:txBody>
      </p:sp>
      <p:sp>
        <p:nvSpPr>
          <p:cNvPr id="25" name="TextBox 24">
            <a:hlinkClick r:id="rId7" action="ppaction://hlinksldjump"/>
            <a:extLst>
              <a:ext uri="{FF2B5EF4-FFF2-40B4-BE49-F238E27FC236}">
                <a16:creationId xmlns:a16="http://schemas.microsoft.com/office/drawing/2014/main" id="{2AD7AB7B-6F53-4847-BC13-76796FAEC5F8}"/>
              </a:ext>
            </a:extLst>
          </p:cNvPr>
          <p:cNvSpPr txBox="1"/>
          <p:nvPr/>
        </p:nvSpPr>
        <p:spPr>
          <a:xfrm>
            <a:off x="5219699" y="350606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8</a:t>
            </a:r>
            <a:endParaRPr lang="en-US" sz="3200" dirty="0">
              <a:latin typeface="Times New Roman" pitchFamily="18" charset="0"/>
              <a:cs typeface="Times New Roman" pitchFamily="18" charset="0"/>
            </a:endParaRPr>
          </a:p>
        </p:txBody>
      </p:sp>
      <p:sp>
        <p:nvSpPr>
          <p:cNvPr id="26" name="TextBox 25">
            <a:hlinkClick r:id="rId8" action="ppaction://hlinksldjump"/>
            <a:extLst>
              <a:ext uri="{FF2B5EF4-FFF2-40B4-BE49-F238E27FC236}">
                <a16:creationId xmlns:a16="http://schemas.microsoft.com/office/drawing/2014/main" id="{93BFC503-ED44-4BC2-8E3E-B238B93AD157}"/>
              </a:ext>
            </a:extLst>
          </p:cNvPr>
          <p:cNvSpPr txBox="1"/>
          <p:nvPr/>
        </p:nvSpPr>
        <p:spPr>
          <a:xfrm>
            <a:off x="7162800"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9</a:t>
            </a:r>
            <a:endParaRPr lang="en-US" sz="3200" dirty="0">
              <a:latin typeface="Times New Roman" pitchFamily="18" charset="0"/>
              <a:cs typeface="Times New Roman" pitchFamily="18" charset="0"/>
            </a:endParaRPr>
          </a:p>
        </p:txBody>
      </p:sp>
      <p:sp>
        <p:nvSpPr>
          <p:cNvPr id="27" name="TextBox 26">
            <a:hlinkClick r:id="rId9" action="ppaction://hlinksldjump"/>
            <a:extLst>
              <a:ext uri="{FF2B5EF4-FFF2-40B4-BE49-F238E27FC236}">
                <a16:creationId xmlns:a16="http://schemas.microsoft.com/office/drawing/2014/main" id="{7E0795DD-8B0B-4375-8115-7BE3D3964F2B}"/>
              </a:ext>
            </a:extLst>
          </p:cNvPr>
          <p:cNvSpPr txBox="1"/>
          <p:nvPr/>
        </p:nvSpPr>
        <p:spPr>
          <a:xfrm>
            <a:off x="9190038"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10</a:t>
            </a:r>
            <a:endParaRPr lang="en-US" sz="3200" dirty="0">
              <a:latin typeface="Times New Roman" pitchFamily="18" charset="0"/>
              <a:cs typeface="Times New Roman" pitchFamily="18" charset="0"/>
            </a:endParaRPr>
          </a:p>
        </p:txBody>
      </p:sp>
      <p:sp>
        <p:nvSpPr>
          <p:cNvPr id="28" name="TextBox 27">
            <a:hlinkClick r:id="rId10" action="ppaction://hlinksldjump"/>
            <a:extLst>
              <a:ext uri="{FF2B5EF4-FFF2-40B4-BE49-F238E27FC236}">
                <a16:creationId xmlns:a16="http://schemas.microsoft.com/office/drawing/2014/main" id="{5929A7A2-0EC4-4887-99DE-8FF3E3467BF8}"/>
              </a:ext>
            </a:extLst>
          </p:cNvPr>
          <p:cNvSpPr txBox="1"/>
          <p:nvPr/>
        </p:nvSpPr>
        <p:spPr>
          <a:xfrm>
            <a:off x="9175751"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5</a:t>
            </a:r>
            <a:endParaRPr lang="en-US" sz="3200" dirty="0">
              <a:latin typeface="Times New Roman" pitchFamily="18" charset="0"/>
              <a:cs typeface="Times New Roman" pitchFamily="18" charset="0"/>
            </a:endParaRPr>
          </a:p>
        </p:txBody>
      </p:sp>
      <p:sp>
        <p:nvSpPr>
          <p:cNvPr id="29" name="TextBox 28">
            <a:hlinkClick r:id="rId11" action="ppaction://hlinksldjump"/>
            <a:extLst>
              <a:ext uri="{FF2B5EF4-FFF2-40B4-BE49-F238E27FC236}">
                <a16:creationId xmlns:a16="http://schemas.microsoft.com/office/drawing/2014/main" id="{93072E0F-1051-4B0B-BA80-BBEDACEA5093}"/>
              </a:ext>
            </a:extLst>
          </p:cNvPr>
          <p:cNvSpPr txBox="1"/>
          <p:nvPr/>
        </p:nvSpPr>
        <p:spPr>
          <a:xfrm>
            <a:off x="71628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4</a:t>
            </a:r>
            <a:endParaRPr lang="en-US" sz="3200" dirty="0">
              <a:latin typeface="Times New Roman" pitchFamily="18" charset="0"/>
              <a:cs typeface="Times New Roman" pitchFamily="18" charset="0"/>
            </a:endParaRPr>
          </a:p>
        </p:txBody>
      </p:sp>
      <p:sp>
        <p:nvSpPr>
          <p:cNvPr id="30" name="TextBox 29">
            <a:hlinkClick r:id="rId12" action="ppaction://hlinksldjump"/>
            <a:extLst>
              <a:ext uri="{FF2B5EF4-FFF2-40B4-BE49-F238E27FC236}">
                <a16:creationId xmlns:a16="http://schemas.microsoft.com/office/drawing/2014/main" id="{53AEA5F0-DF98-4F88-B69E-C245CB90AB30}"/>
              </a:ext>
            </a:extLst>
          </p:cNvPr>
          <p:cNvSpPr txBox="1"/>
          <p:nvPr/>
        </p:nvSpPr>
        <p:spPr>
          <a:xfrm>
            <a:off x="52197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3</a:t>
            </a:r>
            <a:endParaRPr lang="en-US" sz="3200" dirty="0">
              <a:latin typeface="Times New Roman" pitchFamily="18" charset="0"/>
              <a:cs typeface="Times New Roman" pitchFamily="18" charset="0"/>
            </a:endParaRPr>
          </a:p>
        </p:txBody>
      </p:sp>
      <p:sp>
        <p:nvSpPr>
          <p:cNvPr id="31" name="TextBox 30">
            <a:hlinkClick r:id="rId13" action="ppaction://hlinksldjump"/>
            <a:extLst>
              <a:ext uri="{FF2B5EF4-FFF2-40B4-BE49-F238E27FC236}">
                <a16:creationId xmlns:a16="http://schemas.microsoft.com/office/drawing/2014/main" id="{0B7C6F0E-D42E-4076-91FD-BF16A446187C}"/>
              </a:ext>
            </a:extLst>
          </p:cNvPr>
          <p:cNvSpPr txBox="1"/>
          <p:nvPr/>
        </p:nvSpPr>
        <p:spPr>
          <a:xfrm>
            <a:off x="3152775" y="2508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a:t>
            </a:r>
            <a:endParaRPr lang="en-US" sz="3200" dirty="0">
              <a:latin typeface="Times New Roman" pitchFamily="18" charset="0"/>
              <a:cs typeface="Times New Roman" pitchFamily="18" charset="0"/>
            </a:endParaRPr>
          </a:p>
        </p:txBody>
      </p:sp>
      <p:sp>
        <p:nvSpPr>
          <p:cNvPr id="32" name="TextBox 31">
            <a:hlinkClick r:id="rId14" action="ppaction://hlinksldjump"/>
            <a:extLst>
              <a:ext uri="{FF2B5EF4-FFF2-40B4-BE49-F238E27FC236}">
                <a16:creationId xmlns:a16="http://schemas.microsoft.com/office/drawing/2014/main" id="{6E52091B-3AAE-4DA4-BDD2-AB56358481DF}"/>
              </a:ext>
            </a:extLst>
          </p:cNvPr>
          <p:cNvSpPr txBox="1"/>
          <p:nvPr/>
        </p:nvSpPr>
        <p:spPr>
          <a:xfrm>
            <a:off x="1123950" y="451485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11</a:t>
            </a:r>
            <a:endParaRPr lang="en-US" sz="3200" dirty="0">
              <a:latin typeface="Times New Roman" pitchFamily="18" charset="0"/>
              <a:cs typeface="Times New Roman" pitchFamily="18" charset="0"/>
            </a:endParaRPr>
          </a:p>
        </p:txBody>
      </p:sp>
      <p:sp>
        <p:nvSpPr>
          <p:cNvPr id="33" name="TextBox 32">
            <a:hlinkClick r:id="rId15" action="ppaction://hlinksldjump"/>
            <a:extLst>
              <a:ext uri="{FF2B5EF4-FFF2-40B4-BE49-F238E27FC236}">
                <a16:creationId xmlns:a16="http://schemas.microsoft.com/office/drawing/2014/main" id="{A830A629-0599-412F-A2C9-ACA68A60D94A}"/>
              </a:ext>
            </a:extLst>
          </p:cNvPr>
          <p:cNvSpPr txBox="1"/>
          <p:nvPr/>
        </p:nvSpPr>
        <p:spPr>
          <a:xfrm>
            <a:off x="1123950" y="352511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6</a:t>
            </a:r>
            <a:endParaRPr lang="en-US" sz="3200" dirty="0">
              <a:latin typeface="Times New Roman" pitchFamily="18" charset="0"/>
              <a:cs typeface="Times New Roman" pitchFamily="18" charset="0"/>
            </a:endParaRPr>
          </a:p>
        </p:txBody>
      </p:sp>
      <p:sp>
        <p:nvSpPr>
          <p:cNvPr id="34" name="TextBox 33">
            <a:hlinkClick r:id="rId16" action="ppaction://hlinksldjump"/>
            <a:extLst>
              <a:ext uri="{FF2B5EF4-FFF2-40B4-BE49-F238E27FC236}">
                <a16:creationId xmlns:a16="http://schemas.microsoft.com/office/drawing/2014/main" id="{B5DDC732-3520-4B92-85B9-575A92B130CB}"/>
              </a:ext>
            </a:extLst>
          </p:cNvPr>
          <p:cNvSpPr txBox="1"/>
          <p:nvPr/>
        </p:nvSpPr>
        <p:spPr>
          <a:xfrm>
            <a:off x="1095375" y="25278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a:t>
            </a:r>
          </a:p>
        </p:txBody>
      </p:sp>
      <p:sp>
        <p:nvSpPr>
          <p:cNvPr id="18" name="Arrow: Left 17">
            <a:hlinkClick r:id="rId17" action="ppaction://hlinksldjump"/>
            <a:extLst>
              <a:ext uri="{FF2B5EF4-FFF2-40B4-BE49-F238E27FC236}">
                <a16:creationId xmlns:a16="http://schemas.microsoft.com/office/drawing/2014/main" id="{73658DC5-2E38-4388-AD62-05B83BA8C5A6}"/>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8463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670A5F8-4426-4D28-8922-EA6E42A93AB6}"/>
                  </a:ext>
                </a:extLst>
              </p:cNvPr>
              <p:cNvSpPr/>
              <p:nvPr/>
            </p:nvSpPr>
            <p:spPr>
              <a:xfrm>
                <a:off x="1507298" y="327664"/>
                <a:ext cx="9277611" cy="4818755"/>
              </a:xfrm>
              <a:prstGeom prst="rect">
                <a:avLst/>
              </a:prstGeom>
            </p:spPr>
            <p:txBody>
              <a:bodyPr wrap="square">
                <a:spAutoFit/>
              </a:bodyPr>
              <a:lstStyle/>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Câu 9.</a:t>
                </a:r>
                <a:r>
                  <a:rPr lang="en-US" sz="3200">
                    <a:latin typeface="Varpada"/>
                    <a:ea typeface="Calibri" panose="020F0502020204030204" pitchFamily="34" charset="0"/>
                    <a:cs typeface="Times New Roman" panose="02020603050405020304" pitchFamily="18" charset="0"/>
                  </a:rPr>
                  <a:t>Hàm số nào sau đây nghịch biến trên khoảng </a:t>
                </a:r>
                <a14:m>
                  <m:oMath xmlns:m="http://schemas.openxmlformats.org/officeDocument/2006/math">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e>
                    </m:d>
                  </m:oMath>
                </a14:m>
                <a:r>
                  <a:rPr lang="en-US" sz="3200">
                    <a:latin typeface="Varpada"/>
                    <a:ea typeface="Calibri" panose="020F0502020204030204" pitchFamily="34" charset="0"/>
                    <a:cs typeface="Times New Roman" panose="02020603050405020304" pitchFamily="18" charset="0"/>
                  </a:rPr>
                  <a:t> ?</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A. </a:t>
                </a:r>
                <a14:m>
                  <m:oMath xmlns:m="http://schemas.openxmlformats.org/officeDocument/2006/math">
                    <m:r>
                      <a:rPr lang="en-US" sz="32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𝒚</m:t>
                    </m:r>
                    <m:r>
                      <a:rPr lang="en-US" sz="32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𝒙</m:t>
                        </m:r>
                      </m:e>
                      <m:sup>
                        <m:r>
                          <a:rPr lang="en-US" sz="32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𝟒</m:t>
                        </m:r>
                      </m:sup>
                    </m:sSup>
                    <m:r>
                      <a:rPr lang="en-US" sz="32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32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𝟐</m:t>
                    </m:r>
                    <m:sSup>
                      <m:sSupPr>
                        <m:ctrlPr>
                          <a:rPr lang="en-US" sz="32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𝒙</m:t>
                        </m:r>
                      </m:e>
                      <m:sup>
                        <m:r>
                          <a:rPr lang="en-US" sz="32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𝟐</m:t>
                        </m:r>
                      </m:sup>
                    </m:sSup>
                    <m:r>
                      <a:rPr lang="en-US" sz="32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32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𝟏</m:t>
                    </m:r>
                  </m:oMath>
                </a14:m>
                <a:r>
                  <a:rPr lang="en-US" sz="3200">
                    <a:solidFill>
                      <a:schemeClr val="tx1"/>
                    </a:solidFill>
                    <a:latin typeface="Varpada"/>
                    <a:ea typeface="Calibri" panose="020F0502020204030204" pitchFamily="34" charset="0"/>
                    <a:cs typeface="Times New Roman" panose="02020603050405020304" pitchFamily="18" charset="0"/>
                  </a:rPr>
                  <a:t>.</a:t>
                </a:r>
                <a:endParaRPr lang="en-US" sz="32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B</a:t>
                </a:r>
                <a:r>
                  <a:rPr lang="en-US" sz="3200">
                    <a:latin typeface="Varpada"/>
                    <a:ea typeface="Calibri" panose="020F0502020204030204" pitchFamily="34" charset="0"/>
                    <a:cs typeface="Times New Roman" panose="02020603050405020304" pitchFamily="18" charset="0"/>
                  </a:rPr>
                  <a:t>. </a:t>
                </a:r>
                <a14:m>
                  <m:oMath xmlns:m="http://schemas.openxmlformats.org/officeDocument/2006/math">
                    <m:r>
                      <a:rPr lang="en-US" sz="32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𝒚</m:t>
                    </m:r>
                    <m:r>
                      <a:rPr lang="en-US" sz="32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𝒙</m:t>
                        </m:r>
                      </m:e>
                      <m:sup>
                        <m:r>
                          <a:rPr lang="en-US" sz="32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𝟑</m:t>
                        </m:r>
                      </m:sup>
                    </m:sSup>
                    <m:r>
                      <a:rPr lang="en-US" sz="32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32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𝟑</m:t>
                    </m:r>
                  </m:oMath>
                </a14:m>
                <a:r>
                  <a:rPr lang="en-US" sz="3200">
                    <a:solidFill>
                      <a:schemeClr val="tx1"/>
                    </a:solidFill>
                    <a:latin typeface="Varpada"/>
                    <a:ea typeface="Calibri" panose="020F0502020204030204" pitchFamily="34" charset="0"/>
                    <a:cs typeface="Times New Roman" panose="02020603050405020304" pitchFamily="18" charset="0"/>
                  </a:rPr>
                  <a:t>.</a:t>
                </a:r>
                <a:endParaRPr lang="en-US" sz="32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C</a:t>
                </a:r>
                <a:r>
                  <a:rPr lang="en-US" sz="3200">
                    <a:latin typeface="Varpada"/>
                    <a:ea typeface="Calibri" panose="020F0502020204030204" pitchFamily="34" charset="0"/>
                    <a:cs typeface="Times New Roman" panose="02020603050405020304" pitchFamily="18" charset="0"/>
                  </a:rPr>
                  <a:t>. </a:t>
                </a:r>
                <a14:m>
                  <m:oMath xmlns:m="http://schemas.openxmlformats.org/officeDocument/2006/math">
                    <m:r>
                      <a:rPr lang="en-US" sz="32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𝒚</m:t>
                    </m:r>
                    <m:r>
                      <a:rPr lang="en-US" sz="32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2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𝟐</m:t>
                        </m:r>
                        <m:r>
                          <a:rPr lang="en-US" sz="32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𝒙</m:t>
                        </m:r>
                        <m:r>
                          <a:rPr lang="en-US" sz="32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32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𝟏</m:t>
                        </m:r>
                      </m:num>
                      <m:den>
                        <m:r>
                          <a:rPr lang="en-US" sz="32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𝒙</m:t>
                        </m:r>
                        <m:r>
                          <a:rPr lang="en-US" sz="32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32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𝟐</m:t>
                        </m:r>
                      </m:den>
                    </m:f>
                  </m:oMath>
                </a14:m>
                <a:r>
                  <a:rPr lang="en-US" sz="3200">
                    <a:solidFill>
                      <a:schemeClr val="tx1"/>
                    </a:solidFill>
                    <a:latin typeface="Varpada"/>
                    <a:ea typeface="Calibri" panose="020F0502020204030204" pitchFamily="34" charset="0"/>
                    <a:cs typeface="Times New Roman" panose="02020603050405020304" pitchFamily="18" charset="0"/>
                  </a:rPr>
                  <a:t>.</a:t>
                </a:r>
                <a:endParaRPr lang="en-US" sz="32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D</a:t>
                </a:r>
                <a:r>
                  <a:rPr lang="en-US" sz="3200">
                    <a:latin typeface="Varpada"/>
                    <a:ea typeface="Calibri" panose="020F0502020204030204" pitchFamily="34" charset="0"/>
                    <a:cs typeface="Times New Roman" panose="02020603050405020304" pitchFamily="18" charset="0"/>
                  </a:rPr>
                  <a:t>. </a:t>
                </a:r>
                <a14:m>
                  <m:oMath xmlns:m="http://schemas.openxmlformats.org/officeDocument/2006/math">
                    <m:r>
                      <a:rPr lang="en-US" sz="32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𝒚</m:t>
                    </m:r>
                    <m:r>
                      <a:rPr lang="en-US" sz="32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𝒙</m:t>
                        </m:r>
                      </m:e>
                      <m:sup>
                        <m:r>
                          <a:rPr lang="en-US" sz="32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𝟑</m:t>
                        </m:r>
                      </m:sup>
                    </m:sSup>
                    <m:r>
                      <a:rPr lang="en-US" sz="32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32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𝟑</m:t>
                    </m:r>
                    <m:sSup>
                      <m:sSupPr>
                        <m:ctrlPr>
                          <a:rPr lang="en-US" sz="32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𝒙</m:t>
                        </m:r>
                      </m:e>
                      <m:sup>
                        <m:r>
                          <a:rPr lang="en-US" sz="32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𝟐</m:t>
                        </m:r>
                      </m:sup>
                    </m:sSup>
                    <m:r>
                      <a:rPr lang="en-US" sz="32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32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𝟖</m:t>
                    </m:r>
                    <m:r>
                      <a:rPr lang="en-US" sz="32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𝒙</m:t>
                    </m:r>
                  </m:oMath>
                </a14:m>
                <a:r>
                  <a:rPr lang="en-US" sz="3200">
                    <a:solidFill>
                      <a:schemeClr val="tx1"/>
                    </a:solidFill>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0670A5F8-4426-4D28-8922-EA6E42A93AB6}"/>
                  </a:ext>
                </a:extLst>
              </p:cNvPr>
              <p:cNvSpPr>
                <a:spLocks noRot="1" noChangeAspect="1" noMove="1" noResize="1" noEditPoints="1" noAdjustHandles="1" noChangeArrowheads="1" noChangeShapeType="1" noTextEdit="1"/>
              </p:cNvSpPr>
              <p:nvPr/>
            </p:nvSpPr>
            <p:spPr>
              <a:xfrm>
                <a:off x="1507298" y="327664"/>
                <a:ext cx="9277611" cy="4818755"/>
              </a:xfrm>
              <a:prstGeom prst="rect">
                <a:avLst/>
              </a:prstGeom>
              <a:blipFill>
                <a:blip r:embed="rId2"/>
                <a:stretch>
                  <a:fillRect l="-1643" r="-1708" b="-3418"/>
                </a:stretch>
              </a:blipFill>
            </p:spPr>
            <p:txBody>
              <a:bodyPr/>
              <a:lstStyle/>
              <a:p>
                <a:r>
                  <a:rPr lang="en-US">
                    <a:noFill/>
                  </a:rPr>
                  <a:t> </a:t>
                </a:r>
              </a:p>
            </p:txBody>
          </p:sp>
        </mc:Fallback>
      </mc:AlternateContent>
      <p:sp>
        <p:nvSpPr>
          <p:cNvPr id="4" name="Arrow: Left 3">
            <a:hlinkClick r:id="rId3" action="ppaction://hlinksldjump"/>
            <a:extLst>
              <a:ext uri="{FF2B5EF4-FFF2-40B4-BE49-F238E27FC236}">
                <a16:creationId xmlns:a16="http://schemas.microsoft.com/office/drawing/2014/main" id="{2E703A20-61B0-4508-8AAE-459E8BE1C564}"/>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74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4" end="4"/>
                                            </p:txEl>
                                          </p:spTgt>
                                        </p:tgtEl>
                                        <p:attrNameLst>
                                          <p:attrName>style.color</p:attrName>
                                        </p:attrNameLst>
                                      </p:cBhvr>
                                      <p:by>
                                        <p:hsl h="7200000" s="0" l="0"/>
                                      </p:by>
                                    </p:animClr>
                                    <p:animClr clrSpc="hsl" dir="cw">
                                      <p:cBhvr>
                                        <p:cTn id="7" dur="500" fill="hold"/>
                                        <p:tgtEl>
                                          <p:spTgt spid="3">
                                            <p:txEl>
                                              <p:pRg st="4" end="4"/>
                                            </p:txEl>
                                          </p:spTgt>
                                        </p:tgtEl>
                                        <p:attrNameLst>
                                          <p:attrName>fillcolor</p:attrName>
                                        </p:attrNameLst>
                                      </p:cBhvr>
                                      <p:by>
                                        <p:hsl h="7200000" s="0" l="0"/>
                                      </p:by>
                                    </p:animClr>
                                    <p:animClr clrSpc="hsl" dir="cw">
                                      <p:cBhvr>
                                        <p:cTn id="8" dur="500" fill="hold"/>
                                        <p:tgtEl>
                                          <p:spTgt spid="3">
                                            <p:txEl>
                                              <p:pRg st="4" end="4"/>
                                            </p:txEl>
                                          </p:spTgt>
                                        </p:tgtEl>
                                        <p:attrNameLst>
                                          <p:attrName>stroke.color</p:attrName>
                                        </p:attrNameLst>
                                      </p:cBhvr>
                                      <p:by>
                                        <p:hsl h="7200000" s="0" l="0"/>
                                      </p:by>
                                    </p:animClr>
                                    <p:set>
                                      <p:cBhvr>
                                        <p:cTn id="9" dur="500"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2CB7685-749F-4B53-8B85-CC18D0F087A2}"/>
                  </a:ext>
                </a:extLst>
              </p:cNvPr>
              <p:cNvSpPr/>
              <p:nvPr/>
            </p:nvSpPr>
            <p:spPr>
              <a:xfrm>
                <a:off x="918575" y="216870"/>
                <a:ext cx="10467584" cy="5685595"/>
              </a:xfrm>
              <a:prstGeom prst="rect">
                <a:avLst/>
              </a:prstGeom>
            </p:spPr>
            <p:txBody>
              <a:bodyPr wrap="square">
                <a:spAutoFit/>
              </a:bodyPr>
              <a:lstStyle/>
              <a:p>
                <a:pPr algn="just">
                  <a:spcAft>
                    <a:spcPts val="0"/>
                  </a:spcAft>
                </a:pPr>
                <a:r>
                  <a:rPr lang="fr-FR" sz="3200" b="1">
                    <a:solidFill>
                      <a:srgbClr val="0000FF"/>
                    </a:solidFill>
                    <a:latin typeface="Varpada"/>
                    <a:ea typeface="Calibri" panose="020F0502020204030204" pitchFamily="34" charset="0"/>
                    <a:cs typeface="Times New Roman" panose="02020603050405020304" pitchFamily="18" charset="0"/>
                  </a:rPr>
                  <a:t>Câu 10. </a:t>
                </a:r>
                <a:r>
                  <a:rPr lang="fr-FR" sz="3200">
                    <a:latin typeface="Varpada"/>
                    <a:ea typeface="Calibri" panose="020F0502020204030204" pitchFamily="34" charset="0"/>
                    <a:cs typeface="Times New Roman" panose="02020603050405020304" pitchFamily="18" charset="0"/>
                  </a:rPr>
                  <a:t>Biết rằng bảng biến thiên sau là bảng biến thiên của một hàm số trong các hàm số được liệt kê ở các phương án A, B, C, D dưới đây. </a:t>
                </a:r>
                <a:r>
                  <a:rPr lang="en-US" sz="3200">
                    <a:latin typeface="Varpada"/>
                    <a:ea typeface="Calibri" panose="020F0502020204030204" pitchFamily="34" charset="0"/>
                    <a:cs typeface="Times New Roman" panose="02020603050405020304" pitchFamily="18" charset="0"/>
                  </a:rPr>
                  <a:t>Hỏi hàm số đó là hàm số nào?</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A. </a:t>
                </a:r>
                <a14:m>
                  <m:oMath xmlns:m="http://schemas.openxmlformats.org/officeDocument/2006/math">
                    <m:r>
                      <a:rPr lang="en-US" sz="3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𝑦</m:t>
                    </m:r>
                    <m:r>
                      <a:rPr lang="en-US" sz="3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B</a:t>
                </a:r>
                <a:r>
                  <a:rPr lang="en-US" sz="3200">
                    <a:latin typeface="Varpada"/>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latin typeface="Cambria Math" panose="02040503050406030204" pitchFamily="18" charset="0"/>
                            <a:ea typeface="Calibri" panose="020F0502020204030204" pitchFamily="34" charset="0"/>
                            <a:cs typeface="Times New Roman" panose="02020603050405020304" pitchFamily="18"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2</m:t>
                        </m:r>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−1</m:t>
                        </m:r>
                      </m:num>
                      <m:den>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C</a:t>
                </a:r>
                <a:r>
                  <a:rPr lang="en-US" sz="3200">
                    <a:latin typeface="Varpada"/>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latin typeface="Cambria Math" panose="02040503050406030204" pitchFamily="18" charset="0"/>
                            <a:ea typeface="Calibri" panose="020F0502020204030204" pitchFamily="34" charset="0"/>
                            <a:cs typeface="Times New Roman" panose="02020603050405020304" pitchFamily="18"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2</m:t>
                        </m:r>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+5</m:t>
                        </m:r>
                      </m:num>
                      <m:den>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nl-NL" sz="3200" b="1">
                    <a:solidFill>
                      <a:srgbClr val="0000FF"/>
                    </a:solidFill>
                    <a:latin typeface="Varpada"/>
                    <a:ea typeface="Calibri" panose="020F0502020204030204" pitchFamily="34" charset="0"/>
                    <a:cs typeface="Times New Roman" panose="02020603050405020304" pitchFamily="18" charset="0"/>
                  </a:rPr>
                  <a:t>D</a:t>
                </a:r>
                <a:r>
                  <a:rPr lang="en-US" sz="3200">
                    <a:latin typeface="Varpada"/>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latin typeface="Cambria Math" panose="02040503050406030204" pitchFamily="18" charset="0"/>
                            <a:ea typeface="Calibri" panose="020F0502020204030204" pitchFamily="34" charset="0"/>
                            <a:cs typeface="Times New Roman" panose="02020603050405020304" pitchFamily="18"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−3</m:t>
                        </m:r>
                      </m:num>
                      <m:den>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F2CB7685-749F-4B53-8B85-CC18D0F087A2}"/>
                  </a:ext>
                </a:extLst>
              </p:cNvPr>
              <p:cNvSpPr>
                <a:spLocks noRot="1" noChangeAspect="1" noMove="1" noResize="1" noEditPoints="1" noAdjustHandles="1" noChangeArrowheads="1" noChangeShapeType="1" noTextEdit="1"/>
              </p:cNvSpPr>
              <p:nvPr/>
            </p:nvSpPr>
            <p:spPr>
              <a:xfrm>
                <a:off x="918575" y="216870"/>
                <a:ext cx="10467584" cy="5685595"/>
              </a:xfrm>
              <a:prstGeom prst="rect">
                <a:avLst/>
              </a:prstGeom>
              <a:blipFill>
                <a:blip r:embed="rId2"/>
                <a:stretch>
                  <a:fillRect l="-1514" t="-1395" r="-2388" b="-96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95A5790C-8375-421E-93EE-BFA36651698F}"/>
              </a:ext>
            </a:extLst>
          </p:cNvPr>
          <p:cNvPicPr/>
          <p:nvPr/>
        </p:nvPicPr>
        <p:blipFill>
          <a:blip r:embed="rId3"/>
          <a:stretch>
            <a:fillRect/>
          </a:stretch>
        </p:blipFill>
        <p:spPr>
          <a:xfrm>
            <a:off x="3983278" y="1950602"/>
            <a:ext cx="7290147" cy="3134965"/>
          </a:xfrm>
          <a:prstGeom prst="rect">
            <a:avLst/>
          </a:prstGeom>
        </p:spPr>
      </p:pic>
      <p:sp>
        <p:nvSpPr>
          <p:cNvPr id="5" name="Arrow: Left 4">
            <a:hlinkClick r:id="rId4" action="ppaction://hlinksldjump"/>
            <a:extLst>
              <a:ext uri="{FF2B5EF4-FFF2-40B4-BE49-F238E27FC236}">
                <a16:creationId xmlns:a16="http://schemas.microsoft.com/office/drawing/2014/main" id="{F37F970D-3749-4021-AF95-9D1FD535F12B}"/>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542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1" end="1"/>
                                            </p:txEl>
                                          </p:spTgt>
                                        </p:tgtEl>
                                        <p:attrNameLst>
                                          <p:attrName>style.color</p:attrName>
                                        </p:attrNameLst>
                                      </p:cBhvr>
                                      <p:by>
                                        <p:hsl h="7200000" s="0" l="0"/>
                                      </p:by>
                                    </p:animClr>
                                    <p:animClr clrSpc="hsl" dir="cw">
                                      <p:cBhvr>
                                        <p:cTn id="7" dur="500" fill="hold"/>
                                        <p:tgtEl>
                                          <p:spTgt spid="3">
                                            <p:txEl>
                                              <p:pRg st="1" end="1"/>
                                            </p:txEl>
                                          </p:spTgt>
                                        </p:tgtEl>
                                        <p:attrNameLst>
                                          <p:attrName>fillcolor</p:attrName>
                                        </p:attrNameLst>
                                      </p:cBhvr>
                                      <p:by>
                                        <p:hsl h="7200000" s="0" l="0"/>
                                      </p:by>
                                    </p:animClr>
                                    <p:animClr clrSpc="hsl" dir="cw">
                                      <p:cBhvr>
                                        <p:cTn id="8" dur="500" fill="hold"/>
                                        <p:tgtEl>
                                          <p:spTgt spid="3">
                                            <p:txEl>
                                              <p:pRg st="1" end="1"/>
                                            </p:txEl>
                                          </p:spTgt>
                                        </p:tgtEl>
                                        <p:attrNameLst>
                                          <p:attrName>stroke.color</p:attrName>
                                        </p:attrNameLst>
                                      </p:cBhvr>
                                      <p:by>
                                        <p:hsl h="7200000" s="0" l="0"/>
                                      </p:by>
                                    </p:animClr>
                                    <p:set>
                                      <p:cBhvr>
                                        <p:cTn id="9"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AFD43AF-EC2F-407B-AB90-A34676D4519F}"/>
                  </a:ext>
                </a:extLst>
              </p:cNvPr>
              <p:cNvSpPr/>
              <p:nvPr/>
            </p:nvSpPr>
            <p:spPr>
              <a:xfrm>
                <a:off x="966549" y="589518"/>
                <a:ext cx="8864252" cy="4019947"/>
              </a:xfrm>
              <a:prstGeom prst="rect">
                <a:avLst/>
              </a:prstGeom>
            </p:spPr>
            <p:txBody>
              <a:bodyPr wrap="square">
                <a:spAutoFit/>
              </a:bodyPr>
              <a:lstStyle/>
              <a:p>
                <a:pPr algn="just">
                  <a:lnSpc>
                    <a:spcPct val="115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Câu 11.</a:t>
                </a:r>
                <a:r>
                  <a:rPr lang="en-US" sz="3200">
                    <a:solidFill>
                      <a:srgbClr val="000000"/>
                    </a:solidFill>
                    <a:latin typeface="Varpada"/>
                    <a:ea typeface="Calibri" panose="020F0502020204030204" pitchFamily="34" charset="0"/>
                    <a:cs typeface="Times New Roman" panose="02020603050405020304" pitchFamily="18" charset="0"/>
                  </a:rPr>
                  <a:t>Cho bảng biến thiên, hỏi bảng biến thiên trên là bảng biến thiên của hàm số nào trong các hàm số sau đây?</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A. </a:t>
                </a:r>
                <a14:m>
                  <m:oMath xmlns:m="http://schemas.openxmlformats.org/officeDocument/2006/math">
                    <m:r>
                      <a:rPr lang="en-US" sz="3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𝑦</m:t>
                    </m:r>
                    <m:r>
                      <a:rPr lang="en-US" sz="3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12</m:t>
                    </m:r>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oMath>
                </a14:m>
                <a:r>
                  <a:rPr lang="en-US" sz="3200">
                    <a:solidFill>
                      <a:schemeClr val="tx1"/>
                    </a:solidFill>
                    <a:latin typeface="Varpada"/>
                    <a:ea typeface="Calibri" panose="020F0502020204030204" pitchFamily="34" charset="0"/>
                    <a:cs typeface="Times New Roman" panose="02020603050405020304" pitchFamily="18" charset="0"/>
                  </a:rPr>
                  <a:t>.</a:t>
                </a:r>
                <a:endParaRPr lang="en-US" sz="32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B</a:t>
                </a:r>
                <a:r>
                  <a:rPr lang="en-US" sz="3200">
                    <a:solidFill>
                      <a:schemeClr val="tx1"/>
                    </a:solidFill>
                    <a:latin typeface="Varpada"/>
                    <a:ea typeface="Calibri" panose="020F0502020204030204" pitchFamily="34" charset="0"/>
                    <a:cs typeface="Times New Roman" panose="02020603050405020304" pitchFamily="18" charset="0"/>
                  </a:rPr>
                  <a:t>. </a:t>
                </a:r>
                <a14:m>
                  <m:oMath xmlns:m="http://schemas.openxmlformats.org/officeDocument/2006/math">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𝑦</m:t>
                    </m:r>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12</m:t>
                    </m:r>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oMath>
                </a14:m>
                <a:r>
                  <a:rPr lang="en-US" sz="3200">
                    <a:solidFill>
                      <a:schemeClr val="tx1"/>
                    </a:solidFill>
                    <a:latin typeface="Varpada"/>
                    <a:ea typeface="Calibri" panose="020F0502020204030204" pitchFamily="34" charset="0"/>
                    <a:cs typeface="Times New Roman" panose="02020603050405020304" pitchFamily="18" charset="0"/>
                  </a:rPr>
                  <a:t>.</a:t>
                </a:r>
                <a:endParaRPr lang="en-US" sz="32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C. </a:t>
                </a:r>
                <a14:m>
                  <m:oMath xmlns:m="http://schemas.openxmlformats.org/officeDocument/2006/math">
                    <m:r>
                      <a:rPr lang="en-US" sz="3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𝑦</m:t>
                    </m:r>
                    <m:r>
                      <a:rPr lang="en-US" sz="3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4</m:t>
                    </m:r>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oMath>
                </a14:m>
                <a:r>
                  <a:rPr lang="en-US" sz="3200">
                    <a:solidFill>
                      <a:schemeClr val="tx1"/>
                    </a:solidFill>
                    <a:latin typeface="Varpada"/>
                    <a:ea typeface="Calibri" panose="020F0502020204030204" pitchFamily="34" charset="0"/>
                    <a:cs typeface="Times New Roman" panose="02020603050405020304" pitchFamily="18" charset="0"/>
                  </a:rPr>
                  <a:t>.</a:t>
                </a:r>
                <a:endParaRPr lang="en-US" sz="32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D</a:t>
                </a:r>
                <a:r>
                  <a:rPr lang="en-US" sz="3200">
                    <a:latin typeface="Varpada"/>
                    <a:ea typeface="Calibri" panose="020F0502020204030204" pitchFamily="34" charset="0"/>
                    <a:cs typeface="Times New Roman" panose="02020603050405020304" pitchFamily="18" charset="0"/>
                  </a:rPr>
                  <a:t>. </a:t>
                </a:r>
                <a14:m>
                  <m:oMath xmlns:m="http://schemas.openxmlformats.org/officeDocument/2006/math">
                    <m:r>
                      <a:rPr lang="en-US" sz="3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𝑦</m:t>
                    </m:r>
                    <m:r>
                      <a:rPr lang="en-US" sz="32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4</m:t>
                    </m:r>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𝑥</m:t>
                    </m:r>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3200" b="0" i="1">
                        <a:solidFill>
                          <a:schemeClr val="tx1"/>
                        </a:solidFill>
                        <a:latin typeface="Cambria Math" panose="02040503050406030204" pitchFamily="18" charset="0"/>
                        <a:ea typeface="Calibri" panose="020F0502020204030204" pitchFamily="34" charset="0"/>
                        <a:cs typeface="Times New Roman" panose="02020603050405020304" pitchFamily="18" charset="0"/>
                      </a:rPr>
                      <m:t>4</m:t>
                    </m:r>
                  </m:oMath>
                </a14:m>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8AFD43AF-EC2F-407B-AB90-A34676D4519F}"/>
                  </a:ext>
                </a:extLst>
              </p:cNvPr>
              <p:cNvSpPr>
                <a:spLocks noRot="1" noChangeAspect="1" noMove="1" noResize="1" noEditPoints="1" noAdjustHandles="1" noChangeArrowheads="1" noChangeShapeType="1" noTextEdit="1"/>
              </p:cNvSpPr>
              <p:nvPr/>
            </p:nvSpPr>
            <p:spPr>
              <a:xfrm>
                <a:off x="966549" y="589518"/>
                <a:ext cx="8864252" cy="4019947"/>
              </a:xfrm>
              <a:prstGeom prst="rect">
                <a:avLst/>
              </a:prstGeom>
              <a:blipFill>
                <a:blip r:embed="rId2"/>
                <a:stretch>
                  <a:fillRect l="-1788" t="-910" r="-2820" b="-424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ED6F11F5-7DA0-482A-AC5D-B284A8AD06C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96727" y="1860228"/>
            <a:ext cx="6015317" cy="2561460"/>
          </a:xfrm>
          <a:prstGeom prst="rect">
            <a:avLst/>
          </a:prstGeom>
          <a:noFill/>
          <a:ln>
            <a:noFill/>
          </a:ln>
        </p:spPr>
      </p:pic>
      <p:sp>
        <p:nvSpPr>
          <p:cNvPr id="5" name="Arrow: Left 4">
            <a:hlinkClick r:id="rId4" action="ppaction://hlinksldjump"/>
            <a:extLst>
              <a:ext uri="{FF2B5EF4-FFF2-40B4-BE49-F238E27FC236}">
                <a16:creationId xmlns:a16="http://schemas.microsoft.com/office/drawing/2014/main" id="{466AE51E-760D-4FC8-8EB2-9FC685B2D818}"/>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378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1" end="1"/>
                                            </p:txEl>
                                          </p:spTgt>
                                        </p:tgtEl>
                                        <p:attrNameLst>
                                          <p:attrName>style.color</p:attrName>
                                        </p:attrNameLst>
                                      </p:cBhvr>
                                      <p:by>
                                        <p:hsl h="7200000" s="0" l="0"/>
                                      </p:by>
                                    </p:animClr>
                                    <p:animClr clrSpc="hsl" dir="cw">
                                      <p:cBhvr>
                                        <p:cTn id="7" dur="500" fill="hold"/>
                                        <p:tgtEl>
                                          <p:spTgt spid="3">
                                            <p:txEl>
                                              <p:pRg st="1" end="1"/>
                                            </p:txEl>
                                          </p:spTgt>
                                        </p:tgtEl>
                                        <p:attrNameLst>
                                          <p:attrName>fillcolor</p:attrName>
                                        </p:attrNameLst>
                                      </p:cBhvr>
                                      <p:by>
                                        <p:hsl h="7200000" s="0" l="0"/>
                                      </p:by>
                                    </p:animClr>
                                    <p:animClr clrSpc="hsl" dir="cw">
                                      <p:cBhvr>
                                        <p:cTn id="8" dur="500" fill="hold"/>
                                        <p:tgtEl>
                                          <p:spTgt spid="3">
                                            <p:txEl>
                                              <p:pRg st="1" end="1"/>
                                            </p:txEl>
                                          </p:spTgt>
                                        </p:tgtEl>
                                        <p:attrNameLst>
                                          <p:attrName>stroke.color</p:attrName>
                                        </p:attrNameLst>
                                      </p:cBhvr>
                                      <p:by>
                                        <p:hsl h="7200000" s="0" l="0"/>
                                      </p:by>
                                    </p:animClr>
                                    <p:set>
                                      <p:cBhvr>
                                        <p:cTn id="9"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269FD470-F270-4C49-8A79-E0EE5C10A0DF}"/>
                  </a:ext>
                </a:extLst>
              </p:cNvPr>
              <p:cNvSpPr/>
              <p:nvPr/>
            </p:nvSpPr>
            <p:spPr>
              <a:xfrm>
                <a:off x="911042" y="544629"/>
                <a:ext cx="9277611" cy="5601470"/>
              </a:xfrm>
              <a:prstGeom prst="rect">
                <a:avLst/>
              </a:prstGeom>
            </p:spPr>
            <p:txBody>
              <a:bodyPr wrap="square">
                <a:spAutoFit/>
              </a:bodyPr>
              <a:lstStyle/>
              <a:p>
                <a:pPr algn="just">
                  <a:lnSpc>
                    <a:spcPct val="115000"/>
                  </a:lnSpc>
                  <a:spcAft>
                    <a:spcPts val="0"/>
                  </a:spcAft>
                </a:pPr>
                <a:r>
                  <a:rPr lang="fr-FR" sz="3200" b="1">
                    <a:solidFill>
                      <a:srgbClr val="0000FF"/>
                    </a:solidFill>
                    <a:latin typeface="Varpada"/>
                    <a:ea typeface="Calibri" panose="020F0502020204030204" pitchFamily="34" charset="0"/>
                    <a:cs typeface="Times New Roman" panose="02020603050405020304" pitchFamily="18" charset="0"/>
                  </a:rPr>
                  <a:t>Câu 12.</a:t>
                </a:r>
                <a:r>
                  <a:rPr lang="fr-FR" sz="3200">
                    <a:latin typeface="Varpada"/>
                    <a:ea typeface="Calibri" panose="020F0502020204030204" pitchFamily="34" charset="0"/>
                    <a:cs typeface="Times New Roman" panose="02020603050405020304" pitchFamily="18" charset="0"/>
                  </a:rPr>
                  <a:t>Cho hàm số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d>
                  </m:oMath>
                </a14:m>
                <a:r>
                  <a:rPr lang="fr-FR" sz="3200">
                    <a:latin typeface="Varpada"/>
                    <a:ea typeface="Calibri" panose="020F0502020204030204" pitchFamily="34" charset="0"/>
                    <a:cs typeface="Times New Roman" panose="02020603050405020304" pitchFamily="18" charset="0"/>
                  </a:rPr>
                  <a:t> có đạo hàm </a:t>
                </a:r>
                <a14:m>
                  <m:oMath xmlns:m="http://schemas.openxmlformats.org/officeDocument/2006/math">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𝑓</m:t>
                        </m:r>
                      </m:e>
                      <m:sup>
                        <m:r>
                          <a:rPr lang="en-US" sz="3200" i="1">
                            <a:latin typeface="Cambria Math" panose="02040503050406030204" pitchFamily="18" charset="0"/>
                            <a:ea typeface="Calibri" panose="020F0502020204030204" pitchFamily="34" charset="0"/>
                            <a:cs typeface="Times New Roman" panose="02020603050405020304" pitchFamily="18" charset="0"/>
                          </a:rPr>
                          <m:t>′</m:t>
                        </m:r>
                      </m:sup>
                    </m:sSup>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d>
                  </m:oMath>
                </a14:m>
                <a:r>
                  <a:rPr lang="fr-FR" sz="3200">
                    <a:latin typeface="Varpada"/>
                    <a:ea typeface="Calibri" panose="020F0502020204030204" pitchFamily="34" charset="0"/>
                    <a:cs typeface="Times New Roman" panose="02020603050405020304" pitchFamily="18" charset="0"/>
                  </a:rPr>
                  <a:t> trên khoảng </a:t>
                </a:r>
                <a14:m>
                  <m:oMath xmlns:m="http://schemas.openxmlformats.org/officeDocument/2006/math">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e>
                    </m:d>
                  </m:oMath>
                </a14:m>
                <a:r>
                  <a:rPr lang="fr-FR" sz="3200">
                    <a:latin typeface="Varpada"/>
                    <a:ea typeface="Calibri" panose="020F0502020204030204" pitchFamily="34" charset="0"/>
                    <a:cs typeface="Times New Roman" panose="02020603050405020304" pitchFamily="18" charset="0"/>
                  </a:rPr>
                  <a:t>. Đồ thị của hàm số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𝑓</m:t>
                        </m:r>
                      </m:e>
                      <m:sup>
                        <m:r>
                          <a:rPr lang="en-US" sz="3200" i="1">
                            <a:latin typeface="Cambria Math" panose="02040503050406030204" pitchFamily="18" charset="0"/>
                            <a:ea typeface="Calibri" panose="020F0502020204030204" pitchFamily="34" charset="0"/>
                            <a:cs typeface="Times New Roman" panose="02020603050405020304" pitchFamily="18" charset="0"/>
                          </a:rPr>
                          <m:t>′</m:t>
                        </m:r>
                      </m:sup>
                    </m:sSup>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d>
                  </m:oMath>
                </a14:m>
                <a:r>
                  <a:rPr lang="fr-FR" sz="3200">
                    <a:latin typeface="Varpada"/>
                    <a:ea typeface="Calibri" panose="020F0502020204030204" pitchFamily="34" charset="0"/>
                    <a:cs typeface="Times New Roman" panose="02020603050405020304" pitchFamily="18" charset="0"/>
                  </a:rPr>
                  <a:t> như hình vẽ. Hàm số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d>
                  </m:oMath>
                </a14:m>
                <a:r>
                  <a:rPr lang="fr-FR" sz="3200">
                    <a:latin typeface="Varpada"/>
                    <a:ea typeface="Calibri" panose="020F0502020204030204" pitchFamily="34" charset="0"/>
                    <a:cs typeface="Times New Roman" panose="02020603050405020304" pitchFamily="18" charset="0"/>
                  </a:rPr>
                  <a:t> nghịch biến trên khoảng nào trong các khoảng sau? </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fr-FR" sz="3200" b="1">
                    <a:solidFill>
                      <a:srgbClr val="0000FF"/>
                    </a:solidFill>
                    <a:latin typeface="Varpada"/>
                    <a:ea typeface="Calibri" panose="020F0502020204030204" pitchFamily="34" charset="0"/>
                    <a:cs typeface="Times New Roman" panose="02020603050405020304" pitchFamily="18" charset="0"/>
                  </a:rPr>
                  <a:t>A. </a:t>
                </a:r>
                <a14:m>
                  <m:oMath xmlns:m="http://schemas.openxmlformats.org/officeDocument/2006/math">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latin typeface="Cambria Math" panose="02040503050406030204" pitchFamily="18" charset="0"/>
                                <a:ea typeface="Calibri" panose="020F0502020204030204" pitchFamily="34" charset="0"/>
                                <a:cs typeface="Times New Roman" panose="02020603050405020304" pitchFamily="18"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5</m:t>
                            </m:r>
                          </m:num>
                          <m:den>
                            <m:r>
                              <a:rPr lang="en-US" sz="3200" i="1">
                                <a:latin typeface="Cambria Math" panose="02040503050406030204" pitchFamily="18" charset="0"/>
                                <a:ea typeface="Calibri" panose="020F0502020204030204" pitchFamily="34" charset="0"/>
                                <a:cs typeface="Times New Roman" panose="02020603050405020304" pitchFamily="18" charset="0"/>
                              </a:rPr>
                              <m:t>2</m:t>
                            </m:r>
                          </m:den>
                        </m:f>
                      </m:e>
                    </m:d>
                  </m:oMath>
                </a14:m>
                <a:r>
                  <a:rPr lang="fr-FR"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fr-FR" sz="3200" b="1">
                    <a:solidFill>
                      <a:srgbClr val="0000FF"/>
                    </a:solidFill>
                    <a:latin typeface="Varpada"/>
                    <a:ea typeface="Calibri" panose="020F0502020204030204" pitchFamily="34" charset="0"/>
                    <a:cs typeface="Times New Roman" panose="02020603050405020304" pitchFamily="18" charset="0"/>
                  </a:rPr>
                  <a:t>B</a:t>
                </a:r>
                <a:r>
                  <a:rPr lang="fr-FR" sz="3200">
                    <a:latin typeface="Varpada"/>
                    <a:ea typeface="Calibri" panose="020F0502020204030204" pitchFamily="34" charset="0"/>
                    <a:cs typeface="Times New Roman" panose="02020603050405020304" pitchFamily="18" charset="0"/>
                  </a:rPr>
                  <a:t>. </a:t>
                </a:r>
                <a14:m>
                  <m:oMath xmlns:m="http://schemas.openxmlformats.org/officeDocument/2006/math">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3</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e>
                    </m:d>
                  </m:oMath>
                </a14:m>
                <a:r>
                  <a:rPr lang="fr-FR"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fr-FR" sz="3200" b="1">
                    <a:solidFill>
                      <a:srgbClr val="0000FF"/>
                    </a:solidFill>
                    <a:latin typeface="Varpada"/>
                    <a:ea typeface="Calibri" panose="020F0502020204030204" pitchFamily="34" charset="0"/>
                    <a:cs typeface="Times New Roman" panose="02020603050405020304" pitchFamily="18" charset="0"/>
                  </a:rPr>
                  <a:t>C</a:t>
                </a:r>
                <a:r>
                  <a:rPr lang="fr-FR" sz="3200">
                    <a:latin typeface="Varpada"/>
                    <a:ea typeface="Calibri" panose="020F0502020204030204" pitchFamily="34" charset="0"/>
                    <a:cs typeface="Times New Roman" panose="02020603050405020304" pitchFamily="18" charset="0"/>
                  </a:rPr>
                  <a:t>. </a:t>
                </a:r>
                <a14:m>
                  <m:oMath xmlns:m="http://schemas.openxmlformats.org/officeDocument/2006/math">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0</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3</m:t>
                        </m:r>
                      </m:e>
                    </m:d>
                  </m:oMath>
                </a14:m>
                <a:r>
                  <a:rPr lang="fr-FR"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fr-FR" sz="3200" b="1">
                    <a:solidFill>
                      <a:srgbClr val="0000FF"/>
                    </a:solidFill>
                    <a:latin typeface="Varpada"/>
                    <a:ea typeface="Calibri" panose="020F0502020204030204" pitchFamily="34" charset="0"/>
                    <a:cs typeface="Times New Roman" panose="02020603050405020304" pitchFamily="18" charset="0"/>
                  </a:rPr>
                  <a:t>D</a:t>
                </a:r>
                <a:r>
                  <a:rPr lang="fr-FR" sz="3200">
                    <a:latin typeface="Varpada"/>
                    <a:ea typeface="Calibri" panose="020F0502020204030204" pitchFamily="34" charset="0"/>
                    <a:cs typeface="Times New Roman" panose="02020603050405020304" pitchFamily="18" charset="0"/>
                  </a:rPr>
                  <a:t>. </a:t>
                </a:r>
                <a14:m>
                  <m:oMath xmlns:m="http://schemas.openxmlformats.org/officeDocument/2006/math">
                    <m:d>
                      <m:dPr>
                        <m:ctrlPr>
                          <a:rPr lang="en-US" sz="3200" i="1">
                            <a:effectLst/>
                            <a:latin typeface="Cambria Math" panose="020405030504060302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0</m:t>
                        </m:r>
                      </m:e>
                    </m:d>
                  </m:oMath>
                </a14:m>
                <a:r>
                  <a:rPr lang="en-US" sz="3200">
                    <a:latin typeface="Varpada"/>
                    <a:ea typeface="Calibri" panose="020F0502020204030204" pitchFamily="34" charset="0"/>
                    <a:cs typeface="Times New Roman" panose="02020603050405020304" pitchFamily="18" charset="0"/>
                  </a:rPr>
                  <a:t>.</a:t>
                </a:r>
                <a:endParaRPr lang="en-US" sz="3200"/>
              </a:p>
            </p:txBody>
          </p:sp>
        </mc:Choice>
        <mc:Fallback xmlns="">
          <p:sp>
            <p:nvSpPr>
              <p:cNvPr id="3" name="Rectangle 2">
                <a:extLst>
                  <a:ext uri="{FF2B5EF4-FFF2-40B4-BE49-F238E27FC236}">
                    <a16:creationId xmlns:a16="http://schemas.microsoft.com/office/drawing/2014/main" id="{269FD470-F270-4C49-8A79-E0EE5C10A0DF}"/>
                  </a:ext>
                </a:extLst>
              </p:cNvPr>
              <p:cNvSpPr>
                <a:spLocks noRot="1" noChangeAspect="1" noMove="1" noResize="1" noEditPoints="1" noAdjustHandles="1" noChangeArrowheads="1" noChangeShapeType="1" noTextEdit="1"/>
              </p:cNvSpPr>
              <p:nvPr/>
            </p:nvSpPr>
            <p:spPr>
              <a:xfrm>
                <a:off x="911042" y="544629"/>
                <a:ext cx="9277611" cy="5601470"/>
              </a:xfrm>
              <a:prstGeom prst="rect">
                <a:avLst/>
              </a:prstGeom>
              <a:blipFill>
                <a:blip r:embed="rId2"/>
                <a:stretch>
                  <a:fillRect l="-1643" t="-653" r="-2760" b="-2720"/>
                </a:stretch>
              </a:blipFill>
            </p:spPr>
            <p:txBody>
              <a:bodyPr/>
              <a:lstStyle/>
              <a:p>
                <a:r>
                  <a:rPr lang="en-US">
                    <a:noFill/>
                  </a:rPr>
                  <a:t> </a:t>
                </a:r>
              </a:p>
            </p:txBody>
          </p:sp>
        </mc:Fallback>
      </mc:AlternateContent>
      <p:pic>
        <p:nvPicPr>
          <p:cNvPr id="4" name="Picture 3" descr="Description: 2018_12_19_14_27_05_">
            <a:extLst>
              <a:ext uri="{FF2B5EF4-FFF2-40B4-BE49-F238E27FC236}">
                <a16:creationId xmlns:a16="http://schemas.microsoft.com/office/drawing/2014/main" id="{029250E2-2BEF-4BAE-A2D4-04B2C67089B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642923" y="2303669"/>
            <a:ext cx="3400869" cy="4009702"/>
          </a:xfrm>
          <a:prstGeom prst="rect">
            <a:avLst/>
          </a:prstGeom>
          <a:noFill/>
          <a:ln>
            <a:noFill/>
          </a:ln>
        </p:spPr>
      </p:pic>
      <p:sp>
        <p:nvSpPr>
          <p:cNvPr id="5" name="Arrow: Left 4">
            <a:hlinkClick r:id="rId4" action="ppaction://hlinksldjump"/>
            <a:extLst>
              <a:ext uri="{FF2B5EF4-FFF2-40B4-BE49-F238E27FC236}">
                <a16:creationId xmlns:a16="http://schemas.microsoft.com/office/drawing/2014/main" id="{44F36180-90F0-4515-890F-64225BA31857}"/>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823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3" end="3"/>
                                            </p:txEl>
                                          </p:spTgt>
                                        </p:tgtEl>
                                        <p:attrNameLst>
                                          <p:attrName>style.color</p:attrName>
                                        </p:attrNameLst>
                                      </p:cBhvr>
                                      <p:by>
                                        <p:hsl h="7200000" s="0" l="0"/>
                                      </p:by>
                                    </p:animClr>
                                    <p:animClr clrSpc="hsl" dir="cw">
                                      <p:cBhvr>
                                        <p:cTn id="7" dur="500" fill="hold"/>
                                        <p:tgtEl>
                                          <p:spTgt spid="3">
                                            <p:txEl>
                                              <p:pRg st="3" end="3"/>
                                            </p:txEl>
                                          </p:spTgt>
                                        </p:tgtEl>
                                        <p:attrNameLst>
                                          <p:attrName>fillcolor</p:attrName>
                                        </p:attrNameLst>
                                      </p:cBhvr>
                                      <p:by>
                                        <p:hsl h="7200000" s="0" l="0"/>
                                      </p:by>
                                    </p:animClr>
                                    <p:animClr clrSpc="hsl" dir="cw">
                                      <p:cBhvr>
                                        <p:cTn id="8" dur="500" fill="hold"/>
                                        <p:tgtEl>
                                          <p:spTgt spid="3">
                                            <p:txEl>
                                              <p:pRg st="3" end="3"/>
                                            </p:txEl>
                                          </p:spTgt>
                                        </p:tgtEl>
                                        <p:attrNameLst>
                                          <p:attrName>stroke.color</p:attrName>
                                        </p:attrNameLst>
                                      </p:cBhvr>
                                      <p:by>
                                        <p:hsl h="7200000" s="0" l="0"/>
                                      </p:by>
                                    </p:animClr>
                                    <p:set>
                                      <p:cBhvr>
                                        <p:cTn id="9"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329C19A-AF14-4F57-807F-BE44F39C07B7}"/>
                  </a:ext>
                </a:extLst>
              </p:cNvPr>
              <p:cNvSpPr/>
              <p:nvPr/>
            </p:nvSpPr>
            <p:spPr>
              <a:xfrm>
                <a:off x="993732" y="205431"/>
                <a:ext cx="9891386" cy="5799601"/>
              </a:xfrm>
              <a:prstGeom prst="rect">
                <a:avLst/>
              </a:prstGeom>
            </p:spPr>
            <p:txBody>
              <a:bodyPr wrap="square">
                <a:spAutoFit/>
              </a:bodyPr>
              <a:lstStyle/>
              <a:p>
                <a:pPr algn="just">
                  <a:lnSpc>
                    <a:spcPct val="115000"/>
                  </a:lnSpc>
                  <a:spcAft>
                    <a:spcPts val="0"/>
                  </a:spcAft>
                </a:pPr>
                <a:r>
                  <a:rPr lang="pt-BR" sz="3200" b="1">
                    <a:solidFill>
                      <a:srgbClr val="0000FF"/>
                    </a:solidFill>
                    <a:latin typeface="Varpada"/>
                    <a:ea typeface="Calibri" panose="020F0502020204030204" pitchFamily="34" charset="0"/>
                    <a:cs typeface="Times New Roman" panose="02020603050405020304" pitchFamily="18" charset="0"/>
                  </a:rPr>
                  <a:t>Câu 13.</a:t>
                </a:r>
                <a:r>
                  <a:rPr lang="pt-BR" sz="3200">
                    <a:latin typeface="Varpada"/>
                    <a:ea typeface="Calibri" panose="020F0502020204030204" pitchFamily="34" charset="0"/>
                    <a:cs typeface="Times New Roman" panose="02020603050405020304" pitchFamily="18" charset="0"/>
                  </a:rPr>
                  <a:t>Cho hàm số </a:t>
                </a:r>
                <a14:m>
                  <m:oMath xmlns:m="http://schemas.openxmlformats.org/officeDocument/2006/math">
                    <m:r>
                      <a:rPr lang="pt-BR" sz="3200" i="1">
                        <a:latin typeface="Cambria Math" panose="02040503050406030204" pitchFamily="18" charset="0"/>
                        <a:ea typeface="Calibri" panose="020F0502020204030204" pitchFamily="34" charset="0"/>
                        <a:cs typeface="Times New Roman" panose="02020603050405020304" pitchFamily="18" charset="0"/>
                      </a:rPr>
                      <m:t>𝑓</m:t>
                    </m:r>
                    <m:r>
                      <a:rPr lang="pt-BR" sz="3200" i="1">
                        <a:latin typeface="Cambria Math" panose="02040503050406030204" pitchFamily="18" charset="0"/>
                        <a:ea typeface="Calibri" panose="020F0502020204030204" pitchFamily="34" charset="0"/>
                        <a:cs typeface="Times New Roman" panose="02020603050405020304" pitchFamily="18" charset="0"/>
                      </a:rPr>
                      <m:t>(</m:t>
                    </m:r>
                    <m:r>
                      <a:rPr lang="pt-BR" sz="3200" i="1">
                        <a:latin typeface="Cambria Math" panose="02040503050406030204" pitchFamily="18" charset="0"/>
                        <a:ea typeface="Calibri" panose="020F0502020204030204" pitchFamily="34" charset="0"/>
                        <a:cs typeface="Times New Roman" panose="02020603050405020304" pitchFamily="18" charset="0"/>
                      </a:rPr>
                      <m:t>𝑥</m:t>
                    </m:r>
                    <m:r>
                      <a:rPr lang="pt-BR" sz="3200" i="1">
                        <a:latin typeface="Cambria Math" panose="02040503050406030204" pitchFamily="18" charset="0"/>
                        <a:ea typeface="Calibri" panose="020F0502020204030204" pitchFamily="34" charset="0"/>
                        <a:cs typeface="Times New Roman" panose="02020603050405020304" pitchFamily="18" charset="0"/>
                      </a:rPr>
                      <m:t>)</m:t>
                    </m:r>
                  </m:oMath>
                </a14:m>
                <a:r>
                  <a:rPr lang="pt-BR" sz="3200">
                    <a:latin typeface="Varpada"/>
                    <a:ea typeface="Calibri" panose="020F0502020204030204" pitchFamily="34" charset="0"/>
                    <a:cs typeface="Times New Roman" panose="02020603050405020304" pitchFamily="18" charset="0"/>
                  </a:rPr>
                  <a:t>  xác định trên </a:t>
                </a:r>
                <a14:m>
                  <m:oMath xmlns:m="http://schemas.openxmlformats.org/officeDocument/2006/math">
                    <m:r>
                      <a:rPr lang="pt-BR" sz="3200" i="1">
                        <a:latin typeface="Cambria Math" panose="02040503050406030204" pitchFamily="18" charset="0"/>
                        <a:ea typeface="Calibri" panose="020F0502020204030204" pitchFamily="34" charset="0"/>
                        <a:cs typeface="Times New Roman" panose="02020603050405020304" pitchFamily="18" charset="0"/>
                      </a:rPr>
                      <m:t>ℝ</m:t>
                    </m:r>
                  </m:oMath>
                </a14:m>
                <a:r>
                  <a:rPr lang="pt-BR" sz="3200">
                    <a:latin typeface="Varpada"/>
                    <a:ea typeface="Calibri" panose="020F0502020204030204" pitchFamily="34" charset="0"/>
                    <a:cs typeface="Times New Roman" panose="02020603050405020304" pitchFamily="18" charset="0"/>
                  </a:rPr>
                  <a:t>  và có đồ thị hàm số </a:t>
                </a:r>
                <a14:m>
                  <m:oMath xmlns:m="http://schemas.openxmlformats.org/officeDocument/2006/math">
                    <m:r>
                      <a:rPr lang="pt-BR" sz="3200" i="1">
                        <a:latin typeface="Cambria Math" panose="02040503050406030204" pitchFamily="18" charset="0"/>
                        <a:ea typeface="Calibri" panose="020F0502020204030204" pitchFamily="34" charset="0"/>
                        <a:cs typeface="Times New Roman" panose="02020603050405020304" pitchFamily="18" charset="0"/>
                      </a:rPr>
                      <m:t>𝑦</m:t>
                    </m:r>
                    <m:r>
                      <a:rPr lang="pt-BR" sz="3200" i="1">
                        <a:latin typeface="Cambria Math" panose="02040503050406030204" pitchFamily="18" charset="0"/>
                        <a:ea typeface="Calibri" panose="020F0502020204030204" pitchFamily="34" charset="0"/>
                        <a:cs typeface="Times New Roman" panose="02020603050405020304" pitchFamily="18" charset="0"/>
                      </a:rPr>
                      <m:t>=</m:t>
                    </m:r>
                    <m:r>
                      <a:rPr lang="pt-BR" sz="3200" i="1">
                        <a:latin typeface="Cambria Math" panose="02040503050406030204" pitchFamily="18" charset="0"/>
                        <a:ea typeface="Calibri" panose="020F0502020204030204" pitchFamily="34" charset="0"/>
                        <a:cs typeface="Times New Roman" panose="02020603050405020304" pitchFamily="18" charset="0"/>
                      </a:rPr>
                      <m:t>𝑓</m:t>
                    </m:r>
                    <m:r>
                      <a:rPr lang="pt-BR" sz="3200" i="1">
                        <a:latin typeface="Cambria Math" panose="02040503050406030204" pitchFamily="18" charset="0"/>
                        <a:ea typeface="Calibri" panose="020F0502020204030204" pitchFamily="34" charset="0"/>
                        <a:cs typeface="Times New Roman" panose="02020603050405020304" pitchFamily="18" charset="0"/>
                      </a:rPr>
                      <m:t>′</m:t>
                    </m:r>
                    <m:r>
                      <a:rPr lang="pt-BR" sz="3200" i="1">
                        <a:latin typeface="Cambria Math" panose="02040503050406030204" pitchFamily="18" charset="0"/>
                        <a:ea typeface="Calibri" panose="020F0502020204030204" pitchFamily="34" charset="0"/>
                        <a:cs typeface="Times New Roman" panose="02020603050405020304" pitchFamily="18" charset="0"/>
                      </a:rPr>
                      <m:t>(</m:t>
                    </m:r>
                    <m:r>
                      <a:rPr lang="pt-BR" sz="3200" i="1">
                        <a:latin typeface="Cambria Math" panose="02040503050406030204" pitchFamily="18" charset="0"/>
                        <a:ea typeface="Calibri" panose="020F0502020204030204" pitchFamily="34" charset="0"/>
                        <a:cs typeface="Times New Roman" panose="02020603050405020304" pitchFamily="18" charset="0"/>
                      </a:rPr>
                      <m:t>𝑥</m:t>
                    </m:r>
                    <m:r>
                      <a:rPr lang="pt-BR" sz="3200" i="1">
                        <a:latin typeface="Cambria Math" panose="02040503050406030204" pitchFamily="18" charset="0"/>
                        <a:ea typeface="Calibri" panose="020F0502020204030204" pitchFamily="34" charset="0"/>
                        <a:cs typeface="Times New Roman" panose="02020603050405020304" pitchFamily="18" charset="0"/>
                      </a:rPr>
                      <m:t>)</m:t>
                    </m:r>
                  </m:oMath>
                </a14:m>
                <a:r>
                  <a:rPr lang="pt-BR" sz="3200">
                    <a:latin typeface="Varpada"/>
                    <a:ea typeface="Calibri" panose="020F0502020204030204" pitchFamily="34" charset="0"/>
                    <a:cs typeface="Times New Roman" panose="02020603050405020304" pitchFamily="18" charset="0"/>
                  </a:rPr>
                  <a:t>  là đường cong trong hình bên. </a:t>
                </a:r>
              </a:p>
              <a:p>
                <a:pPr algn="just">
                  <a:lnSpc>
                    <a:spcPct val="115000"/>
                  </a:lnSpc>
                  <a:spcAft>
                    <a:spcPts val="0"/>
                  </a:spcAft>
                </a:pPr>
                <a:endParaRPr lang="pt-BR" sz="3200">
                  <a:latin typeface="Varpada"/>
                  <a:ea typeface="Calibri" panose="020F0502020204030204" pitchFamily="34" charset="0"/>
                  <a:cs typeface="Times New Roman" panose="02020603050405020304" pitchFamily="18" charset="0"/>
                </a:endParaRPr>
              </a:p>
              <a:p>
                <a:pPr algn="just">
                  <a:lnSpc>
                    <a:spcPct val="115000"/>
                  </a:lnSpc>
                  <a:spcAft>
                    <a:spcPts val="0"/>
                  </a:spcAft>
                </a:pPr>
                <a:r>
                  <a:rPr lang="pt-BR" sz="3200">
                    <a:latin typeface="Varpada"/>
                    <a:ea typeface="Calibri" panose="020F0502020204030204" pitchFamily="34" charset="0"/>
                    <a:cs typeface="Times New Roman" panose="02020603050405020304" pitchFamily="18" charset="0"/>
                  </a:rPr>
                  <a:t>Mệnh đề nào dưới đây đúng ?</a:t>
                </a:r>
              </a:p>
              <a:p>
                <a:pPr algn="just">
                  <a:lnSpc>
                    <a:spcPct val="115000"/>
                  </a:lnSpc>
                  <a:spcAft>
                    <a:spcPts val="0"/>
                  </a:spcAft>
                </a:pPr>
                <a:endParaRPr lang="pt-BR" sz="3200">
                  <a:latin typeface="Varpada"/>
                  <a:ea typeface="Calibri" panose="020F0502020204030204" pitchFamily="34" charset="0"/>
                  <a:cs typeface="Times New Roman" panose="02020603050405020304" pitchFamily="18" charset="0"/>
                </a:endParaRPr>
              </a:p>
              <a:p>
                <a:pPr algn="just">
                  <a:lnSpc>
                    <a:spcPct val="150000"/>
                  </a:lnSpc>
                  <a:spcAft>
                    <a:spcPts val="0"/>
                  </a:spcAft>
                </a:pPr>
                <a:r>
                  <a:rPr lang="pt-BR" sz="3200" b="1">
                    <a:solidFill>
                      <a:srgbClr val="0000CC"/>
                    </a:solidFill>
                    <a:latin typeface="Varpada"/>
                    <a:ea typeface="Calibri" panose="020F0502020204030204" pitchFamily="34" charset="0"/>
                    <a:cs typeface="Times New Roman" panose="02020603050405020304" pitchFamily="18" charset="0"/>
                  </a:rPr>
                  <a:t>A. </a:t>
                </a:r>
                <a:r>
                  <a:rPr lang="pt-BR" sz="3200">
                    <a:latin typeface="Varpada"/>
                    <a:ea typeface="Calibri" panose="020F0502020204030204" pitchFamily="34" charset="0"/>
                    <a:cs typeface="Times New Roman" panose="02020603050405020304" pitchFamily="18" charset="0"/>
                  </a:rPr>
                  <a:t>Hàm số  </a:t>
                </a:r>
                <a14:m>
                  <m:oMath xmlns:m="http://schemas.openxmlformats.org/officeDocument/2006/math">
                    <m:r>
                      <a:rPr lang="pt-BR" sz="3200" i="1">
                        <a:latin typeface="Cambria Math" panose="02040503050406030204" pitchFamily="18" charset="0"/>
                        <a:ea typeface="Calibri" panose="020F0502020204030204" pitchFamily="34" charset="0"/>
                        <a:cs typeface="Times New Roman" panose="02020603050405020304" pitchFamily="18" charset="0"/>
                      </a:rPr>
                      <m:t>𝑓</m:t>
                    </m:r>
                    <m:r>
                      <a:rPr lang="pt-BR" sz="3200" i="1">
                        <a:latin typeface="Cambria Math" panose="02040503050406030204" pitchFamily="18" charset="0"/>
                        <a:ea typeface="Calibri" panose="020F0502020204030204" pitchFamily="34" charset="0"/>
                        <a:cs typeface="Times New Roman" panose="02020603050405020304" pitchFamily="18" charset="0"/>
                      </a:rPr>
                      <m:t>(</m:t>
                    </m:r>
                    <m:r>
                      <a:rPr lang="pt-BR" sz="3200" i="1">
                        <a:latin typeface="Cambria Math" panose="02040503050406030204" pitchFamily="18" charset="0"/>
                        <a:ea typeface="Calibri" panose="020F0502020204030204" pitchFamily="34" charset="0"/>
                        <a:cs typeface="Times New Roman" panose="02020603050405020304" pitchFamily="18" charset="0"/>
                      </a:rPr>
                      <m:t>𝑥</m:t>
                    </m:r>
                    <m:r>
                      <a:rPr lang="pt-BR" sz="3200" i="1">
                        <a:latin typeface="Cambria Math" panose="02040503050406030204" pitchFamily="18" charset="0"/>
                        <a:ea typeface="Calibri" panose="020F0502020204030204" pitchFamily="34" charset="0"/>
                        <a:cs typeface="Times New Roman" panose="02020603050405020304" pitchFamily="18" charset="0"/>
                      </a:rPr>
                      <m:t>)</m:t>
                    </m:r>
                  </m:oMath>
                </a14:m>
                <a:r>
                  <a:rPr lang="pt-BR" sz="3200">
                    <a:latin typeface="Varpada"/>
                    <a:ea typeface="Calibri" panose="020F0502020204030204" pitchFamily="34" charset="0"/>
                    <a:cs typeface="Times New Roman" panose="02020603050405020304" pitchFamily="18" charset="0"/>
                  </a:rPr>
                  <a:t> đồng biến trên khoảng </a:t>
                </a:r>
                <a14:m>
                  <m:oMath xmlns:m="http://schemas.openxmlformats.org/officeDocument/2006/math">
                    <m:r>
                      <a:rPr lang="pt-BR" sz="3200" i="1">
                        <a:latin typeface="Cambria Math" panose="02040503050406030204" pitchFamily="18" charset="0"/>
                        <a:ea typeface="Calibri" panose="020F0502020204030204" pitchFamily="34" charset="0"/>
                        <a:cs typeface="Times New Roman" panose="02020603050405020304" pitchFamily="18" charset="0"/>
                      </a:rPr>
                      <m:t>(</m:t>
                    </m:r>
                    <m:r>
                      <a:rPr lang="pt-BR" sz="3200" i="1">
                        <a:latin typeface="Cambria Math" panose="02040503050406030204" pitchFamily="18" charset="0"/>
                        <a:ea typeface="Calibri" panose="020F0502020204030204" pitchFamily="34" charset="0"/>
                        <a:cs typeface="Times New Roman" panose="02020603050405020304" pitchFamily="18" charset="0"/>
                      </a:rPr>
                      <m:t>1</m:t>
                    </m:r>
                    <m:r>
                      <a:rPr lang="pt-BR" sz="3200" i="1">
                        <a:latin typeface="Cambria Math" panose="02040503050406030204" pitchFamily="18" charset="0"/>
                        <a:ea typeface="Calibri" panose="020F0502020204030204" pitchFamily="34" charset="0"/>
                        <a:cs typeface="Times New Roman" panose="02020603050405020304" pitchFamily="18" charset="0"/>
                      </a:rPr>
                      <m:t>;</m:t>
                    </m:r>
                    <m:r>
                      <a:rPr lang="pt-BR" sz="3200" i="1">
                        <a:latin typeface="Cambria Math" panose="02040503050406030204" pitchFamily="18" charset="0"/>
                        <a:ea typeface="Calibri" panose="020F0502020204030204" pitchFamily="34" charset="0"/>
                        <a:cs typeface="Times New Roman" panose="02020603050405020304" pitchFamily="18" charset="0"/>
                      </a:rPr>
                      <m:t>2</m:t>
                    </m:r>
                    <m:r>
                      <a:rPr lang="pt-BR" sz="3200" i="1">
                        <a:latin typeface="Cambria Math" panose="02040503050406030204" pitchFamily="18" charset="0"/>
                        <a:ea typeface="Calibri" panose="020F0502020204030204" pitchFamily="34" charset="0"/>
                        <a:cs typeface="Times New Roman" panose="02020603050405020304" pitchFamily="18" charset="0"/>
                      </a:rPr>
                      <m:t>)</m:t>
                    </m:r>
                  </m:oMath>
                </a14:m>
                <a:r>
                  <a:rPr lang="pt-BR"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pt-BR" sz="3200" b="1">
                    <a:solidFill>
                      <a:srgbClr val="0000CC"/>
                    </a:solidFill>
                    <a:latin typeface="Varpada"/>
                    <a:ea typeface="Calibri" panose="020F0502020204030204" pitchFamily="34" charset="0"/>
                    <a:cs typeface="Times New Roman" panose="02020603050405020304" pitchFamily="18" charset="0"/>
                  </a:rPr>
                  <a:t>B. </a:t>
                </a:r>
                <a:r>
                  <a:rPr lang="pt-BR" sz="3200">
                    <a:latin typeface="Varpada"/>
                    <a:ea typeface="Calibri" panose="020F0502020204030204" pitchFamily="34" charset="0"/>
                    <a:cs typeface="Times New Roman" panose="02020603050405020304" pitchFamily="18" charset="0"/>
                  </a:rPr>
                  <a:t>Hàm số  </a:t>
                </a:r>
                <a14:m>
                  <m:oMath xmlns:m="http://schemas.openxmlformats.org/officeDocument/2006/math">
                    <m:r>
                      <a:rPr lang="pt-BR" sz="3200" i="1">
                        <a:latin typeface="Cambria Math" panose="02040503050406030204" pitchFamily="18" charset="0"/>
                        <a:ea typeface="Calibri" panose="020F0502020204030204" pitchFamily="34" charset="0"/>
                        <a:cs typeface="Times New Roman" panose="02020603050405020304" pitchFamily="18" charset="0"/>
                      </a:rPr>
                      <m:t>𝑓</m:t>
                    </m:r>
                    <m:r>
                      <a:rPr lang="pt-BR" sz="3200" i="1">
                        <a:latin typeface="Cambria Math" panose="02040503050406030204" pitchFamily="18" charset="0"/>
                        <a:ea typeface="Calibri" panose="020F0502020204030204" pitchFamily="34" charset="0"/>
                        <a:cs typeface="Times New Roman" panose="02020603050405020304" pitchFamily="18" charset="0"/>
                      </a:rPr>
                      <m:t>(</m:t>
                    </m:r>
                    <m:r>
                      <a:rPr lang="pt-BR" sz="3200" i="1">
                        <a:latin typeface="Cambria Math" panose="02040503050406030204" pitchFamily="18" charset="0"/>
                        <a:ea typeface="Calibri" panose="020F0502020204030204" pitchFamily="34" charset="0"/>
                        <a:cs typeface="Times New Roman" panose="02020603050405020304" pitchFamily="18" charset="0"/>
                      </a:rPr>
                      <m:t>𝑥</m:t>
                    </m:r>
                    <m:r>
                      <a:rPr lang="pt-BR" sz="3200" i="1">
                        <a:latin typeface="Cambria Math" panose="02040503050406030204" pitchFamily="18" charset="0"/>
                        <a:ea typeface="Calibri" panose="020F0502020204030204" pitchFamily="34" charset="0"/>
                        <a:cs typeface="Times New Roman" panose="02020603050405020304" pitchFamily="18" charset="0"/>
                      </a:rPr>
                      <m:t>)</m:t>
                    </m:r>
                  </m:oMath>
                </a14:m>
                <a:r>
                  <a:rPr lang="pt-BR" sz="3200">
                    <a:latin typeface="Varpada"/>
                    <a:ea typeface="Calibri" panose="020F0502020204030204" pitchFamily="34" charset="0"/>
                    <a:cs typeface="Times New Roman" panose="02020603050405020304" pitchFamily="18" charset="0"/>
                  </a:rPr>
                  <a:t> nghịch biến trên khoảng </a:t>
                </a:r>
                <a14:m>
                  <m:oMath xmlns:m="http://schemas.openxmlformats.org/officeDocument/2006/math">
                    <m:r>
                      <a:rPr lang="pt-BR" sz="3200" i="1">
                        <a:latin typeface="Cambria Math" panose="02040503050406030204" pitchFamily="18" charset="0"/>
                        <a:ea typeface="Calibri" panose="020F0502020204030204" pitchFamily="34" charset="0"/>
                        <a:cs typeface="Times New Roman" panose="02020603050405020304" pitchFamily="18" charset="0"/>
                      </a:rPr>
                      <m:t>(</m:t>
                    </m:r>
                    <m:r>
                      <a:rPr lang="pt-BR" sz="3200" i="1">
                        <a:latin typeface="Cambria Math" panose="02040503050406030204" pitchFamily="18" charset="0"/>
                        <a:ea typeface="Calibri" panose="020F0502020204030204" pitchFamily="34" charset="0"/>
                        <a:cs typeface="Times New Roman" panose="02020603050405020304" pitchFamily="18" charset="0"/>
                      </a:rPr>
                      <m:t>0</m:t>
                    </m:r>
                    <m:r>
                      <a:rPr lang="pt-BR" sz="3200" i="1">
                        <a:latin typeface="Cambria Math" panose="02040503050406030204" pitchFamily="18" charset="0"/>
                        <a:ea typeface="Calibri" panose="020F0502020204030204" pitchFamily="34" charset="0"/>
                        <a:cs typeface="Times New Roman" panose="02020603050405020304" pitchFamily="18" charset="0"/>
                      </a:rPr>
                      <m:t>;</m:t>
                    </m:r>
                    <m:r>
                      <a:rPr lang="pt-BR" sz="3200" i="1">
                        <a:latin typeface="Cambria Math" panose="02040503050406030204" pitchFamily="18" charset="0"/>
                        <a:ea typeface="Calibri" panose="020F0502020204030204" pitchFamily="34" charset="0"/>
                        <a:cs typeface="Times New Roman" panose="02020603050405020304" pitchFamily="18" charset="0"/>
                      </a:rPr>
                      <m:t>2</m:t>
                    </m:r>
                    <m:r>
                      <a:rPr lang="pt-BR" sz="3200" i="1">
                        <a:latin typeface="Cambria Math" panose="02040503050406030204" pitchFamily="18" charset="0"/>
                        <a:ea typeface="Calibri" panose="020F0502020204030204" pitchFamily="34" charset="0"/>
                        <a:cs typeface="Times New Roman" panose="02020603050405020304" pitchFamily="18" charset="0"/>
                      </a:rPr>
                      <m:t>)</m:t>
                    </m:r>
                  </m:oMath>
                </a14:m>
                <a:r>
                  <a:rPr lang="pt-BR"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pt-BR" sz="3200" b="1">
                    <a:solidFill>
                      <a:srgbClr val="0000CC"/>
                    </a:solidFill>
                    <a:latin typeface="Varpada"/>
                    <a:ea typeface="Calibri" panose="020F0502020204030204" pitchFamily="34" charset="0"/>
                    <a:cs typeface="Times New Roman" panose="02020603050405020304" pitchFamily="18" charset="0"/>
                  </a:rPr>
                  <a:t>C. </a:t>
                </a:r>
                <a:r>
                  <a:rPr lang="pt-BR" sz="3200">
                    <a:latin typeface="Varpada"/>
                    <a:ea typeface="Calibri" panose="020F0502020204030204" pitchFamily="34" charset="0"/>
                    <a:cs typeface="Times New Roman" panose="02020603050405020304" pitchFamily="18" charset="0"/>
                  </a:rPr>
                  <a:t>Hàm số </a:t>
                </a:r>
                <a14:m>
                  <m:oMath xmlns:m="http://schemas.openxmlformats.org/officeDocument/2006/math">
                    <m:r>
                      <a:rPr lang="pt-BR" sz="3200" i="1">
                        <a:latin typeface="Cambria Math" panose="02040503050406030204" pitchFamily="18" charset="0"/>
                        <a:ea typeface="Calibri" panose="020F0502020204030204" pitchFamily="34" charset="0"/>
                        <a:cs typeface="Times New Roman" panose="02020603050405020304" pitchFamily="18" charset="0"/>
                      </a:rPr>
                      <m:t>𝑓</m:t>
                    </m:r>
                    <m:r>
                      <a:rPr lang="pt-BR" sz="3200" i="1">
                        <a:latin typeface="Cambria Math" panose="02040503050406030204" pitchFamily="18" charset="0"/>
                        <a:ea typeface="Calibri" panose="020F0502020204030204" pitchFamily="34" charset="0"/>
                        <a:cs typeface="Times New Roman" panose="02020603050405020304" pitchFamily="18" charset="0"/>
                      </a:rPr>
                      <m:t>(</m:t>
                    </m:r>
                    <m:r>
                      <a:rPr lang="pt-BR" sz="3200" i="1">
                        <a:latin typeface="Cambria Math" panose="02040503050406030204" pitchFamily="18" charset="0"/>
                        <a:ea typeface="Calibri" panose="020F0502020204030204" pitchFamily="34" charset="0"/>
                        <a:cs typeface="Times New Roman" panose="02020603050405020304" pitchFamily="18" charset="0"/>
                      </a:rPr>
                      <m:t>𝑥</m:t>
                    </m:r>
                    <m:r>
                      <a:rPr lang="pt-BR" sz="3200" i="1">
                        <a:latin typeface="Cambria Math" panose="02040503050406030204" pitchFamily="18" charset="0"/>
                        <a:ea typeface="Calibri" panose="020F0502020204030204" pitchFamily="34" charset="0"/>
                        <a:cs typeface="Times New Roman" panose="02020603050405020304" pitchFamily="18" charset="0"/>
                      </a:rPr>
                      <m:t>)</m:t>
                    </m:r>
                  </m:oMath>
                </a14:m>
                <a:r>
                  <a:rPr lang="pt-BR" sz="3200">
                    <a:latin typeface="Varpada"/>
                    <a:ea typeface="Calibri" panose="020F0502020204030204" pitchFamily="34" charset="0"/>
                    <a:cs typeface="Times New Roman" panose="02020603050405020304" pitchFamily="18" charset="0"/>
                  </a:rPr>
                  <a:t>  đồng biến trên khoảng </a:t>
                </a:r>
                <a14:m>
                  <m:oMath xmlns:m="http://schemas.openxmlformats.org/officeDocument/2006/math">
                    <m:r>
                      <a:rPr lang="pt-BR" sz="3200" i="1">
                        <a:latin typeface="Cambria Math" panose="02040503050406030204" pitchFamily="18" charset="0"/>
                        <a:ea typeface="Calibri" panose="020F0502020204030204" pitchFamily="34" charset="0"/>
                        <a:cs typeface="Times New Roman" panose="02020603050405020304" pitchFamily="18" charset="0"/>
                      </a:rPr>
                      <m:t>(−</m:t>
                    </m:r>
                    <m:r>
                      <a:rPr lang="pt-BR" sz="3200" i="1">
                        <a:latin typeface="Cambria Math" panose="02040503050406030204" pitchFamily="18" charset="0"/>
                        <a:ea typeface="Calibri" panose="020F0502020204030204" pitchFamily="34" charset="0"/>
                        <a:cs typeface="Times New Roman" panose="02020603050405020304" pitchFamily="18" charset="0"/>
                      </a:rPr>
                      <m:t>2</m:t>
                    </m:r>
                    <m:r>
                      <a:rPr lang="pt-BR" sz="3200" i="1">
                        <a:latin typeface="Cambria Math" panose="02040503050406030204" pitchFamily="18" charset="0"/>
                        <a:ea typeface="Calibri" panose="020F0502020204030204" pitchFamily="34" charset="0"/>
                        <a:cs typeface="Times New Roman" panose="02020603050405020304" pitchFamily="18" charset="0"/>
                      </a:rPr>
                      <m:t>;</m:t>
                    </m:r>
                    <m:r>
                      <a:rPr lang="pt-BR" sz="3200" i="1">
                        <a:latin typeface="Cambria Math" panose="02040503050406030204" pitchFamily="18" charset="0"/>
                        <a:ea typeface="Calibri" panose="020F0502020204030204" pitchFamily="34" charset="0"/>
                        <a:cs typeface="Times New Roman" panose="02020603050405020304" pitchFamily="18" charset="0"/>
                      </a:rPr>
                      <m:t>1</m:t>
                    </m:r>
                    <m:r>
                      <a:rPr lang="pt-BR" sz="3200" i="1">
                        <a:latin typeface="Cambria Math" panose="02040503050406030204" pitchFamily="18" charset="0"/>
                        <a:ea typeface="Calibri" panose="020F0502020204030204" pitchFamily="34" charset="0"/>
                        <a:cs typeface="Times New Roman" panose="02020603050405020304" pitchFamily="18" charset="0"/>
                      </a:rPr>
                      <m:t>)</m:t>
                    </m:r>
                  </m:oMath>
                </a14:m>
                <a:r>
                  <a:rPr lang="pt-BR"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pt-BR" sz="3200" b="1">
                    <a:solidFill>
                      <a:srgbClr val="0000CC"/>
                    </a:solidFill>
                    <a:latin typeface="Varpada"/>
                    <a:ea typeface="Calibri" panose="020F0502020204030204" pitchFamily="34" charset="0"/>
                    <a:cs typeface="Times New Roman" panose="02020603050405020304" pitchFamily="18" charset="0"/>
                  </a:rPr>
                  <a:t>D. </a:t>
                </a:r>
                <a:r>
                  <a:rPr lang="pt-BR" sz="3200">
                    <a:latin typeface="Varpada"/>
                    <a:ea typeface="Calibri" panose="020F0502020204030204" pitchFamily="34" charset="0"/>
                    <a:cs typeface="Times New Roman" panose="02020603050405020304" pitchFamily="18" charset="0"/>
                  </a:rPr>
                  <a:t>Hàm số </a:t>
                </a:r>
                <a14:m>
                  <m:oMath xmlns:m="http://schemas.openxmlformats.org/officeDocument/2006/math">
                    <m:r>
                      <a:rPr lang="pt-BR" sz="3200" i="1">
                        <a:latin typeface="Cambria Math" panose="02040503050406030204" pitchFamily="18" charset="0"/>
                        <a:ea typeface="Calibri" panose="020F0502020204030204" pitchFamily="34" charset="0"/>
                        <a:cs typeface="Times New Roman" panose="02020603050405020304" pitchFamily="18" charset="0"/>
                      </a:rPr>
                      <m:t>𝑓</m:t>
                    </m:r>
                    <m:r>
                      <a:rPr lang="pt-BR" sz="3200" i="1">
                        <a:latin typeface="Cambria Math" panose="02040503050406030204" pitchFamily="18" charset="0"/>
                        <a:ea typeface="Calibri" panose="020F0502020204030204" pitchFamily="34" charset="0"/>
                        <a:cs typeface="Times New Roman" panose="02020603050405020304" pitchFamily="18" charset="0"/>
                      </a:rPr>
                      <m:t>(</m:t>
                    </m:r>
                    <m:r>
                      <a:rPr lang="pt-BR" sz="3200" i="1">
                        <a:latin typeface="Cambria Math" panose="02040503050406030204" pitchFamily="18" charset="0"/>
                        <a:ea typeface="Calibri" panose="020F0502020204030204" pitchFamily="34" charset="0"/>
                        <a:cs typeface="Times New Roman" panose="02020603050405020304" pitchFamily="18" charset="0"/>
                      </a:rPr>
                      <m:t>𝑥</m:t>
                    </m:r>
                    <m:r>
                      <a:rPr lang="pt-BR" sz="3200" i="1">
                        <a:latin typeface="Cambria Math" panose="02040503050406030204" pitchFamily="18" charset="0"/>
                        <a:ea typeface="Calibri" panose="020F0502020204030204" pitchFamily="34" charset="0"/>
                        <a:cs typeface="Times New Roman" panose="02020603050405020304" pitchFamily="18" charset="0"/>
                      </a:rPr>
                      <m:t>)</m:t>
                    </m:r>
                  </m:oMath>
                </a14:m>
                <a:r>
                  <a:rPr lang="pt-BR" sz="3200">
                    <a:latin typeface="Varpada"/>
                    <a:ea typeface="Calibri" panose="020F0502020204030204" pitchFamily="34" charset="0"/>
                    <a:cs typeface="Times New Roman" panose="02020603050405020304" pitchFamily="18" charset="0"/>
                  </a:rPr>
                  <a:t>  nghịch biến trên khoảng </a:t>
                </a:r>
                <a14:m>
                  <m:oMath xmlns:m="http://schemas.openxmlformats.org/officeDocument/2006/math">
                    <m:r>
                      <a:rPr lang="pt-BR" sz="3200" i="1">
                        <a:latin typeface="Cambria Math" panose="02040503050406030204" pitchFamily="18" charset="0"/>
                        <a:ea typeface="Calibri" panose="020F0502020204030204" pitchFamily="34" charset="0"/>
                        <a:cs typeface="Times New Roman" panose="02020603050405020304" pitchFamily="18" charset="0"/>
                      </a:rPr>
                      <m:t>(−</m:t>
                    </m:r>
                    <m:r>
                      <a:rPr lang="pt-BR" sz="3200" i="1">
                        <a:latin typeface="Cambria Math" panose="02040503050406030204" pitchFamily="18" charset="0"/>
                        <a:ea typeface="Calibri" panose="020F0502020204030204" pitchFamily="34" charset="0"/>
                        <a:cs typeface="Times New Roman" panose="02020603050405020304" pitchFamily="18" charset="0"/>
                      </a:rPr>
                      <m:t>1</m:t>
                    </m:r>
                    <m:r>
                      <a:rPr lang="pt-BR" sz="3200" i="1">
                        <a:latin typeface="Cambria Math" panose="02040503050406030204" pitchFamily="18" charset="0"/>
                        <a:ea typeface="Calibri" panose="020F0502020204030204" pitchFamily="34" charset="0"/>
                        <a:cs typeface="Times New Roman" panose="02020603050405020304" pitchFamily="18" charset="0"/>
                      </a:rPr>
                      <m:t>;</m:t>
                    </m:r>
                    <m:r>
                      <a:rPr lang="pt-BR" sz="3200" i="1">
                        <a:latin typeface="Cambria Math" panose="02040503050406030204" pitchFamily="18" charset="0"/>
                        <a:ea typeface="Calibri" panose="020F0502020204030204" pitchFamily="34" charset="0"/>
                        <a:cs typeface="Times New Roman" panose="02020603050405020304" pitchFamily="18" charset="0"/>
                      </a:rPr>
                      <m:t>1</m:t>
                    </m:r>
                    <m:r>
                      <a:rPr lang="pt-BR" sz="3200" i="1">
                        <a:latin typeface="Cambria Math" panose="02040503050406030204" pitchFamily="18" charset="0"/>
                        <a:ea typeface="Calibri" panose="020F0502020204030204" pitchFamily="34" charset="0"/>
                        <a:cs typeface="Times New Roman" panose="02020603050405020304" pitchFamily="18" charset="0"/>
                      </a:rPr>
                      <m:t>)</m:t>
                    </m:r>
                  </m:oMath>
                </a14:m>
                <a:r>
                  <a:rPr lang="pt-BR" sz="3200">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4329C19A-AF14-4F57-807F-BE44F39C07B7}"/>
                  </a:ext>
                </a:extLst>
              </p:cNvPr>
              <p:cNvSpPr>
                <a:spLocks noRot="1" noChangeAspect="1" noMove="1" noResize="1" noEditPoints="1" noAdjustHandles="1" noChangeArrowheads="1" noChangeShapeType="1" noTextEdit="1"/>
              </p:cNvSpPr>
              <p:nvPr/>
            </p:nvSpPr>
            <p:spPr>
              <a:xfrm>
                <a:off x="993732" y="205431"/>
                <a:ext cx="9891386" cy="5799601"/>
              </a:xfrm>
              <a:prstGeom prst="rect">
                <a:avLst/>
              </a:prstGeom>
              <a:blipFill>
                <a:blip r:embed="rId2"/>
                <a:stretch>
                  <a:fillRect l="-1540" t="-631" r="-2526" b="-2629"/>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4B7E6913-256D-4BCB-9090-CE316354A7E9}"/>
              </a:ext>
            </a:extLst>
          </p:cNvPr>
          <p:cNvPicPr>
            <a:picLocks noChangeAspect="1"/>
          </p:cNvPicPr>
          <p:nvPr/>
        </p:nvPicPr>
        <p:blipFill rotWithShape="1">
          <a:blip r:embed="rId3"/>
          <a:srcRect l="15588" t="2106" b="23452"/>
          <a:stretch/>
        </p:blipFill>
        <p:spPr>
          <a:xfrm>
            <a:off x="8327337" y="713984"/>
            <a:ext cx="3864663" cy="3444657"/>
          </a:xfrm>
          <a:prstGeom prst="rect">
            <a:avLst/>
          </a:prstGeom>
        </p:spPr>
      </p:pic>
      <p:sp>
        <p:nvSpPr>
          <p:cNvPr id="4" name="Arrow: Left 3">
            <a:hlinkClick r:id="rId4" action="ppaction://hlinksldjump"/>
            <a:extLst>
              <a:ext uri="{FF2B5EF4-FFF2-40B4-BE49-F238E27FC236}">
                <a16:creationId xmlns:a16="http://schemas.microsoft.com/office/drawing/2014/main" id="{F4FACE63-B864-411E-B057-0304BEA0C2CA}"/>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426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5" end="5"/>
                                            </p:txEl>
                                          </p:spTgt>
                                        </p:tgtEl>
                                        <p:attrNameLst>
                                          <p:attrName>style.color</p:attrName>
                                        </p:attrNameLst>
                                      </p:cBhvr>
                                      <p:by>
                                        <p:hsl h="7200000" s="0" l="0"/>
                                      </p:by>
                                    </p:animClr>
                                    <p:animClr clrSpc="hsl" dir="cw">
                                      <p:cBhvr>
                                        <p:cTn id="7" dur="500" fill="hold"/>
                                        <p:tgtEl>
                                          <p:spTgt spid="3">
                                            <p:txEl>
                                              <p:pRg st="5" end="5"/>
                                            </p:txEl>
                                          </p:spTgt>
                                        </p:tgtEl>
                                        <p:attrNameLst>
                                          <p:attrName>fillcolor</p:attrName>
                                        </p:attrNameLst>
                                      </p:cBhvr>
                                      <p:by>
                                        <p:hsl h="7200000" s="0" l="0"/>
                                      </p:by>
                                    </p:animClr>
                                    <p:animClr clrSpc="hsl" dir="cw">
                                      <p:cBhvr>
                                        <p:cTn id="8" dur="500" fill="hold"/>
                                        <p:tgtEl>
                                          <p:spTgt spid="3">
                                            <p:txEl>
                                              <p:pRg st="5" end="5"/>
                                            </p:txEl>
                                          </p:spTgt>
                                        </p:tgtEl>
                                        <p:attrNameLst>
                                          <p:attrName>stroke.color</p:attrName>
                                        </p:attrNameLst>
                                      </p:cBhvr>
                                      <p:by>
                                        <p:hsl h="7200000" s="0" l="0"/>
                                      </p:by>
                                    </p:animClr>
                                    <p:set>
                                      <p:cBhvr>
                                        <p:cTn id="9" dur="500" fill="hold"/>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CB0C27D-0D5A-47CF-8987-76F0474E2170}"/>
                  </a:ext>
                </a:extLst>
              </p:cNvPr>
              <p:cNvSpPr/>
              <p:nvPr/>
            </p:nvSpPr>
            <p:spPr>
              <a:xfrm>
                <a:off x="1256776" y="520804"/>
                <a:ext cx="9891387" cy="5184048"/>
              </a:xfrm>
              <a:prstGeom prst="rect">
                <a:avLst/>
              </a:prstGeom>
            </p:spPr>
            <p:txBody>
              <a:bodyPr wrap="square">
                <a:spAutoFit/>
              </a:bodyPr>
              <a:lstStyle/>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Câu 14.</a:t>
                </a:r>
                <a:r>
                  <a:rPr lang="en-US" sz="3200">
                    <a:latin typeface="Varpada"/>
                    <a:ea typeface="Calibri" panose="020F0502020204030204" pitchFamily="34" charset="0"/>
                    <a:cs typeface="Times New Roman" panose="02020603050405020304" pitchFamily="18" charset="0"/>
                  </a:rPr>
                  <a:t>Cho hàm số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d>
                  </m:oMath>
                </a14:m>
                <a:r>
                  <a:rPr lang="en-US" sz="3200">
                    <a:latin typeface="Varpada"/>
                    <a:ea typeface="Calibri" panose="020F0502020204030204" pitchFamily="34" charset="0"/>
                    <a:cs typeface="Times New Roman" panose="02020603050405020304" pitchFamily="18" charset="0"/>
                  </a:rPr>
                  <a:t> có đạo hàm trên </a:t>
                </a:r>
                <a14:m>
                  <m:oMath xmlns:m="http://schemas.openxmlformats.org/officeDocument/2006/math">
                    <m:r>
                      <a:rPr lang="en-US" sz="3200" b="1" i="1">
                        <a:latin typeface="Cambria Math" panose="02040503050406030204" pitchFamily="18" charset="0"/>
                        <a:ea typeface="Calibri" panose="020F0502020204030204" pitchFamily="34" charset="0"/>
                        <a:cs typeface="Times New Roman" panose="02020603050405020304" pitchFamily="18" charset="0"/>
                      </a:rPr>
                      <m:t>ℝ</m:t>
                    </m:r>
                  </m:oMath>
                </a14:m>
                <a:r>
                  <a:rPr lang="en-US" sz="3200" b="1">
                    <a:latin typeface="Varpada"/>
                    <a:ea typeface="Calibri" panose="020F0502020204030204" pitchFamily="34" charset="0"/>
                    <a:cs typeface="Times New Roman" panose="02020603050405020304" pitchFamily="18" charset="0"/>
                  </a:rPr>
                  <a:t> </a:t>
                </a:r>
                <a:r>
                  <a:rPr lang="en-US" sz="3200">
                    <a:latin typeface="Varpada"/>
                    <a:ea typeface="Calibri" panose="020F0502020204030204" pitchFamily="34" charset="0"/>
                    <a:cs typeface="Times New Roman" panose="02020603050405020304" pitchFamily="18" charset="0"/>
                  </a:rPr>
                  <a:t>là</a:t>
                </a:r>
              </a:p>
              <a:p>
                <a:pPr algn="just">
                  <a:lnSpc>
                    <a:spcPct val="150000"/>
                  </a:lnSpc>
                  <a:spcAft>
                    <a:spcPts val="0"/>
                  </a:spcAft>
                </a:pPr>
                <a:r>
                  <a:rPr lang="en-US" sz="3200">
                    <a:latin typeface="Varpada"/>
                    <a:ea typeface="Calibri" panose="020F0502020204030204" pitchFamily="34" charset="0"/>
                    <a:cs typeface="Times New Roman" panose="02020603050405020304" pitchFamily="18" charset="0"/>
                  </a:rPr>
                  <a:t> </a:t>
                </a:r>
                <a14:m>
                  <m:oMath xmlns:m="http://schemas.openxmlformats.org/officeDocument/2006/math">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𝑓</m:t>
                        </m:r>
                      </m:e>
                      <m:sup>
                        <m:r>
                          <a:rPr lang="en-US" sz="3200" i="1">
                            <a:latin typeface="Cambria Math" panose="02040503050406030204" pitchFamily="18" charset="0"/>
                            <a:ea typeface="Calibri" panose="020F0502020204030204" pitchFamily="34" charset="0"/>
                            <a:cs typeface="Times New Roman" panose="02020603050405020304" pitchFamily="18" charset="0"/>
                          </a:rPr>
                          <m:t>′</m:t>
                        </m:r>
                      </m:sup>
                    </m:sSup>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d>
                    <m:r>
                      <a:rPr lang="en-US"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2</m:t>
                        </m:r>
                      </m:sup>
                    </m:sSup>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e>
                    </m:d>
                  </m:oMath>
                </a14:m>
                <a:r>
                  <a:rPr lang="en-US" sz="3200">
                    <a:latin typeface="Varpada"/>
                    <a:ea typeface="Calibri" panose="020F0502020204030204" pitchFamily="34" charset="0"/>
                    <a:cs typeface="Times New Roman" panose="02020603050405020304" pitchFamily="18" charset="0"/>
                  </a:rPr>
                  <a:t>. Hàm số đã cho đồng biến trên khoảng</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A. </a:t>
                </a:r>
                <a14:m>
                  <m:oMath xmlns:m="http://schemas.openxmlformats.org/officeDocument/2006/math">
                    <m:d>
                      <m:dPr>
                        <m:ctrlPr>
                          <a:rPr lang="en-US" sz="3200" b="1" i="1">
                            <a:latin typeface="Cambria Math" panose="02040503050406030204" pitchFamily="18" charset="0"/>
                            <a:ea typeface="Calibri" panose="020F0502020204030204" pitchFamily="34" charset="0"/>
                            <a:cs typeface="Times New Roman" panose="02020603050405020304" pitchFamily="18" charset="0"/>
                          </a:rPr>
                        </m:ctrlPr>
                      </m:dPr>
                      <m:e>
                        <m:r>
                          <a:rPr lang="en-US" sz="3200" b="1" i="1">
                            <a:latin typeface="Cambria Math" panose="02040503050406030204" pitchFamily="18" charset="0"/>
                            <a:ea typeface="Calibri" panose="020F0502020204030204" pitchFamily="34" charset="0"/>
                            <a:cs typeface="Times New Roman" panose="02020603050405020304" pitchFamily="18" charset="0"/>
                          </a:rPr>
                          <m:t>𝟏</m:t>
                        </m:r>
                        <m:r>
                          <a:rPr lang="en-US" sz="3200" b="1" i="1">
                            <a:latin typeface="Cambria Math" panose="02040503050406030204" pitchFamily="18" charset="0"/>
                            <a:ea typeface="Calibri" panose="020F0502020204030204" pitchFamily="34" charset="0"/>
                            <a:cs typeface="Times New Roman" panose="02020603050405020304" pitchFamily="18" charset="0"/>
                          </a:rPr>
                          <m:t>;+</m:t>
                        </m:r>
                        <m:r>
                          <a:rPr lang="en-US" sz="3200" b="1" i="1">
                            <a:latin typeface="Cambria Math" panose="02040503050406030204" pitchFamily="18" charset="0"/>
                            <a:ea typeface="Calibri" panose="020F0502020204030204" pitchFamily="34" charset="0"/>
                            <a:cs typeface="Times New Roman" panose="02020603050405020304" pitchFamily="18" charset="0"/>
                          </a:rPr>
                          <m:t>∞</m:t>
                        </m:r>
                      </m:e>
                    </m:d>
                  </m:oMath>
                </a14:m>
                <a:r>
                  <a:rPr lang="en-US" sz="3200" b="1">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B</a:t>
                </a:r>
                <a:r>
                  <a:rPr lang="en-US" sz="3200" b="1">
                    <a:latin typeface="Varpada"/>
                    <a:ea typeface="Calibri" panose="020F0502020204030204" pitchFamily="34" charset="0"/>
                    <a:cs typeface="Times New Roman" panose="02020603050405020304" pitchFamily="18" charset="0"/>
                  </a:rPr>
                  <a:t>. </a:t>
                </a:r>
                <a14:m>
                  <m:oMath xmlns:m="http://schemas.openxmlformats.org/officeDocument/2006/math">
                    <m:d>
                      <m:dPr>
                        <m:ctrlPr>
                          <a:rPr lang="en-US" sz="3200" b="1" i="1">
                            <a:latin typeface="Cambria Math" panose="02040503050406030204" pitchFamily="18" charset="0"/>
                            <a:ea typeface="Calibri" panose="020F0502020204030204" pitchFamily="34" charset="0"/>
                            <a:cs typeface="Times New Roman" panose="02020603050405020304" pitchFamily="18" charset="0"/>
                          </a:rPr>
                        </m:ctrlPr>
                      </m:dPr>
                      <m:e>
                        <m:r>
                          <a:rPr lang="en-US" sz="3200" b="1" i="1">
                            <a:latin typeface="Cambria Math" panose="02040503050406030204" pitchFamily="18" charset="0"/>
                            <a:ea typeface="Calibri" panose="020F0502020204030204" pitchFamily="34" charset="0"/>
                            <a:cs typeface="Times New Roman" panose="02020603050405020304" pitchFamily="18" charset="0"/>
                          </a:rPr>
                          <m:t>−</m:t>
                        </m:r>
                        <m:r>
                          <a:rPr lang="en-US" sz="3200" b="1" i="1">
                            <a:latin typeface="Cambria Math" panose="02040503050406030204" pitchFamily="18" charset="0"/>
                            <a:ea typeface="Calibri" panose="020F0502020204030204" pitchFamily="34" charset="0"/>
                            <a:cs typeface="Times New Roman" panose="02020603050405020304" pitchFamily="18" charset="0"/>
                          </a:rPr>
                          <m:t>∞</m:t>
                        </m:r>
                        <m:r>
                          <a:rPr lang="en-US" sz="3200" b="1" i="1">
                            <a:latin typeface="Cambria Math" panose="02040503050406030204" pitchFamily="18" charset="0"/>
                            <a:ea typeface="Calibri" panose="020F0502020204030204" pitchFamily="34" charset="0"/>
                            <a:cs typeface="Times New Roman" panose="02020603050405020304" pitchFamily="18" charset="0"/>
                          </a:rPr>
                          <m:t>;+</m:t>
                        </m:r>
                        <m:r>
                          <a:rPr lang="en-US" sz="3200" b="1" i="1">
                            <a:latin typeface="Cambria Math" panose="02040503050406030204" pitchFamily="18" charset="0"/>
                            <a:ea typeface="Calibri" panose="020F0502020204030204" pitchFamily="34" charset="0"/>
                            <a:cs typeface="Times New Roman" panose="02020603050405020304" pitchFamily="18" charset="0"/>
                          </a:rPr>
                          <m:t>∞</m:t>
                        </m:r>
                      </m:e>
                    </m:d>
                  </m:oMath>
                </a14:m>
                <a:r>
                  <a:rPr lang="en-US" sz="3200" b="1">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C</a:t>
                </a:r>
                <a:r>
                  <a:rPr lang="en-US" sz="3200" b="1">
                    <a:latin typeface="Varpada"/>
                    <a:ea typeface="Calibri" panose="020F0502020204030204" pitchFamily="34" charset="0"/>
                    <a:cs typeface="Times New Roman" panose="02020603050405020304" pitchFamily="18" charset="0"/>
                  </a:rPr>
                  <a:t>. </a:t>
                </a:r>
                <a14:m>
                  <m:oMath xmlns:m="http://schemas.openxmlformats.org/officeDocument/2006/math">
                    <m:d>
                      <m:dPr>
                        <m:ctrlPr>
                          <a:rPr lang="en-US" sz="3200" b="1" i="1">
                            <a:latin typeface="Cambria Math" panose="02040503050406030204" pitchFamily="18" charset="0"/>
                            <a:ea typeface="Calibri" panose="020F0502020204030204" pitchFamily="34" charset="0"/>
                            <a:cs typeface="Times New Roman" panose="02020603050405020304" pitchFamily="18" charset="0"/>
                          </a:rPr>
                        </m:ctrlPr>
                      </m:dPr>
                      <m:e>
                        <m:r>
                          <a:rPr lang="en-US" sz="3200" b="1" i="1">
                            <a:latin typeface="Cambria Math" panose="02040503050406030204" pitchFamily="18" charset="0"/>
                            <a:ea typeface="Calibri" panose="020F0502020204030204" pitchFamily="34" charset="0"/>
                            <a:cs typeface="Times New Roman" panose="02020603050405020304" pitchFamily="18" charset="0"/>
                          </a:rPr>
                          <m:t>𝟎</m:t>
                        </m:r>
                        <m:r>
                          <a:rPr lang="en-US" sz="3200" b="1" i="1">
                            <a:latin typeface="Cambria Math" panose="02040503050406030204" pitchFamily="18" charset="0"/>
                            <a:ea typeface="Calibri" panose="020F0502020204030204" pitchFamily="34" charset="0"/>
                            <a:cs typeface="Times New Roman" panose="02020603050405020304" pitchFamily="18" charset="0"/>
                          </a:rPr>
                          <m:t>;</m:t>
                        </m:r>
                        <m:r>
                          <a:rPr lang="en-US" sz="3200" b="1" i="1">
                            <a:latin typeface="Cambria Math" panose="02040503050406030204" pitchFamily="18" charset="0"/>
                            <a:ea typeface="Calibri" panose="020F0502020204030204" pitchFamily="34" charset="0"/>
                            <a:cs typeface="Times New Roman" panose="02020603050405020304" pitchFamily="18" charset="0"/>
                          </a:rPr>
                          <m:t>𝟏</m:t>
                        </m:r>
                      </m:e>
                    </m:d>
                  </m:oMath>
                </a14:m>
                <a:r>
                  <a:rPr lang="en-US" sz="3200" b="1">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b="1">
                    <a:solidFill>
                      <a:srgbClr val="0000FF"/>
                    </a:solidFill>
                    <a:latin typeface="Varpada"/>
                    <a:ea typeface="Calibri" panose="020F0502020204030204" pitchFamily="34" charset="0"/>
                    <a:cs typeface="Times New Roman" panose="02020603050405020304" pitchFamily="18" charset="0"/>
                  </a:rPr>
                  <a:t>D</a:t>
                </a:r>
                <a:r>
                  <a:rPr lang="en-US" sz="3200" b="1">
                    <a:latin typeface="Varpada"/>
                    <a:ea typeface="Calibri" panose="020F0502020204030204" pitchFamily="34" charset="0"/>
                    <a:cs typeface="Times New Roman" panose="02020603050405020304" pitchFamily="18" charset="0"/>
                  </a:rPr>
                  <a:t>. </a:t>
                </a:r>
                <a14:m>
                  <m:oMath xmlns:m="http://schemas.openxmlformats.org/officeDocument/2006/math">
                    <m:d>
                      <m:dPr>
                        <m:ctrlPr>
                          <a:rPr lang="en-US" sz="3200" b="1" i="1">
                            <a:latin typeface="Cambria Math" panose="02040503050406030204" pitchFamily="18" charset="0"/>
                            <a:ea typeface="Calibri" panose="020F0502020204030204" pitchFamily="34" charset="0"/>
                            <a:cs typeface="Times New Roman" panose="02020603050405020304" pitchFamily="18" charset="0"/>
                          </a:rPr>
                        </m:ctrlPr>
                      </m:dPr>
                      <m:e>
                        <m:r>
                          <a:rPr lang="en-US" sz="3200" b="1" i="1">
                            <a:latin typeface="Cambria Math" panose="02040503050406030204" pitchFamily="18" charset="0"/>
                            <a:ea typeface="Calibri" panose="020F0502020204030204" pitchFamily="34" charset="0"/>
                            <a:cs typeface="Times New Roman" panose="02020603050405020304" pitchFamily="18" charset="0"/>
                          </a:rPr>
                          <m:t>−</m:t>
                        </m:r>
                        <m:r>
                          <a:rPr lang="en-US" sz="3200" b="1" i="1">
                            <a:latin typeface="Cambria Math" panose="02040503050406030204" pitchFamily="18" charset="0"/>
                            <a:ea typeface="Calibri" panose="020F0502020204030204" pitchFamily="34" charset="0"/>
                            <a:cs typeface="Times New Roman" panose="02020603050405020304" pitchFamily="18" charset="0"/>
                          </a:rPr>
                          <m:t>∞</m:t>
                        </m:r>
                        <m:r>
                          <a:rPr lang="en-US" sz="3200" b="1" i="1">
                            <a:latin typeface="Cambria Math" panose="02040503050406030204" pitchFamily="18" charset="0"/>
                            <a:ea typeface="Calibri" panose="020F0502020204030204" pitchFamily="34" charset="0"/>
                            <a:cs typeface="Times New Roman" panose="02020603050405020304" pitchFamily="18" charset="0"/>
                          </a:rPr>
                          <m:t>;</m:t>
                        </m:r>
                        <m:r>
                          <a:rPr lang="en-US" sz="3200" b="1" i="1">
                            <a:latin typeface="Cambria Math" panose="02040503050406030204" pitchFamily="18" charset="0"/>
                            <a:ea typeface="Calibri" panose="020F0502020204030204" pitchFamily="34" charset="0"/>
                            <a:cs typeface="Times New Roman" panose="02020603050405020304" pitchFamily="18" charset="0"/>
                          </a:rPr>
                          <m:t>𝟏</m:t>
                        </m:r>
                      </m:e>
                    </m:d>
                  </m:oMath>
                </a14:m>
                <a:r>
                  <a:rPr lang="en-US" sz="3200" b="1">
                    <a:latin typeface="Varpada"/>
                    <a:ea typeface="Calibri" panose="020F0502020204030204" pitchFamily="34"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7CB0C27D-0D5A-47CF-8987-76F0474E2170}"/>
                  </a:ext>
                </a:extLst>
              </p:cNvPr>
              <p:cNvSpPr>
                <a:spLocks noRot="1" noChangeAspect="1" noMove="1" noResize="1" noEditPoints="1" noAdjustHandles="1" noChangeArrowheads="1" noChangeShapeType="1" noTextEdit="1"/>
              </p:cNvSpPr>
              <p:nvPr/>
            </p:nvSpPr>
            <p:spPr>
              <a:xfrm>
                <a:off x="1256776" y="520804"/>
                <a:ext cx="9891387" cy="5184048"/>
              </a:xfrm>
              <a:prstGeom prst="rect">
                <a:avLst/>
              </a:prstGeom>
              <a:blipFill>
                <a:blip r:embed="rId2"/>
                <a:stretch>
                  <a:fillRect l="-1540" r="-2465" b="-2938"/>
                </a:stretch>
              </a:blipFill>
            </p:spPr>
            <p:txBody>
              <a:bodyPr/>
              <a:lstStyle/>
              <a:p>
                <a:r>
                  <a:rPr lang="en-US">
                    <a:noFill/>
                  </a:rPr>
                  <a:t> </a:t>
                </a:r>
              </a:p>
            </p:txBody>
          </p:sp>
        </mc:Fallback>
      </mc:AlternateContent>
      <p:sp>
        <p:nvSpPr>
          <p:cNvPr id="4" name="Arrow: Left 3">
            <a:hlinkClick r:id="rId3" action="ppaction://hlinksldjump"/>
            <a:extLst>
              <a:ext uri="{FF2B5EF4-FFF2-40B4-BE49-F238E27FC236}">
                <a16:creationId xmlns:a16="http://schemas.microsoft.com/office/drawing/2014/main" id="{6885DFC2-2351-4C05-B51C-60013D0DBE2E}"/>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118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2" end="2"/>
                                            </p:txEl>
                                          </p:spTgt>
                                        </p:tgtEl>
                                        <p:attrNameLst>
                                          <p:attrName>style.color</p:attrName>
                                        </p:attrNameLst>
                                      </p:cBhvr>
                                      <p:by>
                                        <p:hsl h="7200000" s="0" l="0"/>
                                      </p:by>
                                    </p:animClr>
                                    <p:animClr clrSpc="hsl" dir="cw">
                                      <p:cBhvr>
                                        <p:cTn id="7" dur="500" fill="hold"/>
                                        <p:tgtEl>
                                          <p:spTgt spid="3">
                                            <p:txEl>
                                              <p:pRg st="2" end="2"/>
                                            </p:txEl>
                                          </p:spTgt>
                                        </p:tgtEl>
                                        <p:attrNameLst>
                                          <p:attrName>fillcolor</p:attrName>
                                        </p:attrNameLst>
                                      </p:cBhvr>
                                      <p:by>
                                        <p:hsl h="7200000" s="0" l="0"/>
                                      </p:by>
                                    </p:animClr>
                                    <p:animClr clrSpc="hsl" dir="cw">
                                      <p:cBhvr>
                                        <p:cTn id="8" dur="500" fill="hold"/>
                                        <p:tgtEl>
                                          <p:spTgt spid="3">
                                            <p:txEl>
                                              <p:pRg st="2" end="2"/>
                                            </p:txEl>
                                          </p:spTgt>
                                        </p:tgtEl>
                                        <p:attrNameLst>
                                          <p:attrName>stroke.color</p:attrName>
                                        </p:attrNameLst>
                                      </p:cBhvr>
                                      <p:by>
                                        <p:hsl h="7200000" s="0" l="0"/>
                                      </p:by>
                                    </p:animClr>
                                    <p:set>
                                      <p:cBhvr>
                                        <p:cTn id="9"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BD790FE-EFF5-4CC1-A079-CC2F4EA89F10}"/>
                  </a:ext>
                </a:extLst>
              </p:cNvPr>
              <p:cNvSpPr/>
              <p:nvPr/>
            </p:nvSpPr>
            <p:spPr>
              <a:xfrm>
                <a:off x="1382037" y="284626"/>
                <a:ext cx="9903913" cy="5185394"/>
              </a:xfrm>
              <a:prstGeom prst="rect">
                <a:avLst/>
              </a:prstGeom>
            </p:spPr>
            <p:txBody>
              <a:bodyPr wrap="square">
                <a:spAutoFit/>
              </a:bodyPr>
              <a:lstStyle/>
              <a:p>
                <a:pPr algn="just">
                  <a:lnSpc>
                    <a:spcPct val="150000"/>
                  </a:lnSpc>
                </a:pPr>
                <a:r>
                  <a:rPr lang="nl-NL" sz="3200" b="1">
                    <a:solidFill>
                      <a:srgbClr val="0000FF"/>
                    </a:solidFill>
                    <a:latin typeface="Varpada"/>
                    <a:cs typeface="Arial" panose="020B0604020202020204" pitchFamily="34" charset="0"/>
                  </a:rPr>
                  <a:t>Câu 15.</a:t>
                </a:r>
                <a:r>
                  <a:rPr lang="en-US" sz="3200">
                    <a:effectLst/>
                    <a:latin typeface="Varpada"/>
                  </a:rPr>
                  <a:t>Cho</a:t>
                </a:r>
                <a:r>
                  <a:rPr lang="vi-VN" sz="3200">
                    <a:effectLst/>
                    <a:latin typeface="Varpada"/>
                  </a:rPr>
                  <a:t> hàm số </a:t>
                </a:r>
                <a14:m>
                  <m:oMath xmlns:m="http://schemas.openxmlformats.org/officeDocument/2006/math">
                    <m:r>
                      <a:rPr lang="en-US" sz="3200" i="1">
                        <a:effectLst/>
                        <a:latin typeface="Cambria Math" panose="02040503050406030204" pitchFamily="18" charset="0"/>
                      </a:rPr>
                      <m:t>𝑦</m:t>
                    </m:r>
                    <m:r>
                      <a:rPr lang="en-US" sz="3200" i="1">
                        <a:effectLst/>
                        <a:latin typeface="Cambria Math" panose="02040503050406030204" pitchFamily="18" charset="0"/>
                      </a:rPr>
                      <m:t>=</m:t>
                    </m:r>
                    <m:r>
                      <a:rPr lang="en-US" sz="3200" i="1">
                        <a:effectLst/>
                        <a:latin typeface="Cambria Math" panose="02040503050406030204" pitchFamily="18" charset="0"/>
                      </a:rPr>
                      <m:t>𝑓</m:t>
                    </m:r>
                    <m:r>
                      <a:rPr lang="en-US" sz="3200" i="1">
                        <a:effectLst/>
                        <a:latin typeface="Cambria Math" panose="02040503050406030204" pitchFamily="18" charset="0"/>
                      </a:rPr>
                      <m:t>(</m:t>
                    </m:r>
                    <m:r>
                      <a:rPr lang="en-US" sz="3200" i="1">
                        <a:effectLst/>
                        <a:latin typeface="Cambria Math" panose="02040503050406030204" pitchFamily="18" charset="0"/>
                      </a:rPr>
                      <m:t>𝑥</m:t>
                    </m:r>
                    <m:r>
                      <a:rPr lang="en-US" sz="3200" i="1">
                        <a:effectLst/>
                        <a:latin typeface="Cambria Math" panose="02040503050406030204" pitchFamily="18" charset="0"/>
                      </a:rPr>
                      <m:t>)</m:t>
                    </m:r>
                  </m:oMath>
                </a14:m>
                <a:r>
                  <a:rPr lang="en-US" sz="3200">
                    <a:effectLst/>
                    <a:latin typeface="Varpada"/>
                  </a:rPr>
                  <a:t> </a:t>
                </a:r>
                <a:r>
                  <a:rPr lang="vi-VN" sz="3200">
                    <a:effectLst/>
                    <a:latin typeface="Varpada"/>
                  </a:rPr>
                  <a:t>có đạo hàm</a:t>
                </a:r>
                <a:endParaRPr lang="en-US" sz="3200">
                  <a:effectLst/>
                  <a:latin typeface="Varpada"/>
                </a:endParaRPr>
              </a:p>
              <a:p>
                <a:pPr algn="just">
                  <a:lnSpc>
                    <a:spcPct val="150000"/>
                  </a:lnSpc>
                </a:pPr>
                <a:r>
                  <a:rPr lang="vi-VN" sz="3200">
                    <a:effectLst/>
                    <a:latin typeface="Varpada"/>
                  </a:rPr>
                  <a:t> </a:t>
                </a:r>
                <a14:m>
                  <m:oMath xmlns:m="http://schemas.openxmlformats.org/officeDocument/2006/math">
                    <m:sSup>
                      <m:sSupPr>
                        <m:ctrlPr>
                          <a:rPr lang="en-US" sz="3200" i="1">
                            <a:effectLst/>
                            <a:latin typeface="Cambria Math" panose="02040503050406030204" pitchFamily="18" charset="0"/>
                          </a:rPr>
                        </m:ctrlPr>
                      </m:sSupPr>
                      <m:e>
                        <m:r>
                          <a:rPr lang="en-US" sz="3200" i="1">
                            <a:effectLst/>
                            <a:latin typeface="Cambria Math" panose="02040503050406030204" pitchFamily="18" charset="0"/>
                          </a:rPr>
                          <m:t>𝑓</m:t>
                        </m:r>
                      </m:e>
                      <m:sup>
                        <m:r>
                          <a:rPr lang="en-US" sz="3200" i="1">
                            <a:effectLst/>
                            <a:latin typeface="Cambria Math" panose="02040503050406030204" pitchFamily="18" charset="0"/>
                          </a:rPr>
                          <m:t>′</m:t>
                        </m:r>
                      </m:sup>
                    </m:sSup>
                    <m:r>
                      <a:rPr lang="en-US" sz="3200" i="1">
                        <a:effectLst/>
                        <a:latin typeface="Cambria Math" panose="02040503050406030204" pitchFamily="18" charset="0"/>
                      </a:rPr>
                      <m:t>(</m:t>
                    </m:r>
                    <m:r>
                      <a:rPr lang="en-US" sz="3200" i="1">
                        <a:effectLst/>
                        <a:latin typeface="Cambria Math" panose="02040503050406030204" pitchFamily="18" charset="0"/>
                      </a:rPr>
                      <m:t>𝑥</m:t>
                    </m:r>
                    <m:r>
                      <a:rPr lang="en-US" sz="3200" i="1">
                        <a:effectLst/>
                        <a:latin typeface="Cambria Math" panose="02040503050406030204" pitchFamily="18" charset="0"/>
                      </a:rPr>
                      <m:t>)=(</m:t>
                    </m:r>
                    <m:r>
                      <a:rPr lang="en-US" sz="3200" i="1">
                        <a:effectLst/>
                        <a:latin typeface="Cambria Math" panose="02040503050406030204" pitchFamily="18" charset="0"/>
                      </a:rPr>
                      <m:t>𝑥</m:t>
                    </m:r>
                    <m:r>
                      <a:rPr lang="en-US" sz="3200" i="1">
                        <a:effectLst/>
                        <a:latin typeface="Cambria Math" panose="02040503050406030204" pitchFamily="18" charset="0"/>
                      </a:rPr>
                      <m:t>−</m:t>
                    </m:r>
                    <m:r>
                      <a:rPr lang="en-US" sz="3200" i="1">
                        <a:effectLst/>
                        <a:latin typeface="Cambria Math" panose="02040503050406030204" pitchFamily="18" charset="0"/>
                      </a:rPr>
                      <m:t>2</m:t>
                    </m:r>
                    <m:r>
                      <a:rPr lang="en-US" sz="3200" i="1">
                        <a:effectLst/>
                        <a:latin typeface="Cambria Math" panose="02040503050406030204" pitchFamily="18" charset="0"/>
                      </a:rPr>
                      <m:t>)</m:t>
                    </m:r>
                    <m:d>
                      <m:dPr>
                        <m:ctrlPr>
                          <a:rPr lang="en-US" sz="3200" i="1">
                            <a:effectLst/>
                            <a:latin typeface="Cambria Math" panose="02040503050406030204" pitchFamily="18" charset="0"/>
                          </a:rPr>
                        </m:ctrlPr>
                      </m:dPr>
                      <m:e>
                        <m:r>
                          <a:rPr lang="en-US" sz="3200" i="1">
                            <a:effectLst/>
                            <a:latin typeface="Cambria Math" panose="02040503050406030204" pitchFamily="18" charset="0"/>
                          </a:rPr>
                          <m:t>𝑥</m:t>
                        </m:r>
                        <m:r>
                          <a:rPr lang="en-US" sz="3200" i="1">
                            <a:effectLst/>
                            <a:latin typeface="Cambria Math" panose="02040503050406030204" pitchFamily="18" charset="0"/>
                          </a:rPr>
                          <m:t>+</m:t>
                        </m:r>
                        <m:r>
                          <a:rPr lang="en-US" sz="3200" i="1">
                            <a:effectLst/>
                            <a:latin typeface="Cambria Math" panose="02040503050406030204" pitchFamily="18" charset="0"/>
                          </a:rPr>
                          <m:t>5</m:t>
                        </m:r>
                      </m:e>
                    </m:d>
                    <m:r>
                      <a:rPr lang="en-US" sz="3200" i="1">
                        <a:effectLst/>
                        <a:latin typeface="Cambria Math" panose="02040503050406030204" pitchFamily="18" charset="0"/>
                      </a:rPr>
                      <m:t>(</m:t>
                    </m:r>
                    <m:r>
                      <a:rPr lang="en-US" sz="3200" i="1">
                        <a:effectLst/>
                        <a:latin typeface="Cambria Math" panose="02040503050406030204" pitchFamily="18" charset="0"/>
                      </a:rPr>
                      <m:t>𝑥</m:t>
                    </m:r>
                    <m:r>
                      <a:rPr lang="en-US" sz="3200" i="1">
                        <a:effectLst/>
                        <a:latin typeface="Cambria Math" panose="02040503050406030204" pitchFamily="18" charset="0"/>
                      </a:rPr>
                      <m:t>+</m:t>
                    </m:r>
                    <m:r>
                      <a:rPr lang="en-US" sz="3200" i="1">
                        <a:effectLst/>
                        <a:latin typeface="Cambria Math" panose="02040503050406030204" pitchFamily="18" charset="0"/>
                      </a:rPr>
                      <m:t>1</m:t>
                    </m:r>
                    <m:sSup>
                      <m:sSupPr>
                        <m:ctrlPr>
                          <a:rPr lang="en-US" sz="3200" i="1">
                            <a:effectLst/>
                            <a:latin typeface="Cambria Math" panose="02040503050406030204" pitchFamily="18" charset="0"/>
                          </a:rPr>
                        </m:ctrlPr>
                      </m:sSupPr>
                      <m:e>
                        <m:r>
                          <a:rPr lang="en-US" sz="3200" i="1">
                            <a:effectLst/>
                            <a:latin typeface="Cambria Math" panose="02040503050406030204" pitchFamily="18" charset="0"/>
                          </a:rPr>
                          <m:t>)</m:t>
                        </m:r>
                      </m:e>
                      <m:sup>
                        <m:r>
                          <a:rPr lang="en-US" sz="3200" i="1">
                            <a:effectLst/>
                            <a:latin typeface="Cambria Math" panose="02040503050406030204" pitchFamily="18" charset="0"/>
                          </a:rPr>
                          <m:t>3</m:t>
                        </m:r>
                      </m:sup>
                    </m:sSup>
                  </m:oMath>
                </a14:m>
                <a:r>
                  <a:rPr lang="vi-VN" sz="3200">
                    <a:effectLst/>
                    <a:latin typeface="Varpada"/>
                  </a:rPr>
                  <a:t>, </a:t>
                </a:r>
                <a14:m>
                  <m:oMath xmlns:m="http://schemas.openxmlformats.org/officeDocument/2006/math">
                    <m:r>
                      <a:rPr lang="en-US" sz="3200" i="1">
                        <a:effectLst/>
                        <a:latin typeface="Cambria Math" panose="02040503050406030204" pitchFamily="18" charset="0"/>
                      </a:rPr>
                      <m:t>∀</m:t>
                    </m:r>
                    <m:r>
                      <a:rPr lang="en-US" sz="3200" i="1">
                        <a:effectLst/>
                        <a:latin typeface="Cambria Math" panose="02040503050406030204" pitchFamily="18" charset="0"/>
                      </a:rPr>
                      <m:t>𝑥</m:t>
                    </m:r>
                    <m:r>
                      <a:rPr lang="en-US" sz="3200" i="1">
                        <a:effectLst/>
                        <a:latin typeface="Cambria Math" panose="02040503050406030204" pitchFamily="18" charset="0"/>
                      </a:rPr>
                      <m:t>∈</m:t>
                    </m:r>
                    <m:r>
                      <a:rPr lang="en-US" sz="3200" i="1">
                        <a:effectLst/>
                        <a:latin typeface="Cambria Math" panose="02040503050406030204" pitchFamily="18" charset="0"/>
                      </a:rPr>
                      <m:t>ℝ</m:t>
                    </m:r>
                  </m:oMath>
                </a14:m>
                <a:r>
                  <a:rPr lang="vi-VN" sz="3200">
                    <a:effectLst/>
                    <a:latin typeface="Varpada"/>
                  </a:rPr>
                  <a:t>. </a:t>
                </a:r>
                <a:endParaRPr lang="en-US" sz="3200">
                  <a:effectLst/>
                  <a:latin typeface="Varpada"/>
                </a:endParaRPr>
              </a:p>
              <a:p>
                <a:pPr algn="just">
                  <a:lnSpc>
                    <a:spcPct val="150000"/>
                  </a:lnSpc>
                </a:pPr>
                <a:r>
                  <a:rPr lang="en-US" sz="3200">
                    <a:effectLst/>
                    <a:latin typeface="Varpada"/>
                  </a:rPr>
                  <a:t>Mệnh đề nào sau đây đúng?</a:t>
                </a:r>
                <a:endParaRPr lang="en-US" sz="3200">
                  <a:effectLst/>
                </a:endParaRPr>
              </a:p>
              <a:p>
                <a:pPr>
                  <a:lnSpc>
                    <a:spcPct val="150000"/>
                  </a:lnSpc>
                </a:pPr>
                <a:r>
                  <a:rPr lang="nl-NL" sz="3200" b="1">
                    <a:solidFill>
                      <a:srgbClr val="0033CC"/>
                    </a:solidFill>
                    <a:effectLst/>
                    <a:latin typeface="Varpada"/>
                  </a:rPr>
                  <a:t>A. </a:t>
                </a:r>
                <a:r>
                  <a:rPr lang="nl-NL" sz="3200">
                    <a:solidFill>
                      <a:srgbClr val="000000"/>
                    </a:solidFill>
                    <a:effectLst/>
                    <a:latin typeface="Varpada"/>
                  </a:rPr>
                  <a:t>Hàm số </a:t>
                </a:r>
                <a14:m>
                  <m:oMath xmlns:m="http://schemas.openxmlformats.org/officeDocument/2006/math">
                    <m:r>
                      <a:rPr lang="en-US" sz="3200" i="1">
                        <a:effectLst/>
                        <a:latin typeface="Cambria Math" panose="02040503050406030204" pitchFamily="18" charset="0"/>
                      </a:rPr>
                      <m:t>𝑦</m:t>
                    </m:r>
                    <m:r>
                      <a:rPr lang="en-US" sz="3200" i="1">
                        <a:effectLst/>
                        <a:latin typeface="Cambria Math" panose="02040503050406030204" pitchFamily="18" charset="0"/>
                      </a:rPr>
                      <m:t>=</m:t>
                    </m:r>
                    <m:r>
                      <a:rPr lang="en-US" sz="3200" i="1">
                        <a:effectLst/>
                        <a:latin typeface="Cambria Math" panose="02040503050406030204" pitchFamily="18" charset="0"/>
                      </a:rPr>
                      <m:t>𝑓</m:t>
                    </m:r>
                    <m:r>
                      <a:rPr lang="en-US" sz="3200" i="1">
                        <a:effectLst/>
                        <a:latin typeface="Cambria Math" panose="02040503050406030204" pitchFamily="18" charset="0"/>
                      </a:rPr>
                      <m:t>(</m:t>
                    </m:r>
                    <m:r>
                      <a:rPr lang="en-US" sz="3200" i="1">
                        <a:effectLst/>
                        <a:latin typeface="Cambria Math" panose="02040503050406030204" pitchFamily="18" charset="0"/>
                      </a:rPr>
                      <m:t>𝑥</m:t>
                    </m:r>
                    <m:r>
                      <a:rPr lang="en-US" sz="3200" i="1">
                        <a:effectLst/>
                        <a:latin typeface="Cambria Math" panose="02040503050406030204" pitchFamily="18" charset="0"/>
                      </a:rPr>
                      <m:t>)</m:t>
                    </m:r>
                  </m:oMath>
                </a14:m>
                <a:r>
                  <a:rPr lang="nl-NL" sz="3200">
                    <a:solidFill>
                      <a:srgbClr val="000000"/>
                    </a:solidFill>
                    <a:effectLst/>
                    <a:latin typeface="Varpada"/>
                  </a:rPr>
                  <a:t> đồng biến trên khoảng </a:t>
                </a:r>
                <a14:m>
                  <m:oMath xmlns:m="http://schemas.openxmlformats.org/officeDocument/2006/math">
                    <m:d>
                      <m:dPr>
                        <m:ctrlPr>
                          <a:rPr lang="en-US" sz="3200" i="1">
                            <a:effectLst/>
                            <a:latin typeface="Cambria Math" panose="02040503050406030204" pitchFamily="18" charset="0"/>
                          </a:rPr>
                        </m:ctrlPr>
                      </m:dPr>
                      <m:e>
                        <m:r>
                          <a:rPr lang="en-US" sz="3200" i="1">
                            <a:effectLst/>
                            <a:latin typeface="Cambria Math" panose="02040503050406030204" pitchFamily="18" charset="0"/>
                          </a:rPr>
                          <m:t>−</m:t>
                        </m:r>
                        <m:r>
                          <a:rPr lang="en-US" sz="3200" i="1">
                            <a:effectLst/>
                            <a:latin typeface="Cambria Math" panose="02040503050406030204" pitchFamily="18" charset="0"/>
                          </a:rPr>
                          <m:t>1</m:t>
                        </m:r>
                        <m:r>
                          <a:rPr lang="en-US" sz="3200" i="1">
                            <a:effectLst/>
                            <a:latin typeface="Cambria Math" panose="02040503050406030204" pitchFamily="18" charset="0"/>
                          </a:rPr>
                          <m:t>; </m:t>
                        </m:r>
                        <m:r>
                          <a:rPr lang="en-US" sz="3200" i="1">
                            <a:effectLst/>
                            <a:latin typeface="Cambria Math" panose="02040503050406030204" pitchFamily="18" charset="0"/>
                          </a:rPr>
                          <m:t>2</m:t>
                        </m:r>
                      </m:e>
                    </m:d>
                  </m:oMath>
                </a14:m>
                <a:r>
                  <a:rPr lang="en-US" sz="3200">
                    <a:effectLst/>
                    <a:latin typeface="Varpada"/>
                  </a:rPr>
                  <a:t>.</a:t>
                </a:r>
                <a:endParaRPr lang="en-US" sz="3200">
                  <a:effectLst/>
                </a:endParaRPr>
              </a:p>
              <a:p>
                <a:pPr>
                  <a:lnSpc>
                    <a:spcPct val="150000"/>
                  </a:lnSpc>
                </a:pPr>
                <a:r>
                  <a:rPr lang="nl-NL" sz="3200" b="1">
                    <a:solidFill>
                      <a:srgbClr val="0033CC"/>
                    </a:solidFill>
                    <a:effectLst/>
                    <a:latin typeface="Varpada"/>
                  </a:rPr>
                  <a:t>B. </a:t>
                </a:r>
                <a:r>
                  <a:rPr lang="nl-NL" sz="3200">
                    <a:solidFill>
                      <a:srgbClr val="000000"/>
                    </a:solidFill>
                    <a:effectLst/>
                    <a:latin typeface="Varpada"/>
                  </a:rPr>
                  <a:t>Hàm số </a:t>
                </a:r>
                <a14:m>
                  <m:oMath xmlns:m="http://schemas.openxmlformats.org/officeDocument/2006/math">
                    <m:r>
                      <a:rPr lang="en-US" sz="3200" i="1">
                        <a:effectLst/>
                        <a:latin typeface="Cambria Math" panose="02040503050406030204" pitchFamily="18" charset="0"/>
                      </a:rPr>
                      <m:t>𝑦</m:t>
                    </m:r>
                    <m:r>
                      <a:rPr lang="en-US" sz="3200" i="1">
                        <a:effectLst/>
                        <a:latin typeface="Cambria Math" panose="02040503050406030204" pitchFamily="18" charset="0"/>
                      </a:rPr>
                      <m:t>=</m:t>
                    </m:r>
                    <m:r>
                      <a:rPr lang="en-US" sz="3200" i="1">
                        <a:effectLst/>
                        <a:latin typeface="Cambria Math" panose="02040503050406030204" pitchFamily="18" charset="0"/>
                      </a:rPr>
                      <m:t>𝑓</m:t>
                    </m:r>
                    <m:r>
                      <a:rPr lang="en-US" sz="3200" i="1">
                        <a:effectLst/>
                        <a:latin typeface="Cambria Math" panose="02040503050406030204" pitchFamily="18" charset="0"/>
                      </a:rPr>
                      <m:t>(</m:t>
                    </m:r>
                    <m:r>
                      <a:rPr lang="en-US" sz="3200" i="1">
                        <a:effectLst/>
                        <a:latin typeface="Cambria Math" panose="02040503050406030204" pitchFamily="18" charset="0"/>
                      </a:rPr>
                      <m:t>𝑥</m:t>
                    </m:r>
                    <m:r>
                      <a:rPr lang="en-US" sz="3200" i="1">
                        <a:effectLst/>
                        <a:latin typeface="Cambria Math" panose="02040503050406030204" pitchFamily="18" charset="0"/>
                      </a:rPr>
                      <m:t>)</m:t>
                    </m:r>
                  </m:oMath>
                </a14:m>
                <a:r>
                  <a:rPr lang="nl-NL" sz="3200">
                    <a:solidFill>
                      <a:srgbClr val="000000"/>
                    </a:solidFill>
                    <a:effectLst/>
                    <a:latin typeface="Varpada"/>
                  </a:rPr>
                  <a:t> đồng biến trên khoảng </a:t>
                </a:r>
                <a14:m>
                  <m:oMath xmlns:m="http://schemas.openxmlformats.org/officeDocument/2006/math">
                    <m:d>
                      <m:dPr>
                        <m:ctrlPr>
                          <a:rPr lang="en-US" sz="3200" i="1">
                            <a:effectLst/>
                            <a:latin typeface="Cambria Math" panose="02040503050406030204" pitchFamily="18" charset="0"/>
                          </a:rPr>
                        </m:ctrlPr>
                      </m:dPr>
                      <m:e>
                        <m:r>
                          <a:rPr lang="en-US" sz="3200" i="1">
                            <a:effectLst/>
                            <a:latin typeface="Cambria Math" panose="02040503050406030204" pitchFamily="18" charset="0"/>
                          </a:rPr>
                          <m:t>−</m:t>
                        </m:r>
                        <m:r>
                          <a:rPr lang="en-US" sz="3200" i="1">
                            <a:effectLst/>
                            <a:latin typeface="Cambria Math" panose="02040503050406030204" pitchFamily="18" charset="0"/>
                          </a:rPr>
                          <m:t>1</m:t>
                        </m:r>
                        <m:r>
                          <a:rPr lang="en-US" sz="3200" i="1">
                            <a:effectLst/>
                            <a:latin typeface="Cambria Math" panose="02040503050406030204" pitchFamily="18" charset="0"/>
                          </a:rPr>
                          <m:t>; +</m:t>
                        </m:r>
                        <m:r>
                          <a:rPr lang="en-US" sz="3200" i="1">
                            <a:effectLst/>
                            <a:latin typeface="Cambria Math" panose="02040503050406030204" pitchFamily="18" charset="0"/>
                          </a:rPr>
                          <m:t>∞</m:t>
                        </m:r>
                      </m:e>
                    </m:d>
                  </m:oMath>
                </a14:m>
                <a:r>
                  <a:rPr lang="en-US" sz="3200">
                    <a:effectLst/>
                    <a:latin typeface="Varpada"/>
                  </a:rPr>
                  <a:t>.</a:t>
                </a:r>
                <a:endParaRPr lang="en-US" sz="3200">
                  <a:effectLst/>
                </a:endParaRPr>
              </a:p>
              <a:p>
                <a:pPr>
                  <a:lnSpc>
                    <a:spcPct val="150000"/>
                  </a:lnSpc>
                </a:pPr>
                <a:r>
                  <a:rPr lang="nl-NL" sz="3200" b="1">
                    <a:solidFill>
                      <a:srgbClr val="0033CC"/>
                    </a:solidFill>
                    <a:effectLst/>
                    <a:latin typeface="Varpada"/>
                  </a:rPr>
                  <a:t>C. </a:t>
                </a:r>
                <a:r>
                  <a:rPr lang="nl-NL" sz="3200">
                    <a:solidFill>
                      <a:srgbClr val="000000"/>
                    </a:solidFill>
                    <a:effectLst/>
                    <a:latin typeface="Varpada"/>
                  </a:rPr>
                  <a:t>Hàm số </a:t>
                </a:r>
                <a14:m>
                  <m:oMath xmlns:m="http://schemas.openxmlformats.org/officeDocument/2006/math">
                    <m:r>
                      <a:rPr lang="en-US" sz="3200" i="1">
                        <a:effectLst/>
                        <a:latin typeface="Cambria Math" panose="02040503050406030204" pitchFamily="18" charset="0"/>
                      </a:rPr>
                      <m:t>𝑦</m:t>
                    </m:r>
                    <m:r>
                      <a:rPr lang="en-US" sz="3200" i="1">
                        <a:effectLst/>
                        <a:latin typeface="Cambria Math" panose="02040503050406030204" pitchFamily="18" charset="0"/>
                      </a:rPr>
                      <m:t>=</m:t>
                    </m:r>
                    <m:r>
                      <a:rPr lang="en-US" sz="3200" i="1">
                        <a:effectLst/>
                        <a:latin typeface="Cambria Math" panose="02040503050406030204" pitchFamily="18" charset="0"/>
                      </a:rPr>
                      <m:t>𝑓</m:t>
                    </m:r>
                    <m:r>
                      <a:rPr lang="en-US" sz="3200" i="1">
                        <a:effectLst/>
                        <a:latin typeface="Cambria Math" panose="02040503050406030204" pitchFamily="18" charset="0"/>
                      </a:rPr>
                      <m:t>(</m:t>
                    </m:r>
                    <m:r>
                      <a:rPr lang="en-US" sz="3200" i="1">
                        <a:effectLst/>
                        <a:latin typeface="Cambria Math" panose="02040503050406030204" pitchFamily="18" charset="0"/>
                      </a:rPr>
                      <m:t>𝑥</m:t>
                    </m:r>
                    <m:r>
                      <a:rPr lang="en-US" sz="3200" i="1">
                        <a:effectLst/>
                        <a:latin typeface="Cambria Math" panose="02040503050406030204" pitchFamily="18" charset="0"/>
                      </a:rPr>
                      <m:t>)</m:t>
                    </m:r>
                  </m:oMath>
                </a14:m>
                <a:r>
                  <a:rPr lang="nl-NL" sz="3200">
                    <a:solidFill>
                      <a:srgbClr val="000000"/>
                    </a:solidFill>
                    <a:effectLst/>
                    <a:latin typeface="Varpada"/>
                  </a:rPr>
                  <a:t> nghịch biến trên khoảng </a:t>
                </a:r>
                <a14:m>
                  <m:oMath xmlns:m="http://schemas.openxmlformats.org/officeDocument/2006/math">
                    <m:d>
                      <m:dPr>
                        <m:ctrlPr>
                          <a:rPr lang="en-US" sz="3200" i="1">
                            <a:effectLst/>
                            <a:latin typeface="Cambria Math" panose="02040503050406030204" pitchFamily="18" charset="0"/>
                          </a:rPr>
                        </m:ctrlPr>
                      </m:dPr>
                      <m:e>
                        <m:r>
                          <a:rPr lang="en-US" sz="3200" i="1">
                            <a:effectLst/>
                            <a:latin typeface="Cambria Math" panose="02040503050406030204" pitchFamily="18" charset="0"/>
                          </a:rPr>
                          <m:t>−</m:t>
                        </m:r>
                        <m:r>
                          <a:rPr lang="en-US" sz="3200" i="1">
                            <a:effectLst/>
                            <a:latin typeface="Cambria Math" panose="02040503050406030204" pitchFamily="18" charset="0"/>
                          </a:rPr>
                          <m:t>1</m:t>
                        </m:r>
                        <m:r>
                          <a:rPr lang="en-US" sz="3200" i="1">
                            <a:effectLst/>
                            <a:latin typeface="Cambria Math" panose="02040503050406030204" pitchFamily="18" charset="0"/>
                          </a:rPr>
                          <m:t>; +</m:t>
                        </m:r>
                        <m:r>
                          <a:rPr lang="en-US" sz="3200" i="1">
                            <a:effectLst/>
                            <a:latin typeface="Cambria Math" panose="02040503050406030204" pitchFamily="18" charset="0"/>
                          </a:rPr>
                          <m:t>∞</m:t>
                        </m:r>
                      </m:e>
                    </m:d>
                  </m:oMath>
                </a14:m>
                <a:r>
                  <a:rPr lang="en-US" sz="3200">
                    <a:effectLst/>
                    <a:latin typeface="Varpada"/>
                  </a:rPr>
                  <a:t>.</a:t>
                </a:r>
                <a:endParaRPr lang="en-US" sz="3200">
                  <a:effectLst/>
                </a:endParaRPr>
              </a:p>
              <a:p>
                <a:pPr>
                  <a:lnSpc>
                    <a:spcPct val="150000"/>
                  </a:lnSpc>
                </a:pPr>
                <a:r>
                  <a:rPr lang="nl-NL" sz="3200" b="1">
                    <a:solidFill>
                      <a:srgbClr val="0000FF"/>
                    </a:solidFill>
                    <a:effectLst/>
                    <a:latin typeface="Varpada"/>
                  </a:rPr>
                  <a:t>D. </a:t>
                </a:r>
                <a:r>
                  <a:rPr lang="nl-NL" sz="3200">
                    <a:solidFill>
                      <a:srgbClr val="000000"/>
                    </a:solidFill>
                    <a:effectLst/>
                    <a:latin typeface="Varpada"/>
                  </a:rPr>
                  <a:t>Hàm số </a:t>
                </a:r>
                <a14:m>
                  <m:oMath xmlns:m="http://schemas.openxmlformats.org/officeDocument/2006/math">
                    <m:r>
                      <a:rPr lang="en-US" sz="3200" i="1">
                        <a:effectLst/>
                        <a:latin typeface="Cambria Math" panose="02040503050406030204" pitchFamily="18" charset="0"/>
                      </a:rPr>
                      <m:t>𝑦</m:t>
                    </m:r>
                    <m:r>
                      <a:rPr lang="en-US" sz="3200" i="1">
                        <a:effectLst/>
                        <a:latin typeface="Cambria Math" panose="02040503050406030204" pitchFamily="18" charset="0"/>
                      </a:rPr>
                      <m:t>=</m:t>
                    </m:r>
                    <m:r>
                      <a:rPr lang="en-US" sz="3200" i="1">
                        <a:effectLst/>
                        <a:latin typeface="Cambria Math" panose="02040503050406030204" pitchFamily="18" charset="0"/>
                      </a:rPr>
                      <m:t>𝑓</m:t>
                    </m:r>
                    <m:r>
                      <a:rPr lang="en-US" sz="3200" i="1">
                        <a:effectLst/>
                        <a:latin typeface="Cambria Math" panose="02040503050406030204" pitchFamily="18" charset="0"/>
                      </a:rPr>
                      <m:t>(</m:t>
                    </m:r>
                    <m:r>
                      <a:rPr lang="en-US" sz="3200" i="1">
                        <a:effectLst/>
                        <a:latin typeface="Cambria Math" panose="02040503050406030204" pitchFamily="18" charset="0"/>
                      </a:rPr>
                      <m:t>𝑥</m:t>
                    </m:r>
                    <m:r>
                      <a:rPr lang="en-US" sz="3200" i="1">
                        <a:effectLst/>
                        <a:latin typeface="Cambria Math" panose="02040503050406030204" pitchFamily="18" charset="0"/>
                      </a:rPr>
                      <m:t>)</m:t>
                    </m:r>
                  </m:oMath>
                </a14:m>
                <a:r>
                  <a:rPr lang="nl-NL" sz="3200">
                    <a:solidFill>
                      <a:srgbClr val="000000"/>
                    </a:solidFill>
                    <a:effectLst/>
                    <a:latin typeface="Varpada"/>
                  </a:rPr>
                  <a:t> nghịch biến trên khoảng </a:t>
                </a:r>
                <a14:m>
                  <m:oMath xmlns:m="http://schemas.openxmlformats.org/officeDocument/2006/math">
                    <m:d>
                      <m:dPr>
                        <m:ctrlPr>
                          <a:rPr lang="en-US" sz="3200" i="1">
                            <a:effectLst/>
                            <a:latin typeface="Cambria Math" panose="02040503050406030204" pitchFamily="18" charset="0"/>
                          </a:rPr>
                        </m:ctrlPr>
                      </m:dPr>
                      <m:e>
                        <m:r>
                          <a:rPr lang="en-US" sz="3200" i="1">
                            <a:effectLst/>
                            <a:latin typeface="Cambria Math" panose="02040503050406030204" pitchFamily="18" charset="0"/>
                          </a:rPr>
                          <m:t>−</m:t>
                        </m:r>
                        <m:r>
                          <a:rPr lang="en-US" sz="3200" i="1">
                            <a:effectLst/>
                            <a:latin typeface="Cambria Math" panose="02040503050406030204" pitchFamily="18" charset="0"/>
                          </a:rPr>
                          <m:t>1</m:t>
                        </m:r>
                        <m:r>
                          <a:rPr lang="en-US" sz="3200" i="1">
                            <a:effectLst/>
                            <a:latin typeface="Cambria Math" panose="02040503050406030204" pitchFamily="18" charset="0"/>
                          </a:rPr>
                          <m:t>; </m:t>
                        </m:r>
                        <m:r>
                          <a:rPr lang="en-US" sz="3200" i="1">
                            <a:effectLst/>
                            <a:latin typeface="Cambria Math" panose="02040503050406030204" pitchFamily="18" charset="0"/>
                          </a:rPr>
                          <m:t>1</m:t>
                        </m:r>
                      </m:e>
                    </m:d>
                  </m:oMath>
                </a14:m>
                <a:r>
                  <a:rPr lang="en-US" sz="3200">
                    <a:effectLst/>
                    <a:latin typeface="Varpada"/>
                  </a:rPr>
                  <a:t>.</a:t>
                </a:r>
                <a:endParaRPr lang="en-US" sz="3200">
                  <a:effectLst/>
                </a:endParaRPr>
              </a:p>
            </p:txBody>
          </p:sp>
        </mc:Choice>
        <mc:Fallback xmlns="">
          <p:sp>
            <p:nvSpPr>
              <p:cNvPr id="3" name="Rectangle 2">
                <a:extLst>
                  <a:ext uri="{FF2B5EF4-FFF2-40B4-BE49-F238E27FC236}">
                    <a16:creationId xmlns:a16="http://schemas.microsoft.com/office/drawing/2014/main" id="{0BD790FE-EFF5-4CC1-A079-CC2F4EA89F10}"/>
                  </a:ext>
                </a:extLst>
              </p:cNvPr>
              <p:cNvSpPr>
                <a:spLocks noRot="1" noChangeAspect="1" noMove="1" noResize="1" noEditPoints="1" noAdjustHandles="1" noChangeArrowheads="1" noChangeShapeType="1" noTextEdit="1"/>
              </p:cNvSpPr>
              <p:nvPr/>
            </p:nvSpPr>
            <p:spPr>
              <a:xfrm>
                <a:off x="1382037" y="284626"/>
                <a:ext cx="9903913" cy="5185394"/>
              </a:xfrm>
              <a:prstGeom prst="rect">
                <a:avLst/>
              </a:prstGeom>
              <a:blipFill>
                <a:blip r:embed="rId2"/>
                <a:stretch>
                  <a:fillRect l="-1601" b="-3059"/>
                </a:stretch>
              </a:blipFill>
            </p:spPr>
            <p:txBody>
              <a:bodyPr/>
              <a:lstStyle/>
              <a:p>
                <a:r>
                  <a:rPr lang="en-US">
                    <a:noFill/>
                  </a:rPr>
                  <a:t> </a:t>
                </a:r>
              </a:p>
            </p:txBody>
          </p:sp>
        </mc:Fallback>
      </mc:AlternateContent>
      <p:sp>
        <p:nvSpPr>
          <p:cNvPr id="4" name="Arrow: Left 3">
            <a:hlinkClick r:id="rId3" action="ppaction://hlinksldjump"/>
            <a:extLst>
              <a:ext uri="{FF2B5EF4-FFF2-40B4-BE49-F238E27FC236}">
                <a16:creationId xmlns:a16="http://schemas.microsoft.com/office/drawing/2014/main" id="{A758662D-866A-42EF-A71E-E2B27A051091}"/>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25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6" end="6"/>
                                            </p:txEl>
                                          </p:spTgt>
                                        </p:tgtEl>
                                        <p:attrNameLst>
                                          <p:attrName>style.color</p:attrName>
                                        </p:attrNameLst>
                                      </p:cBhvr>
                                      <p:by>
                                        <p:hsl h="7200000" s="0" l="0"/>
                                      </p:by>
                                    </p:animClr>
                                    <p:animClr clrSpc="hsl" dir="cw">
                                      <p:cBhvr>
                                        <p:cTn id="7" dur="500" fill="hold"/>
                                        <p:tgtEl>
                                          <p:spTgt spid="3">
                                            <p:txEl>
                                              <p:pRg st="6" end="6"/>
                                            </p:txEl>
                                          </p:spTgt>
                                        </p:tgtEl>
                                        <p:attrNameLst>
                                          <p:attrName>fillcolor</p:attrName>
                                        </p:attrNameLst>
                                      </p:cBhvr>
                                      <p:by>
                                        <p:hsl h="7200000" s="0" l="0"/>
                                      </p:by>
                                    </p:animClr>
                                    <p:animClr clrSpc="hsl" dir="cw">
                                      <p:cBhvr>
                                        <p:cTn id="8" dur="500" fill="hold"/>
                                        <p:tgtEl>
                                          <p:spTgt spid="3">
                                            <p:txEl>
                                              <p:pRg st="6" end="6"/>
                                            </p:txEl>
                                          </p:spTgt>
                                        </p:tgtEl>
                                        <p:attrNameLst>
                                          <p:attrName>stroke.color</p:attrName>
                                        </p:attrNameLst>
                                      </p:cBhvr>
                                      <p:by>
                                        <p:hsl h="7200000" s="0" l="0"/>
                                      </p:by>
                                    </p:animClr>
                                    <p:set>
                                      <p:cBhvr>
                                        <p:cTn id="9" dur="500" fill="hold"/>
                                        <p:tgtEl>
                                          <p:spTgt spid="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E197DC69-B430-423B-A53E-13E5794549F0}"/>
                  </a:ext>
                </a:extLst>
              </p:cNvPr>
              <p:cNvSpPr/>
              <p:nvPr/>
            </p:nvSpPr>
            <p:spPr>
              <a:xfrm>
                <a:off x="1018477" y="309876"/>
                <a:ext cx="10088138" cy="2866554"/>
              </a:xfrm>
              <a:prstGeom prst="rect">
                <a:avLst/>
              </a:prstGeom>
            </p:spPr>
            <p:txBody>
              <a:bodyPr wrap="square">
                <a:spAutoFit/>
              </a:bodyPr>
              <a:lstStyle/>
              <a:p>
                <a:pPr>
                  <a:spcAft>
                    <a:spcPts val="0"/>
                  </a:spcAft>
                </a:pPr>
                <a:r>
                  <a:rPr lang="en-US" sz="3200" b="1">
                    <a:solidFill>
                      <a:srgbClr val="C00000"/>
                    </a:solidFill>
                    <a:latin typeface="Varpada"/>
                    <a:ea typeface="Calibri" panose="020F0502020204030204" pitchFamily="34" charset="0"/>
                    <a:cs typeface="Times New Roman" panose="02020603050405020304" pitchFamily="18" charset="0"/>
                    <a:sym typeface="Wingdings 2" panose="05020102010507070707" pitchFamily="18" charset="2"/>
                  </a:rPr>
                  <a:t></a:t>
                </a:r>
                <a:r>
                  <a:rPr lang="en-US" sz="3200" b="1">
                    <a:solidFill>
                      <a:srgbClr val="C00000"/>
                    </a:solidFill>
                    <a:latin typeface="Varpada"/>
                    <a:ea typeface="Calibri" panose="020F0502020204030204" pitchFamily="34" charset="0"/>
                    <a:cs typeface="Times New Roman" panose="02020603050405020304" pitchFamily="18" charset="0"/>
                  </a:rPr>
                  <a:t>3. Vận dụng thấp:</a:t>
                </a:r>
              </a:p>
              <a:p>
                <a:pPr marL="629920" indent="-629920" algn="just">
                  <a:spcBef>
                    <a:spcPts val="600"/>
                  </a:spcBef>
                  <a:spcAft>
                    <a:spcPts val="0"/>
                  </a:spcAft>
                  <a:tabLst>
                    <a:tab pos="629920" algn="l"/>
                  </a:tabLst>
                </a:pPr>
                <a:r>
                  <a:rPr lang="en-US"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en-US" sz="3200">
                    <a:latin typeface="Times New Roman" panose="02020603050405020304" pitchFamily="18" charset="0"/>
                    <a:ea typeface="Times New Roman" panose="02020603050405020304" pitchFamily="18" charset="0"/>
                    <a:cs typeface="Times New Roman" panose="02020603050405020304" pitchFamily="18" charset="0"/>
                  </a:rPr>
                  <a:t>Có bao nhiêu giá trị nguyên của tham số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𝑚</m:t>
                    </m:r>
                  </m:oMath>
                </a14:m>
                <a:r>
                  <a:rPr lang="en-US" sz="3200">
                    <a:latin typeface="Times New Roman" panose="02020603050405020304" pitchFamily="18" charset="0"/>
                    <a:ea typeface="Times New Roman" panose="02020603050405020304" pitchFamily="18" charset="0"/>
                    <a:cs typeface="Times New Roman" panose="02020603050405020304" pitchFamily="18" charset="0"/>
                  </a:rPr>
                  <a:t> để hàm số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latin typeface="Cambria Math" panose="02040503050406030204" pitchFamily="18" charset="0"/>
                            <a:ea typeface="Calibri" panose="020F0502020204030204" pitchFamily="34" charset="0"/>
                            <a:cs typeface="Times New Roman" panose="02020603050405020304" pitchFamily="18"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2</m:t>
                        </m:r>
                      </m:num>
                      <m:den>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3</m:t>
                        </m:r>
                        <m:r>
                          <a:rPr lang="en-US" sz="3200" i="1">
                            <a:latin typeface="Cambria Math" panose="02040503050406030204" pitchFamily="18" charset="0"/>
                            <a:ea typeface="Calibri" panose="020F0502020204030204" pitchFamily="34" charset="0"/>
                            <a:cs typeface="Times New Roman" panose="02020603050405020304" pitchFamily="18" charset="0"/>
                          </a:rPr>
                          <m:t>𝑚</m:t>
                        </m:r>
                      </m:den>
                    </m:f>
                  </m:oMath>
                </a14:m>
                <a:r>
                  <a:rPr lang="en-US" sz="3200">
                    <a:latin typeface="Times New Roman" panose="02020603050405020304" pitchFamily="18" charset="0"/>
                    <a:ea typeface="Times New Roman" panose="02020603050405020304" pitchFamily="18" charset="0"/>
                    <a:cs typeface="Times New Roman" panose="02020603050405020304" pitchFamily="18" charset="0"/>
                  </a:rPr>
                  <a:t> đồng biến trên khoảng </a:t>
                </a:r>
                <a14:m>
                  <m:oMath xmlns:m="http://schemas.openxmlformats.org/officeDocument/2006/math">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6</m:t>
                        </m:r>
                      </m:e>
                    </m:d>
                  </m:oMath>
                </a14:m>
                <a:r>
                  <a:rPr lang="en-US" sz="320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marL="629920" algn="just">
                  <a:tabLst>
                    <a:tab pos="3599815" algn="l"/>
                    <a:tab pos="5039995" algn="l"/>
                  </a:tabLst>
                </a:pPr>
                <a:r>
                  <a:rPr lang="en-US" sz="3200" b="1">
                    <a:solidFill>
                      <a:srgbClr val="0000FF"/>
                    </a:solidFill>
                    <a:ea typeface="Times New Roman" panose="02020603050405020304" pitchFamily="18" charset="0"/>
                    <a:cs typeface="Times New Roman" panose="02020603050405020304" pitchFamily="18" charset="0"/>
                  </a:rPr>
                  <a:t>A. </a:t>
                </a:r>
                <a14:m>
                  <m:oMath xmlns:m="http://schemas.openxmlformats.org/officeDocument/2006/math">
                    <m:r>
                      <a:rPr lang="en-US" sz="3200" i="1">
                        <a:latin typeface="Cambria Math" panose="02040503050406030204" pitchFamily="18" charset="0"/>
                      </a:rPr>
                      <m:t>2</m:t>
                    </m:r>
                  </m:oMath>
                </a14:m>
                <a:r>
                  <a:rPr lang="en-US" sz="3200">
                    <a:ea typeface="Times New Roman" panose="02020603050405020304" pitchFamily="18" charset="0"/>
                    <a:cs typeface="Times New Roman" panose="02020603050405020304" pitchFamily="18" charset="0"/>
                  </a:rPr>
                  <a:t>.	</a:t>
                </a:r>
                <a:r>
                  <a:rPr lang="en-US" sz="3200" b="1">
                    <a:solidFill>
                      <a:srgbClr val="0000FF"/>
                    </a:solidFill>
                    <a:ea typeface="Times New Roman" panose="02020603050405020304" pitchFamily="18" charset="0"/>
                    <a:cs typeface="Times New Roman" panose="02020603050405020304" pitchFamily="18" charset="0"/>
                  </a:rPr>
                  <a:t>B. </a:t>
                </a:r>
                <a14:m>
                  <m:oMath xmlns:m="http://schemas.openxmlformats.org/officeDocument/2006/math">
                    <m:r>
                      <a:rPr lang="en-US" sz="3200" i="1">
                        <a:latin typeface="Cambria Math" panose="02040503050406030204" pitchFamily="18" charset="0"/>
                      </a:rPr>
                      <m:t>6</m:t>
                    </m:r>
                  </m:oMath>
                </a14:m>
                <a:r>
                  <a:rPr lang="vi-VN" sz="3200">
                    <a:ea typeface="Times New Roman" panose="02020603050405020304" pitchFamily="18" charset="0"/>
                    <a:cs typeface="Times New Roman" panose="02020603050405020304" pitchFamily="18" charset="0"/>
                  </a:rPr>
                  <a:t>.</a:t>
                </a:r>
                <a:r>
                  <a:rPr lang="en-US" sz="3200">
                    <a:ea typeface="Times New Roman" panose="02020603050405020304" pitchFamily="18" charset="0"/>
                    <a:cs typeface="Times New Roman" panose="02020603050405020304" pitchFamily="18" charset="0"/>
                  </a:rPr>
                  <a:t>	</a:t>
                </a:r>
                <a:r>
                  <a:rPr lang="en-US" sz="3200" b="1">
                    <a:solidFill>
                      <a:srgbClr val="0000FF"/>
                    </a:solidFill>
                    <a:ea typeface="Times New Roman" panose="02020603050405020304" pitchFamily="18" charset="0"/>
                    <a:cs typeface="Times New Roman" panose="02020603050405020304" pitchFamily="18" charset="0"/>
                  </a:rPr>
                  <a:t>C. </a:t>
                </a:r>
                <a:r>
                  <a:rPr lang="en-US" sz="3200">
                    <a:ea typeface="Times New Roman" panose="02020603050405020304" pitchFamily="18" charset="0"/>
                    <a:cs typeface="Times New Roman" panose="02020603050405020304" pitchFamily="18" charset="0"/>
                  </a:rPr>
                  <a:t>Vô số.	</a:t>
                </a:r>
                <a:r>
                  <a:rPr lang="en-US" sz="3200" b="1">
                    <a:solidFill>
                      <a:srgbClr val="0000FF"/>
                    </a:solidFill>
                    <a:ea typeface="Times New Roman" panose="02020603050405020304" pitchFamily="18" charset="0"/>
                    <a:cs typeface="Times New Roman" panose="02020603050405020304" pitchFamily="18" charset="0"/>
                  </a:rPr>
                  <a:t>D. </a:t>
                </a:r>
                <a14:m>
                  <m:oMath xmlns:m="http://schemas.openxmlformats.org/officeDocument/2006/math">
                    <m:r>
                      <a:rPr lang="en-US" sz="3200" i="1">
                        <a:latin typeface="Cambria Math" panose="02040503050406030204" pitchFamily="18" charset="0"/>
                      </a:rPr>
                      <m:t>1</m:t>
                    </m:r>
                  </m:oMath>
                </a14:m>
                <a:r>
                  <a:rPr lang="vi-VN" sz="3200">
                    <a:ea typeface="Times New Roman" panose="02020603050405020304" pitchFamily="18" charset="0"/>
                    <a:cs typeface="Times New Roman" panose="02020603050405020304" pitchFamily="18" charset="0"/>
                  </a:rPr>
                  <a:t>.</a:t>
                </a:r>
                <a:endParaRPr lang="en-US" sz="3200"/>
              </a:p>
              <a:p>
                <a:pPr>
                  <a:lnSpc>
                    <a:spcPct val="115000"/>
                  </a:lnSpc>
                  <a:spcAft>
                    <a:spcPts val="0"/>
                  </a:spcAft>
                </a:pP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Rectangle 2">
                <a:extLst>
                  <a:ext uri="{FF2B5EF4-FFF2-40B4-BE49-F238E27FC236}">
                    <a16:creationId xmlns:a16="http://schemas.microsoft.com/office/drawing/2014/main" id="{E197DC69-B430-423B-A53E-13E5794549F0}"/>
                  </a:ext>
                </a:extLst>
              </p:cNvPr>
              <p:cNvSpPr>
                <a:spLocks noRot="1" noChangeAspect="1" noMove="1" noResize="1" noEditPoints="1" noAdjustHandles="1" noChangeArrowheads="1" noChangeShapeType="1" noTextEdit="1"/>
              </p:cNvSpPr>
              <p:nvPr/>
            </p:nvSpPr>
            <p:spPr>
              <a:xfrm>
                <a:off x="1018477" y="309876"/>
                <a:ext cx="10088138" cy="2866554"/>
              </a:xfrm>
              <a:prstGeom prst="rect">
                <a:avLst/>
              </a:prstGeom>
              <a:blipFill>
                <a:blip r:embed="rId2"/>
                <a:stretch>
                  <a:fillRect l="-1511" t="-2979" r="-2538"/>
                </a:stretch>
              </a:blipFill>
            </p:spPr>
            <p:txBody>
              <a:bodyPr/>
              <a:lstStyle/>
              <a:p>
                <a:r>
                  <a:rPr lang="en-US">
                    <a:noFill/>
                  </a:rPr>
                  <a:t> </a:t>
                </a:r>
              </a:p>
            </p:txBody>
          </p:sp>
        </mc:Fallback>
      </mc:AlternateContent>
      <p:sp>
        <p:nvSpPr>
          <p:cNvPr id="4" name="Arrow: Left 3">
            <a:hlinkClick r:id="rId3" action="ppaction://hlinksldjump"/>
            <a:extLst>
              <a:ext uri="{FF2B5EF4-FFF2-40B4-BE49-F238E27FC236}">
                <a16:creationId xmlns:a16="http://schemas.microsoft.com/office/drawing/2014/main" id="{8EF389BA-A6EC-44AC-86D3-8B8F740F350E}"/>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132A4EBD-DEDF-413B-B7DD-94F58AAB074F}"/>
                  </a:ext>
                </a:extLst>
              </p:cNvPr>
              <p:cNvSpPr/>
              <p:nvPr/>
            </p:nvSpPr>
            <p:spPr>
              <a:xfrm>
                <a:off x="448460" y="2605062"/>
                <a:ext cx="10394796" cy="4090735"/>
              </a:xfrm>
              <a:prstGeom prst="rect">
                <a:avLst/>
              </a:prstGeom>
            </p:spPr>
            <p:txBody>
              <a:bodyPr wrap="square">
                <a:spAutoFit/>
              </a:bodyPr>
              <a:lstStyle/>
              <a:p>
                <a:pPr marL="629920">
                  <a:spcBef>
                    <a:spcPts val="600"/>
                  </a:spcBef>
                  <a:spcAft>
                    <a:spcPts val="0"/>
                  </a:spcAft>
                </a:pPr>
                <a:r>
                  <a:rPr lang="en-US" sz="32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Lời giải</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marL="629920" algn="just">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Tập xác định: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𝐷</m:t>
                    </m:r>
                    <m:r>
                      <a:rPr lang="en-US" sz="3200" i="1">
                        <a:latin typeface="Cambria Math" panose="02040503050406030204" pitchFamily="18" charset="0"/>
                        <a:ea typeface="Calibri" panose="020F0502020204030204" pitchFamily="34" charset="0"/>
                        <a:cs typeface="Times New Roman" panose="02020603050405020304" pitchFamily="18" charset="0"/>
                      </a:rPr>
                      <m:t>=</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3</m:t>
                        </m:r>
                        <m:r>
                          <a:rPr lang="en-US" sz="3200" i="1">
                            <a:latin typeface="Cambria Math" panose="02040503050406030204" pitchFamily="18" charset="0"/>
                            <a:ea typeface="Calibri" panose="020F0502020204030204" pitchFamily="34" charset="0"/>
                            <a:cs typeface="Times New Roman" panose="02020603050405020304" pitchFamily="18" charset="0"/>
                          </a:rPr>
                          <m:t>𝑚</m:t>
                        </m:r>
                      </m:e>
                    </m:d>
                    <m:r>
                      <a:rPr lang="en-US" sz="3200" i="1">
                        <a:latin typeface="Cambria Math" panose="02040503050406030204" pitchFamily="18" charset="0"/>
                        <a:ea typeface="Calibri" panose="020F0502020204030204" pitchFamily="34" charset="0"/>
                        <a:cs typeface="Cambria Math" panose="02040503050406030204" pitchFamily="18" charset="0"/>
                      </a:rPr>
                      <m:t>∪</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3</m:t>
                        </m:r>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e>
                    </m:d>
                  </m:oMath>
                </a14:m>
                <a:r>
                  <a:rPr lang="en-US" sz="3200">
                    <a:latin typeface="Times New Roman" panose="02020603050405020304" pitchFamily="18" charset="0"/>
                    <a:ea typeface="Calibri" panose="020F0502020204030204" pitchFamily="34" charset="0"/>
                    <a:cs typeface="Times New Roman" panose="02020603050405020304" pitchFamily="18" charset="0"/>
                  </a:rPr>
                  <a:t>. </a:t>
                </a:r>
              </a:p>
              <a:p>
                <a:pPr marL="629920" algn="just">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Ta có </a:t>
                </a:r>
                <a14:m>
                  <m:oMath xmlns:m="http://schemas.openxmlformats.org/officeDocument/2006/math">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𝑦</m:t>
                        </m:r>
                      </m:e>
                      <m:sup>
                        <m:r>
                          <a:rPr lang="en-US" sz="3200" i="1">
                            <a:latin typeface="Cambria Math" panose="02040503050406030204" pitchFamily="18" charset="0"/>
                            <a:ea typeface="Calibri" panose="020F0502020204030204" pitchFamily="34" charset="0"/>
                            <a:cs typeface="Times New Roman" panose="02020603050405020304" pitchFamily="18" charset="0"/>
                          </a:rPr>
                          <m:t>′</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latin typeface="Cambria Math" panose="02040503050406030204" pitchFamily="18" charset="0"/>
                            <a:ea typeface="Calibri" panose="020F0502020204030204" pitchFamily="34" charset="0"/>
                            <a:cs typeface="Times New Roman" panose="02020603050405020304" pitchFamily="18"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3</m:t>
                        </m:r>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3</m:t>
                                </m:r>
                                <m:r>
                                  <a:rPr lang="en-US" sz="3200" i="1">
                                    <a:latin typeface="Cambria Math" panose="02040503050406030204" pitchFamily="18" charset="0"/>
                                    <a:ea typeface="Calibri" panose="020F0502020204030204" pitchFamily="34" charset="0"/>
                                    <a:cs typeface="Times New Roman" panose="02020603050405020304" pitchFamily="18" charset="0"/>
                                  </a:rPr>
                                  <m:t>𝑚</m:t>
                                </m:r>
                              </m:e>
                            </m:d>
                          </m:e>
                          <m:sup>
                            <m:r>
                              <a:rPr lang="en-US" sz="3200" i="1">
                                <a:latin typeface="Cambria Math" panose="02040503050406030204" pitchFamily="18" charset="0"/>
                                <a:ea typeface="Calibri" panose="020F0502020204030204" pitchFamily="34" charset="0"/>
                                <a:cs typeface="Times New Roman" panose="02020603050405020304" pitchFamily="18" charset="0"/>
                              </a:rPr>
                              <m:t>2</m:t>
                            </m:r>
                          </m:sup>
                        </m:sSup>
                      </m:den>
                    </m:f>
                  </m:oMath>
                </a14:m>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marL="629920" algn="just">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Hàm số đổng biến trên khoảng  </a:t>
                </a:r>
                <a14:m>
                  <m:oMath xmlns:m="http://schemas.openxmlformats.org/officeDocument/2006/math">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6</m:t>
                        </m:r>
                      </m:e>
                    </m:d>
                  </m:oMath>
                </a14:m>
                <a:endParaRPr lang="en-US" sz="3200" i="1">
                  <a:latin typeface="Cambria Math" panose="02040503050406030204" pitchFamily="18" charset="0"/>
                  <a:ea typeface="Calibri" panose="020F0502020204030204" pitchFamily="34" charset="0"/>
                  <a:cs typeface="Times New Roman" panose="02020603050405020304" pitchFamily="18" charset="0"/>
                </a:endParaRPr>
              </a:p>
              <a:p>
                <a:pPr marL="629920" algn="just">
                  <a:spcAft>
                    <a:spcPts val="0"/>
                  </a:spcAft>
                </a:pPr>
                <a14:m>
                  <m:oMath xmlns:m="http://schemas.openxmlformats.org/officeDocument/2006/math">
                    <m:r>
                      <a:rPr lang="en-US" sz="32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3200" i="1">
                                <a:latin typeface="Cambria Math" panose="02040503050406030204" pitchFamily="18" charset="0"/>
                                <a:ea typeface="Calibri" panose="020F0502020204030204" pitchFamily="34" charset="0"/>
                                <a:cs typeface="Times New Roman" panose="02020603050405020304" pitchFamily="18" charset="0"/>
                              </a:rPr>
                            </m:ctrlPr>
                          </m:eqArrPr>
                          <m:e>
                            <m:r>
                              <a:rPr lang="en-US" sz="3200" i="1">
                                <a:latin typeface="Cambria Math" panose="02040503050406030204" pitchFamily="18" charset="0"/>
                                <a:ea typeface="Calibri" panose="020F0502020204030204" pitchFamily="34" charset="0"/>
                                <a:cs typeface="Times New Roman" panose="02020603050405020304" pitchFamily="18" charset="0"/>
                              </a:rPr>
                              <m:t>&amp;</m:t>
                            </m:r>
                            <m:r>
                              <a:rPr lang="en-US" sz="3200" i="1">
                                <a:latin typeface="Cambria Math" panose="02040503050406030204" pitchFamily="18" charset="0"/>
                                <a:ea typeface="Calibri" panose="020F0502020204030204" pitchFamily="34" charset="0"/>
                                <a:cs typeface="Times New Roman" panose="02020603050405020304" pitchFamily="18" charset="0"/>
                              </a:rPr>
                              <m:t>3</m:t>
                            </m:r>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2</m:t>
                            </m:r>
                            <m:r>
                              <a:rPr lang="en-US" sz="3200" i="1">
                                <a:latin typeface="Cambria Math" panose="02040503050406030204" pitchFamily="18" charset="0"/>
                                <a:ea typeface="Calibri" panose="020F0502020204030204" pitchFamily="34" charset="0"/>
                                <a:cs typeface="Times New Roman" panose="02020603050405020304" pitchFamily="18" charset="0"/>
                              </a:rPr>
                              <m:t>&gt;</m:t>
                            </m:r>
                            <m:r>
                              <a:rPr lang="en-US" sz="3200" i="1">
                                <a:latin typeface="Cambria Math" panose="02040503050406030204" pitchFamily="18" charset="0"/>
                                <a:ea typeface="Calibri" panose="020F0502020204030204" pitchFamily="34" charset="0"/>
                                <a:cs typeface="Times New Roman" panose="02020603050405020304" pitchFamily="18" charset="0"/>
                              </a:rPr>
                              <m:t>0</m:t>
                            </m:r>
                          </m:e>
                          <m:e>
                            <m:r>
                              <a:rPr lang="en-US" sz="3200" i="1">
                                <a:latin typeface="Cambria Math" panose="02040503050406030204" pitchFamily="18" charset="0"/>
                                <a:ea typeface="Calibri" panose="020F0502020204030204" pitchFamily="34" charset="0"/>
                                <a:cs typeface="Times New Roman" panose="02020603050405020304" pitchFamily="18" charset="0"/>
                              </a:rPr>
                              <m:t>&amp;−</m:t>
                            </m:r>
                            <m:r>
                              <a:rPr lang="en-US" sz="3200" i="1">
                                <a:latin typeface="Cambria Math" panose="02040503050406030204" pitchFamily="18" charset="0"/>
                                <a:ea typeface="Calibri" panose="020F0502020204030204" pitchFamily="34" charset="0"/>
                                <a:cs typeface="Times New Roman" panose="02020603050405020304" pitchFamily="18" charset="0"/>
                              </a:rPr>
                              <m:t>6</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3</m:t>
                            </m:r>
                            <m:r>
                              <a:rPr lang="en-US" sz="3200" i="1">
                                <a:latin typeface="Cambria Math" panose="02040503050406030204" pitchFamily="18" charset="0"/>
                                <a:ea typeface="Calibri" panose="020F0502020204030204" pitchFamily="34" charset="0"/>
                                <a:cs typeface="Times New Roman" panose="02020603050405020304" pitchFamily="18" charset="0"/>
                              </a:rPr>
                              <m:t>𝑚</m:t>
                            </m:r>
                          </m:e>
                        </m:eqArr>
                      </m:e>
                    </m:d>
                    <m:r>
                      <a:rPr lang="en-US" sz="32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3200" i="1">
                                <a:latin typeface="Cambria Math" panose="02040503050406030204" pitchFamily="18" charset="0"/>
                                <a:ea typeface="Calibri" panose="020F0502020204030204" pitchFamily="34" charset="0"/>
                                <a:cs typeface="Times New Roman" panose="02020603050405020304" pitchFamily="18" charset="0"/>
                              </a:rPr>
                            </m:ctrlPr>
                          </m:eqArrPr>
                          <m:e>
                            <m:r>
                              <a:rPr lang="en-US" sz="3200" i="1">
                                <a:latin typeface="Cambria Math" panose="02040503050406030204" pitchFamily="18" charset="0"/>
                                <a:ea typeface="Calibri" panose="020F0502020204030204" pitchFamily="34" charset="0"/>
                                <a:cs typeface="Times New Roman" panose="02020603050405020304" pitchFamily="18" charset="0"/>
                              </a:rPr>
                              <m:t>&amp;</m:t>
                            </m:r>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&gt;</m:t>
                            </m:r>
                            <m:f>
                              <m:fPr>
                                <m:ctrlPr>
                                  <a:rPr lang="en-US" sz="3200" i="1">
                                    <a:latin typeface="Cambria Math" panose="02040503050406030204" pitchFamily="18" charset="0"/>
                                    <a:ea typeface="Calibri" panose="020F0502020204030204" pitchFamily="34" charset="0"/>
                                    <a:cs typeface="Times New Roman" panose="02020603050405020304" pitchFamily="18"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2</m:t>
                                </m:r>
                              </m:num>
                              <m:den>
                                <m:r>
                                  <a:rPr lang="en-US" sz="3200" i="1">
                                    <a:latin typeface="Cambria Math" panose="02040503050406030204" pitchFamily="18" charset="0"/>
                                    <a:ea typeface="Calibri" panose="020F0502020204030204" pitchFamily="34" charset="0"/>
                                    <a:cs typeface="Times New Roman" panose="02020603050405020304" pitchFamily="18" charset="0"/>
                                  </a:rPr>
                                  <m:t>3</m:t>
                                </m:r>
                              </m:den>
                            </m:f>
                          </m:e>
                          <m:e>
                            <m:r>
                              <a:rPr lang="en-US" sz="3200" i="1">
                                <a:latin typeface="Cambria Math" panose="02040503050406030204" pitchFamily="18" charset="0"/>
                                <a:ea typeface="Calibri" panose="020F0502020204030204" pitchFamily="34" charset="0"/>
                                <a:cs typeface="Times New Roman" panose="02020603050405020304" pitchFamily="18" charset="0"/>
                              </a:rPr>
                              <m:t>&amp;</m:t>
                            </m:r>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2</m:t>
                            </m:r>
                          </m:e>
                        </m:eqArr>
                      </m:e>
                    </m:d>
                    <m:r>
                      <a:rPr lang="en-US" sz="3200" i="1">
                        <a:latin typeface="Cambria Math" panose="02040503050406030204" pitchFamily="18" charset="0"/>
                        <a:ea typeface="Calibri" panose="020F0502020204030204" pitchFamily="34" charset="0"/>
                        <a:cs typeface="Cambria Math" panose="02040503050406030204" pitchFamily="18" charset="0"/>
                      </a:rPr>
                      <m:t>⇔</m:t>
                    </m:r>
                    <m:f>
                      <m:fPr>
                        <m:ctrlPr>
                          <a:rPr lang="en-US" sz="3200" i="1">
                            <a:latin typeface="Cambria Math" panose="02040503050406030204" pitchFamily="18" charset="0"/>
                            <a:ea typeface="Calibri" panose="020F0502020204030204" pitchFamily="34" charset="0"/>
                            <a:cs typeface="Times New Roman" panose="02020603050405020304" pitchFamily="18"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2</m:t>
                        </m:r>
                      </m:num>
                      <m:den>
                        <m:r>
                          <a:rPr lang="en-US" sz="3200" i="1">
                            <a:latin typeface="Cambria Math" panose="02040503050406030204" pitchFamily="18" charset="0"/>
                            <a:ea typeface="Calibri" panose="020F0502020204030204" pitchFamily="34" charset="0"/>
                            <a:cs typeface="Times New Roman" panose="02020603050405020304" pitchFamily="18" charset="0"/>
                          </a:rPr>
                          <m:t>3</m:t>
                        </m:r>
                      </m:den>
                    </m:f>
                    <m:r>
                      <a:rPr lang="en-US" sz="3200" i="1">
                        <a:latin typeface="Cambria Math" panose="02040503050406030204" pitchFamily="18" charset="0"/>
                        <a:ea typeface="Calibri" panose="020F0502020204030204" pitchFamily="34" charset="0"/>
                        <a:cs typeface="Times New Roman" panose="02020603050405020304" pitchFamily="18" charset="0"/>
                      </a:rPr>
                      <m:t>&lt;</m:t>
                    </m:r>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2</m:t>
                    </m:r>
                  </m:oMath>
                </a14:m>
                <a:r>
                  <a:rPr lang="en-US" sz="3200">
                    <a:latin typeface="Times New Roman" panose="02020603050405020304" pitchFamily="18" charset="0"/>
                    <a:ea typeface="Calibri" panose="020F0502020204030204" pitchFamily="34" charset="0"/>
                    <a:cs typeface="Times New Roman" panose="02020603050405020304" pitchFamily="18" charset="0"/>
                  </a:rPr>
                  <a:t>.</a:t>
                </a:r>
              </a:p>
              <a:p>
                <a:pPr marL="629920" algn="just">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Mà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𝑚</m:t>
                    </m:r>
                  </m:oMath>
                </a14:m>
                <a:r>
                  <a:rPr lang="en-US" sz="3200">
                    <a:latin typeface="Times New Roman" panose="02020603050405020304" pitchFamily="18" charset="0"/>
                    <a:ea typeface="Calibri" panose="020F0502020204030204" pitchFamily="34" charset="0"/>
                    <a:cs typeface="Times New Roman" panose="02020603050405020304" pitchFamily="18" charset="0"/>
                  </a:rPr>
                  <a:t> nguyên nên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1</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2</m:t>
                        </m:r>
                      </m:e>
                    </m:d>
                  </m:oMath>
                </a14:m>
                <a:r>
                  <a:rPr lang="en-US" sz="3200">
                    <a:latin typeface="Times New Roman" panose="02020603050405020304" pitchFamily="18" charset="0"/>
                    <a:ea typeface="Calibri" panose="020F0502020204030204" pitchFamily="34" charset="0"/>
                    <a:cs typeface="Times New Roman" panose="02020603050405020304" pitchFamily="18" charset="0"/>
                  </a:rPr>
                  <a:t>. </a:t>
                </a: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Chọn A</a:t>
                </a:r>
              </a:p>
            </p:txBody>
          </p:sp>
        </mc:Choice>
        <mc:Fallback>
          <p:sp>
            <p:nvSpPr>
              <p:cNvPr id="7" name="Rectangle 6">
                <a:extLst>
                  <a:ext uri="{FF2B5EF4-FFF2-40B4-BE49-F238E27FC236}">
                    <a16:creationId xmlns:a16="http://schemas.microsoft.com/office/drawing/2014/main" id="{132A4EBD-DEDF-413B-B7DD-94F58AAB074F}"/>
                  </a:ext>
                </a:extLst>
              </p:cNvPr>
              <p:cNvSpPr>
                <a:spLocks noRot="1" noChangeAspect="1" noMove="1" noResize="1" noEditPoints="1" noAdjustHandles="1" noChangeArrowheads="1" noChangeShapeType="1" noTextEdit="1"/>
              </p:cNvSpPr>
              <p:nvPr/>
            </p:nvSpPr>
            <p:spPr>
              <a:xfrm>
                <a:off x="448460" y="2605062"/>
                <a:ext cx="10394796" cy="4090735"/>
              </a:xfrm>
              <a:prstGeom prst="rect">
                <a:avLst/>
              </a:prstGeom>
              <a:blipFill>
                <a:blip r:embed="rId4"/>
                <a:stretch>
                  <a:fillRect t="-2086" b="-3875"/>
                </a:stretch>
              </a:blipFill>
            </p:spPr>
            <p:txBody>
              <a:bodyPr/>
              <a:lstStyle/>
              <a:p>
                <a:r>
                  <a:rPr lang="en-US">
                    <a:noFill/>
                  </a:rPr>
                  <a:t> </a:t>
                </a:r>
              </a:p>
            </p:txBody>
          </p:sp>
        </mc:Fallback>
      </mc:AlternateContent>
      <p:sp>
        <p:nvSpPr>
          <p:cNvPr id="8" name="Oval 7">
            <a:extLst>
              <a:ext uri="{FF2B5EF4-FFF2-40B4-BE49-F238E27FC236}">
                <a16:creationId xmlns:a16="http://schemas.microsoft.com/office/drawing/2014/main" id="{F7FAA31E-6940-450A-8C16-3F19A4577091}"/>
              </a:ext>
            </a:extLst>
          </p:cNvPr>
          <p:cNvSpPr/>
          <p:nvPr/>
        </p:nvSpPr>
        <p:spPr>
          <a:xfrm>
            <a:off x="1615044" y="2113808"/>
            <a:ext cx="510639" cy="504050"/>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7195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2000"/>
                                        <p:tgtEl>
                                          <p:spTgt spid="7">
                                            <p:txEl>
                                              <p:pRg st="0" end="0"/>
                                            </p:txEl>
                                          </p:spTgt>
                                        </p:tgtEl>
                                      </p:cBhvr>
                                    </p:animEffect>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ipe(left)">
                                      <p:cBhvr>
                                        <p:cTn id="16" dur="2000"/>
                                        <p:tgtEl>
                                          <p:spTgt spid="7">
                                            <p:txEl>
                                              <p:pRg st="1" end="1"/>
                                            </p:txEl>
                                          </p:spTgt>
                                        </p:tgtEl>
                                      </p:cBhvr>
                                    </p:animEffect>
                                  </p:childTnLst>
                                </p:cTn>
                              </p:par>
                            </p:childTnLst>
                          </p:cTn>
                        </p:par>
                        <p:par>
                          <p:cTn id="17" fill="hold">
                            <p:stCondLst>
                              <p:cond delay="4000"/>
                            </p:stCondLst>
                            <p:childTnLst>
                              <p:par>
                                <p:cTn id="18" presetID="22" presetClass="entr" presetSubtype="8" fill="hold" nodeType="after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2000"/>
                                        <p:tgtEl>
                                          <p:spTgt spid="7">
                                            <p:txEl>
                                              <p:pRg st="2" end="2"/>
                                            </p:txEl>
                                          </p:spTgt>
                                        </p:tgtEl>
                                      </p:cBhvr>
                                    </p:animEffect>
                                  </p:childTnLst>
                                </p:cTn>
                              </p:par>
                            </p:childTnLst>
                          </p:cTn>
                        </p:par>
                        <p:par>
                          <p:cTn id="21" fill="hold">
                            <p:stCondLst>
                              <p:cond delay="6000"/>
                            </p:stCondLst>
                            <p:childTnLst>
                              <p:par>
                                <p:cTn id="22" presetID="22" presetClass="entr" presetSubtype="8" fill="hold" nodeType="after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wipe(left)">
                                      <p:cBhvr>
                                        <p:cTn id="24" dur="2000"/>
                                        <p:tgtEl>
                                          <p:spTgt spid="7">
                                            <p:txEl>
                                              <p:pRg st="3" end="3"/>
                                            </p:txEl>
                                          </p:spTgt>
                                        </p:tgtEl>
                                      </p:cBhvr>
                                    </p:animEffect>
                                  </p:childTnLst>
                                </p:cTn>
                              </p:par>
                            </p:childTnLst>
                          </p:cTn>
                        </p:par>
                        <p:par>
                          <p:cTn id="25" fill="hold">
                            <p:stCondLst>
                              <p:cond delay="8000"/>
                            </p:stCondLst>
                            <p:childTnLst>
                              <p:par>
                                <p:cTn id="26" presetID="22" presetClass="entr" presetSubtype="8" fill="hold" nodeType="after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wipe(left)">
                                      <p:cBhvr>
                                        <p:cTn id="28" dur="2000"/>
                                        <p:tgtEl>
                                          <p:spTgt spid="7">
                                            <p:txEl>
                                              <p:pRg st="4" end="4"/>
                                            </p:txEl>
                                          </p:spTgt>
                                        </p:tgtEl>
                                      </p:cBhvr>
                                    </p:animEffect>
                                  </p:childTnLst>
                                </p:cTn>
                              </p:par>
                            </p:childTnLst>
                          </p:cTn>
                        </p:par>
                        <p:par>
                          <p:cTn id="29" fill="hold">
                            <p:stCondLst>
                              <p:cond delay="10000"/>
                            </p:stCondLst>
                            <p:childTnLst>
                              <p:par>
                                <p:cTn id="30" presetID="22" presetClass="entr" presetSubtype="8" fill="hold" nodeType="after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Left 3">
            <a:hlinkClick r:id="rId2" action="ppaction://hlinksldjump"/>
            <a:extLst>
              <a:ext uri="{FF2B5EF4-FFF2-40B4-BE49-F238E27FC236}">
                <a16:creationId xmlns:a16="http://schemas.microsoft.com/office/drawing/2014/main" id="{1B096A85-7249-4752-8369-C8A60F1101B2}"/>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30C8479F-1F7B-4215-80D3-2D8F18E4FB9E}"/>
                  </a:ext>
                </a:extLst>
              </p:cNvPr>
              <p:cNvSpPr/>
              <p:nvPr/>
            </p:nvSpPr>
            <p:spPr>
              <a:xfrm>
                <a:off x="827313" y="257113"/>
                <a:ext cx="10691751" cy="1983941"/>
              </a:xfrm>
              <a:prstGeom prst="rect">
                <a:avLst/>
              </a:prstGeom>
            </p:spPr>
            <p:txBody>
              <a:bodyPr wrap="square">
                <a:spAutoFit/>
              </a:bodyPr>
              <a:lstStyle/>
              <a:p>
                <a:pPr marL="629920" indent="-629920" algn="just">
                  <a:lnSpc>
                    <a:spcPct val="115000"/>
                  </a:lnSpc>
                  <a:spcBef>
                    <a:spcPts val="600"/>
                  </a:spcBef>
                  <a:spcAft>
                    <a:spcPts val="0"/>
                  </a:spcAft>
                  <a:tabLst>
                    <a:tab pos="629920" algn="l"/>
                  </a:tabLst>
                </a:pPr>
                <a:r>
                  <a:rPr lang="en-US" sz="32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Câu 2: </a:t>
                </a:r>
                <a:r>
                  <a:rPr lang="en-US" sz="3200">
                    <a:latin typeface="Times New Roman" panose="02020603050405020304" pitchFamily="18" charset="0"/>
                    <a:ea typeface="Calibri" panose="020F0502020204030204" pitchFamily="34" charset="0"/>
                    <a:cs typeface="Times New Roman" panose="02020603050405020304" pitchFamily="18" charset="0"/>
                  </a:rPr>
                  <a:t>Có bao nhiêu giá trị nguyên của tham số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𝑚</m:t>
                    </m:r>
                  </m:oMath>
                </a14:m>
                <a:r>
                  <a:rPr lang="en-US" sz="3200">
                    <a:latin typeface="Times New Roman" panose="02020603050405020304" pitchFamily="18" charset="0"/>
                    <a:ea typeface="Calibri" panose="020F0502020204030204" pitchFamily="34" charset="0"/>
                    <a:cs typeface="Times New Roman" panose="02020603050405020304" pitchFamily="18" charset="0"/>
                  </a:rPr>
                  <a:t> để hàm số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latin typeface="Cambria Math" panose="02040503050406030204" pitchFamily="18" charset="0"/>
                            <a:ea typeface="Calibri" panose="020F0502020204030204" pitchFamily="34" charset="0"/>
                            <a:cs typeface="Times New Roman" panose="02020603050405020304" pitchFamily="18"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6</m:t>
                        </m:r>
                      </m:num>
                      <m:den>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5</m:t>
                        </m:r>
                        <m:r>
                          <a:rPr lang="en-US" sz="3200" i="1">
                            <a:latin typeface="Cambria Math" panose="02040503050406030204" pitchFamily="18" charset="0"/>
                            <a:ea typeface="Calibri" panose="020F0502020204030204" pitchFamily="34" charset="0"/>
                            <a:cs typeface="Times New Roman" panose="02020603050405020304" pitchFamily="18" charset="0"/>
                          </a:rPr>
                          <m:t>𝑚</m:t>
                        </m:r>
                      </m:den>
                    </m:f>
                  </m:oMath>
                </a14:m>
                <a:r>
                  <a:rPr lang="en-US" sz="3200">
                    <a:latin typeface="Times New Roman" panose="02020603050405020304" pitchFamily="18" charset="0"/>
                    <a:ea typeface="Calibri" panose="020F0502020204030204" pitchFamily="34" charset="0"/>
                    <a:cs typeface="Times New Roman" panose="02020603050405020304" pitchFamily="18" charset="0"/>
                  </a:rPr>
                  <a:t> nghịch biến trên khoảng </a:t>
                </a:r>
                <a14:m>
                  <m:oMath xmlns:m="http://schemas.openxmlformats.org/officeDocument/2006/math">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10</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e>
                    </m:d>
                  </m:oMath>
                </a14:m>
                <a:r>
                  <a:rPr lang="en-US" sz="3200">
                    <a:latin typeface="Times New Roman" panose="02020603050405020304" pitchFamily="18" charset="0"/>
                    <a:ea typeface="Calibri" panose="020F0502020204030204" pitchFamily="34" charset="0"/>
                    <a:cs typeface="Times New Roman" panose="02020603050405020304" pitchFamily="18" charset="0"/>
                  </a:rPr>
                  <a:t>?</a:t>
                </a:r>
              </a:p>
              <a:p>
                <a:pPr marL="629920" algn="just">
                  <a:lnSpc>
                    <a:spcPct val="115000"/>
                  </a:lnSpc>
                  <a:spcAft>
                    <a:spcPts val="0"/>
                  </a:spcAft>
                  <a:tabLst>
                    <a:tab pos="3599815" algn="l"/>
                    <a:tab pos="5039995" algn="l"/>
                  </a:tabLst>
                </a:pPr>
                <a:r>
                  <a:rPr lang="en-US" sz="32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3</m:t>
                    </m:r>
                  </m:oMath>
                </a14:m>
                <a:r>
                  <a:rPr lang="en-US" sz="3200">
                    <a:latin typeface="Times New Roman" panose="02020603050405020304" pitchFamily="18" charset="0"/>
                    <a:ea typeface="Calibri" panose="020F0502020204030204" pitchFamily="34" charset="0"/>
                    <a:cs typeface="Times New Roman" panose="02020603050405020304" pitchFamily="18" charset="0"/>
                  </a:rPr>
                  <a:t>.	</a:t>
                </a:r>
                <a:r>
                  <a:rPr lang="en-US" sz="32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 </a:t>
                </a:r>
                <a:r>
                  <a:rPr lang="en-US" sz="3200">
                    <a:latin typeface="Times New Roman" panose="02020603050405020304" pitchFamily="18" charset="0"/>
                    <a:ea typeface="Calibri" panose="020F0502020204030204" pitchFamily="34" charset="0"/>
                    <a:cs typeface="Times New Roman" panose="02020603050405020304" pitchFamily="18" charset="0"/>
                  </a:rPr>
                  <a:t>Vô số.		</a:t>
                </a:r>
                <a:r>
                  <a:rPr lang="en-US" sz="32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4</m:t>
                    </m:r>
                  </m:oMath>
                </a14:m>
                <a:r>
                  <a:rPr lang="en-US" sz="3200">
                    <a:latin typeface="Times New Roman" panose="02020603050405020304" pitchFamily="18" charset="0"/>
                    <a:ea typeface="Calibri" panose="020F0502020204030204" pitchFamily="34" charset="0"/>
                    <a:cs typeface="Times New Roman" panose="02020603050405020304" pitchFamily="18" charset="0"/>
                  </a:rPr>
                  <a:t>.		</a:t>
                </a:r>
                <a:r>
                  <a:rPr lang="en-US" sz="32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5</m:t>
                    </m:r>
                  </m:oMath>
                </a14:m>
                <a:r>
                  <a:rPr lang="en-US" sz="3200">
                    <a:latin typeface="Times New Roman" panose="02020603050405020304" pitchFamily="18" charset="0"/>
                    <a:ea typeface="Calibri" panose="020F0502020204030204" pitchFamily="34" charset="0"/>
                    <a:cs typeface="Times New Roman" panose="02020603050405020304" pitchFamily="18" charset="0"/>
                  </a:rPr>
                  <a:t>.</a:t>
                </a:r>
              </a:p>
            </p:txBody>
          </p:sp>
        </mc:Choice>
        <mc:Fallback>
          <p:sp>
            <p:nvSpPr>
              <p:cNvPr id="5" name="Rectangle 4">
                <a:extLst>
                  <a:ext uri="{FF2B5EF4-FFF2-40B4-BE49-F238E27FC236}">
                    <a16:creationId xmlns:a16="http://schemas.microsoft.com/office/drawing/2014/main" id="{30C8479F-1F7B-4215-80D3-2D8F18E4FB9E}"/>
                  </a:ext>
                </a:extLst>
              </p:cNvPr>
              <p:cNvSpPr>
                <a:spLocks noRot="1" noChangeAspect="1" noMove="1" noResize="1" noEditPoints="1" noAdjustHandles="1" noChangeArrowheads="1" noChangeShapeType="1" noTextEdit="1"/>
              </p:cNvSpPr>
              <p:nvPr/>
            </p:nvSpPr>
            <p:spPr>
              <a:xfrm>
                <a:off x="827313" y="257113"/>
                <a:ext cx="10691751" cy="1983941"/>
              </a:xfrm>
              <a:prstGeom prst="rect">
                <a:avLst/>
              </a:prstGeom>
              <a:blipFill>
                <a:blip r:embed="rId3"/>
                <a:stretch>
                  <a:fillRect l="-1482" t="-2761" r="-2338" b="-8896"/>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2F97E20C-7C2D-4E08-ADC0-E281E501C6ED}"/>
              </a:ext>
            </a:extLst>
          </p:cNvPr>
          <p:cNvSpPr/>
          <p:nvPr/>
        </p:nvSpPr>
        <p:spPr>
          <a:xfrm>
            <a:off x="7208321" y="1737004"/>
            <a:ext cx="510639" cy="504050"/>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97907E07-6B51-4A03-84B7-F6642B3753E5}"/>
                  </a:ext>
                </a:extLst>
              </p:cNvPr>
              <p:cNvSpPr/>
              <p:nvPr/>
            </p:nvSpPr>
            <p:spPr>
              <a:xfrm>
                <a:off x="827314" y="2285173"/>
                <a:ext cx="9706100" cy="4118307"/>
              </a:xfrm>
              <a:prstGeom prst="rect">
                <a:avLst/>
              </a:prstGeom>
            </p:spPr>
            <p:txBody>
              <a:bodyPr wrap="square">
                <a:spAutoFit/>
              </a:bodyPr>
              <a:lstStyle/>
              <a:p>
                <a:pPr>
                  <a:spcAft>
                    <a:spcPts val="1000"/>
                  </a:spcAft>
                </a:pPr>
                <a:r>
                  <a:rPr lang="en-US" sz="32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Lời giải </a:t>
                </a:r>
              </a:p>
              <a:p>
                <a:pPr>
                  <a:spcAft>
                    <a:spcPts val="1000"/>
                  </a:spcAft>
                </a:pPr>
                <a:r>
                  <a:rPr lang="en-US" sz="3200">
                    <a:latin typeface="Times New Roman" panose="02020603050405020304" pitchFamily="18" charset="0"/>
                    <a:ea typeface="Calibri" panose="020F0502020204030204" pitchFamily="34" charset="0"/>
                    <a:cs typeface="Times New Roman" panose="02020603050405020304" pitchFamily="18" charset="0"/>
                  </a:rPr>
                  <a:t>Tập xác định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𝐷</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ℝ</m:t>
                    </m:r>
                    <m:r>
                      <a:rPr lang="en-US" sz="32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5</m:t>
                        </m:r>
                        <m:r>
                          <a:rPr lang="en-US" sz="3200" i="1">
                            <a:latin typeface="Cambria Math" panose="02040503050406030204" pitchFamily="18" charset="0"/>
                            <a:ea typeface="Calibri" panose="020F0502020204030204" pitchFamily="34" charset="0"/>
                            <a:cs typeface="Times New Roman" panose="02020603050405020304" pitchFamily="18" charset="0"/>
                          </a:rPr>
                          <m:t>𝑚</m:t>
                        </m:r>
                      </m:e>
                    </m:d>
                  </m:oMath>
                </a14:m>
                <a:r>
                  <a:rPr lang="en-US" sz="3200">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𝑦</m:t>
                        </m:r>
                      </m:e>
                      <m:sup>
                        <m:r>
                          <a:rPr lang="en-US" sz="3200" i="1">
                            <a:latin typeface="Cambria Math" panose="02040503050406030204" pitchFamily="18" charset="0"/>
                            <a:ea typeface="Calibri" panose="020F0502020204030204" pitchFamily="34" charset="0"/>
                            <a:cs typeface="Times New Roman" panose="02020603050405020304" pitchFamily="18" charset="0"/>
                          </a:rPr>
                          <m:t>′</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latin typeface="Cambria Math" panose="02040503050406030204" pitchFamily="18" charset="0"/>
                            <a:ea typeface="Calibri" panose="020F0502020204030204" pitchFamily="34" charset="0"/>
                            <a:cs typeface="Times New Roman" panose="02020603050405020304" pitchFamily="18"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5</m:t>
                        </m:r>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6</m:t>
                        </m:r>
                      </m:num>
                      <m:den>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5</m:t>
                                </m:r>
                                <m:r>
                                  <a:rPr lang="en-US" sz="3200" i="1">
                                    <a:latin typeface="Cambria Math" panose="02040503050406030204" pitchFamily="18" charset="0"/>
                                    <a:ea typeface="Calibri" panose="020F0502020204030204" pitchFamily="34" charset="0"/>
                                    <a:cs typeface="Times New Roman" panose="02020603050405020304" pitchFamily="18" charset="0"/>
                                  </a:rPr>
                                  <m:t>𝑚</m:t>
                                </m:r>
                              </m:e>
                            </m:d>
                          </m:e>
                          <m:sup>
                            <m:r>
                              <a:rPr lang="en-US" sz="3200" i="1">
                                <a:latin typeface="Cambria Math" panose="02040503050406030204" pitchFamily="18" charset="0"/>
                                <a:ea typeface="Calibri" panose="020F0502020204030204" pitchFamily="34" charset="0"/>
                                <a:cs typeface="Times New Roman" panose="02020603050405020304" pitchFamily="18" charset="0"/>
                              </a:rPr>
                              <m:t>2</m:t>
                            </m:r>
                          </m:sup>
                        </m:sSup>
                      </m:den>
                    </m:f>
                  </m:oMath>
                </a14:m>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000"/>
                  </a:spcAft>
                </a:pPr>
                <a:r>
                  <a:rPr lang="en-US" sz="3200">
                    <a:latin typeface="Times New Roman" panose="02020603050405020304" pitchFamily="18" charset="0"/>
                    <a:ea typeface="Calibri" panose="020F0502020204030204" pitchFamily="34" charset="0"/>
                    <a:cs typeface="Times New Roman" panose="02020603050405020304" pitchFamily="18" charset="0"/>
                  </a:rPr>
                  <a:t>Hàm số nghịch biến trên </a:t>
                </a:r>
                <a14:m>
                  <m:oMath xmlns:m="http://schemas.openxmlformats.org/officeDocument/2006/math">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10</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e>
                    </m:d>
                  </m:oMath>
                </a14:m>
                <a:r>
                  <a:rPr lang="en-US" sz="3200">
                    <a:latin typeface="Times New Roman" panose="02020603050405020304" pitchFamily="18" charset="0"/>
                    <a:ea typeface="Calibri" panose="020F0502020204030204" pitchFamily="34" charset="0"/>
                    <a:cs typeface="Times New Roman" panose="02020603050405020304" pitchFamily="18" charset="0"/>
                  </a:rPr>
                  <a:t> khi và chỉ khi</a:t>
                </a:r>
              </a:p>
              <a:p>
                <a:pPr algn="just">
                  <a:spcAft>
                    <a:spcPts val="1000"/>
                  </a:spcAft>
                </a:pPr>
                <a:r>
                  <a:rPr lang="en-US" sz="320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3200" i="1">
                                <a:latin typeface="Cambria Math" panose="02040503050406030204" pitchFamily="18" charset="0"/>
                                <a:ea typeface="Calibri" panose="020F0502020204030204" pitchFamily="34" charset="0"/>
                                <a:cs typeface="Times New Roman" panose="02020603050405020304" pitchFamily="18" charset="0"/>
                              </a:rPr>
                            </m:ctrlPr>
                          </m:eqArrPr>
                          <m:e>
                            <m:r>
                              <a:rPr lang="en-US" sz="3200" i="1">
                                <a:latin typeface="Cambria Math" panose="02040503050406030204" pitchFamily="18" charset="0"/>
                                <a:ea typeface="Calibri" panose="020F0502020204030204" pitchFamily="34" charset="0"/>
                                <a:cs typeface="Times New Roman" panose="02020603050405020304" pitchFamily="18" charset="0"/>
                              </a:rPr>
                              <m:t>&amp;</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𝑦</m:t>
                                </m:r>
                              </m:e>
                              <m:sup>
                                <m:r>
                                  <a:rPr lang="en-US" sz="3200" i="1">
                                    <a:latin typeface="Cambria Math" panose="02040503050406030204" pitchFamily="18" charset="0"/>
                                    <a:ea typeface="Calibri" panose="020F0502020204030204" pitchFamily="34" charset="0"/>
                                    <a:cs typeface="Times New Roman" panose="02020603050405020304" pitchFamily="18" charset="0"/>
                                  </a:rPr>
                                  <m:t>′</m:t>
                                </m:r>
                              </m:sup>
                            </m:sSup>
                            <m:r>
                              <a:rPr lang="en-US" sz="3200" i="1">
                                <a:latin typeface="Cambria Math" panose="02040503050406030204" pitchFamily="18" charset="0"/>
                                <a:ea typeface="Calibri" panose="020F0502020204030204" pitchFamily="34" charset="0"/>
                                <a:cs typeface="Times New Roman" panose="02020603050405020304" pitchFamily="18" charset="0"/>
                              </a:rPr>
                              <m:t>&lt;</m:t>
                            </m:r>
                            <m:r>
                              <a:rPr lang="en-US" sz="3200" i="1">
                                <a:latin typeface="Cambria Math" panose="02040503050406030204" pitchFamily="18" charset="0"/>
                                <a:ea typeface="Calibri" panose="020F0502020204030204" pitchFamily="34" charset="0"/>
                                <a:cs typeface="Times New Roman" panose="02020603050405020304" pitchFamily="18" charset="0"/>
                              </a:rPr>
                              <m:t>0</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Cambria Math" panose="020405030504060302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𝐷</m:t>
                            </m:r>
                          </m:e>
                          <m:e>
                            <m:r>
                              <a:rPr lang="en-US" sz="3200" i="1">
                                <a:latin typeface="Cambria Math" panose="02040503050406030204" pitchFamily="18" charset="0"/>
                                <a:ea typeface="Calibri" panose="020F0502020204030204" pitchFamily="34" charset="0"/>
                                <a:cs typeface="Times New Roman" panose="02020603050405020304" pitchFamily="18" charset="0"/>
                              </a:rPr>
                              <m:t>&amp;−</m:t>
                            </m:r>
                            <m:r>
                              <a:rPr lang="en-US" sz="3200" i="1">
                                <a:latin typeface="Cambria Math" panose="02040503050406030204" pitchFamily="18" charset="0"/>
                                <a:ea typeface="Calibri" panose="020F0502020204030204" pitchFamily="34" charset="0"/>
                                <a:cs typeface="Times New Roman" panose="02020603050405020304" pitchFamily="18" charset="0"/>
                              </a:rPr>
                              <m:t>5</m:t>
                            </m:r>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Cambria Math" panose="02040503050406030204" pitchFamily="18" charset="0"/>
                              </a:rPr>
                              <m:t>∉</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10</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m:t>
                                </m:r>
                              </m:e>
                            </m:d>
                          </m:e>
                        </m:eqArr>
                      </m:e>
                    </m:d>
                    <m:r>
                      <a:rPr lang="en-US" sz="32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3200" i="1">
                                <a:latin typeface="Cambria Math" panose="02040503050406030204" pitchFamily="18" charset="0"/>
                                <a:ea typeface="Calibri" panose="020F0502020204030204" pitchFamily="34" charset="0"/>
                                <a:cs typeface="Times New Roman" panose="02020603050405020304" pitchFamily="18" charset="0"/>
                              </a:rPr>
                            </m:ctrlPr>
                          </m:eqArrPr>
                          <m:e>
                            <m:r>
                              <a:rPr lang="en-US" sz="3200" i="1">
                                <a:latin typeface="Cambria Math" panose="02040503050406030204" pitchFamily="18" charset="0"/>
                                <a:ea typeface="Calibri" panose="020F0502020204030204" pitchFamily="34" charset="0"/>
                                <a:cs typeface="Times New Roman" panose="02020603050405020304" pitchFamily="18" charset="0"/>
                              </a:rPr>
                              <m:t>&amp;</m:t>
                            </m:r>
                            <m:r>
                              <a:rPr lang="en-US" sz="3200" i="1">
                                <a:latin typeface="Cambria Math" panose="02040503050406030204" pitchFamily="18" charset="0"/>
                                <a:ea typeface="Calibri" panose="020F0502020204030204" pitchFamily="34" charset="0"/>
                                <a:cs typeface="Times New Roman" panose="02020603050405020304" pitchFamily="18" charset="0"/>
                              </a:rPr>
                              <m:t>5</m:t>
                            </m:r>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6</m:t>
                            </m:r>
                            <m:r>
                              <a:rPr lang="en-US" sz="3200" i="1">
                                <a:latin typeface="Cambria Math" panose="02040503050406030204" pitchFamily="18" charset="0"/>
                                <a:ea typeface="Calibri" panose="020F0502020204030204" pitchFamily="34" charset="0"/>
                                <a:cs typeface="Times New Roman" panose="02020603050405020304" pitchFamily="18" charset="0"/>
                              </a:rPr>
                              <m:t>&lt;</m:t>
                            </m:r>
                            <m:r>
                              <a:rPr lang="en-US" sz="3200" i="1">
                                <a:latin typeface="Cambria Math" panose="02040503050406030204" pitchFamily="18" charset="0"/>
                                <a:ea typeface="Calibri" panose="020F0502020204030204" pitchFamily="34" charset="0"/>
                                <a:cs typeface="Times New Roman" panose="02020603050405020304" pitchFamily="18" charset="0"/>
                              </a:rPr>
                              <m:t>0</m:t>
                            </m:r>
                          </m:e>
                          <m:e>
                            <m:r>
                              <a:rPr lang="en-US" sz="3200" i="1">
                                <a:latin typeface="Cambria Math" panose="02040503050406030204" pitchFamily="18" charset="0"/>
                                <a:ea typeface="Calibri" panose="020F0502020204030204" pitchFamily="34" charset="0"/>
                                <a:cs typeface="Times New Roman" panose="02020603050405020304" pitchFamily="18" charset="0"/>
                              </a:rPr>
                              <m:t>&amp;−</m:t>
                            </m:r>
                            <m:r>
                              <a:rPr lang="en-US" sz="3200" i="1">
                                <a:latin typeface="Cambria Math" panose="02040503050406030204" pitchFamily="18" charset="0"/>
                                <a:ea typeface="Calibri" panose="020F0502020204030204" pitchFamily="34" charset="0"/>
                                <a:cs typeface="Times New Roman" panose="02020603050405020304" pitchFamily="18" charset="0"/>
                              </a:rPr>
                              <m:t>5</m:t>
                            </m:r>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10</m:t>
                            </m:r>
                          </m:e>
                        </m:eqArr>
                      </m:e>
                    </m:d>
                    <m:r>
                      <a:rPr lang="en-US" sz="32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3200" i="1">
                                <a:latin typeface="Cambria Math" panose="02040503050406030204" pitchFamily="18" charset="0"/>
                                <a:ea typeface="Calibri" panose="020F0502020204030204" pitchFamily="34" charset="0"/>
                                <a:cs typeface="Times New Roman" panose="02020603050405020304" pitchFamily="18" charset="0"/>
                              </a:rPr>
                            </m:ctrlPr>
                          </m:eqArrPr>
                          <m:e>
                            <m:r>
                              <a:rPr lang="en-US" sz="3200" i="1">
                                <a:latin typeface="Cambria Math" panose="02040503050406030204" pitchFamily="18" charset="0"/>
                                <a:ea typeface="Calibri" panose="020F0502020204030204" pitchFamily="34" charset="0"/>
                                <a:cs typeface="Times New Roman" panose="02020603050405020304" pitchFamily="18" charset="0"/>
                              </a:rPr>
                              <m:t>&amp;</m:t>
                            </m:r>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&lt;</m:t>
                            </m:r>
                            <m:f>
                              <m:fPr>
                                <m:ctrlPr>
                                  <a:rPr lang="en-US" sz="3200" i="1">
                                    <a:latin typeface="Cambria Math" panose="02040503050406030204" pitchFamily="18" charset="0"/>
                                    <a:ea typeface="Calibri" panose="020F0502020204030204" pitchFamily="34" charset="0"/>
                                    <a:cs typeface="Times New Roman" panose="02020603050405020304" pitchFamily="18"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6</m:t>
                                </m:r>
                              </m:num>
                              <m:den>
                                <m:r>
                                  <a:rPr lang="en-US" sz="3200" i="1">
                                    <a:latin typeface="Cambria Math" panose="02040503050406030204" pitchFamily="18" charset="0"/>
                                    <a:ea typeface="Calibri" panose="020F0502020204030204" pitchFamily="34" charset="0"/>
                                    <a:cs typeface="Times New Roman" panose="02020603050405020304" pitchFamily="18" charset="0"/>
                                  </a:rPr>
                                  <m:t>5</m:t>
                                </m:r>
                              </m:den>
                            </m:f>
                          </m:e>
                          <m:e>
                            <m:r>
                              <a:rPr lang="en-US" sz="3200" i="1">
                                <a:latin typeface="Cambria Math" panose="02040503050406030204" pitchFamily="18" charset="0"/>
                                <a:ea typeface="Calibri" panose="020F0502020204030204" pitchFamily="34" charset="0"/>
                                <a:cs typeface="Times New Roman" panose="02020603050405020304" pitchFamily="18" charset="0"/>
                              </a:rPr>
                              <m:t>&amp;</m:t>
                            </m:r>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2</m:t>
                            </m:r>
                          </m:e>
                        </m:eqArr>
                      </m:e>
                    </m:d>
                  </m:oMath>
                </a14:m>
                <a:r>
                  <a:rPr lang="en-US" sz="320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1000"/>
                  </a:spcAft>
                </a:pPr>
                <a:r>
                  <a:rPr lang="en-US" sz="3200">
                    <a:latin typeface="Times New Roman" panose="02020603050405020304" pitchFamily="18" charset="0"/>
                    <a:ea typeface="Calibri" panose="020F0502020204030204" pitchFamily="34" charset="0"/>
                    <a:cs typeface="Times New Roman" panose="02020603050405020304" pitchFamily="18" charset="0"/>
                  </a:rPr>
                  <a:t>Mà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Cambria Math" panose="020405030504060302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ℤ</m:t>
                    </m:r>
                  </m:oMath>
                </a14:m>
                <a:r>
                  <a:rPr lang="en-US" sz="3200">
                    <a:latin typeface="Times New Roman" panose="02020603050405020304" pitchFamily="18" charset="0"/>
                    <a:ea typeface="Calibri" panose="020F0502020204030204" pitchFamily="34" charset="0"/>
                    <a:cs typeface="Times New Roman" panose="02020603050405020304" pitchFamily="18" charset="0"/>
                  </a:rPr>
                  <a:t> nên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2</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0</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e>
                    </m:d>
                  </m:oMath>
                </a14:m>
                <a:r>
                  <a:rPr lang="en-US" sz="3200">
                    <a:latin typeface="Times New Roman" panose="02020603050405020304" pitchFamily="18" charset="0"/>
                    <a:ea typeface="Calibri" panose="020F0502020204030204" pitchFamily="34" charset="0"/>
                    <a:cs typeface="Times New Roman" panose="02020603050405020304" pitchFamily="18" charset="0"/>
                  </a:rPr>
                  <a:t>. </a:t>
                </a: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Chọn C</a:t>
                </a:r>
                <a:endParaRPr lang="en-US" sz="32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8" name="Rectangle 7">
                <a:extLst>
                  <a:ext uri="{FF2B5EF4-FFF2-40B4-BE49-F238E27FC236}">
                    <a16:creationId xmlns:a16="http://schemas.microsoft.com/office/drawing/2014/main" id="{97907E07-6B51-4A03-84B7-F6642B3753E5}"/>
                  </a:ext>
                </a:extLst>
              </p:cNvPr>
              <p:cNvSpPr>
                <a:spLocks noRot="1" noChangeAspect="1" noMove="1" noResize="1" noEditPoints="1" noAdjustHandles="1" noChangeArrowheads="1" noChangeShapeType="1" noTextEdit="1"/>
              </p:cNvSpPr>
              <p:nvPr/>
            </p:nvSpPr>
            <p:spPr>
              <a:xfrm>
                <a:off x="827314" y="2285173"/>
                <a:ext cx="9706100" cy="4118307"/>
              </a:xfrm>
              <a:prstGeom prst="rect">
                <a:avLst/>
              </a:prstGeom>
              <a:blipFill>
                <a:blip r:embed="rId4"/>
                <a:stretch>
                  <a:fillRect l="-1633" t="-2074" b="-3852"/>
                </a:stretch>
              </a:blipFill>
            </p:spPr>
            <p:txBody>
              <a:bodyPr/>
              <a:lstStyle/>
              <a:p>
                <a:r>
                  <a:rPr lang="en-US">
                    <a:noFill/>
                  </a:rPr>
                  <a:t> </a:t>
                </a:r>
              </a:p>
            </p:txBody>
          </p:sp>
        </mc:Fallback>
      </mc:AlternateContent>
    </p:spTree>
    <p:extLst>
      <p:ext uri="{BB962C8B-B14F-4D97-AF65-F5344CB8AC3E}">
        <p14:creationId xmlns:p14="http://schemas.microsoft.com/office/powerpoint/2010/main" val="64060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Left 1">
            <a:hlinkClick r:id="rId2" action="ppaction://hlinksldjump"/>
            <a:extLst>
              <a:ext uri="{FF2B5EF4-FFF2-40B4-BE49-F238E27FC236}">
                <a16:creationId xmlns:a16="http://schemas.microsoft.com/office/drawing/2014/main" id="{BA27338F-41DD-4AAA-8D66-001DB061F43E}"/>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94DD3D01-843D-4926-800D-D57BC10A8FFB}"/>
                  </a:ext>
                </a:extLst>
              </p:cNvPr>
              <p:cNvSpPr/>
              <p:nvPr/>
            </p:nvSpPr>
            <p:spPr>
              <a:xfrm>
                <a:off x="273132" y="495248"/>
                <a:ext cx="11435937" cy="4654351"/>
              </a:xfrm>
              <a:prstGeom prst="rect">
                <a:avLst/>
              </a:prstGeom>
            </p:spPr>
            <p:txBody>
              <a:bodyPr wrap="square">
                <a:spAutoFit/>
              </a:bodyPr>
              <a:lstStyle/>
              <a:p>
                <a:pPr marL="629920" indent="-629920" algn="just">
                  <a:lnSpc>
                    <a:spcPct val="115000"/>
                  </a:lnSpc>
                  <a:spcBef>
                    <a:spcPts val="600"/>
                  </a:spcBef>
                  <a:spcAft>
                    <a:spcPts val="0"/>
                  </a:spcAft>
                  <a:tabLst>
                    <a:tab pos="629920" algn="l"/>
                  </a:tabLst>
                </a:pPr>
                <a:r>
                  <a:rPr lang="fr-FR"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3: </a:t>
                </a:r>
                <a:r>
                  <a:rPr lang="fr-FR"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 điều kiện của tham số thực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𝑚</m:t>
                    </m:r>
                  </m:oMath>
                </a14:m>
                <a:r>
                  <a:rPr lang="fr-FR"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để hàm số</a:t>
                </a:r>
              </a:p>
              <a:p>
                <a:pPr marL="629920" indent="-629920" algn="just">
                  <a:lnSpc>
                    <a:spcPct val="115000"/>
                  </a:lnSpc>
                  <a:spcBef>
                    <a:spcPts val="600"/>
                  </a:spcBef>
                  <a:spcAft>
                    <a:spcPts val="0"/>
                  </a:spcAft>
                  <a:tabLst>
                    <a:tab pos="629920" algn="l"/>
                  </a:tabLst>
                </a:pPr>
                <a:r>
                  <a:rPr lang="fr-FR"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b="0" i="0" smtClean="0">
                        <a:latin typeface="Cambria Math" panose="02040503050406030204" pitchFamily="18" charset="0"/>
                        <a:ea typeface="Calibri" panose="020F0502020204030204" pitchFamily="34" charset="0"/>
                        <a:cs typeface="Times New Roman" panose="02020603050405020304" pitchFamily="18" charset="0"/>
                      </a:rPr>
                      <m:t>    </m:t>
                    </m:r>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3</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2</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3</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e>
                    </m:d>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2</m:t>
                    </m:r>
                  </m:oMath>
                </a14:m>
                <a:r>
                  <a:rPr lang="fr-FR"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đồng biến trên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ℝ</m:t>
                    </m:r>
                  </m:oMath>
                </a14:m>
                <a:r>
                  <a:rPr lang="fr-FR"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0"/>
                  </a:spcAft>
                  <a:tabLst>
                    <a:tab pos="3599815" algn="l"/>
                    <a:tab pos="5039995" algn="l"/>
                  </a:tabLst>
                </a:pPr>
                <a:r>
                  <a:rPr lang="fr-FR"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2</m:t>
                    </m:r>
                  </m:oMath>
                </a14:m>
                <a:r>
                  <a:rPr lang="fr-FR" sz="3200">
                    <a:latin typeface="Times New Roman" panose="02020603050405020304" pitchFamily="18" charset="0"/>
                    <a:ea typeface="Times New Roman" panose="02020603050405020304" pitchFamily="18" charset="0"/>
                    <a:cs typeface="Times New Roman" panose="02020603050405020304" pitchFamily="18" charset="0"/>
                  </a:rPr>
                  <a:t>.	</a:t>
                </a:r>
                <a:r>
                  <a:rPr lang="fr-FR"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&lt;</m:t>
                    </m:r>
                    <m:r>
                      <a:rPr lang="en-US" sz="3200" i="1">
                        <a:latin typeface="Cambria Math" panose="02040503050406030204" pitchFamily="18" charset="0"/>
                        <a:ea typeface="Calibri" panose="020F0502020204030204" pitchFamily="34" charset="0"/>
                        <a:cs typeface="Times New Roman" panose="02020603050405020304" pitchFamily="18" charset="0"/>
                      </a:rPr>
                      <m:t>2</m:t>
                    </m:r>
                  </m:oMath>
                </a14:m>
                <a:r>
                  <a:rPr lang="fr-FR"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fr-FR" sz="3200">
                    <a:latin typeface="Times New Roman" panose="02020603050405020304" pitchFamily="18" charset="0"/>
                    <a:ea typeface="Times New Roman" panose="02020603050405020304" pitchFamily="18" charset="0"/>
                    <a:cs typeface="Times New Roman" panose="02020603050405020304" pitchFamily="18" charset="0"/>
                  </a:rPr>
                  <a:t>		</a:t>
                </a:r>
                <a:r>
                  <a:rPr lang="fr-FR"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&lt;</m:t>
                    </m:r>
                    <m:r>
                      <a:rPr lang="en-US" sz="3200" i="1">
                        <a:latin typeface="Cambria Math" panose="02040503050406030204" pitchFamily="18" charset="0"/>
                        <a:ea typeface="Calibri" panose="020F0502020204030204" pitchFamily="34" charset="0"/>
                        <a:cs typeface="Times New Roman" panose="02020603050405020304" pitchFamily="18" charset="0"/>
                      </a:rPr>
                      <m:t>0</m:t>
                    </m:r>
                  </m:oMath>
                </a14:m>
                <a:r>
                  <a:rPr lang="fr-FR" sz="3200">
                    <a:latin typeface="Times New Roman" panose="02020603050405020304" pitchFamily="18" charset="0"/>
                    <a:ea typeface="Times New Roman" panose="02020603050405020304" pitchFamily="18" charset="0"/>
                    <a:cs typeface="Times New Roman" panose="02020603050405020304" pitchFamily="18" charset="0"/>
                  </a:rPr>
                  <a:t>.		</a:t>
                </a:r>
                <a:r>
                  <a:rPr lang="fr-FR"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0</m:t>
                    </m:r>
                  </m:oMath>
                </a14:m>
                <a:r>
                  <a:rPr lang="fr-FR" sz="320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marL="629920" algn="ctr">
                  <a:lnSpc>
                    <a:spcPct val="115000"/>
                  </a:lnSpc>
                  <a:spcAft>
                    <a:spcPts val="0"/>
                  </a:spcAft>
                </a:pPr>
                <a:r>
                  <a:rPr lang="fr-FR"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Lời giải</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0"/>
                  </a:spcAft>
                </a:pPr>
                <a:r>
                  <a:rPr lang="fr-FR"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Chọn </a:t>
                </a:r>
                <a:r>
                  <a:rPr lang="fr-FR"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0"/>
                  </a:spcAft>
                </a:pPr>
                <a:r>
                  <a:rPr lang="fr-FR" sz="3200">
                    <a:latin typeface="Times New Roman" panose="02020603050405020304" pitchFamily="18" charset="0"/>
                    <a:ea typeface="Times New Roman" panose="02020603050405020304" pitchFamily="18" charset="0"/>
                    <a:cs typeface="Times New Roman" panose="02020603050405020304" pitchFamily="18" charset="0"/>
                  </a:rPr>
                  <a:t>Tập xác định: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𝐷</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ℝ</m:t>
                    </m:r>
                  </m:oMath>
                </a14:m>
                <a:r>
                  <a:rPr lang="fr-FR" sz="320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0"/>
                  </a:spcAft>
                </a:pPr>
                <a:r>
                  <a:rPr lang="fr-FR" sz="3200">
                    <a:latin typeface="Times New Roman" panose="02020603050405020304" pitchFamily="18" charset="0"/>
                    <a:ea typeface="Times New Roman" panose="02020603050405020304" pitchFamily="18" charset="0"/>
                    <a:cs typeface="Times New Roman" panose="02020603050405020304" pitchFamily="18" charset="0"/>
                  </a:rPr>
                  <a:t>Ta có: </a:t>
                </a:r>
                <a14:m>
                  <m:oMath xmlns:m="http://schemas.openxmlformats.org/officeDocument/2006/math">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𝑦</m:t>
                        </m:r>
                      </m:e>
                      <m:sup>
                        <m:r>
                          <a:rPr lang="en-US" sz="3200" i="1">
                            <a:latin typeface="Cambria Math" panose="02040503050406030204" pitchFamily="18" charset="0"/>
                            <a:ea typeface="Calibri" panose="020F0502020204030204" pitchFamily="34" charset="0"/>
                            <a:cs typeface="Times New Roman" panose="02020603050405020304" pitchFamily="18" charset="0"/>
                          </a:rPr>
                          <m:t>′</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2</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6</m:t>
                    </m:r>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3</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e>
                    </m:d>
                  </m:oMath>
                </a14:m>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0"/>
                  </a:spcAft>
                </a:pP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𝑌𝐶𝐵𝑇</m:t>
                    </m:r>
                    <m:r>
                      <a:rPr lang="en-US" sz="3200" i="1">
                        <a:latin typeface="Cambria Math" panose="02040503050406030204" pitchFamily="18" charset="0"/>
                        <a:ea typeface="Calibri" panose="020F0502020204030204" pitchFamily="34" charset="0"/>
                        <a:cs typeface="Cambria Math" panose="02040503050406030204" pitchFamily="18" charset="0"/>
                      </a:rPr>
                      <m:t>⇔</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𝑦</m:t>
                        </m:r>
                      </m:e>
                      <m:sup>
                        <m:r>
                          <a:rPr lang="en-US" sz="3200" i="1">
                            <a:latin typeface="Cambria Math" panose="02040503050406030204" pitchFamily="18" charset="0"/>
                            <a:ea typeface="Calibri" panose="020F0502020204030204" pitchFamily="34" charset="0"/>
                            <a:cs typeface="Times New Roman" panose="02020603050405020304" pitchFamily="18" charset="0"/>
                          </a:rPr>
                          <m:t>′</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0</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Cambria Math" panose="020405030504060302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ℝ</m:t>
                    </m:r>
                    <m:r>
                      <a:rPr lang="en-US" sz="3200" i="1">
                        <a:latin typeface="Cambria Math" panose="02040503050406030204" pitchFamily="18" charset="0"/>
                        <a:ea typeface="Calibri" panose="020F0502020204030204" pitchFamily="34" charset="0"/>
                        <a:cs typeface="Cambria Math" panose="02040503050406030204" pitchFamily="18" charset="0"/>
                      </a:rPr>
                      <m:t>⇔</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𝛥</m:t>
                        </m:r>
                      </m:e>
                      <m:sup>
                        <m:r>
                          <a:rPr lang="en-US" sz="3200" i="1">
                            <a:latin typeface="Cambria Math" panose="02040503050406030204" pitchFamily="18" charset="0"/>
                            <a:ea typeface="Calibri" panose="020F0502020204030204" pitchFamily="34" charset="0"/>
                            <a:cs typeface="Times New Roman" panose="02020603050405020304" pitchFamily="18" charset="0"/>
                          </a:rPr>
                          <m:t>′</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9</m:t>
                    </m:r>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0</m:t>
                    </m:r>
                    <m:r>
                      <a:rPr lang="en-US" sz="3200" i="1">
                        <a:latin typeface="Cambria Math" panose="02040503050406030204" pitchFamily="18" charset="0"/>
                        <a:ea typeface="Calibri" panose="020F0502020204030204" pitchFamily="34" charset="0"/>
                        <a:cs typeface="Cambria Math" panose="020405030504060302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0</m:t>
                    </m:r>
                  </m:oMath>
                </a14:m>
                <a:r>
                  <a:rPr lang="fr-FR" sz="320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Rectangle 3">
                <a:extLst>
                  <a:ext uri="{FF2B5EF4-FFF2-40B4-BE49-F238E27FC236}">
                    <a16:creationId xmlns:a16="http://schemas.microsoft.com/office/drawing/2014/main" id="{94DD3D01-843D-4926-800D-D57BC10A8FFB}"/>
                  </a:ext>
                </a:extLst>
              </p:cNvPr>
              <p:cNvSpPr>
                <a:spLocks noRot="1" noChangeAspect="1" noMove="1" noResize="1" noEditPoints="1" noAdjustHandles="1" noChangeArrowheads="1" noChangeShapeType="1" noTextEdit="1"/>
              </p:cNvSpPr>
              <p:nvPr/>
            </p:nvSpPr>
            <p:spPr>
              <a:xfrm>
                <a:off x="273132" y="495248"/>
                <a:ext cx="11435937" cy="4654351"/>
              </a:xfrm>
              <a:prstGeom prst="rect">
                <a:avLst/>
              </a:prstGeom>
              <a:blipFill>
                <a:blip r:embed="rId3"/>
                <a:stretch>
                  <a:fillRect l="-1386" t="-1178" b="-3272"/>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B6BDEB12-6748-45BB-B26D-8DE535858A26}"/>
              </a:ext>
            </a:extLst>
          </p:cNvPr>
          <p:cNvSpPr/>
          <p:nvPr/>
        </p:nvSpPr>
        <p:spPr>
          <a:xfrm>
            <a:off x="9429007" y="1796379"/>
            <a:ext cx="510639" cy="504050"/>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4185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304335" y="7885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Phần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4.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Vận</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dụng</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cao</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21" name="TextBox 20">
            <a:hlinkClick r:id="rId2" action="ppaction://hlinksldjump"/>
            <a:extLst>
              <a:ext uri="{FF2B5EF4-FFF2-40B4-BE49-F238E27FC236}">
                <a16:creationId xmlns:a16="http://schemas.microsoft.com/office/drawing/2014/main" id="{098B84E5-3D5A-4303-8163-259271C3D175}"/>
              </a:ext>
            </a:extLst>
          </p:cNvPr>
          <p:cNvSpPr txBox="1"/>
          <p:nvPr/>
        </p:nvSpPr>
        <p:spPr>
          <a:xfrm>
            <a:off x="9199815" y="2874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5</a:t>
            </a:r>
            <a:endParaRPr lang="en-US" sz="3200" dirty="0">
              <a:latin typeface="Times New Roman" pitchFamily="18" charset="0"/>
              <a:cs typeface="Times New Roman" pitchFamily="18" charset="0"/>
            </a:endParaRPr>
          </a:p>
        </p:txBody>
      </p:sp>
      <p:sp>
        <p:nvSpPr>
          <p:cNvPr id="22" name="TextBox 21">
            <a:hlinkClick r:id="rId3" action="ppaction://hlinksldjump"/>
            <a:extLst>
              <a:ext uri="{FF2B5EF4-FFF2-40B4-BE49-F238E27FC236}">
                <a16:creationId xmlns:a16="http://schemas.microsoft.com/office/drawing/2014/main" id="{2D116311-D887-475E-A44A-4AC352C1DFBC}"/>
              </a:ext>
            </a:extLst>
          </p:cNvPr>
          <p:cNvSpPr txBox="1"/>
          <p:nvPr/>
        </p:nvSpPr>
        <p:spPr>
          <a:xfrm>
            <a:off x="7186864" y="2874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4</a:t>
            </a:r>
            <a:endParaRPr lang="en-US" sz="3200" dirty="0">
              <a:latin typeface="Times New Roman" pitchFamily="18" charset="0"/>
              <a:cs typeface="Times New Roman" pitchFamily="18" charset="0"/>
            </a:endParaRPr>
          </a:p>
        </p:txBody>
      </p:sp>
      <p:sp>
        <p:nvSpPr>
          <p:cNvPr id="23" name="TextBox 22">
            <a:hlinkClick r:id="rId4" action="ppaction://hlinksldjump"/>
            <a:extLst>
              <a:ext uri="{FF2B5EF4-FFF2-40B4-BE49-F238E27FC236}">
                <a16:creationId xmlns:a16="http://schemas.microsoft.com/office/drawing/2014/main" id="{BA2A77EC-6A51-47F0-86B7-056DAF74C522}"/>
              </a:ext>
            </a:extLst>
          </p:cNvPr>
          <p:cNvSpPr txBox="1"/>
          <p:nvPr/>
        </p:nvSpPr>
        <p:spPr>
          <a:xfrm>
            <a:off x="5243764" y="2874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3</a:t>
            </a:r>
            <a:endParaRPr lang="en-US" sz="3200" dirty="0">
              <a:latin typeface="Times New Roman" pitchFamily="18" charset="0"/>
              <a:cs typeface="Times New Roman" pitchFamily="18" charset="0"/>
            </a:endParaRPr>
          </a:p>
        </p:txBody>
      </p:sp>
      <p:sp>
        <p:nvSpPr>
          <p:cNvPr id="24" name="TextBox 23">
            <a:hlinkClick r:id="rId5" action="ppaction://hlinksldjump"/>
            <a:extLst>
              <a:ext uri="{FF2B5EF4-FFF2-40B4-BE49-F238E27FC236}">
                <a16:creationId xmlns:a16="http://schemas.microsoft.com/office/drawing/2014/main" id="{745C8C66-DF03-4067-9C7F-2C0016A87188}"/>
              </a:ext>
            </a:extLst>
          </p:cNvPr>
          <p:cNvSpPr txBox="1"/>
          <p:nvPr/>
        </p:nvSpPr>
        <p:spPr>
          <a:xfrm>
            <a:off x="3176839" y="28442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a:t>
            </a:r>
            <a:endParaRPr lang="en-US" sz="3200" dirty="0">
              <a:latin typeface="Times New Roman" pitchFamily="18" charset="0"/>
              <a:cs typeface="Times New Roman" pitchFamily="18" charset="0"/>
            </a:endParaRPr>
          </a:p>
        </p:txBody>
      </p:sp>
      <p:sp>
        <p:nvSpPr>
          <p:cNvPr id="27" name="TextBox 26">
            <a:hlinkClick r:id="rId6" action="ppaction://hlinksldjump"/>
            <a:extLst>
              <a:ext uri="{FF2B5EF4-FFF2-40B4-BE49-F238E27FC236}">
                <a16:creationId xmlns:a16="http://schemas.microsoft.com/office/drawing/2014/main" id="{4CE7376D-CD54-4F35-A381-BF158D6A3505}"/>
              </a:ext>
            </a:extLst>
          </p:cNvPr>
          <p:cNvSpPr txBox="1"/>
          <p:nvPr/>
        </p:nvSpPr>
        <p:spPr>
          <a:xfrm>
            <a:off x="1119439" y="28632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a:t>
            </a:r>
          </a:p>
        </p:txBody>
      </p:sp>
      <p:sp>
        <p:nvSpPr>
          <p:cNvPr id="8" name="Arrow: Left 7">
            <a:hlinkClick r:id="rId7" action="ppaction://hlinksldjump"/>
            <a:extLst>
              <a:ext uri="{FF2B5EF4-FFF2-40B4-BE49-F238E27FC236}">
                <a16:creationId xmlns:a16="http://schemas.microsoft.com/office/drawing/2014/main" id="{B148BA97-F5C4-4DAF-86E3-F6AAEE4C97B4}"/>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88023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Left 1">
            <a:hlinkClick r:id="rId2" action="ppaction://hlinksldjump"/>
            <a:extLst>
              <a:ext uri="{FF2B5EF4-FFF2-40B4-BE49-F238E27FC236}">
                <a16:creationId xmlns:a16="http://schemas.microsoft.com/office/drawing/2014/main" id="{3C0C6BA5-631C-4130-B34C-7D60E25FA198}"/>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8000F16-7269-4236-8D6C-A1CC0F070639}"/>
              </a:ext>
            </a:extLst>
          </p:cNvPr>
          <p:cNvSpPr/>
          <p:nvPr/>
        </p:nvSpPr>
        <p:spPr>
          <a:xfrm>
            <a:off x="3885576" y="2013292"/>
            <a:ext cx="510639" cy="504050"/>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01503B14-5DE3-419C-8119-EC0FC3EC19BA}"/>
                  </a:ext>
                </a:extLst>
              </p:cNvPr>
              <p:cNvSpPr/>
              <p:nvPr/>
            </p:nvSpPr>
            <p:spPr>
              <a:xfrm>
                <a:off x="255877" y="23629"/>
                <a:ext cx="11092704" cy="6834371"/>
              </a:xfrm>
              <a:prstGeom prst="rect">
                <a:avLst/>
              </a:prstGeom>
            </p:spPr>
            <p:txBody>
              <a:bodyPr wrap="square">
                <a:spAutoFit/>
              </a:bodyPr>
              <a:lstStyle/>
              <a:p>
                <a:pPr marL="629920" indent="-629920" algn="just">
                  <a:spcBef>
                    <a:spcPts val="1440"/>
                  </a:spcBef>
                  <a:tabLst>
                    <a:tab pos="629920" algn="l"/>
                  </a:tabLst>
                </a:pPr>
                <a:r>
                  <a:rPr lang="vi-VN" sz="3200" b="1">
                    <a:solidFill>
                      <a:srgbClr val="0000FF"/>
                    </a:solidFill>
                    <a:latin typeface="Times New Roman" panose="02020603050405020304" pitchFamily="18" charset="0"/>
                    <a:ea typeface="Times New Roman" panose="02020603050405020304" pitchFamily="18" charset="0"/>
                  </a:rPr>
                  <a:t>Câu </a:t>
                </a:r>
                <a:r>
                  <a:rPr lang="en-US" sz="3200" b="1">
                    <a:solidFill>
                      <a:srgbClr val="0000FF"/>
                    </a:solidFill>
                    <a:latin typeface="Times New Roman" panose="02020603050405020304" pitchFamily="18" charset="0"/>
                    <a:ea typeface="Times New Roman" panose="02020603050405020304" pitchFamily="18" charset="0"/>
                  </a:rPr>
                  <a:t>4</a:t>
                </a:r>
                <a:r>
                  <a:rPr lang="vi-VN" sz="3200" b="1">
                    <a:solidFill>
                      <a:srgbClr val="0000FF"/>
                    </a:solidFill>
                    <a:latin typeface="Times New Roman" panose="02020603050405020304" pitchFamily="18" charset="0"/>
                    <a:ea typeface="Times New Roman" panose="02020603050405020304" pitchFamily="18" charset="0"/>
                  </a:rPr>
                  <a:t>:</a:t>
                </a:r>
                <a:r>
                  <a:rPr lang="en-US" sz="3200" b="1">
                    <a:solidFill>
                      <a:srgbClr val="0000FF"/>
                    </a:solidFill>
                    <a:latin typeface="Times New Roman" panose="02020603050405020304" pitchFamily="18" charset="0"/>
                    <a:ea typeface="Times New Roman" panose="02020603050405020304" pitchFamily="18" charset="0"/>
                  </a:rPr>
                  <a:t> </a:t>
                </a:r>
                <a:r>
                  <a:rPr lang="vi-VN" sz="3200">
                    <a:latin typeface="Times New Roman" panose="02020603050405020304" pitchFamily="18" charset="0"/>
                    <a:ea typeface="Times New Roman" panose="02020603050405020304" pitchFamily="18" charset="0"/>
                  </a:rPr>
                  <a:t>Tìm tất cả các giá trị của m để hàm số</a:t>
                </a:r>
                <a:endParaRPr lang="en-US" sz="3200">
                  <a:latin typeface="Times New Roman" panose="02020603050405020304" pitchFamily="18" charset="0"/>
                  <a:ea typeface="Times New Roman" panose="02020603050405020304" pitchFamily="18" charset="0"/>
                </a:endParaRPr>
              </a:p>
              <a:p>
                <a:pPr marL="629920" indent="-629920" algn="ctr">
                  <a:spcBef>
                    <a:spcPts val="1440"/>
                  </a:spcBef>
                  <a:tabLst>
                    <a:tab pos="629920" algn="l"/>
                  </a:tabLst>
                </a:pPr>
                <a:r>
                  <a:rPr lang="vi-VN" sz="320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𝑥</m:t>
                        </m:r>
                      </m:e>
                      <m:sup>
                        <m:r>
                          <a:rPr lang="en-US" sz="3200" i="1">
                            <a:latin typeface="Cambria Math" panose="02040503050406030204" pitchFamily="18" charset="0"/>
                            <a:ea typeface="Times New Roman" panose="02020603050405020304" pitchFamily="18" charset="0"/>
                          </a:rPr>
                          <m:t>3</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3</m:t>
                    </m:r>
                    <m:r>
                      <a:rPr lang="en-US" sz="3200" i="1">
                        <a:latin typeface="Cambria Math" panose="02040503050406030204" pitchFamily="18" charset="0"/>
                        <a:ea typeface="Times New Roman" panose="02020603050405020304" pitchFamily="18" charset="0"/>
                      </a:rPr>
                      <m:t>𝑚</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𝑥</m:t>
                        </m:r>
                      </m:e>
                      <m:sup>
                        <m:r>
                          <a:rPr lang="en-US" sz="3200" i="1">
                            <a:latin typeface="Cambria Math" panose="02040503050406030204" pitchFamily="18" charset="0"/>
                            <a:ea typeface="Times New Roman" panose="02020603050405020304" pitchFamily="18" charset="0"/>
                          </a:rPr>
                          <m:t>2</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3</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2</m:t>
                        </m:r>
                        <m:r>
                          <a:rPr lang="en-US" sz="3200" i="1">
                            <a:latin typeface="Cambria Math" panose="02040503050406030204" pitchFamily="18" charset="0"/>
                            <a:ea typeface="Times New Roman" panose="02020603050405020304" pitchFamily="18" charset="0"/>
                          </a:rPr>
                          <m:t>𝑚</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1</m:t>
                        </m:r>
                      </m:e>
                    </m:d>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1</m:t>
                    </m:r>
                  </m:oMath>
                </a14:m>
                <a:r>
                  <a:rPr lang="vi-VN" sz="3200">
                    <a:latin typeface="Times New Roman" panose="02020603050405020304" pitchFamily="18" charset="0"/>
                    <a:ea typeface="Times New Roman" panose="02020603050405020304" pitchFamily="18" charset="0"/>
                  </a:rPr>
                  <a:t> </a:t>
                </a:r>
                <a:endParaRPr lang="en-US" sz="3200">
                  <a:latin typeface="Times New Roman" panose="02020603050405020304" pitchFamily="18" charset="0"/>
                  <a:ea typeface="Times New Roman" panose="02020603050405020304" pitchFamily="18" charset="0"/>
                </a:endParaRPr>
              </a:p>
              <a:p>
                <a:pPr marL="629920" indent="-629920" algn="just">
                  <a:spcBef>
                    <a:spcPts val="1440"/>
                  </a:spcBef>
                  <a:tabLst>
                    <a:tab pos="629920" algn="l"/>
                  </a:tabLst>
                </a:pPr>
                <a:r>
                  <a:rPr lang="en-US" sz="3200">
                    <a:latin typeface="Times New Roman" panose="02020603050405020304" pitchFamily="18" charset="0"/>
                    <a:ea typeface="Times New Roman" panose="02020603050405020304" pitchFamily="18" charset="0"/>
                  </a:rPr>
                  <a:t>            </a:t>
                </a:r>
                <a:r>
                  <a:rPr lang="vi-VN" sz="3200">
                    <a:latin typeface="Times New Roman" panose="02020603050405020304" pitchFamily="18" charset="0"/>
                    <a:ea typeface="Times New Roman" panose="02020603050405020304" pitchFamily="18" charset="0"/>
                  </a:rPr>
                  <a:t>nghịch biến trên đoạn có độ dài bằng </a:t>
                </a:r>
                <a14:m>
                  <m:oMath xmlns:m="http://schemas.openxmlformats.org/officeDocument/2006/math">
                    <m:r>
                      <a:rPr lang="en-US" sz="3200" i="1">
                        <a:latin typeface="Cambria Math" panose="02040503050406030204" pitchFamily="18" charset="0"/>
                        <a:ea typeface="Times New Roman" panose="02020603050405020304" pitchFamily="18" charset="0"/>
                      </a:rPr>
                      <m:t>2</m:t>
                    </m:r>
                  </m:oMath>
                </a14:m>
                <a:r>
                  <a:rPr lang="vi-VN" sz="3200">
                    <a:latin typeface="Times New Roman" panose="02020603050405020304" pitchFamily="18" charset="0"/>
                    <a:ea typeface="Times New Roman" panose="02020603050405020304" pitchFamily="18" charset="0"/>
                  </a:rPr>
                  <a:t>?</a:t>
                </a:r>
                <a:endParaRPr lang="en-US" sz="3200">
                  <a:latin typeface="Times New Roman" panose="02020603050405020304" pitchFamily="18" charset="0"/>
                  <a:ea typeface="Times New Roman" panose="02020603050405020304" pitchFamily="18" charset="0"/>
                </a:endParaRPr>
              </a:p>
              <a:p>
                <a:pPr marL="629920" indent="-629920" algn="just">
                  <a:spcBef>
                    <a:spcPts val="1440"/>
                  </a:spcBef>
                  <a:tabLst>
                    <a:tab pos="629920" algn="l"/>
                  </a:tabLst>
                </a:pPr>
                <a:r>
                  <a:rPr lang="vi-VN" sz="32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3200" i="1">
                        <a:latin typeface="Cambria Math" panose="02040503050406030204" pitchFamily="18" charset="0"/>
                        <a:ea typeface="Times New Roman" panose="02020603050405020304" pitchFamily="18" charset="0"/>
                      </a:rPr>
                      <m:t>𝑚</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0</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𝑚</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2</m:t>
                    </m:r>
                  </m:oMath>
                </a14:m>
                <a:r>
                  <a:rPr lang="vi-VN" sz="3200">
                    <a:latin typeface="Times New Roman" panose="02020603050405020304" pitchFamily="18" charset="0"/>
                    <a:ea typeface="Times New Roman" panose="02020603050405020304" pitchFamily="18" charset="0"/>
                  </a:rPr>
                  <a:t>.	</a:t>
                </a:r>
                <a:r>
                  <a:rPr lang="vi-VN" sz="32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3200" i="1">
                        <a:latin typeface="Cambria Math" panose="02040503050406030204" pitchFamily="18" charset="0"/>
                        <a:ea typeface="Times New Roman" panose="02020603050405020304" pitchFamily="18" charset="0"/>
                      </a:rPr>
                      <m:t>𝑚</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2</m:t>
                    </m:r>
                  </m:oMath>
                </a14:m>
                <a:r>
                  <a:rPr lang="vi-VN" sz="3200">
                    <a:latin typeface="Times New Roman" panose="02020603050405020304" pitchFamily="18" charset="0"/>
                    <a:ea typeface="Times New Roman" panose="02020603050405020304" pitchFamily="18" charset="0"/>
                  </a:rPr>
                  <a:t>.</a:t>
                </a:r>
                <a:r>
                  <a:rPr lang="en-US" sz="3200">
                    <a:latin typeface="Times New Roman" panose="02020603050405020304" pitchFamily="18" charset="0"/>
                    <a:ea typeface="Times New Roman" panose="02020603050405020304" pitchFamily="18" charset="0"/>
                  </a:rPr>
                  <a:t>	</a:t>
                </a:r>
                <a:r>
                  <a:rPr lang="vi-VN" sz="32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3200" i="1">
                        <a:latin typeface="Cambria Math" panose="02040503050406030204" pitchFamily="18" charset="0"/>
                        <a:ea typeface="Times New Roman" panose="02020603050405020304" pitchFamily="18" charset="0"/>
                      </a:rPr>
                      <m:t>𝑚</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0</m:t>
                    </m:r>
                  </m:oMath>
                </a14:m>
                <a:r>
                  <a:rPr lang="vi-VN" sz="3200">
                    <a:latin typeface="Times New Roman" panose="02020603050405020304" pitchFamily="18" charset="0"/>
                    <a:ea typeface="Times New Roman" panose="02020603050405020304" pitchFamily="18" charset="0"/>
                  </a:rPr>
                  <a:t>.	</a:t>
                </a:r>
                <a:r>
                  <a:rPr lang="en-US" sz="3200">
                    <a:latin typeface="Times New Roman" panose="02020603050405020304" pitchFamily="18" charset="0"/>
                    <a:ea typeface="Times New Roman" panose="02020603050405020304" pitchFamily="18" charset="0"/>
                  </a:rPr>
                  <a:t>	</a:t>
                </a:r>
                <a:r>
                  <a:rPr lang="vi-VN" sz="32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en-US" sz="3200" i="1">
                        <a:latin typeface="Cambria Math" panose="02040503050406030204" pitchFamily="18" charset="0"/>
                        <a:ea typeface="Times New Roman" panose="02020603050405020304" pitchFamily="18" charset="0"/>
                      </a:rPr>
                      <m:t>𝑚</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1</m:t>
                    </m:r>
                  </m:oMath>
                </a14:m>
                <a:r>
                  <a:rPr lang="vi-VN" sz="3200">
                    <a:latin typeface="Times New Roman" panose="02020603050405020304" pitchFamily="18" charset="0"/>
                    <a:ea typeface="Times New Roman" panose="02020603050405020304" pitchFamily="18" charset="0"/>
                  </a:rPr>
                  <a:t>.</a:t>
                </a:r>
                <a:endParaRPr lang="en-US" sz="3200">
                  <a:latin typeface="Times New Roman" panose="02020603050405020304" pitchFamily="18" charset="0"/>
                  <a:ea typeface="Times New Roman" panose="02020603050405020304" pitchFamily="18" charset="0"/>
                </a:endParaRPr>
              </a:p>
              <a:p>
                <a:pPr marL="629920" algn="ctr">
                  <a:spcAft>
                    <a:spcPts val="0"/>
                  </a:spcAft>
                </a:pPr>
                <a:r>
                  <a:rPr lang="vi-VN" sz="3200" b="1">
                    <a:latin typeface="Times New Roman" panose="02020603050405020304" pitchFamily="18" charset="0"/>
                    <a:ea typeface="Times New Roman" panose="02020603050405020304" pitchFamily="18" charset="0"/>
                  </a:rPr>
                  <a:t>Lời</a:t>
                </a:r>
                <a:r>
                  <a:rPr lang="vi-VN" sz="3200">
                    <a:latin typeface="Times New Roman" panose="02020603050405020304" pitchFamily="18" charset="0"/>
                    <a:ea typeface="Times New Roman" panose="02020603050405020304" pitchFamily="18" charset="0"/>
                  </a:rPr>
                  <a:t> </a:t>
                </a:r>
                <a:r>
                  <a:rPr lang="vi-VN" sz="3200" b="1">
                    <a:latin typeface="Times New Roman" panose="02020603050405020304" pitchFamily="18" charset="0"/>
                    <a:ea typeface="Times New Roman" panose="02020603050405020304" pitchFamily="18" charset="0"/>
                  </a:rPr>
                  <a:t>giải</a:t>
                </a:r>
                <a:endParaRPr lang="en-US" sz="3200">
                  <a:latin typeface="Times New Roman" panose="02020603050405020304" pitchFamily="18" charset="0"/>
                  <a:ea typeface="Times New Roman" panose="02020603050405020304" pitchFamily="18" charset="0"/>
                </a:endParaRPr>
              </a:p>
              <a:p>
                <a:pPr>
                  <a:spcAft>
                    <a:spcPts val="0"/>
                  </a:spcAft>
                </a:pPr>
                <a:r>
                  <a:rPr lang="vi-VN" sz="3200">
                    <a:latin typeface="Times New Roman" panose="02020603050405020304" pitchFamily="18" charset="0"/>
                    <a:ea typeface="Times New Roman" panose="02020603050405020304" pitchFamily="18" charset="0"/>
                  </a:rPr>
                  <a:t>Xét hàm số </a:t>
                </a:r>
                <a14:m>
                  <m:oMath xmlns:m="http://schemas.openxmlformats.org/officeDocument/2006/math">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𝑥</m:t>
                        </m:r>
                      </m:e>
                      <m:sup>
                        <m:r>
                          <a:rPr lang="en-US" sz="3200" i="1">
                            <a:latin typeface="Cambria Math" panose="02040503050406030204" pitchFamily="18" charset="0"/>
                            <a:ea typeface="Times New Roman" panose="02020603050405020304" pitchFamily="18" charset="0"/>
                          </a:rPr>
                          <m:t>3</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3</m:t>
                    </m:r>
                    <m:r>
                      <a:rPr lang="en-US" sz="3200" i="1">
                        <a:latin typeface="Cambria Math" panose="02040503050406030204" pitchFamily="18" charset="0"/>
                        <a:ea typeface="Times New Roman" panose="02020603050405020304" pitchFamily="18" charset="0"/>
                      </a:rPr>
                      <m:t>𝑚</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𝑥</m:t>
                        </m:r>
                      </m:e>
                      <m:sup>
                        <m:r>
                          <a:rPr lang="en-US" sz="3200" i="1">
                            <a:latin typeface="Cambria Math" panose="02040503050406030204" pitchFamily="18" charset="0"/>
                            <a:ea typeface="Times New Roman" panose="02020603050405020304" pitchFamily="18" charset="0"/>
                          </a:rPr>
                          <m:t>2</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3</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2</m:t>
                        </m:r>
                        <m:r>
                          <a:rPr lang="en-US" sz="3200" i="1">
                            <a:latin typeface="Cambria Math" panose="02040503050406030204" pitchFamily="18" charset="0"/>
                            <a:ea typeface="Times New Roman" panose="02020603050405020304" pitchFamily="18" charset="0"/>
                          </a:rPr>
                          <m:t>𝑚</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1</m:t>
                        </m:r>
                      </m:e>
                    </m:d>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1</m:t>
                    </m:r>
                  </m:oMath>
                </a14:m>
                <a:r>
                  <a:rPr lang="vi-VN" sz="3200">
                    <a:latin typeface="Times New Roman" panose="02020603050405020304" pitchFamily="18" charset="0"/>
                    <a:ea typeface="Times New Roman" panose="02020603050405020304" pitchFamily="18" charset="0"/>
                  </a:rPr>
                  <a:t>.</a:t>
                </a:r>
                <a:endParaRPr lang="en-US" sz="3200">
                  <a:latin typeface="Times New Roman" panose="02020603050405020304" pitchFamily="18" charset="0"/>
                  <a:ea typeface="Times New Roman" panose="02020603050405020304" pitchFamily="18" charset="0"/>
                </a:endParaRPr>
              </a:p>
              <a:p>
                <a:pPr>
                  <a:spcAft>
                    <a:spcPts val="0"/>
                  </a:spcAft>
                </a:pPr>
                <a:r>
                  <a:rPr lang="vi-VN" sz="3200">
                    <a:latin typeface="Times New Roman" panose="02020603050405020304" pitchFamily="18" charset="0"/>
                    <a:ea typeface="Times New Roman" panose="02020603050405020304" pitchFamily="18" charset="0"/>
                  </a:rPr>
                  <a:t>TXĐ:</a:t>
                </a:r>
                <a14:m>
                  <m:oMath xmlns:m="http://schemas.openxmlformats.org/officeDocument/2006/math">
                    <m:r>
                      <a:rPr lang="en-US" sz="3200" i="1">
                        <a:latin typeface="Cambria Math" panose="02040503050406030204" pitchFamily="18" charset="0"/>
                        <a:ea typeface="Times New Roman" panose="02020603050405020304" pitchFamily="18" charset="0"/>
                      </a:rPr>
                      <m:t>𝐷</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ℝ</m:t>
                    </m:r>
                  </m:oMath>
                </a14:m>
                <a:r>
                  <a:rPr lang="vi-VN" sz="3200">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𝑦</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3</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𝑥</m:t>
                        </m:r>
                      </m:e>
                      <m:sup>
                        <m:r>
                          <a:rPr lang="en-US" sz="3200" i="1">
                            <a:latin typeface="Cambria Math" panose="02040503050406030204" pitchFamily="18" charset="0"/>
                            <a:ea typeface="Times New Roman" panose="02020603050405020304" pitchFamily="18" charset="0"/>
                          </a:rPr>
                          <m:t>2</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6</m:t>
                    </m:r>
                    <m:r>
                      <a:rPr lang="en-US" sz="3200" i="1">
                        <a:latin typeface="Cambria Math" panose="02040503050406030204" pitchFamily="18" charset="0"/>
                        <a:ea typeface="Times New Roman" panose="02020603050405020304" pitchFamily="18" charset="0"/>
                      </a:rPr>
                      <m:t>𝑚𝑥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3</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2</m:t>
                        </m:r>
                        <m:r>
                          <a:rPr lang="en-US" sz="3200" i="1">
                            <a:latin typeface="Cambria Math" panose="02040503050406030204" pitchFamily="18" charset="0"/>
                            <a:ea typeface="Times New Roman" panose="02020603050405020304" pitchFamily="18" charset="0"/>
                          </a:rPr>
                          <m:t>𝑚</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1</m:t>
                        </m:r>
                      </m:e>
                    </m:d>
                  </m:oMath>
                </a14:m>
                <a:r>
                  <a:rPr lang="vi-VN" sz="3200">
                    <a:latin typeface="Times New Roman" panose="02020603050405020304" pitchFamily="18" charset="0"/>
                    <a:ea typeface="Times New Roman" panose="02020603050405020304" pitchFamily="18" charset="0"/>
                  </a:rPr>
                  <a:t>.</a:t>
                </a:r>
                <a:endParaRPr lang="en-US" sz="3200">
                  <a:latin typeface="Times New Roman" panose="02020603050405020304" pitchFamily="18" charset="0"/>
                  <a:ea typeface="Times New Roman" panose="02020603050405020304" pitchFamily="18" charset="0"/>
                </a:endParaRPr>
              </a:p>
              <a:p>
                <a:pPr>
                  <a:spcAft>
                    <a:spcPts val="0"/>
                  </a:spcAft>
                </a:pPr>
                <a:r>
                  <a:rPr lang="vi-VN" sz="3200">
                    <a:latin typeface="Times New Roman" panose="02020603050405020304" pitchFamily="18" charset="0"/>
                    <a:ea typeface="Times New Roman" panose="02020603050405020304" pitchFamily="18" charset="0"/>
                  </a:rPr>
                  <a:t>Hàm số nghịch biến trên đoạn có độ dài bằng </a:t>
                </a:r>
                <a14:m>
                  <m:oMath xmlns:m="http://schemas.openxmlformats.org/officeDocument/2006/math">
                    <m:r>
                      <a:rPr lang="en-US" sz="3200" i="1">
                        <a:latin typeface="Cambria Math" panose="02040503050406030204" pitchFamily="18" charset="0"/>
                        <a:ea typeface="Times New Roman" panose="02020603050405020304" pitchFamily="18" charset="0"/>
                      </a:rPr>
                      <m:t>2</m:t>
                    </m:r>
                  </m:oMath>
                </a14:m>
                <a:r>
                  <a:rPr lang="vi-VN" sz="3200">
                    <a:latin typeface="Times New Roman" panose="02020603050405020304" pitchFamily="18" charset="0"/>
                    <a:ea typeface="Times New Roman" panose="02020603050405020304" pitchFamily="18" charset="0"/>
                  </a:rPr>
                  <a:t>.</a:t>
                </a:r>
                <a:endParaRPr lang="en-US" sz="3200">
                  <a:latin typeface="Times New Roman" panose="02020603050405020304" pitchFamily="18" charset="0"/>
                  <a:ea typeface="Times New Roman" panose="02020603050405020304" pitchFamily="18" charset="0"/>
                </a:endParaRPr>
              </a:p>
              <a:p>
                <a:pPr>
                  <a:spcAft>
                    <a:spcPts val="0"/>
                  </a:spcAft>
                </a:pPr>
                <a14:m>
                  <m:oMath xmlns:m="http://schemas.openxmlformats.org/officeDocument/2006/math">
                    <m:r>
                      <a:rPr lang="en-US" sz="3200" i="1">
                        <a:latin typeface="Cambria Math" panose="02040503050406030204" pitchFamily="18" charset="0"/>
                        <a:ea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𝑦</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0</m:t>
                    </m:r>
                  </m:oMath>
                </a14:m>
                <a:r>
                  <a:rPr lang="vi-VN" sz="3200">
                    <a:latin typeface="Times New Roman" panose="02020603050405020304" pitchFamily="18" charset="0"/>
                    <a:ea typeface="Times New Roman" panose="02020603050405020304" pitchFamily="18" charset="0"/>
                  </a:rPr>
                  <a:t> có hai nghiệm phân biệt </a:t>
                </a:r>
                <a14:m>
                  <m:oMath xmlns:m="http://schemas.openxmlformats.org/officeDocument/2006/math">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𝑥</m:t>
                        </m:r>
                      </m:e>
                      <m:sub>
                        <m:r>
                          <a:rPr lang="en-US" sz="3200" i="1">
                            <a:latin typeface="Cambria Math" panose="02040503050406030204" pitchFamily="18" charset="0"/>
                            <a:ea typeface="Times New Roman" panose="02020603050405020304" pitchFamily="18" charset="0"/>
                          </a:rPr>
                          <m:t>1</m:t>
                        </m:r>
                      </m:sub>
                    </m:sSub>
                  </m:oMath>
                </a14:m>
                <a:r>
                  <a:rPr lang="vi-VN" sz="320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𝑥</m:t>
                        </m:r>
                      </m:e>
                      <m:sub>
                        <m:r>
                          <a:rPr lang="en-US" sz="3200" i="1">
                            <a:latin typeface="Cambria Math" panose="02040503050406030204" pitchFamily="18" charset="0"/>
                            <a:ea typeface="Times New Roman" panose="02020603050405020304" pitchFamily="18" charset="0"/>
                          </a:rPr>
                          <m:t>2</m:t>
                        </m:r>
                      </m:sub>
                    </m:sSub>
                  </m:oMath>
                </a14:m>
                <a:r>
                  <a:rPr lang="vi-VN" sz="3200">
                    <a:latin typeface="Times New Roman" panose="02020603050405020304" pitchFamily="18" charset="0"/>
                    <a:ea typeface="Times New Roman" panose="02020603050405020304" pitchFamily="18" charset="0"/>
                  </a:rPr>
                  <a:t> thỏa mãn </a:t>
                </a:r>
                <a14:m>
                  <m:oMath xmlns:m="http://schemas.openxmlformats.org/officeDocument/2006/math">
                    <m:d>
                      <m:dPr>
                        <m:begChr m:val="|"/>
                        <m:endChr m:val="|"/>
                        <m:ctrlPr>
                          <a:rPr lang="en-US" sz="3200" i="1">
                            <a:latin typeface="Cambria Math" panose="02040503050406030204" pitchFamily="18" charset="0"/>
                            <a:ea typeface="Times New Roman" panose="02020603050405020304" pitchFamily="18" charset="0"/>
                          </a:rPr>
                        </m:ctrlPr>
                      </m:dPr>
                      <m:e>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𝑥</m:t>
                            </m:r>
                          </m:e>
                          <m:sub>
                            <m:r>
                              <a:rPr lang="en-US" sz="3200" i="1">
                                <a:latin typeface="Cambria Math" panose="02040503050406030204" pitchFamily="18" charset="0"/>
                                <a:ea typeface="Times New Roman" panose="02020603050405020304" pitchFamily="18" charset="0"/>
                              </a:rPr>
                              <m:t>1</m:t>
                            </m:r>
                          </m:sub>
                        </m:sSub>
                        <m:r>
                          <a:rPr lang="en-US" sz="3200" i="1">
                            <a:latin typeface="Cambria Math" panose="02040503050406030204" pitchFamily="18" charset="0"/>
                            <a:ea typeface="Times New Roman" panose="02020603050405020304" pitchFamily="18" charset="0"/>
                          </a:rPr>
                          <m:t>−</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𝑥</m:t>
                            </m:r>
                          </m:e>
                          <m:sub>
                            <m:r>
                              <a:rPr lang="en-US" sz="3200" i="1">
                                <a:latin typeface="Cambria Math" panose="02040503050406030204" pitchFamily="18" charset="0"/>
                                <a:ea typeface="Times New Roman" panose="02020603050405020304" pitchFamily="18" charset="0"/>
                              </a:rPr>
                              <m:t>2</m:t>
                            </m:r>
                          </m:sub>
                        </m:sSub>
                      </m:e>
                    </m:d>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2</m:t>
                    </m:r>
                  </m:oMath>
                </a14:m>
                <a:r>
                  <a:rPr lang="vi-VN" sz="3200">
                    <a:latin typeface="Times New Roman" panose="02020603050405020304" pitchFamily="18" charset="0"/>
                    <a:ea typeface="Times New Roman" panose="02020603050405020304" pitchFamily="18" charset="0"/>
                  </a:rPr>
                  <a:t>.</a:t>
                </a:r>
                <a:endParaRPr lang="en-US" sz="3200">
                  <a:latin typeface="Times New Roman" panose="02020603050405020304" pitchFamily="18" charset="0"/>
                  <a:ea typeface="Times New Roman" panose="02020603050405020304" pitchFamily="18" charset="0"/>
                </a:endParaRPr>
              </a:p>
              <a:p>
                <a:pPr>
                  <a:spcAft>
                    <a:spcPts val="0"/>
                  </a:spcAft>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3200" i="1">
                              <a:latin typeface="Cambria Math" panose="02040503050406030204" pitchFamily="18" charset="0"/>
                              <a:ea typeface="Times New Roman" panose="02020603050405020304" pitchFamily="18" charset="0"/>
                            </a:rPr>
                          </m:ctrlPr>
                        </m:dPr>
                        <m:e>
                          <m:eqArr>
                            <m:eqArrPr>
                              <m:ctrlPr>
                                <a:rPr lang="en-US" sz="3200" i="1">
                                  <a:latin typeface="Cambria Math" panose="02040503050406030204" pitchFamily="18" charset="0"/>
                                  <a:ea typeface="Times New Roman" panose="02020603050405020304" pitchFamily="18" charset="0"/>
                                </a:rPr>
                              </m:ctrlPr>
                            </m:eqArrPr>
                            <m:e>
                              <m:r>
                                <a:rPr lang="en-US" sz="3200" i="1">
                                  <a:latin typeface="Cambria Math" panose="02040503050406030204" pitchFamily="18" charset="0"/>
                                  <a:ea typeface="Times New Roman" panose="02020603050405020304" pitchFamily="18" charset="0"/>
                                </a:rPr>
                                <m:t>&amp;</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𝛥</m:t>
                                  </m:r>
                                </m:e>
                                <m:sup>
                                  <m:r>
                                    <a:rPr lang="en-US" sz="3200" i="1">
                                      <a:latin typeface="Cambria Math" panose="02040503050406030204" pitchFamily="18" charset="0"/>
                                      <a:ea typeface="Times New Roman" panose="02020603050405020304" pitchFamily="18" charset="0"/>
                                    </a:rPr>
                                    <m:t>′</m:t>
                                  </m:r>
                                </m:sup>
                              </m:sSup>
                              <m:r>
                                <a:rPr lang="en-US" sz="3200" i="1">
                                  <a:latin typeface="Cambria Math" panose="02040503050406030204" pitchFamily="18" charset="0"/>
                                  <a:ea typeface="Times New Roman" panose="02020603050405020304" pitchFamily="18" charset="0"/>
                                </a:rPr>
                                <m:t>&gt;</m:t>
                              </m:r>
                              <m:r>
                                <a:rPr lang="en-US" sz="3200" i="1">
                                  <a:latin typeface="Cambria Math" panose="02040503050406030204" pitchFamily="18" charset="0"/>
                                  <a:ea typeface="Times New Roman" panose="02020603050405020304" pitchFamily="18" charset="0"/>
                                </a:rPr>
                                <m:t>0</m:t>
                              </m:r>
                            </m:e>
                            <m:e>
                              <m:r>
                                <a:rPr lang="en-US" sz="3200" i="1">
                                  <a:latin typeface="Cambria Math" panose="02040503050406030204" pitchFamily="18" charset="0"/>
                                  <a:ea typeface="Times New Roman" panose="02020603050405020304" pitchFamily="18" charset="0"/>
                                </a:rPr>
                                <m:t>&amp;</m:t>
                              </m:r>
                              <m:sSup>
                                <m:sSupPr>
                                  <m:ctrlPr>
                                    <a:rPr lang="en-US" sz="3200" i="1">
                                      <a:latin typeface="Cambria Math" panose="02040503050406030204" pitchFamily="18" charset="0"/>
                                      <a:ea typeface="Times New Roman" panose="02020603050405020304" pitchFamily="18" charset="0"/>
                                    </a:rPr>
                                  </m:ctrlPr>
                                </m:sSupPr>
                                <m:e>
                                  <m:d>
                                    <m:dPr>
                                      <m:ctrlPr>
                                        <a:rPr lang="en-US" sz="3200" i="1">
                                          <a:latin typeface="Cambria Math" panose="02040503050406030204" pitchFamily="18" charset="0"/>
                                          <a:ea typeface="Times New Roman" panose="02020603050405020304" pitchFamily="18" charset="0"/>
                                        </a:rPr>
                                      </m:ctrlPr>
                                    </m:dPr>
                                    <m:e>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𝑥</m:t>
                                          </m:r>
                                        </m:e>
                                        <m:sub>
                                          <m:r>
                                            <a:rPr lang="en-US" sz="3200" i="1">
                                              <a:latin typeface="Cambria Math" panose="02040503050406030204" pitchFamily="18" charset="0"/>
                                              <a:ea typeface="Times New Roman" panose="02020603050405020304" pitchFamily="18" charset="0"/>
                                            </a:rPr>
                                            <m:t>1</m:t>
                                          </m:r>
                                        </m:sub>
                                      </m:sSub>
                                      <m:r>
                                        <a:rPr lang="en-US" sz="3200" i="1">
                                          <a:latin typeface="Cambria Math" panose="02040503050406030204" pitchFamily="18" charset="0"/>
                                          <a:ea typeface="Times New Roman" panose="02020603050405020304" pitchFamily="18" charset="0"/>
                                        </a:rPr>
                                        <m:t>+</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𝑥</m:t>
                                          </m:r>
                                        </m:e>
                                        <m:sub>
                                          <m:r>
                                            <a:rPr lang="en-US" sz="3200" i="1">
                                              <a:latin typeface="Cambria Math" panose="02040503050406030204" pitchFamily="18" charset="0"/>
                                              <a:ea typeface="Times New Roman" panose="02020603050405020304" pitchFamily="18" charset="0"/>
                                            </a:rPr>
                                            <m:t>2</m:t>
                                          </m:r>
                                        </m:sub>
                                      </m:sSub>
                                    </m:e>
                                  </m:d>
                                </m:e>
                                <m:sup>
                                  <m:r>
                                    <a:rPr lang="en-US" sz="3200" i="1">
                                      <a:latin typeface="Cambria Math" panose="02040503050406030204" pitchFamily="18" charset="0"/>
                                      <a:ea typeface="Times New Roman" panose="02020603050405020304" pitchFamily="18" charset="0"/>
                                    </a:rPr>
                                    <m:t>2</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4</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𝑥</m:t>
                                  </m:r>
                                </m:e>
                                <m:sub>
                                  <m:r>
                                    <a:rPr lang="en-US" sz="3200" i="1">
                                      <a:latin typeface="Cambria Math" panose="02040503050406030204" pitchFamily="18" charset="0"/>
                                      <a:ea typeface="Times New Roman" panose="02020603050405020304" pitchFamily="18" charset="0"/>
                                    </a:rPr>
                                    <m:t>1</m:t>
                                  </m:r>
                                </m:sub>
                              </m:sSub>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𝑥</m:t>
                                  </m:r>
                                </m:e>
                                <m:sub>
                                  <m:r>
                                    <a:rPr lang="en-US" sz="3200" i="1">
                                      <a:latin typeface="Cambria Math" panose="02040503050406030204" pitchFamily="18" charset="0"/>
                                      <a:ea typeface="Times New Roman" panose="02020603050405020304" pitchFamily="18" charset="0"/>
                                    </a:rPr>
                                    <m:t>2</m:t>
                                  </m:r>
                                </m:sub>
                              </m:sSub>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4</m:t>
                              </m:r>
                            </m:e>
                          </m:eqArr>
                        </m:e>
                      </m:d>
                      <m:r>
                        <a:rPr lang="en-US" sz="3200" i="1">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3200" i="1">
                              <a:latin typeface="Cambria Math" panose="02040503050406030204" pitchFamily="18" charset="0"/>
                              <a:ea typeface="Times New Roman" panose="02020603050405020304" pitchFamily="18" charset="0"/>
                            </a:rPr>
                          </m:ctrlPr>
                        </m:dPr>
                        <m:e>
                          <m:eqArr>
                            <m:eqArrPr>
                              <m:ctrlPr>
                                <a:rPr lang="en-US" sz="3200" i="1">
                                  <a:latin typeface="Cambria Math" panose="02040503050406030204" pitchFamily="18" charset="0"/>
                                  <a:ea typeface="Times New Roman" panose="02020603050405020304" pitchFamily="18" charset="0"/>
                                </a:rPr>
                              </m:ctrlPr>
                            </m:eqArrPr>
                            <m:e>
                              <m:r>
                                <a:rPr lang="en-US" sz="3200" i="1">
                                  <a:latin typeface="Cambria Math" panose="02040503050406030204" pitchFamily="18" charset="0"/>
                                  <a:ea typeface="Times New Roman" panose="02020603050405020304" pitchFamily="18" charset="0"/>
                                </a:rPr>
                                <m:t>&amp;</m:t>
                              </m:r>
                              <m:r>
                                <a:rPr lang="en-US" sz="3200" i="1">
                                  <a:latin typeface="Cambria Math" panose="02040503050406030204" pitchFamily="18" charset="0"/>
                                  <a:ea typeface="Times New Roman" panose="02020603050405020304" pitchFamily="18" charset="0"/>
                                </a:rPr>
                                <m:t>9</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𝑚</m:t>
                                  </m:r>
                                </m:e>
                                <m:sup>
                                  <m:r>
                                    <a:rPr lang="en-US" sz="3200" i="1">
                                      <a:latin typeface="Cambria Math" panose="02040503050406030204" pitchFamily="18" charset="0"/>
                                      <a:ea typeface="Times New Roman" panose="02020603050405020304" pitchFamily="18" charset="0"/>
                                    </a:rPr>
                                    <m:t>2</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9</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2</m:t>
                                  </m:r>
                                  <m:r>
                                    <a:rPr lang="en-US" sz="3200" i="1">
                                      <a:latin typeface="Cambria Math" panose="02040503050406030204" pitchFamily="18" charset="0"/>
                                      <a:ea typeface="Times New Roman" panose="02020603050405020304" pitchFamily="18" charset="0"/>
                                    </a:rPr>
                                    <m:t>𝑚</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1</m:t>
                                  </m:r>
                                </m:e>
                              </m:d>
                              <m:r>
                                <a:rPr lang="en-US" sz="3200" i="1">
                                  <a:latin typeface="Cambria Math" panose="02040503050406030204" pitchFamily="18" charset="0"/>
                                  <a:ea typeface="Times New Roman" panose="02020603050405020304" pitchFamily="18" charset="0"/>
                                </a:rPr>
                                <m:t>&gt;</m:t>
                              </m:r>
                              <m:r>
                                <a:rPr lang="en-US" sz="3200" i="1">
                                  <a:latin typeface="Cambria Math" panose="02040503050406030204" pitchFamily="18" charset="0"/>
                                  <a:ea typeface="Times New Roman" panose="02020603050405020304" pitchFamily="18" charset="0"/>
                                </a:rPr>
                                <m:t>0</m:t>
                              </m:r>
                            </m:e>
                            <m:e>
                              <m:r>
                                <a:rPr lang="en-US" sz="3200" i="1">
                                  <a:latin typeface="Cambria Math" panose="02040503050406030204" pitchFamily="18" charset="0"/>
                                  <a:ea typeface="Times New Roman" panose="02020603050405020304" pitchFamily="18" charset="0"/>
                                </a:rPr>
                                <m:t>&amp;</m:t>
                              </m:r>
                              <m:sSup>
                                <m:sSupPr>
                                  <m:ctrlPr>
                                    <a:rPr lang="en-US" sz="3200" i="1">
                                      <a:latin typeface="Cambria Math" panose="02040503050406030204" pitchFamily="18" charset="0"/>
                                      <a:ea typeface="Times New Roman" panose="02020603050405020304" pitchFamily="18" charset="0"/>
                                    </a:rPr>
                                  </m:ctrlPr>
                                </m:sSupPr>
                                <m:e>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2</m:t>
                                      </m:r>
                                      <m:r>
                                        <a:rPr lang="en-US" sz="3200" i="1">
                                          <a:latin typeface="Cambria Math" panose="02040503050406030204" pitchFamily="18" charset="0"/>
                                          <a:ea typeface="Times New Roman" panose="02020603050405020304" pitchFamily="18" charset="0"/>
                                        </a:rPr>
                                        <m:t>𝑚</m:t>
                                      </m:r>
                                    </m:e>
                                  </m:d>
                                </m:e>
                                <m:sup>
                                  <m:r>
                                    <a:rPr lang="en-US" sz="3200" i="1">
                                      <a:latin typeface="Cambria Math" panose="02040503050406030204" pitchFamily="18" charset="0"/>
                                      <a:ea typeface="Times New Roman" panose="02020603050405020304" pitchFamily="18" charset="0"/>
                                    </a:rPr>
                                    <m:t>2</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4</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2</m:t>
                                  </m:r>
                                  <m:r>
                                    <a:rPr lang="en-US" sz="3200" i="1">
                                      <a:latin typeface="Cambria Math" panose="02040503050406030204" pitchFamily="18" charset="0"/>
                                      <a:ea typeface="Times New Roman" panose="02020603050405020304" pitchFamily="18" charset="0"/>
                                    </a:rPr>
                                    <m:t>𝑚</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1</m:t>
                                  </m:r>
                                </m:e>
                              </m:d>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4</m:t>
                              </m:r>
                            </m:e>
                          </m:eqArr>
                        </m:e>
                      </m:d>
                    </m:oMath>
                  </m:oMathPara>
                </a14:m>
                <a:endParaRPr lang="en-US" sz="3200" i="1">
                  <a:latin typeface="Cambria Math" panose="02040503050406030204" pitchFamily="18" charset="0"/>
                  <a:ea typeface="Times New Roman" panose="02020603050405020304" pitchFamily="18" charset="0"/>
                </a:endParaRPr>
              </a:p>
              <a:p>
                <a:pPr>
                  <a:spcAft>
                    <a:spcPts val="0"/>
                  </a:spcAft>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Times New Roman" panose="02020603050405020304" pitchFamily="18" charset="0"/>
                          <a:cs typeface="Cambria Math" panose="02040503050406030204" pitchFamily="18" charset="0"/>
                        </a:rPr>
                        <m:t>⇔</m:t>
                      </m:r>
                      <m:r>
                        <a:rPr lang="en-US" sz="3200" i="1">
                          <a:latin typeface="Cambria Math" panose="02040503050406030204" pitchFamily="18" charset="0"/>
                          <a:ea typeface="Times New Roman" panose="02020603050405020304" pitchFamily="18" charset="0"/>
                        </a:rPr>
                        <m:t>𝑚</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2</m:t>
                      </m:r>
                      <m:r>
                        <a:rPr lang="en-US" sz="3200" i="1">
                          <a:latin typeface="Cambria Math" panose="02040503050406030204" pitchFamily="18" charset="0"/>
                          <a:ea typeface="Times New Roman" panose="02020603050405020304" pitchFamily="18" charset="0"/>
                        </a:rPr>
                        <m:t>.</m:t>
                      </m:r>
                    </m:oMath>
                  </m:oMathPara>
                </a14:m>
                <a:endParaRPr lang="en-US" sz="3200">
                  <a:latin typeface="Times New Roman" panose="02020603050405020304" pitchFamily="18" charset="0"/>
                  <a:ea typeface="Times New Roman" panose="02020603050405020304" pitchFamily="18" charset="0"/>
                </a:endParaRPr>
              </a:p>
            </p:txBody>
          </p:sp>
        </mc:Choice>
        <mc:Fallback>
          <p:sp>
            <p:nvSpPr>
              <p:cNvPr id="6" name="Rectangle 5">
                <a:extLst>
                  <a:ext uri="{FF2B5EF4-FFF2-40B4-BE49-F238E27FC236}">
                    <a16:creationId xmlns:a16="http://schemas.microsoft.com/office/drawing/2014/main" id="{01503B14-5DE3-419C-8119-EC0FC3EC19BA}"/>
                  </a:ext>
                </a:extLst>
              </p:cNvPr>
              <p:cNvSpPr>
                <a:spLocks noRot="1" noChangeAspect="1" noMove="1" noResize="1" noEditPoints="1" noAdjustHandles="1" noChangeArrowheads="1" noChangeShapeType="1" noTextEdit="1"/>
              </p:cNvSpPr>
              <p:nvPr/>
            </p:nvSpPr>
            <p:spPr>
              <a:xfrm>
                <a:off x="255877" y="23629"/>
                <a:ext cx="11092704" cy="6834371"/>
              </a:xfrm>
              <a:prstGeom prst="rect">
                <a:avLst/>
              </a:prstGeom>
              <a:blipFill>
                <a:blip r:embed="rId3"/>
                <a:stretch>
                  <a:fillRect l="-1429" t="-1249" r="-879"/>
                </a:stretch>
              </a:blipFill>
            </p:spPr>
            <p:txBody>
              <a:bodyPr/>
              <a:lstStyle/>
              <a:p>
                <a:r>
                  <a:rPr lang="en-US">
                    <a:noFill/>
                  </a:rPr>
                  <a:t> </a:t>
                </a:r>
              </a:p>
            </p:txBody>
          </p:sp>
        </mc:Fallback>
      </mc:AlternateContent>
    </p:spTree>
    <p:extLst>
      <p:ext uri="{BB962C8B-B14F-4D97-AF65-F5344CB8AC3E}">
        <p14:creationId xmlns:p14="http://schemas.microsoft.com/office/powerpoint/2010/main" val="293479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wipe(left)">
                                      <p:cBhvr>
                                        <p:cTn id="7" dur="1000"/>
                                        <p:tgtEl>
                                          <p:spTgt spid="6">
                                            <p:txEl>
                                              <p:pRg st="4" end="4"/>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animEffect transition="in" filter="wipe(left)">
                                      <p:cBhvr>
                                        <p:cTn id="11" dur="1000"/>
                                        <p:tgtEl>
                                          <p:spTgt spid="6">
                                            <p:txEl>
                                              <p:pRg st="5" end="5"/>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wipe(left)">
                                      <p:cBhvr>
                                        <p:cTn id="15" dur="1000"/>
                                        <p:tgtEl>
                                          <p:spTgt spid="6">
                                            <p:txEl>
                                              <p:pRg st="6" end="6"/>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wipe(left)">
                                      <p:cBhvr>
                                        <p:cTn id="19" dur="1000"/>
                                        <p:tgtEl>
                                          <p:spTgt spid="6">
                                            <p:txEl>
                                              <p:pRg st="7" end="7"/>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animEffect transition="in" filter="wipe(left)">
                                      <p:cBhvr>
                                        <p:cTn id="23" dur="1000"/>
                                        <p:tgtEl>
                                          <p:spTgt spid="6">
                                            <p:txEl>
                                              <p:pRg st="8" end="8"/>
                                            </p:txEl>
                                          </p:spTgt>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wipe(left)">
                                      <p:cBhvr>
                                        <p:cTn id="27" dur="1000"/>
                                        <p:tgtEl>
                                          <p:spTgt spid="6">
                                            <p:txEl>
                                              <p:pRg st="9" end="9"/>
                                            </p:txEl>
                                          </p:spTgt>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animEffect transition="in" filter="wipe(left)">
                                      <p:cBhvr>
                                        <p:cTn id="31" dur="1000"/>
                                        <p:tgtEl>
                                          <p:spTgt spid="6">
                                            <p:txEl>
                                              <p:pRg st="10" end="1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circle(in)">
                                      <p:cBhvr>
                                        <p:cTn id="3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Left 1">
            <a:hlinkClick r:id="rId2" action="ppaction://hlinksldjump"/>
            <a:extLst>
              <a:ext uri="{FF2B5EF4-FFF2-40B4-BE49-F238E27FC236}">
                <a16:creationId xmlns:a16="http://schemas.microsoft.com/office/drawing/2014/main" id="{6E510415-6238-41F5-BAD1-8F34A867321A}"/>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C160E879-940F-4B8B-A062-F2A6D8E40643}"/>
                  </a:ext>
                </a:extLst>
              </p:cNvPr>
              <p:cNvSpPr/>
              <p:nvPr/>
            </p:nvSpPr>
            <p:spPr>
              <a:xfrm>
                <a:off x="368135" y="179970"/>
                <a:ext cx="11281559" cy="6589433"/>
              </a:xfrm>
              <a:prstGeom prst="rect">
                <a:avLst/>
              </a:prstGeom>
            </p:spPr>
            <p:txBody>
              <a:bodyPr wrap="square">
                <a:spAutoFit/>
              </a:bodyPr>
              <a:lstStyle/>
              <a:p>
                <a:pPr marL="629920" indent="-629920" algn="just">
                  <a:spcBef>
                    <a:spcPts val="600"/>
                  </a:spcBef>
                  <a:spcAft>
                    <a:spcPts val="0"/>
                  </a:spcAft>
                  <a:tabLst>
                    <a:tab pos="629920" algn="l"/>
                  </a:tabLst>
                </a:pP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5: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 khoảng đồng biến và nghịch biến của hàm số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𝑦</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𝑔</m:t>
                    </m:r>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d>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 nó có đồ thị là ảnh của đồ thị hàm số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𝑦</m:t>
                    </m:r>
                    <m:r>
                      <a:rPr lang="en-US" sz="2800" i="1">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latin typeface="Cambria Math" panose="02040503050406030204" pitchFamily="18" charset="0"/>
                            <a:ea typeface="Calibri" panose="020F0502020204030204" pitchFamily="34" charset="0"/>
                            <a:cs typeface="Times New Roman" panose="02020603050405020304" pitchFamily="18" charset="0"/>
                          </a:rPr>
                        </m:ctrlPr>
                      </m:fPr>
                      <m:num>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1</m:t>
                        </m:r>
                      </m:num>
                      <m:den>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phép đối xứng tâm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𝐼</m:t>
                    </m:r>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1</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1</m:t>
                        </m:r>
                      </m:e>
                    </m:d>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gn="just">
                  <a:spcAft>
                    <a:spcPts val="0"/>
                  </a:spcAft>
                  <a:tabLst>
                    <a:tab pos="3599815" algn="l"/>
                    <a:tab pos="5039995" algn="l"/>
                  </a:tabLst>
                </a:pPr>
                <a:r>
                  <a:rPr lang="en-US" sz="28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Hàm số nghịch biến trên khoảng </a:t>
                </a:r>
                <a14:m>
                  <m:oMath xmlns:m="http://schemas.openxmlformats.org/officeDocument/2006/math">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0</m:t>
                        </m:r>
                      </m:e>
                    </m:d>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và </a:t>
                </a:r>
                <a14:m>
                  <m:oMath xmlns:m="http://schemas.openxmlformats.org/officeDocument/2006/math">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0</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m:t>
                        </m:r>
                      </m:e>
                    </m:d>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gn="just">
                  <a:spcAft>
                    <a:spcPts val="0"/>
                  </a:spcAft>
                  <a:tabLst>
                    <a:tab pos="3599815" algn="l"/>
                    <a:tab pos="5039995" algn="l"/>
                  </a:tabLst>
                </a:pPr>
                <a:r>
                  <a:rPr lang="en-US" sz="28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Hàm số nghịch biến trên khoảng </a:t>
                </a:r>
                <a14:m>
                  <m:oMath xmlns:m="http://schemas.openxmlformats.org/officeDocument/2006/math">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2</m:t>
                        </m:r>
                      </m:e>
                    </m:d>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và </a:t>
                </a:r>
                <a14:m>
                  <m:oMath xmlns:m="http://schemas.openxmlformats.org/officeDocument/2006/math">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2</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m:t>
                        </m:r>
                      </m:e>
                    </m:d>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gn="just">
                  <a:spcAft>
                    <a:spcPts val="0"/>
                  </a:spcAft>
                  <a:tabLst>
                    <a:tab pos="3599815" algn="l"/>
                    <a:tab pos="5039995" algn="l"/>
                  </a:tabLst>
                </a:pPr>
                <a:r>
                  <a:rPr lang="en-US" sz="28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Hàm số đồng biến trên khoảng </a:t>
                </a:r>
                <a14:m>
                  <m:oMath xmlns:m="http://schemas.openxmlformats.org/officeDocument/2006/math">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0</m:t>
                        </m:r>
                      </m:e>
                    </m:d>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và </a:t>
                </a:r>
                <a14:m>
                  <m:oMath xmlns:m="http://schemas.openxmlformats.org/officeDocument/2006/math">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0</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m:t>
                        </m:r>
                      </m:e>
                    </m:d>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gn="just">
                  <a:spcAft>
                    <a:spcPts val="0"/>
                  </a:spcAft>
                  <a:tabLst>
                    <a:tab pos="3599815" algn="l"/>
                    <a:tab pos="5039995" algn="l"/>
                  </a:tabLst>
                </a:pPr>
                <a:r>
                  <a:rPr lang="en-US" sz="28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Hàm số đồng biến trên khoảng </a:t>
                </a:r>
                <a14:m>
                  <m:oMath xmlns:m="http://schemas.openxmlformats.org/officeDocument/2006/math">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2</m:t>
                        </m:r>
                      </m:e>
                    </m:d>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và </a:t>
                </a:r>
                <a14:m>
                  <m:oMath xmlns:m="http://schemas.openxmlformats.org/officeDocument/2006/math">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2</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m:t>
                        </m:r>
                      </m:e>
                    </m:d>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gn="just">
                  <a:spcAft>
                    <a:spcPts val="0"/>
                  </a:spcAft>
                  <a:tabLst>
                    <a:tab pos="3599815" algn="l"/>
                    <a:tab pos="5039995" algn="l"/>
                  </a:tabLst>
                </a:pPr>
                <a:r>
                  <a:rPr lang="en-US" sz="28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Lời giải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gn="just">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Gọi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𝑀</m:t>
                    </m:r>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800" i="1">
                                <a:latin typeface="Cambria Math" panose="02040503050406030204" pitchFamily="18" charset="0"/>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0</m:t>
                            </m:r>
                          </m:sub>
                        </m:sSub>
                        <m:r>
                          <a:rPr lang="en-US" sz="2800" i="1">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800" i="1">
                                    <a:latin typeface="Cambria Math" panose="02040503050406030204" pitchFamily="18" charset="0"/>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0</m:t>
                                </m:r>
                              </m:sub>
                            </m:sSub>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1</m:t>
                            </m:r>
                          </m:num>
                          <m:den>
                            <m:sSub>
                              <m:sSubPr>
                                <m:ctrlPr>
                                  <a:rPr lang="en-US" sz="2800" i="1">
                                    <a:latin typeface="Cambria Math" panose="02040503050406030204" pitchFamily="18" charset="0"/>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0</m:t>
                                </m:r>
                              </m:sub>
                            </m:sSub>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2</m:t>
                            </m:r>
                          </m:den>
                        </m:f>
                      </m:e>
                    </m:d>
                    <m:r>
                      <a:rPr lang="en-US" sz="2800" i="1">
                        <a:latin typeface="Cambria Math" panose="02040503050406030204" pitchFamily="18" charset="0"/>
                        <a:ea typeface="Calibri" panose="020F0502020204030204" pitchFamily="34" charset="0"/>
                        <a:cs typeface="Times New Roman" panose="02020603050405020304" pitchFamily="18" charset="0"/>
                      </a:rPr>
                      <m:t>∈</m:t>
                    </m:r>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𝐶</m:t>
                        </m:r>
                      </m:e>
                    </m:d>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𝐶</m:t>
                        </m:r>
                      </m:e>
                    </m:d>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đồ thị của hàm số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𝑦</m:t>
                    </m:r>
                    <m:r>
                      <a:rPr lang="en-US" sz="2800" i="1">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latin typeface="Cambria Math" panose="02040503050406030204" pitchFamily="18" charset="0"/>
                            <a:ea typeface="Calibri" panose="020F0502020204030204" pitchFamily="34" charset="0"/>
                            <a:cs typeface="Times New Roman" panose="02020603050405020304" pitchFamily="18" charset="0"/>
                          </a:rPr>
                        </m:ctrlPr>
                      </m:fPr>
                      <m:num>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1</m:t>
                        </m:r>
                      </m:num>
                      <m:den>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gn="just">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Gọi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𝑀</m:t>
                    </m:r>
                    <m:r>
                      <a:rPr lang="en-US" sz="2800" i="1">
                        <a:latin typeface="Cambria Math" panose="02040503050406030204" pitchFamily="18" charset="0"/>
                        <a:ea typeface="Calibri" panose="020F0502020204030204" pitchFamily="34" charset="0"/>
                        <a:cs typeface="Times New Roman" panose="02020603050405020304" pitchFamily="18" charset="0"/>
                      </a:rPr>
                      <m:t>′</m:t>
                    </m:r>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là ảnh của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𝑀</m:t>
                    </m:r>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phép đối xứng tâm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𝐼</m:t>
                    </m:r>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1</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1</m:t>
                        </m:r>
                      </m:e>
                    </m:d>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gn="just">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có: </a:t>
                </a:r>
                <a14:m>
                  <m:oMath xmlns:m="http://schemas.openxmlformats.org/officeDocument/2006/math">
                    <m:d>
                      <m:dPr>
                        <m:begChr m:val="{"/>
                        <m:endChr m:val=""/>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800" i="1">
                                <a:latin typeface="Cambria Math" panose="02040503050406030204" pitchFamily="18" charset="0"/>
                                <a:ea typeface="Calibri" panose="020F0502020204030204" pitchFamily="34" charset="0"/>
                                <a:cs typeface="Times New Roman" panose="02020603050405020304" pitchFamily="18" charset="0"/>
                              </a:rPr>
                            </m:ctrlPr>
                          </m:eqArrPr>
                          <m:e>
                            <m:r>
                              <a:rPr lang="en-US" sz="2800" i="1">
                                <a:latin typeface="Cambria Math" panose="02040503050406030204" pitchFamily="18" charset="0"/>
                                <a:ea typeface="Calibri" panose="020F0502020204030204" pitchFamily="34" charset="0"/>
                                <a:cs typeface="Times New Roman" panose="02020603050405020304" pitchFamily="18" charset="0"/>
                              </a:rPr>
                              <m:t>&amp;</m:t>
                            </m:r>
                            <m:sSub>
                              <m:sSubPr>
                                <m:ctrlPr>
                                  <a:rPr lang="en-US" sz="2800" i="1">
                                    <a:latin typeface="Cambria Math" panose="02040503050406030204" pitchFamily="18" charset="0"/>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𝑀</m:t>
                                </m:r>
                                <m:r>
                                  <a:rPr lang="en-US" sz="2800" i="1">
                                    <a:latin typeface="Cambria Math" panose="02040503050406030204" pitchFamily="18" charset="0"/>
                                    <a:ea typeface="Calibri" panose="020F0502020204030204" pitchFamily="34" charset="0"/>
                                    <a:cs typeface="Times New Roman" panose="02020603050405020304" pitchFamily="18" charset="0"/>
                                  </a:rPr>
                                  <m:t>′</m:t>
                                </m:r>
                              </m:sub>
                            </m:sSub>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2</m:t>
                            </m:r>
                            <m:r>
                              <a:rPr lang="en-US" sz="28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latin typeface="Cambria Math" panose="02040503050406030204" pitchFamily="18" charset="0"/>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0</m:t>
                                </m:r>
                              </m:sub>
                            </m:sSub>
                          </m:e>
                          <m:e>
                            <m:r>
                              <a:rPr lang="en-US" sz="2800" i="1">
                                <a:latin typeface="Cambria Math" panose="02040503050406030204" pitchFamily="18" charset="0"/>
                                <a:ea typeface="Calibri" panose="020F0502020204030204" pitchFamily="34" charset="0"/>
                                <a:cs typeface="Times New Roman" panose="02020603050405020304" pitchFamily="18" charset="0"/>
                              </a:rPr>
                              <m:t>&amp;</m:t>
                            </m:r>
                            <m:sSub>
                              <m:sSubPr>
                                <m:ctrlPr>
                                  <a:rPr lang="en-US" sz="2800" i="1">
                                    <a:latin typeface="Cambria Math" panose="02040503050406030204" pitchFamily="18" charset="0"/>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𝑦</m:t>
                                </m:r>
                              </m:e>
                              <m:sub>
                                <m:r>
                                  <a:rPr lang="en-US" sz="2800" i="1">
                                    <a:latin typeface="Cambria Math" panose="02040503050406030204" pitchFamily="18" charset="0"/>
                                    <a:ea typeface="Calibri" panose="020F0502020204030204" pitchFamily="34" charset="0"/>
                                    <a:cs typeface="Times New Roman" panose="02020603050405020304" pitchFamily="18" charset="0"/>
                                  </a:rPr>
                                  <m:t>𝑀</m:t>
                                </m:r>
                                <m:r>
                                  <a:rPr lang="en-US" sz="2800" i="1">
                                    <a:latin typeface="Cambria Math" panose="02040503050406030204" pitchFamily="18" charset="0"/>
                                    <a:ea typeface="Calibri" panose="020F0502020204030204" pitchFamily="34" charset="0"/>
                                    <a:cs typeface="Times New Roman" panose="02020603050405020304" pitchFamily="18" charset="0"/>
                                  </a:rPr>
                                  <m:t>′</m:t>
                                </m:r>
                              </m:sub>
                            </m:sSub>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2</m:t>
                            </m:r>
                            <m:r>
                              <a:rPr lang="en-US" sz="28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latin typeface="Cambria Math" panose="02040503050406030204" pitchFamily="18" charset="0"/>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𝑦</m:t>
                                </m:r>
                              </m:e>
                              <m:sub>
                                <m:r>
                                  <a:rPr lang="en-US" sz="2800" i="1">
                                    <a:latin typeface="Cambria Math" panose="02040503050406030204" pitchFamily="18" charset="0"/>
                                    <a:ea typeface="Calibri" panose="020F0502020204030204" pitchFamily="34" charset="0"/>
                                    <a:cs typeface="Times New Roman" panose="02020603050405020304" pitchFamily="18" charset="0"/>
                                  </a:rPr>
                                  <m:t>0</m:t>
                                </m:r>
                              </m:sub>
                            </m:sSub>
                          </m:e>
                        </m:eqArr>
                      </m:e>
                    </m:d>
                    <m:r>
                      <a:rPr lang="en-US" sz="28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latin typeface="Cambria Math" panose="02040503050406030204" pitchFamily="18" charset="0"/>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𝑦</m:t>
                        </m:r>
                      </m:e>
                      <m:sub>
                        <m:r>
                          <a:rPr lang="en-US" sz="2800" i="1">
                            <a:latin typeface="Cambria Math" panose="02040503050406030204" pitchFamily="18" charset="0"/>
                            <a:ea typeface="Calibri" panose="020F0502020204030204" pitchFamily="34" charset="0"/>
                            <a:cs typeface="Times New Roman" panose="02020603050405020304" pitchFamily="18" charset="0"/>
                          </a:rPr>
                          <m:t>𝑀</m:t>
                        </m:r>
                        <m:r>
                          <a:rPr lang="en-US" sz="2800" i="1">
                            <a:latin typeface="Cambria Math" panose="02040503050406030204" pitchFamily="18" charset="0"/>
                            <a:ea typeface="Calibri" panose="020F0502020204030204" pitchFamily="34" charset="0"/>
                            <a:cs typeface="Times New Roman" panose="02020603050405020304" pitchFamily="18" charset="0"/>
                          </a:rPr>
                          <m:t>′</m:t>
                        </m:r>
                      </m:sub>
                    </m:sSub>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2</m:t>
                    </m:r>
                    <m:r>
                      <a:rPr lang="en-US" sz="2800" i="1">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800" i="1">
                                <a:latin typeface="Cambria Math" panose="02040503050406030204" pitchFamily="18" charset="0"/>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0</m:t>
                            </m:r>
                          </m:sub>
                        </m:sSub>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1</m:t>
                        </m:r>
                      </m:num>
                      <m:den>
                        <m:sSub>
                          <m:sSubPr>
                            <m:ctrlPr>
                              <a:rPr lang="en-US" sz="2800" i="1">
                                <a:latin typeface="Cambria Math" panose="02040503050406030204" pitchFamily="18" charset="0"/>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0</m:t>
                            </m:r>
                          </m:sub>
                        </m:sSub>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2</m:t>
                        </m:r>
                      </m:den>
                    </m:f>
                    <m:r>
                      <a:rPr lang="en-US" sz="2800" i="1">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2800" i="1">
                                <a:latin typeface="Cambria Math" panose="02040503050406030204" pitchFamily="18" charset="0"/>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0</m:t>
                            </m:r>
                          </m:sub>
                        </m:sSub>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3</m:t>
                        </m:r>
                      </m:num>
                      <m:den>
                        <m:sSub>
                          <m:sSubPr>
                            <m:ctrlPr>
                              <a:rPr lang="en-US" sz="2800" i="1">
                                <a:latin typeface="Cambria Math" panose="02040503050406030204" pitchFamily="18" charset="0"/>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0</m:t>
                            </m:r>
                          </m:sub>
                        </m:sSub>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2</m:t>
                        </m:r>
                      </m:den>
                    </m:f>
                    <m:r>
                      <a:rPr lang="en-US" sz="2800" i="1">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2800" i="1">
                                    <a:latin typeface="Cambria Math" panose="02040503050406030204" pitchFamily="18" charset="0"/>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0</m:t>
                                </m:r>
                              </m:sub>
                            </m:sSub>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2</m:t>
                            </m:r>
                          </m:e>
                        </m:d>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1</m:t>
                        </m:r>
                      </m:num>
                      <m:den>
                        <m:sSub>
                          <m:sSubPr>
                            <m:ctrlPr>
                              <a:rPr lang="en-US" sz="2800" i="1">
                                <a:latin typeface="Cambria Math" panose="02040503050406030204" pitchFamily="18" charset="0"/>
                                <a:ea typeface="Calibri" panose="020F0502020204030204" pitchFamily="34" charset="0"/>
                                <a:cs typeface="Times New Roman" panose="02020603050405020304" pitchFamily="18" charset="0"/>
                              </a:rPr>
                            </m:ctrlPr>
                          </m:sSub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b>
                            <m:r>
                              <a:rPr lang="en-US" sz="2800" i="1">
                                <a:latin typeface="Cambria Math" panose="02040503050406030204" pitchFamily="18" charset="0"/>
                                <a:ea typeface="Calibri" panose="020F0502020204030204" pitchFamily="34" charset="0"/>
                                <a:cs typeface="Times New Roman" panose="02020603050405020304" pitchFamily="18" charset="0"/>
                              </a:rPr>
                              <m:t>0</m:t>
                            </m:r>
                          </m:sub>
                        </m:sSub>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gn="just">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hay hàm số có dạng: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𝑦</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𝑔</m:t>
                    </m:r>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d>
                    <m:r>
                      <a:rPr lang="en-US" sz="2800" i="1">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latin typeface="Cambria Math" panose="02040503050406030204" pitchFamily="18" charset="0"/>
                            <a:ea typeface="Calibri" panose="020F0502020204030204" pitchFamily="34" charset="0"/>
                            <a:cs typeface="Times New Roman" panose="02020603050405020304" pitchFamily="18" charset="0"/>
                          </a:rPr>
                        </m:ctrlPr>
                      </m:fPr>
                      <m:num>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1</m:t>
                        </m:r>
                      </m:num>
                      <m:den>
                        <m:r>
                          <a:rPr lang="en-US" sz="2800" i="1">
                            <a:latin typeface="Cambria Math" panose="02040503050406030204" pitchFamily="18" charset="0"/>
                            <a:ea typeface="Calibri" panose="020F0502020204030204" pitchFamily="34" charset="0"/>
                            <a:cs typeface="Times New Roman" panose="02020603050405020304" pitchFamily="18" charset="0"/>
                          </a:rPr>
                          <m:t>𝑥</m:t>
                        </m:r>
                      </m:den>
                    </m:f>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gn="just"/>
                <a14:m>
                  <m:oMath xmlns:m="http://schemas.openxmlformats.org/officeDocument/2006/math">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𝑦</m:t>
                        </m:r>
                      </m:e>
                      <m:sup>
                        <m:r>
                          <a:rPr lang="en-US" sz="2800" i="1">
                            <a:latin typeface="Cambria Math" panose="02040503050406030204" pitchFamily="18" charset="0"/>
                            <a:ea typeface="Calibri" panose="020F0502020204030204" pitchFamily="34" charset="0"/>
                            <a:cs typeface="Times New Roman" panose="02020603050405020304" pitchFamily="18" charset="0"/>
                          </a:rPr>
                          <m:t>′</m:t>
                        </m:r>
                      </m:sup>
                    </m:sSup>
                    <m:r>
                      <a:rPr lang="en-US" sz="2800" i="1">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latin typeface="Cambria Math" panose="02040503050406030204" pitchFamily="18" charset="0"/>
                            <a:ea typeface="Calibri" panose="020F0502020204030204" pitchFamily="34" charset="0"/>
                            <a:cs typeface="Times New Roman" panose="02020603050405020304" pitchFamily="18" charset="0"/>
                          </a:rPr>
                        </m:ctrlPr>
                      </m:fPr>
                      <m:num>
                        <m:r>
                          <a:rPr lang="en-US" sz="2800" i="1">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latin typeface="Cambria Math" panose="02040503050406030204" pitchFamily="18" charset="0"/>
                                <a:ea typeface="Calibri" panose="020F0502020204030204" pitchFamily="34" charset="0"/>
                                <a:cs typeface="Times New Roman" panose="02020603050405020304" pitchFamily="18" charset="0"/>
                              </a:rPr>
                              <m:t>2</m:t>
                            </m:r>
                          </m:sup>
                        </m:sSup>
                      </m:den>
                    </m:f>
                    <m:r>
                      <a:rPr lang="en-US" sz="2800" i="1">
                        <a:latin typeface="Cambria Math" panose="02040503050406030204" pitchFamily="18" charset="0"/>
                        <a:ea typeface="Calibri" panose="020F0502020204030204" pitchFamily="34" charset="0"/>
                        <a:cs typeface="Times New Roman" panose="02020603050405020304" pitchFamily="18" charset="0"/>
                      </a:rPr>
                      <m:t>&lt;</m:t>
                    </m:r>
                    <m:r>
                      <a:rPr lang="en-US" sz="2800" i="1">
                        <a:latin typeface="Cambria Math" panose="02040503050406030204" pitchFamily="18" charset="0"/>
                        <a:ea typeface="Calibri" panose="020F0502020204030204" pitchFamily="34" charset="0"/>
                        <a:cs typeface="Times New Roman" panose="02020603050405020304" pitchFamily="18" charset="0"/>
                      </a:rPr>
                      <m:t>0</m:t>
                    </m:r>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ℝ</m:t>
                    </m:r>
                    <m:r>
                      <a:rPr lang="en-US" sz="28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0</m:t>
                        </m:r>
                      </m:e>
                    </m:d>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Chọn A</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Rectangle 2">
                <a:extLst>
                  <a:ext uri="{FF2B5EF4-FFF2-40B4-BE49-F238E27FC236}">
                    <a16:creationId xmlns:a16="http://schemas.microsoft.com/office/drawing/2014/main" id="{C160E879-940F-4B8B-A062-F2A6D8E40643}"/>
                  </a:ext>
                </a:extLst>
              </p:cNvPr>
              <p:cNvSpPr>
                <a:spLocks noRot="1" noChangeAspect="1" noMove="1" noResize="1" noEditPoints="1" noAdjustHandles="1" noChangeArrowheads="1" noChangeShapeType="1" noTextEdit="1"/>
              </p:cNvSpPr>
              <p:nvPr/>
            </p:nvSpPr>
            <p:spPr>
              <a:xfrm>
                <a:off x="368135" y="179970"/>
                <a:ext cx="11281559" cy="6589433"/>
              </a:xfrm>
              <a:prstGeom prst="rect">
                <a:avLst/>
              </a:prstGeom>
              <a:blipFill>
                <a:blip r:embed="rId3"/>
                <a:stretch>
                  <a:fillRect l="-1080" t="-1019" r="-1945" b="-278"/>
                </a:stretch>
              </a:blipFill>
            </p:spPr>
            <p:txBody>
              <a:bodyPr/>
              <a:lstStyle/>
              <a:p>
                <a:r>
                  <a:rPr lang="en-US">
                    <a:noFill/>
                  </a:rPr>
                  <a:t> </a:t>
                </a:r>
              </a:p>
            </p:txBody>
          </p:sp>
        </mc:Fallback>
      </mc:AlternateContent>
    </p:spTree>
    <p:extLst>
      <p:ext uri="{BB962C8B-B14F-4D97-AF65-F5344CB8AC3E}">
        <p14:creationId xmlns:p14="http://schemas.microsoft.com/office/powerpoint/2010/main" val="352188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2000"/>
                                        <p:tgtEl>
                                          <p:spTgt spid="3">
                                            <p:txEl>
                                              <p:pRg st="5" end="5"/>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wipe(left)">
                                      <p:cBhvr>
                                        <p:cTn id="11" dur="2000"/>
                                        <p:tgtEl>
                                          <p:spTgt spid="3">
                                            <p:txEl>
                                              <p:pRg st="6" end="6"/>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wipe(left)">
                                      <p:cBhvr>
                                        <p:cTn id="15" dur="2000"/>
                                        <p:tgtEl>
                                          <p:spTgt spid="3">
                                            <p:txEl>
                                              <p:pRg st="7" end="7"/>
                                            </p:txEl>
                                          </p:spTgt>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wipe(left)">
                                      <p:cBhvr>
                                        <p:cTn id="19" dur="2000"/>
                                        <p:tgtEl>
                                          <p:spTgt spid="3">
                                            <p:txEl>
                                              <p:pRg st="8" end="8"/>
                                            </p:txEl>
                                          </p:spTgt>
                                        </p:tgtEl>
                                      </p:cBhvr>
                                    </p:animEffect>
                                  </p:childTnLst>
                                </p:cTn>
                              </p:par>
                            </p:childTnLst>
                          </p:cTn>
                        </p:par>
                        <p:par>
                          <p:cTn id="20" fill="hold">
                            <p:stCondLst>
                              <p:cond delay="8000"/>
                            </p:stCondLst>
                            <p:childTnLst>
                              <p:par>
                                <p:cTn id="21" presetID="22" presetClass="entr" presetSubtype="8" fill="hold" nodeType="after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wipe(left)">
                                      <p:cBhvr>
                                        <p:cTn id="23" dur="2000"/>
                                        <p:tgtEl>
                                          <p:spTgt spid="3">
                                            <p:txEl>
                                              <p:pRg st="9" end="9"/>
                                            </p:txEl>
                                          </p:spTgt>
                                        </p:tgtEl>
                                      </p:cBhvr>
                                    </p:animEffect>
                                  </p:childTnLst>
                                </p:cTn>
                              </p:par>
                            </p:childTnLst>
                          </p:cTn>
                        </p:par>
                        <p:par>
                          <p:cTn id="24" fill="hold">
                            <p:stCondLst>
                              <p:cond delay="10000"/>
                            </p:stCondLst>
                            <p:childTnLst>
                              <p:par>
                                <p:cTn id="25" presetID="22" presetClass="entr" presetSubtype="8" fill="hold" nodeType="after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wipe(left)">
                                      <p:cBhvr>
                                        <p:cTn id="27" dur="20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mph" presetSubtype="0" fill="hold" nodeType="clickEffect">
                                  <p:stCondLst>
                                    <p:cond delay="0"/>
                                  </p:stCondLst>
                                  <p:childTnLst>
                                    <p:animClr clrSpc="hsl" dir="cw">
                                      <p:cBhvr override="childStyle">
                                        <p:cTn id="31" dur="500" fill="hold"/>
                                        <p:tgtEl>
                                          <p:spTgt spid="3">
                                            <p:txEl>
                                              <p:pRg st="1" end="1"/>
                                            </p:txEl>
                                          </p:spTgt>
                                        </p:tgtEl>
                                        <p:attrNameLst>
                                          <p:attrName>style.color</p:attrName>
                                        </p:attrNameLst>
                                      </p:cBhvr>
                                      <p:by>
                                        <p:hsl h="7200000" s="0" l="0"/>
                                      </p:by>
                                    </p:animClr>
                                    <p:animClr clrSpc="hsl" dir="cw">
                                      <p:cBhvr>
                                        <p:cTn id="32" dur="500" fill="hold"/>
                                        <p:tgtEl>
                                          <p:spTgt spid="3">
                                            <p:txEl>
                                              <p:pRg st="1" end="1"/>
                                            </p:txEl>
                                          </p:spTgt>
                                        </p:tgtEl>
                                        <p:attrNameLst>
                                          <p:attrName>fillcolor</p:attrName>
                                        </p:attrNameLst>
                                      </p:cBhvr>
                                      <p:by>
                                        <p:hsl h="7200000" s="0" l="0"/>
                                      </p:by>
                                    </p:animClr>
                                    <p:animClr clrSpc="hsl" dir="cw">
                                      <p:cBhvr>
                                        <p:cTn id="33" dur="500" fill="hold"/>
                                        <p:tgtEl>
                                          <p:spTgt spid="3">
                                            <p:txEl>
                                              <p:pRg st="1" end="1"/>
                                            </p:txEl>
                                          </p:spTgt>
                                        </p:tgtEl>
                                        <p:attrNameLst>
                                          <p:attrName>stroke.color</p:attrName>
                                        </p:attrNameLst>
                                      </p:cBhvr>
                                      <p:by>
                                        <p:hsl h="7200000" s="0" l="0"/>
                                      </p:by>
                                    </p:animClr>
                                    <p:set>
                                      <p:cBhvr>
                                        <p:cTn id="34"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Left 1">
            <a:hlinkClick r:id="rId2" action="ppaction://hlinksldjump"/>
            <a:extLst>
              <a:ext uri="{FF2B5EF4-FFF2-40B4-BE49-F238E27FC236}">
                <a16:creationId xmlns:a16="http://schemas.microsoft.com/office/drawing/2014/main" id="{508A36B5-A5FB-497B-9E8E-9524441F5262}"/>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3C29C003-8FBC-4486-93DE-1E12939DD2E7}"/>
                  </a:ext>
                </a:extLst>
              </p:cNvPr>
              <p:cNvSpPr/>
              <p:nvPr/>
            </p:nvSpPr>
            <p:spPr>
              <a:xfrm>
                <a:off x="354903" y="10651"/>
                <a:ext cx="11722301" cy="6157583"/>
              </a:xfrm>
              <a:prstGeom prst="rect">
                <a:avLst/>
              </a:prstGeom>
            </p:spPr>
            <p:txBody>
              <a:bodyPr wrap="square">
                <a:spAutoFit/>
              </a:bodyPr>
              <a:lstStyle/>
              <a:p>
                <a:pPr marL="629920" indent="-629920" algn="just">
                  <a:lnSpc>
                    <a:spcPct val="115000"/>
                  </a:lnSpc>
                  <a:spcBef>
                    <a:spcPts val="600"/>
                  </a:spcBef>
                  <a:spcAft>
                    <a:spcPts val="0"/>
                  </a:spcAft>
                  <a:tabLst>
                    <a:tab pos="629920" algn="l"/>
                  </a:tabLst>
                </a:pPr>
                <a:r>
                  <a:rPr lang="x-none"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a:t>
                </a:r>
                <a:r>
                  <a:rPr lang="en-US"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6</a:t>
                </a:r>
                <a:r>
                  <a:rPr lang="x-none"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x-none"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 tất cả các giá trị thực của tham số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𝑚</m:t>
                    </m:r>
                  </m:oMath>
                </a14:m>
                <a:r>
                  <a:rPr lang="x-none"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để hàm số </a:t>
                </a:r>
                <a:endPar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629920" indent="-629920" algn="just">
                  <a:lnSpc>
                    <a:spcPct val="115000"/>
                  </a:lnSpc>
                  <a:spcBef>
                    <a:spcPts val="600"/>
                  </a:spcBef>
                  <a:spcAft>
                    <a:spcPts val="0"/>
                  </a:spcAft>
                  <a:tabLst>
                    <a:tab pos="629920" algn="l"/>
                  </a:tabLs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latin typeface="Cambria Math" panose="02040503050406030204" pitchFamily="18" charset="0"/>
                            <a:ea typeface="Calibri" panose="020F0502020204030204" pitchFamily="34" charset="0"/>
                            <a:cs typeface="Times New Roman" panose="02020603050405020304" pitchFamily="18"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1</m:t>
                        </m:r>
                      </m:num>
                      <m:den>
                        <m:r>
                          <a:rPr lang="en-US" sz="3200" i="1">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3</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e>
                    </m:d>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2</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4</m:t>
                    </m:r>
                    <m:r>
                      <a:rPr lang="en-US" sz="3200" i="1">
                        <a:latin typeface="Cambria Math" panose="02040503050406030204" pitchFamily="18" charset="0"/>
                        <a:ea typeface="Calibri" panose="020F0502020204030204" pitchFamily="34" charset="0"/>
                        <a:cs typeface="Times New Roman" panose="02020603050405020304" pitchFamily="18" charset="0"/>
                      </a:rPr>
                      <m:t>𝑚𝑥</m:t>
                    </m:r>
                  </m:oMath>
                </a14:m>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đồng biến trên đoạn </a:t>
                </a:r>
                <a14:m>
                  <m:oMath xmlns:m="http://schemas.openxmlformats.org/officeDocument/2006/math">
                    <m:d>
                      <m:dPr>
                        <m:begChr m:val="["/>
                        <m:endChr m:val="]"/>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1</m:t>
                        </m:r>
                        <m:r>
                          <a:rPr lang="en-US" sz="3200" i="1">
                            <a:latin typeface="Cambria Math" panose="02040503050406030204" pitchFamily="18" charset="0"/>
                            <a:ea typeface="Calibri" panose="020F0502020204030204" pitchFamily="34" charset="0"/>
                            <a:cs typeface="Times New Roman" panose="02020603050405020304" pitchFamily="18" charset="0"/>
                          </a:rPr>
                          <m:t>;</m:t>
                        </m:r>
                        <m:r>
                          <m:rPr>
                            <m:nor/>
                          </m:rPr>
                          <a:rPr lang="en-US" sz="3200">
                            <a:latin typeface="Cambria Math" panose="02040503050406030204" pitchFamily="18" charset="0"/>
                            <a:ea typeface="Calibri" panose="020F0502020204030204" pitchFamily="34" charset="0"/>
                            <a:cs typeface="Times New Roman" panose="02020603050405020304" pitchFamily="18" charset="0"/>
                          </a:rPr>
                          <m:t> 4</m:t>
                        </m:r>
                      </m:e>
                    </m:d>
                  </m:oMath>
                </a14:m>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0"/>
                  </a:spcAft>
                  <a:tabLst>
                    <a:tab pos="3599815" algn="l"/>
                    <a:tab pos="5039995" algn="l"/>
                  </a:tabLst>
                </a:pPr>
                <a:r>
                  <a:rPr lang="en-US"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latin typeface="Cambria Math" panose="02040503050406030204" pitchFamily="18" charset="0"/>
                            <a:ea typeface="Calibri" panose="020F0502020204030204" pitchFamily="34" charset="0"/>
                            <a:cs typeface="Times New Roman" panose="02020603050405020304" pitchFamily="18"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1</m:t>
                        </m:r>
                      </m:num>
                      <m:den>
                        <m:r>
                          <a:rPr lang="en-US" sz="3200" i="1">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ℝ</m:t>
                    </m:r>
                  </m:oMath>
                </a14:m>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f>
                      <m:fPr>
                        <m:ctrlPr>
                          <a:rPr lang="en-US" sz="3200" i="1">
                            <a:latin typeface="Cambria Math" panose="02040503050406030204" pitchFamily="18" charset="0"/>
                            <a:ea typeface="Calibri" panose="020F0502020204030204" pitchFamily="34" charset="0"/>
                            <a:cs typeface="Times New Roman" panose="02020603050405020304" pitchFamily="18"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1</m:t>
                        </m:r>
                      </m:num>
                      <m:den>
                        <m:r>
                          <a:rPr lang="en-US" sz="3200" i="1">
                            <a:latin typeface="Cambria Math" panose="02040503050406030204" pitchFamily="18" charset="0"/>
                            <a:ea typeface="Calibri" panose="020F0502020204030204" pitchFamily="34" charset="0"/>
                            <a:cs typeface="Times New Roman" panose="02020603050405020304" pitchFamily="18" charset="0"/>
                          </a:rPr>
                          <m:t>2</m:t>
                        </m:r>
                      </m:den>
                    </m:f>
                    <m:r>
                      <a:rPr lang="en-US" sz="3200" i="1">
                        <a:latin typeface="Cambria Math" panose="02040503050406030204" pitchFamily="18" charset="0"/>
                        <a:ea typeface="Calibri" panose="020F0502020204030204" pitchFamily="34" charset="0"/>
                        <a:cs typeface="Times New Roman" panose="02020603050405020304" pitchFamily="18" charset="0"/>
                      </a:rPr>
                      <m:t>&lt;</m:t>
                    </m:r>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&lt;</m:t>
                    </m:r>
                    <m:r>
                      <a:rPr lang="en-US" sz="3200" i="1">
                        <a:latin typeface="Cambria Math" panose="02040503050406030204" pitchFamily="18" charset="0"/>
                        <a:ea typeface="Calibri" panose="020F0502020204030204" pitchFamily="34" charset="0"/>
                        <a:cs typeface="Times New Roman" panose="02020603050405020304" pitchFamily="18" charset="0"/>
                      </a:rPr>
                      <m:t>2</m:t>
                    </m:r>
                  </m:oMath>
                </a14:m>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2</m:t>
                    </m:r>
                  </m:oMath>
                </a14:m>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spcAft>
                    <a:spcPts val="0"/>
                  </a:spcAft>
                </a:pPr>
                <a:r>
                  <a:rPr lang="x-none"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Lời giải</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 có: </a:t>
                </a:r>
                <a14:m>
                  <m:oMath xmlns:m="http://schemas.openxmlformats.org/officeDocument/2006/math">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𝑦</m:t>
                        </m:r>
                      </m:e>
                      <m:sup>
                        <m:r>
                          <a:rPr lang="en-US" sz="3200" i="1">
                            <a:latin typeface="Cambria Math" panose="02040503050406030204" pitchFamily="18" charset="0"/>
                            <a:ea typeface="Calibri" panose="020F0502020204030204" pitchFamily="34" charset="0"/>
                            <a:cs typeface="Times New Roman" panose="02020603050405020304" pitchFamily="18" charset="0"/>
                          </a:rPr>
                          <m:t>′</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2</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2</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e>
                    </m:d>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4</m:t>
                    </m:r>
                    <m:r>
                      <a:rPr lang="en-US" sz="3200" i="1">
                        <a:latin typeface="Cambria Math" panose="02040503050406030204" pitchFamily="18" charset="0"/>
                        <a:ea typeface="Calibri" panose="020F0502020204030204" pitchFamily="34" charset="0"/>
                        <a:cs typeface="Times New Roman" panose="02020603050405020304" pitchFamily="18" charset="0"/>
                      </a:rPr>
                      <m:t>𝑚</m:t>
                    </m:r>
                  </m:oMath>
                </a14:m>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YCBT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𝑦</m:t>
                        </m:r>
                      </m:e>
                      <m:sup>
                        <m:r>
                          <a:rPr lang="en-US" sz="3200" i="1">
                            <a:latin typeface="Cambria Math" panose="02040503050406030204" pitchFamily="18" charset="0"/>
                            <a:ea typeface="Calibri" panose="020F0502020204030204" pitchFamily="34" charset="0"/>
                            <a:cs typeface="Times New Roman" panose="02020603050405020304" pitchFamily="18" charset="0"/>
                          </a:rPr>
                          <m:t>′</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0</m:t>
                    </m:r>
                  </m:oMath>
                </a14:m>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1</m:t>
                        </m:r>
                        <m:r>
                          <a:rPr lang="en-US" sz="3200" i="1">
                            <a:latin typeface="Cambria Math" panose="02040503050406030204" pitchFamily="18" charset="0"/>
                            <a:ea typeface="Calibri" panose="020F0502020204030204" pitchFamily="34" charset="0"/>
                            <a:cs typeface="Times New Roman" panose="02020603050405020304" pitchFamily="18" charset="0"/>
                          </a:rPr>
                          <m:t>;</m:t>
                        </m:r>
                        <m:r>
                          <m:rPr>
                            <m:nor/>
                          </m:rPr>
                          <a:rPr lang="en-US" sz="3200">
                            <a:latin typeface="Cambria Math" panose="02040503050406030204" pitchFamily="18" charset="0"/>
                            <a:ea typeface="Calibri" panose="020F0502020204030204" pitchFamily="34" charset="0"/>
                            <a:cs typeface="Times New Roman" panose="02020603050405020304" pitchFamily="18" charset="0"/>
                          </a:rPr>
                          <m:t> 4</m:t>
                        </m:r>
                      </m:e>
                    </m:d>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2</m:t>
                    </m:r>
                    <m:r>
                      <a:rPr lang="en-US" sz="3200" i="1">
                        <a:latin typeface="Cambria Math" panose="02040503050406030204" pitchFamily="18" charset="0"/>
                        <a:ea typeface="Calibri" panose="020F0502020204030204" pitchFamily="34" charset="0"/>
                        <a:cs typeface="Times New Roman" panose="02020603050405020304" pitchFamily="18" charset="0"/>
                      </a:rPr>
                      <m:t>𝑚</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2</m:t>
                        </m:r>
                      </m:e>
                    </m:d>
                    <m:r>
                      <a:rPr lang="en-US"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2</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2</m:t>
                    </m:r>
                    <m:r>
                      <a:rPr lang="en-US" sz="3200" i="1">
                        <a:latin typeface="Cambria Math" panose="02040503050406030204" pitchFamily="18" charset="0"/>
                        <a:ea typeface="Calibri" panose="020F0502020204030204" pitchFamily="34" charset="0"/>
                        <a:cs typeface="Times New Roman" panose="02020603050405020304" pitchFamily="18" charset="0"/>
                      </a:rPr>
                      <m:t>𝑥</m:t>
                    </m:r>
                  </m:oMath>
                </a14:m>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629920" algn="just">
                  <a:lnSpc>
                    <a:spcPct val="115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Cambria Math" panose="020405030504060302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1</m:t>
                        </m:r>
                        <m:r>
                          <a:rPr lang="en-US" sz="3200" i="1">
                            <a:latin typeface="Cambria Math" panose="02040503050406030204" pitchFamily="18" charset="0"/>
                            <a:ea typeface="Calibri" panose="020F0502020204030204" pitchFamily="34" charset="0"/>
                            <a:cs typeface="Times New Roman" panose="02020603050405020304" pitchFamily="18" charset="0"/>
                          </a:rPr>
                          <m:t>;</m:t>
                        </m:r>
                        <m:r>
                          <m:rPr>
                            <m:nor/>
                          </m:rPr>
                          <a:rPr lang="en-US" sz="3200">
                            <a:latin typeface="Cambria Math" panose="02040503050406030204" pitchFamily="18" charset="0"/>
                            <a:ea typeface="Calibri" panose="020F0502020204030204" pitchFamily="34" charset="0"/>
                            <a:cs typeface="Times New Roman" panose="02020603050405020304" pitchFamily="18" charset="0"/>
                          </a:rPr>
                          <m:t> 4</m:t>
                        </m:r>
                      </m:e>
                    </m:d>
                  </m:oMath>
                </a14:m>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0"/>
                  </a:spcAft>
                </a:pP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2</m:t>
                    </m:r>
                    <m:r>
                      <a:rPr lang="en-US" sz="3200" i="1">
                        <a:latin typeface="Cambria Math" panose="02040503050406030204" pitchFamily="18" charset="0"/>
                        <a:ea typeface="Calibri" panose="020F0502020204030204" pitchFamily="34" charset="0"/>
                        <a:cs typeface="Times New Roman" panose="02020603050405020304" pitchFamily="18" charset="0"/>
                      </a:rPr>
                      <m:t>𝑚</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2</m:t>
                        </m:r>
                      </m:e>
                    </m:d>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𝑥</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2</m:t>
                        </m:r>
                      </m:e>
                    </m:d>
                  </m:oMath>
                </a14:m>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1</m:t>
                        </m:r>
                        <m:r>
                          <a:rPr lang="en-US" sz="3200" i="1">
                            <a:latin typeface="Cambria Math" panose="02040503050406030204" pitchFamily="18" charset="0"/>
                            <a:ea typeface="Calibri" panose="020F0502020204030204" pitchFamily="34" charset="0"/>
                            <a:cs typeface="Times New Roman" panose="02020603050405020304" pitchFamily="18" charset="0"/>
                          </a:rPr>
                          <m:t>;</m:t>
                        </m:r>
                        <m:r>
                          <m:rPr>
                            <m:nor/>
                          </m:rPr>
                          <a:rPr lang="en-US" sz="3200">
                            <a:latin typeface="Cambria Math" panose="02040503050406030204" pitchFamily="18" charset="0"/>
                            <a:ea typeface="Calibri" panose="020F0502020204030204" pitchFamily="34" charset="0"/>
                            <a:cs typeface="Times New Roman" panose="02020603050405020304" pitchFamily="18" charset="0"/>
                          </a:rPr>
                          <m:t> 4</m:t>
                        </m:r>
                      </m:e>
                    </m:d>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latin typeface="Cambria Math" panose="02040503050406030204" pitchFamily="18" charset="0"/>
                            <a:ea typeface="Calibri" panose="020F0502020204030204" pitchFamily="34" charset="0"/>
                            <a:cs typeface="Times New Roman" panose="02020603050405020304" pitchFamily="18"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𝑥</m:t>
                        </m:r>
                      </m:num>
                      <m:den>
                        <m:r>
                          <a:rPr lang="en-US" sz="3200" i="1">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629920" algn="just">
                  <a:lnSpc>
                    <a:spcPct val="115000"/>
                  </a:lnSpc>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𝑥</m:t>
                    </m:r>
                    <m:r>
                      <a:rPr lang="en-US" sz="32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1</m:t>
                        </m:r>
                        <m:r>
                          <a:rPr lang="en-US" sz="3200" i="1">
                            <a:latin typeface="Cambria Math" panose="02040503050406030204" pitchFamily="18" charset="0"/>
                            <a:ea typeface="Calibri" panose="020F0502020204030204" pitchFamily="34" charset="0"/>
                            <a:cs typeface="Times New Roman" panose="02020603050405020304" pitchFamily="18" charset="0"/>
                          </a:rPr>
                          <m:t>;</m:t>
                        </m:r>
                        <m:r>
                          <m:rPr>
                            <m:nor/>
                          </m:rPr>
                          <a:rPr lang="en-US" sz="3200">
                            <a:latin typeface="Cambria Math" panose="02040503050406030204" pitchFamily="18" charset="0"/>
                            <a:ea typeface="Calibri" panose="020F0502020204030204" pitchFamily="34" charset="0"/>
                            <a:cs typeface="Times New Roman" panose="02020603050405020304" pitchFamily="18" charset="0"/>
                          </a:rPr>
                          <m:t> 4</m:t>
                        </m:r>
                      </m:e>
                    </m:d>
                    <m:r>
                      <a:rPr lang="en-US" sz="3200" i="1">
                        <a:latin typeface="Cambria Math" panose="02040503050406030204" pitchFamily="18" charset="0"/>
                        <a:ea typeface="Calibri" panose="020F0502020204030204" pitchFamily="34" charset="0"/>
                        <a:cs typeface="Cambria Math" panose="020405030504060302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latin typeface="Cambria Math" panose="02040503050406030204" pitchFamily="18" charset="0"/>
                            <a:ea typeface="Calibri" panose="020F0502020204030204" pitchFamily="34" charset="0"/>
                            <a:cs typeface="Times New Roman" panose="02020603050405020304" pitchFamily="18"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1</m:t>
                        </m:r>
                      </m:num>
                      <m:den>
                        <m:r>
                          <a:rPr lang="en-US" sz="3200" i="1">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Chọn A</a:t>
                </a:r>
                <a:endParaRPr lang="en-US" sz="32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Rectangle 3">
                <a:extLst>
                  <a:ext uri="{FF2B5EF4-FFF2-40B4-BE49-F238E27FC236}">
                    <a16:creationId xmlns:a16="http://schemas.microsoft.com/office/drawing/2014/main" id="{3C29C003-8FBC-4486-93DE-1E12939DD2E7}"/>
                  </a:ext>
                </a:extLst>
              </p:cNvPr>
              <p:cNvSpPr>
                <a:spLocks noRot="1" noChangeAspect="1" noMove="1" noResize="1" noEditPoints="1" noAdjustHandles="1" noChangeArrowheads="1" noChangeShapeType="1" noTextEdit="1"/>
              </p:cNvSpPr>
              <p:nvPr/>
            </p:nvSpPr>
            <p:spPr>
              <a:xfrm>
                <a:off x="354903" y="10651"/>
                <a:ext cx="11722301" cy="6157583"/>
              </a:xfrm>
              <a:prstGeom prst="rect">
                <a:avLst/>
              </a:prstGeom>
              <a:blipFill>
                <a:blip r:embed="rId3"/>
                <a:stretch>
                  <a:fillRect l="-1300" t="-891" b="-495"/>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F3AEEEBB-DD5F-4EEF-B491-FD9A8924BBC6}"/>
              </a:ext>
            </a:extLst>
          </p:cNvPr>
          <p:cNvSpPr/>
          <p:nvPr/>
        </p:nvSpPr>
        <p:spPr>
          <a:xfrm>
            <a:off x="961900" y="1732573"/>
            <a:ext cx="510639" cy="504050"/>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0069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wipe(left)">
                                      <p:cBhvr>
                                        <p:cTn id="7" dur="2000"/>
                                        <p:tgtEl>
                                          <p:spTgt spid="4">
                                            <p:txEl>
                                              <p:pRg st="3" end="3"/>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Effect transition="in" filter="wipe(left)">
                                      <p:cBhvr>
                                        <p:cTn id="11" dur="2000"/>
                                        <p:tgtEl>
                                          <p:spTgt spid="4">
                                            <p:txEl>
                                              <p:pRg st="4" end="4"/>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Effect transition="in" filter="wipe(left)">
                                      <p:cBhvr>
                                        <p:cTn id="15" dur="2000"/>
                                        <p:tgtEl>
                                          <p:spTgt spid="4">
                                            <p:txEl>
                                              <p:pRg st="5" end="5"/>
                                            </p:txEl>
                                          </p:spTgt>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wipe(left)">
                                      <p:cBhvr>
                                        <p:cTn id="19" dur="2000"/>
                                        <p:tgtEl>
                                          <p:spTgt spid="4">
                                            <p:txEl>
                                              <p:pRg st="6" end="6"/>
                                            </p:txEl>
                                          </p:spTgt>
                                        </p:tgtEl>
                                      </p:cBhvr>
                                    </p:animEffect>
                                  </p:childTnLst>
                                </p:cTn>
                              </p:par>
                            </p:childTnLst>
                          </p:cTn>
                        </p:par>
                        <p:par>
                          <p:cTn id="20" fill="hold">
                            <p:stCondLst>
                              <p:cond delay="8000"/>
                            </p:stCondLst>
                            <p:childTnLst>
                              <p:par>
                                <p:cTn id="21" presetID="22" presetClass="entr" presetSubtype="8" fill="hold" nodeType="after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wipe(left)">
                                      <p:cBhvr>
                                        <p:cTn id="23" dur="2000"/>
                                        <p:tgtEl>
                                          <p:spTgt spid="4">
                                            <p:txEl>
                                              <p:pRg st="7" end="7"/>
                                            </p:txEl>
                                          </p:spTgt>
                                        </p:tgtEl>
                                      </p:cBhvr>
                                    </p:animEffect>
                                  </p:childTnLst>
                                </p:cTn>
                              </p:par>
                            </p:childTnLst>
                          </p:cTn>
                        </p:par>
                        <p:par>
                          <p:cTn id="24" fill="hold">
                            <p:stCondLst>
                              <p:cond delay="10000"/>
                            </p:stCondLst>
                            <p:childTnLst>
                              <p:par>
                                <p:cTn id="25" presetID="22" presetClass="entr" presetSubtype="8" fill="hold" nodeType="after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wipe(left)">
                                      <p:cBhvr>
                                        <p:cTn id="27" dur="20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Left 1">
            <a:hlinkClick r:id="rId2" action="ppaction://hlinksldjump"/>
            <a:extLst>
              <a:ext uri="{FF2B5EF4-FFF2-40B4-BE49-F238E27FC236}">
                <a16:creationId xmlns:a16="http://schemas.microsoft.com/office/drawing/2014/main" id="{7D05229B-48BA-41E0-8303-64B2CE0232F8}"/>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EDF848B0-2F91-435A-98AC-5879F9121B0D}"/>
                  </a:ext>
                </a:extLst>
              </p:cNvPr>
              <p:cNvSpPr/>
              <p:nvPr/>
            </p:nvSpPr>
            <p:spPr>
              <a:xfrm>
                <a:off x="506410" y="172750"/>
                <a:ext cx="11330686" cy="5761642"/>
              </a:xfrm>
              <a:prstGeom prst="rect">
                <a:avLst/>
              </a:prstGeom>
            </p:spPr>
            <p:txBody>
              <a:bodyPr wrap="square">
                <a:spAutoFit/>
              </a:bodyPr>
              <a:lstStyle/>
              <a:p>
                <a:pPr marL="629920" indent="-629920" algn="just">
                  <a:spcBef>
                    <a:spcPts val="600"/>
                  </a:spcBef>
                  <a:spcAft>
                    <a:spcPts val="0"/>
                  </a:spcAft>
                  <a:tabLst>
                    <a:tab pos="629920" algn="l"/>
                  </a:tabLst>
                </a:pPr>
                <a:r>
                  <a:rPr lang="en-US" sz="26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7: </a:t>
                </a:r>
                <a:r>
                  <a:rPr lang="en-US" sz="2600">
                    <a:latin typeface="Times New Roman" panose="02020603050405020304" pitchFamily="18" charset="0"/>
                    <a:ea typeface="Times New Roman" panose="02020603050405020304" pitchFamily="18" charset="0"/>
                    <a:cs typeface="Times New Roman" panose="02020603050405020304" pitchFamily="18" charset="0"/>
                  </a:rPr>
                  <a:t>Tìm tất cả các giá trị của </a:t>
                </a:r>
                <a14:m>
                  <m:oMath xmlns:m="http://schemas.openxmlformats.org/officeDocument/2006/math">
                    <m:r>
                      <a:rPr lang="en-US" sz="2600" i="1">
                        <a:latin typeface="Cambria Math" panose="02040503050406030204" pitchFamily="18" charset="0"/>
                        <a:ea typeface="Calibri" panose="020F0502020204030204" pitchFamily="34" charset="0"/>
                        <a:cs typeface="Times New Roman" panose="02020603050405020304" pitchFamily="18" charset="0"/>
                      </a:rPr>
                      <m:t>𝑚</m:t>
                    </m:r>
                  </m:oMath>
                </a14:m>
                <a:r>
                  <a:rPr lang="en-US" sz="2600">
                    <a:latin typeface="Times New Roman" panose="02020603050405020304" pitchFamily="18" charset="0"/>
                    <a:ea typeface="Times New Roman" panose="02020603050405020304" pitchFamily="18" charset="0"/>
                    <a:cs typeface="Times New Roman" panose="02020603050405020304" pitchFamily="18" charset="0"/>
                  </a:rPr>
                  <a:t> để </a:t>
                </a:r>
                <a14:m>
                  <m:oMath xmlns:m="http://schemas.openxmlformats.org/officeDocument/2006/math">
                    <m:r>
                      <a:rPr lang="en-US" sz="2600" i="1">
                        <a:latin typeface="Cambria Math" panose="02040503050406030204" pitchFamily="18" charset="0"/>
                        <a:ea typeface="Calibri" panose="020F0502020204030204" pitchFamily="34" charset="0"/>
                        <a:cs typeface="Times New Roman" panose="02020603050405020304" pitchFamily="18" charset="0"/>
                      </a:rPr>
                      <m:t>𝑥</m:t>
                    </m:r>
                    <m:r>
                      <a:rPr lang="en-US" sz="2600" i="1">
                        <a:latin typeface="Cambria Math" panose="02040503050406030204" pitchFamily="18" charset="0"/>
                        <a:ea typeface="Calibri" panose="020F0502020204030204" pitchFamily="34" charset="0"/>
                        <a:cs typeface="Times New Roman" panose="020206030504050203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1</m:t>
                    </m:r>
                  </m:oMath>
                </a14:m>
                <a:r>
                  <a:rPr lang="en-US" sz="2600">
                    <a:latin typeface="Times New Roman" panose="02020603050405020304" pitchFamily="18" charset="0"/>
                    <a:ea typeface="Times New Roman" panose="02020603050405020304" pitchFamily="18" charset="0"/>
                    <a:cs typeface="Times New Roman" panose="02020603050405020304" pitchFamily="18" charset="0"/>
                  </a:rPr>
                  <a:t> thuộc vào khoảng nghịch biến của hàm số </a:t>
                </a:r>
                <a14:m>
                  <m:oMath xmlns:m="http://schemas.openxmlformats.org/officeDocument/2006/math">
                    <m:r>
                      <a:rPr lang="en-US" sz="2600" i="1">
                        <a:latin typeface="Cambria Math" panose="02040503050406030204" pitchFamily="18" charset="0"/>
                        <a:ea typeface="Calibri" panose="020F0502020204030204" pitchFamily="34" charset="0"/>
                        <a:cs typeface="Times New Roman" panose="02020603050405020304" pitchFamily="18" charset="0"/>
                      </a:rPr>
                      <m:t>𝑦</m:t>
                    </m:r>
                    <m:r>
                      <a:rPr lang="en-US" sz="26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r>
                          <a:rPr lang="en-US" sz="2600" i="1">
                            <a:latin typeface="Cambria Math" panose="02040503050406030204" pitchFamily="18" charset="0"/>
                            <a:ea typeface="Calibri" panose="020F0502020204030204" pitchFamily="34" charset="0"/>
                            <a:cs typeface="Times New Roman" panose="02020603050405020304" pitchFamily="18" charset="0"/>
                          </a:rPr>
                          <m:t>𝑥</m:t>
                        </m:r>
                      </m:e>
                      <m:sup>
                        <m:r>
                          <a:rPr lang="en-US" sz="2600" i="1">
                            <a:latin typeface="Cambria Math" panose="02040503050406030204" pitchFamily="18" charset="0"/>
                            <a:ea typeface="Calibri" panose="020F0502020204030204" pitchFamily="34" charset="0"/>
                            <a:cs typeface="Times New Roman" panose="02020603050405020304" pitchFamily="18" charset="0"/>
                          </a:rPr>
                          <m:t>3</m:t>
                        </m:r>
                      </m:sup>
                    </m:sSup>
                    <m:r>
                      <a:rPr lang="en-US" sz="2600" i="1">
                        <a:latin typeface="Cambria Math" panose="02040503050406030204" pitchFamily="18" charset="0"/>
                        <a:ea typeface="Calibri" panose="020F0502020204030204" pitchFamily="34" charset="0"/>
                        <a:cs typeface="Times New Roman" panose="020206030504050203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𝑚</m:t>
                    </m:r>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r>
                          <a:rPr lang="en-US" sz="2600" i="1">
                            <a:latin typeface="Cambria Math" panose="02040503050406030204" pitchFamily="18" charset="0"/>
                            <a:ea typeface="Calibri" panose="020F0502020204030204" pitchFamily="34" charset="0"/>
                            <a:cs typeface="Times New Roman" panose="02020603050405020304" pitchFamily="18" charset="0"/>
                          </a:rPr>
                          <m:t>𝑥</m:t>
                        </m:r>
                      </m:e>
                      <m:sup>
                        <m:r>
                          <a:rPr lang="en-US" sz="2600" i="1">
                            <a:latin typeface="Cambria Math" panose="02040503050406030204" pitchFamily="18" charset="0"/>
                            <a:ea typeface="Calibri" panose="020F0502020204030204" pitchFamily="34" charset="0"/>
                            <a:cs typeface="Times New Roman" panose="02020603050405020304" pitchFamily="18" charset="0"/>
                          </a:rPr>
                          <m:t>2</m:t>
                        </m:r>
                      </m:sup>
                    </m:sSup>
                    <m:r>
                      <a:rPr lang="en-US" sz="2600" i="1">
                        <a:latin typeface="Cambria Math" panose="02040503050406030204" pitchFamily="18" charset="0"/>
                        <a:ea typeface="Calibri" panose="020F0502020204030204" pitchFamily="34" charset="0"/>
                        <a:cs typeface="Times New Roman" panose="020206030504050203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𝑚𝑥</m:t>
                    </m:r>
                    <m:r>
                      <a:rPr lang="en-US" sz="2600" i="1">
                        <a:latin typeface="Cambria Math" panose="02040503050406030204" pitchFamily="18" charset="0"/>
                        <a:ea typeface="Calibri" panose="020F0502020204030204" pitchFamily="34" charset="0"/>
                        <a:cs typeface="Times New Roman" panose="020206030504050203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2018</m:t>
                    </m:r>
                  </m:oMath>
                </a14:m>
                <a:r>
                  <a:rPr lang="en-US" sz="2600">
                    <a:latin typeface="Times New Roman" panose="02020603050405020304" pitchFamily="18" charset="0"/>
                    <a:ea typeface="Times New Roman" panose="02020603050405020304" pitchFamily="18" charset="0"/>
                    <a:cs typeface="Times New Roman" panose="02020603050405020304" pitchFamily="18" charset="0"/>
                  </a:rPr>
                  <a:t>.</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marL="629920" algn="just">
                  <a:spcAft>
                    <a:spcPts val="0"/>
                  </a:spcAft>
                  <a:tabLst>
                    <a:tab pos="3599815" algn="l"/>
                    <a:tab pos="5039995" algn="l"/>
                  </a:tabLst>
                </a:pPr>
                <a:r>
                  <a:rPr lang="en-US" sz="26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2600" i="1">
                        <a:latin typeface="Cambria Math" panose="02040503050406030204" pitchFamily="18" charset="0"/>
                        <a:ea typeface="Calibri" panose="020F0502020204030204" pitchFamily="34" charset="0"/>
                        <a:cs typeface="Times New Roman" panose="02020603050405020304" pitchFamily="18" charset="0"/>
                      </a:rPr>
                      <m:t>𝑚</m:t>
                    </m:r>
                    <m:r>
                      <a:rPr lang="en-US" sz="2600" i="1">
                        <a:latin typeface="Cambria Math" panose="02040503050406030204" pitchFamily="18" charset="0"/>
                        <a:ea typeface="Calibri" panose="020F0502020204030204" pitchFamily="34" charset="0"/>
                        <a:cs typeface="Times New Roman" panose="02020603050405020304" pitchFamily="18" charset="0"/>
                      </a:rPr>
                      <m:t>&lt;</m:t>
                    </m:r>
                    <m:r>
                      <a:rPr lang="en-US" sz="2600" i="1">
                        <a:latin typeface="Cambria Math" panose="02040503050406030204" pitchFamily="18" charset="0"/>
                        <a:ea typeface="Calibri" panose="020F0502020204030204" pitchFamily="34" charset="0"/>
                        <a:cs typeface="Times New Roman" panose="02020603050405020304" pitchFamily="18" charset="0"/>
                      </a:rPr>
                      <m:t>0</m:t>
                    </m:r>
                  </m:oMath>
                </a14:m>
                <a:r>
                  <a:rPr lang="en-US" sz="2600">
                    <a:solidFill>
                      <a:srgbClr val="470DD7"/>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600" b="1">
                    <a:solidFill>
                      <a:srgbClr val="470DD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2600" i="1">
                        <a:latin typeface="Cambria Math" panose="02040503050406030204" pitchFamily="18" charset="0"/>
                        <a:ea typeface="Calibri" panose="020F0502020204030204" pitchFamily="34" charset="0"/>
                        <a:cs typeface="Times New Roman" panose="02020603050405020304" pitchFamily="18" charset="0"/>
                      </a:rPr>
                      <m:t>𝑚</m:t>
                    </m:r>
                    <m:r>
                      <a:rPr lang="en-US" sz="2600" i="1">
                        <a:latin typeface="Cambria Math" panose="02040503050406030204" pitchFamily="18" charset="0"/>
                        <a:ea typeface="Calibri" panose="020F0502020204030204" pitchFamily="34" charset="0"/>
                        <a:cs typeface="Times New Roman" panose="02020603050405020304" pitchFamily="18" charset="0"/>
                      </a:rPr>
                      <m:t>&gt;</m:t>
                    </m:r>
                    <m:r>
                      <a:rPr lang="en-US" sz="2600" i="1">
                        <a:latin typeface="Cambria Math" panose="02040503050406030204" pitchFamily="18" charset="0"/>
                        <a:ea typeface="Calibri" panose="020F0502020204030204" pitchFamily="34" charset="0"/>
                        <a:cs typeface="Times New Roman" panose="02020603050405020304" pitchFamily="18" charset="0"/>
                      </a:rPr>
                      <m:t>3</m:t>
                    </m:r>
                  </m:oMath>
                </a14:m>
                <a:r>
                  <a:rPr lang="en-US" sz="2600">
                    <a:solidFill>
                      <a:srgbClr val="470DD7"/>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600" b="1">
                    <a:solidFill>
                      <a:srgbClr val="470DD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en-US" sz="2600" i="1">
                        <a:latin typeface="Cambria Math" panose="02040503050406030204" pitchFamily="18" charset="0"/>
                        <a:ea typeface="Calibri" panose="020F0502020204030204" pitchFamily="34" charset="0"/>
                        <a:cs typeface="Times New Roman" panose="02020603050405020304" pitchFamily="18" charset="0"/>
                      </a:rPr>
                      <m:t>𝑚</m:t>
                    </m:r>
                    <m:r>
                      <a:rPr lang="en-US" sz="2600" i="1">
                        <a:latin typeface="Cambria Math" panose="02040503050406030204" pitchFamily="18" charset="0"/>
                        <a:ea typeface="Calibri" panose="020F0502020204030204" pitchFamily="34" charset="0"/>
                        <a:cs typeface="Times New Roman" panose="02020603050405020304" pitchFamily="18" charset="0"/>
                      </a:rPr>
                      <m:t>&gt;</m:t>
                    </m:r>
                    <m:r>
                      <a:rPr lang="en-US" sz="2600" i="1">
                        <a:latin typeface="Cambria Math" panose="02040503050406030204" pitchFamily="18" charset="0"/>
                        <a:ea typeface="Calibri" panose="020F0502020204030204" pitchFamily="34" charset="0"/>
                        <a:cs typeface="Times New Roman" panose="02020603050405020304" pitchFamily="18" charset="0"/>
                      </a:rPr>
                      <m:t>3</m:t>
                    </m:r>
                  </m:oMath>
                </a14:m>
                <a:r>
                  <a:rPr lang="en-US" sz="2600">
                    <a:solidFill>
                      <a:srgbClr val="470DD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a:latin typeface="Times New Roman" panose="02020603050405020304" pitchFamily="18" charset="0"/>
                    <a:ea typeface="Times New Roman" panose="02020603050405020304" pitchFamily="18" charset="0"/>
                    <a:cs typeface="Times New Roman" panose="02020603050405020304" pitchFamily="18" charset="0"/>
                  </a:rPr>
                  <a:t>hoặc</a:t>
                </a:r>
                <a:r>
                  <a:rPr lang="en-US" sz="2600">
                    <a:solidFill>
                      <a:srgbClr val="470DD7"/>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600" i="1">
                        <a:latin typeface="Cambria Math" panose="02040503050406030204" pitchFamily="18" charset="0"/>
                        <a:ea typeface="Calibri" panose="020F0502020204030204" pitchFamily="34" charset="0"/>
                        <a:cs typeface="Times New Roman" panose="02020603050405020304" pitchFamily="18" charset="0"/>
                      </a:rPr>
                      <m:t>𝑚</m:t>
                    </m:r>
                    <m:r>
                      <a:rPr lang="en-US" sz="2600" i="1">
                        <a:latin typeface="Cambria Math" panose="02040503050406030204" pitchFamily="18" charset="0"/>
                        <a:ea typeface="Calibri" panose="020F0502020204030204" pitchFamily="34" charset="0"/>
                        <a:cs typeface="Times New Roman" panose="02020603050405020304" pitchFamily="18" charset="0"/>
                      </a:rPr>
                      <m:t>&lt;</m:t>
                    </m:r>
                    <m:r>
                      <a:rPr lang="en-US" sz="2600" i="1">
                        <a:latin typeface="Cambria Math" panose="02040503050406030204" pitchFamily="18" charset="0"/>
                        <a:ea typeface="Calibri" panose="020F0502020204030204" pitchFamily="34" charset="0"/>
                        <a:cs typeface="Times New Roman" panose="02020603050405020304" pitchFamily="18" charset="0"/>
                      </a:rPr>
                      <m:t>0</m:t>
                    </m:r>
                  </m:oMath>
                </a14:m>
                <a:r>
                  <a:rPr lang="en-US" sz="2600">
                    <a:solidFill>
                      <a:srgbClr val="470DD7"/>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600" b="1">
                    <a:solidFill>
                      <a:srgbClr val="470DD7"/>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en-US" sz="2600" i="1">
                        <a:latin typeface="Cambria Math" panose="02040503050406030204" pitchFamily="18" charset="0"/>
                        <a:ea typeface="Calibri" panose="020F0502020204030204" pitchFamily="34" charset="0"/>
                        <a:cs typeface="Times New Roman" panose="02020603050405020304" pitchFamily="18" charset="0"/>
                      </a:rPr>
                      <m:t>𝑚</m:t>
                    </m:r>
                    <m:r>
                      <a:rPr lang="en-US" sz="2600" i="1">
                        <a:latin typeface="Cambria Math" panose="02040503050406030204" pitchFamily="18" charset="0"/>
                        <a:ea typeface="Calibri" panose="020F0502020204030204" pitchFamily="34" charset="0"/>
                        <a:cs typeface="Times New Roman" panose="02020603050405020304" pitchFamily="18" charset="0"/>
                      </a:rPr>
                      <m:t>&lt;−</m:t>
                    </m:r>
                    <m:r>
                      <a:rPr lang="en-US" sz="2600" i="1">
                        <a:latin typeface="Cambria Math" panose="02040503050406030204" pitchFamily="18" charset="0"/>
                        <a:ea typeface="Calibri" panose="020F0502020204030204" pitchFamily="34" charset="0"/>
                        <a:cs typeface="Times New Roman" panose="02020603050405020304" pitchFamily="18" charset="0"/>
                      </a:rPr>
                      <m:t>1</m:t>
                    </m:r>
                  </m:oMath>
                </a14:m>
                <a:r>
                  <a:rPr lang="en-US" sz="2600">
                    <a:solidFill>
                      <a:srgbClr val="470DD7"/>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marL="629920">
                  <a:spcBef>
                    <a:spcPts val="300"/>
                  </a:spcBef>
                  <a:spcAft>
                    <a:spcPts val="600"/>
                  </a:spcAft>
                </a:pPr>
                <a:r>
                  <a:rPr lang="en-US" sz="2600" b="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Lời giải</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marL="629920" algn="just">
                  <a:spcBef>
                    <a:spcPts val="300"/>
                  </a:spcBef>
                  <a:spcAft>
                    <a:spcPts val="600"/>
                  </a:spcAft>
                </a:pPr>
                <a:r>
                  <a:rPr lang="en-US" sz="2600">
                    <a:latin typeface="Times New Roman" panose="02020603050405020304" pitchFamily="18" charset="0"/>
                    <a:ea typeface="Times New Roman" panose="02020603050405020304" pitchFamily="18" charset="0"/>
                    <a:cs typeface="Times New Roman" panose="02020603050405020304" pitchFamily="18" charset="0"/>
                  </a:rPr>
                  <a:t>Ta có </a:t>
                </a:r>
                <a14:m>
                  <m:oMath xmlns:m="http://schemas.openxmlformats.org/officeDocument/2006/math">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r>
                          <a:rPr lang="en-US" sz="2600" i="1">
                            <a:latin typeface="Cambria Math" panose="02040503050406030204" pitchFamily="18" charset="0"/>
                            <a:ea typeface="Calibri" panose="020F0502020204030204" pitchFamily="34" charset="0"/>
                            <a:cs typeface="Times New Roman" panose="02020603050405020304" pitchFamily="18" charset="0"/>
                          </a:rPr>
                          <m:t>𝑦</m:t>
                        </m:r>
                      </m:e>
                      <m:sup>
                        <m:r>
                          <a:rPr lang="en-US" sz="2600" i="1">
                            <a:latin typeface="Cambria Math" panose="02040503050406030204" pitchFamily="18" charset="0"/>
                            <a:ea typeface="Calibri" panose="020F0502020204030204" pitchFamily="34" charset="0"/>
                            <a:cs typeface="Times New Roman" panose="02020603050405020304" pitchFamily="18" charset="0"/>
                          </a:rPr>
                          <m:t>′</m:t>
                        </m:r>
                      </m:sup>
                    </m:sSup>
                    <m:r>
                      <a:rPr lang="en-US" sz="2600" i="1">
                        <a:latin typeface="Cambria Math" panose="02040503050406030204" pitchFamily="18" charset="0"/>
                        <a:ea typeface="Calibri" panose="020F0502020204030204" pitchFamily="34" charset="0"/>
                        <a:cs typeface="Times New Roman" panose="020206030504050203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3</m:t>
                    </m:r>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r>
                          <a:rPr lang="en-US" sz="2600" i="1">
                            <a:latin typeface="Cambria Math" panose="02040503050406030204" pitchFamily="18" charset="0"/>
                            <a:ea typeface="Calibri" panose="020F0502020204030204" pitchFamily="34" charset="0"/>
                            <a:cs typeface="Times New Roman" panose="02020603050405020304" pitchFamily="18" charset="0"/>
                          </a:rPr>
                          <m:t>𝑥</m:t>
                        </m:r>
                      </m:e>
                      <m:sup>
                        <m:r>
                          <a:rPr lang="en-US" sz="2600" i="1">
                            <a:latin typeface="Cambria Math" panose="02040503050406030204" pitchFamily="18" charset="0"/>
                            <a:ea typeface="Calibri" panose="020F0502020204030204" pitchFamily="34" charset="0"/>
                            <a:cs typeface="Times New Roman" panose="02020603050405020304" pitchFamily="18" charset="0"/>
                          </a:rPr>
                          <m:t>2</m:t>
                        </m:r>
                      </m:sup>
                    </m:sSup>
                    <m:r>
                      <a:rPr lang="en-US" sz="2600" i="1">
                        <a:latin typeface="Cambria Math" panose="02040503050406030204" pitchFamily="18" charset="0"/>
                        <a:ea typeface="Calibri" panose="020F0502020204030204" pitchFamily="34" charset="0"/>
                        <a:cs typeface="Times New Roman" panose="020206030504050203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2</m:t>
                    </m:r>
                    <m:r>
                      <a:rPr lang="en-US" sz="2600" i="1">
                        <a:latin typeface="Cambria Math" panose="02040503050406030204" pitchFamily="18" charset="0"/>
                        <a:ea typeface="Calibri" panose="020F0502020204030204" pitchFamily="34" charset="0"/>
                        <a:cs typeface="Times New Roman" panose="02020603050405020304" pitchFamily="18" charset="0"/>
                      </a:rPr>
                      <m:t>𝑚𝑥</m:t>
                    </m:r>
                    <m:r>
                      <a:rPr lang="en-US" sz="2600" i="1">
                        <a:latin typeface="Cambria Math" panose="02040503050406030204" pitchFamily="18" charset="0"/>
                        <a:ea typeface="Calibri" panose="020F0502020204030204" pitchFamily="34" charset="0"/>
                        <a:cs typeface="Times New Roman" panose="020206030504050203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𝑚</m:t>
                    </m:r>
                  </m:oMath>
                </a14:m>
                <a:r>
                  <a:rPr lang="en-US" sz="26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r>
                          <a:rPr lang="en-US" sz="2600" i="1">
                            <a:latin typeface="Cambria Math" panose="02040503050406030204" pitchFamily="18" charset="0"/>
                            <a:ea typeface="Calibri" panose="020F0502020204030204" pitchFamily="34" charset="0"/>
                            <a:cs typeface="Times New Roman" panose="02020603050405020304" pitchFamily="18" charset="0"/>
                          </a:rPr>
                          <m:t>𝛥</m:t>
                        </m:r>
                      </m:e>
                      <m:sup>
                        <m:r>
                          <a:rPr lang="en-US" sz="2600" i="1">
                            <a:latin typeface="Cambria Math" panose="02040503050406030204" pitchFamily="18" charset="0"/>
                            <a:ea typeface="Calibri" panose="020F0502020204030204" pitchFamily="34" charset="0"/>
                            <a:cs typeface="Times New Roman" panose="02020603050405020304" pitchFamily="18" charset="0"/>
                          </a:rPr>
                          <m:t>′</m:t>
                        </m:r>
                      </m:sup>
                    </m:sSup>
                    <m:r>
                      <a:rPr lang="en-US" sz="26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r>
                          <a:rPr lang="en-US" sz="2600" i="1">
                            <a:latin typeface="Cambria Math" panose="02040503050406030204" pitchFamily="18" charset="0"/>
                            <a:ea typeface="Calibri" panose="020F0502020204030204" pitchFamily="34" charset="0"/>
                            <a:cs typeface="Times New Roman" panose="02020603050405020304" pitchFamily="18" charset="0"/>
                          </a:rPr>
                          <m:t>𝑚</m:t>
                        </m:r>
                      </m:e>
                      <m:sup>
                        <m:r>
                          <a:rPr lang="en-US" sz="2600" i="1">
                            <a:latin typeface="Cambria Math" panose="02040503050406030204" pitchFamily="18" charset="0"/>
                            <a:ea typeface="Calibri" panose="020F0502020204030204" pitchFamily="34" charset="0"/>
                            <a:cs typeface="Times New Roman" panose="02020603050405020304" pitchFamily="18" charset="0"/>
                          </a:rPr>
                          <m:t>2</m:t>
                        </m:r>
                      </m:sup>
                    </m:sSup>
                    <m:r>
                      <a:rPr lang="en-US" sz="2600" i="1">
                        <a:latin typeface="Cambria Math" panose="02040503050406030204" pitchFamily="18" charset="0"/>
                        <a:ea typeface="Calibri" panose="020F0502020204030204" pitchFamily="34" charset="0"/>
                        <a:cs typeface="Times New Roman" panose="020206030504050203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3</m:t>
                    </m:r>
                    <m:r>
                      <a:rPr lang="en-US" sz="2600" i="1">
                        <a:latin typeface="Cambria Math" panose="02040503050406030204" pitchFamily="18" charset="0"/>
                        <a:ea typeface="Calibri" panose="020F0502020204030204" pitchFamily="34" charset="0"/>
                        <a:cs typeface="Times New Roman" panose="02020603050405020304" pitchFamily="18" charset="0"/>
                      </a:rPr>
                      <m:t>𝑚</m:t>
                    </m:r>
                  </m:oMath>
                </a14:m>
                <a:r>
                  <a:rPr lang="en-US" sz="2600">
                    <a:latin typeface="Times New Roman" panose="02020603050405020304" pitchFamily="18" charset="0"/>
                    <a:ea typeface="Times New Roman" panose="02020603050405020304" pitchFamily="18" charset="0"/>
                    <a:cs typeface="Times New Roman" panose="02020603050405020304" pitchFamily="18" charset="0"/>
                  </a:rPr>
                  <a:t>.</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marL="629920" algn="just">
                  <a:spcBef>
                    <a:spcPts val="300"/>
                  </a:spcBef>
                  <a:spcAft>
                    <a:spcPts val="600"/>
                  </a:spcAft>
                </a:pPr>
                <a:r>
                  <a:rPr lang="en-US" sz="2600">
                    <a:latin typeface="Times New Roman" panose="02020603050405020304" pitchFamily="18" charset="0"/>
                    <a:ea typeface="Times New Roman" panose="02020603050405020304" pitchFamily="18" charset="0"/>
                    <a:cs typeface="Times New Roman" panose="02020603050405020304" pitchFamily="18" charset="0"/>
                  </a:rPr>
                  <a:t>Để hàm số có khoảng nghịch biến thì </a:t>
                </a:r>
                <a14:m>
                  <m:oMath xmlns:m="http://schemas.openxmlformats.org/officeDocument/2006/math">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r>
                          <a:rPr lang="en-US" sz="2600" i="1">
                            <a:latin typeface="Cambria Math" panose="02040503050406030204" pitchFamily="18" charset="0"/>
                            <a:ea typeface="Calibri" panose="020F0502020204030204" pitchFamily="34" charset="0"/>
                            <a:cs typeface="Times New Roman" panose="02020603050405020304" pitchFamily="18" charset="0"/>
                          </a:rPr>
                          <m:t>𝛥</m:t>
                        </m:r>
                      </m:e>
                      <m:sup>
                        <m:r>
                          <a:rPr lang="en-US" sz="2600" i="1">
                            <a:latin typeface="Cambria Math" panose="02040503050406030204" pitchFamily="18" charset="0"/>
                            <a:ea typeface="Calibri" panose="020F0502020204030204" pitchFamily="34" charset="0"/>
                            <a:cs typeface="Times New Roman" panose="02020603050405020304" pitchFamily="18" charset="0"/>
                          </a:rPr>
                          <m:t>′</m:t>
                        </m:r>
                      </m:sup>
                    </m:sSup>
                    <m:r>
                      <a:rPr lang="en-US" sz="2600" i="1">
                        <a:latin typeface="Cambria Math" panose="02040503050406030204" pitchFamily="18" charset="0"/>
                        <a:ea typeface="Calibri" panose="020F0502020204030204" pitchFamily="34" charset="0"/>
                        <a:cs typeface="Times New Roman" panose="02020603050405020304" pitchFamily="18" charset="0"/>
                      </a:rPr>
                      <m:t>&gt;</m:t>
                    </m:r>
                    <m:r>
                      <a:rPr lang="en-US" sz="2600" i="1">
                        <a:latin typeface="Cambria Math" panose="02040503050406030204" pitchFamily="18" charset="0"/>
                        <a:ea typeface="Calibri" panose="020F0502020204030204" pitchFamily="34" charset="0"/>
                        <a:cs typeface="Times New Roman" panose="02020603050405020304" pitchFamily="18" charset="0"/>
                      </a:rPr>
                      <m:t>0</m:t>
                    </m:r>
                    <m:r>
                      <a:rPr lang="en-US" sz="26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r>
                          <a:rPr lang="en-US" sz="2600" i="1">
                            <a:latin typeface="Cambria Math" panose="02040503050406030204" pitchFamily="18" charset="0"/>
                            <a:ea typeface="Calibri" panose="020F0502020204030204" pitchFamily="34" charset="0"/>
                            <a:cs typeface="Times New Roman" panose="02020603050405020304" pitchFamily="18" charset="0"/>
                          </a:rPr>
                          <m:t>𝑚</m:t>
                        </m:r>
                      </m:e>
                      <m:sup>
                        <m:r>
                          <a:rPr lang="en-US" sz="2600" i="1">
                            <a:latin typeface="Cambria Math" panose="02040503050406030204" pitchFamily="18" charset="0"/>
                            <a:ea typeface="Calibri" panose="020F0502020204030204" pitchFamily="34" charset="0"/>
                            <a:cs typeface="Times New Roman" panose="02020603050405020304" pitchFamily="18" charset="0"/>
                          </a:rPr>
                          <m:t>2</m:t>
                        </m:r>
                      </m:sup>
                    </m:sSup>
                    <m:r>
                      <a:rPr lang="en-US" sz="2600" i="1">
                        <a:latin typeface="Cambria Math" panose="02040503050406030204" pitchFamily="18" charset="0"/>
                        <a:ea typeface="Calibri" panose="020F0502020204030204" pitchFamily="34" charset="0"/>
                        <a:cs typeface="Times New Roman" panose="020206030504050203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3</m:t>
                    </m:r>
                    <m:r>
                      <a:rPr lang="en-US" sz="2600" i="1">
                        <a:latin typeface="Cambria Math" panose="02040503050406030204" pitchFamily="18" charset="0"/>
                        <a:ea typeface="Calibri" panose="020F0502020204030204" pitchFamily="34" charset="0"/>
                        <a:cs typeface="Times New Roman" panose="02020603050405020304" pitchFamily="18" charset="0"/>
                      </a:rPr>
                      <m:t>𝑚</m:t>
                    </m:r>
                    <m:r>
                      <a:rPr lang="en-US" sz="2600" i="1">
                        <a:latin typeface="Cambria Math" panose="02040503050406030204" pitchFamily="18" charset="0"/>
                        <a:ea typeface="Calibri" panose="020F0502020204030204" pitchFamily="34" charset="0"/>
                        <a:cs typeface="Times New Roman" panose="02020603050405020304" pitchFamily="18" charset="0"/>
                      </a:rPr>
                      <m:t>&gt;</m:t>
                    </m:r>
                    <m:r>
                      <a:rPr lang="en-US" sz="2600" i="1">
                        <a:latin typeface="Cambria Math" panose="02040503050406030204" pitchFamily="18" charset="0"/>
                        <a:ea typeface="Calibri" panose="020F0502020204030204" pitchFamily="34" charset="0"/>
                        <a:cs typeface="Times New Roman" panose="02020603050405020304" pitchFamily="18" charset="0"/>
                      </a:rPr>
                      <m:t>0</m:t>
                    </m:r>
                    <m:r>
                      <a:rPr lang="en-US" sz="26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600" i="1">
                                <a:latin typeface="Cambria Math" panose="02040503050406030204" pitchFamily="18" charset="0"/>
                                <a:ea typeface="Calibri" panose="020F0502020204030204" pitchFamily="34" charset="0"/>
                                <a:cs typeface="Times New Roman" panose="02020603050405020304" pitchFamily="18" charset="0"/>
                              </a:rPr>
                            </m:ctrlPr>
                          </m:eqArrPr>
                          <m:e>
                            <m:r>
                              <a:rPr lang="en-US" sz="2600" i="1">
                                <a:latin typeface="Cambria Math" panose="02040503050406030204" pitchFamily="18" charset="0"/>
                                <a:ea typeface="Calibri" panose="020F0502020204030204" pitchFamily="34" charset="0"/>
                                <a:cs typeface="Times New Roman" panose="02020603050405020304" pitchFamily="18" charset="0"/>
                              </a:rPr>
                              <m:t>&amp;</m:t>
                            </m:r>
                            <m:r>
                              <a:rPr lang="en-US" sz="2600" i="1">
                                <a:latin typeface="Cambria Math" panose="02040503050406030204" pitchFamily="18" charset="0"/>
                                <a:ea typeface="Calibri" panose="020F0502020204030204" pitchFamily="34" charset="0"/>
                                <a:cs typeface="Times New Roman" panose="02020603050405020304" pitchFamily="18" charset="0"/>
                              </a:rPr>
                              <m:t>𝑚</m:t>
                            </m:r>
                            <m:r>
                              <a:rPr lang="en-US" sz="2600" i="1">
                                <a:latin typeface="Cambria Math" panose="02040503050406030204" pitchFamily="18" charset="0"/>
                                <a:ea typeface="Calibri" panose="020F0502020204030204" pitchFamily="34" charset="0"/>
                                <a:cs typeface="Times New Roman" panose="02020603050405020304" pitchFamily="18" charset="0"/>
                              </a:rPr>
                              <m:t>&lt;</m:t>
                            </m:r>
                            <m:r>
                              <a:rPr lang="en-US" sz="2600" i="1">
                                <a:latin typeface="Cambria Math" panose="02040503050406030204" pitchFamily="18" charset="0"/>
                                <a:ea typeface="Calibri" panose="020F0502020204030204" pitchFamily="34" charset="0"/>
                                <a:cs typeface="Times New Roman" panose="02020603050405020304" pitchFamily="18" charset="0"/>
                              </a:rPr>
                              <m:t>0</m:t>
                            </m:r>
                          </m:e>
                          <m:e>
                            <m:r>
                              <a:rPr lang="en-US" sz="2600" i="1">
                                <a:latin typeface="Cambria Math" panose="02040503050406030204" pitchFamily="18" charset="0"/>
                                <a:ea typeface="Calibri" panose="020F0502020204030204" pitchFamily="34" charset="0"/>
                                <a:cs typeface="Times New Roman" panose="02020603050405020304" pitchFamily="18" charset="0"/>
                              </a:rPr>
                              <m:t>&amp;</m:t>
                            </m:r>
                            <m:r>
                              <a:rPr lang="en-US" sz="2600" i="1">
                                <a:latin typeface="Cambria Math" panose="02040503050406030204" pitchFamily="18" charset="0"/>
                                <a:ea typeface="Calibri" panose="020F0502020204030204" pitchFamily="34" charset="0"/>
                                <a:cs typeface="Times New Roman" panose="02020603050405020304" pitchFamily="18" charset="0"/>
                              </a:rPr>
                              <m:t>𝑚</m:t>
                            </m:r>
                            <m:r>
                              <a:rPr lang="en-US" sz="2600" i="1">
                                <a:latin typeface="Cambria Math" panose="02040503050406030204" pitchFamily="18" charset="0"/>
                                <a:ea typeface="Calibri" panose="020F0502020204030204" pitchFamily="34" charset="0"/>
                                <a:cs typeface="Times New Roman" panose="02020603050405020304" pitchFamily="18" charset="0"/>
                              </a:rPr>
                              <m:t>&gt;</m:t>
                            </m:r>
                            <m:r>
                              <a:rPr lang="en-US" sz="2600" i="1">
                                <a:latin typeface="Cambria Math" panose="02040503050406030204" pitchFamily="18" charset="0"/>
                                <a:ea typeface="Calibri" panose="020F0502020204030204" pitchFamily="34" charset="0"/>
                                <a:cs typeface="Times New Roman" panose="02020603050405020304" pitchFamily="18" charset="0"/>
                              </a:rPr>
                              <m:t>3</m:t>
                            </m:r>
                          </m:e>
                        </m:eqArr>
                      </m:e>
                    </m:d>
                  </m:oMath>
                </a14:m>
                <a:r>
                  <a:rPr lang="en-US" sz="2600">
                    <a:latin typeface="Times New Roman" panose="02020603050405020304" pitchFamily="18" charset="0"/>
                    <a:ea typeface="Times New Roman" panose="02020603050405020304" pitchFamily="18" charset="0"/>
                    <a:cs typeface="Times New Roman" panose="02020603050405020304" pitchFamily="18" charset="0"/>
                  </a:rPr>
                  <a:t>.</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marL="629920" algn="just">
                  <a:spcBef>
                    <a:spcPts val="300"/>
                  </a:spcBef>
                  <a:spcAft>
                    <a:spcPts val="600"/>
                  </a:spcAft>
                </a:pPr>
                <a:r>
                  <a:rPr lang="en-US" sz="2600">
                    <a:latin typeface="Times New Roman" panose="02020603050405020304" pitchFamily="18" charset="0"/>
                    <a:ea typeface="Times New Roman" panose="02020603050405020304" pitchFamily="18" charset="0"/>
                    <a:cs typeface="Times New Roman" panose="02020603050405020304" pitchFamily="18" charset="0"/>
                  </a:rPr>
                  <a:t>Khi đó, khoảng nghịch biến của hàm số là </a:t>
                </a:r>
                <a14:m>
                  <m:oMath xmlns:m="http://schemas.openxmlformats.org/officeDocument/2006/math">
                    <m:d>
                      <m:dPr>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600" i="1">
                                <a:latin typeface="Cambria Math" panose="02040503050406030204" pitchFamily="18" charset="0"/>
                                <a:ea typeface="Calibri" panose="020F0502020204030204" pitchFamily="34" charset="0"/>
                                <a:cs typeface="Times New Roman" panose="02020603050405020304" pitchFamily="18" charset="0"/>
                              </a:rPr>
                            </m:ctrlPr>
                          </m:fPr>
                          <m:num>
                            <m:r>
                              <a:rPr lang="en-US" sz="2600" i="1">
                                <a:latin typeface="Cambria Math" panose="02040503050406030204" pitchFamily="18" charset="0"/>
                                <a:ea typeface="Calibri" panose="020F0502020204030204" pitchFamily="34" charset="0"/>
                                <a:cs typeface="Times New Roman" panose="020206030504050203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𝑚</m:t>
                            </m:r>
                            <m:r>
                              <a:rPr lang="en-US" sz="2600"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600" i="1">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r>
                                      <a:rPr lang="en-US" sz="2600" i="1">
                                        <a:latin typeface="Cambria Math" panose="02040503050406030204" pitchFamily="18" charset="0"/>
                                        <a:ea typeface="Calibri" panose="020F0502020204030204" pitchFamily="34" charset="0"/>
                                        <a:cs typeface="Times New Roman" panose="02020603050405020304" pitchFamily="18" charset="0"/>
                                      </a:rPr>
                                      <m:t>𝑚</m:t>
                                    </m:r>
                                  </m:e>
                                  <m:sup>
                                    <m:r>
                                      <a:rPr lang="en-US" sz="2600" i="1">
                                        <a:latin typeface="Cambria Math" panose="02040503050406030204" pitchFamily="18" charset="0"/>
                                        <a:ea typeface="Calibri" panose="020F0502020204030204" pitchFamily="34" charset="0"/>
                                        <a:cs typeface="Times New Roman" panose="02020603050405020304" pitchFamily="18" charset="0"/>
                                      </a:rPr>
                                      <m:t>2</m:t>
                                    </m:r>
                                  </m:sup>
                                </m:sSup>
                                <m:r>
                                  <a:rPr lang="en-US" sz="2600" i="1">
                                    <a:latin typeface="Cambria Math" panose="02040503050406030204" pitchFamily="18" charset="0"/>
                                    <a:ea typeface="Calibri" panose="020F0502020204030204" pitchFamily="34" charset="0"/>
                                    <a:cs typeface="Times New Roman" panose="020206030504050203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3</m:t>
                                </m:r>
                                <m:r>
                                  <a:rPr lang="en-US" sz="2600" i="1">
                                    <a:latin typeface="Cambria Math" panose="02040503050406030204" pitchFamily="18" charset="0"/>
                                    <a:ea typeface="Calibri" panose="020F0502020204030204" pitchFamily="34" charset="0"/>
                                    <a:cs typeface="Times New Roman" panose="02020603050405020304" pitchFamily="18" charset="0"/>
                                  </a:rPr>
                                  <m:t>𝑚</m:t>
                                </m:r>
                              </m:e>
                            </m:rad>
                          </m:num>
                          <m:den>
                            <m:r>
                              <a:rPr lang="en-US" sz="2600" i="1">
                                <a:latin typeface="Cambria Math" panose="02040503050406030204" pitchFamily="18" charset="0"/>
                                <a:ea typeface="Calibri" panose="020F0502020204030204" pitchFamily="34" charset="0"/>
                                <a:cs typeface="Times New Roman" panose="02020603050405020304" pitchFamily="18" charset="0"/>
                              </a:rPr>
                              <m:t>3</m:t>
                            </m:r>
                          </m:den>
                        </m:f>
                        <m:r>
                          <a:rPr lang="en-US" sz="2600" i="1">
                            <a:latin typeface="Cambria Math" panose="02040503050406030204" pitchFamily="18" charset="0"/>
                            <a:ea typeface="Calibri" panose="020F0502020204030204" pitchFamily="34" charset="0"/>
                            <a:cs typeface="Times New Roman" panose="02020603050405020304" pitchFamily="18" charset="0"/>
                          </a:rPr>
                          <m:t>;</m:t>
                        </m:r>
                        <m:f>
                          <m:fPr>
                            <m:ctrlPr>
                              <a:rPr lang="en-US" sz="2600" i="1">
                                <a:latin typeface="Cambria Math" panose="02040503050406030204" pitchFamily="18" charset="0"/>
                                <a:ea typeface="Calibri" panose="020F0502020204030204" pitchFamily="34" charset="0"/>
                                <a:cs typeface="Times New Roman" panose="02020603050405020304" pitchFamily="18" charset="0"/>
                              </a:rPr>
                            </m:ctrlPr>
                          </m:fPr>
                          <m:num>
                            <m:r>
                              <a:rPr lang="en-US" sz="2600" i="1">
                                <a:latin typeface="Cambria Math" panose="02040503050406030204" pitchFamily="18" charset="0"/>
                                <a:ea typeface="Calibri" panose="020F0502020204030204" pitchFamily="34" charset="0"/>
                                <a:cs typeface="Times New Roman" panose="020206030504050203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𝑚</m:t>
                            </m:r>
                            <m:r>
                              <a:rPr lang="en-US" sz="2600"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600" i="1">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r>
                                      <a:rPr lang="en-US" sz="2600" i="1">
                                        <a:latin typeface="Cambria Math" panose="02040503050406030204" pitchFamily="18" charset="0"/>
                                        <a:ea typeface="Calibri" panose="020F0502020204030204" pitchFamily="34" charset="0"/>
                                        <a:cs typeface="Times New Roman" panose="02020603050405020304" pitchFamily="18" charset="0"/>
                                      </a:rPr>
                                      <m:t>𝑚</m:t>
                                    </m:r>
                                  </m:e>
                                  <m:sup>
                                    <m:r>
                                      <a:rPr lang="en-US" sz="2600" i="1">
                                        <a:latin typeface="Cambria Math" panose="02040503050406030204" pitchFamily="18" charset="0"/>
                                        <a:ea typeface="Calibri" panose="020F0502020204030204" pitchFamily="34" charset="0"/>
                                        <a:cs typeface="Times New Roman" panose="02020603050405020304" pitchFamily="18" charset="0"/>
                                      </a:rPr>
                                      <m:t>2</m:t>
                                    </m:r>
                                  </m:sup>
                                </m:sSup>
                                <m:r>
                                  <a:rPr lang="en-US" sz="2600" i="1">
                                    <a:latin typeface="Cambria Math" panose="02040503050406030204" pitchFamily="18" charset="0"/>
                                    <a:ea typeface="Calibri" panose="020F0502020204030204" pitchFamily="34" charset="0"/>
                                    <a:cs typeface="Times New Roman" panose="020206030504050203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3</m:t>
                                </m:r>
                                <m:r>
                                  <a:rPr lang="en-US" sz="2600" i="1">
                                    <a:latin typeface="Cambria Math" panose="02040503050406030204" pitchFamily="18" charset="0"/>
                                    <a:ea typeface="Calibri" panose="020F0502020204030204" pitchFamily="34" charset="0"/>
                                    <a:cs typeface="Times New Roman" panose="02020603050405020304" pitchFamily="18" charset="0"/>
                                  </a:rPr>
                                  <m:t>𝑚</m:t>
                                </m:r>
                              </m:e>
                            </m:rad>
                          </m:num>
                          <m:den>
                            <m:r>
                              <a:rPr lang="en-US" sz="2600" i="1">
                                <a:latin typeface="Cambria Math" panose="02040503050406030204" pitchFamily="18" charset="0"/>
                                <a:ea typeface="Calibri" panose="020F0502020204030204" pitchFamily="34" charset="0"/>
                                <a:cs typeface="Times New Roman" panose="02020603050405020304" pitchFamily="18" charset="0"/>
                              </a:rPr>
                              <m:t>3</m:t>
                            </m:r>
                          </m:den>
                        </m:f>
                      </m:e>
                    </m:d>
                  </m:oMath>
                </a14:m>
                <a:r>
                  <a:rPr lang="en-US" sz="2600">
                    <a:latin typeface="Times New Roman" panose="02020603050405020304" pitchFamily="18" charset="0"/>
                    <a:ea typeface="Times New Roman" panose="02020603050405020304" pitchFamily="18" charset="0"/>
                    <a:cs typeface="Times New Roman" panose="02020603050405020304" pitchFamily="18" charset="0"/>
                  </a:rPr>
                  <a:t>.</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marL="629920" algn="just">
                  <a:spcBef>
                    <a:spcPts val="300"/>
                  </a:spcBef>
                  <a:spcAft>
                    <a:spcPts val="600"/>
                  </a:spcAft>
                </a:pPr>
                <a14:m>
                  <m:oMath xmlns:m="http://schemas.openxmlformats.org/officeDocument/2006/math">
                    <m:r>
                      <a:rPr lang="en-US" sz="2600" i="1">
                        <a:latin typeface="Cambria Math" panose="02040503050406030204" pitchFamily="18" charset="0"/>
                        <a:ea typeface="Calibri" panose="020F0502020204030204" pitchFamily="34" charset="0"/>
                        <a:cs typeface="Times New Roman" panose="02020603050405020304" pitchFamily="18" charset="0"/>
                      </a:rPr>
                      <m:t>𝑥</m:t>
                    </m:r>
                    <m:r>
                      <a:rPr lang="en-US" sz="2600" i="1">
                        <a:latin typeface="Cambria Math" panose="02040503050406030204" pitchFamily="18" charset="0"/>
                        <a:ea typeface="Calibri" panose="020F0502020204030204" pitchFamily="34" charset="0"/>
                        <a:cs typeface="Times New Roman" panose="020206030504050203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1</m:t>
                    </m:r>
                  </m:oMath>
                </a14:m>
                <a:r>
                  <a:rPr lang="en-US" sz="2600">
                    <a:latin typeface="Times New Roman" panose="02020603050405020304" pitchFamily="18" charset="0"/>
                    <a:ea typeface="Times New Roman" panose="02020603050405020304" pitchFamily="18" charset="0"/>
                    <a:cs typeface="Times New Roman" panose="02020603050405020304" pitchFamily="18" charset="0"/>
                  </a:rPr>
                  <a:t> thuộc khoảng nghịch biến của hàm số khi</a:t>
                </a:r>
                <a:endParaRPr lang="en-US" sz="2600">
                  <a:latin typeface="Times New Roman" panose="02020603050405020304" pitchFamily="18" charset="0"/>
                  <a:ea typeface="Calibri" panose="020F0502020204030204" pitchFamily="34" charset="0"/>
                  <a:cs typeface="Times New Roman" panose="02020603050405020304" pitchFamily="18" charset="0"/>
                </a:endParaRPr>
              </a:p>
              <a:p>
                <a:pPr marL="629920" algn="just">
                  <a:spcBef>
                    <a:spcPts val="300"/>
                  </a:spcBef>
                  <a:spcAft>
                    <a:spcPts val="600"/>
                  </a:spcAft>
                </a:pPr>
                <a14:m>
                  <m:oMath xmlns:m="http://schemas.openxmlformats.org/officeDocument/2006/math">
                    <m:f>
                      <m:fPr>
                        <m:ctrlPr>
                          <a:rPr lang="en-US" sz="2600" i="1">
                            <a:latin typeface="Cambria Math" panose="02040503050406030204" pitchFamily="18" charset="0"/>
                            <a:ea typeface="Calibri" panose="020F0502020204030204" pitchFamily="34" charset="0"/>
                            <a:cs typeface="Times New Roman" panose="02020603050405020304" pitchFamily="18" charset="0"/>
                          </a:rPr>
                        </m:ctrlPr>
                      </m:fPr>
                      <m:num>
                        <m:r>
                          <a:rPr lang="en-US" sz="2600" i="1">
                            <a:latin typeface="Cambria Math" panose="02040503050406030204" pitchFamily="18" charset="0"/>
                            <a:ea typeface="Calibri" panose="020F0502020204030204" pitchFamily="34" charset="0"/>
                            <a:cs typeface="Times New Roman" panose="020206030504050203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𝑚</m:t>
                        </m:r>
                        <m:r>
                          <a:rPr lang="en-US" sz="2600"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600" i="1">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r>
                                  <a:rPr lang="en-US" sz="2600" i="1">
                                    <a:latin typeface="Cambria Math" panose="02040503050406030204" pitchFamily="18" charset="0"/>
                                    <a:ea typeface="Calibri" panose="020F0502020204030204" pitchFamily="34" charset="0"/>
                                    <a:cs typeface="Times New Roman" panose="02020603050405020304" pitchFamily="18" charset="0"/>
                                  </a:rPr>
                                  <m:t>𝑚</m:t>
                                </m:r>
                              </m:e>
                              <m:sup>
                                <m:r>
                                  <a:rPr lang="en-US" sz="2600" i="1">
                                    <a:latin typeface="Cambria Math" panose="02040503050406030204" pitchFamily="18" charset="0"/>
                                    <a:ea typeface="Calibri" panose="020F0502020204030204" pitchFamily="34" charset="0"/>
                                    <a:cs typeface="Times New Roman" panose="02020603050405020304" pitchFamily="18" charset="0"/>
                                  </a:rPr>
                                  <m:t>2</m:t>
                                </m:r>
                              </m:sup>
                            </m:sSup>
                            <m:r>
                              <a:rPr lang="en-US" sz="2600" i="1">
                                <a:latin typeface="Cambria Math" panose="02040503050406030204" pitchFamily="18" charset="0"/>
                                <a:ea typeface="Calibri" panose="020F0502020204030204" pitchFamily="34" charset="0"/>
                                <a:cs typeface="Times New Roman" panose="020206030504050203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3</m:t>
                            </m:r>
                            <m:r>
                              <a:rPr lang="en-US" sz="2600" i="1">
                                <a:latin typeface="Cambria Math" panose="02040503050406030204" pitchFamily="18" charset="0"/>
                                <a:ea typeface="Calibri" panose="020F0502020204030204" pitchFamily="34" charset="0"/>
                                <a:cs typeface="Times New Roman" panose="02020603050405020304" pitchFamily="18" charset="0"/>
                              </a:rPr>
                              <m:t>𝑚</m:t>
                            </m:r>
                          </m:e>
                        </m:rad>
                      </m:num>
                      <m:den>
                        <m:r>
                          <a:rPr lang="en-US" sz="2600" i="1">
                            <a:latin typeface="Cambria Math" panose="02040503050406030204" pitchFamily="18" charset="0"/>
                            <a:ea typeface="Calibri" panose="020F0502020204030204" pitchFamily="34" charset="0"/>
                            <a:cs typeface="Times New Roman" panose="02020603050405020304" pitchFamily="18" charset="0"/>
                          </a:rPr>
                          <m:t>3</m:t>
                        </m:r>
                      </m:den>
                    </m:f>
                    <m:r>
                      <a:rPr lang="en-US" sz="2600" i="1">
                        <a:latin typeface="Cambria Math" panose="02040503050406030204" pitchFamily="18" charset="0"/>
                        <a:ea typeface="Calibri" panose="020F0502020204030204" pitchFamily="34" charset="0"/>
                        <a:cs typeface="Times New Roman" panose="02020603050405020304" pitchFamily="18" charset="0"/>
                      </a:rPr>
                      <m:t>&lt;</m:t>
                    </m:r>
                    <m:r>
                      <a:rPr lang="en-US" sz="2600" i="1">
                        <a:latin typeface="Cambria Math" panose="02040503050406030204" pitchFamily="18" charset="0"/>
                        <a:ea typeface="Calibri" panose="020F0502020204030204" pitchFamily="34" charset="0"/>
                        <a:cs typeface="Times New Roman" panose="02020603050405020304" pitchFamily="18" charset="0"/>
                      </a:rPr>
                      <m:t>1</m:t>
                    </m:r>
                    <m:r>
                      <a:rPr lang="en-US" sz="2600" i="1">
                        <a:latin typeface="Cambria Math" panose="02040503050406030204" pitchFamily="18" charset="0"/>
                        <a:ea typeface="Calibri" panose="020F0502020204030204" pitchFamily="34" charset="0"/>
                        <a:cs typeface="Times New Roman" panose="02020603050405020304" pitchFamily="18" charset="0"/>
                      </a:rPr>
                      <m:t>&lt;</m:t>
                    </m:r>
                    <m:f>
                      <m:fPr>
                        <m:ctrlPr>
                          <a:rPr lang="en-US" sz="2600" i="1">
                            <a:latin typeface="Cambria Math" panose="02040503050406030204" pitchFamily="18" charset="0"/>
                            <a:ea typeface="Calibri" panose="020F0502020204030204" pitchFamily="34" charset="0"/>
                            <a:cs typeface="Times New Roman" panose="02020603050405020304" pitchFamily="18" charset="0"/>
                          </a:rPr>
                        </m:ctrlPr>
                      </m:fPr>
                      <m:num>
                        <m:r>
                          <a:rPr lang="en-US" sz="2600" i="1">
                            <a:latin typeface="Cambria Math" panose="02040503050406030204" pitchFamily="18" charset="0"/>
                            <a:ea typeface="Calibri" panose="020F0502020204030204" pitchFamily="34" charset="0"/>
                            <a:cs typeface="Times New Roman" panose="020206030504050203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𝑚</m:t>
                        </m:r>
                        <m:r>
                          <a:rPr lang="en-US" sz="2600"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600" i="1">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r>
                                  <a:rPr lang="en-US" sz="2600" i="1">
                                    <a:latin typeface="Cambria Math" panose="02040503050406030204" pitchFamily="18" charset="0"/>
                                    <a:ea typeface="Calibri" panose="020F0502020204030204" pitchFamily="34" charset="0"/>
                                    <a:cs typeface="Times New Roman" panose="02020603050405020304" pitchFamily="18" charset="0"/>
                                  </a:rPr>
                                  <m:t>𝑚</m:t>
                                </m:r>
                              </m:e>
                              <m:sup>
                                <m:r>
                                  <a:rPr lang="en-US" sz="2600" i="1">
                                    <a:latin typeface="Cambria Math" panose="02040503050406030204" pitchFamily="18" charset="0"/>
                                    <a:ea typeface="Calibri" panose="020F0502020204030204" pitchFamily="34" charset="0"/>
                                    <a:cs typeface="Times New Roman" panose="02020603050405020304" pitchFamily="18" charset="0"/>
                                  </a:rPr>
                                  <m:t>2</m:t>
                                </m:r>
                              </m:sup>
                            </m:sSup>
                            <m:r>
                              <a:rPr lang="en-US" sz="2600" i="1">
                                <a:latin typeface="Cambria Math" panose="02040503050406030204" pitchFamily="18" charset="0"/>
                                <a:ea typeface="Calibri" panose="020F0502020204030204" pitchFamily="34" charset="0"/>
                                <a:cs typeface="Times New Roman" panose="020206030504050203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3</m:t>
                            </m:r>
                            <m:r>
                              <a:rPr lang="en-US" sz="2600" i="1">
                                <a:latin typeface="Cambria Math" panose="02040503050406030204" pitchFamily="18" charset="0"/>
                                <a:ea typeface="Calibri" panose="020F0502020204030204" pitchFamily="34" charset="0"/>
                                <a:cs typeface="Times New Roman" panose="02020603050405020304" pitchFamily="18" charset="0"/>
                              </a:rPr>
                              <m:t>𝑚</m:t>
                            </m:r>
                          </m:e>
                        </m:rad>
                      </m:num>
                      <m:den>
                        <m:r>
                          <a:rPr lang="en-US" sz="2600" i="1">
                            <a:latin typeface="Cambria Math" panose="02040503050406030204" pitchFamily="18" charset="0"/>
                            <a:ea typeface="Calibri" panose="020F0502020204030204" pitchFamily="34" charset="0"/>
                            <a:cs typeface="Times New Roman" panose="02020603050405020304" pitchFamily="18" charset="0"/>
                          </a:rPr>
                          <m:t>3</m:t>
                        </m:r>
                      </m:den>
                    </m:f>
                    <m:r>
                      <a:rPr lang="en-US" sz="26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600" i="1">
                                <a:latin typeface="Cambria Math" panose="02040503050406030204" pitchFamily="18" charset="0"/>
                                <a:ea typeface="Calibri" panose="020F0502020204030204" pitchFamily="34" charset="0"/>
                                <a:cs typeface="Times New Roman" panose="02020603050405020304" pitchFamily="18" charset="0"/>
                              </a:rPr>
                            </m:ctrlPr>
                          </m:eqArrPr>
                          <m:e>
                            <m:r>
                              <a:rPr lang="en-US" sz="2600" i="1">
                                <a:latin typeface="Cambria Math" panose="02040503050406030204" pitchFamily="18" charset="0"/>
                                <a:ea typeface="Calibri" panose="020F0502020204030204" pitchFamily="34" charset="0"/>
                                <a:cs typeface="Times New Roman" panose="02020603050405020304" pitchFamily="18" charset="0"/>
                              </a:rPr>
                              <m:t>&amp;</m:t>
                            </m:r>
                            <m:rad>
                              <m:radPr>
                                <m:degHide m:val="on"/>
                                <m:ctrlPr>
                                  <a:rPr lang="en-US" sz="2600" i="1">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r>
                                      <a:rPr lang="en-US" sz="2600" i="1">
                                        <a:latin typeface="Cambria Math" panose="02040503050406030204" pitchFamily="18" charset="0"/>
                                        <a:ea typeface="Calibri" panose="020F0502020204030204" pitchFamily="34" charset="0"/>
                                        <a:cs typeface="Times New Roman" panose="02020603050405020304" pitchFamily="18" charset="0"/>
                                      </a:rPr>
                                      <m:t>𝑚</m:t>
                                    </m:r>
                                  </m:e>
                                  <m:sup>
                                    <m:r>
                                      <a:rPr lang="en-US" sz="2600" i="1">
                                        <a:latin typeface="Cambria Math" panose="02040503050406030204" pitchFamily="18" charset="0"/>
                                        <a:ea typeface="Calibri" panose="020F0502020204030204" pitchFamily="34" charset="0"/>
                                        <a:cs typeface="Times New Roman" panose="02020603050405020304" pitchFamily="18" charset="0"/>
                                      </a:rPr>
                                      <m:t>2</m:t>
                                    </m:r>
                                  </m:sup>
                                </m:sSup>
                                <m:r>
                                  <a:rPr lang="en-US" sz="2600" i="1">
                                    <a:latin typeface="Cambria Math" panose="02040503050406030204" pitchFamily="18" charset="0"/>
                                    <a:ea typeface="Calibri" panose="020F0502020204030204" pitchFamily="34" charset="0"/>
                                    <a:cs typeface="Times New Roman" panose="020206030504050203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3</m:t>
                                </m:r>
                                <m:r>
                                  <a:rPr lang="en-US" sz="2600" i="1">
                                    <a:latin typeface="Cambria Math" panose="02040503050406030204" pitchFamily="18" charset="0"/>
                                    <a:ea typeface="Calibri" panose="020F0502020204030204" pitchFamily="34" charset="0"/>
                                    <a:cs typeface="Times New Roman" panose="02020603050405020304" pitchFamily="18" charset="0"/>
                                  </a:rPr>
                                  <m:t>𝑚</m:t>
                                </m:r>
                              </m:e>
                            </m:rad>
                            <m:r>
                              <a:rPr lang="en-US" sz="2600" i="1">
                                <a:latin typeface="Cambria Math" panose="02040503050406030204" pitchFamily="18" charset="0"/>
                                <a:ea typeface="Calibri" panose="020F0502020204030204" pitchFamily="34" charset="0"/>
                                <a:cs typeface="Times New Roman" panose="02020603050405020304" pitchFamily="18" charset="0"/>
                              </a:rPr>
                              <m:t>&gt;−</m:t>
                            </m:r>
                            <m:r>
                              <a:rPr lang="en-US" sz="2600" i="1">
                                <a:latin typeface="Cambria Math" panose="02040503050406030204" pitchFamily="18" charset="0"/>
                                <a:ea typeface="Calibri" panose="020F0502020204030204" pitchFamily="34" charset="0"/>
                                <a:cs typeface="Times New Roman" panose="02020603050405020304" pitchFamily="18" charset="0"/>
                              </a:rPr>
                              <m:t>𝑚</m:t>
                            </m:r>
                            <m:r>
                              <a:rPr lang="en-US" sz="2600" i="1">
                                <a:latin typeface="Cambria Math" panose="02040503050406030204" pitchFamily="18" charset="0"/>
                                <a:ea typeface="Calibri" panose="020F0502020204030204" pitchFamily="34" charset="0"/>
                                <a:cs typeface="Times New Roman" panose="020206030504050203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3</m:t>
                            </m:r>
                            <m:d>
                              <m:dPr>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r>
                                  <a:rPr lang="en-US" sz="2600" i="1">
                                    <a:latin typeface="Cambria Math" panose="02040503050406030204" pitchFamily="18" charset="0"/>
                                    <a:ea typeface="Calibri" panose="020F0502020204030204" pitchFamily="34" charset="0"/>
                                    <a:cs typeface="Times New Roman" panose="02020603050405020304" pitchFamily="18" charset="0"/>
                                  </a:rPr>
                                  <m:t>1</m:t>
                                </m:r>
                              </m:e>
                            </m:d>
                          </m:e>
                          <m:e>
                            <m:r>
                              <a:rPr lang="en-US" sz="2600" i="1">
                                <a:latin typeface="Cambria Math" panose="02040503050406030204" pitchFamily="18" charset="0"/>
                                <a:ea typeface="Calibri" panose="020F0502020204030204" pitchFamily="34" charset="0"/>
                                <a:cs typeface="Times New Roman" panose="02020603050405020304" pitchFamily="18" charset="0"/>
                              </a:rPr>
                              <m:t>&amp;</m:t>
                            </m:r>
                            <m:rad>
                              <m:radPr>
                                <m:degHide m:val="on"/>
                                <m:ctrlPr>
                                  <a:rPr lang="en-US" sz="2600" i="1">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600" i="1">
                                        <a:latin typeface="Cambria Math" panose="02040503050406030204" pitchFamily="18" charset="0"/>
                                        <a:ea typeface="Calibri" panose="020F0502020204030204" pitchFamily="34" charset="0"/>
                                        <a:cs typeface="Times New Roman" panose="02020603050405020304" pitchFamily="18" charset="0"/>
                                      </a:rPr>
                                    </m:ctrlPr>
                                  </m:sSupPr>
                                  <m:e>
                                    <m:r>
                                      <a:rPr lang="en-US" sz="2600" i="1">
                                        <a:latin typeface="Cambria Math" panose="02040503050406030204" pitchFamily="18" charset="0"/>
                                        <a:ea typeface="Calibri" panose="020F0502020204030204" pitchFamily="34" charset="0"/>
                                        <a:cs typeface="Times New Roman" panose="02020603050405020304" pitchFamily="18" charset="0"/>
                                      </a:rPr>
                                      <m:t>𝑚</m:t>
                                    </m:r>
                                  </m:e>
                                  <m:sup>
                                    <m:r>
                                      <a:rPr lang="en-US" sz="2600" i="1">
                                        <a:latin typeface="Cambria Math" panose="02040503050406030204" pitchFamily="18" charset="0"/>
                                        <a:ea typeface="Calibri" panose="020F0502020204030204" pitchFamily="34" charset="0"/>
                                        <a:cs typeface="Times New Roman" panose="02020603050405020304" pitchFamily="18" charset="0"/>
                                      </a:rPr>
                                      <m:t>2</m:t>
                                    </m:r>
                                  </m:sup>
                                </m:sSup>
                                <m:r>
                                  <a:rPr lang="en-US" sz="2600" i="1">
                                    <a:latin typeface="Cambria Math" panose="02040503050406030204" pitchFamily="18" charset="0"/>
                                    <a:ea typeface="Calibri" panose="020F0502020204030204" pitchFamily="34" charset="0"/>
                                    <a:cs typeface="Times New Roman" panose="020206030504050203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3</m:t>
                                </m:r>
                                <m:r>
                                  <a:rPr lang="en-US" sz="2600" i="1">
                                    <a:latin typeface="Cambria Math" panose="02040503050406030204" pitchFamily="18" charset="0"/>
                                    <a:ea typeface="Calibri" panose="020F0502020204030204" pitchFamily="34" charset="0"/>
                                    <a:cs typeface="Times New Roman" panose="02020603050405020304" pitchFamily="18" charset="0"/>
                                  </a:rPr>
                                  <m:t>𝑚</m:t>
                                </m:r>
                              </m:e>
                            </m:rad>
                            <m:r>
                              <a:rPr lang="en-US" sz="2600" i="1">
                                <a:latin typeface="Cambria Math" panose="02040503050406030204" pitchFamily="18" charset="0"/>
                                <a:ea typeface="Calibri" panose="020F0502020204030204" pitchFamily="34" charset="0"/>
                                <a:cs typeface="Times New Roman" panose="02020603050405020304" pitchFamily="18" charset="0"/>
                              </a:rPr>
                              <m:t>&gt;</m:t>
                            </m:r>
                            <m:r>
                              <a:rPr lang="en-US" sz="2600" i="1">
                                <a:latin typeface="Cambria Math" panose="02040503050406030204" pitchFamily="18" charset="0"/>
                                <a:ea typeface="Calibri" panose="020F0502020204030204" pitchFamily="34" charset="0"/>
                                <a:cs typeface="Times New Roman" panose="02020603050405020304" pitchFamily="18" charset="0"/>
                              </a:rPr>
                              <m:t>𝑚</m:t>
                            </m:r>
                            <m:r>
                              <a:rPr lang="en-US" sz="2600" i="1">
                                <a:latin typeface="Cambria Math" panose="02040503050406030204" pitchFamily="18" charset="0"/>
                                <a:ea typeface="Calibri" panose="020F0502020204030204" pitchFamily="34" charset="0"/>
                                <a:cs typeface="Times New Roman" panose="02020603050405020304" pitchFamily="18" charset="0"/>
                              </a:rPr>
                              <m:t>+</m:t>
                            </m:r>
                            <m:r>
                              <a:rPr lang="en-US" sz="2600" i="1">
                                <a:latin typeface="Cambria Math" panose="02040503050406030204" pitchFamily="18" charset="0"/>
                                <a:ea typeface="Calibri" panose="020F0502020204030204" pitchFamily="34" charset="0"/>
                                <a:cs typeface="Times New Roman" panose="02020603050405020304" pitchFamily="18" charset="0"/>
                              </a:rPr>
                              <m:t>3</m:t>
                            </m:r>
                            <m:d>
                              <m:dPr>
                                <m:ctrlPr>
                                  <a:rPr lang="en-US" sz="2600" i="1">
                                    <a:latin typeface="Cambria Math" panose="02040503050406030204" pitchFamily="18" charset="0"/>
                                    <a:ea typeface="Calibri" panose="020F0502020204030204" pitchFamily="34" charset="0"/>
                                    <a:cs typeface="Times New Roman" panose="02020603050405020304" pitchFamily="18" charset="0"/>
                                  </a:rPr>
                                </m:ctrlPr>
                              </m:dPr>
                              <m:e>
                                <m:r>
                                  <a:rPr lang="en-US" sz="2600" i="1">
                                    <a:latin typeface="Cambria Math" panose="02040503050406030204" pitchFamily="18" charset="0"/>
                                    <a:ea typeface="Calibri" panose="020F0502020204030204" pitchFamily="34" charset="0"/>
                                    <a:cs typeface="Times New Roman" panose="02020603050405020304" pitchFamily="18" charset="0"/>
                                  </a:rPr>
                                  <m:t>2</m:t>
                                </m:r>
                              </m:e>
                            </m:d>
                          </m:e>
                        </m:eqArr>
                      </m:e>
                    </m:d>
                  </m:oMath>
                </a14:m>
                <a:r>
                  <a:rPr lang="en-US" sz="2600">
                    <a:latin typeface="Times New Roman" panose="02020603050405020304" pitchFamily="18" charset="0"/>
                    <a:ea typeface="Times New Roman" panose="02020603050405020304" pitchFamily="18" charset="0"/>
                    <a:cs typeface="Times New Roman" panose="02020603050405020304" pitchFamily="18" charset="0"/>
                  </a:rPr>
                  <a:t>.</a:t>
                </a:r>
                <a:endParaRPr lang="en-US" sz="260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Rectangle 3">
                <a:extLst>
                  <a:ext uri="{FF2B5EF4-FFF2-40B4-BE49-F238E27FC236}">
                    <a16:creationId xmlns:a16="http://schemas.microsoft.com/office/drawing/2014/main" id="{EDF848B0-2F91-435A-98AC-5879F9121B0D}"/>
                  </a:ext>
                </a:extLst>
              </p:cNvPr>
              <p:cNvSpPr>
                <a:spLocks noRot="1" noChangeAspect="1" noMove="1" noResize="1" noEditPoints="1" noAdjustHandles="1" noChangeArrowheads="1" noChangeShapeType="1" noTextEdit="1"/>
              </p:cNvSpPr>
              <p:nvPr/>
            </p:nvSpPr>
            <p:spPr>
              <a:xfrm>
                <a:off x="506410" y="172750"/>
                <a:ext cx="11330686" cy="5761642"/>
              </a:xfrm>
              <a:prstGeom prst="rect">
                <a:avLst/>
              </a:prstGeom>
              <a:blipFill>
                <a:blip r:embed="rId3"/>
                <a:stretch>
                  <a:fillRect l="-968" t="-952" r="-172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07CB7EE3-BDA0-49C8-9160-937453C259AB}"/>
                  </a:ext>
                </a:extLst>
              </p:cNvPr>
              <p:cNvSpPr/>
              <p:nvPr/>
            </p:nvSpPr>
            <p:spPr>
              <a:xfrm>
                <a:off x="1983098" y="1258073"/>
                <a:ext cx="9365483" cy="5471434"/>
              </a:xfrm>
              <a:prstGeom prst="rect">
                <a:avLst/>
              </a:prstGeom>
            </p:spPr>
            <p:txBody>
              <a:bodyPr wrap="square">
                <a:spAutoFit/>
              </a:bodyPr>
              <a:lstStyle/>
              <a:p>
                <a:pPr marL="629920" algn="just">
                  <a:lnSpc>
                    <a:spcPct val="115000"/>
                  </a:lnSpc>
                  <a:spcBef>
                    <a:spcPts val="300"/>
                  </a:spcBef>
                  <a:spcAft>
                    <a:spcPts val="600"/>
                  </a:spcAft>
                </a:pPr>
                <a14:m>
                  <m:oMath xmlns:m="http://schemas.openxmlformats.org/officeDocument/2006/math">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1</m:t>
                        </m:r>
                      </m:e>
                    </m:d>
                    <m:r>
                      <a:rPr lang="en-US" sz="24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latin typeface="Cambria Math" panose="02040503050406030204" pitchFamily="18" charset="0"/>
                                <a:ea typeface="Calibri" panose="020F0502020204030204" pitchFamily="34" charset="0"/>
                                <a:cs typeface="Times New Roman" panose="02020603050405020304" pitchFamily="18" charset="0"/>
                              </a:rPr>
                              <m:t>&amp;</m:t>
                            </m:r>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𝑚</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3</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0</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𝑚</m:t>
                                        </m:r>
                                      </m:e>
                                      <m:sup>
                                        <m:r>
                                          <a:rPr lang="en-US" sz="2400" i="1">
                                            <a:latin typeface="Cambria Math" panose="02040503050406030204" pitchFamily="18" charset="0"/>
                                            <a:ea typeface="Calibri" panose="020F0502020204030204" pitchFamily="34" charset="0"/>
                                            <a:cs typeface="Times New Roman" panose="02020603050405020304" pitchFamily="18" charset="0"/>
                                          </a:rPr>
                                          <m:t>2</m:t>
                                        </m:r>
                                      </m:sup>
                                    </m:sSup>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3</m:t>
                                    </m:r>
                                    <m:r>
                                      <a:rPr lang="en-US" sz="2400" i="1">
                                        <a:latin typeface="Cambria Math" panose="02040503050406030204" pitchFamily="18" charset="0"/>
                                        <a:ea typeface="Calibri" panose="020F0502020204030204" pitchFamily="34" charset="0"/>
                                        <a:cs typeface="Times New Roman" panose="02020603050405020304" pitchFamily="18" charset="0"/>
                                      </a:rPr>
                                      <m:t>𝑚</m:t>
                                    </m:r>
                                    <m:r>
                                      <a:rPr lang="en-US" sz="2400" i="1">
                                        <a:latin typeface="Cambria Math" panose="02040503050406030204" pitchFamily="18" charset="0"/>
                                        <a:ea typeface="Calibri" panose="020F0502020204030204" pitchFamily="34" charset="0"/>
                                        <a:cs typeface="Times New Roman" panose="02020603050405020304" pitchFamily="18" charset="0"/>
                                      </a:rPr>
                                      <m:t>&gt;</m:t>
                                    </m:r>
                                    <m:r>
                                      <a:rPr lang="en-US" sz="2400" i="1">
                                        <a:latin typeface="Cambria Math" panose="02040503050406030204" pitchFamily="18" charset="0"/>
                                        <a:ea typeface="Calibri" panose="020F0502020204030204" pitchFamily="34" charset="0"/>
                                        <a:cs typeface="Times New Roman" panose="02020603050405020304" pitchFamily="18" charset="0"/>
                                      </a:rPr>
                                      <m:t>0</m:t>
                                    </m:r>
                                  </m:e>
                                </m:eqArr>
                              </m:e>
                            </m:d>
                          </m:e>
                          <m:e>
                            <m:r>
                              <a:rPr lang="en-US" sz="2400" i="1">
                                <a:latin typeface="Cambria Math" panose="02040503050406030204" pitchFamily="18" charset="0"/>
                                <a:ea typeface="Calibri" panose="020F0502020204030204" pitchFamily="34" charset="0"/>
                                <a:cs typeface="Times New Roman" panose="02020603050405020304" pitchFamily="18" charset="0"/>
                              </a:rPr>
                              <m:t>&amp;</m:t>
                            </m:r>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𝑚</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3</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0</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𝑚</m:t>
                                        </m:r>
                                      </m:e>
                                      <m:sup>
                                        <m:r>
                                          <a:rPr lang="en-US" sz="2400" i="1">
                                            <a:latin typeface="Cambria Math" panose="02040503050406030204" pitchFamily="18" charset="0"/>
                                            <a:ea typeface="Calibri" panose="020F0502020204030204" pitchFamily="34" charset="0"/>
                                            <a:cs typeface="Times New Roman" panose="02020603050405020304" pitchFamily="18" charset="0"/>
                                          </a:rPr>
                                          <m:t>2</m:t>
                                        </m:r>
                                      </m:sup>
                                    </m:sSup>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3</m:t>
                                    </m:r>
                                    <m:r>
                                      <a:rPr lang="en-US" sz="2400" i="1">
                                        <a:latin typeface="Cambria Math" panose="02040503050406030204" pitchFamily="18" charset="0"/>
                                        <a:ea typeface="Calibri" panose="020F0502020204030204" pitchFamily="34" charset="0"/>
                                        <a:cs typeface="Times New Roman" panose="02020603050405020304" pitchFamily="18" charset="0"/>
                                      </a:rPr>
                                      <m:t>𝑚</m:t>
                                    </m:r>
                                    <m:r>
                                      <a:rPr lang="en-US" sz="2400" i="1">
                                        <a:latin typeface="Cambria Math" panose="02040503050406030204" pitchFamily="18" charset="0"/>
                                        <a:ea typeface="Calibri" panose="020F0502020204030204" pitchFamily="34" charset="0"/>
                                        <a:cs typeface="Times New Roman" panose="02020603050405020304" pitchFamily="18" charset="0"/>
                                      </a:rPr>
                                      <m:t>&gt;</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𝑚</m:t>
                                        </m:r>
                                      </m:e>
                                      <m:sup>
                                        <m:r>
                                          <a:rPr lang="en-US" sz="2400" i="1">
                                            <a:latin typeface="Cambria Math" panose="02040503050406030204" pitchFamily="18" charset="0"/>
                                            <a:ea typeface="Calibri" panose="020F0502020204030204" pitchFamily="34" charset="0"/>
                                            <a:cs typeface="Times New Roman" panose="02020603050405020304" pitchFamily="18" charset="0"/>
                                          </a:rPr>
                                          <m:t>2</m:t>
                                        </m:r>
                                      </m:sup>
                                    </m:sSup>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6</m:t>
                                    </m:r>
                                    <m:r>
                                      <a:rPr lang="en-US" sz="2400" i="1">
                                        <a:latin typeface="Cambria Math" panose="02040503050406030204" pitchFamily="18" charset="0"/>
                                        <a:ea typeface="Calibri" panose="020F0502020204030204" pitchFamily="34" charset="0"/>
                                        <a:cs typeface="Times New Roman" panose="02020603050405020304" pitchFamily="18" charset="0"/>
                                      </a:rPr>
                                      <m:t>𝑚</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9</m:t>
                                    </m:r>
                                  </m:e>
                                </m:eqArr>
                              </m:e>
                            </m:d>
                          </m:e>
                        </m:eqArr>
                      </m:e>
                    </m:d>
                  </m:oMath>
                </a14:m>
                <a:r>
                  <a:rPr lang="en-US" sz="24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𝑚</m:t>
                            </m:r>
                            <m:r>
                              <a:rPr lang="en-US" sz="2400" i="1">
                                <a:latin typeface="Cambria Math" panose="02040503050406030204" pitchFamily="18" charset="0"/>
                                <a:ea typeface="Calibri" panose="020F0502020204030204" pitchFamily="34" charset="0"/>
                                <a:cs typeface="Times New Roman" panose="02020603050405020304" pitchFamily="18" charset="0"/>
                              </a:rPr>
                              <m:t>&gt;</m:t>
                            </m:r>
                            <m:r>
                              <a:rPr lang="en-US" sz="2400" i="1">
                                <a:latin typeface="Cambria Math" panose="02040503050406030204" pitchFamily="18" charset="0"/>
                                <a:ea typeface="Calibri" panose="020F0502020204030204" pitchFamily="34" charset="0"/>
                                <a:cs typeface="Times New Roman" panose="02020603050405020304" pitchFamily="18" charset="0"/>
                              </a:rPr>
                              <m:t>3</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𝑚</m:t>
                            </m:r>
                            <m:r>
                              <a:rPr lang="en-US" sz="2400" i="1">
                                <a:latin typeface="Cambria Math" panose="02040503050406030204" pitchFamily="18" charset="0"/>
                                <a:ea typeface="Calibri" panose="020F0502020204030204" pitchFamily="34" charset="0"/>
                                <a:cs typeface="Times New Roman" panose="02020603050405020304" pitchFamily="18" charset="0"/>
                              </a:rPr>
                              <m:t>&lt;</m:t>
                            </m:r>
                            <m:r>
                              <a:rPr lang="en-US" sz="2400" i="1">
                                <a:latin typeface="Cambria Math" panose="02040503050406030204" pitchFamily="18" charset="0"/>
                                <a:ea typeface="Calibri" panose="020F0502020204030204" pitchFamily="34" charset="0"/>
                                <a:cs typeface="Times New Roman" panose="02020603050405020304" pitchFamily="18" charset="0"/>
                              </a:rPr>
                              <m:t>0</m:t>
                            </m:r>
                          </m:e>
                        </m:eqArr>
                      </m:e>
                    </m:d>
                  </m:oMath>
                </a14:m>
                <a:r>
                  <a:rPr lang="en-US" sz="24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4</m:t>
                        </m:r>
                      </m:e>
                    </m:d>
                  </m:oMath>
                </a14:m>
                <a:r>
                  <a:rPr lang="en-US" sz="240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Bef>
                    <a:spcPts val="300"/>
                  </a:spcBef>
                  <a:spcAft>
                    <a:spcPts val="600"/>
                  </a:spcAft>
                </a:pPr>
                <a14:m>
                  <m:oMath xmlns:m="http://schemas.openxmlformats.org/officeDocument/2006/math">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2</m:t>
                        </m:r>
                      </m:e>
                    </m:d>
                    <m:r>
                      <a:rPr lang="en-US" sz="24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latin typeface="Cambria Math" panose="02040503050406030204" pitchFamily="18" charset="0"/>
                                <a:ea typeface="Calibri" panose="020F0502020204030204" pitchFamily="34" charset="0"/>
                                <a:cs typeface="Times New Roman" panose="02020603050405020304" pitchFamily="18" charset="0"/>
                              </a:rPr>
                              <m:t>&amp;</m:t>
                            </m:r>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𝑚</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3</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0</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𝑚</m:t>
                                        </m:r>
                                      </m:e>
                                      <m:sup>
                                        <m:r>
                                          <a:rPr lang="en-US" sz="2400" i="1">
                                            <a:latin typeface="Cambria Math" panose="02040503050406030204" pitchFamily="18" charset="0"/>
                                            <a:ea typeface="Calibri" panose="020F0502020204030204" pitchFamily="34" charset="0"/>
                                            <a:cs typeface="Times New Roman" panose="02020603050405020304" pitchFamily="18" charset="0"/>
                                          </a:rPr>
                                          <m:t>2</m:t>
                                        </m:r>
                                      </m:sup>
                                    </m:sSup>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3</m:t>
                                    </m:r>
                                    <m:r>
                                      <a:rPr lang="en-US" sz="2400" i="1">
                                        <a:latin typeface="Cambria Math" panose="02040503050406030204" pitchFamily="18" charset="0"/>
                                        <a:ea typeface="Calibri" panose="020F0502020204030204" pitchFamily="34" charset="0"/>
                                        <a:cs typeface="Times New Roman" panose="02020603050405020304" pitchFamily="18" charset="0"/>
                                      </a:rPr>
                                      <m:t>𝑚</m:t>
                                    </m:r>
                                    <m:r>
                                      <a:rPr lang="en-US" sz="2400" i="1">
                                        <a:latin typeface="Cambria Math" panose="02040503050406030204" pitchFamily="18" charset="0"/>
                                        <a:ea typeface="Calibri" panose="020F0502020204030204" pitchFamily="34" charset="0"/>
                                        <a:cs typeface="Times New Roman" panose="02020603050405020304" pitchFamily="18" charset="0"/>
                                      </a:rPr>
                                      <m:t>&gt;</m:t>
                                    </m:r>
                                    <m:r>
                                      <a:rPr lang="en-US" sz="2400" i="1">
                                        <a:latin typeface="Cambria Math" panose="02040503050406030204" pitchFamily="18" charset="0"/>
                                        <a:ea typeface="Calibri" panose="020F0502020204030204" pitchFamily="34" charset="0"/>
                                        <a:cs typeface="Times New Roman" panose="02020603050405020304" pitchFamily="18" charset="0"/>
                                      </a:rPr>
                                      <m:t>0</m:t>
                                    </m:r>
                                  </m:e>
                                </m:eqArr>
                              </m:e>
                            </m:d>
                          </m:e>
                          <m:e>
                            <m:r>
                              <a:rPr lang="en-US" sz="2400" i="1">
                                <a:latin typeface="Cambria Math" panose="02040503050406030204" pitchFamily="18" charset="0"/>
                                <a:ea typeface="Calibri" panose="020F0502020204030204" pitchFamily="34" charset="0"/>
                                <a:cs typeface="Times New Roman" panose="02020603050405020304" pitchFamily="18" charset="0"/>
                              </a:rPr>
                              <m:t>&amp;</m:t>
                            </m:r>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𝑚</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3</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0</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𝑚</m:t>
                                        </m:r>
                                      </m:e>
                                      <m:sup>
                                        <m:r>
                                          <a:rPr lang="en-US" sz="2400" i="1">
                                            <a:latin typeface="Cambria Math" panose="02040503050406030204" pitchFamily="18" charset="0"/>
                                            <a:ea typeface="Calibri" panose="020F0502020204030204" pitchFamily="34" charset="0"/>
                                            <a:cs typeface="Times New Roman" panose="02020603050405020304" pitchFamily="18" charset="0"/>
                                          </a:rPr>
                                          <m:t>2</m:t>
                                        </m:r>
                                      </m:sup>
                                    </m:sSup>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3</m:t>
                                    </m:r>
                                    <m:r>
                                      <a:rPr lang="en-US" sz="2400" i="1">
                                        <a:latin typeface="Cambria Math" panose="02040503050406030204" pitchFamily="18" charset="0"/>
                                        <a:ea typeface="Calibri" panose="020F0502020204030204" pitchFamily="34" charset="0"/>
                                        <a:cs typeface="Times New Roman" panose="02020603050405020304" pitchFamily="18" charset="0"/>
                                      </a:rPr>
                                      <m:t>𝑚</m:t>
                                    </m:r>
                                    <m:r>
                                      <a:rPr lang="en-US" sz="2400" i="1">
                                        <a:latin typeface="Cambria Math" panose="02040503050406030204" pitchFamily="18" charset="0"/>
                                        <a:ea typeface="Calibri" panose="020F0502020204030204" pitchFamily="34" charset="0"/>
                                        <a:cs typeface="Times New Roman" panose="02020603050405020304" pitchFamily="18" charset="0"/>
                                      </a:rPr>
                                      <m:t>&gt;</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𝑚</m:t>
                                        </m:r>
                                      </m:e>
                                      <m:sup>
                                        <m:r>
                                          <a:rPr lang="en-US" sz="2400" i="1">
                                            <a:latin typeface="Cambria Math" panose="02040503050406030204" pitchFamily="18" charset="0"/>
                                            <a:ea typeface="Calibri" panose="020F0502020204030204" pitchFamily="34" charset="0"/>
                                            <a:cs typeface="Times New Roman" panose="02020603050405020304" pitchFamily="18" charset="0"/>
                                          </a:rPr>
                                          <m:t>2</m:t>
                                        </m:r>
                                      </m:sup>
                                    </m:sSup>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6</m:t>
                                    </m:r>
                                    <m:r>
                                      <a:rPr lang="en-US" sz="2400" i="1">
                                        <a:latin typeface="Cambria Math" panose="02040503050406030204" pitchFamily="18" charset="0"/>
                                        <a:ea typeface="Calibri" panose="020F0502020204030204" pitchFamily="34" charset="0"/>
                                        <a:cs typeface="Times New Roman" panose="02020603050405020304" pitchFamily="18" charset="0"/>
                                      </a:rPr>
                                      <m:t>𝑚</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9</m:t>
                                    </m:r>
                                  </m:e>
                                </m:eqArr>
                              </m:e>
                            </m:d>
                          </m:e>
                        </m:eqArr>
                      </m:e>
                    </m:d>
                  </m:oMath>
                </a14:m>
                <a:r>
                  <a:rPr lang="en-US" sz="2400">
                    <a:solidFill>
                      <a:srgbClr val="470DD7"/>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latin typeface="Cambria Math" panose="02040503050406030204" pitchFamily="18" charset="0"/>
                                <a:ea typeface="Calibri" panose="020F0502020204030204" pitchFamily="34" charset="0"/>
                                <a:cs typeface="Times New Roman" panose="02020603050405020304" pitchFamily="18" charset="0"/>
                              </a:rPr>
                              <m:t>&amp;</m:t>
                            </m:r>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𝑚</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3</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𝑚</m:t>
                                            </m:r>
                                            <m:r>
                                              <a:rPr lang="en-US" sz="2400" i="1">
                                                <a:latin typeface="Cambria Math" panose="02040503050406030204" pitchFamily="18" charset="0"/>
                                                <a:ea typeface="Calibri" panose="020F0502020204030204" pitchFamily="34" charset="0"/>
                                                <a:cs typeface="Times New Roman" panose="02020603050405020304" pitchFamily="18" charset="0"/>
                                              </a:rPr>
                                              <m:t>&lt;</m:t>
                                            </m:r>
                                            <m:r>
                                              <a:rPr lang="en-US" sz="2400" i="1">
                                                <a:latin typeface="Cambria Math" panose="02040503050406030204" pitchFamily="18" charset="0"/>
                                                <a:ea typeface="Calibri" panose="020F0502020204030204" pitchFamily="34" charset="0"/>
                                                <a:cs typeface="Times New Roman" panose="02020603050405020304" pitchFamily="18" charset="0"/>
                                              </a:rPr>
                                              <m:t>0</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𝑚</m:t>
                                            </m:r>
                                            <m:r>
                                              <a:rPr lang="en-US" sz="2400" i="1">
                                                <a:latin typeface="Cambria Math" panose="02040503050406030204" pitchFamily="18" charset="0"/>
                                                <a:ea typeface="Calibri" panose="020F0502020204030204" pitchFamily="34" charset="0"/>
                                                <a:cs typeface="Times New Roman" panose="02020603050405020304" pitchFamily="18" charset="0"/>
                                              </a:rPr>
                                              <m:t>&gt;</m:t>
                                            </m:r>
                                            <m:r>
                                              <a:rPr lang="en-US" sz="2400" i="1">
                                                <a:latin typeface="Cambria Math" panose="02040503050406030204" pitchFamily="18" charset="0"/>
                                                <a:ea typeface="Calibri" panose="020F0502020204030204" pitchFamily="34" charset="0"/>
                                                <a:cs typeface="Times New Roman" panose="02020603050405020304" pitchFamily="18" charset="0"/>
                                              </a:rPr>
                                              <m:t>3</m:t>
                                            </m:r>
                                          </m:e>
                                        </m:eqArr>
                                      </m:e>
                                    </m:d>
                                  </m:e>
                                </m:eqArr>
                              </m:e>
                            </m:d>
                          </m:e>
                          <m:e>
                            <m:r>
                              <a:rPr lang="en-US" sz="2400" i="1">
                                <a:latin typeface="Cambria Math" panose="02040503050406030204" pitchFamily="18" charset="0"/>
                                <a:ea typeface="Calibri" panose="020F0502020204030204" pitchFamily="34" charset="0"/>
                                <a:cs typeface="Times New Roman" panose="02020603050405020304" pitchFamily="18" charset="0"/>
                              </a:rPr>
                              <m:t>&amp;</m:t>
                            </m:r>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𝑚</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3</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𝑚</m:t>
                                    </m:r>
                                    <m:r>
                                      <a:rPr lang="en-US" sz="2400" i="1">
                                        <a:latin typeface="Cambria Math" panose="02040503050406030204" pitchFamily="18" charset="0"/>
                                        <a:ea typeface="Calibri" panose="020F0502020204030204" pitchFamily="34" charset="0"/>
                                        <a:cs typeface="Times New Roman" panose="02020603050405020304" pitchFamily="18" charset="0"/>
                                      </a:rPr>
                                      <m:t>&lt;−</m:t>
                                    </m:r>
                                    <m:r>
                                      <a:rPr lang="en-US" sz="2400" i="1">
                                        <a:latin typeface="Cambria Math" panose="02040503050406030204" pitchFamily="18" charset="0"/>
                                        <a:ea typeface="Calibri" panose="020F0502020204030204" pitchFamily="34" charset="0"/>
                                        <a:cs typeface="Times New Roman" panose="02020603050405020304" pitchFamily="18" charset="0"/>
                                      </a:rPr>
                                      <m:t>1</m:t>
                                    </m:r>
                                  </m:e>
                                </m:eqArr>
                              </m:e>
                            </m:d>
                          </m:e>
                        </m:eqArr>
                      </m:e>
                    </m:d>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𝑚</m:t>
                    </m:r>
                    <m:r>
                      <a:rPr lang="en-US" sz="2400" i="1">
                        <a:latin typeface="Cambria Math" panose="02040503050406030204" pitchFamily="18" charset="0"/>
                        <a:ea typeface="Calibri" panose="020F0502020204030204" pitchFamily="34" charset="0"/>
                        <a:cs typeface="Times New Roman" panose="02020603050405020304" pitchFamily="18" charset="0"/>
                      </a:rPr>
                      <m:t>&lt;−</m:t>
                    </m:r>
                    <m:r>
                      <a:rPr lang="en-US" sz="2400" i="1">
                        <a:latin typeface="Cambria Math" panose="02040503050406030204" pitchFamily="18" charset="0"/>
                        <a:ea typeface="Calibri" panose="020F0502020204030204" pitchFamily="34" charset="0"/>
                        <a:cs typeface="Times New Roman" panose="02020603050405020304" pitchFamily="18" charset="0"/>
                      </a:rPr>
                      <m:t>1</m:t>
                    </m:r>
                  </m:oMath>
                </a14:m>
                <a:r>
                  <a:rPr lang="en-US" sz="2400">
                    <a:solidFill>
                      <a:srgbClr val="470DD7"/>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5</m:t>
                        </m:r>
                      </m:e>
                    </m:d>
                  </m:oMath>
                </a14:m>
                <a:r>
                  <a:rPr lang="en-US" sz="2400">
                    <a:solidFill>
                      <a:srgbClr val="470DD7"/>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Bef>
                    <a:spcPts val="300"/>
                  </a:spcBef>
                  <a:spcAft>
                    <a:spcPts val="600"/>
                  </a:spcAft>
                </a:pPr>
                <a:r>
                  <a:rPr lang="en-US" sz="2400">
                    <a:latin typeface="Times New Roman" panose="02020603050405020304" pitchFamily="18" charset="0"/>
                    <a:ea typeface="Times New Roman" panose="02020603050405020304" pitchFamily="18" charset="0"/>
                    <a:cs typeface="Times New Roman" panose="02020603050405020304" pitchFamily="18" charset="0"/>
                  </a:rPr>
                  <a:t>Từ </a:t>
                </a:r>
                <a14:m>
                  <m:oMath xmlns:m="http://schemas.openxmlformats.org/officeDocument/2006/math">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4</m:t>
                        </m:r>
                      </m:e>
                    </m:d>
                  </m:oMath>
                </a14:m>
                <a:r>
                  <a:rPr lang="en-US" sz="2400">
                    <a:latin typeface="Times New Roman" panose="02020603050405020304" pitchFamily="18" charset="0"/>
                    <a:ea typeface="Times New Roman" panose="02020603050405020304" pitchFamily="18" charset="0"/>
                    <a:cs typeface="Times New Roman" panose="02020603050405020304" pitchFamily="18" charset="0"/>
                  </a:rPr>
                  <a:t> và </a:t>
                </a:r>
                <a14:m>
                  <m:oMath xmlns:m="http://schemas.openxmlformats.org/officeDocument/2006/math">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5</m:t>
                        </m:r>
                      </m:e>
                    </m:d>
                  </m:oMath>
                </a14:m>
                <a:r>
                  <a:rPr lang="en-US" sz="2400">
                    <a:latin typeface="Times New Roman" panose="02020603050405020304" pitchFamily="18" charset="0"/>
                    <a:ea typeface="Times New Roman" panose="02020603050405020304" pitchFamily="18" charset="0"/>
                    <a:cs typeface="Times New Roman" panose="02020603050405020304" pitchFamily="18" charset="0"/>
                  </a:rPr>
                  <a:t> suy ra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𝑚</m:t>
                    </m:r>
                    <m:r>
                      <a:rPr lang="en-US" sz="2400" i="1">
                        <a:latin typeface="Cambria Math" panose="02040503050406030204" pitchFamily="18" charset="0"/>
                        <a:ea typeface="Calibri" panose="020F0502020204030204" pitchFamily="34" charset="0"/>
                        <a:cs typeface="Times New Roman" panose="02020603050405020304" pitchFamily="18" charset="0"/>
                      </a:rPr>
                      <m:t>&lt;−</m:t>
                    </m:r>
                    <m:r>
                      <a:rPr lang="en-US" sz="2400" i="1">
                        <a:latin typeface="Cambria Math" panose="02040503050406030204" pitchFamily="18" charset="0"/>
                        <a:ea typeface="Calibri" panose="020F0502020204030204" pitchFamily="34" charset="0"/>
                        <a:cs typeface="Times New Roman" panose="02020603050405020304" pitchFamily="18" charset="0"/>
                      </a:rPr>
                      <m:t>1</m:t>
                    </m:r>
                  </m:oMath>
                </a14:m>
                <a:r>
                  <a:rPr lang="en-US" sz="240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Chọn D</a:t>
                </a:r>
                <a:endPar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 name="Rectangle 4">
                <a:extLst>
                  <a:ext uri="{FF2B5EF4-FFF2-40B4-BE49-F238E27FC236}">
                    <a16:creationId xmlns:a16="http://schemas.microsoft.com/office/drawing/2014/main" id="{07CB7EE3-BDA0-49C8-9160-937453C259AB}"/>
                  </a:ext>
                </a:extLst>
              </p:cNvPr>
              <p:cNvSpPr>
                <a:spLocks noRot="1" noChangeAspect="1" noMove="1" noResize="1" noEditPoints="1" noAdjustHandles="1" noChangeArrowheads="1" noChangeShapeType="1" noTextEdit="1"/>
              </p:cNvSpPr>
              <p:nvPr/>
            </p:nvSpPr>
            <p:spPr>
              <a:xfrm>
                <a:off x="1983098" y="1258073"/>
                <a:ext cx="9365483" cy="5471434"/>
              </a:xfrm>
              <a:prstGeom prst="rect">
                <a:avLst/>
              </a:prstGeom>
              <a:blipFill>
                <a:blip r:embed="rId4"/>
                <a:stretch>
                  <a:fillRect b="-1559"/>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EBA3FE10-F1E0-4ADC-9A66-11181C7DBD08}"/>
              </a:ext>
            </a:extLst>
          </p:cNvPr>
          <p:cNvSpPr/>
          <p:nvPr/>
        </p:nvSpPr>
        <p:spPr>
          <a:xfrm>
            <a:off x="9571510" y="1062192"/>
            <a:ext cx="510639" cy="504050"/>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6651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2000"/>
                                        <p:tgtEl>
                                          <p:spTgt spid="4">
                                            <p:txEl>
                                              <p:pRg st="2" end="2"/>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wipe(left)">
                                      <p:cBhvr>
                                        <p:cTn id="11" dur="2000"/>
                                        <p:tgtEl>
                                          <p:spTgt spid="4">
                                            <p:txEl>
                                              <p:pRg st="3" end="3"/>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left)">
                                      <p:cBhvr>
                                        <p:cTn id="15" dur="2000"/>
                                        <p:tgtEl>
                                          <p:spTgt spid="4">
                                            <p:txEl>
                                              <p:pRg st="4" end="4"/>
                                            </p:txEl>
                                          </p:spTgt>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wipe(left)">
                                      <p:cBhvr>
                                        <p:cTn id="19" dur="2000"/>
                                        <p:tgtEl>
                                          <p:spTgt spid="4">
                                            <p:txEl>
                                              <p:pRg st="5" end="5"/>
                                            </p:txEl>
                                          </p:spTgt>
                                        </p:tgtEl>
                                      </p:cBhvr>
                                    </p:animEffect>
                                  </p:childTnLst>
                                </p:cTn>
                              </p:par>
                            </p:childTnLst>
                          </p:cTn>
                        </p:par>
                        <p:par>
                          <p:cTn id="20" fill="hold">
                            <p:stCondLst>
                              <p:cond delay="8000"/>
                            </p:stCondLst>
                            <p:childTnLst>
                              <p:par>
                                <p:cTn id="21" presetID="22" presetClass="entr" presetSubtype="8" fill="hold" nodeType="after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wipe(left)">
                                      <p:cBhvr>
                                        <p:cTn id="23" dur="2000"/>
                                        <p:tgtEl>
                                          <p:spTgt spid="4">
                                            <p:txEl>
                                              <p:pRg st="6" end="6"/>
                                            </p:txEl>
                                          </p:spTgt>
                                        </p:tgtEl>
                                      </p:cBhvr>
                                    </p:animEffect>
                                  </p:childTnLst>
                                </p:cTn>
                              </p:par>
                            </p:childTnLst>
                          </p:cTn>
                        </p:par>
                        <p:par>
                          <p:cTn id="24" fill="hold">
                            <p:stCondLst>
                              <p:cond delay="10000"/>
                            </p:stCondLst>
                            <p:childTnLst>
                              <p:par>
                                <p:cTn id="25" presetID="22" presetClass="entr" presetSubtype="8" fill="hold" nodeType="after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wipe(left)">
                                      <p:cBhvr>
                                        <p:cTn id="27" dur="20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nodeType="clickEffect">
                                  <p:stCondLst>
                                    <p:cond delay="0"/>
                                  </p:stCondLst>
                                  <p:childTnLst>
                                    <p:anim calcmode="lin" valueType="num">
                                      <p:cBhvr additive="base">
                                        <p:cTn id="31" dur="500"/>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p:tgtEl>
                                          <p:spTgt spid="4">
                                            <p:txEl>
                                              <p:pRg st="2" end="2"/>
                                            </p:txEl>
                                          </p:spTgt>
                                        </p:tgtEl>
                                        <p:attrNameLst>
                                          <p:attrName>ppt_y</p:attrName>
                                        </p:attrNameLst>
                                      </p:cBhvr>
                                      <p:tavLst>
                                        <p:tav tm="0">
                                          <p:val>
                                            <p:strVal val="ppt_y"/>
                                          </p:val>
                                        </p:tav>
                                        <p:tav tm="100000">
                                          <p:val>
                                            <p:strVal val="1+ppt_h/2"/>
                                          </p:val>
                                        </p:tav>
                                      </p:tavLst>
                                    </p:anim>
                                    <p:set>
                                      <p:cBhvr>
                                        <p:cTn id="33" dur="1" fill="hold">
                                          <p:stCondLst>
                                            <p:cond delay="499"/>
                                          </p:stCondLst>
                                        </p:cTn>
                                        <p:tgtEl>
                                          <p:spTgt spid="4">
                                            <p:txEl>
                                              <p:pRg st="2" end="2"/>
                                            </p:txEl>
                                          </p:spTgt>
                                        </p:tgtEl>
                                        <p:attrNameLst>
                                          <p:attrName>style.visibility</p:attrName>
                                        </p:attrNameLst>
                                      </p:cBhvr>
                                      <p:to>
                                        <p:strVal val="hidden"/>
                                      </p:to>
                                    </p:set>
                                  </p:childTnLst>
                                </p:cTn>
                              </p:par>
                            </p:childTnLst>
                          </p:cTn>
                        </p:par>
                        <p:par>
                          <p:cTn id="34" fill="hold">
                            <p:stCondLst>
                              <p:cond delay="500"/>
                            </p:stCondLst>
                            <p:childTnLst>
                              <p:par>
                                <p:cTn id="35" presetID="2" presetClass="exit" presetSubtype="4" fill="hold" nodeType="afterEffect">
                                  <p:stCondLst>
                                    <p:cond delay="0"/>
                                  </p:stCondLst>
                                  <p:childTnLst>
                                    <p:anim calcmode="lin" valueType="num">
                                      <p:cBhvr additive="base">
                                        <p:cTn id="36" dur="500"/>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p:tgtEl>
                                          <p:spTgt spid="4">
                                            <p:txEl>
                                              <p:pRg st="3" end="3"/>
                                            </p:txEl>
                                          </p:spTgt>
                                        </p:tgtEl>
                                        <p:attrNameLst>
                                          <p:attrName>ppt_y</p:attrName>
                                        </p:attrNameLst>
                                      </p:cBhvr>
                                      <p:tavLst>
                                        <p:tav tm="0">
                                          <p:val>
                                            <p:strVal val="ppt_y"/>
                                          </p:val>
                                        </p:tav>
                                        <p:tav tm="100000">
                                          <p:val>
                                            <p:strVal val="1+ppt_h/2"/>
                                          </p:val>
                                        </p:tav>
                                      </p:tavLst>
                                    </p:anim>
                                    <p:set>
                                      <p:cBhvr>
                                        <p:cTn id="38" dur="1" fill="hold">
                                          <p:stCondLst>
                                            <p:cond delay="499"/>
                                          </p:stCondLst>
                                        </p:cTn>
                                        <p:tgtEl>
                                          <p:spTgt spid="4">
                                            <p:txEl>
                                              <p:pRg st="3" end="3"/>
                                            </p:txEl>
                                          </p:spTgt>
                                        </p:tgtEl>
                                        <p:attrNameLst>
                                          <p:attrName>style.visibility</p:attrName>
                                        </p:attrNameLst>
                                      </p:cBhvr>
                                      <p:to>
                                        <p:strVal val="hidden"/>
                                      </p:to>
                                    </p:set>
                                  </p:childTnLst>
                                </p:cTn>
                              </p:par>
                            </p:childTnLst>
                          </p:cTn>
                        </p:par>
                        <p:par>
                          <p:cTn id="39" fill="hold">
                            <p:stCondLst>
                              <p:cond delay="1000"/>
                            </p:stCondLst>
                            <p:childTnLst>
                              <p:par>
                                <p:cTn id="40" presetID="2" presetClass="exit" presetSubtype="4" fill="hold" nodeType="afterEffect">
                                  <p:stCondLst>
                                    <p:cond delay="0"/>
                                  </p:stCondLst>
                                  <p:childTnLst>
                                    <p:anim calcmode="lin" valueType="num">
                                      <p:cBhvr additive="base">
                                        <p:cTn id="41" dur="500"/>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2" dur="500"/>
                                        <p:tgtEl>
                                          <p:spTgt spid="4">
                                            <p:txEl>
                                              <p:pRg st="4" end="4"/>
                                            </p:txEl>
                                          </p:spTgt>
                                        </p:tgtEl>
                                        <p:attrNameLst>
                                          <p:attrName>ppt_y</p:attrName>
                                        </p:attrNameLst>
                                      </p:cBhvr>
                                      <p:tavLst>
                                        <p:tav tm="0">
                                          <p:val>
                                            <p:strVal val="ppt_y"/>
                                          </p:val>
                                        </p:tav>
                                        <p:tav tm="100000">
                                          <p:val>
                                            <p:strVal val="1+ppt_h/2"/>
                                          </p:val>
                                        </p:tav>
                                      </p:tavLst>
                                    </p:anim>
                                    <p:set>
                                      <p:cBhvr>
                                        <p:cTn id="43" dur="1" fill="hold">
                                          <p:stCondLst>
                                            <p:cond delay="499"/>
                                          </p:stCondLst>
                                        </p:cTn>
                                        <p:tgtEl>
                                          <p:spTgt spid="4">
                                            <p:txEl>
                                              <p:pRg st="4" end="4"/>
                                            </p:txEl>
                                          </p:spTgt>
                                        </p:tgtEl>
                                        <p:attrNameLst>
                                          <p:attrName>style.visibility</p:attrName>
                                        </p:attrNameLst>
                                      </p:cBhvr>
                                      <p:to>
                                        <p:strVal val="hidden"/>
                                      </p:to>
                                    </p:set>
                                  </p:childTnLst>
                                </p:cTn>
                              </p:par>
                            </p:childTnLst>
                          </p:cTn>
                        </p:par>
                        <p:par>
                          <p:cTn id="44" fill="hold">
                            <p:stCondLst>
                              <p:cond delay="1500"/>
                            </p:stCondLst>
                            <p:childTnLst>
                              <p:par>
                                <p:cTn id="45" presetID="2" presetClass="exit" presetSubtype="4" fill="hold" nodeType="afterEffect">
                                  <p:stCondLst>
                                    <p:cond delay="0"/>
                                  </p:stCondLst>
                                  <p:childTnLst>
                                    <p:anim calcmode="lin" valueType="num">
                                      <p:cBhvr additive="base">
                                        <p:cTn id="46" dur="500"/>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7" dur="500"/>
                                        <p:tgtEl>
                                          <p:spTgt spid="4">
                                            <p:txEl>
                                              <p:pRg st="5" end="5"/>
                                            </p:txEl>
                                          </p:spTgt>
                                        </p:tgtEl>
                                        <p:attrNameLst>
                                          <p:attrName>ppt_y</p:attrName>
                                        </p:attrNameLst>
                                      </p:cBhvr>
                                      <p:tavLst>
                                        <p:tav tm="0">
                                          <p:val>
                                            <p:strVal val="ppt_y"/>
                                          </p:val>
                                        </p:tav>
                                        <p:tav tm="100000">
                                          <p:val>
                                            <p:strVal val="1+ppt_h/2"/>
                                          </p:val>
                                        </p:tav>
                                      </p:tavLst>
                                    </p:anim>
                                    <p:set>
                                      <p:cBhvr>
                                        <p:cTn id="48" dur="1" fill="hold">
                                          <p:stCondLst>
                                            <p:cond delay="499"/>
                                          </p:stCondLst>
                                        </p:cTn>
                                        <p:tgtEl>
                                          <p:spTgt spid="4">
                                            <p:txEl>
                                              <p:pRg st="5" end="5"/>
                                            </p:txEl>
                                          </p:spTgt>
                                        </p:tgtEl>
                                        <p:attrNameLst>
                                          <p:attrName>style.visibility</p:attrName>
                                        </p:attrNameLst>
                                      </p:cBhvr>
                                      <p:to>
                                        <p:strVal val="hidden"/>
                                      </p:to>
                                    </p:set>
                                  </p:childTnLst>
                                </p:cTn>
                              </p:par>
                            </p:childTnLst>
                          </p:cTn>
                        </p:par>
                        <p:par>
                          <p:cTn id="49" fill="hold">
                            <p:stCondLst>
                              <p:cond delay="2000"/>
                            </p:stCondLst>
                            <p:childTnLst>
                              <p:par>
                                <p:cTn id="50" presetID="2" presetClass="exit" presetSubtype="4" fill="hold" nodeType="afterEffect">
                                  <p:stCondLst>
                                    <p:cond delay="0"/>
                                  </p:stCondLst>
                                  <p:childTnLst>
                                    <p:anim calcmode="lin" valueType="num">
                                      <p:cBhvr additive="base">
                                        <p:cTn id="51" dur="500"/>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2" dur="500"/>
                                        <p:tgtEl>
                                          <p:spTgt spid="4">
                                            <p:txEl>
                                              <p:pRg st="6" end="6"/>
                                            </p:txEl>
                                          </p:spTgt>
                                        </p:tgtEl>
                                        <p:attrNameLst>
                                          <p:attrName>ppt_y</p:attrName>
                                        </p:attrNameLst>
                                      </p:cBhvr>
                                      <p:tavLst>
                                        <p:tav tm="0">
                                          <p:val>
                                            <p:strVal val="ppt_y"/>
                                          </p:val>
                                        </p:tav>
                                        <p:tav tm="100000">
                                          <p:val>
                                            <p:strVal val="1+ppt_h/2"/>
                                          </p:val>
                                        </p:tav>
                                      </p:tavLst>
                                    </p:anim>
                                    <p:set>
                                      <p:cBhvr>
                                        <p:cTn id="53" dur="1" fill="hold">
                                          <p:stCondLst>
                                            <p:cond delay="499"/>
                                          </p:stCondLst>
                                        </p:cTn>
                                        <p:tgtEl>
                                          <p:spTgt spid="4">
                                            <p:txEl>
                                              <p:pRg st="6" end="6"/>
                                            </p:txEl>
                                          </p:spTgt>
                                        </p:tgtEl>
                                        <p:attrNameLst>
                                          <p:attrName>style.visibility</p:attrName>
                                        </p:attrNameLst>
                                      </p:cBhvr>
                                      <p:to>
                                        <p:strVal val="hidden"/>
                                      </p:to>
                                    </p:set>
                                  </p:childTnLst>
                                </p:cTn>
                              </p:par>
                            </p:childTnLst>
                          </p:cTn>
                        </p:par>
                        <p:par>
                          <p:cTn id="54" fill="hold">
                            <p:stCondLst>
                              <p:cond delay="2500"/>
                            </p:stCondLst>
                            <p:childTnLst>
                              <p:par>
                                <p:cTn id="55" presetID="2" presetClass="exit" presetSubtype="4" fill="hold" nodeType="afterEffect">
                                  <p:stCondLst>
                                    <p:cond delay="0"/>
                                  </p:stCondLst>
                                  <p:childTnLst>
                                    <p:anim calcmode="lin" valueType="num">
                                      <p:cBhvr additive="base">
                                        <p:cTn id="56" dur="500"/>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7" dur="500"/>
                                        <p:tgtEl>
                                          <p:spTgt spid="4">
                                            <p:txEl>
                                              <p:pRg st="7" end="7"/>
                                            </p:txEl>
                                          </p:spTgt>
                                        </p:tgtEl>
                                        <p:attrNameLst>
                                          <p:attrName>ppt_y</p:attrName>
                                        </p:attrNameLst>
                                      </p:cBhvr>
                                      <p:tavLst>
                                        <p:tav tm="0">
                                          <p:val>
                                            <p:strVal val="ppt_y"/>
                                          </p:val>
                                        </p:tav>
                                        <p:tav tm="100000">
                                          <p:val>
                                            <p:strVal val="1+ppt_h/2"/>
                                          </p:val>
                                        </p:tav>
                                      </p:tavLst>
                                    </p:anim>
                                    <p:set>
                                      <p:cBhvr>
                                        <p:cTn id="58" dur="1" fill="hold">
                                          <p:stCondLst>
                                            <p:cond delay="499"/>
                                          </p:stCondLst>
                                        </p:cTn>
                                        <p:tgtEl>
                                          <p:spTgt spid="4">
                                            <p:txEl>
                                              <p:pRg st="7" end="7"/>
                                            </p:tx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left)">
                                      <p:cBhvr>
                                        <p:cTn id="63" dur="2000"/>
                                        <p:tgtEl>
                                          <p:spTgt spid="5"/>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circle(in)">
                                      <p:cBhvr>
                                        <p:cTn id="6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Left 1">
            <a:hlinkClick r:id="rId2" action="ppaction://hlinksldjump"/>
            <a:extLst>
              <a:ext uri="{FF2B5EF4-FFF2-40B4-BE49-F238E27FC236}">
                <a16:creationId xmlns:a16="http://schemas.microsoft.com/office/drawing/2014/main" id="{E8617430-89E2-429F-92EB-6EC638CAC764}"/>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41DD79AF-D71A-4FB8-9B3F-7753A7A6E5D2}"/>
                  </a:ext>
                </a:extLst>
              </p:cNvPr>
              <p:cNvSpPr/>
              <p:nvPr/>
            </p:nvSpPr>
            <p:spPr>
              <a:xfrm>
                <a:off x="190004" y="151356"/>
                <a:ext cx="11800114" cy="6607963"/>
              </a:xfrm>
              <a:prstGeom prst="rect">
                <a:avLst/>
              </a:prstGeom>
            </p:spPr>
            <p:txBody>
              <a:bodyPr wrap="square">
                <a:spAutoFit/>
              </a:bodyPr>
              <a:lstStyle/>
              <a:p>
                <a:pPr marL="629920" indent="-629920" algn="just">
                  <a:lnSpc>
                    <a:spcPct val="115000"/>
                  </a:lnSpc>
                  <a:spcBef>
                    <a:spcPts val="600"/>
                  </a:spcBef>
                  <a:spcAft>
                    <a:spcPts val="0"/>
                  </a:spcAft>
                  <a:tabLst>
                    <a:tab pos="629920" algn="l"/>
                  </a:tabLst>
                </a:pPr>
                <a:r>
                  <a:rPr lang="x-none"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a:t>
                </a: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8</a:t>
                </a:r>
                <a:r>
                  <a:rPr lang="x-none"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x-none" sz="2800">
                    <a:latin typeface="Times New Roman" panose="02020603050405020304" pitchFamily="18" charset="0"/>
                    <a:ea typeface="Times New Roman" panose="02020603050405020304" pitchFamily="18" charset="0"/>
                    <a:cs typeface="Times New Roman" panose="02020603050405020304" pitchFamily="18" charset="0"/>
                  </a:rPr>
                  <a:t>Có </a:t>
                </a:r>
                <a:r>
                  <a:rPr lang="en-US" sz="2800">
                    <a:latin typeface="Times New Roman" panose="02020603050405020304" pitchFamily="18" charset="0"/>
                    <a:ea typeface="Times New Roman" panose="02020603050405020304" pitchFamily="18" charset="0"/>
                    <a:cs typeface="Times New Roman" panose="02020603050405020304" pitchFamily="18" charset="0"/>
                  </a:rPr>
                  <a:t>bao</a:t>
                </a:r>
                <a:r>
                  <a:rPr lang="x-none" sz="2800">
                    <a:latin typeface="Times New Roman" panose="02020603050405020304" pitchFamily="18" charset="0"/>
                    <a:ea typeface="Times New Roman" panose="02020603050405020304" pitchFamily="18" charset="0"/>
                    <a:cs typeface="Times New Roman" panose="02020603050405020304" pitchFamily="18" charset="0"/>
                  </a:rPr>
                  <a:t> nhiêu giá trị nguyên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𝑚</m:t>
                    </m:r>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x-none" sz="2800">
                    <a:latin typeface="Times New Roman" panose="02020603050405020304" pitchFamily="18" charset="0"/>
                    <a:ea typeface="Times New Roman" panose="02020603050405020304" pitchFamily="18" charset="0"/>
                    <a:cs typeface="Times New Roman" panose="02020603050405020304" pitchFamily="18" charset="0"/>
                  </a:rPr>
                  <a:t>để hàm số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𝑦</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𝑚</m:t>
                    </m:r>
                    <m:rad>
                      <m:radPr>
                        <m:degHide m:val="on"/>
                        <m:ctrlPr>
                          <a:rPr lang="en-US" sz="2800" i="1">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latin typeface="Cambria Math" panose="02040503050406030204" pitchFamily="18" charset="0"/>
                            <a:ea typeface="Calibri" panose="020F0502020204030204" pitchFamily="34" charset="0"/>
                            <a:cs typeface="Times New Roman" panose="02020603050405020304" pitchFamily="18" charset="0"/>
                          </a:rPr>
                          <m:t>−2</m:t>
                        </m:r>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+3</m:t>
                        </m:r>
                      </m:e>
                    </m:rad>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x-none" sz="2800">
                    <a:latin typeface="Times New Roman" panose="02020603050405020304" pitchFamily="18" charset="0"/>
                    <a:ea typeface="Times New Roman" panose="02020603050405020304" pitchFamily="18" charset="0"/>
                    <a:cs typeface="Times New Roman" panose="02020603050405020304" pitchFamily="18" charset="0"/>
                  </a:rPr>
                  <a:t>đồng biến trên khoảng </a:t>
                </a:r>
                <a14:m>
                  <m:oMath xmlns:m="http://schemas.openxmlformats.org/officeDocument/2006/math">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m:t>
                        </m:r>
                      </m:e>
                    </m:d>
                  </m:oMath>
                </a14:m>
                <a:r>
                  <a:rPr lang="x-none"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2</m:t>
                    </m:r>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4</m:t>
                    </m:r>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3</m:t>
                    </m:r>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1</m:t>
                    </m:r>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gn="ctr">
                  <a:spcAft>
                    <a:spcPts val="0"/>
                  </a:spcAft>
                </a:pPr>
                <a:r>
                  <a:rPr lang="fr-FR" sz="28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Lời giải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spcAft>
                    <a:spcPts val="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Ta có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𝑀</m:t>
                    </m:r>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𝑎</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𝑏</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𝑐</m:t>
                        </m:r>
                      </m:e>
                    </m:d>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spcAft>
                    <a:spcPts val="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Để hàm số đồng biến trên khoảng </a:t>
                </a:r>
                <a14:m>
                  <m:oMath xmlns:m="http://schemas.openxmlformats.org/officeDocument/2006/math">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m:t>
                        </m:r>
                      </m:e>
                    </m:d>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thì </a:t>
                </a:r>
                <a14:m>
                  <m:oMath xmlns:m="http://schemas.openxmlformats.org/officeDocument/2006/math">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𝑦</m:t>
                        </m:r>
                      </m:e>
                      <m:sup>
                        <m:r>
                          <a:rPr lang="en-US" sz="2800" i="1">
                            <a:latin typeface="Cambria Math" panose="02040503050406030204" pitchFamily="18" charset="0"/>
                            <a:ea typeface="Calibri" panose="020F0502020204030204" pitchFamily="34" charset="0"/>
                            <a:cs typeface="Times New Roman" panose="02020603050405020304" pitchFamily="18" charset="0"/>
                          </a:rPr>
                          <m:t>′</m:t>
                        </m:r>
                      </m:sup>
                    </m:sSup>
                    <m:r>
                      <a:rPr lang="en-US" sz="2800" i="1">
                        <a:latin typeface="Cambria Math" panose="02040503050406030204" pitchFamily="18" charset="0"/>
                        <a:ea typeface="Calibri" panose="020F0502020204030204" pitchFamily="34" charset="0"/>
                        <a:cs typeface="Times New Roman" panose="02020603050405020304" pitchFamily="18" charset="0"/>
                      </a:rPr>
                      <m:t>≥0,∀</m:t>
                    </m:r>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m:t>
                    </m:r>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m:t>
                        </m:r>
                      </m:e>
                    </m:d>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i="1">
                  <a:latin typeface="Cambria Math" panose="02040503050406030204" pitchFamily="18" charset="0"/>
                  <a:ea typeface="Calibri" panose="020F0502020204030204" pitchFamily="34" charset="0"/>
                  <a:cs typeface="Times New Roman" panose="02020603050405020304" pitchFamily="18" charset="0"/>
                </a:endParaRPr>
              </a:p>
              <a:p>
                <a:pPr marL="629920">
                  <a:spcAft>
                    <a:spcPts val="0"/>
                  </a:spcAft>
                </a:pP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⇔1+</m:t>
                    </m:r>
                    <m:r>
                      <a:rPr lang="en-US" sz="2800" i="1">
                        <a:latin typeface="Cambria Math" panose="02040503050406030204" pitchFamily="18" charset="0"/>
                        <a:ea typeface="Calibri" panose="020F0502020204030204" pitchFamily="34" charset="0"/>
                        <a:cs typeface="Times New Roman" panose="02020603050405020304" pitchFamily="18" charset="0"/>
                      </a:rPr>
                      <m:t>𝑚</m:t>
                    </m:r>
                    <m:f>
                      <m:fPr>
                        <m:ctrlPr>
                          <a:rPr lang="en-US" sz="2800" i="1">
                            <a:latin typeface="Cambria Math" panose="02040503050406030204" pitchFamily="18" charset="0"/>
                            <a:ea typeface="Calibri" panose="020F0502020204030204" pitchFamily="34" charset="0"/>
                            <a:cs typeface="Times New Roman" panose="02020603050405020304" pitchFamily="18" charset="0"/>
                          </a:rPr>
                        </m:ctrlPr>
                      </m:fPr>
                      <m:num>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800" i="1">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latin typeface="Cambria Math" panose="02040503050406030204" pitchFamily="18" charset="0"/>
                                <a:ea typeface="Calibri" panose="020F0502020204030204" pitchFamily="34" charset="0"/>
                                <a:cs typeface="Times New Roman" panose="02020603050405020304" pitchFamily="18" charset="0"/>
                              </a:rPr>
                              <m:t>−2</m:t>
                            </m:r>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+3</m:t>
                            </m:r>
                          </m:e>
                        </m:rad>
                      </m:den>
                    </m:f>
                    <m:r>
                      <a:rPr lang="en-US" sz="2800" i="1">
                        <a:latin typeface="Cambria Math" panose="02040503050406030204" pitchFamily="18" charset="0"/>
                        <a:ea typeface="Calibri" panose="020F0502020204030204" pitchFamily="34" charset="0"/>
                        <a:cs typeface="Times New Roman" panose="02020603050405020304" pitchFamily="18" charset="0"/>
                      </a:rPr>
                      <m:t>≥0,∀</m:t>
                    </m:r>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m:t>
                    </m:r>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m:t>
                        </m:r>
                      </m:e>
                    </m:d>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1</m:t>
                        </m:r>
                      </m:e>
                    </m:d>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spcAft>
                    <a:spcPts val="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Nếu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=1</m:t>
                    </m:r>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 thì </a:t>
                </a:r>
                <a14:m>
                  <m:oMath xmlns:m="http://schemas.openxmlformats.org/officeDocument/2006/math">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1</m:t>
                        </m:r>
                      </m:e>
                    </m:d>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luôn thỏa </a:t>
                </a:r>
                <a14:m>
                  <m:oMath xmlns:m="http://schemas.openxmlformats.org/officeDocument/2006/math">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𝑚</m:t>
                    </m:r>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spcAft>
                    <a:spcPts val="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Nếu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&gt;1</m:t>
                    </m:r>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thì </a:t>
                </a:r>
                <a14:m>
                  <m:oMath xmlns:m="http://schemas.openxmlformats.org/officeDocument/2006/math">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1</m:t>
                        </m:r>
                      </m:e>
                    </m:d>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𝑚</m:t>
                    </m:r>
                    <m:r>
                      <a:rPr lang="en-US" sz="2800" i="1">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2800" i="1">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latin typeface="Cambria Math" panose="02040503050406030204" pitchFamily="18" charset="0"/>
                                <a:ea typeface="Calibri" panose="020F0502020204030204" pitchFamily="34" charset="0"/>
                                <a:cs typeface="Times New Roman" panose="02020603050405020304" pitchFamily="18" charset="0"/>
                              </a:rPr>
                              <m:t>−2</m:t>
                            </m:r>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+3</m:t>
                            </m:r>
                          </m:e>
                        </m:rad>
                      </m:num>
                      <m:den>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−1</m:t>
                        </m:r>
                      </m:den>
                    </m:f>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𝑚</m:t>
                    </m:r>
                    <m:r>
                      <a:rPr lang="en-US" sz="2800"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latin typeface="Cambria Math" panose="02040503050406030204" pitchFamily="18" charset="0"/>
                            <a:ea typeface="Calibri" panose="020F0502020204030204" pitchFamily="34" charset="0"/>
                            <a:cs typeface="Times New Roman" panose="02020603050405020304" pitchFamily="18" charset="0"/>
                          </a:rPr>
                          <m:t>1+</m:t>
                        </m:r>
                        <m:f>
                          <m:fPr>
                            <m:ctrlPr>
                              <a:rPr lang="en-US" sz="2800" i="1">
                                <a:latin typeface="Cambria Math" panose="02040503050406030204" pitchFamily="18" charset="0"/>
                                <a:ea typeface="Calibri" panose="020F0502020204030204" pitchFamily="34" charset="0"/>
                                <a:cs typeface="Times New Roman" panose="02020603050405020304" pitchFamily="18" charset="0"/>
                              </a:rPr>
                            </m:ctrlPr>
                          </m:fPr>
                          <m:num>
                            <m:r>
                              <a:rPr lang="en-US" sz="2800" i="1">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−1</m:t>
                                    </m:r>
                                  </m:e>
                                </m:d>
                              </m:e>
                              <m:sup>
                                <m:r>
                                  <a:rPr lang="en-US" sz="2800" i="1">
                                    <a:latin typeface="Cambria Math" panose="02040503050406030204" pitchFamily="18" charset="0"/>
                                    <a:ea typeface="Calibri" panose="020F0502020204030204" pitchFamily="34" charset="0"/>
                                    <a:cs typeface="Times New Roman" panose="02020603050405020304" pitchFamily="18" charset="0"/>
                                  </a:rPr>
                                  <m:t>2</m:t>
                                </m:r>
                              </m:sup>
                            </m:sSup>
                          </m:den>
                        </m:f>
                      </m:e>
                    </m:rad>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𝑚</m:t>
                    </m:r>
                    <m:r>
                      <a:rPr lang="en-US" sz="2800" i="1">
                        <a:latin typeface="Cambria Math" panose="02040503050406030204" pitchFamily="18" charset="0"/>
                        <a:ea typeface="Calibri" panose="020F0502020204030204" pitchFamily="34" charset="0"/>
                        <a:cs typeface="Times New Roman" panose="02020603050405020304" pitchFamily="18" charset="0"/>
                      </a:rPr>
                      <m:t>≥−1</m:t>
                    </m:r>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spcAft>
                    <a:spcPts val="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Nếu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&lt;1</m:t>
                    </m:r>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thì </a:t>
                </a:r>
                <a14:m>
                  <m:oMath xmlns:m="http://schemas.openxmlformats.org/officeDocument/2006/math">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1</m:t>
                        </m:r>
                      </m:e>
                    </m:d>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𝑚</m:t>
                    </m:r>
                    <m:r>
                      <a:rPr lang="en-US" sz="2800" i="1">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2800" i="1">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𝑥</m:t>
                                </m:r>
                              </m:e>
                              <m:sup>
                                <m:r>
                                  <a:rPr lang="en-US" sz="2800" i="1">
                                    <a:latin typeface="Cambria Math" panose="02040503050406030204" pitchFamily="18" charset="0"/>
                                    <a:ea typeface="Calibri" panose="020F0502020204030204" pitchFamily="34" charset="0"/>
                                    <a:cs typeface="Times New Roman" panose="02020603050405020304" pitchFamily="18" charset="0"/>
                                  </a:rPr>
                                  <m:t>2</m:t>
                                </m:r>
                              </m:sup>
                            </m:sSup>
                            <m:r>
                              <a:rPr lang="en-US" sz="2800" i="1">
                                <a:latin typeface="Cambria Math" panose="02040503050406030204" pitchFamily="18" charset="0"/>
                                <a:ea typeface="Calibri" panose="020F0502020204030204" pitchFamily="34" charset="0"/>
                                <a:cs typeface="Times New Roman" panose="02020603050405020304" pitchFamily="18" charset="0"/>
                              </a:rPr>
                              <m:t>−2</m:t>
                            </m:r>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+3</m:t>
                            </m:r>
                          </m:e>
                        </m:rad>
                      </m:num>
                      <m:den>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−1</m:t>
                        </m:r>
                      </m:den>
                    </m:f>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𝑚</m:t>
                    </m:r>
                    <m:r>
                      <a:rPr lang="en-US" sz="2800"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800" i="1">
                            <a:latin typeface="Cambria Math" panose="02040503050406030204" pitchFamily="18" charset="0"/>
                            <a:ea typeface="Calibri" panose="020F0502020204030204" pitchFamily="34" charset="0"/>
                            <a:cs typeface="Times New Roman" panose="02020603050405020304" pitchFamily="18" charset="0"/>
                          </a:rPr>
                          <m:t>1+</m:t>
                        </m:r>
                        <m:f>
                          <m:fPr>
                            <m:ctrlPr>
                              <a:rPr lang="en-US" sz="2800" i="1">
                                <a:latin typeface="Cambria Math" panose="02040503050406030204" pitchFamily="18" charset="0"/>
                                <a:ea typeface="Calibri" panose="020F0502020204030204" pitchFamily="34" charset="0"/>
                                <a:cs typeface="Times New Roman" panose="02020603050405020304" pitchFamily="18" charset="0"/>
                              </a:rPr>
                            </m:ctrlPr>
                          </m:fPr>
                          <m:num>
                            <m:r>
                              <a:rPr lang="en-US" sz="2800" i="1">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−1</m:t>
                                    </m:r>
                                  </m:e>
                                </m:d>
                              </m:e>
                              <m:sup>
                                <m:r>
                                  <a:rPr lang="en-US" sz="2800" i="1">
                                    <a:latin typeface="Cambria Math" panose="02040503050406030204" pitchFamily="18" charset="0"/>
                                    <a:ea typeface="Calibri" panose="020F0502020204030204" pitchFamily="34" charset="0"/>
                                    <a:cs typeface="Times New Roman" panose="02020603050405020304" pitchFamily="18" charset="0"/>
                                  </a:rPr>
                                  <m:t>2</m:t>
                                </m:r>
                              </m:sup>
                            </m:sSup>
                          </m:den>
                        </m:f>
                      </m:e>
                    </m:rad>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𝑚</m:t>
                    </m:r>
                    <m:r>
                      <a:rPr lang="en-US" sz="2800" i="1">
                        <a:latin typeface="Cambria Math" panose="02040503050406030204" pitchFamily="18" charset="0"/>
                        <a:ea typeface="Calibri" panose="020F0502020204030204" pitchFamily="34" charset="0"/>
                        <a:cs typeface="Times New Roman" panose="02020603050405020304" pitchFamily="18" charset="0"/>
                      </a:rPr>
                      <m:t>≤1</m:t>
                    </m:r>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spcAft>
                    <a:spcPts val="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Vậy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−1≤</m:t>
                    </m:r>
                    <m:r>
                      <a:rPr lang="en-US" sz="2800" i="1">
                        <a:latin typeface="Cambria Math" panose="02040503050406030204" pitchFamily="18" charset="0"/>
                        <a:ea typeface="Calibri" panose="020F0502020204030204" pitchFamily="34" charset="0"/>
                        <a:cs typeface="Times New Roman" panose="02020603050405020304" pitchFamily="18" charset="0"/>
                      </a:rPr>
                      <m:t>𝑚</m:t>
                    </m:r>
                    <m:r>
                      <a:rPr lang="en-US" sz="2800" i="1">
                        <a:latin typeface="Cambria Math" panose="02040503050406030204" pitchFamily="18" charset="0"/>
                        <a:ea typeface="Calibri" panose="020F0502020204030204" pitchFamily="34" charset="0"/>
                        <a:cs typeface="Times New Roman" panose="02020603050405020304" pitchFamily="18" charset="0"/>
                      </a:rPr>
                      <m:t>≤1</m:t>
                    </m:r>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 Vì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𝑚</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ℤ</m:t>
                    </m:r>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 nên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𝑚</m:t>
                    </m:r>
                    <m:r>
                      <a:rPr lang="en-US" sz="28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−1;0;1</m:t>
                        </m:r>
                      </m:e>
                    </m:d>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r>
                  <a:rPr lang="fr-FR" sz="2800">
                    <a:latin typeface="Times New Roman" panose="02020603050405020304" pitchFamily="18" charset="0"/>
                    <a:ea typeface="Times New Roman" panose="02020603050405020304" pitchFamily="18" charset="0"/>
                    <a:cs typeface="Times New Roman" panose="02020603050405020304" pitchFamily="18" charset="0"/>
                  </a:rPr>
                  <a:t>Do đó có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3</m:t>
                    </m:r>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 giá trị nguyên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𝑚</m:t>
                    </m:r>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 cần tìm. </a:t>
                </a:r>
                <a:r>
                  <a:rPr lang="fr-FR"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Chọn C</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Rectangle 3">
                <a:extLst>
                  <a:ext uri="{FF2B5EF4-FFF2-40B4-BE49-F238E27FC236}">
                    <a16:creationId xmlns:a16="http://schemas.microsoft.com/office/drawing/2014/main" id="{41DD79AF-D71A-4FB8-9B3F-7753A7A6E5D2}"/>
                  </a:ext>
                </a:extLst>
              </p:cNvPr>
              <p:cNvSpPr>
                <a:spLocks noRot="1" noChangeAspect="1" noMove="1" noResize="1" noEditPoints="1" noAdjustHandles="1" noChangeArrowheads="1" noChangeShapeType="1" noTextEdit="1"/>
              </p:cNvSpPr>
              <p:nvPr/>
            </p:nvSpPr>
            <p:spPr>
              <a:xfrm>
                <a:off x="190004" y="151356"/>
                <a:ext cx="11800114" cy="6607963"/>
              </a:xfrm>
              <a:prstGeom prst="rect">
                <a:avLst/>
              </a:prstGeom>
              <a:blipFill>
                <a:blip r:embed="rId3"/>
                <a:stretch>
                  <a:fillRect l="-1033" r="-1860" b="-1661"/>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26D330AB-1C1C-4B3E-8910-FD244CBB0CB3}"/>
              </a:ext>
            </a:extLst>
          </p:cNvPr>
          <p:cNvSpPr/>
          <p:nvPr/>
        </p:nvSpPr>
        <p:spPr>
          <a:xfrm>
            <a:off x="5688279" y="1252197"/>
            <a:ext cx="510639" cy="504050"/>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2742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down)">
                                      <p:cBhvr>
                                        <p:cTn id="7" dur="2000"/>
                                        <p:tgtEl>
                                          <p:spTgt spid="4">
                                            <p:txEl>
                                              <p:pRg st="2" end="2"/>
                                            </p:txEl>
                                          </p:spTgt>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wipe(down)">
                                      <p:cBhvr>
                                        <p:cTn id="11" dur="2000"/>
                                        <p:tgtEl>
                                          <p:spTgt spid="4">
                                            <p:txEl>
                                              <p:pRg st="3" end="3"/>
                                            </p:txEl>
                                          </p:spTgt>
                                        </p:tgtEl>
                                      </p:cBhvr>
                                    </p:animEffect>
                                  </p:childTnLst>
                                </p:cTn>
                              </p:par>
                            </p:childTnLst>
                          </p:cTn>
                        </p:par>
                        <p:par>
                          <p:cTn id="12" fill="hold">
                            <p:stCondLst>
                              <p:cond delay="4000"/>
                            </p:stCondLst>
                            <p:childTnLst>
                              <p:par>
                                <p:cTn id="13" presetID="22" presetClass="entr" presetSubtype="4"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down)">
                                      <p:cBhvr>
                                        <p:cTn id="15" dur="2000"/>
                                        <p:tgtEl>
                                          <p:spTgt spid="4">
                                            <p:txEl>
                                              <p:pRg st="4" end="4"/>
                                            </p:txEl>
                                          </p:spTgt>
                                        </p:tgtEl>
                                      </p:cBhvr>
                                    </p:animEffect>
                                  </p:childTnLst>
                                </p:cTn>
                              </p:par>
                            </p:childTnLst>
                          </p:cTn>
                        </p:par>
                        <p:par>
                          <p:cTn id="16" fill="hold">
                            <p:stCondLst>
                              <p:cond delay="6000"/>
                            </p:stCondLst>
                            <p:childTnLst>
                              <p:par>
                                <p:cTn id="17" presetID="22" presetClass="entr" presetSubtype="4" fill="hold" nodeType="after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wipe(down)">
                                      <p:cBhvr>
                                        <p:cTn id="19" dur="2000"/>
                                        <p:tgtEl>
                                          <p:spTgt spid="4">
                                            <p:txEl>
                                              <p:pRg st="5" end="5"/>
                                            </p:txEl>
                                          </p:spTgt>
                                        </p:tgtEl>
                                      </p:cBhvr>
                                    </p:animEffect>
                                  </p:childTnLst>
                                </p:cTn>
                              </p:par>
                            </p:childTnLst>
                          </p:cTn>
                        </p:par>
                        <p:par>
                          <p:cTn id="20" fill="hold">
                            <p:stCondLst>
                              <p:cond delay="8000"/>
                            </p:stCondLst>
                            <p:childTnLst>
                              <p:par>
                                <p:cTn id="21" presetID="22" presetClass="entr" presetSubtype="4" fill="hold" nodeType="after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wipe(down)">
                                      <p:cBhvr>
                                        <p:cTn id="23" dur="2000"/>
                                        <p:tgtEl>
                                          <p:spTgt spid="4">
                                            <p:txEl>
                                              <p:pRg st="6" end="6"/>
                                            </p:txEl>
                                          </p:spTgt>
                                        </p:tgtEl>
                                      </p:cBhvr>
                                    </p:animEffect>
                                  </p:childTnLst>
                                </p:cTn>
                              </p:par>
                            </p:childTnLst>
                          </p:cTn>
                        </p:par>
                        <p:par>
                          <p:cTn id="24" fill="hold">
                            <p:stCondLst>
                              <p:cond delay="10000"/>
                            </p:stCondLst>
                            <p:childTnLst>
                              <p:par>
                                <p:cTn id="25" presetID="22" presetClass="entr" presetSubtype="4" fill="hold" nodeType="after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wipe(down)">
                                      <p:cBhvr>
                                        <p:cTn id="27" dur="2000"/>
                                        <p:tgtEl>
                                          <p:spTgt spid="4">
                                            <p:txEl>
                                              <p:pRg st="7" end="7"/>
                                            </p:txEl>
                                          </p:spTgt>
                                        </p:tgtEl>
                                      </p:cBhvr>
                                    </p:animEffect>
                                  </p:childTnLst>
                                </p:cTn>
                              </p:par>
                            </p:childTnLst>
                          </p:cTn>
                        </p:par>
                        <p:par>
                          <p:cTn id="28" fill="hold">
                            <p:stCondLst>
                              <p:cond delay="12000"/>
                            </p:stCondLst>
                            <p:childTnLst>
                              <p:par>
                                <p:cTn id="29" presetID="22" presetClass="entr" presetSubtype="4" fill="hold" nodeType="after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wipe(down)">
                                      <p:cBhvr>
                                        <p:cTn id="31" dur="2000"/>
                                        <p:tgtEl>
                                          <p:spTgt spid="4">
                                            <p:txEl>
                                              <p:pRg st="8" end="8"/>
                                            </p:txEl>
                                          </p:spTgt>
                                        </p:tgtEl>
                                      </p:cBhvr>
                                    </p:animEffect>
                                  </p:childTnLst>
                                </p:cTn>
                              </p:par>
                            </p:childTnLst>
                          </p:cTn>
                        </p:par>
                        <p:par>
                          <p:cTn id="32" fill="hold">
                            <p:stCondLst>
                              <p:cond delay="14000"/>
                            </p:stCondLst>
                            <p:childTnLst>
                              <p:par>
                                <p:cTn id="33" presetID="22" presetClass="entr" presetSubtype="4" fill="hold" nodeType="after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Effect transition="in" filter="wipe(down)">
                                      <p:cBhvr>
                                        <p:cTn id="35" dur="2000"/>
                                        <p:tgtEl>
                                          <p:spTgt spid="4">
                                            <p:txEl>
                                              <p:pRg st="9" end="9"/>
                                            </p:txEl>
                                          </p:spTgt>
                                        </p:tgtEl>
                                      </p:cBhvr>
                                    </p:animEffect>
                                  </p:childTnLst>
                                </p:cTn>
                              </p:par>
                            </p:childTnLst>
                          </p:cTn>
                        </p:par>
                        <p:par>
                          <p:cTn id="36" fill="hold">
                            <p:stCondLst>
                              <p:cond delay="16000"/>
                            </p:stCondLst>
                            <p:childTnLst>
                              <p:par>
                                <p:cTn id="37" presetID="22" presetClass="entr" presetSubtype="4" fill="hold" nodeType="after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Effect transition="in" filter="wipe(down)">
                                      <p:cBhvr>
                                        <p:cTn id="39" dur="2000"/>
                                        <p:tgtEl>
                                          <p:spTgt spid="4">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circle(in)">
                                      <p:cBhvr>
                                        <p:cTn id="4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Left 1">
            <a:hlinkClick r:id="rId2" action="ppaction://hlinksldjump"/>
            <a:extLst>
              <a:ext uri="{FF2B5EF4-FFF2-40B4-BE49-F238E27FC236}">
                <a16:creationId xmlns:a16="http://schemas.microsoft.com/office/drawing/2014/main" id="{A64ED1ED-1EC5-4120-B5B4-336698248E04}"/>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AAFA1483-5956-44DD-828A-D200B801E3A3}"/>
                  </a:ext>
                </a:extLst>
              </p:cNvPr>
              <p:cNvSpPr/>
              <p:nvPr/>
            </p:nvSpPr>
            <p:spPr>
              <a:xfrm>
                <a:off x="339344" y="251819"/>
                <a:ext cx="11293856" cy="2058064"/>
              </a:xfrm>
              <a:prstGeom prst="rect">
                <a:avLst/>
              </a:prstGeom>
            </p:spPr>
            <p:txBody>
              <a:bodyPr wrap="square">
                <a:spAutoFit/>
              </a:bodyPr>
              <a:lstStyle/>
              <a:p>
                <a:pPr marL="629920" indent="-629920" algn="just">
                  <a:lnSpc>
                    <a:spcPct val="115000"/>
                  </a:lnSpc>
                  <a:spcBef>
                    <a:spcPts val="600"/>
                  </a:spcBef>
                  <a:spcAft>
                    <a:spcPts val="0"/>
                  </a:spcAft>
                  <a:tabLst>
                    <a:tab pos="629920" algn="l"/>
                  </a:tabLst>
                </a:pPr>
                <a:r>
                  <a:rPr lang="de-DE" sz="3200" b="1">
                    <a:solidFill>
                      <a:srgbClr val="0000FF"/>
                    </a:solidFill>
                    <a:latin typeface="Times New Roman" panose="02020603050405020304" pitchFamily="18" charset="0"/>
                    <a:ea typeface="Times New Roman" panose="02020603050405020304" pitchFamily="18" charset="0"/>
                  </a:rPr>
                  <a:t>Câu 9: </a:t>
                </a:r>
                <a:r>
                  <a:rPr lang="de-DE" sz="3200">
                    <a:latin typeface="Times New Roman" panose="02020603050405020304" pitchFamily="18" charset="0"/>
                    <a:ea typeface="Times New Roman" panose="02020603050405020304" pitchFamily="18" charset="0"/>
                  </a:rPr>
                  <a:t>Có bao nhiêu giá trị nguyên của tham số </a:t>
                </a:r>
                <a14:m>
                  <m:oMath xmlns:m="http://schemas.openxmlformats.org/officeDocument/2006/math">
                    <m:r>
                      <a:rPr lang="de-DE" sz="3200" i="1">
                        <a:latin typeface="Cambria Math" panose="02040503050406030204" pitchFamily="18" charset="0"/>
                        <a:ea typeface="Times New Roman" panose="02020603050405020304" pitchFamily="18" charset="0"/>
                      </a:rPr>
                      <m:t>𝑚</m:t>
                    </m:r>
                  </m:oMath>
                </a14:m>
                <a:r>
                  <a:rPr lang="de-DE" sz="3200">
                    <a:latin typeface="Times New Roman" panose="02020603050405020304" pitchFamily="18" charset="0"/>
                    <a:ea typeface="Times New Roman" panose="02020603050405020304" pitchFamily="18" charset="0"/>
                  </a:rPr>
                  <a:t> để hàm số </a:t>
                </a:r>
              </a:p>
              <a:p>
                <a:pPr marL="629920" indent="-629920" algn="just">
                  <a:lnSpc>
                    <a:spcPct val="115000"/>
                  </a:lnSpc>
                  <a:spcBef>
                    <a:spcPts val="600"/>
                  </a:spcBef>
                  <a:spcAft>
                    <a:spcPts val="0"/>
                  </a:spcAft>
                  <a:tabLst>
                    <a:tab pos="629920" algn="l"/>
                  </a:tabLst>
                </a:pPr>
                <a:r>
                  <a:rPr lang="de-DE" sz="3200">
                    <a:latin typeface="Times New Roman" panose="02020603050405020304" pitchFamily="18" charset="0"/>
                    <a:ea typeface="Times New Roman" panose="02020603050405020304" pitchFamily="18" charset="0"/>
                  </a:rPr>
                  <a:t>       </a:t>
                </a:r>
                <a14:m>
                  <m:oMath xmlns:m="http://schemas.openxmlformats.org/officeDocument/2006/math">
                    <m:r>
                      <a:rPr lang="de-DE" sz="3200" i="1">
                        <a:latin typeface="Cambria Math" panose="02040503050406030204" pitchFamily="18" charset="0"/>
                        <a:ea typeface="Times New Roman" panose="02020603050405020304" pitchFamily="18" charset="0"/>
                      </a:rPr>
                      <m:t>𝑦</m:t>
                    </m:r>
                    <m:r>
                      <a:rPr lang="de-DE"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de-DE" sz="3200" i="1">
                            <a:latin typeface="Cambria Math" panose="02040503050406030204" pitchFamily="18" charset="0"/>
                            <a:ea typeface="Times New Roman" panose="02020603050405020304" pitchFamily="18" charset="0"/>
                          </a:rPr>
                          <m:t>𝑚𝑥</m:t>
                        </m:r>
                        <m:r>
                          <a:rPr lang="de-DE" sz="3200" i="1">
                            <a:latin typeface="Cambria Math" panose="02040503050406030204" pitchFamily="18" charset="0"/>
                            <a:ea typeface="Times New Roman" panose="02020603050405020304" pitchFamily="18" charset="0"/>
                          </a:rPr>
                          <m:t>+</m:t>
                        </m:r>
                        <m:r>
                          <a:rPr lang="de-DE" sz="3200" i="1">
                            <a:latin typeface="Cambria Math" panose="02040503050406030204" pitchFamily="18" charset="0"/>
                            <a:ea typeface="Times New Roman" panose="02020603050405020304" pitchFamily="18" charset="0"/>
                          </a:rPr>
                          <m:t>4</m:t>
                        </m:r>
                      </m:num>
                      <m:den>
                        <m:r>
                          <a:rPr lang="de-DE" sz="3200" i="1">
                            <a:latin typeface="Cambria Math" panose="02040503050406030204" pitchFamily="18" charset="0"/>
                            <a:ea typeface="Times New Roman" panose="02020603050405020304" pitchFamily="18" charset="0"/>
                          </a:rPr>
                          <m:t>𝑥</m:t>
                        </m:r>
                        <m:r>
                          <a:rPr lang="de-DE" sz="3200" i="1">
                            <a:latin typeface="Cambria Math" panose="02040503050406030204" pitchFamily="18" charset="0"/>
                            <a:ea typeface="Times New Roman" panose="02020603050405020304" pitchFamily="18" charset="0"/>
                          </a:rPr>
                          <m:t>+</m:t>
                        </m:r>
                        <m:r>
                          <a:rPr lang="de-DE" sz="3200" i="1">
                            <a:latin typeface="Cambria Math" panose="02040503050406030204" pitchFamily="18" charset="0"/>
                            <a:ea typeface="Times New Roman" panose="02020603050405020304" pitchFamily="18" charset="0"/>
                          </a:rPr>
                          <m:t>𝑚</m:t>
                        </m:r>
                      </m:den>
                    </m:f>
                  </m:oMath>
                </a14:m>
                <a:r>
                  <a:rPr lang="de-DE" sz="3200">
                    <a:latin typeface="Times New Roman" panose="02020603050405020304" pitchFamily="18" charset="0"/>
                    <a:ea typeface="Times New Roman" panose="02020603050405020304" pitchFamily="18" charset="0"/>
                  </a:rPr>
                  <a:t> giảm trên khoảng </a:t>
                </a:r>
                <a14:m>
                  <m:oMath xmlns:m="http://schemas.openxmlformats.org/officeDocument/2006/math">
                    <m:d>
                      <m:dPr>
                        <m:ctrlPr>
                          <a:rPr lang="en-US" sz="3200" i="1">
                            <a:latin typeface="Cambria Math" panose="02040503050406030204" pitchFamily="18" charset="0"/>
                            <a:ea typeface="Times New Roman" panose="02020603050405020304" pitchFamily="18" charset="0"/>
                          </a:rPr>
                        </m:ctrlPr>
                      </m:dPr>
                      <m:e>
                        <m:r>
                          <a:rPr lang="de-DE" sz="3200" i="1">
                            <a:latin typeface="Cambria Math" panose="02040503050406030204" pitchFamily="18" charset="0"/>
                            <a:ea typeface="Times New Roman" panose="02020603050405020304" pitchFamily="18" charset="0"/>
                          </a:rPr>
                          <m:t>−</m:t>
                        </m:r>
                        <m:r>
                          <a:rPr lang="de-DE" sz="3200" i="1">
                            <a:latin typeface="Cambria Math" panose="02040503050406030204" pitchFamily="18" charset="0"/>
                            <a:ea typeface="Times New Roman" panose="02020603050405020304" pitchFamily="18" charset="0"/>
                          </a:rPr>
                          <m:t>∞</m:t>
                        </m:r>
                        <m:r>
                          <a:rPr lang="de-DE" sz="3200" i="1">
                            <a:latin typeface="Cambria Math" panose="02040503050406030204" pitchFamily="18" charset="0"/>
                            <a:ea typeface="Times New Roman" panose="02020603050405020304" pitchFamily="18" charset="0"/>
                          </a:rPr>
                          <m:t>;</m:t>
                        </m:r>
                        <m:r>
                          <a:rPr lang="de-DE" sz="3200" i="1">
                            <a:latin typeface="Cambria Math" panose="02040503050406030204" pitchFamily="18" charset="0"/>
                            <a:ea typeface="Times New Roman" panose="02020603050405020304" pitchFamily="18" charset="0"/>
                          </a:rPr>
                          <m:t>1</m:t>
                        </m:r>
                      </m:e>
                    </m:d>
                  </m:oMath>
                </a14:m>
                <a:r>
                  <a:rPr lang="de-DE" sz="3200">
                    <a:latin typeface="Times New Roman" panose="02020603050405020304" pitchFamily="18" charset="0"/>
                    <a:ea typeface="Times New Roman" panose="02020603050405020304" pitchFamily="18" charset="0"/>
                  </a:rPr>
                  <a:t>?</a:t>
                </a:r>
                <a:endParaRPr lang="en-US" sz="3200">
                  <a:latin typeface="Times New Roman" panose="02020603050405020304" pitchFamily="18" charset="0"/>
                  <a:ea typeface="Times New Roman" panose="02020603050405020304" pitchFamily="18" charset="0"/>
                </a:endParaRPr>
              </a:p>
              <a:p>
                <a:pPr marL="629920" algn="just">
                  <a:lnSpc>
                    <a:spcPct val="115000"/>
                  </a:lnSpc>
                  <a:spcAft>
                    <a:spcPts val="0"/>
                  </a:spcAft>
                  <a:tabLst>
                    <a:tab pos="3599815" algn="l"/>
                    <a:tab pos="5039995" algn="l"/>
                  </a:tabLst>
                </a:pPr>
                <a:r>
                  <a:rPr lang="de-DE" sz="3200" b="1">
                    <a:solidFill>
                      <a:srgbClr val="0000FF"/>
                    </a:solidFill>
                    <a:latin typeface="Times New Roman" panose="02020603050405020304" pitchFamily="18" charset="0"/>
                    <a:ea typeface="Calibri" panose="020F0502020204030204" pitchFamily="34" charset="0"/>
                  </a:rPr>
                  <a:t>A. </a:t>
                </a:r>
                <a14:m>
                  <m:oMath xmlns:m="http://schemas.openxmlformats.org/officeDocument/2006/math">
                    <m:r>
                      <a:rPr lang="vi-VN" sz="3200" i="1">
                        <a:latin typeface="Cambria Math" panose="02040503050406030204" pitchFamily="18" charset="0"/>
                        <a:ea typeface="Calibri" panose="020F0502020204030204" pitchFamily="34" charset="0"/>
                      </a:rPr>
                      <m:t>2</m:t>
                    </m:r>
                  </m:oMath>
                </a14:m>
                <a:r>
                  <a:rPr lang="vi-VN" sz="3200">
                    <a:latin typeface="Times New Roman" panose="02020603050405020304" pitchFamily="18" charset="0"/>
                    <a:ea typeface="Calibri" panose="020F0502020204030204" pitchFamily="34" charset="0"/>
                  </a:rPr>
                  <a:t>.</a:t>
                </a:r>
                <a:r>
                  <a:rPr lang="vi-VN"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 </a:t>
                </a:r>
                <a:r>
                  <a:rPr lang="vi-VN" sz="3200">
                    <a:latin typeface="Times New Roman" panose="02020603050405020304" pitchFamily="18" charset="0"/>
                    <a:ea typeface="Calibri" panose="020F0502020204030204" pitchFamily="34" charset="0"/>
                  </a:rPr>
                  <a:t>Vô số.</a:t>
                </a:r>
                <a:r>
                  <a:rPr lang="vi-VN"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r>
                      <a:rPr lang="vi-VN" sz="3200" i="1">
                        <a:latin typeface="Cambria Math" panose="02040503050406030204" pitchFamily="18" charset="0"/>
                        <a:ea typeface="Calibri" panose="020F0502020204030204" pitchFamily="34" charset="0"/>
                      </a:rPr>
                      <m:t>1</m:t>
                    </m:r>
                  </m:oMath>
                </a14:m>
                <a:r>
                  <a:rPr lang="vi-VN" sz="3200">
                    <a:latin typeface="Times New Roman" panose="02020603050405020304" pitchFamily="18" charset="0"/>
                    <a:ea typeface="Calibri" panose="020F0502020204030204" pitchFamily="34" charset="0"/>
                  </a:rPr>
                  <a:t>.</a:t>
                </a:r>
                <a:r>
                  <a:rPr lang="vi-VN"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 </a:t>
                </a:r>
                <a14:m>
                  <m:oMath xmlns:m="http://schemas.openxmlformats.org/officeDocument/2006/math">
                    <m:r>
                      <a:rPr lang="vi-VN" sz="3200" i="1">
                        <a:latin typeface="Cambria Math" panose="02040503050406030204" pitchFamily="18" charset="0"/>
                        <a:ea typeface="Calibri" panose="020F0502020204030204" pitchFamily="34" charset="0"/>
                      </a:rPr>
                      <m:t>0</m:t>
                    </m:r>
                  </m:oMath>
                </a14:m>
                <a:r>
                  <a:rPr lang="vi-VN" sz="3200">
                    <a:latin typeface="Times New Roman" panose="02020603050405020304" pitchFamily="18" charset="0"/>
                    <a:ea typeface="Calibri" panose="020F0502020204030204" pitchFamily="34" charset="0"/>
                  </a:rPr>
                  <a:t>.</a:t>
                </a:r>
                <a:r>
                  <a:rPr lang="de-DE" sz="3200">
                    <a:latin typeface="Times New Roman" panose="02020603050405020304" pitchFamily="18" charset="0"/>
                    <a:ea typeface="Times New Roman" panose="02020603050405020304" pitchFamily="18" charset="0"/>
                  </a:rPr>
                  <a:t> </a:t>
                </a:r>
                <a:endParaRPr lang="en-US" sz="3200">
                  <a:latin typeface="Times New Roman" panose="02020603050405020304" pitchFamily="18" charset="0"/>
                  <a:ea typeface="Times New Roman" panose="02020603050405020304" pitchFamily="18" charset="0"/>
                </a:endParaRPr>
              </a:p>
            </p:txBody>
          </p:sp>
        </mc:Choice>
        <mc:Fallback>
          <p:sp>
            <p:nvSpPr>
              <p:cNvPr id="8" name="Rectangle 7">
                <a:extLst>
                  <a:ext uri="{FF2B5EF4-FFF2-40B4-BE49-F238E27FC236}">
                    <a16:creationId xmlns:a16="http://schemas.microsoft.com/office/drawing/2014/main" id="{AAFA1483-5956-44DD-828A-D200B801E3A3}"/>
                  </a:ext>
                </a:extLst>
              </p:cNvPr>
              <p:cNvSpPr>
                <a:spLocks noRot="1" noChangeAspect="1" noMove="1" noResize="1" noEditPoints="1" noAdjustHandles="1" noChangeArrowheads="1" noChangeShapeType="1" noTextEdit="1"/>
              </p:cNvSpPr>
              <p:nvPr/>
            </p:nvSpPr>
            <p:spPr>
              <a:xfrm>
                <a:off x="339344" y="251819"/>
                <a:ext cx="11293856" cy="2058064"/>
              </a:xfrm>
              <a:prstGeom prst="rect">
                <a:avLst/>
              </a:prstGeom>
              <a:blipFill>
                <a:blip r:embed="rId3"/>
                <a:stretch>
                  <a:fillRect l="-1404" t="-2663" b="-858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5D05FF07-878F-4799-BF3C-99DA1BC34891}"/>
                  </a:ext>
                </a:extLst>
              </p:cNvPr>
              <p:cNvSpPr/>
              <p:nvPr/>
            </p:nvSpPr>
            <p:spPr>
              <a:xfrm>
                <a:off x="339344" y="2295666"/>
                <a:ext cx="11074400" cy="4386265"/>
              </a:xfrm>
              <a:prstGeom prst="rect">
                <a:avLst/>
              </a:prstGeom>
            </p:spPr>
            <p:txBody>
              <a:bodyPr wrap="square">
                <a:spAutoFit/>
              </a:bodyPr>
              <a:lstStyle/>
              <a:p>
                <a:pPr marL="629920">
                  <a:lnSpc>
                    <a:spcPct val="115000"/>
                  </a:lnSpc>
                  <a:spcAft>
                    <a:spcPts val="0"/>
                  </a:spcAft>
                </a:pPr>
                <a:r>
                  <a:rPr lang="vi-VN" sz="3200" b="1">
                    <a:latin typeface="Times New Roman" panose="02020603050405020304" pitchFamily="18" charset="0"/>
                    <a:ea typeface="Calibri" panose="020F0502020204030204" pitchFamily="34" charset="0"/>
                  </a:rPr>
                  <a:t>Lời giải</a:t>
                </a:r>
                <a:endParaRPr lang="en-US" sz="3200">
                  <a:effectLst/>
                  <a:latin typeface="Times New Roman" panose="02020603050405020304" pitchFamily="18" charset="0"/>
                  <a:ea typeface="Calibri" panose="020F0502020204030204" pitchFamily="34" charset="0"/>
                </a:endParaRPr>
              </a:p>
              <a:p>
                <a:pPr marL="629920" algn="just">
                  <a:lnSpc>
                    <a:spcPct val="115000"/>
                  </a:lnSpc>
                  <a:spcAft>
                    <a:spcPts val="0"/>
                  </a:spcAft>
                </a:pPr>
                <a:r>
                  <a:rPr lang="vi-VN" sz="3200">
                    <a:latin typeface="Times New Roman" panose="02020603050405020304" pitchFamily="18" charset="0"/>
                    <a:ea typeface="Calibri" panose="020F0502020204030204" pitchFamily="34" charset="0"/>
                  </a:rPr>
                  <a:t>Điều kiện </a:t>
                </a:r>
                <a14:m>
                  <m:oMath xmlns:m="http://schemas.openxmlformats.org/officeDocument/2006/math">
                    <m:r>
                      <a:rPr lang="vi-VN" sz="3200" i="1">
                        <a:latin typeface="Cambria Math" panose="02040503050406030204" pitchFamily="18" charset="0"/>
                        <a:ea typeface="Calibri" panose="020F0502020204030204" pitchFamily="34" charset="0"/>
                      </a:rPr>
                      <m:t>𝑥</m:t>
                    </m:r>
                    <m:r>
                      <a:rPr lang="vi-VN" sz="3200" i="1">
                        <a:latin typeface="Cambria Math" panose="02040503050406030204" pitchFamily="18" charset="0"/>
                        <a:ea typeface="Calibri" panose="020F0502020204030204" pitchFamily="34" charset="0"/>
                      </a:rPr>
                      <m:t>≠−</m:t>
                    </m:r>
                    <m:r>
                      <a:rPr lang="vi-VN" sz="3200" i="1">
                        <a:latin typeface="Cambria Math" panose="02040503050406030204" pitchFamily="18" charset="0"/>
                        <a:ea typeface="Calibri" panose="020F0502020204030204" pitchFamily="34" charset="0"/>
                      </a:rPr>
                      <m:t>𝑚</m:t>
                    </m:r>
                  </m:oMath>
                </a14:m>
                <a:r>
                  <a:rPr lang="vi-VN" sz="3200">
                    <a:latin typeface="Times New Roman" panose="02020603050405020304" pitchFamily="18" charset="0"/>
                    <a:ea typeface="Calibri" panose="020F0502020204030204" pitchFamily="34" charset="0"/>
                  </a:rPr>
                  <a:t>. Do </a:t>
                </a:r>
                <a14:m>
                  <m:oMath xmlns:m="http://schemas.openxmlformats.org/officeDocument/2006/math">
                    <m:r>
                      <a:rPr lang="vi-VN" sz="3200" i="1">
                        <a:latin typeface="Cambria Math" panose="02040503050406030204" pitchFamily="18" charset="0"/>
                        <a:ea typeface="Calibri" panose="020F0502020204030204" pitchFamily="34" charset="0"/>
                      </a:rPr>
                      <m:t>𝑥</m:t>
                    </m:r>
                    <m:r>
                      <a:rPr lang="vi-VN" sz="3200" i="1">
                        <a:latin typeface="Cambria Math" panose="02040503050406030204" pitchFamily="18" charset="0"/>
                        <a:ea typeface="Calibri" panose="020F0502020204030204" pitchFamily="34" charset="0"/>
                        <a:cs typeface="Cambria Math" panose="02040503050406030204" pitchFamily="18" charset="0"/>
                      </a:rPr>
                      <m:t>∈</m:t>
                    </m:r>
                    <m:d>
                      <m:dPr>
                        <m:ctrlPr>
                          <a:rPr lang="en-US" sz="3200" i="1">
                            <a:latin typeface="Cambria Math" panose="02040503050406030204" pitchFamily="18" charset="0"/>
                            <a:ea typeface="Calibri" panose="020F0502020204030204" pitchFamily="34" charset="0"/>
                          </a:rPr>
                        </m:ctrlPr>
                      </m:dPr>
                      <m:e>
                        <m:r>
                          <a:rPr lang="vi-VN" sz="3200" i="1">
                            <a:latin typeface="Cambria Math" panose="02040503050406030204" pitchFamily="18" charset="0"/>
                            <a:ea typeface="Calibri" panose="020F0502020204030204" pitchFamily="34" charset="0"/>
                          </a:rPr>
                          <m:t>−</m:t>
                        </m:r>
                        <m:r>
                          <a:rPr lang="vi-VN" sz="3200" i="1">
                            <a:latin typeface="Cambria Math" panose="02040503050406030204" pitchFamily="18" charset="0"/>
                            <a:ea typeface="Calibri" panose="020F0502020204030204" pitchFamily="34" charset="0"/>
                          </a:rPr>
                          <m:t>∞</m:t>
                        </m:r>
                        <m:r>
                          <a:rPr lang="vi-VN" sz="3200" i="1">
                            <a:latin typeface="Cambria Math" panose="02040503050406030204" pitchFamily="18" charset="0"/>
                            <a:ea typeface="Calibri" panose="020F0502020204030204" pitchFamily="34" charset="0"/>
                          </a:rPr>
                          <m:t>;</m:t>
                        </m:r>
                        <m:r>
                          <a:rPr lang="vi-VN" sz="3200" i="1">
                            <a:latin typeface="Cambria Math" panose="02040503050406030204" pitchFamily="18" charset="0"/>
                            <a:ea typeface="Calibri" panose="020F0502020204030204" pitchFamily="34" charset="0"/>
                          </a:rPr>
                          <m:t>1</m:t>
                        </m:r>
                      </m:e>
                    </m:d>
                  </m:oMath>
                </a14:m>
                <a:r>
                  <a:rPr lang="vi-VN" sz="3200">
                    <a:latin typeface="Times New Roman" panose="02020603050405020304" pitchFamily="18" charset="0"/>
                    <a:ea typeface="Calibri" panose="020F0502020204030204" pitchFamily="34" charset="0"/>
                  </a:rPr>
                  <a:t> nên </a:t>
                </a:r>
                <a14:m>
                  <m:oMath xmlns:m="http://schemas.openxmlformats.org/officeDocument/2006/math">
                    <m:r>
                      <a:rPr lang="vi-VN" sz="3200" i="1">
                        <a:latin typeface="Cambria Math" panose="02040503050406030204" pitchFamily="18" charset="0"/>
                        <a:ea typeface="Calibri" panose="020F0502020204030204" pitchFamily="34" charset="0"/>
                      </a:rPr>
                      <m:t>𝑚</m:t>
                    </m:r>
                    <m:r>
                      <a:rPr lang="vi-VN" sz="32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3200" i="1">
                            <a:latin typeface="Cambria Math" panose="02040503050406030204" pitchFamily="18" charset="0"/>
                            <a:ea typeface="Calibri" panose="020F0502020204030204" pitchFamily="34" charset="0"/>
                          </a:rPr>
                        </m:ctrlPr>
                      </m:dPr>
                      <m:e>
                        <m:r>
                          <a:rPr lang="en-US" sz="3200" b="0" i="1" smtClean="0">
                            <a:latin typeface="Cambria Math" panose="02040503050406030204" pitchFamily="18" charset="0"/>
                            <a:ea typeface="Calibri" panose="020F0502020204030204" pitchFamily="34" charset="0"/>
                          </a:rPr>
                          <m:t>(</m:t>
                        </m:r>
                        <m:r>
                          <a:rPr lang="vi-VN" sz="3200" i="1">
                            <a:latin typeface="Cambria Math" panose="02040503050406030204" pitchFamily="18" charset="0"/>
                            <a:ea typeface="Calibri" panose="020F0502020204030204" pitchFamily="34" charset="0"/>
                          </a:rPr>
                          <m:t>−</m:t>
                        </m:r>
                        <m:r>
                          <a:rPr lang="vi-VN" sz="3200" i="1">
                            <a:latin typeface="Cambria Math" panose="02040503050406030204" pitchFamily="18" charset="0"/>
                            <a:ea typeface="Calibri" panose="020F0502020204030204" pitchFamily="34" charset="0"/>
                          </a:rPr>
                          <m:t>∞</m:t>
                        </m:r>
                        <m:r>
                          <a:rPr lang="vi-VN" sz="3200" i="1">
                            <a:latin typeface="Cambria Math" panose="02040503050406030204" pitchFamily="18" charset="0"/>
                            <a:ea typeface="Calibri" panose="020F0502020204030204" pitchFamily="34" charset="0"/>
                          </a:rPr>
                          <m:t>;−</m:t>
                        </m:r>
                        <m:r>
                          <a:rPr lang="vi-VN" sz="3200" i="1">
                            <a:latin typeface="Cambria Math" panose="02040503050406030204" pitchFamily="18" charset="0"/>
                            <a:ea typeface="Calibri" panose="020F0502020204030204" pitchFamily="34" charset="0"/>
                          </a:rPr>
                          <m:t>1</m:t>
                        </m:r>
                        <m:r>
                          <a:rPr lang="en-US" sz="3200" b="0" i="1" smtClean="0">
                            <a:latin typeface="Cambria Math" panose="02040503050406030204" pitchFamily="18" charset="0"/>
                            <a:ea typeface="Calibri" panose="020F0502020204030204" pitchFamily="34" charset="0"/>
                          </a:rPr>
                          <m:t>)</m:t>
                        </m:r>
                      </m:e>
                    </m:d>
                  </m:oMath>
                </a14:m>
                <a:r>
                  <a:rPr lang="vi-VN" sz="3200">
                    <a:latin typeface="Times New Roman" panose="02020603050405020304" pitchFamily="18" charset="0"/>
                    <a:ea typeface="Calibri" panose="020F0502020204030204" pitchFamily="34" charset="0"/>
                  </a:rPr>
                  <a:t>.</a:t>
                </a:r>
                <a:endParaRPr lang="en-US" sz="3200">
                  <a:effectLst/>
                  <a:latin typeface="Times New Roman" panose="02020603050405020304" pitchFamily="18" charset="0"/>
                  <a:ea typeface="Calibri" panose="020F0502020204030204" pitchFamily="34" charset="0"/>
                </a:endParaRPr>
              </a:p>
              <a:p>
                <a:pPr marL="629920" algn="just">
                  <a:lnSpc>
                    <a:spcPct val="115000"/>
                  </a:lnSpc>
                  <a:spcAft>
                    <a:spcPts val="0"/>
                  </a:spcAft>
                </a:pPr>
                <a:r>
                  <a:rPr lang="vi-VN" sz="3200">
                    <a:latin typeface="Times New Roman" panose="02020603050405020304" pitchFamily="18" charset="0"/>
                    <a:ea typeface="Calibri" panose="020F0502020204030204" pitchFamily="34" charset="0"/>
                  </a:rPr>
                  <a:t>Ta có </a:t>
                </a:r>
                <a14:m>
                  <m:oMath xmlns:m="http://schemas.openxmlformats.org/officeDocument/2006/math">
                    <m:sSup>
                      <m:sSupPr>
                        <m:ctrlPr>
                          <a:rPr lang="en-US" sz="3200" i="1">
                            <a:latin typeface="Cambria Math" panose="02040503050406030204" pitchFamily="18" charset="0"/>
                            <a:ea typeface="Calibri" panose="020F0502020204030204" pitchFamily="34" charset="0"/>
                          </a:rPr>
                        </m:ctrlPr>
                      </m:sSupPr>
                      <m:e>
                        <m:r>
                          <a:rPr lang="de-DE" sz="3200" i="1">
                            <a:latin typeface="Cambria Math" panose="02040503050406030204" pitchFamily="18" charset="0"/>
                            <a:ea typeface="Calibri" panose="020F0502020204030204" pitchFamily="34" charset="0"/>
                          </a:rPr>
                          <m:t>𝑦</m:t>
                        </m:r>
                      </m:e>
                      <m:sup>
                        <m:r>
                          <a:rPr lang="de-DE" sz="3200" i="1">
                            <a:latin typeface="Cambria Math" panose="02040503050406030204" pitchFamily="18" charset="0"/>
                            <a:ea typeface="Calibri" panose="020F0502020204030204" pitchFamily="34" charset="0"/>
                          </a:rPr>
                          <m:t>′</m:t>
                        </m:r>
                      </m:sup>
                    </m:sSup>
                    <m:r>
                      <a:rPr lang="de-DE" sz="3200" i="1">
                        <a:latin typeface="Cambria Math" panose="02040503050406030204" pitchFamily="18" charset="0"/>
                        <a:ea typeface="Calibri" panose="020F0502020204030204" pitchFamily="34" charset="0"/>
                      </a:rPr>
                      <m:t>=</m:t>
                    </m:r>
                    <m:f>
                      <m:fPr>
                        <m:ctrlPr>
                          <a:rPr lang="en-US" sz="3200" i="1">
                            <a:latin typeface="Cambria Math" panose="02040503050406030204" pitchFamily="18" charset="0"/>
                            <a:ea typeface="Calibri" panose="020F0502020204030204" pitchFamily="34" charset="0"/>
                          </a:rPr>
                        </m:ctrlPr>
                      </m:fPr>
                      <m:num>
                        <m:sSup>
                          <m:sSupPr>
                            <m:ctrlPr>
                              <a:rPr lang="en-US" sz="3200" i="1">
                                <a:latin typeface="Cambria Math" panose="02040503050406030204" pitchFamily="18" charset="0"/>
                                <a:ea typeface="Calibri" panose="020F0502020204030204" pitchFamily="34" charset="0"/>
                              </a:rPr>
                            </m:ctrlPr>
                          </m:sSupPr>
                          <m:e>
                            <m:r>
                              <a:rPr lang="de-DE" sz="3200" i="1">
                                <a:latin typeface="Cambria Math" panose="02040503050406030204" pitchFamily="18" charset="0"/>
                                <a:ea typeface="Calibri" panose="020F0502020204030204" pitchFamily="34" charset="0"/>
                              </a:rPr>
                              <m:t>𝑚</m:t>
                            </m:r>
                          </m:e>
                          <m:sup>
                            <m:r>
                              <a:rPr lang="de-DE" sz="3200" i="1">
                                <a:latin typeface="Cambria Math" panose="02040503050406030204" pitchFamily="18" charset="0"/>
                                <a:ea typeface="Calibri" panose="020F0502020204030204" pitchFamily="34" charset="0"/>
                              </a:rPr>
                              <m:t>2</m:t>
                            </m:r>
                          </m:sup>
                        </m:sSup>
                        <m:r>
                          <a:rPr lang="de-DE" sz="3200" i="1">
                            <a:latin typeface="Cambria Math" panose="02040503050406030204" pitchFamily="18" charset="0"/>
                            <a:ea typeface="Calibri" panose="020F0502020204030204" pitchFamily="34" charset="0"/>
                          </a:rPr>
                          <m:t>−</m:t>
                        </m:r>
                        <m:r>
                          <a:rPr lang="de-DE" sz="3200" i="1">
                            <a:latin typeface="Cambria Math" panose="02040503050406030204" pitchFamily="18" charset="0"/>
                            <a:ea typeface="Calibri" panose="020F0502020204030204" pitchFamily="34" charset="0"/>
                          </a:rPr>
                          <m:t>4</m:t>
                        </m:r>
                      </m:num>
                      <m:den>
                        <m:sSup>
                          <m:sSupPr>
                            <m:ctrlPr>
                              <a:rPr lang="en-US" sz="3200" i="1">
                                <a:latin typeface="Cambria Math" panose="02040503050406030204" pitchFamily="18" charset="0"/>
                                <a:ea typeface="Calibri" panose="020F0502020204030204" pitchFamily="34" charset="0"/>
                              </a:rPr>
                            </m:ctrlPr>
                          </m:sSupPr>
                          <m:e>
                            <m:d>
                              <m:dPr>
                                <m:ctrlPr>
                                  <a:rPr lang="en-US" sz="3200" i="1">
                                    <a:latin typeface="Cambria Math" panose="02040503050406030204" pitchFamily="18" charset="0"/>
                                    <a:ea typeface="Calibri" panose="020F0502020204030204" pitchFamily="34" charset="0"/>
                                  </a:rPr>
                                </m:ctrlPr>
                              </m:dPr>
                              <m:e>
                                <m:r>
                                  <a:rPr lang="de-DE" sz="3200" i="1">
                                    <a:latin typeface="Cambria Math" panose="02040503050406030204" pitchFamily="18" charset="0"/>
                                    <a:ea typeface="Calibri" panose="020F0502020204030204" pitchFamily="34" charset="0"/>
                                  </a:rPr>
                                  <m:t>𝑥</m:t>
                                </m:r>
                                <m:r>
                                  <a:rPr lang="de-DE" sz="3200" i="1">
                                    <a:latin typeface="Cambria Math" panose="02040503050406030204" pitchFamily="18" charset="0"/>
                                    <a:ea typeface="Calibri" panose="020F0502020204030204" pitchFamily="34" charset="0"/>
                                  </a:rPr>
                                  <m:t>+</m:t>
                                </m:r>
                                <m:r>
                                  <a:rPr lang="de-DE" sz="3200" i="1">
                                    <a:latin typeface="Cambria Math" panose="02040503050406030204" pitchFamily="18" charset="0"/>
                                    <a:ea typeface="Calibri" panose="020F0502020204030204" pitchFamily="34" charset="0"/>
                                  </a:rPr>
                                  <m:t>𝑚</m:t>
                                </m:r>
                              </m:e>
                            </m:d>
                          </m:e>
                          <m:sup>
                            <m:r>
                              <a:rPr lang="de-DE" sz="3200" i="1">
                                <a:latin typeface="Cambria Math" panose="02040503050406030204" pitchFamily="18" charset="0"/>
                                <a:ea typeface="Calibri" panose="020F0502020204030204" pitchFamily="34" charset="0"/>
                              </a:rPr>
                              <m:t>2</m:t>
                            </m:r>
                          </m:sup>
                        </m:sSup>
                      </m:den>
                    </m:f>
                  </m:oMath>
                </a14:m>
                <a:r>
                  <a:rPr lang="de-DE" sz="3200">
                    <a:latin typeface="Times New Roman" panose="02020603050405020304" pitchFamily="18" charset="0"/>
                    <a:ea typeface="Calibri" panose="020F0502020204030204" pitchFamily="34" charset="0"/>
                  </a:rPr>
                  <a:t>.</a:t>
                </a:r>
                <a:endParaRPr lang="en-US" sz="3200">
                  <a:effectLst/>
                  <a:latin typeface="Times New Roman" panose="02020603050405020304" pitchFamily="18" charset="0"/>
                  <a:ea typeface="Calibri" panose="020F0502020204030204" pitchFamily="34" charset="0"/>
                </a:endParaRPr>
              </a:p>
              <a:p>
                <a:pPr marL="629920" algn="just">
                  <a:lnSpc>
                    <a:spcPct val="115000"/>
                  </a:lnSpc>
                  <a:spcAft>
                    <a:spcPts val="0"/>
                  </a:spcAft>
                </a:pPr>
                <a:r>
                  <a:rPr lang="de-DE" sz="3200">
                    <a:latin typeface="Times New Roman" panose="02020603050405020304" pitchFamily="18" charset="0"/>
                    <a:ea typeface="Calibri" panose="020F0502020204030204" pitchFamily="34" charset="0"/>
                  </a:rPr>
                  <a:t>Để hàm số giảm trên khoảng </a:t>
                </a:r>
                <a14:m>
                  <m:oMath xmlns:m="http://schemas.openxmlformats.org/officeDocument/2006/math">
                    <m:d>
                      <m:dPr>
                        <m:ctrlPr>
                          <a:rPr lang="en-US" sz="3200" i="1">
                            <a:latin typeface="Cambria Math" panose="02040503050406030204" pitchFamily="18" charset="0"/>
                            <a:ea typeface="Calibri" panose="020F0502020204030204" pitchFamily="34" charset="0"/>
                          </a:rPr>
                        </m:ctrlPr>
                      </m:dPr>
                      <m:e>
                        <m:r>
                          <a:rPr lang="de-DE" sz="3200" i="1">
                            <a:latin typeface="Cambria Math" panose="02040503050406030204" pitchFamily="18" charset="0"/>
                            <a:ea typeface="Calibri" panose="020F0502020204030204" pitchFamily="34" charset="0"/>
                          </a:rPr>
                          <m:t>−</m:t>
                        </m:r>
                        <m:r>
                          <a:rPr lang="de-DE" sz="3200" i="1">
                            <a:latin typeface="Cambria Math" panose="02040503050406030204" pitchFamily="18" charset="0"/>
                            <a:ea typeface="Calibri" panose="020F0502020204030204" pitchFamily="34" charset="0"/>
                          </a:rPr>
                          <m:t>∞</m:t>
                        </m:r>
                        <m:r>
                          <a:rPr lang="de-DE" sz="3200" i="1">
                            <a:latin typeface="Cambria Math" panose="02040503050406030204" pitchFamily="18" charset="0"/>
                            <a:ea typeface="Calibri" panose="020F0502020204030204" pitchFamily="34" charset="0"/>
                          </a:rPr>
                          <m:t>;</m:t>
                        </m:r>
                        <m:r>
                          <a:rPr lang="de-DE" sz="3200" i="1">
                            <a:latin typeface="Cambria Math" panose="02040503050406030204" pitchFamily="18" charset="0"/>
                            <a:ea typeface="Calibri" panose="020F0502020204030204" pitchFamily="34" charset="0"/>
                          </a:rPr>
                          <m:t>1</m:t>
                        </m:r>
                      </m:e>
                    </m:d>
                  </m:oMath>
                </a14:m>
                <a:r>
                  <a:rPr lang="de-DE" sz="3200">
                    <a:latin typeface="Times New Roman" panose="02020603050405020304" pitchFamily="18" charset="0"/>
                    <a:ea typeface="Calibri" panose="020F0502020204030204" pitchFamily="34" charset="0"/>
                  </a:rPr>
                  <a:t> thì</a:t>
                </a:r>
                <a14:m>
                  <m:oMath xmlns:m="http://schemas.openxmlformats.org/officeDocument/2006/math">
                    <m:sSup>
                      <m:sSupPr>
                        <m:ctrlPr>
                          <a:rPr lang="en-US" sz="3200" i="1">
                            <a:latin typeface="Cambria Math" panose="02040503050406030204" pitchFamily="18" charset="0"/>
                            <a:ea typeface="Calibri" panose="020F0502020204030204" pitchFamily="34" charset="0"/>
                          </a:rPr>
                        </m:ctrlPr>
                      </m:sSupPr>
                      <m:e>
                        <m:r>
                          <a:rPr lang="de-DE" sz="3200" i="1">
                            <a:latin typeface="Cambria Math" panose="02040503050406030204" pitchFamily="18" charset="0"/>
                            <a:ea typeface="Calibri" panose="020F0502020204030204" pitchFamily="34" charset="0"/>
                          </a:rPr>
                          <m:t>𝑦</m:t>
                        </m:r>
                      </m:e>
                      <m:sup>
                        <m:r>
                          <a:rPr lang="de-DE" sz="3200" i="1">
                            <a:latin typeface="Cambria Math" panose="02040503050406030204" pitchFamily="18" charset="0"/>
                            <a:ea typeface="Calibri" panose="020F0502020204030204" pitchFamily="34" charset="0"/>
                          </a:rPr>
                          <m:t>′</m:t>
                        </m:r>
                      </m:sup>
                    </m:sSup>
                    <m:r>
                      <a:rPr lang="de-DE" sz="3200" i="1">
                        <a:latin typeface="Cambria Math" panose="02040503050406030204" pitchFamily="18" charset="0"/>
                        <a:ea typeface="Calibri" panose="020F0502020204030204" pitchFamily="34" charset="0"/>
                      </a:rPr>
                      <m:t>&lt;</m:t>
                    </m:r>
                    <m:r>
                      <a:rPr lang="de-DE" sz="3200" i="1">
                        <a:latin typeface="Cambria Math" panose="02040503050406030204" pitchFamily="18" charset="0"/>
                        <a:ea typeface="Calibri" panose="020F0502020204030204" pitchFamily="34" charset="0"/>
                      </a:rPr>
                      <m:t>0</m:t>
                    </m:r>
                  </m:oMath>
                </a14:m>
                <a:r>
                  <a:rPr lang="de-DE" sz="3200">
                    <a:latin typeface="Times New Roman" panose="02020603050405020304" pitchFamily="18" charset="0"/>
                    <a:ea typeface="Calibri" panose="020F0502020204030204" pitchFamily="34" charset="0"/>
                  </a:rPr>
                  <a:t> với </a:t>
                </a:r>
                <a14:m>
                  <m:oMath xmlns:m="http://schemas.openxmlformats.org/officeDocument/2006/math">
                    <m:r>
                      <a:rPr lang="vi-VN" sz="3200" i="1">
                        <a:latin typeface="Cambria Math" panose="02040503050406030204" pitchFamily="18" charset="0"/>
                        <a:ea typeface="Calibri" panose="020F0502020204030204" pitchFamily="34" charset="0"/>
                      </a:rPr>
                      <m:t>𝑥</m:t>
                    </m:r>
                    <m:r>
                      <a:rPr lang="vi-VN" sz="3200" i="1">
                        <a:latin typeface="Cambria Math" panose="02040503050406030204" pitchFamily="18" charset="0"/>
                        <a:ea typeface="Calibri" panose="020F0502020204030204" pitchFamily="34" charset="0"/>
                        <a:cs typeface="Cambria Math" panose="02040503050406030204" pitchFamily="18" charset="0"/>
                      </a:rPr>
                      <m:t>∈</m:t>
                    </m:r>
                    <m:d>
                      <m:dPr>
                        <m:ctrlPr>
                          <a:rPr lang="en-US" sz="3200" i="1">
                            <a:latin typeface="Cambria Math" panose="02040503050406030204" pitchFamily="18" charset="0"/>
                            <a:ea typeface="Calibri" panose="020F0502020204030204" pitchFamily="34" charset="0"/>
                          </a:rPr>
                        </m:ctrlPr>
                      </m:dPr>
                      <m:e>
                        <m:r>
                          <a:rPr lang="vi-VN" sz="3200" i="1">
                            <a:latin typeface="Cambria Math" panose="02040503050406030204" pitchFamily="18" charset="0"/>
                            <a:ea typeface="Calibri" panose="020F0502020204030204" pitchFamily="34" charset="0"/>
                          </a:rPr>
                          <m:t>−</m:t>
                        </m:r>
                        <m:r>
                          <a:rPr lang="vi-VN" sz="3200" i="1">
                            <a:latin typeface="Cambria Math" panose="02040503050406030204" pitchFamily="18" charset="0"/>
                            <a:ea typeface="Calibri" panose="020F0502020204030204" pitchFamily="34" charset="0"/>
                          </a:rPr>
                          <m:t>∞</m:t>
                        </m:r>
                        <m:r>
                          <a:rPr lang="vi-VN" sz="3200" i="1">
                            <a:latin typeface="Cambria Math" panose="02040503050406030204" pitchFamily="18" charset="0"/>
                            <a:ea typeface="Calibri" panose="020F0502020204030204" pitchFamily="34" charset="0"/>
                          </a:rPr>
                          <m:t>;</m:t>
                        </m:r>
                        <m:r>
                          <a:rPr lang="vi-VN" sz="3200" i="1">
                            <a:latin typeface="Cambria Math" panose="02040503050406030204" pitchFamily="18" charset="0"/>
                            <a:ea typeface="Calibri" panose="020F0502020204030204" pitchFamily="34" charset="0"/>
                          </a:rPr>
                          <m:t>1</m:t>
                        </m:r>
                      </m:e>
                    </m:d>
                    <m:r>
                      <a:rPr lang="vi-VN" sz="3200" i="1">
                        <a:latin typeface="Cambria Math" panose="02040503050406030204" pitchFamily="18" charset="0"/>
                        <a:ea typeface="Calibri" panose="020F0502020204030204" pitchFamily="34" charset="0"/>
                        <a:cs typeface="Cambria Math" panose="02040503050406030204" pitchFamily="18" charset="0"/>
                      </a:rPr>
                      <m:t>⇔</m:t>
                    </m:r>
                    <m:sSup>
                      <m:sSupPr>
                        <m:ctrlPr>
                          <a:rPr lang="en-US" sz="3200" i="1">
                            <a:latin typeface="Cambria Math" panose="02040503050406030204" pitchFamily="18" charset="0"/>
                            <a:ea typeface="Calibri" panose="020F0502020204030204" pitchFamily="34" charset="0"/>
                          </a:rPr>
                        </m:ctrlPr>
                      </m:sSupPr>
                      <m:e>
                        <m:r>
                          <a:rPr lang="vi-VN" sz="3200" i="1">
                            <a:latin typeface="Cambria Math" panose="02040503050406030204" pitchFamily="18" charset="0"/>
                            <a:ea typeface="Calibri" panose="020F0502020204030204" pitchFamily="34" charset="0"/>
                          </a:rPr>
                          <m:t>𝑚</m:t>
                        </m:r>
                      </m:e>
                      <m:sup>
                        <m:r>
                          <a:rPr lang="vi-VN" sz="3200" i="1">
                            <a:latin typeface="Cambria Math" panose="02040503050406030204" pitchFamily="18" charset="0"/>
                            <a:ea typeface="Calibri" panose="020F0502020204030204" pitchFamily="34" charset="0"/>
                          </a:rPr>
                          <m:t>2</m:t>
                        </m:r>
                      </m:sup>
                    </m:sSup>
                    <m:r>
                      <a:rPr lang="vi-VN" sz="3200" i="1">
                        <a:latin typeface="Cambria Math" panose="02040503050406030204" pitchFamily="18" charset="0"/>
                        <a:ea typeface="Calibri" panose="020F0502020204030204" pitchFamily="34" charset="0"/>
                      </a:rPr>
                      <m:t>−</m:t>
                    </m:r>
                    <m:r>
                      <a:rPr lang="vi-VN" sz="3200" i="1">
                        <a:latin typeface="Cambria Math" panose="02040503050406030204" pitchFamily="18" charset="0"/>
                        <a:ea typeface="Calibri" panose="020F0502020204030204" pitchFamily="34" charset="0"/>
                      </a:rPr>
                      <m:t>4</m:t>
                    </m:r>
                    <m:r>
                      <a:rPr lang="vi-VN" sz="3200" i="1">
                        <a:latin typeface="Cambria Math" panose="02040503050406030204" pitchFamily="18" charset="0"/>
                        <a:ea typeface="Calibri" panose="020F0502020204030204" pitchFamily="34" charset="0"/>
                      </a:rPr>
                      <m:t>&lt;</m:t>
                    </m:r>
                    <m:r>
                      <a:rPr lang="vi-VN" sz="3200" i="1">
                        <a:latin typeface="Cambria Math" panose="02040503050406030204" pitchFamily="18" charset="0"/>
                        <a:ea typeface="Calibri" panose="020F0502020204030204" pitchFamily="34" charset="0"/>
                      </a:rPr>
                      <m:t>0</m:t>
                    </m:r>
                    <m:r>
                      <a:rPr lang="vi-VN" sz="3200" i="1">
                        <a:latin typeface="Cambria Math" panose="02040503050406030204" pitchFamily="18" charset="0"/>
                        <a:ea typeface="Calibri" panose="020F0502020204030204" pitchFamily="34" charset="0"/>
                        <a:cs typeface="Cambria Math" panose="02040503050406030204" pitchFamily="18" charset="0"/>
                      </a:rPr>
                      <m:t>⇔</m:t>
                    </m:r>
                    <m:r>
                      <a:rPr lang="vi-VN" sz="3200" i="1">
                        <a:latin typeface="Cambria Math" panose="02040503050406030204" pitchFamily="18" charset="0"/>
                        <a:ea typeface="Calibri" panose="020F0502020204030204" pitchFamily="34" charset="0"/>
                      </a:rPr>
                      <m:t>−</m:t>
                    </m:r>
                    <m:r>
                      <a:rPr lang="vi-VN" sz="3200" i="1">
                        <a:latin typeface="Cambria Math" panose="02040503050406030204" pitchFamily="18" charset="0"/>
                        <a:ea typeface="Calibri" panose="020F0502020204030204" pitchFamily="34" charset="0"/>
                      </a:rPr>
                      <m:t>2</m:t>
                    </m:r>
                    <m:r>
                      <a:rPr lang="vi-VN" sz="3200" i="1">
                        <a:latin typeface="Cambria Math" panose="02040503050406030204" pitchFamily="18" charset="0"/>
                        <a:ea typeface="Calibri" panose="020F0502020204030204" pitchFamily="34" charset="0"/>
                      </a:rPr>
                      <m:t>&lt;</m:t>
                    </m:r>
                    <m:r>
                      <a:rPr lang="vi-VN" sz="3200" i="1">
                        <a:latin typeface="Cambria Math" panose="02040503050406030204" pitchFamily="18" charset="0"/>
                        <a:ea typeface="Calibri" panose="020F0502020204030204" pitchFamily="34" charset="0"/>
                      </a:rPr>
                      <m:t>𝑚</m:t>
                    </m:r>
                    <m:r>
                      <a:rPr lang="vi-VN" sz="3200" i="1">
                        <a:latin typeface="Cambria Math" panose="02040503050406030204" pitchFamily="18" charset="0"/>
                        <a:ea typeface="Calibri" panose="020F0502020204030204" pitchFamily="34" charset="0"/>
                      </a:rPr>
                      <m:t>&lt;</m:t>
                    </m:r>
                    <m:r>
                      <a:rPr lang="vi-VN" sz="3200" i="1">
                        <a:latin typeface="Cambria Math" panose="02040503050406030204" pitchFamily="18" charset="0"/>
                        <a:ea typeface="Calibri" panose="020F0502020204030204" pitchFamily="34" charset="0"/>
                      </a:rPr>
                      <m:t>2</m:t>
                    </m:r>
                  </m:oMath>
                </a14:m>
                <a:r>
                  <a:rPr lang="vi-VN" sz="3200">
                    <a:latin typeface="Times New Roman" panose="02020603050405020304" pitchFamily="18" charset="0"/>
                    <a:ea typeface="Calibri" panose="020F0502020204030204" pitchFamily="34" charset="0"/>
                  </a:rPr>
                  <a:t>.</a:t>
                </a:r>
                <a:endParaRPr lang="en-US" sz="3200">
                  <a:effectLst/>
                  <a:latin typeface="Times New Roman" panose="02020603050405020304" pitchFamily="18" charset="0"/>
                  <a:ea typeface="Calibri" panose="020F0502020204030204" pitchFamily="34" charset="0"/>
                </a:endParaRPr>
              </a:p>
              <a:p>
                <a:pPr marL="629920" algn="just">
                  <a:lnSpc>
                    <a:spcPct val="115000"/>
                  </a:lnSpc>
                  <a:spcAft>
                    <a:spcPts val="0"/>
                  </a:spcAft>
                </a:pPr>
                <a:r>
                  <a:rPr lang="vi-VN" sz="3200">
                    <a:latin typeface="Times New Roman" panose="02020603050405020304" pitchFamily="18" charset="0"/>
                    <a:ea typeface="Calibri" panose="020F0502020204030204" pitchFamily="34" charset="0"/>
                  </a:rPr>
                  <a:t>Do </a:t>
                </a:r>
                <a14:m>
                  <m:oMath xmlns:m="http://schemas.openxmlformats.org/officeDocument/2006/math">
                    <m:r>
                      <a:rPr lang="vi-VN" sz="3200" i="1">
                        <a:latin typeface="Cambria Math" panose="02040503050406030204" pitchFamily="18" charset="0"/>
                        <a:ea typeface="Calibri" panose="020F0502020204030204" pitchFamily="34" charset="0"/>
                      </a:rPr>
                      <m:t>𝑚</m:t>
                    </m:r>
                  </m:oMath>
                </a14:m>
                <a:r>
                  <a:rPr lang="vi-VN" sz="3200">
                    <a:latin typeface="Times New Roman" panose="02020603050405020304" pitchFamily="18" charset="0"/>
                    <a:ea typeface="Calibri" panose="020F0502020204030204" pitchFamily="34" charset="0"/>
                  </a:rPr>
                  <a:t> nguyên và </a:t>
                </a:r>
                <a14:m>
                  <m:oMath xmlns:m="http://schemas.openxmlformats.org/officeDocument/2006/math">
                    <m:r>
                      <a:rPr lang="vi-VN" sz="3200" i="1">
                        <a:latin typeface="Cambria Math" panose="02040503050406030204" pitchFamily="18" charset="0"/>
                        <a:ea typeface="Calibri" panose="020F0502020204030204" pitchFamily="34" charset="0"/>
                      </a:rPr>
                      <m:t>𝑚</m:t>
                    </m:r>
                    <m:r>
                      <a:rPr lang="vi-VN" sz="32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3200" i="1">
                            <a:latin typeface="Cambria Math" panose="02040503050406030204" pitchFamily="18" charset="0"/>
                            <a:ea typeface="Calibri" panose="020F0502020204030204" pitchFamily="34" charset="0"/>
                          </a:rPr>
                        </m:ctrlPr>
                      </m:dPr>
                      <m:e>
                        <m:r>
                          <a:rPr lang="vi-VN" sz="3200" i="1">
                            <a:latin typeface="Cambria Math" panose="02040503050406030204" pitchFamily="18" charset="0"/>
                            <a:ea typeface="Calibri" panose="020F0502020204030204" pitchFamily="34" charset="0"/>
                          </a:rPr>
                          <m:t>−</m:t>
                        </m:r>
                        <m:r>
                          <a:rPr lang="vi-VN" sz="3200" i="1">
                            <a:latin typeface="Cambria Math" panose="02040503050406030204" pitchFamily="18" charset="0"/>
                            <a:ea typeface="Calibri" panose="020F0502020204030204" pitchFamily="34" charset="0"/>
                          </a:rPr>
                          <m:t>∞</m:t>
                        </m:r>
                        <m:r>
                          <a:rPr lang="vi-VN" sz="3200" i="1">
                            <a:latin typeface="Cambria Math" panose="02040503050406030204" pitchFamily="18" charset="0"/>
                            <a:ea typeface="Calibri" panose="020F0502020204030204" pitchFamily="34" charset="0"/>
                          </a:rPr>
                          <m:t>;−</m:t>
                        </m:r>
                        <m:r>
                          <a:rPr lang="vi-VN" sz="3200" i="1">
                            <a:latin typeface="Cambria Math" panose="02040503050406030204" pitchFamily="18" charset="0"/>
                            <a:ea typeface="Calibri" panose="020F0502020204030204" pitchFamily="34" charset="0"/>
                          </a:rPr>
                          <m:t>1</m:t>
                        </m:r>
                      </m:e>
                    </m:d>
                  </m:oMath>
                </a14:m>
                <a:r>
                  <a:rPr lang="vi-VN" sz="3200">
                    <a:latin typeface="Times New Roman" panose="02020603050405020304" pitchFamily="18" charset="0"/>
                    <a:ea typeface="Calibri" panose="020F0502020204030204" pitchFamily="34" charset="0"/>
                  </a:rPr>
                  <a:t> nên </a:t>
                </a:r>
                <a14:m>
                  <m:oMath xmlns:m="http://schemas.openxmlformats.org/officeDocument/2006/math">
                    <m:r>
                      <a:rPr lang="vi-VN" sz="3200" i="1">
                        <a:latin typeface="Cambria Math" panose="02040503050406030204" pitchFamily="18" charset="0"/>
                        <a:ea typeface="Calibri" panose="020F0502020204030204" pitchFamily="34" charset="0"/>
                      </a:rPr>
                      <m:t>𝑚</m:t>
                    </m:r>
                    <m:r>
                      <a:rPr lang="vi-VN" sz="3200" i="1">
                        <a:latin typeface="Cambria Math" panose="02040503050406030204" pitchFamily="18" charset="0"/>
                        <a:ea typeface="Calibri" panose="020F0502020204030204" pitchFamily="34" charset="0"/>
                      </a:rPr>
                      <m:t>=−</m:t>
                    </m:r>
                    <m:r>
                      <a:rPr lang="vi-VN" sz="3200" i="1">
                        <a:latin typeface="Cambria Math" panose="02040503050406030204" pitchFamily="18" charset="0"/>
                        <a:ea typeface="Calibri" panose="020F0502020204030204" pitchFamily="34" charset="0"/>
                      </a:rPr>
                      <m:t>1</m:t>
                    </m:r>
                  </m:oMath>
                </a14:m>
                <a:r>
                  <a:rPr lang="vi-VN" sz="3200">
                    <a:latin typeface="Times New Roman" panose="02020603050405020304" pitchFamily="18" charset="0"/>
                    <a:ea typeface="Calibri" panose="020F0502020204030204" pitchFamily="34" charset="0"/>
                  </a:rPr>
                  <a:t>.</a:t>
                </a:r>
                <a:endParaRPr lang="en-US" sz="3200">
                  <a:effectLst/>
                  <a:latin typeface="Times New Roman" panose="02020603050405020304" pitchFamily="18" charset="0"/>
                  <a:ea typeface="Calibri" panose="020F0502020204030204" pitchFamily="34" charset="0"/>
                </a:endParaRPr>
              </a:p>
              <a:p>
                <a:pPr marL="629920" algn="just">
                  <a:lnSpc>
                    <a:spcPct val="115000"/>
                  </a:lnSpc>
                  <a:spcAft>
                    <a:spcPts val="0"/>
                  </a:spcAft>
                </a:pPr>
                <a:r>
                  <a:rPr lang="vi-VN" sz="3200">
                    <a:latin typeface="Times New Roman" panose="02020603050405020304" pitchFamily="18" charset="0"/>
                    <a:ea typeface="Calibri" panose="020F0502020204030204" pitchFamily="34" charset="0"/>
                  </a:rPr>
                  <a:t>Vậy có </a:t>
                </a:r>
                <a14:m>
                  <m:oMath xmlns:m="http://schemas.openxmlformats.org/officeDocument/2006/math">
                    <m:r>
                      <a:rPr lang="vi-VN" sz="3200" i="1">
                        <a:latin typeface="Cambria Math" panose="02040503050406030204" pitchFamily="18" charset="0"/>
                        <a:ea typeface="Calibri" panose="020F0502020204030204" pitchFamily="34" charset="0"/>
                      </a:rPr>
                      <m:t>1</m:t>
                    </m:r>
                  </m:oMath>
                </a14:m>
                <a:r>
                  <a:rPr lang="vi-VN" sz="3200">
                    <a:latin typeface="Times New Roman" panose="02020603050405020304" pitchFamily="18" charset="0"/>
                    <a:ea typeface="Calibri" panose="020F0502020204030204" pitchFamily="34" charset="0"/>
                  </a:rPr>
                  <a:t> giá trị của </a:t>
                </a:r>
                <a14:m>
                  <m:oMath xmlns:m="http://schemas.openxmlformats.org/officeDocument/2006/math">
                    <m:r>
                      <a:rPr lang="vi-VN" sz="3200" i="1">
                        <a:latin typeface="Cambria Math" panose="02040503050406030204" pitchFamily="18" charset="0"/>
                        <a:ea typeface="Calibri" panose="020F0502020204030204" pitchFamily="34" charset="0"/>
                      </a:rPr>
                      <m:t>𝑚</m:t>
                    </m:r>
                  </m:oMath>
                </a14:m>
                <a:r>
                  <a:rPr lang="vi-VN" sz="3200">
                    <a:latin typeface="Times New Roman" panose="02020603050405020304" pitchFamily="18" charset="0"/>
                    <a:ea typeface="Calibri" panose="020F0502020204030204" pitchFamily="34" charset="0"/>
                  </a:rPr>
                  <a:t> thỏa mãn.</a:t>
                </a:r>
                <a:r>
                  <a:rPr lang="en-US" sz="3200">
                    <a:latin typeface="Times New Roman" panose="02020603050405020304" pitchFamily="18" charset="0"/>
                    <a:ea typeface="Calibri" panose="020F0502020204030204" pitchFamily="34" charset="0"/>
                  </a:rPr>
                  <a:t> </a:t>
                </a:r>
                <a:endParaRPr lang="en-US" sz="3200">
                  <a:effectLst/>
                  <a:latin typeface="Times New Roman" panose="02020603050405020304" pitchFamily="18" charset="0"/>
                  <a:ea typeface="Calibri" panose="020F0502020204030204" pitchFamily="34" charset="0"/>
                </a:endParaRPr>
              </a:p>
            </p:txBody>
          </p:sp>
        </mc:Choice>
        <mc:Fallback>
          <p:sp>
            <p:nvSpPr>
              <p:cNvPr id="12" name="Rectangle 11">
                <a:extLst>
                  <a:ext uri="{FF2B5EF4-FFF2-40B4-BE49-F238E27FC236}">
                    <a16:creationId xmlns:a16="http://schemas.microsoft.com/office/drawing/2014/main" id="{5D05FF07-878F-4799-BF3C-99DA1BC34891}"/>
                  </a:ext>
                </a:extLst>
              </p:cNvPr>
              <p:cNvSpPr>
                <a:spLocks noRot="1" noChangeAspect="1" noMove="1" noResize="1" noEditPoints="1" noAdjustHandles="1" noChangeArrowheads="1" noChangeShapeType="1" noTextEdit="1"/>
              </p:cNvSpPr>
              <p:nvPr/>
            </p:nvSpPr>
            <p:spPr>
              <a:xfrm>
                <a:off x="339344" y="2295666"/>
                <a:ext cx="11074400" cy="4386265"/>
              </a:xfrm>
              <a:prstGeom prst="rect">
                <a:avLst/>
              </a:prstGeom>
              <a:blipFill>
                <a:blip r:embed="rId4"/>
                <a:stretch>
                  <a:fillRect t="-1252" b="-3616"/>
                </a:stretch>
              </a:blipFill>
            </p:spPr>
            <p:txBody>
              <a:bodyPr/>
              <a:lstStyle/>
              <a:p>
                <a:r>
                  <a:rPr lang="en-US">
                    <a:noFill/>
                  </a:rPr>
                  <a:t> </a:t>
                </a:r>
              </a:p>
            </p:txBody>
          </p:sp>
        </mc:Fallback>
      </mc:AlternateContent>
      <p:sp>
        <p:nvSpPr>
          <p:cNvPr id="13" name="Oval 12">
            <a:extLst>
              <a:ext uri="{FF2B5EF4-FFF2-40B4-BE49-F238E27FC236}">
                <a16:creationId xmlns:a16="http://schemas.microsoft.com/office/drawing/2014/main" id="{BB6F667C-E07D-443A-B175-E410C5789D66}"/>
              </a:ext>
            </a:extLst>
          </p:cNvPr>
          <p:cNvSpPr/>
          <p:nvPr/>
        </p:nvSpPr>
        <p:spPr>
          <a:xfrm>
            <a:off x="6716979" y="1791616"/>
            <a:ext cx="510639" cy="504050"/>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421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left)">
                                      <p:cBhvr>
                                        <p:cTn id="11" dur="2000"/>
                                        <p:tgtEl>
                                          <p:spTgt spid="12">
                                            <p:txEl>
                                              <p:pRg st="0" end="0"/>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wipe(left)">
                                      <p:cBhvr>
                                        <p:cTn id="15" dur="2000"/>
                                        <p:tgtEl>
                                          <p:spTgt spid="12">
                                            <p:txEl>
                                              <p:pRg st="1" end="1"/>
                                            </p:txEl>
                                          </p:spTgt>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wipe(left)">
                                      <p:cBhvr>
                                        <p:cTn id="19" dur="2000"/>
                                        <p:tgtEl>
                                          <p:spTgt spid="12">
                                            <p:txEl>
                                              <p:pRg st="2" end="2"/>
                                            </p:txEl>
                                          </p:spTgt>
                                        </p:tgtEl>
                                      </p:cBhvr>
                                    </p:animEffect>
                                  </p:childTnLst>
                                </p:cTn>
                              </p:par>
                            </p:childTnLst>
                          </p:cTn>
                        </p:par>
                        <p:par>
                          <p:cTn id="20" fill="hold">
                            <p:stCondLst>
                              <p:cond delay="8000"/>
                            </p:stCondLst>
                            <p:childTnLst>
                              <p:par>
                                <p:cTn id="21" presetID="22" presetClass="entr" presetSubtype="8" fill="hold"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wipe(left)">
                                      <p:cBhvr>
                                        <p:cTn id="23" dur="2000"/>
                                        <p:tgtEl>
                                          <p:spTgt spid="12">
                                            <p:txEl>
                                              <p:pRg st="3" end="3"/>
                                            </p:txEl>
                                          </p:spTgt>
                                        </p:tgtEl>
                                      </p:cBhvr>
                                    </p:animEffect>
                                  </p:childTnLst>
                                </p:cTn>
                              </p:par>
                            </p:childTnLst>
                          </p:cTn>
                        </p:par>
                        <p:par>
                          <p:cTn id="24" fill="hold">
                            <p:stCondLst>
                              <p:cond delay="10000"/>
                            </p:stCondLst>
                            <p:childTnLst>
                              <p:par>
                                <p:cTn id="25" presetID="22" presetClass="entr" presetSubtype="8" fill="hold" nodeType="after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wipe(left)">
                                      <p:cBhvr>
                                        <p:cTn id="27" dur="2000"/>
                                        <p:tgtEl>
                                          <p:spTgt spid="12">
                                            <p:txEl>
                                              <p:pRg st="4" end="4"/>
                                            </p:txEl>
                                          </p:spTgt>
                                        </p:tgtEl>
                                      </p:cBhvr>
                                    </p:animEffect>
                                  </p:childTnLst>
                                </p:cTn>
                              </p:par>
                            </p:childTnLst>
                          </p:cTn>
                        </p:par>
                        <p:par>
                          <p:cTn id="28" fill="hold">
                            <p:stCondLst>
                              <p:cond delay="12000"/>
                            </p:stCondLst>
                            <p:childTnLst>
                              <p:par>
                                <p:cTn id="29" presetID="22" presetClass="entr" presetSubtype="8" fill="hold" nodeType="after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animEffect transition="in" filter="wipe(left)">
                                      <p:cBhvr>
                                        <p:cTn id="31" dur="20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Left 1">
            <a:hlinkClick r:id="rId2" action="ppaction://hlinksldjump"/>
            <a:extLst>
              <a:ext uri="{FF2B5EF4-FFF2-40B4-BE49-F238E27FC236}">
                <a16:creationId xmlns:a16="http://schemas.microsoft.com/office/drawing/2014/main" id="{60990252-1F91-49DB-9083-9EED552A2E48}"/>
              </a:ext>
            </a:extLst>
          </p:cNvPr>
          <p:cNvSpPr/>
          <p:nvPr/>
        </p:nvSpPr>
        <p:spPr>
          <a:xfrm>
            <a:off x="10987762" y="61114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DD90D42A-E020-4391-828A-00BCB4B0E452}"/>
                  </a:ext>
                </a:extLst>
              </p:cNvPr>
              <p:cNvSpPr/>
              <p:nvPr/>
            </p:nvSpPr>
            <p:spPr>
              <a:xfrm>
                <a:off x="266004" y="125968"/>
                <a:ext cx="11392596" cy="6603539"/>
              </a:xfrm>
              <a:prstGeom prst="rect">
                <a:avLst/>
              </a:prstGeom>
            </p:spPr>
            <p:txBody>
              <a:bodyPr wrap="square">
                <a:spAutoFit/>
              </a:bodyPr>
              <a:lstStyle/>
              <a:p>
                <a:pPr marL="629920" indent="-629920" algn="just">
                  <a:spcBef>
                    <a:spcPts val="600"/>
                  </a:spcBef>
                  <a:tabLst>
                    <a:tab pos="629920" algn="l"/>
                  </a:tabLst>
                </a:pPr>
                <a:r>
                  <a:rPr lang="pt-BR" sz="3200" b="1">
                    <a:solidFill>
                      <a:srgbClr val="0000FF"/>
                    </a:solidFill>
                    <a:latin typeface="Times New Roman" panose="02020603050405020304" pitchFamily="18" charset="0"/>
                    <a:ea typeface="Times New Roman" panose="02020603050405020304" pitchFamily="18" charset="0"/>
                  </a:rPr>
                  <a:t>Câu 10: </a:t>
                </a:r>
                <a:r>
                  <a:rPr lang="pt-BR" sz="3200">
                    <a:latin typeface="Times New Roman" panose="02020603050405020304" pitchFamily="18" charset="0"/>
                    <a:ea typeface="Times New Roman" panose="02020603050405020304" pitchFamily="18" charset="0"/>
                  </a:rPr>
                  <a:t>Cho hàm số </a:t>
                </a:r>
                <a14:m>
                  <m:oMath xmlns:m="http://schemas.openxmlformats.org/officeDocument/2006/math">
                    <m:r>
                      <a:rPr lang="pt-BR" sz="3200" i="1">
                        <a:latin typeface="Cambria Math" panose="02040503050406030204" pitchFamily="18" charset="0"/>
                        <a:ea typeface="Times New Roman" panose="02020603050405020304" pitchFamily="18" charset="0"/>
                      </a:rPr>
                      <m:t>𝑓</m:t>
                    </m:r>
                    <m:d>
                      <m:dPr>
                        <m:ctrlPr>
                          <a:rPr lang="en-US" sz="3200" i="1">
                            <a:latin typeface="Cambria Math" panose="02040503050406030204" pitchFamily="18" charset="0"/>
                            <a:ea typeface="Times New Roman" panose="02020603050405020304" pitchFamily="18" charset="0"/>
                          </a:rPr>
                        </m:ctrlPr>
                      </m:dPr>
                      <m:e>
                        <m:r>
                          <a:rPr lang="pt-BR" sz="3200" i="1">
                            <a:latin typeface="Cambria Math" panose="02040503050406030204" pitchFamily="18" charset="0"/>
                            <a:ea typeface="Times New Roman" panose="02020603050405020304" pitchFamily="18" charset="0"/>
                          </a:rPr>
                          <m:t>𝑥</m:t>
                        </m:r>
                      </m:e>
                    </m:d>
                    <m:r>
                      <a:rPr lang="pt-BR"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sSup>
                          <m:sSupPr>
                            <m:ctrlPr>
                              <a:rPr lang="en-US" sz="3200" i="1">
                                <a:latin typeface="Cambria Math" panose="02040503050406030204" pitchFamily="18" charset="0"/>
                                <a:ea typeface="Times New Roman" panose="02020603050405020304" pitchFamily="18" charset="0"/>
                              </a:rPr>
                            </m:ctrlPr>
                          </m:sSupPr>
                          <m:e>
                            <m:r>
                              <a:rPr lang="pt-BR" sz="3200" i="1">
                                <a:latin typeface="Cambria Math" panose="02040503050406030204" pitchFamily="18" charset="0"/>
                                <a:ea typeface="Times New Roman" panose="02020603050405020304" pitchFamily="18" charset="0"/>
                              </a:rPr>
                              <m:t>𝑥</m:t>
                            </m:r>
                          </m:e>
                          <m:sup>
                            <m:r>
                              <a:rPr lang="pt-BR" sz="3200" i="1">
                                <a:latin typeface="Cambria Math" panose="02040503050406030204" pitchFamily="18" charset="0"/>
                                <a:ea typeface="Times New Roman" panose="02020603050405020304" pitchFamily="18" charset="0"/>
                              </a:rPr>
                              <m:t>2</m:t>
                            </m:r>
                          </m:sup>
                        </m:sSup>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𝑚</m:t>
                        </m:r>
                      </m:num>
                      <m:den>
                        <m:r>
                          <a:rPr lang="pt-BR" sz="3200" i="1">
                            <a:latin typeface="Cambria Math" panose="02040503050406030204" pitchFamily="18" charset="0"/>
                            <a:ea typeface="Times New Roman" panose="02020603050405020304" pitchFamily="18" charset="0"/>
                          </a:rPr>
                          <m:t>𝑥</m:t>
                        </m:r>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1</m:t>
                        </m:r>
                      </m:den>
                    </m:f>
                    <m:d>
                      <m:dPr>
                        <m:ctrlPr>
                          <a:rPr lang="en-US" sz="3200" i="1">
                            <a:latin typeface="Cambria Math" panose="02040503050406030204" pitchFamily="18" charset="0"/>
                            <a:ea typeface="Times New Roman" panose="02020603050405020304" pitchFamily="18" charset="0"/>
                          </a:rPr>
                        </m:ctrlPr>
                      </m:dPr>
                      <m:e>
                        <m:r>
                          <a:rPr lang="pt-BR" sz="3200" i="1">
                            <a:latin typeface="Cambria Math" panose="02040503050406030204" pitchFamily="18" charset="0"/>
                            <a:ea typeface="Times New Roman" panose="02020603050405020304" pitchFamily="18" charset="0"/>
                          </a:rPr>
                          <m:t>𝑚</m:t>
                        </m:r>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1</m:t>
                        </m:r>
                      </m:e>
                    </m:d>
                  </m:oMath>
                </a14:m>
                <a:r>
                  <a:rPr lang="pt-BR" sz="3200">
                    <a:latin typeface="Times New Roman" panose="02020603050405020304" pitchFamily="18" charset="0"/>
                    <a:ea typeface="Times New Roman" panose="02020603050405020304" pitchFamily="18" charset="0"/>
                  </a:rPr>
                  <a:t>. Chọn câu trả lời đúng.</a:t>
                </a:r>
                <a:endParaRPr lang="en-US" sz="3200">
                  <a:latin typeface="Times New Roman" panose="02020603050405020304" pitchFamily="18" charset="0"/>
                  <a:ea typeface="Times New Roman" panose="02020603050405020304" pitchFamily="18" charset="0"/>
                </a:endParaRPr>
              </a:p>
              <a:p>
                <a:pPr marL="629920" algn="just">
                  <a:spcAft>
                    <a:spcPts val="0"/>
                  </a:spcAft>
                  <a:tabLst>
                    <a:tab pos="3599815" algn="l"/>
                    <a:tab pos="5039995" algn="l"/>
                  </a:tabLst>
                </a:pPr>
                <a:r>
                  <a:rPr lang="pt-BR" sz="3200" b="1">
                    <a:solidFill>
                      <a:srgbClr val="0000FF"/>
                    </a:solidFill>
                    <a:latin typeface="Times New Roman" panose="02020603050405020304" pitchFamily="18" charset="0"/>
                    <a:ea typeface="Times New Roman" panose="02020603050405020304" pitchFamily="18" charset="0"/>
                  </a:rPr>
                  <a:t>A. </a:t>
                </a:r>
                <a:r>
                  <a:rPr lang="pt-BR" sz="3200">
                    <a:latin typeface="Times New Roman" panose="02020603050405020304" pitchFamily="18" charset="0"/>
                    <a:ea typeface="Times New Roman" panose="02020603050405020304" pitchFamily="18" charset="0"/>
                  </a:rPr>
                  <a:t>Hàm số luôn giảm trên </a:t>
                </a:r>
                <a14:m>
                  <m:oMath xmlns:m="http://schemas.openxmlformats.org/officeDocument/2006/math">
                    <m:d>
                      <m:dPr>
                        <m:ctrlPr>
                          <a:rPr lang="en-US" sz="3200" i="1">
                            <a:latin typeface="Cambria Math" panose="02040503050406030204" pitchFamily="18" charset="0"/>
                            <a:ea typeface="Times New Roman" panose="02020603050405020304" pitchFamily="18" charset="0"/>
                          </a:rPr>
                        </m:ctrlPr>
                      </m:dPr>
                      <m:e>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1</m:t>
                        </m:r>
                      </m:e>
                    </m:d>
                  </m:oMath>
                </a14:m>
                <a:r>
                  <a:rPr lang="pt-BR" sz="3200">
                    <a:latin typeface="Times New Roman" panose="02020603050405020304" pitchFamily="18" charset="0"/>
                    <a:ea typeface="Times New Roman" panose="02020603050405020304" pitchFamily="18" charset="0"/>
                  </a:rPr>
                  <a:t> và </a:t>
                </a:r>
                <a14:m>
                  <m:oMath xmlns:m="http://schemas.openxmlformats.org/officeDocument/2006/math">
                    <m:d>
                      <m:dPr>
                        <m:ctrlPr>
                          <a:rPr lang="en-US" sz="3200" i="1">
                            <a:latin typeface="Cambria Math" panose="02040503050406030204" pitchFamily="18" charset="0"/>
                            <a:ea typeface="Times New Roman" panose="02020603050405020304" pitchFamily="18" charset="0"/>
                          </a:rPr>
                        </m:ctrlPr>
                      </m:dPr>
                      <m:e>
                        <m:r>
                          <a:rPr lang="pt-BR" sz="3200" i="1">
                            <a:latin typeface="Cambria Math" panose="02040503050406030204" pitchFamily="18" charset="0"/>
                            <a:ea typeface="Times New Roman" panose="02020603050405020304" pitchFamily="18" charset="0"/>
                          </a:rPr>
                          <m:t>1</m:t>
                        </m:r>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m:t>
                        </m:r>
                      </m:e>
                    </m:d>
                  </m:oMath>
                </a14:m>
                <a:r>
                  <a:rPr lang="pt-BR" sz="3200">
                    <a:latin typeface="Times New Roman" panose="02020603050405020304" pitchFamily="18" charset="0"/>
                    <a:ea typeface="Times New Roman" panose="02020603050405020304" pitchFamily="18" charset="0"/>
                  </a:rPr>
                  <a:t> với </a:t>
                </a:r>
                <a14:m>
                  <m:oMath xmlns:m="http://schemas.openxmlformats.org/officeDocument/2006/math">
                    <m:r>
                      <a:rPr lang="pt-BR" sz="3200" i="1">
                        <a:latin typeface="Cambria Math" panose="02040503050406030204" pitchFamily="18" charset="0"/>
                        <a:ea typeface="Times New Roman" panose="02020603050405020304" pitchFamily="18" charset="0"/>
                      </a:rPr>
                      <m:t>𝑚</m:t>
                    </m:r>
                    <m:r>
                      <a:rPr lang="pt-BR" sz="3200" i="1">
                        <a:latin typeface="Cambria Math" panose="02040503050406030204" pitchFamily="18" charset="0"/>
                        <a:ea typeface="Times New Roman" panose="02020603050405020304" pitchFamily="18" charset="0"/>
                      </a:rPr>
                      <m:t>&lt;</m:t>
                    </m:r>
                    <m:r>
                      <a:rPr lang="pt-BR" sz="3200" i="1">
                        <a:latin typeface="Cambria Math" panose="02040503050406030204" pitchFamily="18" charset="0"/>
                        <a:ea typeface="Times New Roman" panose="02020603050405020304" pitchFamily="18" charset="0"/>
                      </a:rPr>
                      <m:t>1</m:t>
                    </m:r>
                  </m:oMath>
                </a14:m>
                <a:r>
                  <a:rPr lang="pt-BR" sz="3200">
                    <a:latin typeface="Times New Roman" panose="02020603050405020304" pitchFamily="18" charset="0"/>
                    <a:ea typeface="Times New Roman" panose="02020603050405020304" pitchFamily="18" charset="0"/>
                  </a:rPr>
                  <a:t>.</a:t>
                </a:r>
                <a:endParaRPr lang="en-US" sz="3200">
                  <a:latin typeface="Times New Roman" panose="02020603050405020304" pitchFamily="18" charset="0"/>
                  <a:ea typeface="Times New Roman" panose="02020603050405020304" pitchFamily="18" charset="0"/>
                </a:endParaRPr>
              </a:p>
              <a:p>
                <a:pPr marL="629920" algn="just">
                  <a:spcAft>
                    <a:spcPts val="0"/>
                  </a:spcAft>
                  <a:tabLst>
                    <a:tab pos="3599815" algn="l"/>
                    <a:tab pos="5039995" algn="l"/>
                  </a:tabLst>
                </a:pPr>
                <a:r>
                  <a:rPr lang="pt-BR" sz="3200" b="1">
                    <a:solidFill>
                      <a:srgbClr val="0000FF"/>
                    </a:solidFill>
                    <a:latin typeface="Times New Roman" panose="02020603050405020304" pitchFamily="18" charset="0"/>
                    <a:ea typeface="Times New Roman" panose="02020603050405020304" pitchFamily="18" charset="0"/>
                  </a:rPr>
                  <a:t>B. </a:t>
                </a:r>
                <a:r>
                  <a:rPr lang="pt-BR" sz="3200">
                    <a:latin typeface="Times New Roman" panose="02020603050405020304" pitchFamily="18" charset="0"/>
                    <a:ea typeface="Times New Roman" panose="02020603050405020304" pitchFamily="18" charset="0"/>
                  </a:rPr>
                  <a:t>Hàm số luôn tăng trên </a:t>
                </a:r>
                <a14:m>
                  <m:oMath xmlns:m="http://schemas.openxmlformats.org/officeDocument/2006/math">
                    <m:d>
                      <m:dPr>
                        <m:ctrlPr>
                          <a:rPr lang="en-US" sz="3200" i="1">
                            <a:latin typeface="Cambria Math" panose="02040503050406030204" pitchFamily="18" charset="0"/>
                            <a:ea typeface="Times New Roman" panose="02020603050405020304" pitchFamily="18" charset="0"/>
                          </a:rPr>
                        </m:ctrlPr>
                      </m:dPr>
                      <m:e>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1</m:t>
                        </m:r>
                      </m:e>
                    </m:d>
                  </m:oMath>
                </a14:m>
                <a:r>
                  <a:rPr lang="pt-BR" sz="3200">
                    <a:latin typeface="Times New Roman" panose="02020603050405020304" pitchFamily="18" charset="0"/>
                    <a:ea typeface="Times New Roman" panose="02020603050405020304" pitchFamily="18" charset="0"/>
                  </a:rPr>
                  <a:t> và </a:t>
                </a:r>
                <a14:m>
                  <m:oMath xmlns:m="http://schemas.openxmlformats.org/officeDocument/2006/math">
                    <m:d>
                      <m:dPr>
                        <m:ctrlPr>
                          <a:rPr lang="en-US" sz="3200" i="1">
                            <a:latin typeface="Cambria Math" panose="02040503050406030204" pitchFamily="18" charset="0"/>
                            <a:ea typeface="Times New Roman" panose="02020603050405020304" pitchFamily="18" charset="0"/>
                          </a:rPr>
                        </m:ctrlPr>
                      </m:dPr>
                      <m:e>
                        <m:r>
                          <a:rPr lang="pt-BR" sz="3200" i="1">
                            <a:latin typeface="Cambria Math" panose="02040503050406030204" pitchFamily="18" charset="0"/>
                            <a:ea typeface="Times New Roman" panose="02020603050405020304" pitchFamily="18" charset="0"/>
                          </a:rPr>
                          <m:t>1</m:t>
                        </m:r>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m:t>
                        </m:r>
                      </m:e>
                    </m:d>
                  </m:oMath>
                </a14:m>
                <a:r>
                  <a:rPr lang="pt-BR" sz="3200">
                    <a:latin typeface="Times New Roman" panose="02020603050405020304" pitchFamily="18" charset="0"/>
                    <a:ea typeface="Times New Roman" panose="02020603050405020304" pitchFamily="18" charset="0"/>
                  </a:rPr>
                  <a:t>.</a:t>
                </a:r>
                <a:endParaRPr lang="en-US" sz="3200">
                  <a:latin typeface="Times New Roman" panose="02020603050405020304" pitchFamily="18" charset="0"/>
                  <a:ea typeface="Times New Roman" panose="02020603050405020304" pitchFamily="18" charset="0"/>
                </a:endParaRPr>
              </a:p>
              <a:p>
                <a:pPr marL="629920" algn="just">
                  <a:spcAft>
                    <a:spcPts val="0"/>
                  </a:spcAft>
                  <a:tabLst>
                    <a:tab pos="3599815" algn="l"/>
                    <a:tab pos="5039995" algn="l"/>
                  </a:tabLst>
                </a:pPr>
                <a:r>
                  <a:rPr lang="pt-BR" sz="3200" b="1">
                    <a:solidFill>
                      <a:srgbClr val="0000FF"/>
                    </a:solidFill>
                    <a:latin typeface="Times New Roman" panose="02020603050405020304" pitchFamily="18" charset="0"/>
                    <a:ea typeface="Times New Roman" panose="02020603050405020304" pitchFamily="18" charset="0"/>
                  </a:rPr>
                  <a:t>C. </a:t>
                </a:r>
                <a:r>
                  <a:rPr lang="pt-BR" sz="3200">
                    <a:latin typeface="Times New Roman" panose="02020603050405020304" pitchFamily="18" charset="0"/>
                    <a:ea typeface="Times New Roman" panose="02020603050405020304" pitchFamily="18" charset="0"/>
                  </a:rPr>
                  <a:t>Hàm số luôn tăng trên </a:t>
                </a:r>
                <a14:m>
                  <m:oMath xmlns:m="http://schemas.openxmlformats.org/officeDocument/2006/math">
                    <m:d>
                      <m:dPr>
                        <m:ctrlPr>
                          <a:rPr lang="en-US" sz="3200" i="1">
                            <a:latin typeface="Cambria Math" panose="02040503050406030204" pitchFamily="18" charset="0"/>
                            <a:ea typeface="Times New Roman" panose="02020603050405020304" pitchFamily="18" charset="0"/>
                          </a:rPr>
                        </m:ctrlPr>
                      </m:dPr>
                      <m:e>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1</m:t>
                        </m:r>
                      </m:e>
                    </m:d>
                  </m:oMath>
                </a14:m>
                <a:r>
                  <a:rPr lang="pt-BR" sz="3200">
                    <a:latin typeface="Times New Roman" panose="02020603050405020304" pitchFamily="18" charset="0"/>
                    <a:ea typeface="Times New Roman" panose="02020603050405020304" pitchFamily="18" charset="0"/>
                  </a:rPr>
                  <a:t> và </a:t>
                </a:r>
                <a14:m>
                  <m:oMath xmlns:m="http://schemas.openxmlformats.org/officeDocument/2006/math">
                    <m:d>
                      <m:dPr>
                        <m:ctrlPr>
                          <a:rPr lang="en-US" sz="3200" i="1">
                            <a:latin typeface="Cambria Math" panose="02040503050406030204" pitchFamily="18" charset="0"/>
                            <a:ea typeface="Times New Roman" panose="02020603050405020304" pitchFamily="18" charset="0"/>
                          </a:rPr>
                        </m:ctrlPr>
                      </m:dPr>
                      <m:e>
                        <m:r>
                          <a:rPr lang="pt-BR" sz="3200" i="1">
                            <a:latin typeface="Cambria Math" panose="02040503050406030204" pitchFamily="18" charset="0"/>
                            <a:ea typeface="Times New Roman" panose="02020603050405020304" pitchFamily="18" charset="0"/>
                          </a:rPr>
                          <m:t>1</m:t>
                        </m:r>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m:t>
                        </m:r>
                      </m:e>
                    </m:d>
                  </m:oMath>
                </a14:m>
                <a:r>
                  <a:rPr lang="pt-BR" sz="3200">
                    <a:latin typeface="Times New Roman" panose="02020603050405020304" pitchFamily="18" charset="0"/>
                    <a:ea typeface="Times New Roman" panose="02020603050405020304" pitchFamily="18" charset="0"/>
                  </a:rPr>
                  <a:t> với </a:t>
                </a:r>
                <a14:m>
                  <m:oMath xmlns:m="http://schemas.openxmlformats.org/officeDocument/2006/math">
                    <m:r>
                      <a:rPr lang="pt-BR" sz="3200" i="1">
                        <a:latin typeface="Cambria Math" panose="02040503050406030204" pitchFamily="18" charset="0"/>
                        <a:ea typeface="Times New Roman" panose="02020603050405020304" pitchFamily="18" charset="0"/>
                      </a:rPr>
                      <m:t>𝑚</m:t>
                    </m:r>
                    <m:r>
                      <a:rPr lang="pt-BR" sz="3200" i="1">
                        <a:latin typeface="Cambria Math" panose="02040503050406030204" pitchFamily="18" charset="0"/>
                        <a:ea typeface="Times New Roman" panose="02020603050405020304" pitchFamily="18" charset="0"/>
                      </a:rPr>
                      <m:t>&gt;</m:t>
                    </m:r>
                    <m:r>
                      <a:rPr lang="pt-BR" sz="3200" i="1">
                        <a:latin typeface="Cambria Math" panose="02040503050406030204" pitchFamily="18" charset="0"/>
                        <a:ea typeface="Times New Roman" panose="02020603050405020304" pitchFamily="18" charset="0"/>
                      </a:rPr>
                      <m:t>1</m:t>
                    </m:r>
                  </m:oMath>
                </a14:m>
                <a:r>
                  <a:rPr lang="pt-BR" sz="3200">
                    <a:latin typeface="Times New Roman" panose="02020603050405020304" pitchFamily="18" charset="0"/>
                    <a:ea typeface="Times New Roman" panose="02020603050405020304" pitchFamily="18" charset="0"/>
                  </a:rPr>
                  <a:t>.</a:t>
                </a:r>
                <a:endParaRPr lang="en-US" sz="3200">
                  <a:latin typeface="Times New Roman" panose="02020603050405020304" pitchFamily="18" charset="0"/>
                  <a:ea typeface="Times New Roman" panose="02020603050405020304" pitchFamily="18" charset="0"/>
                </a:endParaRPr>
              </a:p>
              <a:p>
                <a:pPr marL="629920" algn="just">
                  <a:spcAft>
                    <a:spcPts val="0"/>
                  </a:spcAft>
                  <a:tabLst>
                    <a:tab pos="3599815" algn="l"/>
                    <a:tab pos="5039995" algn="l"/>
                  </a:tabLst>
                </a:pPr>
                <a:r>
                  <a:rPr lang="pt-BR" sz="3200" b="1">
                    <a:solidFill>
                      <a:srgbClr val="0000FF"/>
                    </a:solidFill>
                    <a:latin typeface="Times New Roman" panose="02020603050405020304" pitchFamily="18" charset="0"/>
                    <a:ea typeface="Times New Roman" panose="02020603050405020304" pitchFamily="18" charset="0"/>
                  </a:rPr>
                  <a:t>D. </a:t>
                </a:r>
                <a:r>
                  <a:rPr lang="pt-BR" sz="3200">
                    <a:latin typeface="Times New Roman" panose="02020603050405020304" pitchFamily="18" charset="0"/>
                    <a:ea typeface="Times New Roman" panose="02020603050405020304" pitchFamily="18" charset="0"/>
                  </a:rPr>
                  <a:t>Hàm số luôn giảm trên tập xác định.</a:t>
                </a:r>
                <a:endParaRPr lang="en-US" sz="3200">
                  <a:latin typeface="Times New Roman" panose="02020603050405020304" pitchFamily="18" charset="0"/>
                  <a:ea typeface="Times New Roman" panose="02020603050405020304" pitchFamily="18" charset="0"/>
                </a:endParaRPr>
              </a:p>
              <a:p>
                <a:pPr marL="629920" algn="ctr">
                  <a:spcAft>
                    <a:spcPts val="0"/>
                  </a:spcAft>
                </a:pPr>
                <a:r>
                  <a:rPr lang="pt-BR" sz="3200" b="1">
                    <a:latin typeface="Times New Roman" panose="02020603050405020304" pitchFamily="18" charset="0"/>
                    <a:ea typeface="Times New Roman" panose="02020603050405020304" pitchFamily="18" charset="0"/>
                  </a:rPr>
                  <a:t>Lời</a:t>
                </a:r>
                <a:r>
                  <a:rPr lang="pt-BR" sz="3200">
                    <a:latin typeface="Times New Roman" panose="02020603050405020304" pitchFamily="18" charset="0"/>
                    <a:ea typeface="Times New Roman" panose="02020603050405020304" pitchFamily="18" charset="0"/>
                  </a:rPr>
                  <a:t> </a:t>
                </a:r>
                <a:r>
                  <a:rPr lang="pt-BR" sz="3200" b="1">
                    <a:latin typeface="Times New Roman" panose="02020603050405020304" pitchFamily="18" charset="0"/>
                    <a:ea typeface="Times New Roman" panose="02020603050405020304" pitchFamily="18" charset="0"/>
                  </a:rPr>
                  <a:t>giải</a:t>
                </a:r>
                <a:endParaRPr lang="en-US" sz="3200">
                  <a:latin typeface="Times New Roman" panose="02020603050405020304" pitchFamily="18" charset="0"/>
                  <a:ea typeface="Times New Roman" panose="02020603050405020304" pitchFamily="18" charset="0"/>
                </a:endParaRPr>
              </a:p>
              <a:p>
                <a:pPr marL="629920">
                  <a:spcAft>
                    <a:spcPts val="0"/>
                  </a:spcAft>
                </a:pPr>
                <a14:m>
                  <m:oMath xmlns:m="http://schemas.openxmlformats.org/officeDocument/2006/math">
                    <m:r>
                      <a:rPr lang="pt-BR" sz="3200" i="1">
                        <a:latin typeface="Cambria Math" panose="02040503050406030204" pitchFamily="18" charset="0"/>
                        <a:ea typeface="Times New Roman" panose="02020603050405020304" pitchFamily="18" charset="0"/>
                      </a:rPr>
                      <m:t>𝐷</m:t>
                    </m:r>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ℝ</m:t>
                    </m:r>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1</m:t>
                    </m:r>
                    <m:r>
                      <a:rPr lang="pt-BR" sz="3200" i="1">
                        <a:latin typeface="Cambria Math" panose="02040503050406030204" pitchFamily="18" charset="0"/>
                        <a:ea typeface="Times New Roman" panose="02020603050405020304" pitchFamily="18" charset="0"/>
                      </a:rPr>
                      <m:t>}</m:t>
                    </m:r>
                  </m:oMath>
                </a14:m>
                <a:r>
                  <a:rPr lang="pt-BR" sz="3200">
                    <a:latin typeface="Times New Roman" panose="02020603050405020304" pitchFamily="18" charset="0"/>
                    <a:ea typeface="Times New Roman" panose="02020603050405020304" pitchFamily="18" charset="0"/>
                  </a:rPr>
                  <a:t>. </a:t>
                </a:r>
                <a14:m>
                  <m:oMath xmlns:m="http://schemas.openxmlformats.org/officeDocument/2006/math">
                    <m:sSup>
                      <m:sSupPr>
                        <m:ctrlPr>
                          <a:rPr lang="en-US" sz="3200" i="1">
                            <a:latin typeface="Cambria Math" panose="02040503050406030204" pitchFamily="18" charset="0"/>
                            <a:ea typeface="Times New Roman" panose="02020603050405020304" pitchFamily="18" charset="0"/>
                          </a:rPr>
                        </m:ctrlPr>
                      </m:sSupPr>
                      <m:e>
                        <m:r>
                          <a:rPr lang="pt-BR" sz="3200" i="1">
                            <a:latin typeface="Cambria Math" panose="02040503050406030204" pitchFamily="18" charset="0"/>
                            <a:ea typeface="Times New Roman" panose="02020603050405020304" pitchFamily="18" charset="0"/>
                          </a:rPr>
                          <m:t>𝑓</m:t>
                        </m:r>
                      </m:e>
                      <m:sup>
                        <m:r>
                          <a:rPr lang="pt-BR" sz="3200" i="1">
                            <a:latin typeface="Cambria Math" panose="02040503050406030204" pitchFamily="18" charset="0"/>
                            <a:ea typeface="Times New Roman" panose="02020603050405020304" pitchFamily="18" charset="0"/>
                          </a:rPr>
                          <m:t>′</m:t>
                        </m:r>
                      </m:sup>
                    </m:sSup>
                    <m:d>
                      <m:dPr>
                        <m:ctrlPr>
                          <a:rPr lang="en-US" sz="3200" i="1">
                            <a:latin typeface="Cambria Math" panose="02040503050406030204" pitchFamily="18" charset="0"/>
                            <a:ea typeface="Times New Roman" panose="02020603050405020304" pitchFamily="18" charset="0"/>
                          </a:rPr>
                        </m:ctrlPr>
                      </m:dPr>
                      <m:e>
                        <m:r>
                          <a:rPr lang="pt-BR" sz="3200" i="1">
                            <a:latin typeface="Cambria Math" panose="02040503050406030204" pitchFamily="18" charset="0"/>
                            <a:ea typeface="Times New Roman" panose="02020603050405020304" pitchFamily="18" charset="0"/>
                          </a:rPr>
                          <m:t>𝑥</m:t>
                        </m:r>
                      </m:e>
                    </m:d>
                    <m:r>
                      <a:rPr lang="pt-BR"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sSup>
                          <m:sSupPr>
                            <m:ctrlPr>
                              <a:rPr lang="en-US" sz="3200" i="1">
                                <a:latin typeface="Cambria Math" panose="02040503050406030204" pitchFamily="18" charset="0"/>
                                <a:ea typeface="Times New Roman" panose="02020603050405020304" pitchFamily="18" charset="0"/>
                              </a:rPr>
                            </m:ctrlPr>
                          </m:sSupPr>
                          <m:e>
                            <m:r>
                              <a:rPr lang="pt-BR" sz="3200" i="1">
                                <a:latin typeface="Cambria Math" panose="02040503050406030204" pitchFamily="18" charset="0"/>
                                <a:ea typeface="Times New Roman" panose="02020603050405020304" pitchFamily="18" charset="0"/>
                              </a:rPr>
                              <m:t>𝑥</m:t>
                            </m:r>
                          </m:e>
                          <m:sup>
                            <m:r>
                              <a:rPr lang="pt-BR" sz="3200" i="1">
                                <a:latin typeface="Cambria Math" panose="02040503050406030204" pitchFamily="18" charset="0"/>
                                <a:ea typeface="Times New Roman" panose="02020603050405020304" pitchFamily="18" charset="0"/>
                              </a:rPr>
                              <m:t>2</m:t>
                            </m:r>
                          </m:sup>
                        </m:sSup>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2</m:t>
                        </m:r>
                        <m:r>
                          <a:rPr lang="pt-BR" sz="3200" i="1">
                            <a:latin typeface="Cambria Math" panose="02040503050406030204" pitchFamily="18" charset="0"/>
                            <a:ea typeface="Times New Roman" panose="02020603050405020304" pitchFamily="18" charset="0"/>
                          </a:rPr>
                          <m:t>𝑥</m:t>
                        </m:r>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𝑚</m:t>
                        </m:r>
                      </m:num>
                      <m:den>
                        <m:sSup>
                          <m:sSupPr>
                            <m:ctrlPr>
                              <a:rPr lang="en-US" sz="3200" i="1">
                                <a:latin typeface="Cambria Math" panose="02040503050406030204" pitchFamily="18" charset="0"/>
                                <a:ea typeface="Times New Roman" panose="02020603050405020304" pitchFamily="18" charset="0"/>
                              </a:rPr>
                            </m:ctrlPr>
                          </m:sSupPr>
                          <m:e>
                            <m:d>
                              <m:dPr>
                                <m:ctrlPr>
                                  <a:rPr lang="en-US" sz="3200" i="1">
                                    <a:latin typeface="Cambria Math" panose="02040503050406030204" pitchFamily="18" charset="0"/>
                                    <a:ea typeface="Times New Roman" panose="02020603050405020304" pitchFamily="18" charset="0"/>
                                  </a:rPr>
                                </m:ctrlPr>
                              </m:dPr>
                              <m:e>
                                <m:r>
                                  <a:rPr lang="pt-BR" sz="3200" i="1">
                                    <a:latin typeface="Cambria Math" panose="02040503050406030204" pitchFamily="18" charset="0"/>
                                    <a:ea typeface="Times New Roman" panose="02020603050405020304" pitchFamily="18" charset="0"/>
                                  </a:rPr>
                                  <m:t>𝑥</m:t>
                                </m:r>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1</m:t>
                                </m:r>
                              </m:e>
                            </m:d>
                          </m:e>
                          <m:sup>
                            <m:r>
                              <a:rPr lang="pt-BR" sz="3200" i="1">
                                <a:latin typeface="Cambria Math" panose="02040503050406030204" pitchFamily="18" charset="0"/>
                                <a:ea typeface="Times New Roman" panose="02020603050405020304" pitchFamily="18" charset="0"/>
                              </a:rPr>
                              <m:t>2</m:t>
                            </m:r>
                          </m:sup>
                        </m:sSup>
                      </m:den>
                    </m:f>
                  </m:oMath>
                </a14:m>
                <a:r>
                  <a:rPr lang="pt-BR" sz="3200">
                    <a:latin typeface="Times New Roman" panose="02020603050405020304" pitchFamily="18" charset="0"/>
                    <a:ea typeface="Times New Roman" panose="02020603050405020304" pitchFamily="18" charset="0"/>
                  </a:rPr>
                  <a:t>.</a:t>
                </a:r>
                <a:endParaRPr lang="en-US" sz="3200">
                  <a:latin typeface="Times New Roman" panose="02020603050405020304" pitchFamily="18" charset="0"/>
                  <a:ea typeface="Times New Roman" panose="02020603050405020304" pitchFamily="18" charset="0"/>
                </a:endParaRPr>
              </a:p>
              <a:p>
                <a:pPr marL="629920">
                  <a:spcAft>
                    <a:spcPts val="0"/>
                  </a:spcAft>
                </a:pPr>
                <a14:m>
                  <m:oMath xmlns:m="http://schemas.openxmlformats.org/officeDocument/2006/math">
                    <m:sSup>
                      <m:sSupPr>
                        <m:ctrlPr>
                          <a:rPr lang="en-US" sz="3200" i="1">
                            <a:latin typeface="Cambria Math" panose="02040503050406030204" pitchFamily="18" charset="0"/>
                            <a:ea typeface="Times New Roman" panose="02020603050405020304" pitchFamily="18" charset="0"/>
                          </a:rPr>
                        </m:ctrlPr>
                      </m:sSupPr>
                      <m:e>
                        <m:r>
                          <a:rPr lang="pt-BR" sz="3200" i="1">
                            <a:latin typeface="Cambria Math" panose="02040503050406030204" pitchFamily="18" charset="0"/>
                            <a:ea typeface="Times New Roman" panose="02020603050405020304" pitchFamily="18" charset="0"/>
                          </a:rPr>
                          <m:t>𝑓</m:t>
                        </m:r>
                      </m:e>
                      <m:sup>
                        <m:r>
                          <a:rPr lang="pt-BR" sz="3200" i="1">
                            <a:latin typeface="Cambria Math" panose="02040503050406030204" pitchFamily="18" charset="0"/>
                            <a:ea typeface="Times New Roman" panose="02020603050405020304" pitchFamily="18" charset="0"/>
                          </a:rPr>
                          <m:t>′</m:t>
                        </m:r>
                      </m:sup>
                    </m:sSup>
                    <m:d>
                      <m:dPr>
                        <m:ctrlPr>
                          <a:rPr lang="en-US" sz="3200" i="1">
                            <a:latin typeface="Cambria Math" panose="02040503050406030204" pitchFamily="18" charset="0"/>
                            <a:ea typeface="Times New Roman" panose="02020603050405020304" pitchFamily="18" charset="0"/>
                          </a:rPr>
                        </m:ctrlPr>
                      </m:dPr>
                      <m:e>
                        <m:r>
                          <a:rPr lang="pt-BR" sz="3200" i="1">
                            <a:latin typeface="Cambria Math" panose="02040503050406030204" pitchFamily="18" charset="0"/>
                            <a:ea typeface="Times New Roman" panose="02020603050405020304" pitchFamily="18" charset="0"/>
                          </a:rPr>
                          <m:t>𝑥</m:t>
                        </m:r>
                      </m:e>
                    </m:d>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0</m:t>
                    </m:r>
                    <m:r>
                      <a:rPr lang="pt-BR" sz="3200" i="1">
                        <a:latin typeface="Cambria Math" panose="02040503050406030204" pitchFamily="18" charset="0"/>
                        <a:ea typeface="Times New Roman" panose="02020603050405020304" pitchFamily="18" charset="0"/>
                        <a:cs typeface="Cambria Math" panose="02040503050406030204" pitchFamily="18" charset="0"/>
                      </a:rPr>
                      <m:t>⇔</m:t>
                    </m:r>
                    <m:sSup>
                      <m:sSupPr>
                        <m:ctrlPr>
                          <a:rPr lang="en-US" sz="3200" i="1">
                            <a:latin typeface="Cambria Math" panose="02040503050406030204" pitchFamily="18" charset="0"/>
                            <a:ea typeface="Times New Roman" panose="02020603050405020304" pitchFamily="18" charset="0"/>
                          </a:rPr>
                        </m:ctrlPr>
                      </m:sSupPr>
                      <m:e>
                        <m:r>
                          <a:rPr lang="pt-BR" sz="3200" i="1">
                            <a:latin typeface="Cambria Math" panose="02040503050406030204" pitchFamily="18" charset="0"/>
                            <a:ea typeface="Times New Roman" panose="02020603050405020304" pitchFamily="18" charset="0"/>
                          </a:rPr>
                          <m:t>𝑥</m:t>
                        </m:r>
                      </m:e>
                      <m:sup>
                        <m:r>
                          <a:rPr lang="pt-BR" sz="3200" i="1">
                            <a:latin typeface="Cambria Math" panose="02040503050406030204" pitchFamily="18" charset="0"/>
                            <a:ea typeface="Times New Roman" panose="02020603050405020304" pitchFamily="18" charset="0"/>
                          </a:rPr>
                          <m:t>2</m:t>
                        </m:r>
                      </m:sup>
                    </m:sSup>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2</m:t>
                    </m:r>
                    <m:r>
                      <a:rPr lang="pt-BR" sz="3200" i="1">
                        <a:latin typeface="Cambria Math" panose="02040503050406030204" pitchFamily="18" charset="0"/>
                        <a:ea typeface="Times New Roman" panose="02020603050405020304" pitchFamily="18" charset="0"/>
                      </a:rPr>
                      <m:t>𝑥</m:t>
                    </m:r>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𝑚</m:t>
                    </m:r>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0</m:t>
                    </m:r>
                  </m:oMath>
                </a14:m>
                <a:r>
                  <a:rPr lang="pt-BR" sz="3200">
                    <a:latin typeface="Times New Roman" panose="02020603050405020304" pitchFamily="18" charset="0"/>
                    <a:ea typeface="Times New Roman" panose="02020603050405020304" pitchFamily="18" charset="0"/>
                  </a:rPr>
                  <a:t>;</a:t>
                </a:r>
                <a:endParaRPr lang="en-US" sz="3200">
                  <a:latin typeface="Times New Roman" panose="02020603050405020304" pitchFamily="18" charset="0"/>
                  <a:ea typeface="Times New Roman" panose="02020603050405020304" pitchFamily="18" charset="0"/>
                </a:endParaRPr>
              </a:p>
              <a:p>
                <a:pPr marL="629920">
                  <a:spcAft>
                    <a:spcPts val="0"/>
                  </a:spcAft>
                </a:pPr>
                <a:r>
                  <a:rPr lang="pt-BR" sz="3200">
                    <a:latin typeface="Times New Roman" panose="02020603050405020304" pitchFamily="18" charset="0"/>
                    <a:ea typeface="Times New Roman" panose="02020603050405020304" pitchFamily="18" charset="0"/>
                  </a:rPr>
                  <a:t>Xét</a:t>
                </a:r>
                <a14:m>
                  <m:oMath xmlns:m="http://schemas.openxmlformats.org/officeDocument/2006/math">
                    <m:r>
                      <a:rPr lang="pt-BR" sz="3200" i="1">
                        <a:latin typeface="Cambria Math" panose="02040503050406030204" pitchFamily="18" charset="0"/>
                        <a:ea typeface="Times New Roman" panose="02020603050405020304" pitchFamily="18" charset="0"/>
                      </a:rPr>
                      <m:t> </m:t>
                    </m:r>
                    <m:r>
                      <a:rPr lang="pt-BR" sz="3200" i="1">
                        <a:latin typeface="Cambria Math" panose="02040503050406030204" pitchFamily="18" charset="0"/>
                        <a:ea typeface="Times New Roman" panose="02020603050405020304" pitchFamily="18" charset="0"/>
                      </a:rPr>
                      <m:t>𝑔</m:t>
                    </m:r>
                    <m:d>
                      <m:dPr>
                        <m:ctrlPr>
                          <a:rPr lang="en-US" sz="3200" i="1">
                            <a:latin typeface="Cambria Math" panose="02040503050406030204" pitchFamily="18" charset="0"/>
                            <a:ea typeface="Times New Roman" panose="02020603050405020304" pitchFamily="18" charset="0"/>
                          </a:rPr>
                        </m:ctrlPr>
                      </m:dPr>
                      <m:e>
                        <m:r>
                          <a:rPr lang="pt-BR" sz="3200" i="1">
                            <a:latin typeface="Cambria Math" panose="02040503050406030204" pitchFamily="18" charset="0"/>
                            <a:ea typeface="Times New Roman" panose="02020603050405020304" pitchFamily="18" charset="0"/>
                          </a:rPr>
                          <m:t>𝑥</m:t>
                        </m:r>
                      </m:e>
                    </m:d>
                    <m:r>
                      <a:rPr lang="pt-BR" sz="3200" i="1">
                        <a:latin typeface="Cambria Math" panose="02040503050406030204" pitchFamily="18" charset="0"/>
                        <a:ea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rPr>
                        </m:ctrlPr>
                      </m:sSupPr>
                      <m:e>
                        <m:r>
                          <a:rPr lang="pt-BR" sz="3200" i="1">
                            <a:latin typeface="Cambria Math" panose="02040503050406030204" pitchFamily="18" charset="0"/>
                            <a:ea typeface="Times New Roman" panose="02020603050405020304" pitchFamily="18" charset="0"/>
                          </a:rPr>
                          <m:t>𝑥</m:t>
                        </m:r>
                      </m:e>
                      <m:sup>
                        <m:r>
                          <a:rPr lang="pt-BR" sz="3200" i="1">
                            <a:latin typeface="Cambria Math" panose="02040503050406030204" pitchFamily="18" charset="0"/>
                            <a:ea typeface="Times New Roman" panose="02020603050405020304" pitchFamily="18" charset="0"/>
                          </a:rPr>
                          <m:t>2</m:t>
                        </m:r>
                      </m:sup>
                    </m:sSup>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2</m:t>
                    </m:r>
                    <m:r>
                      <a:rPr lang="pt-BR" sz="3200" i="1">
                        <a:latin typeface="Cambria Math" panose="02040503050406030204" pitchFamily="18" charset="0"/>
                        <a:ea typeface="Times New Roman" panose="02020603050405020304" pitchFamily="18" charset="0"/>
                      </a:rPr>
                      <m:t>𝑥</m:t>
                    </m:r>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𝑚</m:t>
                    </m:r>
                  </m:oMath>
                </a14:m>
                <a:r>
                  <a:rPr lang="pt-BR" sz="3200">
                    <a:latin typeface="Times New Roman" panose="02020603050405020304" pitchFamily="18" charset="0"/>
                    <a:ea typeface="Times New Roman" panose="02020603050405020304" pitchFamily="18" charset="0"/>
                  </a:rPr>
                  <a:t>;</a:t>
                </a:r>
                <a14:m>
                  <m:oMath xmlns:m="http://schemas.openxmlformats.org/officeDocument/2006/math">
                    <m:r>
                      <a:rPr lang="pt-BR" sz="3200" i="1">
                        <a:latin typeface="Cambria Math" panose="02040503050406030204" pitchFamily="18" charset="0"/>
                        <a:ea typeface="Times New Roman" panose="02020603050405020304" pitchFamily="18" charset="0"/>
                      </a:rPr>
                      <m:t>𝛥</m:t>
                    </m:r>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1</m:t>
                    </m:r>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𝑚</m:t>
                    </m:r>
                  </m:oMath>
                </a14:m>
                <a:r>
                  <a:rPr lang="pt-BR" sz="3200">
                    <a:latin typeface="Times New Roman" panose="02020603050405020304" pitchFamily="18" charset="0"/>
                    <a:ea typeface="Times New Roman" panose="02020603050405020304" pitchFamily="18" charset="0"/>
                  </a:rPr>
                  <a:t>.</a:t>
                </a:r>
                <a:endParaRPr lang="en-US" sz="3200">
                  <a:latin typeface="Times New Roman" panose="02020603050405020304" pitchFamily="18" charset="0"/>
                  <a:ea typeface="Times New Roman" panose="02020603050405020304" pitchFamily="18" charset="0"/>
                </a:endParaRPr>
              </a:p>
              <a:p>
                <a:pPr marL="629920">
                  <a:spcAft>
                    <a:spcPts val="0"/>
                  </a:spcAft>
                </a:pPr>
                <a:r>
                  <a:rPr lang="pt-BR" sz="3200">
                    <a:latin typeface="Times New Roman" panose="02020603050405020304" pitchFamily="18" charset="0"/>
                    <a:ea typeface="Times New Roman" panose="02020603050405020304" pitchFamily="18" charset="0"/>
                  </a:rPr>
                  <a:t>Nếu </a:t>
                </a:r>
                <a14:m>
                  <m:oMath xmlns:m="http://schemas.openxmlformats.org/officeDocument/2006/math">
                    <m:r>
                      <a:rPr lang="pt-BR" sz="3200" i="1">
                        <a:latin typeface="Cambria Math" panose="02040503050406030204" pitchFamily="18" charset="0"/>
                        <a:ea typeface="Times New Roman" panose="02020603050405020304" pitchFamily="18" charset="0"/>
                      </a:rPr>
                      <m:t>𝛥</m:t>
                    </m:r>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1</m:t>
                    </m:r>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𝑚</m:t>
                    </m:r>
                    <m:r>
                      <a:rPr lang="pt-BR" sz="3200" i="1">
                        <a:latin typeface="Cambria Math" panose="02040503050406030204" pitchFamily="18" charset="0"/>
                        <a:ea typeface="Times New Roman" panose="02020603050405020304" pitchFamily="18" charset="0"/>
                      </a:rPr>
                      <m:t>&lt;</m:t>
                    </m:r>
                    <m:r>
                      <a:rPr lang="pt-BR" sz="3200" i="1">
                        <a:latin typeface="Cambria Math" panose="02040503050406030204" pitchFamily="18" charset="0"/>
                        <a:ea typeface="Times New Roman" panose="02020603050405020304" pitchFamily="18" charset="0"/>
                      </a:rPr>
                      <m:t>0</m:t>
                    </m:r>
                    <m:r>
                      <a:rPr lang="pt-BR" sz="3200" i="1">
                        <a:latin typeface="Cambria Math" panose="02040503050406030204" pitchFamily="18" charset="0"/>
                        <a:ea typeface="Times New Roman" panose="02020603050405020304" pitchFamily="18" charset="0"/>
                        <a:cs typeface="Cambria Math" panose="02040503050406030204" pitchFamily="18" charset="0"/>
                      </a:rPr>
                      <m:t>⇔</m:t>
                    </m:r>
                    <m:r>
                      <a:rPr lang="pt-BR" sz="3200" i="1">
                        <a:latin typeface="Cambria Math" panose="02040503050406030204" pitchFamily="18" charset="0"/>
                        <a:ea typeface="Times New Roman" panose="02020603050405020304" pitchFamily="18" charset="0"/>
                      </a:rPr>
                      <m:t>𝑚</m:t>
                    </m:r>
                    <m:r>
                      <a:rPr lang="pt-BR" sz="3200" i="1">
                        <a:latin typeface="Cambria Math" panose="02040503050406030204" pitchFamily="18" charset="0"/>
                        <a:ea typeface="Times New Roman" panose="02020603050405020304" pitchFamily="18" charset="0"/>
                      </a:rPr>
                      <m:t>&gt;</m:t>
                    </m:r>
                    <m:r>
                      <a:rPr lang="pt-BR" sz="3200" i="1">
                        <a:latin typeface="Cambria Math" panose="02040503050406030204" pitchFamily="18" charset="0"/>
                        <a:ea typeface="Times New Roman" panose="02020603050405020304" pitchFamily="18" charset="0"/>
                      </a:rPr>
                      <m:t>1</m:t>
                    </m:r>
                    <m:r>
                      <a:rPr lang="pt-BR" sz="3200" i="1">
                        <a:latin typeface="Cambria Math" panose="02040503050406030204" pitchFamily="18" charset="0"/>
                        <a:ea typeface="Times New Roman" panose="02020603050405020304" pitchFamily="18" charset="0"/>
                        <a:cs typeface="Cambria Math" panose="02040503050406030204" pitchFamily="18" charset="0"/>
                      </a:rPr>
                      <m:t>⇒</m:t>
                    </m:r>
                    <m:r>
                      <a:rPr lang="pt-BR" sz="3200" i="1">
                        <a:latin typeface="Cambria Math" panose="02040503050406030204" pitchFamily="18" charset="0"/>
                        <a:ea typeface="Times New Roman" panose="02020603050405020304" pitchFamily="18" charset="0"/>
                      </a:rPr>
                      <m:t>𝑔</m:t>
                    </m:r>
                    <m:d>
                      <m:dPr>
                        <m:ctrlPr>
                          <a:rPr lang="en-US" sz="3200" i="1">
                            <a:latin typeface="Cambria Math" panose="02040503050406030204" pitchFamily="18" charset="0"/>
                            <a:ea typeface="Times New Roman" panose="02020603050405020304" pitchFamily="18" charset="0"/>
                          </a:rPr>
                        </m:ctrlPr>
                      </m:dPr>
                      <m:e>
                        <m:r>
                          <a:rPr lang="pt-BR" sz="3200" i="1">
                            <a:latin typeface="Cambria Math" panose="02040503050406030204" pitchFamily="18" charset="0"/>
                            <a:ea typeface="Times New Roman" panose="02020603050405020304" pitchFamily="18" charset="0"/>
                          </a:rPr>
                          <m:t>𝑥</m:t>
                        </m:r>
                      </m:e>
                    </m:d>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0</m:t>
                    </m:r>
                    <m:r>
                      <a:rPr lang="pt-BR" sz="3200" i="1">
                        <a:latin typeface="Cambria Math" panose="02040503050406030204" pitchFamily="18" charset="0"/>
                        <a:ea typeface="Times New Roman" panose="02020603050405020304" pitchFamily="18" charset="0"/>
                        <a:cs typeface="Cambria Math" panose="02040503050406030204" pitchFamily="18" charset="0"/>
                      </a:rPr>
                      <m:t>∀</m:t>
                    </m:r>
                    <m:r>
                      <a:rPr lang="pt-BR" sz="3200" i="1">
                        <a:latin typeface="Cambria Math" panose="02040503050406030204" pitchFamily="18" charset="0"/>
                        <a:ea typeface="Times New Roman" panose="02020603050405020304" pitchFamily="18" charset="0"/>
                      </a:rPr>
                      <m:t>𝑥</m:t>
                    </m:r>
                    <m:r>
                      <a:rPr lang="pt-BR" sz="3200" i="1">
                        <a:latin typeface="Cambria Math" panose="02040503050406030204" pitchFamily="18" charset="0"/>
                        <a:ea typeface="Times New Roman" panose="02020603050405020304" pitchFamily="18" charset="0"/>
                        <a:cs typeface="Cambria Math" panose="02040503050406030204" pitchFamily="18" charset="0"/>
                      </a:rPr>
                      <m:t>∈</m:t>
                    </m:r>
                    <m:r>
                      <a:rPr lang="pt-BR" sz="3200" i="1">
                        <a:latin typeface="Cambria Math" panose="02040503050406030204" pitchFamily="18" charset="0"/>
                        <a:ea typeface="Times New Roman" panose="02020603050405020304" pitchFamily="18" charset="0"/>
                      </a:rPr>
                      <m:t>𝐷</m:t>
                    </m:r>
                  </m:oMath>
                </a14:m>
                <a:endParaRPr lang="en-US" sz="3200" i="1">
                  <a:latin typeface="Cambria Math" panose="02040503050406030204" pitchFamily="18" charset="0"/>
                  <a:ea typeface="Times New Roman" panose="02020603050405020304" pitchFamily="18" charset="0"/>
                </a:endParaRPr>
              </a:p>
              <a:p>
                <a:pPr marL="629920">
                  <a:spcAft>
                    <a:spcPts val="0"/>
                  </a:spcAft>
                </a:pPr>
                <a14:m>
                  <m:oMath xmlns:m="http://schemas.openxmlformats.org/officeDocument/2006/math">
                    <m:r>
                      <a:rPr lang="pt-BR" sz="3200" i="1">
                        <a:latin typeface="Cambria Math" panose="02040503050406030204" pitchFamily="18" charset="0"/>
                        <a:ea typeface="Times New Roman" panose="02020603050405020304" pitchFamily="18" charset="0"/>
                        <a:cs typeface="Cambria Math" panose="02040503050406030204" pitchFamily="18" charset="0"/>
                      </a:rPr>
                      <m:t>⇒</m:t>
                    </m:r>
                    <m:sSup>
                      <m:sSupPr>
                        <m:ctrlPr>
                          <a:rPr lang="en-US" sz="3200" i="1">
                            <a:latin typeface="Cambria Math" panose="02040503050406030204" pitchFamily="18" charset="0"/>
                            <a:ea typeface="Times New Roman" panose="02020603050405020304" pitchFamily="18" charset="0"/>
                          </a:rPr>
                        </m:ctrlPr>
                      </m:sSupPr>
                      <m:e>
                        <m:r>
                          <a:rPr lang="pt-BR" sz="3200" i="1">
                            <a:latin typeface="Cambria Math" panose="02040503050406030204" pitchFamily="18" charset="0"/>
                            <a:ea typeface="Times New Roman" panose="02020603050405020304" pitchFamily="18" charset="0"/>
                          </a:rPr>
                          <m:t>𝑓</m:t>
                        </m:r>
                      </m:e>
                      <m:sup>
                        <m:r>
                          <a:rPr lang="pt-BR" sz="3200" i="1">
                            <a:latin typeface="Cambria Math" panose="02040503050406030204" pitchFamily="18" charset="0"/>
                            <a:ea typeface="Times New Roman" panose="02020603050405020304" pitchFamily="18" charset="0"/>
                          </a:rPr>
                          <m:t>′</m:t>
                        </m:r>
                      </m:sup>
                    </m:sSup>
                    <m:d>
                      <m:dPr>
                        <m:ctrlPr>
                          <a:rPr lang="en-US" sz="3200" i="1">
                            <a:latin typeface="Cambria Math" panose="02040503050406030204" pitchFamily="18" charset="0"/>
                            <a:ea typeface="Times New Roman" panose="02020603050405020304" pitchFamily="18" charset="0"/>
                          </a:rPr>
                        </m:ctrlPr>
                      </m:dPr>
                      <m:e>
                        <m:r>
                          <a:rPr lang="pt-BR" sz="3200" i="1">
                            <a:latin typeface="Cambria Math" panose="02040503050406030204" pitchFamily="18" charset="0"/>
                            <a:ea typeface="Times New Roman" panose="02020603050405020304" pitchFamily="18" charset="0"/>
                          </a:rPr>
                          <m:t>𝑥</m:t>
                        </m:r>
                      </m:e>
                    </m:d>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0</m:t>
                    </m:r>
                    <m:r>
                      <a:rPr lang="pt-BR" sz="3200" i="1">
                        <a:latin typeface="Cambria Math" panose="02040503050406030204" pitchFamily="18" charset="0"/>
                        <a:ea typeface="Times New Roman" panose="02020603050405020304" pitchFamily="18" charset="0"/>
                        <a:cs typeface="Cambria Math" panose="02040503050406030204" pitchFamily="18" charset="0"/>
                      </a:rPr>
                      <m:t>∀</m:t>
                    </m:r>
                    <m:r>
                      <a:rPr lang="pt-BR" sz="3200" i="1">
                        <a:latin typeface="Cambria Math" panose="02040503050406030204" pitchFamily="18" charset="0"/>
                        <a:ea typeface="Times New Roman" panose="02020603050405020304" pitchFamily="18" charset="0"/>
                      </a:rPr>
                      <m:t>𝑥</m:t>
                    </m:r>
                    <m:r>
                      <a:rPr lang="pt-BR" sz="3200" i="1">
                        <a:latin typeface="Cambria Math" panose="02040503050406030204" pitchFamily="18" charset="0"/>
                        <a:ea typeface="Times New Roman" panose="02020603050405020304" pitchFamily="18" charset="0"/>
                        <a:cs typeface="Cambria Math" panose="02040503050406030204" pitchFamily="18" charset="0"/>
                      </a:rPr>
                      <m:t>∈</m:t>
                    </m:r>
                    <m:r>
                      <a:rPr lang="pt-BR" sz="3200" i="1">
                        <a:latin typeface="Cambria Math" panose="02040503050406030204" pitchFamily="18" charset="0"/>
                        <a:ea typeface="Times New Roman" panose="02020603050405020304" pitchFamily="18" charset="0"/>
                      </a:rPr>
                      <m:t>𝐷</m:t>
                    </m:r>
                  </m:oMath>
                </a14:m>
                <a:r>
                  <a:rPr lang="pt-BR" sz="3200">
                    <a:latin typeface="Times New Roman" panose="02020603050405020304" pitchFamily="18" charset="0"/>
                    <a:ea typeface="Times New Roman" panose="02020603050405020304" pitchFamily="18" charset="0"/>
                  </a:rPr>
                  <a:t>.</a:t>
                </a:r>
                <a:endParaRPr lang="en-US" sz="3200">
                  <a:latin typeface="Times New Roman" panose="02020603050405020304" pitchFamily="18" charset="0"/>
                  <a:ea typeface="Times New Roman" panose="02020603050405020304" pitchFamily="18" charset="0"/>
                </a:endParaRPr>
              </a:p>
              <a:p>
                <a:pPr marL="629920">
                  <a:spcAft>
                    <a:spcPts val="0"/>
                  </a:spcAft>
                </a:pPr>
                <a:r>
                  <a:rPr lang="pt-BR" sz="3200">
                    <a:latin typeface="Times New Roman" panose="02020603050405020304" pitchFamily="18" charset="0"/>
                    <a:ea typeface="Times New Roman" panose="02020603050405020304" pitchFamily="18" charset="0"/>
                  </a:rPr>
                  <a:t>Vậy hàm số luôn tăng trên </a:t>
                </a:r>
                <a14:m>
                  <m:oMath xmlns:m="http://schemas.openxmlformats.org/officeDocument/2006/math">
                    <m:d>
                      <m:dPr>
                        <m:ctrlPr>
                          <a:rPr lang="en-US" sz="3200" i="1">
                            <a:latin typeface="Cambria Math" panose="02040503050406030204" pitchFamily="18" charset="0"/>
                            <a:ea typeface="Times New Roman" panose="02020603050405020304" pitchFamily="18" charset="0"/>
                          </a:rPr>
                        </m:ctrlPr>
                      </m:dPr>
                      <m:e>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1</m:t>
                        </m:r>
                      </m:e>
                    </m:d>
                  </m:oMath>
                </a14:m>
                <a:r>
                  <a:rPr lang="pt-BR" sz="3200">
                    <a:latin typeface="Times New Roman" panose="02020603050405020304" pitchFamily="18" charset="0"/>
                    <a:ea typeface="Times New Roman" panose="02020603050405020304" pitchFamily="18" charset="0"/>
                  </a:rPr>
                  <a:t> và </a:t>
                </a:r>
                <a14:m>
                  <m:oMath xmlns:m="http://schemas.openxmlformats.org/officeDocument/2006/math">
                    <m:d>
                      <m:dPr>
                        <m:ctrlPr>
                          <a:rPr lang="en-US" sz="3200" i="1">
                            <a:latin typeface="Cambria Math" panose="02040503050406030204" pitchFamily="18" charset="0"/>
                            <a:ea typeface="Times New Roman" panose="02020603050405020304" pitchFamily="18" charset="0"/>
                          </a:rPr>
                        </m:ctrlPr>
                      </m:dPr>
                      <m:e>
                        <m:r>
                          <a:rPr lang="pt-BR" sz="3200" i="1">
                            <a:latin typeface="Cambria Math" panose="02040503050406030204" pitchFamily="18" charset="0"/>
                            <a:ea typeface="Times New Roman" panose="02020603050405020304" pitchFamily="18" charset="0"/>
                          </a:rPr>
                          <m:t>1</m:t>
                        </m:r>
                        <m:r>
                          <a:rPr lang="pt-BR" sz="3200" i="1">
                            <a:latin typeface="Cambria Math" panose="02040503050406030204" pitchFamily="18" charset="0"/>
                            <a:ea typeface="Times New Roman" panose="02020603050405020304" pitchFamily="18" charset="0"/>
                          </a:rPr>
                          <m:t>;+</m:t>
                        </m:r>
                        <m:r>
                          <a:rPr lang="pt-BR" sz="3200" i="1">
                            <a:latin typeface="Cambria Math" panose="02040503050406030204" pitchFamily="18" charset="0"/>
                            <a:ea typeface="Times New Roman" panose="02020603050405020304" pitchFamily="18" charset="0"/>
                          </a:rPr>
                          <m:t>∞</m:t>
                        </m:r>
                      </m:e>
                    </m:d>
                  </m:oMath>
                </a14:m>
                <a:r>
                  <a:rPr lang="pt-BR" sz="3200">
                    <a:latin typeface="Times New Roman" panose="02020603050405020304" pitchFamily="18" charset="0"/>
                    <a:ea typeface="Times New Roman" panose="02020603050405020304" pitchFamily="18" charset="0"/>
                  </a:rPr>
                  <a:t> với </a:t>
                </a:r>
                <a14:m>
                  <m:oMath xmlns:m="http://schemas.openxmlformats.org/officeDocument/2006/math">
                    <m:r>
                      <a:rPr lang="pt-BR" sz="3200" i="1">
                        <a:latin typeface="Cambria Math" panose="02040503050406030204" pitchFamily="18" charset="0"/>
                        <a:ea typeface="Times New Roman" panose="02020603050405020304" pitchFamily="18" charset="0"/>
                      </a:rPr>
                      <m:t>𝑚</m:t>
                    </m:r>
                    <m:r>
                      <a:rPr lang="pt-BR" sz="3200" i="1">
                        <a:latin typeface="Cambria Math" panose="02040503050406030204" pitchFamily="18" charset="0"/>
                        <a:ea typeface="Times New Roman" panose="02020603050405020304" pitchFamily="18" charset="0"/>
                      </a:rPr>
                      <m:t>&gt;</m:t>
                    </m:r>
                    <m:r>
                      <a:rPr lang="pt-BR" sz="3200" i="1">
                        <a:latin typeface="Cambria Math" panose="02040503050406030204" pitchFamily="18" charset="0"/>
                        <a:ea typeface="Times New Roman" panose="02020603050405020304" pitchFamily="18" charset="0"/>
                      </a:rPr>
                      <m:t>1</m:t>
                    </m:r>
                  </m:oMath>
                </a14:m>
                <a:r>
                  <a:rPr lang="pt-BR" sz="3200">
                    <a:latin typeface="Times New Roman" panose="02020603050405020304" pitchFamily="18" charset="0"/>
                    <a:ea typeface="Times New Roman" panose="02020603050405020304" pitchFamily="18" charset="0"/>
                  </a:rPr>
                  <a:t>.</a:t>
                </a:r>
                <a:endParaRPr lang="en-US" sz="3200">
                  <a:latin typeface="Times New Roman" panose="02020603050405020304" pitchFamily="18" charset="0"/>
                  <a:ea typeface="Times New Roman" panose="02020603050405020304" pitchFamily="18" charset="0"/>
                </a:endParaRPr>
              </a:p>
            </p:txBody>
          </p:sp>
        </mc:Choice>
        <mc:Fallback>
          <p:sp>
            <p:nvSpPr>
              <p:cNvPr id="8" name="Rectangle 7">
                <a:extLst>
                  <a:ext uri="{FF2B5EF4-FFF2-40B4-BE49-F238E27FC236}">
                    <a16:creationId xmlns:a16="http://schemas.microsoft.com/office/drawing/2014/main" id="{DD90D42A-E020-4391-828A-00BCB4B0E452}"/>
                  </a:ext>
                </a:extLst>
              </p:cNvPr>
              <p:cNvSpPr>
                <a:spLocks noRot="1" noChangeAspect="1" noMove="1" noResize="1" noEditPoints="1" noAdjustHandles="1" noChangeArrowheads="1" noChangeShapeType="1" noTextEdit="1"/>
              </p:cNvSpPr>
              <p:nvPr/>
            </p:nvSpPr>
            <p:spPr>
              <a:xfrm>
                <a:off x="266004" y="125968"/>
                <a:ext cx="11392596" cy="6603539"/>
              </a:xfrm>
              <a:prstGeom prst="rect">
                <a:avLst/>
              </a:prstGeom>
              <a:blipFill>
                <a:blip r:embed="rId3"/>
                <a:stretch>
                  <a:fillRect l="-1391" b="-2031"/>
                </a:stretch>
              </a:blipFill>
            </p:spPr>
            <p:txBody>
              <a:bodyPr/>
              <a:lstStyle/>
              <a:p>
                <a:r>
                  <a:rPr lang="en-US">
                    <a:noFill/>
                  </a:rPr>
                  <a:t> </a:t>
                </a:r>
              </a:p>
            </p:txBody>
          </p:sp>
        </mc:Fallback>
      </mc:AlternateContent>
    </p:spTree>
    <p:extLst>
      <p:ext uri="{BB962C8B-B14F-4D97-AF65-F5344CB8AC3E}">
        <p14:creationId xmlns:p14="http://schemas.microsoft.com/office/powerpoint/2010/main" val="30690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Effect transition="in" filter="wipe(left)">
                                      <p:cBhvr>
                                        <p:cTn id="7" dur="1000"/>
                                        <p:tgtEl>
                                          <p:spTgt spid="8">
                                            <p:txEl>
                                              <p:pRg st="5" end="5"/>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animEffect transition="in" filter="wipe(left)">
                                      <p:cBhvr>
                                        <p:cTn id="11" dur="1000"/>
                                        <p:tgtEl>
                                          <p:spTgt spid="8">
                                            <p:txEl>
                                              <p:pRg st="6" end="6"/>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animEffect transition="in" filter="wipe(left)">
                                      <p:cBhvr>
                                        <p:cTn id="15" dur="1000"/>
                                        <p:tgtEl>
                                          <p:spTgt spid="8">
                                            <p:txEl>
                                              <p:pRg st="7" end="7"/>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animEffect transition="in" filter="wipe(left)">
                                      <p:cBhvr>
                                        <p:cTn id="19" dur="1000"/>
                                        <p:tgtEl>
                                          <p:spTgt spid="8">
                                            <p:txEl>
                                              <p:pRg st="8" end="8"/>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animEffect transition="in" filter="wipe(left)">
                                      <p:cBhvr>
                                        <p:cTn id="23" dur="1000"/>
                                        <p:tgtEl>
                                          <p:spTgt spid="8">
                                            <p:txEl>
                                              <p:pRg st="9" end="9"/>
                                            </p:txEl>
                                          </p:spTgt>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animEffect transition="in" filter="wipe(left)">
                                      <p:cBhvr>
                                        <p:cTn id="27" dur="1000"/>
                                        <p:tgtEl>
                                          <p:spTgt spid="8">
                                            <p:txEl>
                                              <p:pRg st="10" end="10"/>
                                            </p:txEl>
                                          </p:spTgt>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8">
                                            <p:txEl>
                                              <p:pRg st="11" end="11"/>
                                            </p:txEl>
                                          </p:spTgt>
                                        </p:tgtEl>
                                        <p:attrNameLst>
                                          <p:attrName>style.visibility</p:attrName>
                                        </p:attrNameLst>
                                      </p:cBhvr>
                                      <p:to>
                                        <p:strVal val="visible"/>
                                      </p:to>
                                    </p:set>
                                    <p:animEffect transition="in" filter="wipe(left)">
                                      <p:cBhvr>
                                        <p:cTn id="31" dur="1000"/>
                                        <p:tgtEl>
                                          <p:spTgt spid="8">
                                            <p:txEl>
                                              <p:pRg st="11" end="1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mph" presetSubtype="0" fill="hold" nodeType="clickEffect">
                                  <p:stCondLst>
                                    <p:cond delay="0"/>
                                  </p:stCondLst>
                                  <p:childTnLst>
                                    <p:animClr clrSpc="hsl" dir="cw">
                                      <p:cBhvr override="childStyle">
                                        <p:cTn id="35" dur="500" fill="hold"/>
                                        <p:tgtEl>
                                          <p:spTgt spid="8">
                                            <p:txEl>
                                              <p:pRg st="3" end="3"/>
                                            </p:txEl>
                                          </p:spTgt>
                                        </p:tgtEl>
                                        <p:attrNameLst>
                                          <p:attrName>style.color</p:attrName>
                                        </p:attrNameLst>
                                      </p:cBhvr>
                                      <p:by>
                                        <p:hsl h="7200000" s="0" l="0"/>
                                      </p:by>
                                    </p:animClr>
                                    <p:animClr clrSpc="hsl" dir="cw">
                                      <p:cBhvr>
                                        <p:cTn id="36" dur="500" fill="hold"/>
                                        <p:tgtEl>
                                          <p:spTgt spid="8">
                                            <p:txEl>
                                              <p:pRg st="3" end="3"/>
                                            </p:txEl>
                                          </p:spTgt>
                                        </p:tgtEl>
                                        <p:attrNameLst>
                                          <p:attrName>fillcolor</p:attrName>
                                        </p:attrNameLst>
                                      </p:cBhvr>
                                      <p:by>
                                        <p:hsl h="7200000" s="0" l="0"/>
                                      </p:by>
                                    </p:animClr>
                                    <p:animClr clrSpc="hsl" dir="cw">
                                      <p:cBhvr>
                                        <p:cTn id="37" dur="500" fill="hold"/>
                                        <p:tgtEl>
                                          <p:spTgt spid="8">
                                            <p:txEl>
                                              <p:pRg st="3" end="3"/>
                                            </p:txEl>
                                          </p:spTgt>
                                        </p:tgtEl>
                                        <p:attrNameLst>
                                          <p:attrName>stroke.color</p:attrName>
                                        </p:attrNameLst>
                                      </p:cBhvr>
                                      <p:by>
                                        <p:hsl h="7200000" s="0" l="0"/>
                                      </p:by>
                                    </p:animClr>
                                    <p:set>
                                      <p:cBhvr>
                                        <p:cTn id="38" dur="500" fill="hold"/>
                                        <p:tgtEl>
                                          <p:spTgt spid="8">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Left 1">
            <a:hlinkClick r:id="rId2" action="ppaction://hlinksldjump"/>
            <a:extLst>
              <a:ext uri="{FF2B5EF4-FFF2-40B4-BE49-F238E27FC236}">
                <a16:creationId xmlns:a16="http://schemas.microsoft.com/office/drawing/2014/main" id="{A9CB1750-73CF-4284-BBDB-FC3472B5AD2A}"/>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B466C54F-743A-4964-96C8-04AA5FF33B6E}"/>
                  </a:ext>
                </a:extLst>
              </p:cNvPr>
              <p:cNvSpPr/>
              <p:nvPr/>
            </p:nvSpPr>
            <p:spPr>
              <a:xfrm>
                <a:off x="354904" y="362864"/>
                <a:ext cx="11659296" cy="5592237"/>
              </a:xfrm>
              <a:prstGeom prst="rect">
                <a:avLst/>
              </a:prstGeom>
            </p:spPr>
            <p:txBody>
              <a:bodyPr wrap="square">
                <a:spAutoFit/>
              </a:bodyPr>
              <a:lstStyle/>
              <a:p>
                <a:pPr marL="629920" indent="-629920" algn="just">
                  <a:lnSpc>
                    <a:spcPct val="115000"/>
                  </a:lnSpc>
                  <a:spcBef>
                    <a:spcPts val="600"/>
                  </a:spcBef>
                  <a:tabLst>
                    <a:tab pos="629920" algn="l"/>
                  </a:tabLst>
                </a:pPr>
                <a:r>
                  <a:rPr lang="en-US" sz="3200" b="1">
                    <a:solidFill>
                      <a:srgbClr val="0000FF"/>
                    </a:solidFill>
                    <a:latin typeface="Times New Roman" panose="02020603050405020304" pitchFamily="18" charset="0"/>
                    <a:ea typeface="Times New Roman" panose="02020603050405020304" pitchFamily="18" charset="0"/>
                  </a:rPr>
                  <a:t>Câu 11: </a:t>
                </a:r>
                <a:r>
                  <a:rPr lang="en-US" sz="3200">
                    <a:latin typeface="Times New Roman" panose="02020603050405020304" pitchFamily="18" charset="0"/>
                    <a:ea typeface="Times New Roman" panose="02020603050405020304" pitchFamily="18" charset="0"/>
                  </a:rPr>
                  <a:t>Để hàm số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3</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3</m:t>
                    </m:r>
                    <m:r>
                      <a:rPr lang="en-US" sz="3200" i="1">
                        <a:latin typeface="Cambria Math" panose="02040503050406030204" pitchFamily="18" charset="0"/>
                        <a:ea typeface="Calibri" panose="020F0502020204030204" pitchFamily="34" charset="0"/>
                        <a:cs typeface="Times New Roman" panose="02020603050405020304" pitchFamily="18" charset="0"/>
                      </a:rPr>
                      <m:t>𝑚</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2</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4</m:t>
                    </m:r>
                    <m:r>
                      <a:rPr lang="en-US" sz="3200" i="1">
                        <a:latin typeface="Cambria Math" panose="02040503050406030204" pitchFamily="18" charset="0"/>
                        <a:ea typeface="Calibri" panose="020F0502020204030204" pitchFamily="34" charset="0"/>
                        <a:cs typeface="Times New Roman" panose="02020603050405020304" pitchFamily="18" charset="0"/>
                      </a:rPr>
                      <m:t>𝑚𝑥</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4</m:t>
                    </m:r>
                  </m:oMath>
                </a14:m>
                <a:r>
                  <a:rPr lang="en-US" sz="3200">
                    <a:latin typeface="Times New Roman" panose="02020603050405020304" pitchFamily="18" charset="0"/>
                    <a:ea typeface="Calibri" panose="020F0502020204030204" pitchFamily="34" charset="0"/>
                    <a:cs typeface="Times New Roman" panose="02020603050405020304" pitchFamily="18" charset="0"/>
                  </a:rPr>
                  <a:t> luôn tăng trên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ℝ</m:t>
                    </m:r>
                  </m:oMath>
                </a14:m>
                <a:r>
                  <a:rPr lang="en-US" sz="3200">
                    <a:latin typeface="Times New Roman" panose="02020603050405020304" pitchFamily="18" charset="0"/>
                    <a:ea typeface="Calibri" panose="020F0502020204030204" pitchFamily="34" charset="0"/>
                    <a:cs typeface="Times New Roman" panose="02020603050405020304" pitchFamily="18" charset="0"/>
                  </a:rPr>
                  <a:t> thì.</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629920" algn="just">
                  <a:lnSpc>
                    <a:spcPct val="115000"/>
                  </a:lnSpc>
                  <a:spcAft>
                    <a:spcPts val="0"/>
                  </a:spcAft>
                  <a:tabLst>
                    <a:tab pos="3599815" algn="l"/>
                    <a:tab pos="5039995" algn="l"/>
                  </a:tabLst>
                </a:pPr>
                <a:r>
                  <a:rPr lang="en-US" sz="32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3200" b="1" i="1">
                        <a:latin typeface="Cambria Math" panose="02040503050406030204" pitchFamily="18" charset="0"/>
                        <a:ea typeface="Times New Roman" panose="02020603050405020304" pitchFamily="18" charset="0"/>
                      </a:rPr>
                      <m:t>−</m:t>
                    </m:r>
                    <m:f>
                      <m:fPr>
                        <m:ctrlPr>
                          <a:rPr lang="en-US" sz="3200" b="1" i="1">
                            <a:latin typeface="Cambria Math" panose="02040503050406030204" pitchFamily="18" charset="0"/>
                            <a:ea typeface="Times New Roman" panose="02020603050405020304" pitchFamily="18" charset="0"/>
                          </a:rPr>
                        </m:ctrlPr>
                      </m:fPr>
                      <m:num>
                        <m:r>
                          <a:rPr lang="en-US" sz="3200" b="1" i="1">
                            <a:latin typeface="Cambria Math" panose="02040503050406030204" pitchFamily="18" charset="0"/>
                            <a:ea typeface="Times New Roman" panose="02020603050405020304" pitchFamily="18" charset="0"/>
                          </a:rPr>
                          <m:t>𝟑</m:t>
                        </m:r>
                      </m:num>
                      <m:den>
                        <m:r>
                          <a:rPr lang="en-US" sz="3200" b="1" i="1">
                            <a:latin typeface="Cambria Math" panose="02040503050406030204" pitchFamily="18" charset="0"/>
                            <a:ea typeface="Times New Roman" panose="02020603050405020304" pitchFamily="18" charset="0"/>
                          </a:rPr>
                          <m:t>𝟒</m:t>
                        </m:r>
                      </m:den>
                    </m:f>
                    <m:r>
                      <a:rPr lang="en-US" sz="3200" b="1" i="1">
                        <a:latin typeface="Cambria Math" panose="02040503050406030204" pitchFamily="18" charset="0"/>
                        <a:ea typeface="Times New Roman" panose="02020603050405020304" pitchFamily="18" charset="0"/>
                      </a:rPr>
                      <m:t>≤</m:t>
                    </m:r>
                    <m:r>
                      <a:rPr lang="en-US" sz="3200" b="1" i="1">
                        <a:latin typeface="Cambria Math" panose="02040503050406030204" pitchFamily="18" charset="0"/>
                        <a:ea typeface="Times New Roman" panose="02020603050405020304" pitchFamily="18" charset="0"/>
                      </a:rPr>
                      <m:t>𝒎</m:t>
                    </m:r>
                    <m:r>
                      <a:rPr lang="en-US" sz="3200" b="1" i="1">
                        <a:latin typeface="Cambria Math" panose="02040503050406030204" pitchFamily="18" charset="0"/>
                        <a:ea typeface="Times New Roman" panose="02020603050405020304" pitchFamily="18" charset="0"/>
                      </a:rPr>
                      <m:t>≤</m:t>
                    </m:r>
                    <m:r>
                      <a:rPr lang="en-US" sz="3200" b="1" i="1">
                        <a:latin typeface="Cambria Math" panose="02040503050406030204" pitchFamily="18" charset="0"/>
                        <a:ea typeface="Times New Roman" panose="02020603050405020304" pitchFamily="18" charset="0"/>
                      </a:rPr>
                      <m:t>𝟎</m:t>
                    </m:r>
                  </m:oMath>
                </a14:m>
                <a:r>
                  <a:rPr lang="en-US" sz="3200">
                    <a:latin typeface="Times New Roman" panose="02020603050405020304" pitchFamily="18" charset="0"/>
                    <a:ea typeface="Times New Roman" panose="02020603050405020304" pitchFamily="18" charset="0"/>
                  </a:rPr>
                  <a:t>.		</a:t>
                </a:r>
                <a:r>
                  <a:rPr lang="en-US" sz="32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3200" b="1" i="1">
                        <a:latin typeface="Cambria Math" panose="02040503050406030204" pitchFamily="18" charset="0"/>
                        <a:ea typeface="Times New Roman" panose="02020603050405020304" pitchFamily="18" charset="0"/>
                      </a:rPr>
                      <m:t>𝟎</m:t>
                    </m:r>
                    <m:r>
                      <a:rPr lang="en-US" sz="3200" b="1" i="1">
                        <a:latin typeface="Cambria Math" panose="02040503050406030204" pitchFamily="18" charset="0"/>
                        <a:ea typeface="Times New Roman" panose="02020603050405020304" pitchFamily="18" charset="0"/>
                      </a:rPr>
                      <m:t>≤</m:t>
                    </m:r>
                    <m:r>
                      <a:rPr lang="en-US" sz="3200" b="1" i="1">
                        <a:latin typeface="Cambria Math" panose="02040503050406030204" pitchFamily="18" charset="0"/>
                        <a:ea typeface="Times New Roman" panose="02020603050405020304" pitchFamily="18" charset="0"/>
                      </a:rPr>
                      <m:t>𝒎</m:t>
                    </m:r>
                    <m:r>
                      <a:rPr lang="en-US" sz="3200" b="1" i="1">
                        <a:latin typeface="Cambria Math" panose="02040503050406030204" pitchFamily="18" charset="0"/>
                        <a:ea typeface="Times New Roman" panose="02020603050405020304" pitchFamily="18" charset="0"/>
                      </a:rPr>
                      <m:t>≤</m:t>
                    </m:r>
                    <m:f>
                      <m:fPr>
                        <m:ctrlPr>
                          <a:rPr lang="en-US" sz="3200" b="1" i="1">
                            <a:latin typeface="Cambria Math" panose="02040503050406030204" pitchFamily="18" charset="0"/>
                            <a:ea typeface="Times New Roman" panose="02020603050405020304" pitchFamily="18" charset="0"/>
                          </a:rPr>
                        </m:ctrlPr>
                      </m:fPr>
                      <m:num>
                        <m:r>
                          <a:rPr lang="en-US" sz="3200" b="1" i="1">
                            <a:latin typeface="Cambria Math" panose="02040503050406030204" pitchFamily="18" charset="0"/>
                            <a:ea typeface="Times New Roman" panose="02020603050405020304" pitchFamily="18" charset="0"/>
                          </a:rPr>
                          <m:t>𝟒</m:t>
                        </m:r>
                      </m:num>
                      <m:den>
                        <m:r>
                          <a:rPr lang="en-US" sz="3200" b="1" i="1">
                            <a:latin typeface="Cambria Math" panose="02040503050406030204" pitchFamily="18" charset="0"/>
                            <a:ea typeface="Times New Roman" panose="02020603050405020304" pitchFamily="18" charset="0"/>
                          </a:rPr>
                          <m:t>𝟑</m:t>
                        </m:r>
                      </m:den>
                    </m:f>
                  </m:oMath>
                </a14:m>
                <a:r>
                  <a:rPr lang="en-US" sz="3200">
                    <a:latin typeface="Times New Roman" panose="02020603050405020304" pitchFamily="18" charset="0"/>
                    <a:ea typeface="Times New Roman" panose="02020603050405020304" pitchFamily="18" charset="0"/>
                  </a:rPr>
                  <a:t>.</a:t>
                </a:r>
              </a:p>
              <a:p>
                <a:pPr marL="629920" algn="just">
                  <a:lnSpc>
                    <a:spcPct val="115000"/>
                  </a:lnSpc>
                  <a:spcAft>
                    <a:spcPts val="0"/>
                  </a:spcAft>
                  <a:tabLst>
                    <a:tab pos="3599815" algn="l"/>
                    <a:tab pos="5039995" algn="l"/>
                  </a:tabLst>
                </a:pPr>
                <a:r>
                  <a:rPr lang="en-US" sz="32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3200" b="1" i="1">
                        <a:latin typeface="Cambria Math" panose="02040503050406030204" pitchFamily="18" charset="0"/>
                        <a:ea typeface="Times New Roman" panose="02020603050405020304" pitchFamily="18" charset="0"/>
                      </a:rPr>
                      <m:t>𝟎</m:t>
                    </m:r>
                    <m:r>
                      <a:rPr lang="en-US" sz="3200" b="1" i="1">
                        <a:latin typeface="Cambria Math" panose="02040503050406030204" pitchFamily="18" charset="0"/>
                        <a:ea typeface="Times New Roman" panose="02020603050405020304" pitchFamily="18" charset="0"/>
                      </a:rPr>
                      <m:t>≤</m:t>
                    </m:r>
                    <m:r>
                      <a:rPr lang="en-US" sz="3200" b="1" i="1">
                        <a:latin typeface="Cambria Math" panose="02040503050406030204" pitchFamily="18" charset="0"/>
                        <a:ea typeface="Times New Roman" panose="02020603050405020304" pitchFamily="18" charset="0"/>
                      </a:rPr>
                      <m:t>𝒎</m:t>
                    </m:r>
                    <m:r>
                      <a:rPr lang="en-US" sz="3200" b="1" i="1">
                        <a:latin typeface="Cambria Math" panose="02040503050406030204" pitchFamily="18" charset="0"/>
                        <a:ea typeface="Times New Roman" panose="02020603050405020304" pitchFamily="18" charset="0"/>
                      </a:rPr>
                      <m:t>≤</m:t>
                    </m:r>
                    <m:f>
                      <m:fPr>
                        <m:ctrlPr>
                          <a:rPr lang="en-US" sz="3200" b="1" i="1">
                            <a:latin typeface="Cambria Math" panose="02040503050406030204" pitchFamily="18" charset="0"/>
                            <a:ea typeface="Times New Roman" panose="02020603050405020304" pitchFamily="18" charset="0"/>
                          </a:rPr>
                        </m:ctrlPr>
                      </m:fPr>
                      <m:num>
                        <m:r>
                          <a:rPr lang="en-US" sz="3200" b="1" i="1">
                            <a:latin typeface="Cambria Math" panose="02040503050406030204" pitchFamily="18" charset="0"/>
                            <a:ea typeface="Times New Roman" panose="02020603050405020304" pitchFamily="18" charset="0"/>
                          </a:rPr>
                          <m:t>𝟑</m:t>
                        </m:r>
                      </m:num>
                      <m:den>
                        <m:r>
                          <a:rPr lang="en-US" sz="3200" b="1" i="1">
                            <a:latin typeface="Cambria Math" panose="02040503050406030204" pitchFamily="18" charset="0"/>
                            <a:ea typeface="Times New Roman" panose="02020603050405020304" pitchFamily="18" charset="0"/>
                          </a:rPr>
                          <m:t>𝟒</m:t>
                        </m:r>
                      </m:den>
                    </m:f>
                  </m:oMath>
                </a14:m>
                <a:r>
                  <a:rPr lang="en-US" sz="3200">
                    <a:latin typeface="Times New Roman" panose="02020603050405020304" pitchFamily="18" charset="0"/>
                    <a:ea typeface="Times New Roman" panose="02020603050405020304" pitchFamily="18" charset="0"/>
                  </a:rPr>
                  <a:t>.		</a:t>
                </a:r>
                <a:r>
                  <a:rPr lang="en-US" sz="32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en-US" sz="3200" b="1" i="1">
                        <a:latin typeface="Cambria Math" panose="02040503050406030204" pitchFamily="18" charset="0"/>
                        <a:ea typeface="Times New Roman" panose="02020603050405020304" pitchFamily="18" charset="0"/>
                      </a:rPr>
                      <m:t>−</m:t>
                    </m:r>
                    <m:f>
                      <m:fPr>
                        <m:ctrlPr>
                          <a:rPr lang="en-US" sz="3200" b="1" i="1">
                            <a:latin typeface="Cambria Math" panose="02040503050406030204" pitchFamily="18" charset="0"/>
                            <a:ea typeface="Times New Roman" panose="02020603050405020304" pitchFamily="18" charset="0"/>
                          </a:rPr>
                        </m:ctrlPr>
                      </m:fPr>
                      <m:num>
                        <m:r>
                          <a:rPr lang="en-US" sz="3200" b="1" i="1">
                            <a:latin typeface="Cambria Math" panose="02040503050406030204" pitchFamily="18" charset="0"/>
                            <a:ea typeface="Times New Roman" panose="02020603050405020304" pitchFamily="18" charset="0"/>
                          </a:rPr>
                          <m:t>𝟒</m:t>
                        </m:r>
                      </m:num>
                      <m:den>
                        <m:r>
                          <a:rPr lang="en-US" sz="3200" b="1" i="1">
                            <a:latin typeface="Cambria Math" panose="02040503050406030204" pitchFamily="18" charset="0"/>
                            <a:ea typeface="Times New Roman" panose="02020603050405020304" pitchFamily="18" charset="0"/>
                          </a:rPr>
                          <m:t>𝟑</m:t>
                        </m:r>
                      </m:den>
                    </m:f>
                    <m:r>
                      <a:rPr lang="en-US" sz="3200" b="1" i="1">
                        <a:latin typeface="Cambria Math" panose="02040503050406030204" pitchFamily="18" charset="0"/>
                        <a:ea typeface="Times New Roman" panose="02020603050405020304" pitchFamily="18" charset="0"/>
                      </a:rPr>
                      <m:t>≤</m:t>
                    </m:r>
                    <m:r>
                      <a:rPr lang="en-US" sz="3200" b="1" i="1">
                        <a:latin typeface="Cambria Math" panose="02040503050406030204" pitchFamily="18" charset="0"/>
                        <a:ea typeface="Times New Roman" panose="02020603050405020304" pitchFamily="18" charset="0"/>
                      </a:rPr>
                      <m:t>𝒎</m:t>
                    </m:r>
                    <m:r>
                      <a:rPr lang="en-US" sz="3200" b="1" i="1">
                        <a:latin typeface="Cambria Math" panose="02040503050406030204" pitchFamily="18" charset="0"/>
                        <a:ea typeface="Times New Roman" panose="02020603050405020304" pitchFamily="18" charset="0"/>
                      </a:rPr>
                      <m:t>≤</m:t>
                    </m:r>
                    <m:r>
                      <a:rPr lang="en-US" sz="3200" b="1" i="1">
                        <a:latin typeface="Cambria Math" panose="02040503050406030204" pitchFamily="18" charset="0"/>
                        <a:ea typeface="Times New Roman" panose="02020603050405020304" pitchFamily="18" charset="0"/>
                      </a:rPr>
                      <m:t>𝟎</m:t>
                    </m:r>
                  </m:oMath>
                </a14:m>
                <a:endParaRPr lang="en-US" sz="3200" b="1">
                  <a:latin typeface="Times New Roman" panose="02020603050405020304" pitchFamily="18" charset="0"/>
                  <a:ea typeface="Times New Roman" panose="02020603050405020304" pitchFamily="18" charset="0"/>
                </a:endParaRPr>
              </a:p>
              <a:p>
                <a:pPr marL="629920" algn="ctr">
                  <a:lnSpc>
                    <a:spcPct val="115000"/>
                  </a:lnSpc>
                  <a:spcAft>
                    <a:spcPts val="0"/>
                  </a:spcAft>
                </a:pPr>
                <a:r>
                  <a:rPr lang="en-US" sz="3200" b="1">
                    <a:latin typeface="Times New Roman" panose="02020603050405020304" pitchFamily="18" charset="0"/>
                    <a:ea typeface="Times New Roman" panose="02020603050405020304" pitchFamily="18" charset="0"/>
                  </a:rPr>
                  <a:t>Lời</a:t>
                </a:r>
                <a:r>
                  <a:rPr lang="en-US" sz="3200">
                    <a:latin typeface="Times New Roman" panose="02020603050405020304" pitchFamily="18" charset="0"/>
                    <a:ea typeface="Times New Roman" panose="02020603050405020304" pitchFamily="18" charset="0"/>
                  </a:rPr>
                  <a:t> </a:t>
                </a:r>
                <a:r>
                  <a:rPr lang="en-US" sz="3200" b="1">
                    <a:latin typeface="Times New Roman" panose="02020603050405020304" pitchFamily="18" charset="0"/>
                    <a:ea typeface="Times New Roman" panose="02020603050405020304" pitchFamily="18" charset="0"/>
                  </a:rPr>
                  <a:t>giải</a:t>
                </a:r>
                <a:endParaRPr lang="en-US" sz="3200">
                  <a:latin typeface="Times New Roman" panose="02020603050405020304" pitchFamily="18" charset="0"/>
                  <a:ea typeface="Times New Roman" panose="02020603050405020304" pitchFamily="18" charset="0"/>
                </a:endParaRPr>
              </a:p>
              <a:p>
                <a:pPr marL="629920">
                  <a:lnSpc>
                    <a:spcPct val="115000"/>
                  </a:lnSpc>
                  <a:spcAft>
                    <a:spcPts val="0"/>
                  </a:spcAft>
                </a:pPr>
                <a:r>
                  <a:rPr lang="en-US" sz="3200">
                    <a:latin typeface="Times New Roman" panose="02020603050405020304" pitchFamily="18" charset="0"/>
                    <a:ea typeface="Times New Roman" panose="02020603050405020304" pitchFamily="18" charset="0"/>
                  </a:rPr>
                  <a:t>Yêu cầu bài toán </a:t>
                </a:r>
                <a14:m>
                  <m:oMath xmlns:m="http://schemas.openxmlformats.org/officeDocument/2006/math">
                    <m:r>
                      <a:rPr lang="en-US" sz="3200" i="1">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3200" i="1">
                            <a:latin typeface="Cambria Math" panose="02040503050406030204" pitchFamily="18" charset="0"/>
                            <a:ea typeface="Times New Roman" panose="02020603050405020304" pitchFamily="18" charset="0"/>
                          </a:rPr>
                        </m:ctrlPr>
                      </m:dPr>
                      <m:e>
                        <m:eqArr>
                          <m:eqArrPr>
                            <m:ctrlPr>
                              <a:rPr lang="en-US" sz="3200" i="1">
                                <a:latin typeface="Cambria Math" panose="02040503050406030204" pitchFamily="18" charset="0"/>
                                <a:ea typeface="Times New Roman" panose="02020603050405020304" pitchFamily="18" charset="0"/>
                              </a:rPr>
                            </m:ctrlPr>
                          </m:eqArrPr>
                          <m:e>
                            <m:r>
                              <a:rPr lang="en-US" sz="3200" i="1">
                                <a:latin typeface="Cambria Math" panose="02040503050406030204" pitchFamily="18" charset="0"/>
                                <a:ea typeface="Times New Roman" panose="02020603050405020304" pitchFamily="18" charset="0"/>
                              </a:rPr>
                              <m:t>&amp;</m:t>
                            </m:r>
                            <m:r>
                              <a:rPr lang="en-US" sz="3200" i="1">
                                <a:latin typeface="Cambria Math" panose="02040503050406030204" pitchFamily="18" charset="0"/>
                                <a:ea typeface="Times New Roman" panose="02020603050405020304" pitchFamily="18" charset="0"/>
                              </a:rPr>
                              <m:t>𝑎</m:t>
                            </m:r>
                            <m:r>
                              <a:rPr lang="en-US" sz="3200" i="1">
                                <a:latin typeface="Cambria Math" panose="02040503050406030204" pitchFamily="18" charset="0"/>
                                <a:ea typeface="Times New Roman" panose="02020603050405020304" pitchFamily="18" charset="0"/>
                              </a:rPr>
                              <m:t>&gt;</m:t>
                            </m:r>
                            <m:r>
                              <a:rPr lang="en-US" sz="3200" i="1">
                                <a:latin typeface="Cambria Math" panose="02040503050406030204" pitchFamily="18" charset="0"/>
                                <a:ea typeface="Times New Roman" panose="02020603050405020304" pitchFamily="18" charset="0"/>
                              </a:rPr>
                              <m:t>0</m:t>
                            </m:r>
                          </m:e>
                          <m:e>
                            <m:r>
                              <a:rPr lang="en-US" sz="3200" i="1">
                                <a:latin typeface="Cambria Math" panose="02040503050406030204" pitchFamily="18" charset="0"/>
                                <a:ea typeface="Times New Roman" panose="02020603050405020304" pitchFamily="18" charset="0"/>
                              </a:rPr>
                              <m:t>&amp;</m:t>
                            </m:r>
                            <m:sSubSup>
                              <m:sSubSupPr>
                                <m:ctrlPr>
                                  <a:rPr lang="en-US" sz="3200" i="1">
                                    <a:latin typeface="Cambria Math" panose="02040503050406030204" pitchFamily="18" charset="0"/>
                                    <a:ea typeface="Times New Roman" panose="02020603050405020304" pitchFamily="18" charset="0"/>
                                  </a:rPr>
                                </m:ctrlPr>
                              </m:sSubSupPr>
                              <m:e>
                                <m:r>
                                  <a:rPr lang="en-US" sz="3200" i="1">
                                    <a:latin typeface="Cambria Math" panose="02040503050406030204" pitchFamily="18" charset="0"/>
                                    <a:ea typeface="Times New Roman" panose="02020603050405020304" pitchFamily="18" charset="0"/>
                                  </a:rPr>
                                  <m:t>𝛥</m:t>
                                </m:r>
                              </m:e>
                              <m:sub>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𝑦</m:t>
                                    </m:r>
                                  </m:e>
                                  <m:sup>
                                    <m:r>
                                      <a:rPr lang="en-US" sz="3200" i="1">
                                        <a:latin typeface="Cambria Math" panose="02040503050406030204" pitchFamily="18" charset="0"/>
                                        <a:ea typeface="Times New Roman" panose="02020603050405020304" pitchFamily="18" charset="0"/>
                                      </a:rPr>
                                      <m:t>′</m:t>
                                    </m:r>
                                  </m:sup>
                                </m:sSup>
                              </m:sub>
                              <m:sup>
                                <m:r>
                                  <a:rPr lang="en-US" sz="3200" i="1">
                                    <a:latin typeface="Cambria Math" panose="02040503050406030204" pitchFamily="18" charset="0"/>
                                    <a:ea typeface="Times New Roman" panose="02020603050405020304" pitchFamily="18" charset="0"/>
                                  </a:rPr>
                                  <m:t>′</m:t>
                                </m:r>
                              </m:sup>
                            </m:sSub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0</m:t>
                            </m:r>
                          </m:e>
                        </m:eqArr>
                      </m:e>
                    </m:d>
                  </m:oMath>
                </a14:m>
                <a:endParaRPr lang="en-US" sz="3200" i="1">
                  <a:latin typeface="Cambria Math" panose="02040503050406030204" pitchFamily="18" charset="0"/>
                  <a:ea typeface="Times New Roman" panose="02020603050405020304" pitchFamily="18" charset="0"/>
                </a:endParaRPr>
              </a:p>
              <a:p>
                <a:pPr marL="629920">
                  <a:lnSpc>
                    <a:spcPct val="115000"/>
                  </a:lnSpc>
                  <a:spcAft>
                    <a:spcPts val="0"/>
                  </a:spcAft>
                </a:pPr>
                <a14:m>
                  <m:oMath xmlns:m="http://schemas.openxmlformats.org/officeDocument/2006/math">
                    <m:r>
                      <a:rPr lang="en-US" sz="3200" i="1">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3200" i="1">
                            <a:latin typeface="Cambria Math" panose="02040503050406030204" pitchFamily="18" charset="0"/>
                            <a:ea typeface="Times New Roman" panose="02020603050405020304" pitchFamily="18" charset="0"/>
                          </a:rPr>
                        </m:ctrlPr>
                      </m:dPr>
                      <m:e>
                        <m:eqArr>
                          <m:eqArrPr>
                            <m:ctrlPr>
                              <a:rPr lang="en-US" sz="3200" i="1">
                                <a:latin typeface="Cambria Math" panose="02040503050406030204" pitchFamily="18" charset="0"/>
                                <a:ea typeface="Times New Roman" panose="02020603050405020304" pitchFamily="18" charset="0"/>
                              </a:rPr>
                            </m:ctrlPr>
                          </m:eqArrPr>
                          <m:e>
                            <m:r>
                              <a:rPr lang="en-US" sz="3200" i="1">
                                <a:latin typeface="Cambria Math" panose="02040503050406030204" pitchFamily="18" charset="0"/>
                                <a:ea typeface="Times New Roman" panose="02020603050405020304" pitchFamily="18" charset="0"/>
                              </a:rPr>
                              <m:t>&amp;</m:t>
                            </m:r>
                            <m:r>
                              <a:rPr lang="en-US" sz="3200" i="1">
                                <a:latin typeface="Cambria Math" panose="02040503050406030204" pitchFamily="18" charset="0"/>
                                <a:ea typeface="Times New Roman" panose="02020603050405020304" pitchFamily="18" charset="0"/>
                              </a:rPr>
                              <m:t>1</m:t>
                            </m:r>
                            <m:r>
                              <a:rPr lang="en-US" sz="3200" i="1">
                                <a:latin typeface="Cambria Math" panose="02040503050406030204" pitchFamily="18" charset="0"/>
                                <a:ea typeface="Times New Roman" panose="02020603050405020304" pitchFamily="18" charset="0"/>
                              </a:rPr>
                              <m:t>&gt;</m:t>
                            </m:r>
                            <m:r>
                              <a:rPr lang="en-US" sz="3200" i="1">
                                <a:latin typeface="Cambria Math" panose="02040503050406030204" pitchFamily="18" charset="0"/>
                                <a:ea typeface="Times New Roman" panose="02020603050405020304" pitchFamily="18" charset="0"/>
                              </a:rPr>
                              <m:t>0</m:t>
                            </m:r>
                          </m:e>
                          <m:e>
                            <m:r>
                              <a:rPr lang="en-US" sz="3200" i="1">
                                <a:latin typeface="Cambria Math" panose="02040503050406030204" pitchFamily="18" charset="0"/>
                                <a:ea typeface="Times New Roman" panose="02020603050405020304" pitchFamily="18" charset="0"/>
                              </a:rPr>
                              <m:t>&amp;</m:t>
                            </m:r>
                            <m:sSup>
                              <m:sSupPr>
                                <m:ctrlPr>
                                  <a:rPr lang="en-US" sz="3200" i="1">
                                    <a:latin typeface="Cambria Math" panose="02040503050406030204" pitchFamily="18" charset="0"/>
                                    <a:ea typeface="Times New Roman" panose="02020603050405020304" pitchFamily="18" charset="0"/>
                                  </a:rPr>
                                </m:ctrlPr>
                              </m:sSupPr>
                              <m:e>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3</m:t>
                                    </m:r>
                                    <m:r>
                                      <a:rPr lang="en-US" sz="3200" i="1">
                                        <a:latin typeface="Cambria Math" panose="02040503050406030204" pitchFamily="18" charset="0"/>
                                        <a:ea typeface="Times New Roman" panose="02020603050405020304" pitchFamily="18" charset="0"/>
                                      </a:rPr>
                                      <m:t>𝑚</m:t>
                                    </m:r>
                                  </m:e>
                                </m:d>
                              </m:e>
                              <m:sup>
                                <m:r>
                                  <a:rPr lang="en-US" sz="3200" i="1">
                                    <a:latin typeface="Cambria Math" panose="02040503050406030204" pitchFamily="18" charset="0"/>
                                    <a:ea typeface="Times New Roman" panose="02020603050405020304" pitchFamily="18" charset="0"/>
                                  </a:rPr>
                                  <m:t>2</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3</m:t>
                            </m:r>
                            <m:r>
                              <a:rPr lang="en-US" sz="3200" i="1">
                                <a:latin typeface="Cambria Math" panose="02040503050406030204" pitchFamily="18" charset="0"/>
                                <a:ea typeface="Times New Roman" panose="02020603050405020304" pitchFamily="18" charset="0"/>
                              </a:rPr>
                              <m:t>.</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4</m:t>
                                </m:r>
                                <m:r>
                                  <a:rPr lang="en-US" sz="3200" i="1">
                                    <a:latin typeface="Cambria Math" panose="02040503050406030204" pitchFamily="18" charset="0"/>
                                    <a:ea typeface="Times New Roman" panose="02020603050405020304" pitchFamily="18" charset="0"/>
                                  </a:rPr>
                                  <m:t>𝑚</m:t>
                                </m:r>
                              </m:e>
                            </m:d>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0</m:t>
                            </m:r>
                          </m:e>
                        </m:eqArr>
                      </m:e>
                    </m:d>
                  </m:oMath>
                </a14:m>
                <a:r>
                  <a:rPr lang="en-US" sz="3200">
                    <a:ea typeface="Times New Roman" panose="02020603050405020304" pitchFamily="18" charset="0"/>
                    <a:cs typeface="Cambria Math" panose="020405030504060302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cs typeface="Cambria Math" panose="020405030504060302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4</m:t>
                        </m:r>
                      </m:num>
                      <m:den>
                        <m:r>
                          <a:rPr lang="en-US" sz="3200" i="1">
                            <a:latin typeface="Cambria Math" panose="02040503050406030204" pitchFamily="18" charset="0"/>
                            <a:ea typeface="Times New Roman" panose="02020603050405020304" pitchFamily="18" charset="0"/>
                          </a:rPr>
                          <m:t>3</m:t>
                        </m:r>
                      </m:den>
                    </m:f>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𝑚</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0</m:t>
                    </m:r>
                  </m:oMath>
                </a14:m>
                <a:r>
                  <a:rPr lang="en-US" sz="3200">
                    <a:latin typeface="Times New Roman" panose="02020603050405020304" pitchFamily="18" charset="0"/>
                    <a:ea typeface="Times New Roman" panose="02020603050405020304" pitchFamily="18" charset="0"/>
                  </a:rPr>
                  <a:t>.</a:t>
                </a:r>
              </a:p>
            </p:txBody>
          </p:sp>
        </mc:Choice>
        <mc:Fallback>
          <p:sp>
            <p:nvSpPr>
              <p:cNvPr id="8" name="Rectangle 7">
                <a:extLst>
                  <a:ext uri="{FF2B5EF4-FFF2-40B4-BE49-F238E27FC236}">
                    <a16:creationId xmlns:a16="http://schemas.microsoft.com/office/drawing/2014/main" id="{B466C54F-743A-4964-96C8-04AA5FF33B6E}"/>
                  </a:ext>
                </a:extLst>
              </p:cNvPr>
              <p:cNvSpPr>
                <a:spLocks noRot="1" noChangeAspect="1" noMove="1" noResize="1" noEditPoints="1" noAdjustHandles="1" noChangeArrowheads="1" noChangeShapeType="1" noTextEdit="1"/>
              </p:cNvSpPr>
              <p:nvPr/>
            </p:nvSpPr>
            <p:spPr>
              <a:xfrm>
                <a:off x="354904" y="362864"/>
                <a:ext cx="11659296" cy="5592237"/>
              </a:xfrm>
              <a:prstGeom prst="rect">
                <a:avLst/>
              </a:prstGeom>
              <a:blipFill>
                <a:blip r:embed="rId3"/>
                <a:stretch>
                  <a:fillRect l="-1307" t="-981" r="-523"/>
                </a:stretch>
              </a:blipFill>
            </p:spPr>
            <p:txBody>
              <a:bodyPr/>
              <a:lstStyle/>
              <a:p>
                <a:r>
                  <a:rPr lang="en-US">
                    <a:noFill/>
                  </a:rPr>
                  <a:t> </a:t>
                </a:r>
              </a:p>
            </p:txBody>
          </p:sp>
        </mc:Fallback>
      </mc:AlternateContent>
      <p:sp>
        <p:nvSpPr>
          <p:cNvPr id="9" name="Oval 8">
            <a:extLst>
              <a:ext uri="{FF2B5EF4-FFF2-40B4-BE49-F238E27FC236}">
                <a16:creationId xmlns:a16="http://schemas.microsoft.com/office/drawing/2014/main" id="{CC95C343-2A3E-46FF-97DC-8A96C45110B5}"/>
              </a:ext>
            </a:extLst>
          </p:cNvPr>
          <p:cNvSpPr/>
          <p:nvPr/>
        </p:nvSpPr>
        <p:spPr>
          <a:xfrm>
            <a:off x="5351730" y="2020216"/>
            <a:ext cx="510639" cy="504050"/>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1240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wipe(left)">
                                      <p:cBhvr>
                                        <p:cTn id="7" dur="1000"/>
                                        <p:tgtEl>
                                          <p:spTgt spid="8">
                                            <p:txEl>
                                              <p:pRg st="3" end="3"/>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animEffect transition="in" filter="wipe(left)">
                                      <p:cBhvr>
                                        <p:cTn id="11" dur="1000"/>
                                        <p:tgtEl>
                                          <p:spTgt spid="8">
                                            <p:txEl>
                                              <p:pRg st="4" end="4"/>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Effect transition="in" filter="wipe(left)">
                                      <p:cBhvr>
                                        <p:cTn id="15" dur="1000"/>
                                        <p:tgtEl>
                                          <p:spTgt spid="8">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Left 1">
            <a:hlinkClick r:id="rId2" action="ppaction://hlinksldjump"/>
            <a:extLst>
              <a:ext uri="{FF2B5EF4-FFF2-40B4-BE49-F238E27FC236}">
                <a16:creationId xmlns:a16="http://schemas.microsoft.com/office/drawing/2014/main" id="{BE5D8A25-41CA-4217-95F6-FE0136271A4B}"/>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81885ACD-46AF-4A63-8F76-84FF338FC1C9}"/>
                  </a:ext>
                </a:extLst>
              </p:cNvPr>
              <p:cNvSpPr/>
              <p:nvPr/>
            </p:nvSpPr>
            <p:spPr>
              <a:xfrm>
                <a:off x="191283" y="128493"/>
                <a:ext cx="11022034" cy="6411242"/>
              </a:xfrm>
              <a:prstGeom prst="rect">
                <a:avLst/>
              </a:prstGeom>
            </p:spPr>
            <p:txBody>
              <a:bodyPr wrap="square">
                <a:spAutoFit/>
              </a:bodyPr>
              <a:lstStyle/>
              <a:p>
                <a:pPr marL="629920" indent="-629920" algn="just">
                  <a:lnSpc>
                    <a:spcPct val="115000"/>
                  </a:lnSpc>
                  <a:spcBef>
                    <a:spcPts val="600"/>
                  </a:spcBef>
                  <a:tabLst>
                    <a:tab pos="629920" algn="l"/>
                  </a:tabLst>
                </a:pPr>
                <a:r>
                  <a:rPr lang="vi-VN" sz="3200" b="1">
                    <a:solidFill>
                      <a:srgbClr val="0000FF"/>
                    </a:solidFill>
                    <a:latin typeface="Times New Roman" panose="02020603050405020304" pitchFamily="18" charset="0"/>
                    <a:ea typeface="Times New Roman" panose="02020603050405020304" pitchFamily="18" charset="0"/>
                  </a:rPr>
                  <a:t>Câu </a:t>
                </a:r>
                <a:r>
                  <a:rPr lang="en-US" sz="3200" b="1">
                    <a:solidFill>
                      <a:srgbClr val="0000FF"/>
                    </a:solidFill>
                    <a:latin typeface="Times New Roman" panose="02020603050405020304" pitchFamily="18" charset="0"/>
                    <a:ea typeface="Times New Roman" panose="02020603050405020304" pitchFamily="18" charset="0"/>
                  </a:rPr>
                  <a:t>12</a:t>
                </a:r>
                <a:r>
                  <a:rPr lang="vi-VN" sz="3200" b="1">
                    <a:solidFill>
                      <a:srgbClr val="0000FF"/>
                    </a:solidFill>
                    <a:latin typeface="Times New Roman" panose="02020603050405020304" pitchFamily="18" charset="0"/>
                    <a:ea typeface="Times New Roman" panose="02020603050405020304" pitchFamily="18" charset="0"/>
                  </a:rPr>
                  <a:t>:</a:t>
                </a:r>
                <a:r>
                  <a:rPr lang="en-US" sz="3200" b="1">
                    <a:solidFill>
                      <a:srgbClr val="0000FF"/>
                    </a:solidFill>
                    <a:latin typeface="Times New Roman" panose="02020603050405020304" pitchFamily="18" charset="0"/>
                    <a:ea typeface="Times New Roman" panose="02020603050405020304" pitchFamily="18" charset="0"/>
                  </a:rPr>
                  <a:t> </a:t>
                </a:r>
                <a:r>
                  <a:rPr lang="vi-VN" sz="3200">
                    <a:latin typeface="Times New Roman" panose="02020603050405020304" pitchFamily="18" charset="0"/>
                    <a:ea typeface="Times New Roman" panose="02020603050405020304" pitchFamily="18" charset="0"/>
                  </a:rPr>
                  <a:t>Tìm tất cả các giá trị m để hàm số </a:t>
                </a:r>
                <a:endParaRPr lang="en-US" sz="3200">
                  <a:latin typeface="Times New Roman" panose="02020603050405020304" pitchFamily="18" charset="0"/>
                  <a:ea typeface="Times New Roman" panose="02020603050405020304" pitchFamily="18" charset="0"/>
                </a:endParaRPr>
              </a:p>
              <a:p>
                <a:pPr marL="629920" indent="-629920" algn="just">
                  <a:lnSpc>
                    <a:spcPct val="115000"/>
                  </a:lnSpc>
                  <a:spcBef>
                    <a:spcPts val="600"/>
                  </a:spcBef>
                  <a:tabLst>
                    <a:tab pos="629920" algn="l"/>
                  </a:tabLst>
                </a:pPr>
                <a:r>
                  <a:rPr lang="en-US" sz="320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1</m:t>
                        </m:r>
                      </m:num>
                      <m:den>
                        <m:r>
                          <a:rPr lang="en-US" sz="3200" i="1">
                            <a:latin typeface="Cambria Math" panose="02040503050406030204" pitchFamily="18" charset="0"/>
                            <a:ea typeface="Times New Roman" panose="02020603050405020304" pitchFamily="18" charset="0"/>
                          </a:rPr>
                          <m:t>3</m:t>
                        </m:r>
                      </m:den>
                    </m:f>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𝑚</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𝑥</m:t>
                            </m:r>
                          </m:e>
                          <m:sup>
                            <m:r>
                              <a:rPr lang="en-US" sz="3200" i="1">
                                <a:latin typeface="Cambria Math" panose="02040503050406030204" pitchFamily="18" charset="0"/>
                                <a:ea typeface="Times New Roman" panose="02020603050405020304" pitchFamily="18" charset="0"/>
                              </a:rPr>
                              <m:t>2</m:t>
                            </m:r>
                          </m:sup>
                        </m:sSup>
                      </m:num>
                      <m:den>
                        <m:r>
                          <a:rPr lang="en-US" sz="3200" i="1">
                            <a:latin typeface="Cambria Math" panose="02040503050406030204" pitchFamily="18" charset="0"/>
                            <a:ea typeface="Times New Roman" panose="02020603050405020304" pitchFamily="18" charset="0"/>
                          </a:rPr>
                          <m:t>2</m:t>
                        </m:r>
                      </m:den>
                    </m:f>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2</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2017</m:t>
                    </m:r>
                  </m:oMath>
                </a14:m>
                <a:r>
                  <a:rPr lang="vi-VN" sz="3200">
                    <a:latin typeface="Times New Roman" panose="02020603050405020304" pitchFamily="18" charset="0"/>
                    <a:ea typeface="Times New Roman" panose="02020603050405020304" pitchFamily="18" charset="0"/>
                  </a:rPr>
                  <a:t> đồng biến trên </a:t>
                </a:r>
                <a14:m>
                  <m:oMath xmlns:m="http://schemas.openxmlformats.org/officeDocument/2006/math">
                    <m:r>
                      <a:rPr lang="en-US" sz="3200" i="1">
                        <a:latin typeface="Cambria Math" panose="02040503050406030204" pitchFamily="18" charset="0"/>
                        <a:ea typeface="Times New Roman" panose="02020603050405020304" pitchFamily="18" charset="0"/>
                      </a:rPr>
                      <m:t>ℝ</m:t>
                    </m:r>
                  </m:oMath>
                </a14:m>
                <a:r>
                  <a:rPr lang="vi-VN" sz="3200">
                    <a:latin typeface="Times New Roman" panose="02020603050405020304" pitchFamily="18" charset="0"/>
                    <a:ea typeface="Times New Roman" panose="02020603050405020304" pitchFamily="18" charset="0"/>
                  </a:rPr>
                  <a:t>.</a:t>
                </a:r>
                <a:endParaRPr lang="en-US" sz="3200">
                  <a:latin typeface="Times New Roman" panose="02020603050405020304" pitchFamily="18" charset="0"/>
                  <a:ea typeface="Times New Roman" panose="02020603050405020304" pitchFamily="18" charset="0"/>
                </a:endParaRPr>
              </a:p>
              <a:p>
                <a:pPr marL="629920" algn="just">
                  <a:lnSpc>
                    <a:spcPct val="115000"/>
                  </a:lnSpc>
                  <a:spcAft>
                    <a:spcPts val="0"/>
                  </a:spcAft>
                  <a:tabLst>
                    <a:tab pos="3599815" algn="l"/>
                    <a:tab pos="5039995" algn="l"/>
                  </a:tabLst>
                </a:pPr>
                <a:r>
                  <a:rPr lang="vi-VN" sz="32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2</m:t>
                    </m:r>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2</m:t>
                        </m:r>
                      </m:e>
                    </m:rad>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𝑚</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2</m:t>
                    </m:r>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2</m:t>
                        </m:r>
                      </m:e>
                    </m:rad>
                  </m:oMath>
                </a14:m>
                <a:r>
                  <a:rPr lang="vi-VN" sz="3200">
                    <a:latin typeface="Times New Roman" panose="02020603050405020304" pitchFamily="18" charset="0"/>
                    <a:ea typeface="Times New Roman" panose="02020603050405020304" pitchFamily="18" charset="0"/>
                  </a:rPr>
                  <a:t>.	</a:t>
                </a:r>
                <a:r>
                  <a:rPr lang="en-US" sz="3200">
                    <a:latin typeface="Times New Roman" panose="02020603050405020304" pitchFamily="18" charset="0"/>
                    <a:ea typeface="Times New Roman" panose="02020603050405020304" pitchFamily="18" charset="0"/>
                  </a:rPr>
                  <a:t>		</a:t>
                </a:r>
                <a:r>
                  <a:rPr lang="vi-VN" sz="32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2</m:t>
                    </m:r>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2</m:t>
                        </m:r>
                      </m:e>
                    </m:rad>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𝑚</m:t>
                    </m:r>
                  </m:oMath>
                </a14:m>
                <a:r>
                  <a:rPr lang="vi-VN" sz="3200">
                    <a:latin typeface="Times New Roman" panose="02020603050405020304" pitchFamily="18" charset="0"/>
                    <a:ea typeface="Times New Roman" panose="02020603050405020304" pitchFamily="18" charset="0"/>
                  </a:rPr>
                  <a:t>.</a:t>
                </a:r>
                <a:endParaRPr lang="en-US" sz="3200">
                  <a:latin typeface="Times New Roman" panose="02020603050405020304" pitchFamily="18" charset="0"/>
                  <a:ea typeface="Times New Roman" panose="02020603050405020304" pitchFamily="18" charset="0"/>
                </a:endParaRPr>
              </a:p>
              <a:p>
                <a:pPr marL="629920" algn="just">
                  <a:lnSpc>
                    <a:spcPct val="115000"/>
                  </a:lnSpc>
                  <a:spcAft>
                    <a:spcPts val="0"/>
                  </a:spcAft>
                  <a:tabLst>
                    <a:tab pos="3599815" algn="l"/>
                    <a:tab pos="5039995" algn="l"/>
                  </a:tabLst>
                </a:pPr>
                <a:r>
                  <a:rPr lang="vi-VN" sz="32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2</m:t>
                    </m:r>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2</m:t>
                        </m:r>
                      </m:e>
                    </m:rad>
                    <m:r>
                      <a:rPr lang="en-US" sz="3200" i="1">
                        <a:latin typeface="Cambria Math" panose="02040503050406030204" pitchFamily="18" charset="0"/>
                        <a:ea typeface="Times New Roman" panose="02020603050405020304" pitchFamily="18" charset="0"/>
                      </a:rPr>
                      <m:t>&lt;</m:t>
                    </m:r>
                    <m:r>
                      <a:rPr lang="en-US" sz="3200" i="1">
                        <a:latin typeface="Cambria Math" panose="02040503050406030204" pitchFamily="18" charset="0"/>
                        <a:ea typeface="Times New Roman" panose="02020603050405020304" pitchFamily="18" charset="0"/>
                      </a:rPr>
                      <m:t>𝑚</m:t>
                    </m:r>
                    <m:r>
                      <a:rPr lang="en-US" sz="3200" i="1">
                        <a:latin typeface="Cambria Math" panose="02040503050406030204" pitchFamily="18" charset="0"/>
                        <a:ea typeface="Times New Roman" panose="02020603050405020304" pitchFamily="18" charset="0"/>
                      </a:rPr>
                      <m:t>&lt;</m:t>
                    </m:r>
                    <m:r>
                      <a:rPr lang="en-US" sz="3200" i="1">
                        <a:latin typeface="Cambria Math" panose="02040503050406030204" pitchFamily="18" charset="0"/>
                        <a:ea typeface="Times New Roman" panose="02020603050405020304" pitchFamily="18" charset="0"/>
                      </a:rPr>
                      <m:t>2</m:t>
                    </m:r>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2</m:t>
                        </m:r>
                      </m:e>
                    </m:rad>
                  </m:oMath>
                </a14:m>
                <a:r>
                  <a:rPr lang="vi-VN" sz="3200">
                    <a:latin typeface="Times New Roman" panose="02020603050405020304" pitchFamily="18" charset="0"/>
                    <a:ea typeface="Times New Roman" panose="02020603050405020304" pitchFamily="18" charset="0"/>
                  </a:rPr>
                  <a:t>.	</a:t>
                </a:r>
                <a:r>
                  <a:rPr lang="en-US" sz="3200">
                    <a:latin typeface="Times New Roman" panose="02020603050405020304" pitchFamily="18" charset="0"/>
                    <a:ea typeface="Times New Roman" panose="02020603050405020304" pitchFamily="18" charset="0"/>
                  </a:rPr>
                  <a:t>		</a:t>
                </a:r>
                <a:r>
                  <a:rPr lang="vi-VN" sz="32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en-US" sz="3200" i="1">
                        <a:latin typeface="Cambria Math" panose="02040503050406030204" pitchFamily="18" charset="0"/>
                        <a:ea typeface="Times New Roman" panose="02020603050405020304" pitchFamily="18" charset="0"/>
                      </a:rPr>
                      <m:t>𝑚</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2</m:t>
                    </m:r>
                    <m:rad>
                      <m:radPr>
                        <m:degHide m:val="on"/>
                        <m:ctrlPr>
                          <a:rPr lang="en-US" sz="3200" i="1">
                            <a:latin typeface="Cambria Math" panose="02040503050406030204" pitchFamily="18" charset="0"/>
                            <a:ea typeface="Times New Roman" panose="02020603050405020304" pitchFamily="18" charset="0"/>
                          </a:rPr>
                        </m:ctrlPr>
                      </m:radPr>
                      <m:deg/>
                      <m:e>
                        <m:r>
                          <a:rPr lang="en-US" sz="3200" i="1">
                            <a:latin typeface="Cambria Math" panose="02040503050406030204" pitchFamily="18" charset="0"/>
                            <a:ea typeface="Times New Roman" panose="02020603050405020304" pitchFamily="18" charset="0"/>
                          </a:rPr>
                          <m:t>2</m:t>
                        </m:r>
                      </m:e>
                    </m:rad>
                  </m:oMath>
                </a14:m>
                <a:r>
                  <a:rPr lang="vi-VN" sz="3200">
                    <a:latin typeface="Times New Roman" panose="02020603050405020304" pitchFamily="18" charset="0"/>
                    <a:ea typeface="Times New Roman" panose="02020603050405020304" pitchFamily="18" charset="0"/>
                  </a:rPr>
                  <a:t>.</a:t>
                </a:r>
                <a:endParaRPr lang="en-US" sz="3200">
                  <a:latin typeface="Times New Roman" panose="02020603050405020304" pitchFamily="18" charset="0"/>
                  <a:ea typeface="Times New Roman" panose="02020603050405020304" pitchFamily="18" charset="0"/>
                </a:endParaRPr>
              </a:p>
              <a:p>
                <a:pPr marL="629920" algn="ctr">
                  <a:lnSpc>
                    <a:spcPct val="115000"/>
                  </a:lnSpc>
                  <a:spcAft>
                    <a:spcPts val="0"/>
                  </a:spcAft>
                </a:pPr>
                <a:r>
                  <a:rPr lang="vi-VN" sz="3200" b="1">
                    <a:latin typeface="Times New Roman" panose="02020603050405020304" pitchFamily="18" charset="0"/>
                    <a:ea typeface="Times New Roman" panose="02020603050405020304" pitchFamily="18" charset="0"/>
                  </a:rPr>
                  <a:t>Lời</a:t>
                </a:r>
                <a:r>
                  <a:rPr lang="vi-VN" sz="3200">
                    <a:latin typeface="Times New Roman" panose="02020603050405020304" pitchFamily="18" charset="0"/>
                    <a:ea typeface="Times New Roman" panose="02020603050405020304" pitchFamily="18" charset="0"/>
                  </a:rPr>
                  <a:t> </a:t>
                </a:r>
                <a:r>
                  <a:rPr lang="vi-VN" sz="3200" b="1">
                    <a:latin typeface="Times New Roman" panose="02020603050405020304" pitchFamily="18" charset="0"/>
                    <a:ea typeface="Times New Roman" panose="02020603050405020304" pitchFamily="18" charset="0"/>
                  </a:rPr>
                  <a:t>giải</a:t>
                </a:r>
                <a:endParaRPr lang="en-US" sz="3200">
                  <a:latin typeface="Times New Roman" panose="02020603050405020304" pitchFamily="18" charset="0"/>
                  <a:ea typeface="Times New Roman" panose="02020603050405020304" pitchFamily="18" charset="0"/>
                </a:endParaRPr>
              </a:p>
              <a:p>
                <a:pPr marL="629920" algn="just">
                  <a:lnSpc>
                    <a:spcPct val="115000"/>
                  </a:lnSpc>
                  <a:spcAft>
                    <a:spcPts val="0"/>
                  </a:spcAft>
                </a:pPr>
                <a:r>
                  <a:rPr lang="vi-VN" sz="3200" b="1">
                    <a:solidFill>
                      <a:srgbClr val="000000"/>
                    </a:solidFill>
                    <a:latin typeface="Times New Roman" panose="02020603050405020304" pitchFamily="18" charset="0"/>
                    <a:ea typeface="Calibri" panose="020F0502020204030204" pitchFamily="34" charset="0"/>
                  </a:rPr>
                  <a:t>Phương</a:t>
                </a:r>
                <a:r>
                  <a:rPr lang="vi-VN" sz="3200">
                    <a:solidFill>
                      <a:srgbClr val="000000"/>
                    </a:solidFill>
                    <a:latin typeface="Times New Roman" panose="02020603050405020304" pitchFamily="18" charset="0"/>
                    <a:ea typeface="Calibri" panose="020F0502020204030204" pitchFamily="34" charset="0"/>
                  </a:rPr>
                  <a:t> </a:t>
                </a:r>
                <a:r>
                  <a:rPr lang="vi-VN" sz="3200" b="1">
                    <a:solidFill>
                      <a:srgbClr val="000000"/>
                    </a:solidFill>
                    <a:latin typeface="Times New Roman" panose="02020603050405020304" pitchFamily="18" charset="0"/>
                    <a:ea typeface="Calibri" panose="020F0502020204030204" pitchFamily="34" charset="0"/>
                  </a:rPr>
                  <a:t>pháp:</a:t>
                </a:r>
                <a:endParaRPr lang="en-US" sz="3200">
                  <a:solidFill>
                    <a:srgbClr val="000000"/>
                  </a:solidFill>
                  <a:latin typeface="Times New Roman" panose="02020603050405020304" pitchFamily="18" charset="0"/>
                  <a:ea typeface="Calibri" panose="020F0502020204030204" pitchFamily="34" charset="0"/>
                </a:endParaRPr>
              </a:p>
              <a:p>
                <a:pPr marL="629920" algn="just">
                  <a:lnSpc>
                    <a:spcPct val="115000"/>
                  </a:lnSpc>
                  <a:spcAft>
                    <a:spcPts val="0"/>
                  </a:spcAft>
                </a:pPr>
                <a:r>
                  <a:rPr lang="vi-VN" sz="3200">
                    <a:solidFill>
                      <a:srgbClr val="000000"/>
                    </a:solidFill>
                    <a:latin typeface="Times New Roman" panose="02020603050405020304" pitchFamily="18" charset="0"/>
                    <a:ea typeface="Calibri" panose="020F0502020204030204" pitchFamily="34" charset="0"/>
                  </a:rPr>
                  <a:t>+ Để hàm số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rPr>
                      <m:t>𝑦</m:t>
                    </m:r>
                    <m:r>
                      <a:rPr lang="en-US" sz="3200" i="1">
                        <a:solidFill>
                          <a:srgbClr val="000000"/>
                        </a:solidFill>
                        <a:latin typeface="Cambria Math" panose="02040503050406030204" pitchFamily="18" charset="0"/>
                        <a:ea typeface="Calibri" panose="020F0502020204030204" pitchFamily="34" charset="0"/>
                      </a:rPr>
                      <m:t>=</m:t>
                    </m:r>
                    <m:r>
                      <a:rPr lang="en-US" sz="3200" i="1">
                        <a:solidFill>
                          <a:srgbClr val="000000"/>
                        </a:solidFill>
                        <a:latin typeface="Cambria Math" panose="02040503050406030204" pitchFamily="18" charset="0"/>
                        <a:ea typeface="Calibri" panose="020F0502020204030204" pitchFamily="34" charset="0"/>
                      </a:rPr>
                      <m:t>𝑓</m:t>
                    </m:r>
                    <m:d>
                      <m:dPr>
                        <m:ctrlPr>
                          <a:rPr lang="en-US" sz="3200" i="1">
                            <a:solidFill>
                              <a:srgbClr val="000000"/>
                            </a:solidFill>
                            <a:latin typeface="Cambria Math" panose="02040503050406030204" pitchFamily="18" charset="0"/>
                            <a:ea typeface="Calibri" panose="020F0502020204030204" pitchFamily="34" charset="0"/>
                          </a:rPr>
                        </m:ctrlPr>
                      </m:dPr>
                      <m:e>
                        <m:r>
                          <a:rPr lang="en-US" sz="3200" i="1">
                            <a:solidFill>
                              <a:srgbClr val="000000"/>
                            </a:solidFill>
                            <a:latin typeface="Cambria Math" panose="02040503050406030204" pitchFamily="18" charset="0"/>
                            <a:ea typeface="Calibri" panose="020F0502020204030204" pitchFamily="34" charset="0"/>
                          </a:rPr>
                          <m:t>𝑥</m:t>
                        </m:r>
                      </m:e>
                    </m:d>
                  </m:oMath>
                </a14:m>
                <a:r>
                  <a:rPr lang="vi-VN" sz="3200">
                    <a:solidFill>
                      <a:srgbClr val="000000"/>
                    </a:solidFill>
                    <a:latin typeface="Times New Roman" panose="02020603050405020304" pitchFamily="18" charset="0"/>
                    <a:ea typeface="Calibri" panose="020F0502020204030204" pitchFamily="34" charset="0"/>
                  </a:rPr>
                  <a:t>đồng biến trên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rPr>
                      <m:t>ℝ</m:t>
                    </m:r>
                  </m:oMath>
                </a14:m>
                <a:r>
                  <a:rPr lang="vi-VN" sz="3200">
                    <a:solidFill>
                      <a:srgbClr val="000000"/>
                    </a:solidFill>
                    <a:latin typeface="Times New Roman" panose="02020603050405020304" pitchFamily="18" charset="0"/>
                    <a:ea typeface="Calibri" panose="020F0502020204030204" pitchFamily="34" charset="0"/>
                  </a:rPr>
                  <a:t> khi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rPr>
                      <m:t>𝑥</m:t>
                    </m:r>
                  </m:oMath>
                </a14:m>
                <a:r>
                  <a:rPr lang="vi-VN" sz="3200">
                    <a:solidFill>
                      <a:srgbClr val="000000"/>
                    </a:solidFill>
                    <a:latin typeface="Times New Roman" panose="02020603050405020304" pitchFamily="18" charset="0"/>
                    <a:ea typeface="Calibri" panose="020F0502020204030204" pitchFamily="34" charset="0"/>
                  </a:rPr>
                  <a:t> liên tục trên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rPr>
                      <m:t>ℝ</m:t>
                    </m:r>
                  </m:oMath>
                </a14:m>
                <a:r>
                  <a:rPr lang="vi-VN" sz="3200">
                    <a:solidFill>
                      <a:srgbClr val="000000"/>
                    </a:solidFill>
                    <a:latin typeface="Times New Roman" panose="02020603050405020304" pitchFamily="18" charset="0"/>
                    <a:ea typeface="Calibri" panose="020F0502020204030204" pitchFamily="34" charset="0"/>
                  </a:rPr>
                  <a:t> thì </a:t>
                </a:r>
                <a14:m>
                  <m:oMath xmlns:m="http://schemas.openxmlformats.org/officeDocument/2006/math">
                    <m:sSup>
                      <m:sSupPr>
                        <m:ctrlPr>
                          <a:rPr lang="en-US" sz="3200" i="1">
                            <a:solidFill>
                              <a:srgbClr val="000000"/>
                            </a:solidFill>
                            <a:latin typeface="Cambria Math" panose="02040503050406030204" pitchFamily="18" charset="0"/>
                            <a:ea typeface="Calibri" panose="020F0502020204030204" pitchFamily="34" charset="0"/>
                          </a:rPr>
                        </m:ctrlPr>
                      </m:sSupPr>
                      <m:e>
                        <m:r>
                          <a:rPr lang="en-US" sz="3200" i="1">
                            <a:solidFill>
                              <a:srgbClr val="000000"/>
                            </a:solidFill>
                            <a:latin typeface="Cambria Math" panose="02040503050406030204" pitchFamily="18" charset="0"/>
                            <a:ea typeface="Calibri" panose="020F0502020204030204" pitchFamily="34" charset="0"/>
                          </a:rPr>
                          <m:t>𝑦</m:t>
                        </m:r>
                      </m:e>
                      <m:sup>
                        <m:r>
                          <a:rPr lang="en-US" sz="3200" i="1">
                            <a:solidFill>
                              <a:srgbClr val="000000"/>
                            </a:solidFill>
                            <a:latin typeface="Cambria Math" panose="02040503050406030204" pitchFamily="18" charset="0"/>
                            <a:ea typeface="Calibri" panose="020F0502020204030204" pitchFamily="34" charset="0"/>
                          </a:rPr>
                          <m:t>′</m:t>
                        </m:r>
                      </m:sup>
                    </m:sSup>
                    <m:r>
                      <a:rPr lang="en-US" sz="3200" i="1">
                        <a:solidFill>
                          <a:srgbClr val="000000"/>
                        </a:solidFill>
                        <a:latin typeface="Cambria Math" panose="02040503050406030204" pitchFamily="18" charset="0"/>
                        <a:ea typeface="Calibri" panose="020F0502020204030204" pitchFamily="34" charset="0"/>
                      </a:rPr>
                      <m:t>≥</m:t>
                    </m:r>
                    <m:r>
                      <a:rPr lang="en-US" sz="3200" i="1">
                        <a:solidFill>
                          <a:srgbClr val="000000"/>
                        </a:solidFill>
                        <a:latin typeface="Cambria Math" panose="02040503050406030204" pitchFamily="18" charset="0"/>
                        <a:ea typeface="Calibri" panose="020F0502020204030204" pitchFamily="34" charset="0"/>
                      </a:rPr>
                      <m:t>0</m:t>
                    </m:r>
                  </m:oMath>
                </a14:m>
                <a:r>
                  <a:rPr lang="vi-VN" sz="3200">
                    <a:solidFill>
                      <a:srgbClr val="000000"/>
                    </a:solidFill>
                    <a:latin typeface="Times New Roman" panose="02020603050405020304" pitchFamily="18" charset="0"/>
                    <a:ea typeface="Calibri" panose="020F0502020204030204" pitchFamily="34" charset="0"/>
                  </a:rPr>
                  <a:t> với mọi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rPr>
                      <m:t>𝑥</m:t>
                    </m:r>
                  </m:oMath>
                </a14:m>
                <a:r>
                  <a:rPr lang="vi-VN" sz="3200">
                    <a:solidFill>
                      <a:srgbClr val="000000"/>
                    </a:solidFill>
                    <a:latin typeface="Times New Roman" panose="02020603050405020304" pitchFamily="18" charset="0"/>
                    <a:ea typeface="Calibri" panose="020F0502020204030204" pitchFamily="34" charset="0"/>
                  </a:rPr>
                  <a:t>.</a:t>
                </a:r>
                <a:endParaRPr lang="en-US" sz="3200">
                  <a:solidFill>
                    <a:srgbClr val="000000"/>
                  </a:solidFill>
                  <a:latin typeface="Times New Roman" panose="02020603050405020304" pitchFamily="18" charset="0"/>
                  <a:ea typeface="Calibri" panose="020F0502020204030204" pitchFamily="34" charset="0"/>
                </a:endParaRPr>
              </a:p>
              <a:p>
                <a:pPr marL="629920" algn="just">
                  <a:lnSpc>
                    <a:spcPct val="115000"/>
                  </a:lnSpc>
                  <a:spcAft>
                    <a:spcPts val="0"/>
                  </a:spcAft>
                </a:pPr>
                <a:r>
                  <a:rPr lang="vi-VN" sz="3200">
                    <a:solidFill>
                      <a:srgbClr val="000000"/>
                    </a:solidFill>
                    <a:latin typeface="Times New Roman" panose="02020603050405020304" pitchFamily="18" charset="0"/>
                    <a:ea typeface="Calibri" panose="020F0502020204030204" pitchFamily="34" charset="0"/>
                  </a:rPr>
                  <a:t>+ </a:t>
                </a:r>
                <a14:m>
                  <m:oMath xmlns:m="http://schemas.openxmlformats.org/officeDocument/2006/math">
                    <m:sSup>
                      <m:sSupPr>
                        <m:ctrlPr>
                          <a:rPr lang="en-US" sz="3200" i="1">
                            <a:solidFill>
                              <a:srgbClr val="000000"/>
                            </a:solidFill>
                            <a:latin typeface="Cambria Math" panose="02040503050406030204" pitchFamily="18" charset="0"/>
                            <a:ea typeface="Calibri" panose="020F0502020204030204" pitchFamily="34" charset="0"/>
                          </a:rPr>
                        </m:ctrlPr>
                      </m:sSupPr>
                      <m:e>
                        <m:r>
                          <a:rPr lang="en-US" sz="3200" i="1">
                            <a:solidFill>
                              <a:srgbClr val="000000"/>
                            </a:solidFill>
                            <a:latin typeface="Cambria Math" panose="02040503050406030204" pitchFamily="18" charset="0"/>
                            <a:ea typeface="Calibri" panose="020F0502020204030204" pitchFamily="34" charset="0"/>
                          </a:rPr>
                          <m:t>𝑦</m:t>
                        </m:r>
                      </m:e>
                      <m:sup>
                        <m:r>
                          <a:rPr lang="en-US" sz="3200" i="1">
                            <a:solidFill>
                              <a:srgbClr val="000000"/>
                            </a:solidFill>
                            <a:latin typeface="Cambria Math" panose="02040503050406030204" pitchFamily="18" charset="0"/>
                            <a:ea typeface="Calibri" panose="020F0502020204030204" pitchFamily="34" charset="0"/>
                          </a:rPr>
                          <m:t>′</m:t>
                        </m:r>
                      </m:sup>
                    </m:sSup>
                    <m:r>
                      <a:rPr lang="en-US" sz="3200" i="1">
                        <a:solidFill>
                          <a:srgbClr val="000000"/>
                        </a:solidFill>
                        <a:latin typeface="Cambria Math" panose="02040503050406030204" pitchFamily="18" charset="0"/>
                        <a:ea typeface="Calibri" panose="020F0502020204030204" pitchFamily="34" charset="0"/>
                      </a:rPr>
                      <m:t>=</m:t>
                    </m:r>
                    <m:sSup>
                      <m:sSupPr>
                        <m:ctrlPr>
                          <a:rPr lang="en-US" sz="3200" i="1">
                            <a:solidFill>
                              <a:srgbClr val="000000"/>
                            </a:solidFill>
                            <a:latin typeface="Cambria Math" panose="02040503050406030204" pitchFamily="18" charset="0"/>
                            <a:ea typeface="Calibri" panose="020F0502020204030204" pitchFamily="34" charset="0"/>
                          </a:rPr>
                        </m:ctrlPr>
                      </m:sSupPr>
                      <m:e>
                        <m:r>
                          <a:rPr lang="en-US" sz="3200" i="1">
                            <a:solidFill>
                              <a:srgbClr val="000000"/>
                            </a:solidFill>
                            <a:latin typeface="Cambria Math" panose="02040503050406030204" pitchFamily="18" charset="0"/>
                            <a:ea typeface="Calibri" panose="020F0502020204030204" pitchFamily="34" charset="0"/>
                          </a:rPr>
                          <m:t>𝑥</m:t>
                        </m:r>
                      </m:e>
                      <m:sup>
                        <m:r>
                          <a:rPr lang="en-US" sz="3200" i="1">
                            <a:solidFill>
                              <a:srgbClr val="000000"/>
                            </a:solidFill>
                            <a:latin typeface="Cambria Math" panose="02040503050406030204" pitchFamily="18" charset="0"/>
                            <a:ea typeface="Calibri" panose="020F0502020204030204" pitchFamily="34" charset="0"/>
                          </a:rPr>
                          <m:t>2</m:t>
                        </m:r>
                      </m:sup>
                    </m:sSup>
                    <m:r>
                      <a:rPr lang="en-US" sz="3200" i="1">
                        <a:solidFill>
                          <a:srgbClr val="000000"/>
                        </a:solidFill>
                        <a:latin typeface="Cambria Math" panose="02040503050406030204" pitchFamily="18" charset="0"/>
                        <a:ea typeface="Calibri" panose="020F0502020204030204" pitchFamily="34" charset="0"/>
                      </a:rPr>
                      <m:t>−</m:t>
                    </m:r>
                    <m:r>
                      <a:rPr lang="en-US" sz="3200" i="1">
                        <a:solidFill>
                          <a:srgbClr val="000000"/>
                        </a:solidFill>
                        <a:latin typeface="Cambria Math" panose="02040503050406030204" pitchFamily="18" charset="0"/>
                        <a:ea typeface="Calibri" panose="020F0502020204030204" pitchFamily="34" charset="0"/>
                      </a:rPr>
                      <m:t>𝑚𝑥</m:t>
                    </m:r>
                    <m:r>
                      <a:rPr lang="en-US" sz="3200" i="1">
                        <a:solidFill>
                          <a:srgbClr val="000000"/>
                        </a:solidFill>
                        <a:latin typeface="Cambria Math" panose="02040503050406030204" pitchFamily="18" charset="0"/>
                        <a:ea typeface="Calibri" panose="020F0502020204030204" pitchFamily="34" charset="0"/>
                      </a:rPr>
                      <m:t>+</m:t>
                    </m:r>
                    <m:r>
                      <a:rPr lang="en-US" sz="3200" i="1">
                        <a:solidFill>
                          <a:srgbClr val="000000"/>
                        </a:solidFill>
                        <a:latin typeface="Cambria Math" panose="02040503050406030204" pitchFamily="18" charset="0"/>
                        <a:ea typeface="Calibri" panose="020F0502020204030204" pitchFamily="34" charset="0"/>
                      </a:rPr>
                      <m:t>2</m:t>
                    </m:r>
                    <m:r>
                      <a:rPr lang="en-US" sz="3200" i="1">
                        <a:solidFill>
                          <a:srgbClr val="000000"/>
                        </a:solidFill>
                        <a:latin typeface="Cambria Math" panose="02040503050406030204" pitchFamily="18" charset="0"/>
                        <a:ea typeface="Calibri" panose="020F0502020204030204" pitchFamily="34" charset="0"/>
                      </a:rPr>
                      <m:t>≥</m:t>
                    </m:r>
                    <m:r>
                      <a:rPr lang="en-US" sz="3200" i="1">
                        <a:solidFill>
                          <a:srgbClr val="000000"/>
                        </a:solidFill>
                        <a:latin typeface="Cambria Math" panose="02040503050406030204" pitchFamily="18" charset="0"/>
                        <a:ea typeface="Calibri" panose="020F0502020204030204" pitchFamily="34" charset="0"/>
                      </a:rPr>
                      <m:t>0</m:t>
                    </m:r>
                  </m:oMath>
                </a14:m>
                <a:endParaRPr lang="en-US" sz="3200" i="1">
                  <a:solidFill>
                    <a:srgbClr val="000000"/>
                  </a:solidFill>
                  <a:latin typeface="Cambria Math" panose="02040503050406030204" pitchFamily="18" charset="0"/>
                  <a:ea typeface="Calibri" panose="020F0502020204030204" pitchFamily="34" charset="0"/>
                </a:endParaRPr>
              </a:p>
              <a:p>
                <a:pPr marL="629920" algn="just">
                  <a:lnSpc>
                    <a:spcPct val="115000"/>
                  </a:lnSpc>
                  <a:spcAft>
                    <a:spcPts val="0"/>
                  </a:spcAft>
                </a:pP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r>
                      <a:rPr lang="en-US" sz="3200" i="1">
                        <a:solidFill>
                          <a:srgbClr val="000000"/>
                        </a:solidFill>
                        <a:latin typeface="Cambria Math" panose="02040503050406030204" pitchFamily="18" charset="0"/>
                        <a:ea typeface="Calibri" panose="020F0502020204030204" pitchFamily="34" charset="0"/>
                      </a:rPr>
                      <m:t>𝛥</m:t>
                    </m:r>
                    <m:r>
                      <a:rPr lang="en-US" sz="3200" i="1">
                        <a:solidFill>
                          <a:srgbClr val="000000"/>
                        </a:solidFill>
                        <a:latin typeface="Cambria Math" panose="02040503050406030204" pitchFamily="18" charset="0"/>
                        <a:ea typeface="Calibri" panose="020F0502020204030204" pitchFamily="34" charset="0"/>
                      </a:rPr>
                      <m:t>=</m:t>
                    </m:r>
                    <m:sSup>
                      <m:sSupPr>
                        <m:ctrlPr>
                          <a:rPr lang="en-US" sz="3200" i="1">
                            <a:solidFill>
                              <a:srgbClr val="000000"/>
                            </a:solidFill>
                            <a:latin typeface="Cambria Math" panose="02040503050406030204" pitchFamily="18" charset="0"/>
                            <a:ea typeface="Calibri" panose="020F0502020204030204" pitchFamily="34" charset="0"/>
                          </a:rPr>
                        </m:ctrlPr>
                      </m:sSupPr>
                      <m:e>
                        <m:r>
                          <a:rPr lang="en-US" sz="3200" i="1">
                            <a:solidFill>
                              <a:srgbClr val="000000"/>
                            </a:solidFill>
                            <a:latin typeface="Cambria Math" panose="02040503050406030204" pitchFamily="18" charset="0"/>
                            <a:ea typeface="Calibri" panose="020F0502020204030204" pitchFamily="34" charset="0"/>
                          </a:rPr>
                          <m:t>𝑚</m:t>
                        </m:r>
                      </m:e>
                      <m:sup>
                        <m:r>
                          <a:rPr lang="en-US" sz="3200" i="1">
                            <a:solidFill>
                              <a:srgbClr val="000000"/>
                            </a:solidFill>
                            <a:latin typeface="Cambria Math" panose="02040503050406030204" pitchFamily="18" charset="0"/>
                            <a:ea typeface="Calibri" panose="020F0502020204030204" pitchFamily="34" charset="0"/>
                          </a:rPr>
                          <m:t>2</m:t>
                        </m:r>
                      </m:sup>
                    </m:sSup>
                    <m:r>
                      <a:rPr lang="en-US" sz="3200" i="1">
                        <a:solidFill>
                          <a:srgbClr val="000000"/>
                        </a:solidFill>
                        <a:latin typeface="Cambria Math" panose="02040503050406030204" pitchFamily="18" charset="0"/>
                        <a:ea typeface="Calibri" panose="020F0502020204030204" pitchFamily="34" charset="0"/>
                      </a:rPr>
                      <m:t>−</m:t>
                    </m:r>
                    <m:r>
                      <a:rPr lang="en-US" sz="3200" i="1">
                        <a:solidFill>
                          <a:srgbClr val="000000"/>
                        </a:solidFill>
                        <a:latin typeface="Cambria Math" panose="02040503050406030204" pitchFamily="18" charset="0"/>
                        <a:ea typeface="Calibri" panose="020F0502020204030204" pitchFamily="34" charset="0"/>
                      </a:rPr>
                      <m:t>8</m:t>
                    </m:r>
                    <m:r>
                      <a:rPr lang="en-US" sz="3200" i="1">
                        <a:solidFill>
                          <a:srgbClr val="000000"/>
                        </a:solidFill>
                        <a:latin typeface="Cambria Math" panose="02040503050406030204" pitchFamily="18" charset="0"/>
                        <a:ea typeface="Calibri" panose="020F0502020204030204" pitchFamily="34" charset="0"/>
                      </a:rPr>
                      <m:t>≤</m:t>
                    </m:r>
                    <m:r>
                      <a:rPr lang="en-US" sz="3200" i="1">
                        <a:solidFill>
                          <a:srgbClr val="000000"/>
                        </a:solidFill>
                        <a:latin typeface="Cambria Math" panose="02040503050406030204" pitchFamily="18" charset="0"/>
                        <a:ea typeface="Calibri" panose="020F0502020204030204" pitchFamily="34" charset="0"/>
                      </a:rPr>
                      <m:t>0</m:t>
                    </m:r>
                    <m:r>
                      <a:rPr lang="en-US" sz="3200" i="1">
                        <a:solidFill>
                          <a:srgbClr val="000000"/>
                        </a:solidFill>
                        <a:latin typeface="Cambria Math" panose="02040503050406030204" pitchFamily="18" charset="0"/>
                        <a:ea typeface="Calibri" panose="020F0502020204030204" pitchFamily="34" charset="0"/>
                        <a:cs typeface="Cambria Math" panose="02040503050406030204" pitchFamily="18" charset="0"/>
                      </a:rPr>
                      <m:t>⇔</m:t>
                    </m:r>
                    <m:r>
                      <a:rPr lang="en-US" sz="3200" i="1">
                        <a:solidFill>
                          <a:srgbClr val="000000"/>
                        </a:solidFill>
                        <a:latin typeface="Cambria Math" panose="02040503050406030204" pitchFamily="18" charset="0"/>
                        <a:ea typeface="Calibri" panose="020F0502020204030204" pitchFamily="34" charset="0"/>
                      </a:rPr>
                      <m:t>−</m:t>
                    </m:r>
                    <m:r>
                      <a:rPr lang="en-US" sz="3200" i="1">
                        <a:solidFill>
                          <a:srgbClr val="000000"/>
                        </a:solidFill>
                        <a:latin typeface="Cambria Math" panose="02040503050406030204" pitchFamily="18" charset="0"/>
                        <a:ea typeface="Calibri" panose="020F0502020204030204" pitchFamily="34" charset="0"/>
                      </a:rPr>
                      <m:t>2</m:t>
                    </m:r>
                    <m:rad>
                      <m:radPr>
                        <m:degHide m:val="on"/>
                        <m:ctrlPr>
                          <a:rPr lang="en-US" sz="3200" i="1">
                            <a:solidFill>
                              <a:srgbClr val="000000"/>
                            </a:solidFill>
                            <a:latin typeface="Cambria Math" panose="02040503050406030204" pitchFamily="18" charset="0"/>
                            <a:ea typeface="Calibri" panose="020F0502020204030204" pitchFamily="34" charset="0"/>
                          </a:rPr>
                        </m:ctrlPr>
                      </m:radPr>
                      <m:deg/>
                      <m:e>
                        <m:r>
                          <a:rPr lang="en-US" sz="3200" i="1">
                            <a:solidFill>
                              <a:srgbClr val="000000"/>
                            </a:solidFill>
                            <a:latin typeface="Cambria Math" panose="02040503050406030204" pitchFamily="18" charset="0"/>
                            <a:ea typeface="Calibri" panose="020F0502020204030204" pitchFamily="34" charset="0"/>
                          </a:rPr>
                          <m:t>2</m:t>
                        </m:r>
                      </m:e>
                    </m:rad>
                    <m:r>
                      <a:rPr lang="en-US" sz="3200" i="1">
                        <a:solidFill>
                          <a:srgbClr val="000000"/>
                        </a:solidFill>
                        <a:latin typeface="Cambria Math" panose="02040503050406030204" pitchFamily="18" charset="0"/>
                        <a:ea typeface="Calibri" panose="020F0502020204030204" pitchFamily="34" charset="0"/>
                      </a:rPr>
                      <m:t>≤</m:t>
                    </m:r>
                    <m:r>
                      <a:rPr lang="en-US" sz="3200" i="1">
                        <a:solidFill>
                          <a:srgbClr val="000000"/>
                        </a:solidFill>
                        <a:latin typeface="Cambria Math" panose="02040503050406030204" pitchFamily="18" charset="0"/>
                        <a:ea typeface="Calibri" panose="020F0502020204030204" pitchFamily="34" charset="0"/>
                      </a:rPr>
                      <m:t>𝑥</m:t>
                    </m:r>
                    <m:r>
                      <a:rPr lang="en-US" sz="3200" i="1">
                        <a:solidFill>
                          <a:srgbClr val="000000"/>
                        </a:solidFill>
                        <a:latin typeface="Cambria Math" panose="02040503050406030204" pitchFamily="18" charset="0"/>
                        <a:ea typeface="Calibri" panose="020F0502020204030204" pitchFamily="34" charset="0"/>
                      </a:rPr>
                      <m:t>≤</m:t>
                    </m:r>
                    <m:r>
                      <a:rPr lang="en-US" sz="3200" i="1">
                        <a:solidFill>
                          <a:srgbClr val="000000"/>
                        </a:solidFill>
                        <a:latin typeface="Cambria Math" panose="02040503050406030204" pitchFamily="18" charset="0"/>
                        <a:ea typeface="Calibri" panose="020F0502020204030204" pitchFamily="34" charset="0"/>
                      </a:rPr>
                      <m:t>2</m:t>
                    </m:r>
                    <m:rad>
                      <m:radPr>
                        <m:degHide m:val="on"/>
                        <m:ctrlPr>
                          <a:rPr lang="en-US" sz="3200" i="1">
                            <a:solidFill>
                              <a:srgbClr val="000000"/>
                            </a:solidFill>
                            <a:latin typeface="Cambria Math" panose="02040503050406030204" pitchFamily="18" charset="0"/>
                            <a:ea typeface="Calibri" panose="020F0502020204030204" pitchFamily="34" charset="0"/>
                          </a:rPr>
                        </m:ctrlPr>
                      </m:radPr>
                      <m:deg/>
                      <m:e>
                        <m:r>
                          <a:rPr lang="en-US" sz="3200" i="1">
                            <a:solidFill>
                              <a:srgbClr val="000000"/>
                            </a:solidFill>
                            <a:latin typeface="Cambria Math" panose="02040503050406030204" pitchFamily="18" charset="0"/>
                            <a:ea typeface="Calibri" panose="020F0502020204030204" pitchFamily="34" charset="0"/>
                          </a:rPr>
                          <m:t>2</m:t>
                        </m:r>
                      </m:e>
                    </m:rad>
                  </m:oMath>
                </a14:m>
                <a:r>
                  <a:rPr lang="vi-VN" sz="3200">
                    <a:solidFill>
                      <a:srgbClr val="000000"/>
                    </a:solidFill>
                    <a:latin typeface="Times New Roman" panose="02020603050405020304" pitchFamily="18" charset="0"/>
                    <a:ea typeface="Calibri" panose="020F0502020204030204" pitchFamily="34" charset="0"/>
                  </a:rPr>
                  <a:t>.</a:t>
                </a:r>
                <a:endParaRPr lang="en-US" sz="3200">
                  <a:solidFill>
                    <a:srgbClr val="000000"/>
                  </a:solidFill>
                  <a:latin typeface="Times New Roman" panose="02020603050405020304" pitchFamily="18" charset="0"/>
                  <a:ea typeface="Calibri" panose="020F0502020204030204" pitchFamily="34" charset="0"/>
                </a:endParaRPr>
              </a:p>
            </p:txBody>
          </p:sp>
        </mc:Choice>
        <mc:Fallback>
          <p:sp>
            <p:nvSpPr>
              <p:cNvPr id="6" name="Rectangle 5">
                <a:extLst>
                  <a:ext uri="{FF2B5EF4-FFF2-40B4-BE49-F238E27FC236}">
                    <a16:creationId xmlns:a16="http://schemas.microsoft.com/office/drawing/2014/main" id="{81885ACD-46AF-4A63-8F76-84FF338FC1C9}"/>
                  </a:ext>
                </a:extLst>
              </p:cNvPr>
              <p:cNvSpPr>
                <a:spLocks noRot="1" noChangeAspect="1" noMove="1" noResize="1" noEditPoints="1" noAdjustHandles="1" noChangeArrowheads="1" noChangeShapeType="1" noTextEdit="1"/>
              </p:cNvSpPr>
              <p:nvPr/>
            </p:nvSpPr>
            <p:spPr>
              <a:xfrm>
                <a:off x="191283" y="128493"/>
                <a:ext cx="11022034" cy="6411242"/>
              </a:xfrm>
              <a:prstGeom prst="rect">
                <a:avLst/>
              </a:prstGeom>
              <a:blipFill>
                <a:blip r:embed="rId3"/>
                <a:stretch>
                  <a:fillRect l="-1383" t="-856" r="-2323"/>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B54590C5-80D6-4DF7-AAD9-039EF9E6AC53}"/>
              </a:ext>
            </a:extLst>
          </p:cNvPr>
          <p:cNvSpPr/>
          <p:nvPr/>
        </p:nvSpPr>
        <p:spPr>
          <a:xfrm>
            <a:off x="855930" y="1753516"/>
            <a:ext cx="510639" cy="504050"/>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324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wipe(left)">
                                      <p:cBhvr>
                                        <p:cTn id="7" dur="1000"/>
                                        <p:tgtEl>
                                          <p:spTgt spid="6">
                                            <p:txEl>
                                              <p:pRg st="4" end="4"/>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animEffect transition="in" filter="wipe(left)">
                                      <p:cBhvr>
                                        <p:cTn id="11" dur="1000"/>
                                        <p:tgtEl>
                                          <p:spTgt spid="6">
                                            <p:txEl>
                                              <p:pRg st="5" end="5"/>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wipe(left)">
                                      <p:cBhvr>
                                        <p:cTn id="15" dur="1000"/>
                                        <p:tgtEl>
                                          <p:spTgt spid="6">
                                            <p:txEl>
                                              <p:pRg st="6" end="6"/>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wipe(left)">
                                      <p:cBhvr>
                                        <p:cTn id="19" dur="1000"/>
                                        <p:tgtEl>
                                          <p:spTgt spid="6">
                                            <p:txEl>
                                              <p:pRg st="7" end="7"/>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animEffect transition="in" filter="wipe(left)">
                                      <p:cBhvr>
                                        <p:cTn id="23" dur="1000"/>
                                        <p:tgtEl>
                                          <p:spTgt spid="6">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Left 1">
            <a:hlinkClick r:id="rId2" action="ppaction://hlinksldjump"/>
            <a:extLst>
              <a:ext uri="{FF2B5EF4-FFF2-40B4-BE49-F238E27FC236}">
                <a16:creationId xmlns:a16="http://schemas.microsoft.com/office/drawing/2014/main" id="{DA48D7A1-DE2D-4639-8230-E9AEA2DFB301}"/>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420DFA21-64D6-4A1B-88AC-65C3387A89C9}"/>
                  </a:ext>
                </a:extLst>
              </p:cNvPr>
              <p:cNvSpPr/>
              <p:nvPr/>
            </p:nvSpPr>
            <p:spPr>
              <a:xfrm>
                <a:off x="215900" y="128493"/>
                <a:ext cx="11188700" cy="6615337"/>
              </a:xfrm>
              <a:prstGeom prst="rect">
                <a:avLst/>
              </a:prstGeom>
            </p:spPr>
            <p:txBody>
              <a:bodyPr wrap="square">
                <a:spAutoFit/>
              </a:bodyPr>
              <a:lstStyle/>
              <a:p>
                <a:pPr marL="629920" indent="-629920" algn="just">
                  <a:lnSpc>
                    <a:spcPct val="115000"/>
                  </a:lnSpc>
                  <a:spcBef>
                    <a:spcPts val="600"/>
                  </a:spcBef>
                  <a:tabLst>
                    <a:tab pos="629920" algn="l"/>
                  </a:tabLst>
                </a:pPr>
                <a14:m>
                  <m:oMath xmlns:m="http://schemas.openxmlformats.org/officeDocument/2006/math">
                    <m:r>
                      <m:rPr>
                        <m:nor/>
                      </m:rPr>
                      <a:rPr lang="en-US" sz="3200" b="1">
                        <a:solidFill>
                          <a:srgbClr val="0000FF"/>
                        </a:solidFill>
                        <a:latin typeface="Times New Roman" panose="02020603050405020304" pitchFamily="18" charset="0"/>
                        <a:ea typeface="Times New Roman" panose="02020603050405020304" pitchFamily="18" charset="0"/>
                      </a:rPr>
                      <m:t>C</m:t>
                    </m:r>
                    <m:r>
                      <m:rPr>
                        <m:nor/>
                      </m:rPr>
                      <a:rPr lang="en-US" sz="3200" b="1">
                        <a:solidFill>
                          <a:srgbClr val="0000FF"/>
                        </a:solidFill>
                        <a:latin typeface="Times New Roman" panose="02020603050405020304" pitchFamily="18" charset="0"/>
                        <a:ea typeface="Times New Roman" panose="02020603050405020304" pitchFamily="18" charset="0"/>
                      </a:rPr>
                      <m:t>â</m:t>
                    </m:r>
                    <m:r>
                      <m:rPr>
                        <m:nor/>
                      </m:rPr>
                      <a:rPr lang="en-US" sz="3200" b="1">
                        <a:solidFill>
                          <a:srgbClr val="0000FF"/>
                        </a:solidFill>
                        <a:latin typeface="Times New Roman" panose="02020603050405020304" pitchFamily="18" charset="0"/>
                        <a:ea typeface="Times New Roman" panose="02020603050405020304" pitchFamily="18" charset="0"/>
                      </a:rPr>
                      <m:t>u</m:t>
                    </m:r>
                    <m:r>
                      <m:rPr>
                        <m:nor/>
                      </m:rPr>
                      <a:rPr lang="en-US" sz="3200" b="1">
                        <a:solidFill>
                          <a:srgbClr val="0000FF"/>
                        </a:solidFill>
                        <a:latin typeface="Times New Roman" panose="02020603050405020304" pitchFamily="18" charset="0"/>
                        <a:ea typeface="Times New Roman" panose="02020603050405020304" pitchFamily="18" charset="0"/>
                      </a:rPr>
                      <m:t> </m:t>
                    </m:r>
                    <m:r>
                      <m:rPr>
                        <m:nor/>
                      </m:rPr>
                      <a:rPr lang="en-US" sz="3200" b="1" i="0" smtClean="0">
                        <a:solidFill>
                          <a:srgbClr val="0000FF"/>
                        </a:solidFill>
                        <a:latin typeface="Times New Roman" panose="02020603050405020304" pitchFamily="18" charset="0"/>
                        <a:ea typeface="Times New Roman" panose="02020603050405020304" pitchFamily="18" charset="0"/>
                      </a:rPr>
                      <m:t>13</m:t>
                    </m:r>
                    <m:r>
                      <m:rPr>
                        <m:nor/>
                      </m:rPr>
                      <a:rPr lang="en-US" sz="3200" b="1">
                        <a:solidFill>
                          <a:srgbClr val="0000FF"/>
                        </a:solidFill>
                        <a:latin typeface="Times New Roman" panose="02020603050405020304" pitchFamily="18" charset="0"/>
                        <a:ea typeface="Times New Roman" panose="02020603050405020304" pitchFamily="18" charset="0"/>
                      </a:rPr>
                      <m:t>:</m:t>
                    </m:r>
                    <m:r>
                      <m:rPr>
                        <m:nor/>
                      </m:rPr>
                      <a:rPr lang="en-US" sz="3200" b="1">
                        <a:solidFill>
                          <a:srgbClr val="0000FF"/>
                        </a:solidFill>
                        <a:latin typeface="Times New Roman" panose="02020603050405020304" pitchFamily="18" charset="0"/>
                        <a:ea typeface="Times New Roman" panose="02020603050405020304" pitchFamily="18" charset="0"/>
                      </a:rPr>
                      <m:t>	</m:t>
                    </m:r>
                    <m:r>
                      <m:rPr>
                        <m:nor/>
                      </m:rPr>
                      <a:rPr lang="en-US" sz="3200" b="0" i="0" smtClean="0">
                        <a:solidFill>
                          <a:srgbClr val="0000FF"/>
                        </a:solidFill>
                        <a:latin typeface="Times New Roman" panose="02020603050405020304" pitchFamily="18" charset="0"/>
                        <a:ea typeface="Times New Roman" panose="02020603050405020304" pitchFamily="18" charset="0"/>
                      </a:rPr>
                      <m:t> </m:t>
                    </m:r>
                    <m:r>
                      <m:rPr>
                        <m:nor/>
                      </m:rPr>
                      <a:rPr lang="en-US" sz="3200">
                        <a:latin typeface="Times New Roman" panose="02020603050405020304" pitchFamily="18" charset="0"/>
                        <a:ea typeface="Times New Roman" panose="02020603050405020304" pitchFamily="18" charset="0"/>
                      </a:rPr>
                      <m:t>Cho</m:t>
                    </m:r>
                    <m:r>
                      <m:rPr>
                        <m:nor/>
                      </m:rPr>
                      <a:rPr lang="en-US" sz="3200">
                        <a:latin typeface="Times New Roman" panose="02020603050405020304" pitchFamily="18" charset="0"/>
                        <a:ea typeface="Times New Roman" panose="02020603050405020304" pitchFamily="18" charset="0"/>
                      </a:rPr>
                      <m:t> </m:t>
                    </m:r>
                    <m:r>
                      <m:rPr>
                        <m:nor/>
                      </m:rPr>
                      <a:rPr lang="en-US" sz="3200">
                        <a:latin typeface="Times New Roman" panose="02020603050405020304" pitchFamily="18" charset="0"/>
                        <a:ea typeface="Times New Roman" panose="02020603050405020304" pitchFamily="18" charset="0"/>
                      </a:rPr>
                      <m:t>h</m:t>
                    </m:r>
                    <m:r>
                      <m:rPr>
                        <m:nor/>
                      </m:rPr>
                      <a:rPr lang="en-US" sz="3200">
                        <a:latin typeface="Times New Roman" panose="02020603050405020304" pitchFamily="18" charset="0"/>
                        <a:ea typeface="Times New Roman" panose="02020603050405020304" pitchFamily="18" charset="0"/>
                      </a:rPr>
                      <m:t>à</m:t>
                    </m:r>
                    <m:r>
                      <m:rPr>
                        <m:nor/>
                      </m:rPr>
                      <a:rPr lang="en-US" sz="3200">
                        <a:latin typeface="Times New Roman" panose="02020603050405020304" pitchFamily="18" charset="0"/>
                        <a:ea typeface="Times New Roman" panose="02020603050405020304" pitchFamily="18" charset="0"/>
                      </a:rPr>
                      <m:t>m</m:t>
                    </m:r>
                    <m:r>
                      <m:rPr>
                        <m:nor/>
                      </m:rPr>
                      <a:rPr lang="en-US" sz="3200">
                        <a:latin typeface="Times New Roman" panose="02020603050405020304" pitchFamily="18" charset="0"/>
                        <a:ea typeface="Times New Roman" panose="02020603050405020304" pitchFamily="18" charset="0"/>
                      </a:rPr>
                      <m:t> </m:t>
                    </m:r>
                    <m:r>
                      <m:rPr>
                        <m:nor/>
                      </m:rPr>
                      <a:rPr lang="en-US" sz="3200">
                        <a:latin typeface="Times New Roman" panose="02020603050405020304" pitchFamily="18" charset="0"/>
                        <a:ea typeface="Times New Roman" panose="02020603050405020304" pitchFamily="18" charset="0"/>
                      </a:rPr>
                      <m:t>s</m:t>
                    </m:r>
                    <m:r>
                      <m:rPr>
                        <m:nor/>
                      </m:rPr>
                      <a:rPr lang="en-US" sz="3200">
                        <a:latin typeface="Times New Roman" panose="02020603050405020304" pitchFamily="18" charset="0"/>
                        <a:ea typeface="Times New Roman" panose="02020603050405020304" pitchFamily="18" charset="0"/>
                      </a:rPr>
                      <m:t>ố </m:t>
                    </m:r>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r>
                          <a:rPr lang="en-US" sz="3200" i="1">
                            <a:latin typeface="Cambria Math" panose="02040503050406030204" pitchFamily="18" charset="0"/>
                            <a:ea typeface="Times New Roman" panose="02020603050405020304" pitchFamily="18" charset="0"/>
                          </a:rPr>
                          <m:t>𝑚</m:t>
                        </m:r>
                      </m:num>
                      <m:den>
                        <m:r>
                          <a:rPr lang="en-US" sz="3200" i="1">
                            <a:latin typeface="Cambria Math" panose="02040503050406030204" pitchFamily="18" charset="0"/>
                            <a:ea typeface="Times New Roman" panose="02020603050405020304" pitchFamily="18" charset="0"/>
                          </a:rPr>
                          <m:t>3</m:t>
                        </m:r>
                      </m:den>
                    </m:f>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𝑥</m:t>
                        </m:r>
                      </m:e>
                      <m:sup>
                        <m:r>
                          <a:rPr lang="en-US" sz="3200" i="1">
                            <a:latin typeface="Cambria Math" panose="02040503050406030204" pitchFamily="18" charset="0"/>
                            <a:ea typeface="Times New Roman" panose="02020603050405020304" pitchFamily="18" charset="0"/>
                          </a:rPr>
                          <m:t>3</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𝑚</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𝑥</m:t>
                        </m:r>
                      </m:e>
                      <m:sup>
                        <m:r>
                          <a:rPr lang="en-US" sz="3200" i="1">
                            <a:latin typeface="Cambria Math" panose="02040503050406030204" pitchFamily="18" charset="0"/>
                            <a:ea typeface="Times New Roman" panose="02020603050405020304" pitchFamily="18" charset="0"/>
                          </a:rPr>
                          <m:t>2</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3</m:t>
                    </m:r>
                    <m:r>
                      <a:rPr lang="en-US" sz="3200" i="1">
                        <a:latin typeface="Cambria Math" panose="02040503050406030204" pitchFamily="18" charset="0"/>
                        <a:ea typeface="Times New Roman" panose="02020603050405020304" pitchFamily="18" charset="0"/>
                      </a:rPr>
                      <m:t>𝑥</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1</m:t>
                    </m:r>
                  </m:oMath>
                </a14:m>
                <a:r>
                  <a:rPr lang="en-US" sz="320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𝑚</m:t>
                    </m:r>
                  </m:oMath>
                </a14:m>
                <a:r>
                  <a:rPr lang="en-US" sz="3200">
                    <a:latin typeface="Times New Roman" panose="02020603050405020304" pitchFamily="18" charset="0"/>
                    <a:ea typeface="Times New Roman" panose="02020603050405020304" pitchFamily="18" charset="0"/>
                  </a:rPr>
                  <a:t> là tham số thực). Tìm giá trị nhỏ nhất của </a:t>
                </a:r>
                <a14:m>
                  <m:oMath xmlns:m="http://schemas.openxmlformats.org/officeDocument/2006/math">
                    <m:r>
                      <a:rPr lang="en-US" sz="3200" i="1">
                        <a:latin typeface="Cambria Math" panose="02040503050406030204" pitchFamily="18" charset="0"/>
                        <a:ea typeface="Times New Roman" panose="02020603050405020304" pitchFamily="18" charset="0"/>
                      </a:rPr>
                      <m:t>𝑚</m:t>
                    </m:r>
                  </m:oMath>
                </a14:m>
                <a:r>
                  <a:rPr lang="en-US" sz="3200">
                    <a:latin typeface="Times New Roman" panose="02020603050405020304" pitchFamily="18" charset="0"/>
                    <a:ea typeface="Times New Roman" panose="02020603050405020304" pitchFamily="18" charset="0"/>
                  </a:rPr>
                  <a:t> để hàm số trên luôn đồng biến trên </a:t>
                </a:r>
                <a14:m>
                  <m:oMath xmlns:m="http://schemas.openxmlformats.org/officeDocument/2006/math">
                    <m:r>
                      <a:rPr lang="en-US" sz="3200" i="1">
                        <a:latin typeface="Cambria Math" panose="02040503050406030204" pitchFamily="18" charset="0"/>
                        <a:ea typeface="Times New Roman" panose="02020603050405020304" pitchFamily="18" charset="0"/>
                      </a:rPr>
                      <m:t>ℝ</m:t>
                    </m:r>
                  </m:oMath>
                </a14:m>
                <a:r>
                  <a:rPr lang="en-US" sz="3200">
                    <a:latin typeface="Times New Roman" panose="02020603050405020304" pitchFamily="18" charset="0"/>
                    <a:ea typeface="Times New Roman" panose="02020603050405020304" pitchFamily="18" charset="0"/>
                  </a:rPr>
                  <a:t>.</a:t>
                </a:r>
              </a:p>
              <a:p>
                <a:pPr marL="629920" algn="just">
                  <a:lnSpc>
                    <a:spcPct val="115000"/>
                  </a:lnSpc>
                  <a:spcAft>
                    <a:spcPts val="0"/>
                  </a:spcAft>
                  <a:tabLst>
                    <a:tab pos="3599815" algn="l"/>
                    <a:tab pos="5039995" algn="l"/>
                  </a:tabLst>
                </a:pPr>
                <a:r>
                  <a:rPr lang="en-US" sz="32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3200" i="1">
                        <a:latin typeface="Cambria Math" panose="02040503050406030204" pitchFamily="18" charset="0"/>
                        <a:ea typeface="Times New Roman" panose="02020603050405020304" pitchFamily="18" charset="0"/>
                      </a:rPr>
                      <m:t>𝑚</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3</m:t>
                    </m:r>
                  </m:oMath>
                </a14:m>
                <a:r>
                  <a:rPr lang="en-US" sz="3200">
                    <a:latin typeface="Times New Roman" panose="02020603050405020304" pitchFamily="18" charset="0"/>
                    <a:ea typeface="Times New Roman" panose="02020603050405020304" pitchFamily="18" charset="0"/>
                  </a:rPr>
                  <a:t>.	</a:t>
                </a:r>
                <a:r>
                  <a:rPr lang="en-US" sz="32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3200" i="1">
                        <a:latin typeface="Cambria Math" panose="02040503050406030204" pitchFamily="18" charset="0"/>
                        <a:ea typeface="Times New Roman" panose="02020603050405020304" pitchFamily="18" charset="0"/>
                      </a:rPr>
                      <m:t>𝑚</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1</m:t>
                    </m:r>
                  </m:oMath>
                </a14:m>
                <a:r>
                  <a:rPr lang="en-US" sz="3200">
                    <a:latin typeface="Times New Roman" panose="02020603050405020304" pitchFamily="18" charset="0"/>
                    <a:ea typeface="Times New Roman" panose="02020603050405020304" pitchFamily="18" charset="0"/>
                  </a:rPr>
                  <a:t>.		</a:t>
                </a:r>
                <a:r>
                  <a:rPr lang="en-US" sz="32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3200" i="1">
                        <a:latin typeface="Cambria Math" panose="02040503050406030204" pitchFamily="18" charset="0"/>
                        <a:ea typeface="Times New Roman" panose="02020603050405020304" pitchFamily="18" charset="0"/>
                      </a:rPr>
                      <m:t>𝑚</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0</m:t>
                    </m:r>
                  </m:oMath>
                </a14:m>
                <a:r>
                  <a:rPr lang="en-US" sz="3200">
                    <a:latin typeface="Times New Roman" panose="02020603050405020304" pitchFamily="18" charset="0"/>
                    <a:ea typeface="Times New Roman" panose="02020603050405020304" pitchFamily="18" charset="0"/>
                  </a:rPr>
                  <a:t>.	     </a:t>
                </a:r>
                <a:r>
                  <a:rPr lang="en-US" sz="32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en-US" sz="3200" i="1">
                        <a:latin typeface="Cambria Math" panose="02040503050406030204" pitchFamily="18" charset="0"/>
                        <a:ea typeface="Times New Roman" panose="02020603050405020304" pitchFamily="18" charset="0"/>
                      </a:rPr>
                      <m:t>𝑚</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2</m:t>
                    </m:r>
                  </m:oMath>
                </a14:m>
                <a:r>
                  <a:rPr lang="en-US" sz="3200">
                    <a:latin typeface="Times New Roman" panose="02020603050405020304" pitchFamily="18" charset="0"/>
                    <a:ea typeface="Times New Roman" panose="02020603050405020304" pitchFamily="18" charset="0"/>
                  </a:rPr>
                  <a:t>.</a:t>
                </a:r>
              </a:p>
              <a:p>
                <a:pPr marL="629920" algn="ctr">
                  <a:lnSpc>
                    <a:spcPct val="115000"/>
                  </a:lnSpc>
                  <a:spcAft>
                    <a:spcPts val="0"/>
                  </a:spcAft>
                </a:pPr>
                <a:r>
                  <a:rPr lang="en-US" sz="3200" b="1">
                    <a:latin typeface="Times New Roman" panose="02020603050405020304" pitchFamily="18" charset="0"/>
                    <a:ea typeface="Times New Roman" panose="02020603050405020304" pitchFamily="18" charset="0"/>
                  </a:rPr>
                  <a:t>Lời</a:t>
                </a:r>
                <a:r>
                  <a:rPr lang="en-US" sz="3200">
                    <a:latin typeface="Times New Roman" panose="02020603050405020304" pitchFamily="18" charset="0"/>
                    <a:ea typeface="Times New Roman" panose="02020603050405020304" pitchFamily="18" charset="0"/>
                  </a:rPr>
                  <a:t> </a:t>
                </a:r>
                <a:r>
                  <a:rPr lang="en-US" sz="3200" b="1">
                    <a:latin typeface="Times New Roman" panose="02020603050405020304" pitchFamily="18" charset="0"/>
                    <a:ea typeface="Times New Roman" panose="02020603050405020304" pitchFamily="18" charset="0"/>
                  </a:rPr>
                  <a:t>giải</a:t>
                </a:r>
                <a:endParaRPr lang="en-US" sz="3200">
                  <a:latin typeface="Times New Roman" panose="02020603050405020304" pitchFamily="18" charset="0"/>
                  <a:ea typeface="Times New Roman" panose="02020603050405020304" pitchFamily="18" charset="0"/>
                </a:endParaRPr>
              </a:p>
              <a:p>
                <a:pPr marL="629920">
                  <a:lnSpc>
                    <a:spcPct val="115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Ta có </a:t>
                </a:r>
                <a14:m>
                  <m:oMath xmlns:m="http://schemas.openxmlformats.org/officeDocument/2006/math">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𝑦</m:t>
                        </m:r>
                      </m:e>
                      <m:sup>
                        <m:r>
                          <a:rPr lang="en-US" sz="3200" i="1">
                            <a:latin typeface="Cambria Math" panose="02040503050406030204" pitchFamily="18" charset="0"/>
                            <a:ea typeface="Calibri" panose="020F0502020204030204" pitchFamily="34" charset="0"/>
                            <a:cs typeface="Times New Roman" panose="02020603050405020304" pitchFamily="18" charset="0"/>
                          </a:rPr>
                          <m:t>′</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𝑚</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𝑥</m:t>
                        </m:r>
                      </m:e>
                      <m:sup>
                        <m:r>
                          <a:rPr lang="en-US" sz="3200" i="1">
                            <a:latin typeface="Cambria Math" panose="02040503050406030204" pitchFamily="18" charset="0"/>
                            <a:ea typeface="Calibri" panose="020F0502020204030204" pitchFamily="34" charset="0"/>
                            <a:cs typeface="Times New Roman" panose="02020603050405020304" pitchFamily="18" charset="0"/>
                          </a:rPr>
                          <m:t>2</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2</m:t>
                    </m:r>
                    <m:r>
                      <a:rPr lang="en-US" sz="3200" i="1">
                        <a:latin typeface="Cambria Math" panose="02040503050406030204" pitchFamily="18" charset="0"/>
                        <a:ea typeface="Calibri" panose="020F0502020204030204" pitchFamily="34" charset="0"/>
                        <a:cs typeface="Times New Roman" panose="02020603050405020304" pitchFamily="18" charset="0"/>
                      </a:rPr>
                      <m:t>𝑚𝑥</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3</m:t>
                    </m:r>
                  </m:oMath>
                </a14:m>
                <a:r>
                  <a:rPr lang="en-US" sz="3200">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629920">
                  <a:lnSpc>
                    <a:spcPct val="115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Với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0</m:t>
                    </m:r>
                  </m:oMath>
                </a14:m>
                <a:r>
                  <a:rPr lang="en-US" sz="3200">
                    <a:latin typeface="Times New Roman" panose="02020603050405020304" pitchFamily="18" charset="0"/>
                    <a:ea typeface="Calibri" panose="020F0502020204030204" pitchFamily="34" charset="0"/>
                    <a:cs typeface="Times New Roman" panose="02020603050405020304" pitchFamily="18" charset="0"/>
                  </a:rPr>
                  <a:t>, ta có </a:t>
                </a:r>
                <a14:m>
                  <m:oMath xmlns:m="http://schemas.openxmlformats.org/officeDocument/2006/math">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𝑦</m:t>
                        </m:r>
                      </m:e>
                      <m:sup>
                        <m:r>
                          <a:rPr lang="en-US" sz="3200" i="1">
                            <a:latin typeface="Cambria Math" panose="02040503050406030204" pitchFamily="18" charset="0"/>
                            <a:ea typeface="Calibri" panose="020F0502020204030204" pitchFamily="34" charset="0"/>
                            <a:cs typeface="Times New Roman" panose="02020603050405020304" pitchFamily="18" charset="0"/>
                          </a:rPr>
                          <m:t>′</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3</m:t>
                    </m:r>
                    <m:r>
                      <a:rPr lang="en-US" sz="3200" i="1">
                        <a:latin typeface="Cambria Math" panose="02040503050406030204" pitchFamily="18" charset="0"/>
                        <a:ea typeface="Calibri" panose="020F0502020204030204" pitchFamily="34" charset="0"/>
                        <a:cs typeface="Times New Roman" panose="02020603050405020304" pitchFamily="18" charset="0"/>
                      </a:rPr>
                      <m:t>&gt;</m:t>
                    </m:r>
                    <m:r>
                      <a:rPr lang="en-US" sz="3200" i="1">
                        <a:latin typeface="Cambria Math" panose="02040503050406030204" pitchFamily="18" charset="0"/>
                        <a:ea typeface="Calibri" panose="020F0502020204030204" pitchFamily="34" charset="0"/>
                        <a:cs typeface="Times New Roman" panose="02020603050405020304" pitchFamily="18" charset="0"/>
                      </a:rPr>
                      <m:t>0</m:t>
                    </m:r>
                  </m:oMath>
                </a14:m>
                <a:r>
                  <a:rPr lang="en-US" sz="3200">
                    <a:latin typeface="Times New Roman" panose="02020603050405020304" pitchFamily="18" charset="0"/>
                    <a:ea typeface="Calibri" panose="020F0502020204030204" pitchFamily="34" charset="0"/>
                    <a:cs typeface="Times New Roman" panose="02020603050405020304" pitchFamily="18" charset="0"/>
                  </a:rPr>
                  <a:t> nên hàm số đồng biến trên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ℝ</m:t>
                    </m:r>
                  </m:oMath>
                </a14:m>
                <a:r>
                  <a:rPr lang="en-US" sz="3200">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629920">
                  <a:lnSpc>
                    <a:spcPct val="115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Với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0</m:t>
                    </m:r>
                  </m:oMath>
                </a14:m>
                <a:r>
                  <a:rPr lang="en-US" sz="3200">
                    <a:latin typeface="Times New Roman" panose="02020603050405020304" pitchFamily="18" charset="0"/>
                    <a:ea typeface="Calibri" panose="020F0502020204030204" pitchFamily="34" charset="0"/>
                    <a:cs typeface="Times New Roman" panose="02020603050405020304" pitchFamily="18" charset="0"/>
                  </a:rPr>
                  <a:t>, hàm số đồng biến trên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ℝ</m:t>
                    </m:r>
                  </m:oMath>
                </a14:m>
                <a:r>
                  <a:rPr lang="en-US" sz="3200">
                    <a:latin typeface="Times New Roman" panose="02020603050405020304" pitchFamily="18" charset="0"/>
                    <a:ea typeface="Calibri" panose="020F0502020204030204" pitchFamily="34" charset="0"/>
                    <a:cs typeface="Times New Roman" panose="02020603050405020304" pitchFamily="18" charset="0"/>
                  </a:rPr>
                  <a:t> khi chỉ khi </a:t>
                </a:r>
                <a14:m>
                  <m:oMath xmlns:m="http://schemas.openxmlformats.org/officeDocument/2006/math">
                    <m:d>
                      <m:dPr>
                        <m:begChr m:val="{"/>
                        <m:endChr m:val=""/>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3200" i="1">
                                <a:latin typeface="Cambria Math" panose="02040503050406030204" pitchFamily="18" charset="0"/>
                                <a:ea typeface="Calibri" panose="020F0502020204030204" pitchFamily="34" charset="0"/>
                                <a:cs typeface="Times New Roman" panose="02020603050405020304" pitchFamily="18" charset="0"/>
                              </a:rPr>
                            </m:ctrlPr>
                          </m:eqArrPr>
                          <m:e>
                            <m:r>
                              <a:rPr lang="en-US" sz="3200" i="1">
                                <a:latin typeface="Cambria Math" panose="02040503050406030204" pitchFamily="18" charset="0"/>
                                <a:ea typeface="Calibri" panose="020F0502020204030204" pitchFamily="34" charset="0"/>
                                <a:cs typeface="Times New Roman" panose="02020603050405020304" pitchFamily="18" charset="0"/>
                              </a:rPr>
                              <m:t>&amp;</m:t>
                            </m:r>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&gt;</m:t>
                            </m:r>
                            <m:r>
                              <a:rPr lang="en-US" sz="3200" i="1">
                                <a:latin typeface="Cambria Math" panose="02040503050406030204" pitchFamily="18" charset="0"/>
                                <a:ea typeface="Calibri" panose="020F0502020204030204" pitchFamily="34" charset="0"/>
                                <a:cs typeface="Times New Roman" panose="02020603050405020304" pitchFamily="18" charset="0"/>
                              </a:rPr>
                              <m:t>0</m:t>
                            </m:r>
                          </m:e>
                          <m:e>
                            <m:r>
                              <a:rPr lang="en-US" sz="3200" i="1">
                                <a:latin typeface="Cambria Math" panose="02040503050406030204" pitchFamily="18" charset="0"/>
                                <a:ea typeface="Calibri" panose="020F0502020204030204" pitchFamily="34" charset="0"/>
                                <a:cs typeface="Times New Roman" panose="02020603050405020304" pitchFamily="18" charset="0"/>
                              </a:rPr>
                              <m:t>&amp;</m:t>
                            </m:r>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𝑚</m:t>
                                </m:r>
                              </m:e>
                              <m:sup>
                                <m:r>
                                  <a:rPr lang="en-US" sz="3200" i="1">
                                    <a:latin typeface="Cambria Math" panose="02040503050406030204" pitchFamily="18" charset="0"/>
                                    <a:ea typeface="Calibri" panose="020F0502020204030204" pitchFamily="34" charset="0"/>
                                    <a:cs typeface="Times New Roman" panose="02020603050405020304" pitchFamily="18" charset="0"/>
                                  </a:rPr>
                                  <m:t>2</m:t>
                                </m:r>
                              </m:sup>
                            </m:sSup>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3</m:t>
                            </m:r>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0</m:t>
                            </m:r>
                          </m:e>
                        </m:eqArr>
                      </m:e>
                    </m:d>
                    <m:r>
                      <a:rPr lang="en-US" sz="3200" i="1">
                        <a:latin typeface="Cambria Math" panose="02040503050406030204" pitchFamily="18" charset="0"/>
                        <a:ea typeface="Calibri" panose="020F0502020204030204" pitchFamily="34" charset="0"/>
                        <a:cs typeface="Cambria Math" panose="020405030504060302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0</m:t>
                    </m:r>
                    <m:r>
                      <a:rPr lang="en-US" sz="3200" i="1">
                        <a:latin typeface="Cambria Math" panose="02040503050406030204" pitchFamily="18" charset="0"/>
                        <a:ea typeface="Calibri" panose="020F0502020204030204" pitchFamily="34" charset="0"/>
                        <a:cs typeface="Times New Roman" panose="02020603050405020304" pitchFamily="18" charset="0"/>
                      </a:rPr>
                      <m:t>&lt;</m:t>
                    </m:r>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3</m:t>
                    </m:r>
                  </m:oMath>
                </a14:m>
                <a:r>
                  <a:rPr lang="en-US" sz="3200">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629920">
                  <a:lnSpc>
                    <a:spcPct val="115000"/>
                  </a:lnSpc>
                  <a:spcAft>
                    <a:spcPts val="0"/>
                  </a:spcAft>
                </a:pPr>
                <a:r>
                  <a:rPr lang="vi-VN" sz="3200">
                    <a:latin typeface="Times New Roman" panose="02020603050405020304" pitchFamily="18" charset="0"/>
                    <a:ea typeface="Calibri" panose="020F0502020204030204" pitchFamily="34" charset="0"/>
                    <a:cs typeface="Times New Roman" panose="02020603050405020304" pitchFamily="18" charset="0"/>
                  </a:rPr>
                  <a:t>Kết hợp cả hai trường hợp, ta có </a:t>
                </a:r>
                <a14:m>
                  <m:oMath xmlns:m="http://schemas.openxmlformats.org/officeDocument/2006/math">
                    <m:r>
                      <a:rPr lang="vi-VN" sz="3200" i="1">
                        <a:latin typeface="Cambria Math" panose="02040503050406030204" pitchFamily="18" charset="0"/>
                        <a:ea typeface="Calibri" panose="020F0502020204030204" pitchFamily="34" charset="0"/>
                        <a:cs typeface="Times New Roman" panose="02020603050405020304" pitchFamily="18" charset="0"/>
                      </a:rPr>
                      <m:t>𝑚</m:t>
                    </m:r>
                    <m:r>
                      <a:rPr lang="vi-VN" sz="3200" i="1">
                        <a:latin typeface="Cambria Math" panose="02040503050406030204" pitchFamily="18" charset="0"/>
                        <a:ea typeface="Calibri" panose="020F0502020204030204" pitchFamily="34" charset="0"/>
                        <a:cs typeface="Times New Roman" panose="02020603050405020304" pitchFamily="18" charset="0"/>
                      </a:rPr>
                      <m:t>=</m:t>
                    </m:r>
                    <m:r>
                      <a:rPr lang="vi-VN" sz="3200" i="1">
                        <a:latin typeface="Cambria Math" panose="02040503050406030204" pitchFamily="18" charset="0"/>
                        <a:ea typeface="Calibri" panose="020F0502020204030204" pitchFamily="34" charset="0"/>
                        <a:cs typeface="Times New Roman" panose="02020603050405020304" pitchFamily="18" charset="0"/>
                      </a:rPr>
                      <m:t>0</m:t>
                    </m:r>
                  </m:oMath>
                </a14:m>
                <a:r>
                  <a:rPr lang="vi-VN" sz="3200">
                    <a:latin typeface="Times New Roman" panose="02020603050405020304" pitchFamily="18" charset="0"/>
                    <a:ea typeface="Calibri" panose="020F0502020204030204" pitchFamily="34" charset="0"/>
                    <a:cs typeface="Times New Roman" panose="02020603050405020304" pitchFamily="18" charset="0"/>
                  </a:rPr>
                  <a: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Rectangle 5">
                <a:extLst>
                  <a:ext uri="{FF2B5EF4-FFF2-40B4-BE49-F238E27FC236}">
                    <a16:creationId xmlns:a16="http://schemas.microsoft.com/office/drawing/2014/main" id="{420DFA21-64D6-4A1B-88AC-65C3387A89C9}"/>
                  </a:ext>
                </a:extLst>
              </p:cNvPr>
              <p:cNvSpPr>
                <a:spLocks noRot="1" noChangeAspect="1" noMove="1" noResize="1" noEditPoints="1" noAdjustHandles="1" noChangeArrowheads="1" noChangeShapeType="1" noTextEdit="1"/>
              </p:cNvSpPr>
              <p:nvPr/>
            </p:nvSpPr>
            <p:spPr>
              <a:xfrm>
                <a:off x="215900" y="128493"/>
                <a:ext cx="11188700" cy="6615337"/>
              </a:xfrm>
              <a:prstGeom prst="rect">
                <a:avLst/>
              </a:prstGeom>
              <a:blipFill>
                <a:blip r:embed="rId3"/>
                <a:stretch>
                  <a:fillRect r="-2233" b="-1935"/>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989B06C2-443C-42BA-9AD1-D11F533C68C1}"/>
              </a:ext>
            </a:extLst>
          </p:cNvPr>
          <p:cNvSpPr/>
          <p:nvPr/>
        </p:nvSpPr>
        <p:spPr>
          <a:xfrm>
            <a:off x="6609030" y="2083716"/>
            <a:ext cx="510639" cy="504050"/>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0028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1000"/>
                                        <p:tgtEl>
                                          <p:spTgt spid="6">
                                            <p:txEl>
                                              <p:pRg st="2" end="2"/>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Effect transition="in" filter="wipe(left)">
                                      <p:cBhvr>
                                        <p:cTn id="11" dur="1000"/>
                                        <p:tgtEl>
                                          <p:spTgt spid="6">
                                            <p:txEl>
                                              <p:pRg st="3" end="3"/>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wipe(left)">
                                      <p:cBhvr>
                                        <p:cTn id="15" dur="1000"/>
                                        <p:tgtEl>
                                          <p:spTgt spid="6">
                                            <p:txEl>
                                              <p:pRg st="4" end="4"/>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wipe(left)">
                                      <p:cBhvr>
                                        <p:cTn id="19" dur="1000"/>
                                        <p:tgtEl>
                                          <p:spTgt spid="6">
                                            <p:txEl>
                                              <p:pRg st="5" end="5"/>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wipe(left)">
                                      <p:cBhvr>
                                        <p:cTn id="23" dur="1000"/>
                                        <p:tgtEl>
                                          <p:spTgt spid="6">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id="{43C051DC-C7D1-4F76-A0E4-E9725AEA5753}"/>
              </a:ext>
            </a:extLst>
          </p:cNvPr>
          <p:cNvSpPr>
            <a:spLocks noChangeArrowheads="1"/>
          </p:cNvSpPr>
          <p:nvPr/>
        </p:nvSpPr>
        <p:spPr bwMode="gray">
          <a:xfrm>
            <a:off x="2351458" y="153261"/>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a:defRPr/>
            </a:pP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C.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Bài</a:t>
            </a:r>
            <a:r>
              <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a:t>
            </a:r>
            <a:r>
              <a:rPr lang="en-US" sz="3200" b="1"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tập</a:t>
            </a:r>
            <a:r>
              <a:rPr lang="en-US" sz="3200" b="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 rèn </a:t>
            </a:r>
            <a:r>
              <a:rPr lang="en-US" sz="3200" b="1" dirty="0" err="1">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rPr>
              <a:t>luyện</a:t>
            </a:r>
            <a:endParaRPr lang="en-US" sz="3200" b="1" dirty="0">
              <a:solidFill>
                <a:srgbClr val="000086"/>
              </a:solidFill>
              <a:effectLst>
                <a:outerShdw blurRad="38100" dist="38100" dir="2700000" algn="tl">
                  <a:srgbClr val="C0C0C0"/>
                </a:outerShdw>
              </a:effectLst>
              <a:latin typeface="Vani" panose="02040502050405020303" pitchFamily="18" charset="0"/>
              <a:cs typeface="Vani" panose="02040502050405020303" pitchFamily="18" charset="0"/>
            </a:endParaRPr>
          </a:p>
        </p:txBody>
      </p:sp>
      <p:sp>
        <p:nvSpPr>
          <p:cNvPr id="35" name="TextBox 34">
            <a:extLst>
              <a:ext uri="{FF2B5EF4-FFF2-40B4-BE49-F238E27FC236}">
                <a16:creationId xmlns:a16="http://schemas.microsoft.com/office/drawing/2014/main" id="{B2FF3D09-8FFB-4F57-83BB-92E1C85B0022}"/>
              </a:ext>
            </a:extLst>
          </p:cNvPr>
          <p:cNvSpPr txBox="1"/>
          <p:nvPr/>
        </p:nvSpPr>
        <p:spPr>
          <a:xfrm>
            <a:off x="3109160" y="26910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12</a:t>
            </a:r>
            <a:endParaRPr lang="en-US" sz="3200" dirty="0">
              <a:latin typeface="Times New Roman" pitchFamily="18" charset="0"/>
              <a:cs typeface="Times New Roman" pitchFamily="18" charset="0"/>
            </a:endParaRPr>
          </a:p>
        </p:txBody>
      </p:sp>
      <p:sp>
        <p:nvSpPr>
          <p:cNvPr id="36" name="TextBox 35">
            <a:extLst>
              <a:ext uri="{FF2B5EF4-FFF2-40B4-BE49-F238E27FC236}">
                <a16:creationId xmlns:a16="http://schemas.microsoft.com/office/drawing/2014/main" id="{EEB77940-41C1-413A-AA81-8192B0D307B1}"/>
              </a:ext>
            </a:extLst>
          </p:cNvPr>
          <p:cNvSpPr txBox="1"/>
          <p:nvPr/>
        </p:nvSpPr>
        <p:spPr>
          <a:xfrm>
            <a:off x="5147510" y="269106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13</a:t>
            </a:r>
            <a:endParaRPr lang="en-US" sz="3200" dirty="0">
              <a:latin typeface="Times New Roman" pitchFamily="18" charset="0"/>
              <a:cs typeface="Times New Roman" pitchFamily="18" charset="0"/>
            </a:endParaRPr>
          </a:p>
        </p:txBody>
      </p:sp>
      <p:sp>
        <p:nvSpPr>
          <p:cNvPr id="37" name="TextBox 36">
            <a:extLst>
              <a:ext uri="{FF2B5EF4-FFF2-40B4-BE49-F238E27FC236}">
                <a16:creationId xmlns:a16="http://schemas.microsoft.com/office/drawing/2014/main" id="{634CD161-0A48-44F9-9A05-E7FC93836563}"/>
              </a:ext>
            </a:extLst>
          </p:cNvPr>
          <p:cNvSpPr txBox="1"/>
          <p:nvPr/>
        </p:nvSpPr>
        <p:spPr>
          <a:xfrm>
            <a:off x="7090610" y="26910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14</a:t>
            </a:r>
            <a:endParaRPr lang="en-US" sz="3200" dirty="0">
              <a:latin typeface="Times New Roman" pitchFamily="18" charset="0"/>
              <a:cs typeface="Times New Roman" pitchFamily="18" charset="0"/>
            </a:endParaRPr>
          </a:p>
        </p:txBody>
      </p:sp>
      <p:sp>
        <p:nvSpPr>
          <p:cNvPr id="38" name="TextBox 37">
            <a:extLst>
              <a:ext uri="{FF2B5EF4-FFF2-40B4-BE49-F238E27FC236}">
                <a16:creationId xmlns:a16="http://schemas.microsoft.com/office/drawing/2014/main" id="{3CD7670E-F8E5-4EB4-B50B-1FDEE92CFE92}"/>
              </a:ext>
            </a:extLst>
          </p:cNvPr>
          <p:cNvSpPr txBox="1"/>
          <p:nvPr/>
        </p:nvSpPr>
        <p:spPr>
          <a:xfrm>
            <a:off x="9152774" y="2630763"/>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15</a:t>
            </a:r>
            <a:endParaRPr lang="en-US" sz="3200" dirty="0">
              <a:latin typeface="Times New Roman" pitchFamily="18" charset="0"/>
              <a:cs typeface="Times New Roman" pitchFamily="18" charset="0"/>
            </a:endParaRPr>
          </a:p>
        </p:txBody>
      </p:sp>
      <p:sp>
        <p:nvSpPr>
          <p:cNvPr id="39" name="TextBox 38">
            <a:extLst>
              <a:ext uri="{FF2B5EF4-FFF2-40B4-BE49-F238E27FC236}">
                <a16:creationId xmlns:a16="http://schemas.microsoft.com/office/drawing/2014/main" id="{9643D3FB-7CE9-43D7-BFA6-D363E325E507}"/>
              </a:ext>
            </a:extLst>
          </p:cNvPr>
          <p:cNvSpPr txBox="1"/>
          <p:nvPr/>
        </p:nvSpPr>
        <p:spPr>
          <a:xfrm>
            <a:off x="3109160" y="1821638"/>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7</a:t>
            </a:r>
            <a:endParaRPr lang="en-US" sz="3200" dirty="0">
              <a:latin typeface="Times New Roman" pitchFamily="18" charset="0"/>
              <a:cs typeface="Times New Roman" pitchFamily="18" charset="0"/>
            </a:endParaRPr>
          </a:p>
        </p:txBody>
      </p:sp>
      <p:sp>
        <p:nvSpPr>
          <p:cNvPr id="40" name="TextBox 39">
            <a:extLst>
              <a:ext uri="{FF2B5EF4-FFF2-40B4-BE49-F238E27FC236}">
                <a16:creationId xmlns:a16="http://schemas.microsoft.com/office/drawing/2014/main" id="{1343AFDF-A650-40A8-A20D-110C9BA7285B}"/>
              </a:ext>
            </a:extLst>
          </p:cNvPr>
          <p:cNvSpPr txBox="1"/>
          <p:nvPr/>
        </p:nvSpPr>
        <p:spPr>
          <a:xfrm>
            <a:off x="5147509" y="182163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8</a:t>
            </a:r>
            <a:endParaRPr lang="en-US" sz="3200" dirty="0">
              <a:latin typeface="Times New Roman" pitchFamily="18" charset="0"/>
              <a:cs typeface="Times New Roman" pitchFamily="18" charset="0"/>
            </a:endParaRPr>
          </a:p>
        </p:txBody>
      </p:sp>
      <p:sp>
        <p:nvSpPr>
          <p:cNvPr id="41" name="TextBox 40">
            <a:extLst>
              <a:ext uri="{FF2B5EF4-FFF2-40B4-BE49-F238E27FC236}">
                <a16:creationId xmlns:a16="http://schemas.microsoft.com/office/drawing/2014/main" id="{A944218B-3371-49D2-A89B-0B477332C518}"/>
              </a:ext>
            </a:extLst>
          </p:cNvPr>
          <p:cNvSpPr txBox="1"/>
          <p:nvPr/>
        </p:nvSpPr>
        <p:spPr>
          <a:xfrm>
            <a:off x="7090610" y="185310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9</a:t>
            </a:r>
            <a:endParaRPr lang="en-US" sz="3200" dirty="0">
              <a:latin typeface="Times New Roman" pitchFamily="18" charset="0"/>
              <a:cs typeface="Times New Roman" pitchFamily="18" charset="0"/>
            </a:endParaRPr>
          </a:p>
        </p:txBody>
      </p:sp>
      <p:sp>
        <p:nvSpPr>
          <p:cNvPr id="42" name="TextBox 41">
            <a:extLst>
              <a:ext uri="{FF2B5EF4-FFF2-40B4-BE49-F238E27FC236}">
                <a16:creationId xmlns:a16="http://schemas.microsoft.com/office/drawing/2014/main" id="{E74F0957-12C5-4E02-B0FC-33ADEFF32958}"/>
              </a:ext>
            </a:extLst>
          </p:cNvPr>
          <p:cNvSpPr txBox="1"/>
          <p:nvPr/>
        </p:nvSpPr>
        <p:spPr>
          <a:xfrm>
            <a:off x="9117848" y="185310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10</a:t>
            </a:r>
            <a:endParaRPr lang="en-US" sz="3200" dirty="0">
              <a:latin typeface="Times New Roman" pitchFamily="18" charset="0"/>
              <a:cs typeface="Times New Roman" pitchFamily="18" charset="0"/>
            </a:endParaRPr>
          </a:p>
        </p:txBody>
      </p:sp>
      <p:sp>
        <p:nvSpPr>
          <p:cNvPr id="43" name="TextBox 42">
            <a:extLst>
              <a:ext uri="{FF2B5EF4-FFF2-40B4-BE49-F238E27FC236}">
                <a16:creationId xmlns:a16="http://schemas.microsoft.com/office/drawing/2014/main" id="{5FE97036-68DE-470F-AB9A-8DBD58F27FF8}"/>
              </a:ext>
            </a:extLst>
          </p:cNvPr>
          <p:cNvSpPr txBox="1"/>
          <p:nvPr/>
        </p:nvSpPr>
        <p:spPr>
          <a:xfrm>
            <a:off x="9103561" y="97532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5</a:t>
            </a:r>
            <a:endParaRPr lang="en-US" sz="3200" dirty="0">
              <a:latin typeface="Times New Roman" pitchFamily="18" charset="0"/>
              <a:cs typeface="Times New Roman" pitchFamily="18" charset="0"/>
            </a:endParaRPr>
          </a:p>
        </p:txBody>
      </p:sp>
      <p:sp>
        <p:nvSpPr>
          <p:cNvPr id="44" name="TextBox 43">
            <a:extLst>
              <a:ext uri="{FF2B5EF4-FFF2-40B4-BE49-F238E27FC236}">
                <a16:creationId xmlns:a16="http://schemas.microsoft.com/office/drawing/2014/main" id="{271AA8F7-64B2-4BE0-8E57-BA72EA55CE98}"/>
              </a:ext>
            </a:extLst>
          </p:cNvPr>
          <p:cNvSpPr txBox="1"/>
          <p:nvPr/>
        </p:nvSpPr>
        <p:spPr>
          <a:xfrm>
            <a:off x="7090610" y="97532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4</a:t>
            </a:r>
            <a:endParaRPr lang="en-US" sz="3200" dirty="0">
              <a:latin typeface="Times New Roman" pitchFamily="18" charset="0"/>
              <a:cs typeface="Times New Roman" pitchFamily="18" charset="0"/>
            </a:endParaRPr>
          </a:p>
        </p:txBody>
      </p:sp>
      <p:sp>
        <p:nvSpPr>
          <p:cNvPr id="45" name="TextBox 44">
            <a:extLst>
              <a:ext uri="{FF2B5EF4-FFF2-40B4-BE49-F238E27FC236}">
                <a16:creationId xmlns:a16="http://schemas.microsoft.com/office/drawing/2014/main" id="{C43240CC-6E71-4FFD-A938-A32FB5734398}"/>
              </a:ext>
            </a:extLst>
          </p:cNvPr>
          <p:cNvSpPr txBox="1"/>
          <p:nvPr/>
        </p:nvSpPr>
        <p:spPr>
          <a:xfrm>
            <a:off x="5147510" y="97532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3</a:t>
            </a:r>
            <a:endParaRPr lang="en-US" sz="3200" dirty="0">
              <a:latin typeface="Times New Roman" pitchFamily="18" charset="0"/>
              <a:cs typeface="Times New Roman" pitchFamily="18" charset="0"/>
            </a:endParaRPr>
          </a:p>
        </p:txBody>
      </p:sp>
      <p:sp>
        <p:nvSpPr>
          <p:cNvPr id="46" name="TextBox 45">
            <a:extLst>
              <a:ext uri="{FF2B5EF4-FFF2-40B4-BE49-F238E27FC236}">
                <a16:creationId xmlns:a16="http://schemas.microsoft.com/office/drawing/2014/main" id="{7C956998-2A28-4702-BA87-01DF191F0743}"/>
              </a:ext>
            </a:extLst>
          </p:cNvPr>
          <p:cNvSpPr txBox="1"/>
          <p:nvPr/>
        </p:nvSpPr>
        <p:spPr>
          <a:xfrm>
            <a:off x="3080585" y="94472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a:t>
            </a:r>
            <a:endParaRPr lang="en-US" sz="3200" dirty="0">
              <a:latin typeface="Times New Roman" pitchFamily="18" charset="0"/>
              <a:cs typeface="Times New Roman" pitchFamily="18" charset="0"/>
            </a:endParaRPr>
          </a:p>
        </p:txBody>
      </p:sp>
      <p:sp>
        <p:nvSpPr>
          <p:cNvPr id="47" name="TextBox 46">
            <a:extLst>
              <a:ext uri="{FF2B5EF4-FFF2-40B4-BE49-F238E27FC236}">
                <a16:creationId xmlns:a16="http://schemas.microsoft.com/office/drawing/2014/main" id="{13F9BCC0-A4E0-4C7A-9D41-5CA7A2C6AC66}"/>
              </a:ext>
            </a:extLst>
          </p:cNvPr>
          <p:cNvSpPr txBox="1"/>
          <p:nvPr/>
        </p:nvSpPr>
        <p:spPr>
          <a:xfrm>
            <a:off x="1051760" y="271011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11</a:t>
            </a:r>
            <a:endParaRPr lang="en-US" sz="3200" dirty="0">
              <a:latin typeface="Times New Roman" pitchFamily="18" charset="0"/>
              <a:cs typeface="Times New Roman" pitchFamily="18" charset="0"/>
            </a:endParaRPr>
          </a:p>
        </p:txBody>
      </p:sp>
      <p:sp>
        <p:nvSpPr>
          <p:cNvPr id="48" name="TextBox 47">
            <a:extLst>
              <a:ext uri="{FF2B5EF4-FFF2-40B4-BE49-F238E27FC236}">
                <a16:creationId xmlns:a16="http://schemas.microsoft.com/office/drawing/2014/main" id="{5DF3FC6E-A198-457B-9E1B-DF7859C9741B}"/>
              </a:ext>
            </a:extLst>
          </p:cNvPr>
          <p:cNvSpPr txBox="1"/>
          <p:nvPr/>
        </p:nvSpPr>
        <p:spPr>
          <a:xfrm>
            <a:off x="1051760" y="1840688"/>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6</a:t>
            </a:r>
            <a:endParaRPr lang="en-US" sz="3200" dirty="0">
              <a:latin typeface="Times New Roman" pitchFamily="18" charset="0"/>
              <a:cs typeface="Times New Roman" pitchFamily="18" charset="0"/>
            </a:endParaRPr>
          </a:p>
        </p:txBody>
      </p:sp>
      <p:sp>
        <p:nvSpPr>
          <p:cNvPr id="49" name="TextBox 48">
            <a:extLst>
              <a:ext uri="{FF2B5EF4-FFF2-40B4-BE49-F238E27FC236}">
                <a16:creationId xmlns:a16="http://schemas.microsoft.com/office/drawing/2014/main" id="{608FA215-5800-4FEE-9CBE-09E9FAA0F1CC}"/>
              </a:ext>
            </a:extLst>
          </p:cNvPr>
          <p:cNvSpPr txBox="1"/>
          <p:nvPr/>
        </p:nvSpPr>
        <p:spPr>
          <a:xfrm>
            <a:off x="1023185" y="96377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a:t>
            </a:r>
          </a:p>
        </p:txBody>
      </p:sp>
      <p:sp>
        <p:nvSpPr>
          <p:cNvPr id="50" name="TextBox 49">
            <a:extLst>
              <a:ext uri="{FF2B5EF4-FFF2-40B4-BE49-F238E27FC236}">
                <a16:creationId xmlns:a16="http://schemas.microsoft.com/office/drawing/2014/main" id="{3531873D-41A8-4866-8AB6-68C2E91A2273}"/>
              </a:ext>
            </a:extLst>
          </p:cNvPr>
          <p:cNvSpPr txBox="1"/>
          <p:nvPr/>
        </p:nvSpPr>
        <p:spPr>
          <a:xfrm>
            <a:off x="3109160" y="418885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22</a:t>
            </a:r>
            <a:endParaRPr lang="en-US" sz="3200" dirty="0">
              <a:latin typeface="Times New Roman" pitchFamily="18" charset="0"/>
              <a:cs typeface="Times New Roman" pitchFamily="18" charset="0"/>
            </a:endParaRPr>
          </a:p>
        </p:txBody>
      </p:sp>
      <p:sp>
        <p:nvSpPr>
          <p:cNvPr id="51" name="TextBox 50">
            <a:extLst>
              <a:ext uri="{FF2B5EF4-FFF2-40B4-BE49-F238E27FC236}">
                <a16:creationId xmlns:a16="http://schemas.microsoft.com/office/drawing/2014/main" id="{7DCDECA7-F24E-489B-BBFA-645360987EA3}"/>
              </a:ext>
            </a:extLst>
          </p:cNvPr>
          <p:cNvSpPr txBox="1"/>
          <p:nvPr/>
        </p:nvSpPr>
        <p:spPr>
          <a:xfrm>
            <a:off x="5147510" y="4188854"/>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23</a:t>
            </a:r>
            <a:endParaRPr lang="en-US" sz="3200" dirty="0">
              <a:latin typeface="Times New Roman" pitchFamily="18" charset="0"/>
              <a:cs typeface="Times New Roman" pitchFamily="18" charset="0"/>
            </a:endParaRPr>
          </a:p>
        </p:txBody>
      </p:sp>
      <p:sp>
        <p:nvSpPr>
          <p:cNvPr id="52" name="TextBox 51">
            <a:extLst>
              <a:ext uri="{FF2B5EF4-FFF2-40B4-BE49-F238E27FC236}">
                <a16:creationId xmlns:a16="http://schemas.microsoft.com/office/drawing/2014/main" id="{F2C2175E-218D-45D8-82FE-8576E86C6C32}"/>
              </a:ext>
            </a:extLst>
          </p:cNvPr>
          <p:cNvSpPr txBox="1"/>
          <p:nvPr/>
        </p:nvSpPr>
        <p:spPr>
          <a:xfrm>
            <a:off x="7090610" y="418885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24</a:t>
            </a:r>
            <a:endParaRPr lang="en-US" sz="3200" dirty="0">
              <a:latin typeface="Times New Roman" pitchFamily="18" charset="0"/>
              <a:cs typeface="Times New Roman" pitchFamily="18" charset="0"/>
            </a:endParaRPr>
          </a:p>
        </p:txBody>
      </p:sp>
      <p:sp>
        <p:nvSpPr>
          <p:cNvPr id="53" name="TextBox 52">
            <a:extLst>
              <a:ext uri="{FF2B5EF4-FFF2-40B4-BE49-F238E27FC236}">
                <a16:creationId xmlns:a16="http://schemas.microsoft.com/office/drawing/2014/main" id="{1966B8CB-74B8-4A1E-8359-30F4897EA36E}"/>
              </a:ext>
            </a:extLst>
          </p:cNvPr>
          <p:cNvSpPr txBox="1"/>
          <p:nvPr/>
        </p:nvSpPr>
        <p:spPr>
          <a:xfrm>
            <a:off x="9184523" y="418885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25</a:t>
            </a:r>
            <a:endParaRPr lang="en-US" sz="3200" dirty="0">
              <a:latin typeface="Times New Roman" pitchFamily="18" charset="0"/>
              <a:cs typeface="Times New Roman" pitchFamily="18" charset="0"/>
            </a:endParaRPr>
          </a:p>
        </p:txBody>
      </p:sp>
      <p:sp>
        <p:nvSpPr>
          <p:cNvPr id="54" name="TextBox 53">
            <a:extLst>
              <a:ext uri="{FF2B5EF4-FFF2-40B4-BE49-F238E27FC236}">
                <a16:creationId xmlns:a16="http://schemas.microsoft.com/office/drawing/2014/main" id="{166D8538-F35B-44D7-8BC1-498ACD060DC3}"/>
              </a:ext>
            </a:extLst>
          </p:cNvPr>
          <p:cNvSpPr txBox="1"/>
          <p:nvPr/>
        </p:nvSpPr>
        <p:spPr>
          <a:xfrm>
            <a:off x="3109160" y="337834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17</a:t>
            </a:r>
            <a:endParaRPr lang="en-US" sz="3200" dirty="0">
              <a:latin typeface="Times New Roman" pitchFamily="18" charset="0"/>
              <a:cs typeface="Times New Roman" pitchFamily="18" charset="0"/>
            </a:endParaRPr>
          </a:p>
        </p:txBody>
      </p:sp>
      <p:sp>
        <p:nvSpPr>
          <p:cNvPr id="55" name="TextBox 54">
            <a:extLst>
              <a:ext uri="{FF2B5EF4-FFF2-40B4-BE49-F238E27FC236}">
                <a16:creationId xmlns:a16="http://schemas.microsoft.com/office/drawing/2014/main" id="{EBD25D58-BD68-495A-B409-5564D5CE7125}"/>
              </a:ext>
            </a:extLst>
          </p:cNvPr>
          <p:cNvSpPr txBox="1"/>
          <p:nvPr/>
        </p:nvSpPr>
        <p:spPr>
          <a:xfrm>
            <a:off x="5147509" y="3378346"/>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18</a:t>
            </a:r>
            <a:endParaRPr lang="en-US" sz="3200" dirty="0">
              <a:latin typeface="Times New Roman" pitchFamily="18" charset="0"/>
              <a:cs typeface="Times New Roman" pitchFamily="18" charset="0"/>
            </a:endParaRPr>
          </a:p>
        </p:txBody>
      </p:sp>
      <p:sp>
        <p:nvSpPr>
          <p:cNvPr id="56" name="TextBox 55">
            <a:extLst>
              <a:ext uri="{FF2B5EF4-FFF2-40B4-BE49-F238E27FC236}">
                <a16:creationId xmlns:a16="http://schemas.microsoft.com/office/drawing/2014/main" id="{7ABA0A85-1BBD-41DD-BC19-EE1B0BF667EB}"/>
              </a:ext>
            </a:extLst>
          </p:cNvPr>
          <p:cNvSpPr txBox="1"/>
          <p:nvPr/>
        </p:nvSpPr>
        <p:spPr>
          <a:xfrm>
            <a:off x="7090610" y="340980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19</a:t>
            </a:r>
            <a:endParaRPr lang="en-US" sz="3200" dirty="0">
              <a:latin typeface="Times New Roman" pitchFamily="18" charset="0"/>
              <a:cs typeface="Times New Roman" pitchFamily="18" charset="0"/>
            </a:endParaRPr>
          </a:p>
        </p:txBody>
      </p:sp>
      <p:sp>
        <p:nvSpPr>
          <p:cNvPr id="57" name="TextBox 56">
            <a:extLst>
              <a:ext uri="{FF2B5EF4-FFF2-40B4-BE49-F238E27FC236}">
                <a16:creationId xmlns:a16="http://schemas.microsoft.com/office/drawing/2014/main" id="{EDC700C5-9E83-43FD-9FF0-12F4BCC4F671}"/>
              </a:ext>
            </a:extLst>
          </p:cNvPr>
          <p:cNvSpPr txBox="1"/>
          <p:nvPr/>
        </p:nvSpPr>
        <p:spPr>
          <a:xfrm>
            <a:off x="9141829" y="3409809"/>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20</a:t>
            </a:r>
            <a:endParaRPr lang="en-US" sz="3200" dirty="0">
              <a:latin typeface="Times New Roman" pitchFamily="18" charset="0"/>
              <a:cs typeface="Times New Roman" pitchFamily="18" charset="0"/>
            </a:endParaRPr>
          </a:p>
        </p:txBody>
      </p:sp>
      <p:sp>
        <p:nvSpPr>
          <p:cNvPr id="62" name="TextBox 61">
            <a:extLst>
              <a:ext uri="{FF2B5EF4-FFF2-40B4-BE49-F238E27FC236}">
                <a16:creationId xmlns:a16="http://schemas.microsoft.com/office/drawing/2014/main" id="{C18BB212-BA5B-4DFC-93F7-66927A5C73AC}"/>
              </a:ext>
            </a:extLst>
          </p:cNvPr>
          <p:cNvSpPr txBox="1"/>
          <p:nvPr/>
        </p:nvSpPr>
        <p:spPr>
          <a:xfrm>
            <a:off x="1051760" y="420790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21</a:t>
            </a:r>
            <a:endParaRPr lang="en-US" sz="3200" dirty="0">
              <a:latin typeface="Times New Roman" pitchFamily="18" charset="0"/>
              <a:cs typeface="Times New Roman" pitchFamily="18" charset="0"/>
            </a:endParaRPr>
          </a:p>
        </p:txBody>
      </p:sp>
      <p:sp>
        <p:nvSpPr>
          <p:cNvPr id="63" name="TextBox 62">
            <a:extLst>
              <a:ext uri="{FF2B5EF4-FFF2-40B4-BE49-F238E27FC236}">
                <a16:creationId xmlns:a16="http://schemas.microsoft.com/office/drawing/2014/main" id="{F60D5402-C915-443E-86A5-9650B25899BF}"/>
              </a:ext>
            </a:extLst>
          </p:cNvPr>
          <p:cNvSpPr txBox="1"/>
          <p:nvPr/>
        </p:nvSpPr>
        <p:spPr>
          <a:xfrm>
            <a:off x="1051760" y="339739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16</a:t>
            </a:r>
            <a:endParaRPr lang="en-US" sz="3200" dirty="0">
              <a:latin typeface="Times New Roman" pitchFamily="18" charset="0"/>
              <a:cs typeface="Times New Roman" pitchFamily="18" charset="0"/>
            </a:endParaRPr>
          </a:p>
        </p:txBody>
      </p:sp>
      <p:sp>
        <p:nvSpPr>
          <p:cNvPr id="65" name="TextBox 64">
            <a:extLst>
              <a:ext uri="{FF2B5EF4-FFF2-40B4-BE49-F238E27FC236}">
                <a16:creationId xmlns:a16="http://schemas.microsoft.com/office/drawing/2014/main" id="{E84FD07E-E98F-4BD4-A887-A518346E3B4A}"/>
              </a:ext>
            </a:extLst>
          </p:cNvPr>
          <p:cNvSpPr txBox="1"/>
          <p:nvPr/>
        </p:nvSpPr>
        <p:spPr>
          <a:xfrm>
            <a:off x="3109160" y="5077326"/>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27</a:t>
            </a:r>
            <a:endParaRPr lang="en-US" sz="3200" dirty="0">
              <a:latin typeface="Times New Roman" pitchFamily="18" charset="0"/>
              <a:cs typeface="Times New Roman" pitchFamily="18" charset="0"/>
            </a:endParaRPr>
          </a:p>
        </p:txBody>
      </p:sp>
      <p:sp>
        <p:nvSpPr>
          <p:cNvPr id="66" name="TextBox 65">
            <a:extLst>
              <a:ext uri="{FF2B5EF4-FFF2-40B4-BE49-F238E27FC236}">
                <a16:creationId xmlns:a16="http://schemas.microsoft.com/office/drawing/2014/main" id="{EA6E8FD8-2853-4DAA-9F02-EA9F4F4DE27E}"/>
              </a:ext>
            </a:extLst>
          </p:cNvPr>
          <p:cNvSpPr txBox="1"/>
          <p:nvPr/>
        </p:nvSpPr>
        <p:spPr>
          <a:xfrm>
            <a:off x="5147509" y="5077327"/>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28</a:t>
            </a:r>
            <a:endParaRPr lang="en-US" sz="3200" dirty="0">
              <a:latin typeface="Times New Roman" pitchFamily="18" charset="0"/>
              <a:cs typeface="Times New Roman" pitchFamily="18" charset="0"/>
            </a:endParaRPr>
          </a:p>
        </p:txBody>
      </p:sp>
      <p:sp>
        <p:nvSpPr>
          <p:cNvPr id="67" name="TextBox 66">
            <a:extLst>
              <a:ext uri="{FF2B5EF4-FFF2-40B4-BE49-F238E27FC236}">
                <a16:creationId xmlns:a16="http://schemas.microsoft.com/office/drawing/2014/main" id="{F602794D-5F99-4D8D-8849-AB01D8A9E084}"/>
              </a:ext>
            </a:extLst>
          </p:cNvPr>
          <p:cNvSpPr txBox="1"/>
          <p:nvPr/>
        </p:nvSpPr>
        <p:spPr>
          <a:xfrm>
            <a:off x="7090610" y="510879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29</a:t>
            </a:r>
            <a:endParaRPr lang="en-US" sz="3200" dirty="0">
              <a:latin typeface="Times New Roman" pitchFamily="18" charset="0"/>
              <a:cs typeface="Times New Roman" pitchFamily="18" charset="0"/>
            </a:endParaRPr>
          </a:p>
        </p:txBody>
      </p:sp>
      <p:sp>
        <p:nvSpPr>
          <p:cNvPr id="68" name="TextBox 67">
            <a:extLst>
              <a:ext uri="{FF2B5EF4-FFF2-40B4-BE49-F238E27FC236}">
                <a16:creationId xmlns:a16="http://schemas.microsoft.com/office/drawing/2014/main" id="{C6A166C4-22C1-4A19-937F-D99ADB262949}"/>
              </a:ext>
            </a:extLst>
          </p:cNvPr>
          <p:cNvSpPr txBox="1"/>
          <p:nvPr/>
        </p:nvSpPr>
        <p:spPr>
          <a:xfrm>
            <a:off x="9117848" y="5108790"/>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30</a:t>
            </a:r>
            <a:endParaRPr lang="en-US" sz="3200" dirty="0">
              <a:latin typeface="Times New Roman" pitchFamily="18" charset="0"/>
              <a:cs typeface="Times New Roman" pitchFamily="18" charset="0"/>
            </a:endParaRPr>
          </a:p>
        </p:txBody>
      </p:sp>
      <p:sp>
        <p:nvSpPr>
          <p:cNvPr id="69" name="TextBox 68">
            <a:extLst>
              <a:ext uri="{FF2B5EF4-FFF2-40B4-BE49-F238E27FC236}">
                <a16:creationId xmlns:a16="http://schemas.microsoft.com/office/drawing/2014/main" id="{3891B268-9407-492A-9FE0-714939C75DF0}"/>
              </a:ext>
            </a:extLst>
          </p:cNvPr>
          <p:cNvSpPr txBox="1"/>
          <p:nvPr/>
        </p:nvSpPr>
        <p:spPr>
          <a:xfrm>
            <a:off x="1051760" y="5096376"/>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26</a:t>
            </a:r>
            <a:endParaRPr lang="en-US" sz="3200" dirty="0">
              <a:latin typeface="Times New Roman" pitchFamily="18" charset="0"/>
              <a:cs typeface="Times New Roman" pitchFamily="18" charset="0"/>
            </a:endParaRPr>
          </a:p>
        </p:txBody>
      </p:sp>
      <p:sp>
        <p:nvSpPr>
          <p:cNvPr id="70" name="TextBox 69">
            <a:extLst>
              <a:ext uri="{FF2B5EF4-FFF2-40B4-BE49-F238E27FC236}">
                <a16:creationId xmlns:a16="http://schemas.microsoft.com/office/drawing/2014/main" id="{34F6D383-6AA3-4634-B8AA-C8C17F4DC868}"/>
              </a:ext>
            </a:extLst>
          </p:cNvPr>
          <p:cNvSpPr txBox="1"/>
          <p:nvPr/>
        </p:nvSpPr>
        <p:spPr>
          <a:xfrm>
            <a:off x="9141829" y="5974296"/>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35</a:t>
            </a:r>
            <a:endParaRPr lang="en-US" sz="3200" dirty="0">
              <a:latin typeface="Times New Roman" pitchFamily="18" charset="0"/>
              <a:cs typeface="Times New Roman" pitchFamily="18" charset="0"/>
            </a:endParaRPr>
          </a:p>
        </p:txBody>
      </p:sp>
      <p:sp>
        <p:nvSpPr>
          <p:cNvPr id="71" name="TextBox 70">
            <a:extLst>
              <a:ext uri="{FF2B5EF4-FFF2-40B4-BE49-F238E27FC236}">
                <a16:creationId xmlns:a16="http://schemas.microsoft.com/office/drawing/2014/main" id="{E02920D2-F8B9-4318-9F51-14171D0D5402}"/>
              </a:ext>
            </a:extLst>
          </p:cNvPr>
          <p:cNvSpPr txBox="1"/>
          <p:nvPr/>
        </p:nvSpPr>
        <p:spPr>
          <a:xfrm>
            <a:off x="7128878" y="5974296"/>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34</a:t>
            </a:r>
            <a:endParaRPr lang="en-US" sz="3200" dirty="0">
              <a:latin typeface="Times New Roman" pitchFamily="18" charset="0"/>
              <a:cs typeface="Times New Roman" pitchFamily="18" charset="0"/>
            </a:endParaRPr>
          </a:p>
        </p:txBody>
      </p:sp>
      <p:sp>
        <p:nvSpPr>
          <p:cNvPr id="72" name="TextBox 71">
            <a:extLst>
              <a:ext uri="{FF2B5EF4-FFF2-40B4-BE49-F238E27FC236}">
                <a16:creationId xmlns:a16="http://schemas.microsoft.com/office/drawing/2014/main" id="{C76E1C63-0239-4749-A4AA-545B83696BB0}"/>
              </a:ext>
            </a:extLst>
          </p:cNvPr>
          <p:cNvSpPr txBox="1"/>
          <p:nvPr/>
        </p:nvSpPr>
        <p:spPr>
          <a:xfrm>
            <a:off x="5185778" y="5974296"/>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33</a:t>
            </a:r>
            <a:endParaRPr lang="en-US" sz="3200" dirty="0">
              <a:latin typeface="Times New Roman" pitchFamily="18" charset="0"/>
              <a:cs typeface="Times New Roman" pitchFamily="18" charset="0"/>
            </a:endParaRPr>
          </a:p>
        </p:txBody>
      </p:sp>
      <p:sp>
        <p:nvSpPr>
          <p:cNvPr id="73" name="TextBox 72">
            <a:extLst>
              <a:ext uri="{FF2B5EF4-FFF2-40B4-BE49-F238E27FC236}">
                <a16:creationId xmlns:a16="http://schemas.microsoft.com/office/drawing/2014/main" id="{7DBFABBE-3C10-4D45-91BE-1D1C4A93E994}"/>
              </a:ext>
            </a:extLst>
          </p:cNvPr>
          <p:cNvSpPr txBox="1"/>
          <p:nvPr/>
        </p:nvSpPr>
        <p:spPr>
          <a:xfrm>
            <a:off x="3118853" y="5943696"/>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32</a:t>
            </a:r>
            <a:endParaRPr lang="en-US" sz="3200" dirty="0">
              <a:latin typeface="Times New Roman" pitchFamily="18" charset="0"/>
              <a:cs typeface="Times New Roman" pitchFamily="18" charset="0"/>
            </a:endParaRPr>
          </a:p>
        </p:txBody>
      </p:sp>
      <p:sp>
        <p:nvSpPr>
          <p:cNvPr id="74" name="TextBox 73">
            <a:extLst>
              <a:ext uri="{FF2B5EF4-FFF2-40B4-BE49-F238E27FC236}">
                <a16:creationId xmlns:a16="http://schemas.microsoft.com/office/drawing/2014/main" id="{CD602099-5076-4D71-A5A9-3EC76CE33AC6}"/>
              </a:ext>
            </a:extLst>
          </p:cNvPr>
          <p:cNvSpPr txBox="1"/>
          <p:nvPr/>
        </p:nvSpPr>
        <p:spPr>
          <a:xfrm>
            <a:off x="1061453" y="5962746"/>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algn="ctr"/>
            <a:r>
              <a:rPr lang="en-US" sz="3200" err="1">
                <a:latin typeface="Times New Roman" pitchFamily="18" charset="0"/>
                <a:cs typeface="Times New Roman" pitchFamily="18" charset="0"/>
              </a:rPr>
              <a:t>Câu</a:t>
            </a:r>
            <a:r>
              <a:rPr lang="en-US" sz="3200">
                <a:latin typeface="Times New Roman" pitchFamily="18" charset="0"/>
                <a:cs typeface="Times New Roman" pitchFamily="18" charset="0"/>
              </a:rPr>
              <a:t> 31</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1213365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Left 1">
            <a:hlinkClick r:id="rId2" action="ppaction://hlinksldjump"/>
            <a:extLst>
              <a:ext uri="{FF2B5EF4-FFF2-40B4-BE49-F238E27FC236}">
                <a16:creationId xmlns:a16="http://schemas.microsoft.com/office/drawing/2014/main" id="{E864DFA9-79F6-405F-8F2B-D56DA36E7510}"/>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483E697D-6B2E-42C4-B934-F4D59F62646A}"/>
                  </a:ext>
                </a:extLst>
              </p:cNvPr>
              <p:cNvSpPr/>
              <p:nvPr/>
            </p:nvSpPr>
            <p:spPr>
              <a:xfrm>
                <a:off x="247650" y="518519"/>
                <a:ext cx="11696700" cy="5296002"/>
              </a:xfrm>
              <a:prstGeom prst="rect">
                <a:avLst/>
              </a:prstGeom>
            </p:spPr>
            <p:txBody>
              <a:bodyPr wrap="square">
                <a:spAutoFit/>
              </a:bodyPr>
              <a:lstStyle/>
              <a:p>
                <a:pPr marL="629920" indent="-629920" algn="just">
                  <a:lnSpc>
                    <a:spcPct val="115000"/>
                  </a:lnSpc>
                  <a:spcBef>
                    <a:spcPts val="600"/>
                  </a:spcBef>
                  <a:tabLst>
                    <a:tab pos="629920" algn="l"/>
                  </a:tabLst>
                </a:pPr>
                <a:r>
                  <a:rPr lang="fr-FR" sz="2800" b="1">
                    <a:solidFill>
                      <a:srgbClr val="0000FF"/>
                    </a:solidFill>
                    <a:latin typeface="Times New Roman" panose="02020603050405020304" pitchFamily="18" charset="0"/>
                    <a:ea typeface="Times New Roman" panose="02020603050405020304" pitchFamily="18" charset="0"/>
                  </a:rPr>
                  <a:t>Câu 14: </a:t>
                </a:r>
                <a:r>
                  <a:rPr lang="fr-FR" sz="2800">
                    <a:latin typeface="Times New Roman" panose="02020603050405020304" pitchFamily="18" charset="0"/>
                    <a:ea typeface="Times New Roman" panose="02020603050405020304" pitchFamily="18" charset="0"/>
                  </a:rPr>
                  <a:t>Hàm số </a:t>
                </a:r>
                <a:r>
                  <a:rPr lang="en-US" sz="2800">
                    <a:latin typeface="Times New Roman" panose="02020603050405020304" pitchFamily="18" charset="0"/>
                    <a:ea typeface="Times New Roman" panose="02020603050405020304" pitchFamily="18" charset="0"/>
                  </a:rPr>
                  <a:t> </a:t>
                </a:r>
                <a14:m>
                  <m:oMath xmlns:m="http://schemas.openxmlformats.org/officeDocument/2006/math">
                    <m:r>
                      <a:rPr lang="en-US" sz="2800" i="1">
                        <a:latin typeface="Cambria Math" panose="02040503050406030204" pitchFamily="18" charset="0"/>
                        <a:ea typeface="Times New Roman" panose="02020603050405020304" pitchFamily="18" charset="0"/>
                      </a:rPr>
                      <m:t>𝑓</m:t>
                    </m:r>
                    <m:d>
                      <m:dPr>
                        <m:ctrlPr>
                          <a:rPr lang="en-US" sz="2800" i="1">
                            <a:latin typeface="Cambria Math" panose="02040503050406030204" pitchFamily="18" charset="0"/>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𝑥</m:t>
                        </m:r>
                      </m:e>
                    </m:d>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𝑎</m:t>
                    </m:r>
                    <m:sSup>
                      <m:sSupPr>
                        <m:ctrlPr>
                          <a:rPr lang="en-US" sz="2800" i="1">
                            <a:latin typeface="Cambria Math" panose="02040503050406030204" pitchFamily="18" charset="0"/>
                            <a:ea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rPr>
                          <m:t>𝑥</m:t>
                        </m:r>
                      </m:e>
                      <m:sup>
                        <m:r>
                          <a:rPr lang="en-US" sz="2800" i="1">
                            <a:latin typeface="Cambria Math" panose="02040503050406030204" pitchFamily="18" charset="0"/>
                            <a:ea typeface="Times New Roman" panose="02020603050405020304" pitchFamily="18" charset="0"/>
                          </a:rPr>
                          <m:t>3</m:t>
                        </m:r>
                      </m:sup>
                    </m:sSup>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𝑏</m:t>
                    </m:r>
                    <m:sSup>
                      <m:sSupPr>
                        <m:ctrlPr>
                          <a:rPr lang="en-US" sz="2800" i="1">
                            <a:latin typeface="Cambria Math" panose="02040503050406030204" pitchFamily="18" charset="0"/>
                            <a:ea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rPr>
                          <m:t>𝑥</m:t>
                        </m:r>
                      </m:e>
                      <m:sup>
                        <m:r>
                          <a:rPr lang="en-US" sz="2800" i="1">
                            <a:latin typeface="Cambria Math" panose="02040503050406030204" pitchFamily="18" charset="0"/>
                            <a:ea typeface="Times New Roman" panose="02020603050405020304" pitchFamily="18" charset="0"/>
                          </a:rPr>
                          <m:t>2</m:t>
                        </m:r>
                      </m:sup>
                    </m:sSup>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𝑐𝑥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𝑑</m:t>
                    </m:r>
                  </m:oMath>
                </a14:m>
                <a:r>
                  <a:rPr lang="fr-FR" sz="2800">
                    <a:latin typeface="Times New Roman" panose="02020603050405020304" pitchFamily="18" charset="0"/>
                    <a:ea typeface="Times New Roman" panose="02020603050405020304" pitchFamily="18" charset="0"/>
                  </a:rPr>
                  <a:t> với </a:t>
                </a:r>
                <a14:m>
                  <m:oMath xmlns:m="http://schemas.openxmlformats.org/officeDocument/2006/math">
                    <m:r>
                      <a:rPr lang="en-US" sz="2800" i="1">
                        <a:latin typeface="Cambria Math" panose="02040503050406030204" pitchFamily="18" charset="0"/>
                        <a:ea typeface="Times New Roman" panose="02020603050405020304" pitchFamily="18" charset="0"/>
                      </a:rPr>
                      <m:t>𝑎</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𝑏</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𝑐</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𝑑</m:t>
                    </m:r>
                  </m:oMath>
                </a14:m>
                <a:r>
                  <a:rPr lang="en-US" sz="2800" i="1">
                    <a:latin typeface="Times New Roman" panose="02020603050405020304" pitchFamily="18" charset="0"/>
                    <a:ea typeface="Times New Roman" panose="02020603050405020304" pitchFamily="18" charset="0"/>
                  </a:rPr>
                  <a:t> </a:t>
                </a:r>
                <a:r>
                  <a:rPr lang="fr-FR" sz="2800">
                    <a:latin typeface="Times New Roman" panose="02020603050405020304" pitchFamily="18" charset="0"/>
                    <a:ea typeface="Times New Roman" panose="02020603050405020304" pitchFamily="18" charset="0"/>
                  </a:rPr>
                  <a:t>là các hệ số thực và </a:t>
                </a:r>
                <a14:m>
                  <m:oMath xmlns:m="http://schemas.openxmlformats.org/officeDocument/2006/math">
                    <m:r>
                      <a:rPr lang="en-US" sz="2800" i="1">
                        <a:latin typeface="Cambria Math" panose="02040503050406030204" pitchFamily="18" charset="0"/>
                        <a:ea typeface="Times New Roman" panose="02020603050405020304" pitchFamily="18" charset="0"/>
                      </a:rPr>
                      <m:t>𝑎</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0</m:t>
                    </m:r>
                  </m:oMath>
                </a14:m>
                <a:r>
                  <a:rPr lang="fr-FR" sz="2800">
                    <a:latin typeface="Times New Roman" panose="02020603050405020304" pitchFamily="18" charset="0"/>
                    <a:ea typeface="Times New Roman" panose="02020603050405020304" pitchFamily="18" charset="0"/>
                  </a:rPr>
                  <a:t>. Hàm số </a:t>
                </a:r>
                <a14:m>
                  <m:oMath xmlns:m="http://schemas.openxmlformats.org/officeDocument/2006/math">
                    <m:r>
                      <a:rPr lang="en-US" sz="2800" i="1">
                        <a:latin typeface="Cambria Math" panose="02040503050406030204" pitchFamily="18" charset="0"/>
                        <a:ea typeface="Times New Roman" panose="02020603050405020304" pitchFamily="18" charset="0"/>
                      </a:rPr>
                      <m:t>𝑓</m:t>
                    </m:r>
                    <m:d>
                      <m:dPr>
                        <m:ctrlPr>
                          <a:rPr lang="en-US" sz="2800" i="1">
                            <a:latin typeface="Cambria Math" panose="02040503050406030204" pitchFamily="18" charset="0"/>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𝑥</m:t>
                        </m:r>
                      </m:e>
                    </m:d>
                  </m:oMath>
                </a14:m>
                <a:r>
                  <a:rPr lang="fr-FR" sz="2800">
                    <a:latin typeface="Times New Roman" panose="02020603050405020304" pitchFamily="18" charset="0"/>
                    <a:ea typeface="Times New Roman" panose="02020603050405020304" pitchFamily="18" charset="0"/>
                  </a:rPr>
                  <a:t> nghịch biến trên </a:t>
                </a:r>
                <a14:m>
                  <m:oMath xmlns:m="http://schemas.openxmlformats.org/officeDocument/2006/math">
                    <m:r>
                      <a:rPr lang="en-US" sz="2800" i="1">
                        <a:latin typeface="Cambria Math" panose="02040503050406030204" pitchFamily="18" charset="0"/>
                        <a:ea typeface="Times New Roman" panose="02020603050405020304" pitchFamily="18" charset="0"/>
                      </a:rPr>
                      <m:t>ℝ</m:t>
                    </m:r>
                  </m:oMath>
                </a14:m>
                <a:r>
                  <a:rPr lang="fr-FR" sz="2800">
                    <a:latin typeface="Times New Roman" panose="02020603050405020304" pitchFamily="18" charset="0"/>
                    <a:ea typeface="Times New Roman" panose="02020603050405020304" pitchFamily="18" charset="0"/>
                  </a:rPr>
                  <a:t> khi và chỉ khi:</a:t>
                </a:r>
                <a:endParaRPr lang="en-US" sz="2800">
                  <a:latin typeface="Times New Roman" panose="02020603050405020304" pitchFamily="18" charset="0"/>
                  <a:ea typeface="Times New Roman" panose="02020603050405020304" pitchFamily="18" charset="0"/>
                </a:endParaRPr>
              </a:p>
              <a:p>
                <a:pPr marL="629920" algn="just">
                  <a:lnSpc>
                    <a:spcPct val="115000"/>
                  </a:lnSpc>
                  <a:spcAft>
                    <a:spcPts val="0"/>
                  </a:spcAft>
                  <a:tabLst>
                    <a:tab pos="3599815" algn="l"/>
                    <a:tab pos="5039995" algn="l"/>
                  </a:tabLst>
                </a:pPr>
                <a:r>
                  <a:rPr lang="fr-FR" sz="28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d>
                      <m:dPr>
                        <m:begChr m:val="{"/>
                        <m:endChr m:val=""/>
                        <m:ctrlPr>
                          <a:rPr lang="en-US" sz="2800" b="1" i="1">
                            <a:latin typeface="Cambria Math" panose="02040503050406030204" pitchFamily="18" charset="0"/>
                            <a:ea typeface="Times New Roman" panose="02020603050405020304" pitchFamily="18" charset="0"/>
                          </a:rPr>
                        </m:ctrlPr>
                      </m:dPr>
                      <m:e>
                        <m:eqArr>
                          <m:eqArrPr>
                            <m:ctrlPr>
                              <a:rPr lang="en-US" sz="2800" b="1" i="1">
                                <a:latin typeface="Cambria Math" panose="02040503050406030204" pitchFamily="18" charset="0"/>
                                <a:ea typeface="Times New Roman" panose="02020603050405020304" pitchFamily="18" charset="0"/>
                              </a:rPr>
                            </m:ctrlPr>
                          </m:eqArrPr>
                          <m:e>
                            <m:r>
                              <a:rPr lang="en-US" sz="2800" b="1" i="1">
                                <a:latin typeface="Cambria Math" panose="02040503050406030204" pitchFamily="18" charset="0"/>
                                <a:ea typeface="Times New Roman" panose="02020603050405020304" pitchFamily="18" charset="0"/>
                              </a:rPr>
                              <m:t>&amp;</m:t>
                            </m:r>
                            <m:r>
                              <a:rPr lang="en-US" sz="2800" b="1" i="1">
                                <a:latin typeface="Cambria Math" panose="02040503050406030204" pitchFamily="18" charset="0"/>
                                <a:ea typeface="Times New Roman" panose="02020603050405020304" pitchFamily="18" charset="0"/>
                              </a:rPr>
                              <m:t>𝒂</m:t>
                            </m:r>
                            <m:r>
                              <a:rPr lang="en-US" sz="2800" b="1" i="1">
                                <a:latin typeface="Cambria Math" panose="02040503050406030204" pitchFamily="18" charset="0"/>
                                <a:ea typeface="Times New Roman" panose="02020603050405020304" pitchFamily="18" charset="0"/>
                              </a:rPr>
                              <m:t>&lt;</m:t>
                            </m:r>
                            <m:r>
                              <a:rPr lang="en-US" sz="2800" b="1" i="1">
                                <a:latin typeface="Cambria Math" panose="02040503050406030204" pitchFamily="18" charset="0"/>
                                <a:ea typeface="Times New Roman" panose="02020603050405020304" pitchFamily="18" charset="0"/>
                              </a:rPr>
                              <m:t>𝟎</m:t>
                            </m:r>
                          </m:e>
                          <m:e>
                            <m:r>
                              <a:rPr lang="en-US" sz="2800" b="1" i="1">
                                <a:latin typeface="Cambria Math" panose="02040503050406030204" pitchFamily="18" charset="0"/>
                                <a:ea typeface="Times New Roman" panose="02020603050405020304" pitchFamily="18" charset="0"/>
                              </a:rPr>
                              <m:t>&amp;</m:t>
                            </m:r>
                            <m:sSup>
                              <m:sSupPr>
                                <m:ctrlPr>
                                  <a:rPr lang="en-US" sz="2800" b="1" i="1">
                                    <a:latin typeface="Cambria Math" panose="02040503050406030204" pitchFamily="18" charset="0"/>
                                    <a:ea typeface="Times New Roman" panose="02020603050405020304" pitchFamily="18" charset="0"/>
                                  </a:rPr>
                                </m:ctrlPr>
                              </m:sSupPr>
                              <m:e>
                                <m:r>
                                  <a:rPr lang="en-US" sz="2800" b="1" i="1">
                                    <a:latin typeface="Cambria Math" panose="02040503050406030204" pitchFamily="18" charset="0"/>
                                    <a:ea typeface="Times New Roman" panose="02020603050405020304" pitchFamily="18" charset="0"/>
                                  </a:rPr>
                                  <m:t>𝒃</m:t>
                                </m:r>
                              </m:e>
                              <m:sup>
                                <m:r>
                                  <a:rPr lang="en-US" sz="2800" b="1" i="1">
                                    <a:latin typeface="Cambria Math" panose="02040503050406030204" pitchFamily="18" charset="0"/>
                                    <a:ea typeface="Times New Roman" panose="02020603050405020304" pitchFamily="18" charset="0"/>
                                  </a:rPr>
                                  <m:t>𝟐</m:t>
                                </m:r>
                              </m:sup>
                            </m:sSup>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𝟑</m:t>
                            </m:r>
                            <m:r>
                              <a:rPr lang="en-US" sz="2800" b="1" i="1">
                                <a:latin typeface="Cambria Math" panose="02040503050406030204" pitchFamily="18" charset="0"/>
                                <a:ea typeface="Times New Roman" panose="02020603050405020304" pitchFamily="18" charset="0"/>
                              </a:rPr>
                              <m:t>𝒂𝒄</m:t>
                            </m:r>
                          </m:e>
                        </m:eqArr>
                      </m:e>
                    </m:d>
                  </m:oMath>
                </a14:m>
                <a:r>
                  <a:rPr lang="fr-FR" sz="2800">
                    <a:latin typeface="Times New Roman" panose="02020603050405020304" pitchFamily="18" charset="0"/>
                    <a:ea typeface="Times New Roman" panose="02020603050405020304" pitchFamily="18" charset="0"/>
                  </a:rPr>
                  <a:t>.	</a:t>
                </a:r>
                <a:r>
                  <a:rPr lang="fr-FR" sz="28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d>
                      <m:dPr>
                        <m:begChr m:val="{"/>
                        <m:endChr m:val=""/>
                        <m:ctrlPr>
                          <a:rPr lang="en-US" sz="2800" b="1" i="1">
                            <a:latin typeface="Cambria Math" panose="02040503050406030204" pitchFamily="18" charset="0"/>
                            <a:ea typeface="Times New Roman" panose="02020603050405020304" pitchFamily="18" charset="0"/>
                          </a:rPr>
                        </m:ctrlPr>
                      </m:dPr>
                      <m:e>
                        <m:eqArr>
                          <m:eqArrPr>
                            <m:ctrlPr>
                              <a:rPr lang="en-US" sz="2800" b="1" i="1">
                                <a:latin typeface="Cambria Math" panose="02040503050406030204" pitchFamily="18" charset="0"/>
                                <a:ea typeface="Times New Roman" panose="02020603050405020304" pitchFamily="18" charset="0"/>
                              </a:rPr>
                            </m:ctrlPr>
                          </m:eqArrPr>
                          <m:e>
                            <m:r>
                              <a:rPr lang="en-US" sz="2800" b="1" i="1">
                                <a:latin typeface="Cambria Math" panose="02040503050406030204" pitchFamily="18" charset="0"/>
                                <a:ea typeface="Times New Roman" panose="02020603050405020304" pitchFamily="18" charset="0"/>
                              </a:rPr>
                              <m:t>&amp;</m:t>
                            </m:r>
                            <m:r>
                              <a:rPr lang="en-US" sz="2800" b="1" i="1">
                                <a:latin typeface="Cambria Math" panose="02040503050406030204" pitchFamily="18" charset="0"/>
                                <a:ea typeface="Times New Roman" panose="02020603050405020304" pitchFamily="18" charset="0"/>
                              </a:rPr>
                              <m:t>𝒂</m:t>
                            </m:r>
                            <m:r>
                              <a:rPr lang="en-US" sz="2800" b="1" i="1">
                                <a:latin typeface="Cambria Math" panose="02040503050406030204" pitchFamily="18" charset="0"/>
                                <a:ea typeface="Times New Roman" panose="02020603050405020304" pitchFamily="18" charset="0"/>
                              </a:rPr>
                              <m:t>&lt;</m:t>
                            </m:r>
                            <m:r>
                              <a:rPr lang="en-US" sz="2800" b="1" i="1">
                                <a:latin typeface="Cambria Math" panose="02040503050406030204" pitchFamily="18" charset="0"/>
                                <a:ea typeface="Times New Roman" panose="02020603050405020304" pitchFamily="18" charset="0"/>
                              </a:rPr>
                              <m:t>𝟎</m:t>
                            </m:r>
                          </m:e>
                          <m:e>
                            <m:r>
                              <a:rPr lang="en-US" sz="2800" b="1" i="1">
                                <a:latin typeface="Cambria Math" panose="02040503050406030204" pitchFamily="18" charset="0"/>
                                <a:ea typeface="Times New Roman" panose="02020603050405020304" pitchFamily="18" charset="0"/>
                              </a:rPr>
                              <m:t>&amp;</m:t>
                            </m:r>
                            <m:sSup>
                              <m:sSupPr>
                                <m:ctrlPr>
                                  <a:rPr lang="en-US" sz="2800" b="1" i="1">
                                    <a:latin typeface="Cambria Math" panose="02040503050406030204" pitchFamily="18" charset="0"/>
                                    <a:ea typeface="Times New Roman" panose="02020603050405020304" pitchFamily="18" charset="0"/>
                                  </a:rPr>
                                </m:ctrlPr>
                              </m:sSupPr>
                              <m:e>
                                <m:r>
                                  <a:rPr lang="en-US" sz="2800" b="1" i="1">
                                    <a:latin typeface="Cambria Math" panose="02040503050406030204" pitchFamily="18" charset="0"/>
                                    <a:ea typeface="Times New Roman" panose="02020603050405020304" pitchFamily="18" charset="0"/>
                                  </a:rPr>
                                  <m:t>𝒃</m:t>
                                </m:r>
                              </m:e>
                              <m:sup>
                                <m:r>
                                  <a:rPr lang="en-US" sz="2800" b="1" i="1">
                                    <a:latin typeface="Cambria Math" panose="02040503050406030204" pitchFamily="18" charset="0"/>
                                    <a:ea typeface="Times New Roman" panose="02020603050405020304" pitchFamily="18" charset="0"/>
                                  </a:rPr>
                                  <m:t>𝟐</m:t>
                                </m:r>
                              </m:sup>
                            </m:sSup>
                            <m:r>
                              <a:rPr lang="en-US" sz="2800" b="1" i="1">
                                <a:latin typeface="Cambria Math" panose="02040503050406030204" pitchFamily="18" charset="0"/>
                                <a:ea typeface="Times New Roman" panose="02020603050405020304" pitchFamily="18" charset="0"/>
                              </a:rPr>
                              <m:t>&lt;</m:t>
                            </m:r>
                            <m:r>
                              <a:rPr lang="en-US" sz="2800" b="1" i="1">
                                <a:latin typeface="Cambria Math" panose="02040503050406030204" pitchFamily="18" charset="0"/>
                                <a:ea typeface="Times New Roman" panose="02020603050405020304" pitchFamily="18" charset="0"/>
                              </a:rPr>
                              <m:t>𝟑</m:t>
                            </m:r>
                            <m:r>
                              <a:rPr lang="en-US" sz="2800" b="1" i="1">
                                <a:latin typeface="Cambria Math" panose="02040503050406030204" pitchFamily="18" charset="0"/>
                                <a:ea typeface="Times New Roman" panose="02020603050405020304" pitchFamily="18" charset="0"/>
                              </a:rPr>
                              <m:t>𝒂𝒄</m:t>
                            </m:r>
                          </m:e>
                        </m:eqArr>
                      </m:e>
                    </m:d>
                  </m:oMath>
                </a14:m>
                <a:r>
                  <a:rPr lang="fr-FR" sz="2800">
                    <a:latin typeface="Times New Roman" panose="02020603050405020304" pitchFamily="18" charset="0"/>
                    <a:ea typeface="Times New Roman" panose="02020603050405020304" pitchFamily="18" charset="0"/>
                  </a:rPr>
                  <a:t>.	</a:t>
                </a:r>
                <a:r>
                  <a:rPr lang="fr-FR" sz="28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d>
                      <m:dPr>
                        <m:begChr m:val="{"/>
                        <m:endChr m:val=""/>
                        <m:ctrlPr>
                          <a:rPr lang="en-US" sz="2800" b="1" i="1">
                            <a:latin typeface="Cambria Math" panose="02040503050406030204" pitchFamily="18" charset="0"/>
                            <a:ea typeface="Times New Roman" panose="02020603050405020304" pitchFamily="18" charset="0"/>
                          </a:rPr>
                        </m:ctrlPr>
                      </m:dPr>
                      <m:e>
                        <m:eqArr>
                          <m:eqArrPr>
                            <m:ctrlPr>
                              <a:rPr lang="en-US" sz="2800" b="1" i="1">
                                <a:latin typeface="Cambria Math" panose="02040503050406030204" pitchFamily="18" charset="0"/>
                                <a:ea typeface="Times New Roman" panose="02020603050405020304" pitchFamily="18" charset="0"/>
                              </a:rPr>
                            </m:ctrlPr>
                          </m:eqArrPr>
                          <m:e>
                            <m:r>
                              <a:rPr lang="en-US" sz="2800" b="1" i="1">
                                <a:latin typeface="Cambria Math" panose="02040503050406030204" pitchFamily="18" charset="0"/>
                                <a:ea typeface="Times New Roman" panose="02020603050405020304" pitchFamily="18" charset="0"/>
                              </a:rPr>
                              <m:t>&amp;</m:t>
                            </m:r>
                            <m:r>
                              <a:rPr lang="en-US" sz="2800" b="1" i="1">
                                <a:latin typeface="Cambria Math" panose="02040503050406030204" pitchFamily="18" charset="0"/>
                                <a:ea typeface="Times New Roman" panose="02020603050405020304" pitchFamily="18" charset="0"/>
                              </a:rPr>
                              <m:t>𝒂</m:t>
                            </m:r>
                            <m:r>
                              <a:rPr lang="en-US" sz="2800" b="1" i="1">
                                <a:latin typeface="Cambria Math" panose="02040503050406030204" pitchFamily="18" charset="0"/>
                                <a:ea typeface="Times New Roman" panose="02020603050405020304" pitchFamily="18" charset="0"/>
                              </a:rPr>
                              <m:t>&gt;</m:t>
                            </m:r>
                            <m:r>
                              <a:rPr lang="en-US" sz="2800" b="1" i="1">
                                <a:latin typeface="Cambria Math" panose="02040503050406030204" pitchFamily="18" charset="0"/>
                                <a:ea typeface="Times New Roman" panose="02020603050405020304" pitchFamily="18" charset="0"/>
                              </a:rPr>
                              <m:t>𝟎</m:t>
                            </m:r>
                          </m:e>
                          <m:e>
                            <m:r>
                              <a:rPr lang="en-US" sz="2800" b="1" i="1">
                                <a:latin typeface="Cambria Math" panose="02040503050406030204" pitchFamily="18" charset="0"/>
                                <a:ea typeface="Times New Roman" panose="02020603050405020304" pitchFamily="18" charset="0"/>
                              </a:rPr>
                              <m:t>&amp;</m:t>
                            </m:r>
                            <m:sSup>
                              <m:sSupPr>
                                <m:ctrlPr>
                                  <a:rPr lang="en-US" sz="2800" b="1" i="1">
                                    <a:latin typeface="Cambria Math" panose="02040503050406030204" pitchFamily="18" charset="0"/>
                                    <a:ea typeface="Times New Roman" panose="02020603050405020304" pitchFamily="18" charset="0"/>
                                  </a:rPr>
                                </m:ctrlPr>
                              </m:sSupPr>
                              <m:e>
                                <m:r>
                                  <a:rPr lang="en-US" sz="2800" b="1" i="1">
                                    <a:latin typeface="Cambria Math" panose="02040503050406030204" pitchFamily="18" charset="0"/>
                                    <a:ea typeface="Times New Roman" panose="02020603050405020304" pitchFamily="18" charset="0"/>
                                  </a:rPr>
                                  <m:t>𝒃</m:t>
                                </m:r>
                              </m:e>
                              <m:sup>
                                <m:r>
                                  <a:rPr lang="en-US" sz="2800" b="1" i="1">
                                    <a:latin typeface="Cambria Math" panose="02040503050406030204" pitchFamily="18" charset="0"/>
                                    <a:ea typeface="Times New Roman" panose="02020603050405020304" pitchFamily="18" charset="0"/>
                                  </a:rPr>
                                  <m:t>𝟐</m:t>
                                </m:r>
                              </m:sup>
                            </m:sSup>
                            <m:r>
                              <a:rPr lang="en-US" sz="2800" b="1" i="1">
                                <a:latin typeface="Cambria Math" panose="02040503050406030204" pitchFamily="18" charset="0"/>
                                <a:ea typeface="Times New Roman" panose="02020603050405020304" pitchFamily="18" charset="0"/>
                              </a:rPr>
                              <m:t>≥</m:t>
                            </m:r>
                            <m:r>
                              <a:rPr lang="en-US" sz="2800" b="1" i="1">
                                <a:latin typeface="Cambria Math" panose="02040503050406030204" pitchFamily="18" charset="0"/>
                                <a:ea typeface="Times New Roman" panose="02020603050405020304" pitchFamily="18" charset="0"/>
                              </a:rPr>
                              <m:t>𝟑</m:t>
                            </m:r>
                            <m:r>
                              <a:rPr lang="en-US" sz="2800" b="1" i="1">
                                <a:latin typeface="Cambria Math" panose="02040503050406030204" pitchFamily="18" charset="0"/>
                                <a:ea typeface="Times New Roman" panose="02020603050405020304" pitchFamily="18" charset="0"/>
                              </a:rPr>
                              <m:t>𝒂𝒄</m:t>
                            </m:r>
                          </m:e>
                        </m:eqArr>
                      </m:e>
                    </m:d>
                  </m:oMath>
                </a14:m>
                <a:r>
                  <a:rPr lang="fr-FR" sz="2800">
                    <a:latin typeface="Times New Roman" panose="02020603050405020304" pitchFamily="18" charset="0"/>
                    <a:ea typeface="Times New Roman" panose="02020603050405020304" pitchFamily="18" charset="0"/>
                  </a:rPr>
                  <a:t>.	</a:t>
                </a:r>
                <a:r>
                  <a:rPr lang="fr-FR" sz="28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d>
                      <m:dPr>
                        <m:begChr m:val="{"/>
                        <m:endChr m:val=""/>
                        <m:ctrlPr>
                          <a:rPr lang="en-US" sz="2800" b="1" i="1">
                            <a:latin typeface="Cambria Math" panose="02040503050406030204" pitchFamily="18" charset="0"/>
                            <a:ea typeface="Times New Roman" panose="02020603050405020304" pitchFamily="18" charset="0"/>
                          </a:rPr>
                        </m:ctrlPr>
                      </m:dPr>
                      <m:e>
                        <m:eqArr>
                          <m:eqArrPr>
                            <m:ctrlPr>
                              <a:rPr lang="en-US" sz="2800" b="1" i="1">
                                <a:latin typeface="Cambria Math" panose="02040503050406030204" pitchFamily="18" charset="0"/>
                                <a:ea typeface="Times New Roman" panose="02020603050405020304" pitchFamily="18" charset="0"/>
                              </a:rPr>
                            </m:ctrlPr>
                          </m:eqArrPr>
                          <m:e>
                            <m:r>
                              <a:rPr lang="en-US" sz="2800" b="1" i="1">
                                <a:latin typeface="Cambria Math" panose="02040503050406030204" pitchFamily="18" charset="0"/>
                                <a:ea typeface="Times New Roman" panose="02020603050405020304" pitchFamily="18" charset="0"/>
                              </a:rPr>
                              <m:t>&amp;</m:t>
                            </m:r>
                            <m:r>
                              <a:rPr lang="en-US" sz="2800" b="1" i="1">
                                <a:latin typeface="Cambria Math" panose="02040503050406030204" pitchFamily="18" charset="0"/>
                                <a:ea typeface="Times New Roman" panose="02020603050405020304" pitchFamily="18" charset="0"/>
                              </a:rPr>
                              <m:t>𝒂</m:t>
                            </m:r>
                            <m:r>
                              <a:rPr lang="en-US" sz="2800" b="1" i="1">
                                <a:latin typeface="Cambria Math" panose="02040503050406030204" pitchFamily="18" charset="0"/>
                                <a:ea typeface="Times New Roman" panose="02020603050405020304" pitchFamily="18" charset="0"/>
                              </a:rPr>
                              <m:t>&gt;</m:t>
                            </m:r>
                            <m:r>
                              <a:rPr lang="en-US" sz="2800" b="1" i="1">
                                <a:latin typeface="Cambria Math" panose="02040503050406030204" pitchFamily="18" charset="0"/>
                                <a:ea typeface="Times New Roman" panose="02020603050405020304" pitchFamily="18" charset="0"/>
                              </a:rPr>
                              <m:t>𝟎</m:t>
                            </m:r>
                          </m:e>
                          <m:e>
                            <m:r>
                              <a:rPr lang="en-US" sz="2800" b="1" i="1">
                                <a:latin typeface="Cambria Math" panose="02040503050406030204" pitchFamily="18" charset="0"/>
                                <a:ea typeface="Times New Roman" panose="02020603050405020304" pitchFamily="18" charset="0"/>
                              </a:rPr>
                              <m:t>&amp;</m:t>
                            </m:r>
                            <m:sSup>
                              <m:sSupPr>
                                <m:ctrlPr>
                                  <a:rPr lang="en-US" sz="2800" b="1" i="1">
                                    <a:latin typeface="Cambria Math" panose="02040503050406030204" pitchFamily="18" charset="0"/>
                                    <a:ea typeface="Times New Roman" panose="02020603050405020304" pitchFamily="18" charset="0"/>
                                  </a:rPr>
                                </m:ctrlPr>
                              </m:sSupPr>
                              <m:e>
                                <m:r>
                                  <a:rPr lang="en-US" sz="2800" b="1" i="1">
                                    <a:latin typeface="Cambria Math" panose="02040503050406030204" pitchFamily="18" charset="0"/>
                                    <a:ea typeface="Times New Roman" panose="02020603050405020304" pitchFamily="18" charset="0"/>
                                  </a:rPr>
                                  <m:t>𝒃</m:t>
                                </m:r>
                              </m:e>
                              <m:sup>
                                <m:r>
                                  <a:rPr lang="en-US" sz="2800" b="1" i="1">
                                    <a:latin typeface="Cambria Math" panose="02040503050406030204" pitchFamily="18" charset="0"/>
                                    <a:ea typeface="Times New Roman" panose="02020603050405020304" pitchFamily="18" charset="0"/>
                                  </a:rPr>
                                  <m:t>𝟐</m:t>
                                </m:r>
                              </m:sup>
                            </m:sSup>
                            <m:r>
                              <a:rPr lang="en-US" sz="2800" b="1" i="1">
                                <a:latin typeface="Cambria Math" panose="02040503050406030204" pitchFamily="18" charset="0"/>
                                <a:ea typeface="Times New Roman" panose="02020603050405020304" pitchFamily="18" charset="0"/>
                              </a:rPr>
                              <m:t>&lt;</m:t>
                            </m:r>
                            <m:r>
                              <a:rPr lang="en-US" sz="2800" b="1" i="1">
                                <a:latin typeface="Cambria Math" panose="02040503050406030204" pitchFamily="18" charset="0"/>
                                <a:ea typeface="Times New Roman" panose="02020603050405020304" pitchFamily="18" charset="0"/>
                              </a:rPr>
                              <m:t>𝟑</m:t>
                            </m:r>
                            <m:r>
                              <a:rPr lang="en-US" sz="2800" b="1" i="1">
                                <a:latin typeface="Cambria Math" panose="02040503050406030204" pitchFamily="18" charset="0"/>
                                <a:ea typeface="Times New Roman" panose="02020603050405020304" pitchFamily="18" charset="0"/>
                              </a:rPr>
                              <m:t>𝒂𝒄</m:t>
                            </m:r>
                          </m:e>
                        </m:eqArr>
                      </m:e>
                    </m:d>
                  </m:oMath>
                </a14:m>
                <a:r>
                  <a:rPr lang="fr-FR"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marL="629920" algn="ctr">
                  <a:lnSpc>
                    <a:spcPct val="115000"/>
                  </a:lnSpc>
                  <a:spcAft>
                    <a:spcPts val="0"/>
                  </a:spcAft>
                </a:pPr>
                <a:r>
                  <a:rPr lang="fr-FR" sz="2800" b="1">
                    <a:latin typeface="Times New Roman" panose="02020603050405020304" pitchFamily="18" charset="0"/>
                    <a:ea typeface="Times New Roman" panose="02020603050405020304" pitchFamily="18" charset="0"/>
                  </a:rPr>
                  <a:t>Lời</a:t>
                </a:r>
                <a:r>
                  <a:rPr lang="fr-FR" sz="2800">
                    <a:latin typeface="Times New Roman" panose="02020603050405020304" pitchFamily="18" charset="0"/>
                    <a:ea typeface="Times New Roman" panose="02020603050405020304" pitchFamily="18" charset="0"/>
                  </a:rPr>
                  <a:t> </a:t>
                </a:r>
                <a:r>
                  <a:rPr lang="fr-FR" sz="2800" b="1">
                    <a:latin typeface="Times New Roman" panose="02020603050405020304" pitchFamily="18" charset="0"/>
                    <a:ea typeface="Times New Roman" panose="02020603050405020304" pitchFamily="18" charset="0"/>
                  </a:rPr>
                  <a:t>giải</a:t>
                </a:r>
                <a:endParaRPr lang="en-US" sz="2800">
                  <a:latin typeface="Times New Roman" panose="02020603050405020304" pitchFamily="18" charset="0"/>
                  <a:ea typeface="Times New Roman" panose="02020603050405020304" pitchFamily="18" charset="0"/>
                </a:endParaRPr>
              </a:p>
              <a:p>
                <a:pPr marL="629920">
                  <a:lnSpc>
                    <a:spcPct val="115000"/>
                  </a:lnSpc>
                  <a:spcBef>
                    <a:spcPts val="600"/>
                  </a:spcBef>
                  <a:spcAft>
                    <a:spcPts val="0"/>
                  </a:spcAft>
                </a:pPr>
                <a:r>
                  <a:rPr lang="fr-FR" sz="2800">
                    <a:latin typeface="Times New Roman" panose="02020603050405020304" pitchFamily="18" charset="0"/>
                    <a:ea typeface="Times New Roman" panose="02020603050405020304" pitchFamily="18" charset="0"/>
                  </a:rPr>
                  <a:t>Ta có: </a:t>
                </a:r>
                <a14:m>
                  <m:oMath xmlns:m="http://schemas.openxmlformats.org/officeDocument/2006/math">
                    <m:sSup>
                      <m:sSupPr>
                        <m:ctrlPr>
                          <a:rPr lang="en-US" sz="2800" i="1">
                            <a:latin typeface="Cambria Math" panose="02040503050406030204" pitchFamily="18" charset="0"/>
                            <a:ea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rPr>
                          <m:t>𝑓</m:t>
                        </m:r>
                      </m:e>
                      <m:sup>
                        <m:r>
                          <a:rPr lang="en-US" sz="2800" i="1">
                            <a:latin typeface="Cambria Math" panose="02040503050406030204" pitchFamily="18" charset="0"/>
                            <a:ea typeface="Times New Roman" panose="02020603050405020304" pitchFamily="18" charset="0"/>
                          </a:rPr>
                          <m:t>′</m:t>
                        </m:r>
                      </m:sup>
                    </m:sSup>
                    <m:d>
                      <m:dPr>
                        <m:ctrlPr>
                          <a:rPr lang="en-US" sz="2800" i="1">
                            <a:latin typeface="Cambria Math" panose="02040503050406030204" pitchFamily="18" charset="0"/>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𝑥</m:t>
                        </m:r>
                      </m:e>
                    </m:d>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𝑎</m:t>
                    </m:r>
                    <m:sSup>
                      <m:sSupPr>
                        <m:ctrlPr>
                          <a:rPr lang="en-US" sz="2800" i="1">
                            <a:latin typeface="Cambria Math" panose="02040503050406030204" pitchFamily="18" charset="0"/>
                            <a:ea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rPr>
                          <m:t>𝑥</m:t>
                        </m:r>
                      </m:e>
                      <m:sup>
                        <m:r>
                          <a:rPr lang="en-US" sz="2800" i="1">
                            <a:latin typeface="Cambria Math" panose="02040503050406030204" pitchFamily="18" charset="0"/>
                            <a:ea typeface="Times New Roman" panose="02020603050405020304" pitchFamily="18" charset="0"/>
                          </a:rPr>
                          <m:t>2</m:t>
                        </m:r>
                      </m:sup>
                    </m:sSup>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2</m:t>
                    </m:r>
                    <m:r>
                      <a:rPr lang="en-US" sz="2800" i="1">
                        <a:latin typeface="Cambria Math" panose="02040503050406030204" pitchFamily="18" charset="0"/>
                        <a:ea typeface="Times New Roman" panose="02020603050405020304" pitchFamily="18" charset="0"/>
                      </a:rPr>
                      <m:t>𝑏𝑥</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𝑐</m:t>
                    </m:r>
                  </m:oMath>
                </a14:m>
                <a:r>
                  <a:rPr lang="fr-FR" sz="2800">
                    <a:latin typeface="Times New Roman" panose="02020603050405020304" pitchFamily="18" charset="0"/>
                    <a:ea typeface="Times New Roman" panose="02020603050405020304" pitchFamily="18" charset="0"/>
                  </a:rPr>
                  <a:t>có </a:t>
                </a:r>
                <a14:m>
                  <m:oMath xmlns:m="http://schemas.openxmlformats.org/officeDocument/2006/math">
                    <m:sSubSup>
                      <m:sSubSupPr>
                        <m:ctrlPr>
                          <a:rPr lang="en-US" sz="2800" i="1">
                            <a:latin typeface="Cambria Math" panose="02040503050406030204" pitchFamily="18" charset="0"/>
                            <a:ea typeface="Times New Roman" panose="02020603050405020304" pitchFamily="18" charset="0"/>
                          </a:rPr>
                        </m:ctrlPr>
                      </m:sSubSupPr>
                      <m:e>
                        <m:r>
                          <a:rPr lang="en-US" sz="2800" i="1">
                            <a:latin typeface="Cambria Math" panose="02040503050406030204" pitchFamily="18" charset="0"/>
                            <a:ea typeface="Times New Roman" panose="02020603050405020304" pitchFamily="18" charset="0"/>
                          </a:rPr>
                          <m:t>𝛥</m:t>
                        </m:r>
                      </m:e>
                      <m:sub>
                        <m:sSup>
                          <m:sSupPr>
                            <m:ctrlPr>
                              <a:rPr lang="en-US" sz="2800" i="1">
                                <a:latin typeface="Cambria Math" panose="02040503050406030204" pitchFamily="18" charset="0"/>
                                <a:ea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rPr>
                              <m:t>𝑓</m:t>
                            </m:r>
                          </m:e>
                          <m:sup>
                            <m:r>
                              <a:rPr lang="en-US" sz="2800" i="1">
                                <a:latin typeface="Cambria Math" panose="02040503050406030204" pitchFamily="18" charset="0"/>
                                <a:ea typeface="Times New Roman" panose="02020603050405020304" pitchFamily="18" charset="0"/>
                              </a:rPr>
                              <m:t>′</m:t>
                            </m:r>
                          </m:sup>
                        </m:sSup>
                        <m:d>
                          <m:dPr>
                            <m:ctrlPr>
                              <a:rPr lang="en-US" sz="2800" i="1">
                                <a:latin typeface="Cambria Math" panose="02040503050406030204" pitchFamily="18" charset="0"/>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𝑥</m:t>
                            </m:r>
                          </m:e>
                        </m:d>
                      </m:sub>
                      <m:sup>
                        <m:r>
                          <a:rPr lang="en-US" sz="2800" i="1">
                            <a:latin typeface="Cambria Math" panose="02040503050406030204" pitchFamily="18" charset="0"/>
                            <a:ea typeface="Times New Roman" panose="02020603050405020304" pitchFamily="18" charset="0"/>
                          </a:rPr>
                          <m:t>′</m:t>
                        </m:r>
                      </m:sup>
                    </m:sSubSup>
                    <m:r>
                      <a:rPr lang="en-US" sz="2800" i="1">
                        <a:latin typeface="Cambria Math" panose="02040503050406030204" pitchFamily="18" charset="0"/>
                        <a:ea typeface="Times New Roman" panose="02020603050405020304" pitchFamily="18" charset="0"/>
                      </a:rPr>
                      <m:t>=</m:t>
                    </m:r>
                    <m:sSup>
                      <m:sSupPr>
                        <m:ctrlPr>
                          <a:rPr lang="en-US" sz="2800" i="1">
                            <a:latin typeface="Cambria Math" panose="02040503050406030204" pitchFamily="18" charset="0"/>
                            <a:ea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rPr>
                          <m:t>𝑏</m:t>
                        </m:r>
                      </m:e>
                      <m:sup>
                        <m:r>
                          <a:rPr lang="en-US" sz="2800" i="1">
                            <a:latin typeface="Cambria Math" panose="02040503050406030204" pitchFamily="18" charset="0"/>
                            <a:ea typeface="Times New Roman" panose="02020603050405020304" pitchFamily="18" charset="0"/>
                          </a:rPr>
                          <m:t>2</m:t>
                        </m:r>
                      </m:sup>
                    </m:sSup>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𝑎𝑐</m:t>
                    </m:r>
                  </m:oMath>
                </a14:m>
                <a:r>
                  <a:rPr lang="fr-FR"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marL="629920">
                  <a:lnSpc>
                    <a:spcPct val="115000"/>
                  </a:lnSpc>
                  <a:spcBef>
                    <a:spcPts val="600"/>
                  </a:spcBef>
                  <a:spcAft>
                    <a:spcPts val="0"/>
                  </a:spcAft>
                </a:pPr>
                <a:r>
                  <a:rPr lang="fr-FR" sz="2800">
                    <a:latin typeface="Times New Roman" panose="02020603050405020304" pitchFamily="18" charset="0"/>
                    <a:ea typeface="Times New Roman" panose="02020603050405020304" pitchFamily="18" charset="0"/>
                  </a:rPr>
                  <a:t>Hàm số </a:t>
                </a:r>
                <a14:m>
                  <m:oMath xmlns:m="http://schemas.openxmlformats.org/officeDocument/2006/math">
                    <m:r>
                      <a:rPr lang="en-US" sz="2800" i="1">
                        <a:latin typeface="Cambria Math" panose="02040503050406030204" pitchFamily="18" charset="0"/>
                        <a:ea typeface="Times New Roman" panose="02020603050405020304" pitchFamily="18" charset="0"/>
                      </a:rPr>
                      <m:t>𝑓</m:t>
                    </m:r>
                    <m:d>
                      <m:dPr>
                        <m:ctrlPr>
                          <a:rPr lang="en-US" sz="2800" i="1">
                            <a:latin typeface="Cambria Math" panose="02040503050406030204" pitchFamily="18" charset="0"/>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𝑥</m:t>
                        </m:r>
                      </m:e>
                    </m:d>
                  </m:oMath>
                </a14:m>
                <a:r>
                  <a:rPr lang="fr-FR" sz="2800">
                    <a:latin typeface="Times New Roman" panose="02020603050405020304" pitchFamily="18" charset="0"/>
                    <a:ea typeface="Times New Roman" panose="02020603050405020304" pitchFamily="18" charset="0"/>
                  </a:rPr>
                  <a:t> nghịch biến trên </a:t>
                </a:r>
                <a14:m>
                  <m:oMath xmlns:m="http://schemas.openxmlformats.org/officeDocument/2006/math">
                    <m:r>
                      <a:rPr lang="en-US" sz="2800" i="1">
                        <a:latin typeface="Cambria Math" panose="02040503050406030204" pitchFamily="18" charset="0"/>
                        <a:ea typeface="Times New Roman" panose="02020603050405020304" pitchFamily="18" charset="0"/>
                      </a:rPr>
                      <m:t>ℝ</m:t>
                    </m:r>
                  </m:oMath>
                </a14:m>
                <a:r>
                  <a:rPr lang="fr-FR" sz="2800">
                    <a:latin typeface="Times New Roman" panose="02020603050405020304" pitchFamily="18" charset="0"/>
                    <a:ea typeface="Times New Roman" panose="02020603050405020304" pitchFamily="18" charset="0"/>
                  </a:rPr>
                  <a:t> khi và chỉ khi </a:t>
                </a:r>
              </a:p>
              <a:p>
                <a:pPr marL="629920">
                  <a:lnSpc>
                    <a:spcPct val="115000"/>
                  </a:lnSpc>
                  <a:spcBef>
                    <a:spcPts val="600"/>
                  </a:spcBef>
                  <a:spcAft>
                    <a:spcPts val="0"/>
                  </a:spcAft>
                </a:pPr>
                <a14:m>
                  <m:oMath xmlns:m="http://schemas.openxmlformats.org/officeDocument/2006/math">
                    <m:d>
                      <m:dPr>
                        <m:begChr m:val="{"/>
                        <m:endChr m:val=""/>
                        <m:ctrlPr>
                          <a:rPr lang="en-US" sz="2800" i="1">
                            <a:latin typeface="Cambria Math" panose="02040503050406030204" pitchFamily="18" charset="0"/>
                            <a:ea typeface="Times New Roman" panose="02020603050405020304" pitchFamily="18" charset="0"/>
                          </a:rPr>
                        </m:ctrlPr>
                      </m:dPr>
                      <m:e>
                        <m:m>
                          <m:mPr>
                            <m:mcs>
                              <m:mc>
                                <m:mcPr>
                                  <m:count m:val="1"/>
                                  <m:mcJc m:val="center"/>
                                </m:mcPr>
                              </m:mc>
                            </m:mcs>
                            <m:ctrlPr>
                              <a:rPr lang="en-US" sz="2800" i="1">
                                <a:latin typeface="Cambria Math" panose="02040503050406030204" pitchFamily="18" charset="0"/>
                                <a:ea typeface="Times New Roman" panose="02020603050405020304" pitchFamily="18" charset="0"/>
                              </a:rPr>
                            </m:ctrlPr>
                          </m:mPr>
                          <m:mr>
                            <m:e>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𝑎</m:t>
                              </m:r>
                              <m:r>
                                <a:rPr lang="en-US" sz="2800" i="1">
                                  <a:latin typeface="Cambria Math" panose="02040503050406030204" pitchFamily="18" charset="0"/>
                                  <a:ea typeface="Times New Roman" panose="02020603050405020304" pitchFamily="18" charset="0"/>
                                </a:rPr>
                                <m:t>&lt;</m:t>
                              </m:r>
                              <m:r>
                                <a:rPr lang="en-US" sz="2800" i="1">
                                  <a:latin typeface="Cambria Math" panose="02040503050406030204" pitchFamily="18" charset="0"/>
                                  <a:ea typeface="Times New Roman" panose="02020603050405020304" pitchFamily="18" charset="0"/>
                                </a:rPr>
                                <m:t>0</m:t>
                              </m:r>
                            </m:e>
                          </m:mr>
                          <m:mr>
                            <m:e>
                              <m:sSubSup>
                                <m:sSubSupPr>
                                  <m:ctrlPr>
                                    <a:rPr lang="en-US" sz="2800" i="1">
                                      <a:latin typeface="Cambria Math" panose="02040503050406030204" pitchFamily="18" charset="0"/>
                                      <a:ea typeface="Times New Roman" panose="02020603050405020304" pitchFamily="18" charset="0"/>
                                    </a:rPr>
                                  </m:ctrlPr>
                                </m:sSubSupPr>
                                <m:e>
                                  <m:r>
                                    <a:rPr lang="en-US" sz="2800" i="1">
                                      <a:latin typeface="Cambria Math" panose="02040503050406030204" pitchFamily="18" charset="0"/>
                                      <a:ea typeface="Times New Roman" panose="02020603050405020304" pitchFamily="18" charset="0"/>
                                    </a:rPr>
                                    <m:t>𝛥</m:t>
                                  </m:r>
                                </m:e>
                                <m:sub>
                                  <m:sSup>
                                    <m:sSupPr>
                                      <m:ctrlPr>
                                        <a:rPr lang="en-US" sz="2800" i="1">
                                          <a:latin typeface="Cambria Math" panose="02040503050406030204" pitchFamily="18" charset="0"/>
                                          <a:ea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rPr>
                                        <m:t>𝑓</m:t>
                                      </m:r>
                                    </m:e>
                                    <m:sup>
                                      <m:r>
                                        <a:rPr lang="en-US" sz="2800" i="1">
                                          <a:latin typeface="Cambria Math" panose="02040503050406030204" pitchFamily="18" charset="0"/>
                                          <a:ea typeface="Times New Roman" panose="02020603050405020304" pitchFamily="18" charset="0"/>
                                        </a:rPr>
                                        <m:t>′</m:t>
                                      </m:r>
                                    </m:sup>
                                  </m:sSup>
                                  <m:d>
                                    <m:dPr>
                                      <m:ctrlPr>
                                        <a:rPr lang="en-US" sz="2800" i="1">
                                          <a:latin typeface="Cambria Math" panose="02040503050406030204" pitchFamily="18" charset="0"/>
                                          <a:ea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rPr>
                                        <m:t>𝑥</m:t>
                                      </m:r>
                                    </m:e>
                                  </m:d>
                                </m:sub>
                                <m:sup>
                                  <m:r>
                                    <a:rPr lang="en-US" sz="2800" i="1">
                                      <a:latin typeface="Cambria Math" panose="02040503050406030204" pitchFamily="18" charset="0"/>
                                      <a:ea typeface="Times New Roman" panose="02020603050405020304" pitchFamily="18" charset="0"/>
                                    </a:rPr>
                                    <m:t>′</m:t>
                                  </m:r>
                                </m:sup>
                              </m:sSubSup>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0</m:t>
                              </m:r>
                            </m:e>
                          </m:mr>
                        </m:m>
                      </m:e>
                    </m:d>
                    <m:r>
                      <a:rPr lang="en-US" sz="2800" i="1">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2800" i="1">
                            <a:latin typeface="Cambria Math" panose="02040503050406030204" pitchFamily="18" charset="0"/>
                            <a:ea typeface="Times New Roman" panose="02020603050405020304" pitchFamily="18" charset="0"/>
                          </a:rPr>
                        </m:ctrlPr>
                      </m:dPr>
                      <m:e>
                        <m:m>
                          <m:mPr>
                            <m:mcs>
                              <m:mc>
                                <m:mcPr>
                                  <m:count m:val="1"/>
                                  <m:mcJc m:val="center"/>
                                </m:mcPr>
                              </m:mc>
                            </m:mcs>
                            <m:ctrlPr>
                              <a:rPr lang="en-US" sz="2800" i="1">
                                <a:latin typeface="Cambria Math" panose="02040503050406030204" pitchFamily="18" charset="0"/>
                                <a:ea typeface="Times New Roman" panose="02020603050405020304" pitchFamily="18" charset="0"/>
                              </a:rPr>
                            </m:ctrlPr>
                          </m:mPr>
                          <m:mr>
                            <m:e>
                              <m:r>
                                <a:rPr lang="en-US" sz="2800" i="1">
                                  <a:latin typeface="Cambria Math" panose="02040503050406030204" pitchFamily="18" charset="0"/>
                                  <a:ea typeface="Times New Roman" panose="02020603050405020304" pitchFamily="18" charset="0"/>
                                </a:rPr>
                                <m:t>𝑎</m:t>
                              </m:r>
                              <m:r>
                                <a:rPr lang="en-US" sz="2800" i="1">
                                  <a:latin typeface="Cambria Math" panose="02040503050406030204" pitchFamily="18" charset="0"/>
                                  <a:ea typeface="Times New Roman" panose="02020603050405020304" pitchFamily="18" charset="0"/>
                                </a:rPr>
                                <m:t>&lt;</m:t>
                              </m:r>
                              <m:r>
                                <a:rPr lang="en-US" sz="2800" i="1">
                                  <a:latin typeface="Cambria Math" panose="02040503050406030204" pitchFamily="18" charset="0"/>
                                  <a:ea typeface="Times New Roman" panose="02020603050405020304" pitchFamily="18" charset="0"/>
                                </a:rPr>
                                <m:t>0</m:t>
                              </m:r>
                            </m:e>
                          </m:mr>
                          <m:mr>
                            <m:e>
                              <m:sSup>
                                <m:sSupPr>
                                  <m:ctrlPr>
                                    <a:rPr lang="en-US" sz="2800" i="1">
                                      <a:latin typeface="Cambria Math" panose="02040503050406030204" pitchFamily="18" charset="0"/>
                                      <a:ea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rPr>
                                    <m:t>𝑏</m:t>
                                  </m:r>
                                </m:e>
                                <m:sup>
                                  <m:r>
                                    <a:rPr lang="en-US" sz="2800" i="1">
                                      <a:latin typeface="Cambria Math" panose="02040503050406030204" pitchFamily="18" charset="0"/>
                                      <a:ea typeface="Times New Roman" panose="02020603050405020304" pitchFamily="18" charset="0"/>
                                    </a:rPr>
                                    <m:t>2</m:t>
                                  </m:r>
                                </m:sup>
                              </m:sSup>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𝑎𝑐</m:t>
                              </m:r>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0</m:t>
                              </m:r>
                            </m:e>
                          </m:mr>
                        </m:m>
                      </m:e>
                    </m:d>
                    <m:r>
                      <a:rPr lang="en-US" sz="2800" i="1">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2800" i="1">
                            <a:latin typeface="Cambria Math" panose="02040503050406030204" pitchFamily="18" charset="0"/>
                            <a:ea typeface="Times New Roman" panose="02020603050405020304" pitchFamily="18" charset="0"/>
                          </a:rPr>
                        </m:ctrlPr>
                      </m:dPr>
                      <m:e>
                        <m:m>
                          <m:mPr>
                            <m:mcs>
                              <m:mc>
                                <m:mcPr>
                                  <m:count m:val="1"/>
                                  <m:mcJc m:val="center"/>
                                </m:mcPr>
                              </m:mc>
                            </m:mcs>
                            <m:ctrlPr>
                              <a:rPr lang="en-US" sz="2800" i="1">
                                <a:latin typeface="Cambria Math" panose="02040503050406030204" pitchFamily="18" charset="0"/>
                                <a:ea typeface="Times New Roman" panose="02020603050405020304" pitchFamily="18" charset="0"/>
                              </a:rPr>
                            </m:ctrlPr>
                          </m:mPr>
                          <m:mr>
                            <m:e>
                              <m:r>
                                <a:rPr lang="en-US" sz="2800" i="1">
                                  <a:latin typeface="Cambria Math" panose="02040503050406030204" pitchFamily="18" charset="0"/>
                                  <a:ea typeface="Times New Roman" panose="02020603050405020304" pitchFamily="18" charset="0"/>
                                </a:rPr>
                                <m:t>𝑎</m:t>
                              </m:r>
                              <m:r>
                                <a:rPr lang="en-US" sz="2800" i="1">
                                  <a:latin typeface="Cambria Math" panose="02040503050406030204" pitchFamily="18" charset="0"/>
                                  <a:ea typeface="Times New Roman" panose="02020603050405020304" pitchFamily="18" charset="0"/>
                                </a:rPr>
                                <m:t>&lt;</m:t>
                              </m:r>
                              <m:r>
                                <a:rPr lang="en-US" sz="2800" i="1">
                                  <a:latin typeface="Cambria Math" panose="02040503050406030204" pitchFamily="18" charset="0"/>
                                  <a:ea typeface="Times New Roman" panose="02020603050405020304" pitchFamily="18" charset="0"/>
                                </a:rPr>
                                <m:t>0</m:t>
                              </m:r>
                            </m:e>
                          </m:mr>
                          <m:mr>
                            <m:e>
                              <m:sSup>
                                <m:sSupPr>
                                  <m:ctrlPr>
                                    <a:rPr lang="en-US" sz="2800" i="1">
                                      <a:latin typeface="Cambria Math" panose="02040503050406030204" pitchFamily="18" charset="0"/>
                                      <a:ea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rPr>
                                    <m:t>𝑏</m:t>
                                  </m:r>
                                </m:e>
                                <m:sup>
                                  <m:r>
                                    <a:rPr lang="en-US" sz="2800" i="1">
                                      <a:latin typeface="Cambria Math" panose="02040503050406030204" pitchFamily="18" charset="0"/>
                                      <a:ea typeface="Times New Roman" panose="02020603050405020304" pitchFamily="18" charset="0"/>
                                    </a:rPr>
                                    <m:t>2</m:t>
                                  </m:r>
                                </m:sup>
                              </m:sSup>
                              <m:r>
                                <a:rPr lang="en-US" sz="2800" i="1">
                                  <a:latin typeface="Cambria Math" panose="02040503050406030204" pitchFamily="18" charset="0"/>
                                  <a:ea typeface="Times New Roman" panose="02020603050405020304" pitchFamily="18" charset="0"/>
                                </a:rPr>
                                <m:t>≤</m:t>
                              </m:r>
                              <m:r>
                                <a:rPr lang="en-US" sz="2800" i="1">
                                  <a:latin typeface="Cambria Math" panose="02040503050406030204" pitchFamily="18" charset="0"/>
                                  <a:ea typeface="Times New Roman" panose="02020603050405020304" pitchFamily="18" charset="0"/>
                                </a:rPr>
                                <m:t>3</m:t>
                              </m:r>
                              <m:r>
                                <a:rPr lang="en-US" sz="2800" i="1">
                                  <a:latin typeface="Cambria Math" panose="02040503050406030204" pitchFamily="18" charset="0"/>
                                  <a:ea typeface="Times New Roman" panose="02020603050405020304" pitchFamily="18" charset="0"/>
                                </a:rPr>
                                <m:t>𝑎𝑐</m:t>
                              </m:r>
                            </m:e>
                          </m:mr>
                        </m:m>
                      </m:e>
                    </m:d>
                  </m:oMath>
                </a14:m>
                <a:r>
                  <a:rPr lang="fr-FR"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mc:Choice>
        <mc:Fallback>
          <p:sp>
            <p:nvSpPr>
              <p:cNvPr id="6" name="Rectangle 5">
                <a:extLst>
                  <a:ext uri="{FF2B5EF4-FFF2-40B4-BE49-F238E27FC236}">
                    <a16:creationId xmlns:a16="http://schemas.microsoft.com/office/drawing/2014/main" id="{483E697D-6B2E-42C4-B934-F4D59F62646A}"/>
                  </a:ext>
                </a:extLst>
              </p:cNvPr>
              <p:cNvSpPr>
                <a:spLocks noRot="1" noChangeAspect="1" noMove="1" noResize="1" noEditPoints="1" noAdjustHandles="1" noChangeArrowheads="1" noChangeShapeType="1" noTextEdit="1"/>
              </p:cNvSpPr>
              <p:nvPr/>
            </p:nvSpPr>
            <p:spPr>
              <a:xfrm>
                <a:off x="247650" y="518519"/>
                <a:ext cx="11696700" cy="5296002"/>
              </a:xfrm>
              <a:prstGeom prst="rect">
                <a:avLst/>
              </a:prstGeom>
              <a:blipFill>
                <a:blip r:embed="rId3"/>
                <a:stretch>
                  <a:fillRect l="-1095" t="-690" r="-1877"/>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BE6A6C0D-CBAF-408E-ABE2-91FA1E7376B0}"/>
              </a:ext>
            </a:extLst>
          </p:cNvPr>
          <p:cNvSpPr/>
          <p:nvPr/>
        </p:nvSpPr>
        <p:spPr>
          <a:xfrm>
            <a:off x="868630" y="1931316"/>
            <a:ext cx="510639" cy="504050"/>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7876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1000"/>
                                        <p:tgtEl>
                                          <p:spTgt spid="6">
                                            <p:txEl>
                                              <p:pRg st="2" end="2"/>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Effect transition="in" filter="wipe(left)">
                                      <p:cBhvr>
                                        <p:cTn id="11" dur="1000"/>
                                        <p:tgtEl>
                                          <p:spTgt spid="6">
                                            <p:txEl>
                                              <p:pRg st="3" end="3"/>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wipe(left)">
                                      <p:cBhvr>
                                        <p:cTn id="15" dur="1000"/>
                                        <p:tgtEl>
                                          <p:spTgt spid="6">
                                            <p:txEl>
                                              <p:pRg st="4" end="4"/>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wipe(left)">
                                      <p:cBhvr>
                                        <p:cTn id="19" dur="1000"/>
                                        <p:tgtEl>
                                          <p:spTgt spid="6">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Left 1">
            <a:hlinkClick r:id="rId2" action="ppaction://hlinksldjump"/>
            <a:extLst>
              <a:ext uri="{FF2B5EF4-FFF2-40B4-BE49-F238E27FC236}">
                <a16:creationId xmlns:a16="http://schemas.microsoft.com/office/drawing/2014/main" id="{C611CC96-58C1-4712-8A18-852D0E530185}"/>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29AE883F-ED4E-421B-ADC6-5C41DDE83B2E}"/>
                  </a:ext>
                </a:extLst>
              </p:cNvPr>
              <p:cNvSpPr/>
              <p:nvPr/>
            </p:nvSpPr>
            <p:spPr>
              <a:xfrm>
                <a:off x="533400" y="316170"/>
                <a:ext cx="10858500" cy="5230663"/>
              </a:xfrm>
              <a:prstGeom prst="rect">
                <a:avLst/>
              </a:prstGeom>
            </p:spPr>
            <p:txBody>
              <a:bodyPr wrap="square">
                <a:spAutoFit/>
              </a:bodyPr>
              <a:lstStyle/>
              <a:p>
                <a:pPr marL="629920" indent="-629920" algn="just">
                  <a:lnSpc>
                    <a:spcPct val="115000"/>
                  </a:lnSpc>
                  <a:spcBef>
                    <a:spcPts val="600"/>
                  </a:spcBef>
                  <a:tabLst>
                    <a:tab pos="629920" algn="l"/>
                  </a:tabLst>
                </a:pPr>
                <a:r>
                  <a:rPr lang="fr-FR" sz="3200" b="1">
                    <a:solidFill>
                      <a:srgbClr val="0000FF"/>
                    </a:solidFill>
                    <a:latin typeface="Times New Roman" panose="02020603050405020304" pitchFamily="18" charset="0"/>
                    <a:ea typeface="Times New Roman" panose="02020603050405020304" pitchFamily="18" charset="0"/>
                  </a:rPr>
                  <a:t>Câu 15: </a:t>
                </a:r>
                <a:r>
                  <a:rPr lang="fr-FR" sz="3200">
                    <a:latin typeface="Times New Roman" panose="02020603050405020304" pitchFamily="18" charset="0"/>
                    <a:ea typeface="Times New Roman" panose="02020603050405020304" pitchFamily="18" charset="0"/>
                  </a:rPr>
                  <a:t>Tìm giá trị lớn nhất có thể của tham số thực </a:t>
                </a:r>
                <a:endParaRPr lang="en-US" sz="3200">
                  <a:latin typeface="Times New Roman" panose="02020603050405020304" pitchFamily="18" charset="0"/>
                  <a:ea typeface="Times New Roman" panose="02020603050405020304" pitchFamily="18" charset="0"/>
                </a:endParaRPr>
              </a:p>
              <a:p>
                <a:pPr marL="629920" indent="-629920" algn="just">
                  <a:lnSpc>
                    <a:spcPct val="115000"/>
                  </a:lnSpc>
                  <a:spcBef>
                    <a:spcPts val="600"/>
                  </a:spcBef>
                  <a:spcAft>
                    <a:spcPts val="0"/>
                  </a:spcAft>
                  <a:tabLst>
                    <a:tab pos="629920" algn="l"/>
                  </a:tabLst>
                </a:pPr>
                <a:r>
                  <a:rPr lang="en-US" sz="3200">
                    <a:latin typeface="Times New Roman" panose="02020603050405020304" pitchFamily="18" charset="0"/>
                    <a:ea typeface="Times New Roman" panose="02020603050405020304" pitchFamily="18" charset="0"/>
                  </a:rPr>
                  <a:t> </a:t>
                </a:r>
                <a14:m>
                  <m:oMath xmlns:m="http://schemas.openxmlformats.org/officeDocument/2006/math">
                    <m:r>
                      <a:rPr lang="en-US" sz="3200" i="1">
                        <a:latin typeface="Cambria Math" panose="02040503050406030204" pitchFamily="18" charset="0"/>
                        <a:ea typeface="Times New Roman" panose="02020603050405020304" pitchFamily="18" charset="0"/>
                      </a:rPr>
                      <m:t>𝑚</m:t>
                    </m:r>
                  </m:oMath>
                </a14:m>
                <a:r>
                  <a:rPr lang="fr-FR" sz="3200">
                    <a:latin typeface="Times New Roman" panose="02020603050405020304" pitchFamily="18" charset="0"/>
                    <a:ea typeface="Times New Roman" panose="02020603050405020304" pitchFamily="18" charset="0"/>
                  </a:rPr>
                  <a:t> để hàm số </a:t>
                </a:r>
                <a14:m>
                  <m:oMath xmlns:m="http://schemas.openxmlformats.org/officeDocument/2006/math">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f>
                      <m:fPr>
                        <m:ctrlPr>
                          <a:rPr lang="en-US" sz="3200" i="1">
                            <a:latin typeface="Cambria Math" panose="02040503050406030204" pitchFamily="18" charset="0"/>
                            <a:ea typeface="Times New Roman" panose="02020603050405020304" pitchFamily="18" charset="0"/>
                          </a:rPr>
                        </m:ctrlPr>
                      </m:fPr>
                      <m:num>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𝑥</m:t>
                            </m:r>
                          </m:e>
                          <m:sup>
                            <m:r>
                              <a:rPr lang="en-US" sz="3200" i="1">
                                <a:latin typeface="Cambria Math" panose="02040503050406030204" pitchFamily="18" charset="0"/>
                                <a:ea typeface="Times New Roman" panose="02020603050405020304" pitchFamily="18" charset="0"/>
                              </a:rPr>
                              <m:t>3</m:t>
                            </m:r>
                          </m:sup>
                        </m:sSup>
                      </m:num>
                      <m:den>
                        <m:r>
                          <a:rPr lang="en-US" sz="3200" i="1">
                            <a:latin typeface="Cambria Math" panose="02040503050406030204" pitchFamily="18" charset="0"/>
                            <a:ea typeface="Times New Roman" panose="02020603050405020304" pitchFamily="18" charset="0"/>
                          </a:rPr>
                          <m:t>3</m:t>
                        </m:r>
                      </m:den>
                    </m:f>
                    <m:r>
                      <a:rPr lang="en-US" sz="3200" i="1">
                        <a:latin typeface="Cambria Math" panose="02040503050406030204" pitchFamily="18" charset="0"/>
                        <a:ea typeface="Times New Roman" panose="02020603050405020304" pitchFamily="18" charset="0"/>
                      </a:rPr>
                      <m:t>−</m:t>
                    </m:r>
                    <m:sSup>
                      <m:sSupPr>
                        <m:ctrlPr>
                          <a:rPr lang="en-US" sz="3200" i="1">
                            <a:latin typeface="Cambria Math" panose="02040503050406030204" pitchFamily="18" charset="0"/>
                            <a:ea typeface="Times New Roman" panose="02020603050405020304" pitchFamily="18" charset="0"/>
                          </a:rPr>
                        </m:ctrlPr>
                      </m:sSupPr>
                      <m:e>
                        <m:r>
                          <a:rPr lang="en-US" sz="3200" i="1">
                            <a:latin typeface="Cambria Math" panose="02040503050406030204" pitchFamily="18" charset="0"/>
                            <a:ea typeface="Times New Roman" panose="02020603050405020304" pitchFamily="18" charset="0"/>
                          </a:rPr>
                          <m:t>𝑥</m:t>
                        </m:r>
                      </m:e>
                      <m:sup>
                        <m:r>
                          <a:rPr lang="en-US" sz="3200" i="1">
                            <a:latin typeface="Cambria Math" panose="02040503050406030204" pitchFamily="18" charset="0"/>
                            <a:ea typeface="Times New Roman" panose="02020603050405020304" pitchFamily="18" charset="0"/>
                          </a:rPr>
                          <m:t>2</m:t>
                        </m:r>
                      </m:sup>
                    </m:sSup>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𝑚𝑥</m:t>
                    </m:r>
                    <m:r>
                      <a:rPr lang="en-US" sz="3200" i="1">
                        <a:latin typeface="Cambria Math" panose="02040503050406030204" pitchFamily="18" charset="0"/>
                        <a:ea typeface="Times New Roman" panose="02020603050405020304" pitchFamily="18" charset="0"/>
                      </a:rPr>
                      <m:t>+1</m:t>
                    </m:r>
                  </m:oMath>
                </a14:m>
                <a:r>
                  <a:rPr lang="fr-FR" sz="3200">
                    <a:latin typeface="Times New Roman" panose="02020603050405020304" pitchFamily="18" charset="0"/>
                    <a:ea typeface="Times New Roman" panose="02020603050405020304" pitchFamily="18" charset="0"/>
                  </a:rPr>
                  <a:t> đồng biến trên </a:t>
                </a:r>
                <a14:m>
                  <m:oMath xmlns:m="http://schemas.openxmlformats.org/officeDocument/2006/math">
                    <m:r>
                      <a:rPr lang="en-US" sz="3200" i="1">
                        <a:latin typeface="Cambria Math" panose="02040503050406030204" pitchFamily="18" charset="0"/>
                        <a:ea typeface="Times New Roman" panose="02020603050405020304" pitchFamily="18" charset="0"/>
                      </a:rPr>
                      <m:t>ℝ</m:t>
                    </m:r>
                  </m:oMath>
                </a14:m>
                <a:r>
                  <a:rPr lang="fr-FR" sz="3200">
                    <a:latin typeface="Times New Roman" panose="02020603050405020304" pitchFamily="18" charset="0"/>
                    <a:ea typeface="Times New Roman" panose="02020603050405020304" pitchFamily="18" charset="0"/>
                  </a:rPr>
                  <a:t>.</a:t>
                </a:r>
                <a:endParaRPr lang="en-US" sz="3200">
                  <a:latin typeface="Times New Roman" panose="02020603050405020304" pitchFamily="18" charset="0"/>
                  <a:ea typeface="Times New Roman" panose="02020603050405020304" pitchFamily="18" charset="0"/>
                </a:endParaRPr>
              </a:p>
              <a:p>
                <a:pPr marL="629920" algn="just">
                  <a:lnSpc>
                    <a:spcPct val="115000"/>
                  </a:lnSpc>
                  <a:spcAft>
                    <a:spcPts val="0"/>
                  </a:spcAft>
                  <a:tabLst>
                    <a:tab pos="3599815" algn="l"/>
                    <a:tab pos="5039995" algn="l"/>
                  </a:tabLst>
                </a:pPr>
                <a:r>
                  <a:rPr lang="fr-FR" sz="3200" b="1">
                    <a:solidFill>
                      <a:srgbClr val="0000FF"/>
                    </a:solidFill>
                    <a:latin typeface="Times New Roman" panose="02020603050405020304" pitchFamily="18" charset="0"/>
                    <a:ea typeface="Times New Roman" panose="02020603050405020304" pitchFamily="18" charset="0"/>
                  </a:rPr>
                  <a:t>A. </a:t>
                </a:r>
                <a14:m>
                  <m:oMath xmlns:m="http://schemas.openxmlformats.org/officeDocument/2006/math">
                    <m:r>
                      <a:rPr lang="en-US" sz="3200" i="1">
                        <a:latin typeface="Cambria Math" panose="02040503050406030204" pitchFamily="18" charset="0"/>
                        <a:ea typeface="Times New Roman" panose="02020603050405020304" pitchFamily="18" charset="0"/>
                      </a:rPr>
                      <m:t>𝑚</m:t>
                    </m:r>
                    <m:r>
                      <a:rPr lang="en-US" sz="3200" i="1">
                        <a:latin typeface="Cambria Math" panose="02040503050406030204" pitchFamily="18" charset="0"/>
                        <a:ea typeface="Times New Roman" panose="02020603050405020304" pitchFamily="18" charset="0"/>
                      </a:rPr>
                      <m:t>=−4</m:t>
                    </m:r>
                  </m:oMath>
                </a14:m>
                <a:r>
                  <a:rPr lang="fr-FR" sz="3200">
                    <a:latin typeface="Times New Roman" panose="02020603050405020304" pitchFamily="18" charset="0"/>
                    <a:ea typeface="Times New Roman" panose="02020603050405020304" pitchFamily="18" charset="0"/>
                  </a:rPr>
                  <a:t>.	</a:t>
                </a:r>
                <a:r>
                  <a:rPr lang="fr-FR" sz="3200" b="1">
                    <a:solidFill>
                      <a:srgbClr val="0000FF"/>
                    </a:solidFill>
                    <a:latin typeface="Times New Roman" panose="02020603050405020304" pitchFamily="18" charset="0"/>
                    <a:ea typeface="Times New Roman" panose="02020603050405020304" pitchFamily="18" charset="0"/>
                  </a:rPr>
                  <a:t>B. </a:t>
                </a:r>
                <a14:m>
                  <m:oMath xmlns:m="http://schemas.openxmlformats.org/officeDocument/2006/math">
                    <m:r>
                      <a:rPr lang="en-US" sz="3200" i="1">
                        <a:latin typeface="Cambria Math" panose="02040503050406030204" pitchFamily="18" charset="0"/>
                        <a:ea typeface="Times New Roman" panose="02020603050405020304" pitchFamily="18" charset="0"/>
                      </a:rPr>
                      <m:t>𝑚</m:t>
                    </m:r>
                    <m:r>
                      <a:rPr lang="en-US" sz="3200" i="1">
                        <a:latin typeface="Cambria Math" panose="02040503050406030204" pitchFamily="18" charset="0"/>
                        <a:ea typeface="Times New Roman" panose="02020603050405020304" pitchFamily="18" charset="0"/>
                      </a:rPr>
                      <m:t>=0</m:t>
                    </m:r>
                  </m:oMath>
                </a14:m>
                <a:r>
                  <a:rPr lang="fr-FR" sz="3200">
                    <a:latin typeface="Times New Roman" panose="02020603050405020304" pitchFamily="18" charset="0"/>
                    <a:ea typeface="Times New Roman" panose="02020603050405020304" pitchFamily="18" charset="0"/>
                  </a:rPr>
                  <a:t>.	</a:t>
                </a:r>
                <a:r>
                  <a:rPr lang="fr-FR" sz="3200" b="1">
                    <a:solidFill>
                      <a:srgbClr val="0000FF"/>
                    </a:solidFill>
                    <a:latin typeface="Times New Roman" panose="02020603050405020304" pitchFamily="18" charset="0"/>
                    <a:ea typeface="Times New Roman" panose="02020603050405020304" pitchFamily="18" charset="0"/>
                  </a:rPr>
                  <a:t>C. </a:t>
                </a:r>
                <a14:m>
                  <m:oMath xmlns:m="http://schemas.openxmlformats.org/officeDocument/2006/math">
                    <m:r>
                      <a:rPr lang="en-US" sz="3200" i="1">
                        <a:latin typeface="Cambria Math" panose="02040503050406030204" pitchFamily="18" charset="0"/>
                        <a:ea typeface="Times New Roman" panose="02020603050405020304" pitchFamily="18" charset="0"/>
                      </a:rPr>
                      <m:t>𝑚</m:t>
                    </m:r>
                    <m:r>
                      <a:rPr lang="en-US" sz="3200" i="1">
                        <a:latin typeface="Cambria Math" panose="02040503050406030204" pitchFamily="18" charset="0"/>
                        <a:ea typeface="Times New Roman" panose="02020603050405020304" pitchFamily="18" charset="0"/>
                      </a:rPr>
                      <m:t>=−2</m:t>
                    </m:r>
                  </m:oMath>
                </a14:m>
                <a:r>
                  <a:rPr lang="fr-FR" sz="3200">
                    <a:latin typeface="Times New Roman" panose="02020603050405020304" pitchFamily="18" charset="0"/>
                    <a:ea typeface="Times New Roman" panose="02020603050405020304" pitchFamily="18" charset="0"/>
                  </a:rPr>
                  <a:t>.	</a:t>
                </a:r>
                <a:r>
                  <a:rPr lang="fr-FR" sz="3200" b="1">
                    <a:solidFill>
                      <a:srgbClr val="0000FF"/>
                    </a:solidFill>
                    <a:latin typeface="Times New Roman" panose="02020603050405020304" pitchFamily="18" charset="0"/>
                    <a:ea typeface="Times New Roman" panose="02020603050405020304" pitchFamily="18" charset="0"/>
                  </a:rPr>
                  <a:t>D. </a:t>
                </a:r>
                <a14:m>
                  <m:oMath xmlns:m="http://schemas.openxmlformats.org/officeDocument/2006/math">
                    <m:r>
                      <a:rPr lang="en-US" sz="3200" i="1">
                        <a:latin typeface="Cambria Math" panose="02040503050406030204" pitchFamily="18" charset="0"/>
                        <a:ea typeface="Times New Roman" panose="02020603050405020304" pitchFamily="18" charset="0"/>
                      </a:rPr>
                      <m:t>𝑚</m:t>
                    </m:r>
                    <m:r>
                      <a:rPr lang="en-US" sz="3200" i="1">
                        <a:latin typeface="Cambria Math" panose="02040503050406030204" pitchFamily="18" charset="0"/>
                        <a:ea typeface="Times New Roman" panose="02020603050405020304" pitchFamily="18" charset="0"/>
                      </a:rPr>
                      <m:t>=−1</m:t>
                    </m:r>
                  </m:oMath>
                </a14:m>
                <a:r>
                  <a:rPr lang="fr-FR" sz="3200">
                    <a:latin typeface="Times New Roman" panose="02020603050405020304" pitchFamily="18" charset="0"/>
                    <a:ea typeface="Times New Roman" panose="02020603050405020304" pitchFamily="18" charset="0"/>
                  </a:rPr>
                  <a:t>.</a:t>
                </a:r>
                <a:endParaRPr lang="en-US" sz="3200">
                  <a:latin typeface="Times New Roman" panose="02020603050405020304" pitchFamily="18" charset="0"/>
                  <a:ea typeface="Times New Roman" panose="02020603050405020304" pitchFamily="18" charset="0"/>
                </a:endParaRPr>
              </a:p>
              <a:p>
                <a:pPr marL="629920" algn="ctr">
                  <a:lnSpc>
                    <a:spcPct val="115000"/>
                  </a:lnSpc>
                  <a:spcAft>
                    <a:spcPts val="0"/>
                  </a:spcAft>
                </a:pPr>
                <a:r>
                  <a:rPr lang="fr-FR" sz="3200" b="1">
                    <a:latin typeface="Times New Roman" panose="02020603050405020304" pitchFamily="18" charset="0"/>
                    <a:ea typeface="Times New Roman" panose="02020603050405020304" pitchFamily="18" charset="0"/>
                  </a:rPr>
                  <a:t>Lời</a:t>
                </a:r>
                <a:r>
                  <a:rPr lang="fr-FR" sz="3200">
                    <a:latin typeface="Times New Roman" panose="02020603050405020304" pitchFamily="18" charset="0"/>
                    <a:ea typeface="Times New Roman" panose="02020603050405020304" pitchFamily="18" charset="0"/>
                  </a:rPr>
                  <a:t> </a:t>
                </a:r>
                <a:r>
                  <a:rPr lang="fr-FR" sz="3200" b="1">
                    <a:latin typeface="Times New Roman" panose="02020603050405020304" pitchFamily="18" charset="0"/>
                    <a:ea typeface="Times New Roman" panose="02020603050405020304" pitchFamily="18" charset="0"/>
                  </a:rPr>
                  <a:t>giải</a:t>
                </a:r>
                <a:endParaRPr lang="en-US" sz="3200">
                  <a:latin typeface="Times New Roman" panose="02020603050405020304" pitchFamily="18" charset="0"/>
                  <a:ea typeface="Times New Roman" panose="02020603050405020304" pitchFamily="18" charset="0"/>
                </a:endParaRPr>
              </a:p>
              <a:p>
                <a:pPr marL="629920">
                  <a:lnSpc>
                    <a:spcPct val="115000"/>
                  </a:lnSpc>
                  <a:spcBef>
                    <a:spcPts val="1440"/>
                  </a:spcBef>
                  <a:spcAft>
                    <a:spcPts val="800"/>
                  </a:spcAft>
                </a:pPr>
                <a:r>
                  <a:rPr lang="fr-FR" sz="3200">
                    <a:latin typeface="Times New Roman" panose="02020603050405020304" pitchFamily="18" charset="0"/>
                    <a:ea typeface="Calibri" panose="020F0502020204030204" pitchFamily="34" charset="0"/>
                  </a:rPr>
                  <a:t>Ta có </a:t>
                </a:r>
                <a14:m>
                  <m:oMath xmlns:m="http://schemas.openxmlformats.org/officeDocument/2006/math">
                    <m:sSup>
                      <m:sSupPr>
                        <m:ctrlPr>
                          <a:rPr lang="en-US" sz="3200" i="1">
                            <a:latin typeface="Cambria Math" panose="02040503050406030204" pitchFamily="18" charset="0"/>
                            <a:ea typeface="Calibri" panose="020F0502020204030204" pitchFamily="34" charset="0"/>
                          </a:rPr>
                        </m:ctrlPr>
                      </m:sSupPr>
                      <m:e>
                        <m:r>
                          <a:rPr lang="vi-VN" sz="3200" i="1">
                            <a:latin typeface="Cambria Math" panose="02040503050406030204" pitchFamily="18" charset="0"/>
                            <a:ea typeface="Calibri" panose="020F0502020204030204" pitchFamily="34" charset="0"/>
                          </a:rPr>
                          <m:t>𝑦</m:t>
                        </m:r>
                      </m:e>
                      <m:sup>
                        <m:r>
                          <a:rPr lang="vi-VN" sz="3200" i="1">
                            <a:latin typeface="Cambria Math" panose="02040503050406030204" pitchFamily="18" charset="0"/>
                            <a:ea typeface="Calibri" panose="020F0502020204030204" pitchFamily="34" charset="0"/>
                          </a:rPr>
                          <m:t>′</m:t>
                        </m:r>
                      </m:sup>
                    </m:sSup>
                    <m:r>
                      <a:rPr lang="vi-VN" sz="3200" i="1">
                        <a:latin typeface="Cambria Math" panose="02040503050406030204" pitchFamily="18" charset="0"/>
                        <a:ea typeface="Calibri" panose="020F0502020204030204" pitchFamily="34" charset="0"/>
                      </a:rPr>
                      <m:t>=</m:t>
                    </m:r>
                    <m:sSup>
                      <m:sSupPr>
                        <m:ctrlPr>
                          <a:rPr lang="en-US" sz="3200" i="1">
                            <a:latin typeface="Cambria Math" panose="02040503050406030204" pitchFamily="18" charset="0"/>
                            <a:ea typeface="Calibri" panose="020F0502020204030204" pitchFamily="34" charset="0"/>
                          </a:rPr>
                        </m:ctrlPr>
                      </m:sSupPr>
                      <m:e>
                        <m:r>
                          <a:rPr lang="vi-VN" sz="3200" i="1">
                            <a:latin typeface="Cambria Math" panose="02040503050406030204" pitchFamily="18" charset="0"/>
                            <a:ea typeface="Calibri" panose="020F0502020204030204" pitchFamily="34" charset="0"/>
                          </a:rPr>
                          <m:t>𝑥</m:t>
                        </m:r>
                      </m:e>
                      <m:sup>
                        <m:r>
                          <a:rPr lang="vi-VN" sz="3200" i="1">
                            <a:latin typeface="Cambria Math" panose="02040503050406030204" pitchFamily="18" charset="0"/>
                            <a:ea typeface="Calibri" panose="020F0502020204030204" pitchFamily="34" charset="0"/>
                          </a:rPr>
                          <m:t>2</m:t>
                        </m:r>
                      </m:sup>
                    </m:sSup>
                    <m:r>
                      <a:rPr lang="vi-VN" sz="3200" i="1">
                        <a:latin typeface="Cambria Math" panose="02040503050406030204" pitchFamily="18" charset="0"/>
                        <a:ea typeface="Calibri" panose="020F0502020204030204" pitchFamily="34" charset="0"/>
                      </a:rPr>
                      <m:t>−2</m:t>
                    </m:r>
                    <m:r>
                      <a:rPr lang="vi-VN" sz="3200" i="1">
                        <a:latin typeface="Cambria Math" panose="02040503050406030204" pitchFamily="18" charset="0"/>
                        <a:ea typeface="Calibri" panose="020F0502020204030204" pitchFamily="34" charset="0"/>
                      </a:rPr>
                      <m:t>𝑥</m:t>
                    </m:r>
                    <m:r>
                      <a:rPr lang="vi-VN" sz="3200" i="1">
                        <a:latin typeface="Cambria Math" panose="02040503050406030204" pitchFamily="18" charset="0"/>
                        <a:ea typeface="Calibri" panose="020F0502020204030204" pitchFamily="34" charset="0"/>
                      </a:rPr>
                      <m:t>−</m:t>
                    </m:r>
                    <m:r>
                      <a:rPr lang="vi-VN" sz="3200" i="1">
                        <a:latin typeface="Cambria Math" panose="02040503050406030204" pitchFamily="18" charset="0"/>
                        <a:ea typeface="Calibri" panose="020F0502020204030204" pitchFamily="34" charset="0"/>
                      </a:rPr>
                      <m:t>𝑚</m:t>
                    </m:r>
                    <m:r>
                      <a:rPr lang="vi-VN" sz="3200" i="1">
                        <a:latin typeface="Cambria Math" panose="02040503050406030204" pitchFamily="18" charset="0"/>
                        <a:ea typeface="Calibri" panose="020F0502020204030204" pitchFamily="34" charset="0"/>
                      </a:rPr>
                      <m:t>.</m:t>
                    </m:r>
                  </m:oMath>
                </a14:m>
                <a:endParaRPr lang="en-US" sz="3200">
                  <a:effectLst/>
                  <a:latin typeface="Times New Roman" panose="02020603050405020304" pitchFamily="18" charset="0"/>
                  <a:ea typeface="Calibri" panose="020F0502020204030204" pitchFamily="34" charset="0"/>
                </a:endParaRPr>
              </a:p>
              <a:p>
                <a:pPr marL="629920">
                  <a:lnSpc>
                    <a:spcPct val="115000"/>
                  </a:lnSpc>
                  <a:spcBef>
                    <a:spcPts val="1440"/>
                  </a:spcBef>
                  <a:spcAft>
                    <a:spcPts val="800"/>
                  </a:spcAft>
                </a:pPr>
                <a:r>
                  <a:rPr lang="fr-FR" sz="3200">
                    <a:latin typeface="Times New Roman" panose="02020603050405020304" pitchFamily="18" charset="0"/>
                    <a:ea typeface="Calibri" panose="020F0502020204030204" pitchFamily="34" charset="0"/>
                  </a:rPr>
                  <a:t>Hàm số đồng biến trên </a:t>
                </a:r>
                <a14:m>
                  <m:oMath xmlns:m="http://schemas.openxmlformats.org/officeDocument/2006/math">
                    <m:r>
                      <a:rPr lang="vi-VN" sz="3200" i="1">
                        <a:latin typeface="Cambria Math" panose="02040503050406030204" pitchFamily="18" charset="0"/>
                        <a:ea typeface="Calibri" panose="020F0502020204030204" pitchFamily="34" charset="0"/>
                      </a:rPr>
                      <m:t>ℝ</m:t>
                    </m:r>
                  </m:oMath>
                </a14:m>
                <a:r>
                  <a:rPr lang="vi-VN" sz="3200">
                    <a:latin typeface="Times New Roman" panose="02020603050405020304" pitchFamily="18" charset="0"/>
                    <a:ea typeface="Calibri" panose="020F0502020204030204" pitchFamily="34" charset="0"/>
                  </a:rPr>
                  <a:t> </a:t>
                </a:r>
                <a:endParaRPr lang="en-US" sz="3200" i="1">
                  <a:latin typeface="Cambria Math" panose="02040503050406030204" pitchFamily="18" charset="0"/>
                  <a:ea typeface="Calibri" panose="020F0502020204030204" pitchFamily="34" charset="0"/>
                  <a:cs typeface="Cambria Math" panose="02040503050406030204" pitchFamily="18" charset="0"/>
                </a:endParaRPr>
              </a:p>
              <a:p>
                <a:pPr marL="629920">
                  <a:lnSpc>
                    <a:spcPct val="115000"/>
                  </a:lnSpc>
                  <a:spcBef>
                    <a:spcPts val="1440"/>
                  </a:spcBef>
                  <a:spcAft>
                    <a:spcPts val="800"/>
                  </a:spcAft>
                </a:pPr>
                <a14:m>
                  <m:oMathPara xmlns:m="http://schemas.openxmlformats.org/officeDocument/2006/math">
                    <m:oMathParaPr>
                      <m:jc m:val="centerGroup"/>
                    </m:oMathParaPr>
                    <m:oMath xmlns:m="http://schemas.openxmlformats.org/officeDocument/2006/math">
                      <m:r>
                        <a:rPr lang="vi-VN" sz="3200" i="1">
                          <a:latin typeface="Cambria Math" panose="02040503050406030204" pitchFamily="18" charset="0"/>
                          <a:ea typeface="Calibri" panose="020F0502020204030204" pitchFamily="34" charset="0"/>
                          <a:cs typeface="Cambria Math" panose="02040503050406030204" pitchFamily="18" charset="0"/>
                        </a:rPr>
                        <m:t>⇔</m:t>
                      </m:r>
                      <m:sSup>
                        <m:sSupPr>
                          <m:ctrlPr>
                            <a:rPr lang="en-US" sz="3200" i="1">
                              <a:latin typeface="Cambria Math" panose="02040503050406030204" pitchFamily="18" charset="0"/>
                              <a:ea typeface="Calibri" panose="020F0502020204030204" pitchFamily="34" charset="0"/>
                            </a:rPr>
                          </m:ctrlPr>
                        </m:sSupPr>
                        <m:e>
                          <m:r>
                            <a:rPr lang="vi-VN" sz="3200" i="1">
                              <a:latin typeface="Cambria Math" panose="02040503050406030204" pitchFamily="18" charset="0"/>
                              <a:ea typeface="Calibri" panose="020F0502020204030204" pitchFamily="34" charset="0"/>
                            </a:rPr>
                            <m:t>𝑦</m:t>
                          </m:r>
                        </m:e>
                        <m:sup>
                          <m:r>
                            <a:rPr lang="vi-VN" sz="3200" i="1">
                              <a:latin typeface="Cambria Math" panose="02040503050406030204" pitchFamily="18" charset="0"/>
                              <a:ea typeface="Calibri" panose="020F0502020204030204" pitchFamily="34" charset="0"/>
                            </a:rPr>
                            <m:t>′</m:t>
                          </m:r>
                        </m:sup>
                      </m:sSup>
                      <m:r>
                        <a:rPr lang="vi-VN" sz="3200" i="1">
                          <a:latin typeface="Cambria Math" panose="02040503050406030204" pitchFamily="18" charset="0"/>
                          <a:ea typeface="Calibri" panose="020F0502020204030204" pitchFamily="34" charset="0"/>
                        </a:rPr>
                        <m:t>≥0,</m:t>
                      </m:r>
                      <m:r>
                        <a:rPr lang="vi-VN" sz="3200" i="1">
                          <a:latin typeface="Cambria Math" panose="02040503050406030204" pitchFamily="18" charset="0"/>
                          <a:ea typeface="Calibri" panose="020F0502020204030204" pitchFamily="34" charset="0"/>
                          <a:cs typeface="Cambria Math" panose="02040503050406030204" pitchFamily="18" charset="0"/>
                        </a:rPr>
                        <m:t>∀</m:t>
                      </m:r>
                      <m:r>
                        <a:rPr lang="vi-VN" sz="3200" i="1">
                          <a:latin typeface="Cambria Math" panose="02040503050406030204" pitchFamily="18" charset="0"/>
                          <a:ea typeface="Calibri" panose="020F0502020204030204" pitchFamily="34" charset="0"/>
                        </a:rPr>
                        <m:t>𝑥</m:t>
                      </m:r>
                      <m:r>
                        <a:rPr lang="vi-VN" sz="3200" i="1">
                          <a:latin typeface="Cambria Math" panose="02040503050406030204" pitchFamily="18" charset="0"/>
                          <a:ea typeface="Calibri" panose="020F0502020204030204" pitchFamily="34" charset="0"/>
                          <a:cs typeface="Cambria Math" panose="02040503050406030204" pitchFamily="18" charset="0"/>
                        </a:rPr>
                        <m:t>∈</m:t>
                      </m:r>
                      <m:r>
                        <a:rPr lang="vi-VN" sz="3200" i="1">
                          <a:latin typeface="Cambria Math" panose="02040503050406030204" pitchFamily="18" charset="0"/>
                          <a:ea typeface="Calibri" panose="020F0502020204030204" pitchFamily="34" charset="0"/>
                        </a:rPr>
                        <m:t>ℝ</m:t>
                      </m:r>
                      <m:r>
                        <a:rPr lang="vi-VN" sz="3200" i="1">
                          <a:latin typeface="Cambria Math" panose="02040503050406030204" pitchFamily="18" charset="0"/>
                          <a:ea typeface="Calibri" panose="020F0502020204030204" pitchFamily="34" charset="0"/>
                          <a:cs typeface="Cambria Math" panose="02040503050406030204" pitchFamily="18" charset="0"/>
                        </a:rPr>
                        <m:t>⇔</m:t>
                      </m:r>
                      <m:sSubSup>
                        <m:sSubSupPr>
                          <m:ctrlPr>
                            <a:rPr lang="en-US" sz="3200" i="1">
                              <a:latin typeface="Cambria Math" panose="02040503050406030204" pitchFamily="18" charset="0"/>
                              <a:ea typeface="Calibri" panose="020F0502020204030204" pitchFamily="34" charset="0"/>
                            </a:rPr>
                          </m:ctrlPr>
                        </m:sSubSupPr>
                        <m:e>
                          <m:r>
                            <a:rPr lang="vi-VN" sz="3200" i="1">
                              <a:latin typeface="Cambria Math" panose="02040503050406030204" pitchFamily="18" charset="0"/>
                              <a:ea typeface="Calibri" panose="020F0502020204030204" pitchFamily="34" charset="0"/>
                            </a:rPr>
                            <m:t>𝛥</m:t>
                          </m:r>
                        </m:e>
                        <m:sub>
                          <m:sSup>
                            <m:sSupPr>
                              <m:ctrlPr>
                                <a:rPr lang="en-US" sz="3200" i="1">
                                  <a:latin typeface="Cambria Math" panose="02040503050406030204" pitchFamily="18" charset="0"/>
                                  <a:ea typeface="Calibri" panose="020F0502020204030204" pitchFamily="34" charset="0"/>
                                </a:rPr>
                              </m:ctrlPr>
                            </m:sSupPr>
                            <m:e>
                              <m:r>
                                <a:rPr lang="vi-VN" sz="3200" i="1">
                                  <a:latin typeface="Cambria Math" panose="02040503050406030204" pitchFamily="18" charset="0"/>
                                  <a:ea typeface="Calibri" panose="020F0502020204030204" pitchFamily="34" charset="0"/>
                                </a:rPr>
                                <m:t>𝑦</m:t>
                              </m:r>
                            </m:e>
                            <m:sup>
                              <m:r>
                                <a:rPr lang="vi-VN" sz="3200" i="1">
                                  <a:latin typeface="Cambria Math" panose="02040503050406030204" pitchFamily="18" charset="0"/>
                                  <a:ea typeface="Calibri" panose="020F0502020204030204" pitchFamily="34" charset="0"/>
                                </a:rPr>
                                <m:t>′</m:t>
                              </m:r>
                            </m:sup>
                          </m:sSup>
                        </m:sub>
                        <m:sup>
                          <m:r>
                            <a:rPr lang="vi-VN" sz="3200" i="1">
                              <a:latin typeface="Cambria Math" panose="02040503050406030204" pitchFamily="18" charset="0"/>
                              <a:ea typeface="Calibri" panose="020F0502020204030204" pitchFamily="34" charset="0"/>
                            </a:rPr>
                            <m:t>′</m:t>
                          </m:r>
                        </m:sup>
                      </m:sSubSup>
                      <m:r>
                        <a:rPr lang="vi-VN" sz="3200" i="1">
                          <a:latin typeface="Cambria Math" panose="02040503050406030204" pitchFamily="18" charset="0"/>
                          <a:ea typeface="Calibri" panose="020F0502020204030204" pitchFamily="34" charset="0"/>
                        </a:rPr>
                        <m:t>≤0</m:t>
                      </m:r>
                      <m:r>
                        <a:rPr lang="vi-VN" sz="3200" i="1">
                          <a:latin typeface="Cambria Math" panose="02040503050406030204" pitchFamily="18" charset="0"/>
                          <a:ea typeface="Calibri" panose="020F0502020204030204" pitchFamily="34" charset="0"/>
                          <a:cs typeface="Cambria Math" panose="02040503050406030204" pitchFamily="18" charset="0"/>
                        </a:rPr>
                        <m:t>⇔</m:t>
                      </m:r>
                      <m:r>
                        <a:rPr lang="vi-VN" sz="3200" i="1">
                          <a:latin typeface="Cambria Math" panose="02040503050406030204" pitchFamily="18" charset="0"/>
                          <a:ea typeface="Calibri" panose="020F0502020204030204" pitchFamily="34" charset="0"/>
                        </a:rPr>
                        <m:t>1+</m:t>
                      </m:r>
                      <m:r>
                        <a:rPr lang="vi-VN" sz="3200" i="1">
                          <a:latin typeface="Cambria Math" panose="02040503050406030204" pitchFamily="18" charset="0"/>
                          <a:ea typeface="Calibri" panose="020F0502020204030204" pitchFamily="34" charset="0"/>
                        </a:rPr>
                        <m:t>𝑚</m:t>
                      </m:r>
                      <m:r>
                        <a:rPr lang="vi-VN" sz="3200" i="1">
                          <a:latin typeface="Cambria Math" panose="02040503050406030204" pitchFamily="18" charset="0"/>
                          <a:ea typeface="Calibri" panose="020F0502020204030204" pitchFamily="34" charset="0"/>
                        </a:rPr>
                        <m:t>≤0⇔</m:t>
                      </m:r>
                      <m:r>
                        <a:rPr lang="vi-VN" sz="3200" i="1">
                          <a:latin typeface="Cambria Math" panose="02040503050406030204" pitchFamily="18" charset="0"/>
                          <a:ea typeface="Calibri" panose="020F0502020204030204" pitchFamily="34" charset="0"/>
                        </a:rPr>
                        <m:t>𝑚</m:t>
                      </m:r>
                      <m:r>
                        <a:rPr lang="vi-VN" sz="3200" i="1">
                          <a:latin typeface="Cambria Math" panose="02040503050406030204" pitchFamily="18" charset="0"/>
                          <a:ea typeface="Calibri" panose="020F0502020204030204" pitchFamily="34" charset="0"/>
                        </a:rPr>
                        <m:t>≤−1.</m:t>
                      </m:r>
                    </m:oMath>
                  </m:oMathPara>
                </a14:m>
                <a:endParaRPr lang="en-US" sz="3200">
                  <a:effectLst/>
                  <a:latin typeface="Times New Roman" panose="02020603050405020304" pitchFamily="18" charset="0"/>
                  <a:ea typeface="Calibri" panose="020F0502020204030204" pitchFamily="34" charset="0"/>
                </a:endParaRPr>
              </a:p>
            </p:txBody>
          </p:sp>
        </mc:Choice>
        <mc:Fallback>
          <p:sp>
            <p:nvSpPr>
              <p:cNvPr id="6" name="Rectangle 5">
                <a:extLst>
                  <a:ext uri="{FF2B5EF4-FFF2-40B4-BE49-F238E27FC236}">
                    <a16:creationId xmlns:a16="http://schemas.microsoft.com/office/drawing/2014/main" id="{29AE883F-ED4E-421B-ADC6-5C41DDE83B2E}"/>
                  </a:ext>
                </a:extLst>
              </p:cNvPr>
              <p:cNvSpPr>
                <a:spLocks noRot="1" noChangeAspect="1" noMove="1" noResize="1" noEditPoints="1" noAdjustHandles="1" noChangeArrowheads="1" noChangeShapeType="1" noTextEdit="1"/>
              </p:cNvSpPr>
              <p:nvPr/>
            </p:nvSpPr>
            <p:spPr>
              <a:xfrm>
                <a:off x="533400" y="316170"/>
                <a:ext cx="10858500" cy="5230663"/>
              </a:xfrm>
              <a:prstGeom prst="rect">
                <a:avLst/>
              </a:prstGeom>
              <a:blipFill>
                <a:blip r:embed="rId3"/>
                <a:stretch>
                  <a:fillRect l="-1460" t="-1049"/>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08D33A53-7A5A-4244-8967-26DAB8322E8C}"/>
              </a:ext>
            </a:extLst>
          </p:cNvPr>
          <p:cNvSpPr/>
          <p:nvPr/>
        </p:nvSpPr>
        <p:spPr>
          <a:xfrm>
            <a:off x="8742630" y="1905916"/>
            <a:ext cx="510639" cy="504050"/>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3820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wipe(left)">
                                      <p:cBhvr>
                                        <p:cTn id="7" dur="1000"/>
                                        <p:tgtEl>
                                          <p:spTgt spid="6">
                                            <p:txEl>
                                              <p:pRg st="3" end="3"/>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Effect transition="in" filter="wipe(left)">
                                      <p:cBhvr>
                                        <p:cTn id="11" dur="1000"/>
                                        <p:tgtEl>
                                          <p:spTgt spid="6">
                                            <p:txEl>
                                              <p:pRg st="4" end="4"/>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wipe(left)">
                                      <p:cBhvr>
                                        <p:cTn id="15" dur="1000"/>
                                        <p:tgtEl>
                                          <p:spTgt spid="6">
                                            <p:txEl>
                                              <p:pRg st="5" end="5"/>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wipe(left)">
                                      <p:cBhvr>
                                        <p:cTn id="19" dur="1000"/>
                                        <p:tgtEl>
                                          <p:spTgt spid="6">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C4F533-8879-4E9D-8960-221DA3247C7E}"/>
              </a:ext>
            </a:extLst>
          </p:cNvPr>
          <p:cNvSpPr/>
          <p:nvPr/>
        </p:nvSpPr>
        <p:spPr>
          <a:xfrm>
            <a:off x="519987" y="98441"/>
            <a:ext cx="3371436" cy="584775"/>
          </a:xfrm>
          <a:prstGeom prst="rect">
            <a:avLst/>
          </a:prstGeom>
        </p:spPr>
        <p:txBody>
          <a:bodyPr wrap="none">
            <a:spAutoFit/>
          </a:bodyPr>
          <a:lstStyle/>
          <a:p>
            <a:pPr>
              <a:spcAft>
                <a:spcPts val="0"/>
              </a:spcAft>
            </a:pPr>
            <a:r>
              <a:rPr lang="en-US" sz="3200" b="1">
                <a:solidFill>
                  <a:srgbClr val="C00000"/>
                </a:solidFill>
                <a:latin typeface="Varpada"/>
                <a:ea typeface="Calibri" panose="020F0502020204030204" pitchFamily="34" charset="0"/>
                <a:cs typeface="Times New Roman" panose="02020603050405020304" pitchFamily="18" charset="0"/>
                <a:sym typeface="Wingdings 2" panose="05020102010507070707" pitchFamily="18" charset="2"/>
              </a:rPr>
              <a:t>4</a:t>
            </a:r>
            <a:r>
              <a:rPr lang="en-US" sz="3200" b="1">
                <a:solidFill>
                  <a:srgbClr val="C00000"/>
                </a:solidFill>
                <a:latin typeface="Varpada"/>
                <a:ea typeface="Calibri" panose="020F0502020204030204" pitchFamily="34" charset="0"/>
                <a:cs typeface="Times New Roman" panose="02020603050405020304" pitchFamily="18" charset="0"/>
              </a:rPr>
              <a:t>. Vận dụng cao:</a:t>
            </a:r>
          </a:p>
        </p:txBody>
      </p:sp>
      <p:pic>
        <p:nvPicPr>
          <p:cNvPr id="3073" name="Picture 9">
            <a:extLst>
              <a:ext uri="{FF2B5EF4-FFF2-40B4-BE49-F238E27FC236}">
                <a16:creationId xmlns:a16="http://schemas.microsoft.com/office/drawing/2014/main" id="{B5B427AB-3A02-4784-805D-784725D8BC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6995" y="2085034"/>
            <a:ext cx="3745018" cy="397403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7E0B2CD5-1295-4E4F-84C7-522D793583D0}"/>
                  </a:ext>
                </a:extLst>
              </p:cNvPr>
              <p:cNvSpPr/>
              <p:nvPr/>
            </p:nvSpPr>
            <p:spPr>
              <a:xfrm>
                <a:off x="519987" y="683216"/>
                <a:ext cx="10872626" cy="5906425"/>
              </a:xfrm>
              <a:prstGeom prst="rect">
                <a:avLst/>
              </a:prstGeom>
            </p:spPr>
            <p:txBody>
              <a:bodyPr wrap="square">
                <a:spAutoFit/>
              </a:bodyPr>
              <a:lstStyle/>
              <a:p>
                <a:pPr marL="629920" indent="-629920" algn="just">
                  <a:lnSpc>
                    <a:spcPct val="115000"/>
                  </a:lnSpc>
                  <a:spcBef>
                    <a:spcPts val="600"/>
                  </a:spcBef>
                  <a:spcAft>
                    <a:spcPts val="0"/>
                  </a:spcAft>
                  <a:tabLst>
                    <a:tab pos="629920" algn="l"/>
                  </a:tabLst>
                </a:pPr>
                <a:r>
                  <a:rPr lang="vi-VN" sz="24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en-US" sz="24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a:latin typeface="Times New Roman" panose="02020603050405020304" pitchFamily="18" charset="0"/>
                    <a:ea typeface="Times New Roman" panose="02020603050405020304" pitchFamily="18" charset="0"/>
                    <a:cs typeface="Times New Roman" panose="02020603050405020304" pitchFamily="18" charset="0"/>
                  </a:rPr>
                  <a:t>Cho hai hàm số </a:t>
                </a:r>
                <a14:m>
                  <m:oMath xmlns:m="http://schemas.openxmlformats.org/officeDocument/2006/math">
                    <m:r>
                      <a:rPr lang="vi-VN" sz="2400" i="1">
                        <a:latin typeface="Cambria Math" panose="02040503050406030204" pitchFamily="18" charset="0"/>
                        <a:ea typeface="Calibri" panose="020F0502020204030204" pitchFamily="34" charset="0"/>
                        <a:cs typeface="Times New Roman" panose="02020603050405020304" pitchFamily="18" charset="0"/>
                      </a:rPr>
                      <m:t>𝑦</m:t>
                    </m:r>
                    <m:r>
                      <a:rPr lang="vi-VN" sz="2400" i="1">
                        <a:latin typeface="Cambria Math" panose="02040503050406030204" pitchFamily="18" charset="0"/>
                        <a:ea typeface="Calibri" panose="020F0502020204030204" pitchFamily="34" charset="0"/>
                        <a:cs typeface="Times New Roman" panose="02020603050405020304" pitchFamily="18" charset="0"/>
                      </a:rPr>
                      <m:t>=</m:t>
                    </m:r>
                    <m:r>
                      <a:rPr lang="vi-VN" sz="24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vi-VN" sz="2400" i="1">
                            <a:latin typeface="Cambria Math" panose="02040503050406030204" pitchFamily="18" charset="0"/>
                            <a:ea typeface="Calibri" panose="020F0502020204030204" pitchFamily="34" charset="0"/>
                            <a:cs typeface="Times New Roman" panose="02020603050405020304" pitchFamily="18" charset="0"/>
                          </a:rPr>
                          <m:t>𝑥</m:t>
                        </m:r>
                      </m:e>
                    </m:d>
                  </m:oMath>
                </a14:m>
                <a:r>
                  <a:rPr lang="vi-VN" sz="24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vi-VN" sz="2400" i="1">
                        <a:latin typeface="Cambria Math" panose="02040503050406030204" pitchFamily="18" charset="0"/>
                        <a:ea typeface="Calibri" panose="020F0502020204030204" pitchFamily="34" charset="0"/>
                        <a:cs typeface="Times New Roman" panose="02020603050405020304" pitchFamily="18" charset="0"/>
                      </a:rPr>
                      <m:t>𝑦</m:t>
                    </m:r>
                    <m:r>
                      <a:rPr lang="vi-VN" sz="2400" i="1">
                        <a:latin typeface="Cambria Math" panose="02040503050406030204" pitchFamily="18" charset="0"/>
                        <a:ea typeface="Calibri" panose="020F0502020204030204" pitchFamily="34" charset="0"/>
                        <a:cs typeface="Times New Roman" panose="02020603050405020304" pitchFamily="18" charset="0"/>
                      </a:rPr>
                      <m:t>=</m:t>
                    </m:r>
                    <m:r>
                      <a:rPr lang="vi-VN" sz="2400" i="1">
                        <a:latin typeface="Cambria Math" panose="02040503050406030204" pitchFamily="18" charset="0"/>
                        <a:ea typeface="Calibri" panose="020F0502020204030204" pitchFamily="34" charset="0"/>
                        <a:cs typeface="Times New Roman" panose="02020603050405020304" pitchFamily="18" charset="0"/>
                      </a:rPr>
                      <m:t>𝑔</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vi-VN" sz="2400" i="1">
                            <a:latin typeface="Cambria Math" panose="02040503050406030204" pitchFamily="18" charset="0"/>
                            <a:ea typeface="Calibri" panose="020F0502020204030204" pitchFamily="34" charset="0"/>
                            <a:cs typeface="Times New Roman" panose="02020603050405020304" pitchFamily="18" charset="0"/>
                          </a:rPr>
                          <m:t>𝑥</m:t>
                        </m:r>
                      </m:e>
                    </m:d>
                  </m:oMath>
                </a14:m>
                <a:r>
                  <a:rPr lang="vi-VN" sz="2400">
                    <a:latin typeface="Times New Roman" panose="02020603050405020304" pitchFamily="18" charset="0"/>
                    <a:ea typeface="Times New Roman" panose="02020603050405020304" pitchFamily="18" charset="0"/>
                    <a:cs typeface="Times New Roman" panose="02020603050405020304" pitchFamily="18" charset="0"/>
                  </a:rPr>
                  <a:t>. Hai hàm số </a:t>
                </a:r>
                <a14:m>
                  <m:oMath xmlns:m="http://schemas.openxmlformats.org/officeDocument/2006/math">
                    <m:r>
                      <a:rPr lang="vi-VN" sz="2400" i="1">
                        <a:latin typeface="Cambria Math" panose="02040503050406030204" pitchFamily="18" charset="0"/>
                        <a:ea typeface="Calibri" panose="020F0502020204030204" pitchFamily="34" charset="0"/>
                        <a:cs typeface="Times New Roman" panose="02020603050405020304" pitchFamily="18" charset="0"/>
                      </a:rPr>
                      <m:t>𝑦</m:t>
                    </m:r>
                    <m:r>
                      <a:rPr lang="vi-VN" sz="24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vi-VN" sz="2400" i="1">
                            <a:latin typeface="Cambria Math" panose="02040503050406030204" pitchFamily="18" charset="0"/>
                            <a:ea typeface="Calibri" panose="020F0502020204030204" pitchFamily="34" charset="0"/>
                            <a:cs typeface="Times New Roman" panose="02020603050405020304" pitchFamily="18" charset="0"/>
                          </a:rPr>
                          <m:t>𝑓</m:t>
                        </m:r>
                      </m:e>
                      <m:sup>
                        <m:r>
                          <a:rPr lang="vi-VN" sz="2400" i="1">
                            <a:latin typeface="Cambria Math" panose="02040503050406030204" pitchFamily="18" charset="0"/>
                            <a:ea typeface="Calibri" panose="020F0502020204030204" pitchFamily="34" charset="0"/>
                            <a:cs typeface="Times New Roman" panose="02020603050405020304" pitchFamily="18" charset="0"/>
                          </a:rPr>
                          <m:t>′</m:t>
                        </m:r>
                      </m:sup>
                    </m:sSup>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vi-VN" sz="2400" i="1">
                            <a:latin typeface="Cambria Math" panose="02040503050406030204" pitchFamily="18" charset="0"/>
                            <a:ea typeface="Calibri" panose="020F0502020204030204" pitchFamily="34" charset="0"/>
                            <a:cs typeface="Times New Roman" panose="02020603050405020304" pitchFamily="18" charset="0"/>
                          </a:rPr>
                          <m:t>𝑥</m:t>
                        </m:r>
                      </m:e>
                    </m:d>
                  </m:oMath>
                </a14:m>
                <a:r>
                  <a:rPr lang="vi-VN" sz="2400">
                    <a:latin typeface="Times New Roman" panose="02020603050405020304" pitchFamily="18" charset="0"/>
                    <a:ea typeface="Times New Roman" panose="02020603050405020304" pitchFamily="18" charset="0"/>
                    <a:cs typeface="Times New Roman" panose="02020603050405020304" pitchFamily="18" charset="0"/>
                  </a:rPr>
                  <a:t> và </a:t>
                </a:r>
                <a14:m>
                  <m:oMath xmlns:m="http://schemas.openxmlformats.org/officeDocument/2006/math">
                    <m:r>
                      <a:rPr lang="vi-VN" sz="2400" i="1">
                        <a:latin typeface="Cambria Math" panose="02040503050406030204" pitchFamily="18" charset="0"/>
                        <a:ea typeface="Calibri" panose="020F0502020204030204" pitchFamily="34" charset="0"/>
                        <a:cs typeface="Times New Roman" panose="02020603050405020304" pitchFamily="18" charset="0"/>
                      </a:rPr>
                      <m:t>𝑦</m:t>
                    </m:r>
                    <m:r>
                      <a:rPr lang="vi-VN" sz="24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vi-VN" sz="2400" i="1">
                            <a:latin typeface="Cambria Math" panose="02040503050406030204" pitchFamily="18" charset="0"/>
                            <a:ea typeface="Calibri" panose="020F0502020204030204" pitchFamily="34" charset="0"/>
                            <a:cs typeface="Times New Roman" panose="02020603050405020304" pitchFamily="18" charset="0"/>
                          </a:rPr>
                          <m:t>𝑔</m:t>
                        </m:r>
                      </m:e>
                      <m:sup>
                        <m:r>
                          <a:rPr lang="vi-VN" sz="2400" i="1">
                            <a:latin typeface="Cambria Math" panose="02040503050406030204" pitchFamily="18" charset="0"/>
                            <a:ea typeface="Calibri" panose="020F0502020204030204" pitchFamily="34" charset="0"/>
                            <a:cs typeface="Times New Roman" panose="02020603050405020304" pitchFamily="18" charset="0"/>
                          </a:rPr>
                          <m:t>′</m:t>
                        </m:r>
                      </m:sup>
                    </m:sSup>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vi-VN" sz="2400" i="1">
                            <a:latin typeface="Cambria Math" panose="02040503050406030204" pitchFamily="18" charset="0"/>
                            <a:ea typeface="Calibri" panose="020F0502020204030204" pitchFamily="34" charset="0"/>
                            <a:cs typeface="Times New Roman" panose="02020603050405020304" pitchFamily="18" charset="0"/>
                          </a:rPr>
                          <m:t>𝑥</m:t>
                        </m:r>
                      </m:e>
                    </m:d>
                  </m:oMath>
                </a14:m>
                <a:r>
                  <a:rPr lang="vi-VN" sz="2400">
                    <a:latin typeface="Times New Roman" panose="02020603050405020304" pitchFamily="18" charset="0"/>
                    <a:ea typeface="Times New Roman" panose="02020603050405020304" pitchFamily="18" charset="0"/>
                    <a:cs typeface="Times New Roman" panose="02020603050405020304" pitchFamily="18" charset="0"/>
                  </a:rPr>
                  <a:t> có đồ thị như hình vẽ bên</a:t>
                </a:r>
                <a:r>
                  <a:rPr lang="en-US" sz="2400">
                    <a:latin typeface="Times New Roman" panose="02020603050405020304" pitchFamily="18" charset="0"/>
                    <a:ea typeface="Times New Roman" panose="02020603050405020304" pitchFamily="18" charset="0"/>
                    <a:cs typeface="Times New Roman" panose="02020603050405020304" pitchFamily="18" charset="0"/>
                  </a:rPr>
                  <a:t> </a:t>
                </a:r>
                <a:r>
                  <a:rPr lang="en-US" sz="2400">
                    <a:latin typeface="Times New Roman" panose="02020603050405020304" pitchFamily="18" charset="0"/>
                    <a:ea typeface="Calibri" panose="020F0502020204030204" pitchFamily="34" charset="0"/>
                    <a:cs typeface="Times New Roman" panose="02020603050405020304" pitchFamily="18" charset="0"/>
                  </a:rPr>
                  <a:t>trong đó đường cong đậm hơn là đồ thị của hàm số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𝑦</m:t>
                    </m:r>
                    <m:r>
                      <a:rPr lang="en-US" sz="24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𝑔</m:t>
                        </m:r>
                      </m:e>
                      <m:sup>
                        <m:r>
                          <a:rPr lang="en-US" sz="2400" i="1">
                            <a:latin typeface="Cambria Math" panose="02040503050406030204" pitchFamily="18" charset="0"/>
                            <a:ea typeface="Calibri" panose="020F0502020204030204" pitchFamily="34" charset="0"/>
                            <a:cs typeface="Times New Roman" panose="02020603050405020304" pitchFamily="18" charset="0"/>
                          </a:rPr>
                          <m:t>′</m:t>
                        </m:r>
                      </m:sup>
                    </m:sSup>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m:t>
                    </m:r>
                  </m:oMath>
                </a14:m>
                <a:r>
                  <a:rPr lang="en-US" sz="2400">
                    <a:latin typeface="Times New Roman" panose="02020603050405020304" pitchFamily="18" charset="0"/>
                    <a:ea typeface="Calibri" panose="020F0502020204030204" pitchFamily="34" charset="0"/>
                    <a:cs typeface="Times New Roman" panose="02020603050405020304" pitchFamily="18" charset="0"/>
                  </a:rPr>
                  <a:t>. Hàm số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h</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𝑥</m:t>
                        </m:r>
                      </m:e>
                    </m:d>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3</m:t>
                        </m:r>
                      </m:e>
                    </m:d>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𝑔</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7</m:t>
                            </m:r>
                          </m:num>
                          <m:den>
                            <m:r>
                              <a:rPr lang="en-US" sz="2400" i="1">
                                <a:latin typeface="Cambria Math" panose="02040503050406030204" pitchFamily="18" charset="0"/>
                                <a:ea typeface="Calibri" panose="020F0502020204030204" pitchFamily="34" charset="0"/>
                                <a:cs typeface="Times New Roman" panose="02020603050405020304" pitchFamily="18" charset="0"/>
                              </a:rPr>
                              <m:t>2</m:t>
                            </m:r>
                          </m:den>
                        </m:f>
                      </m:e>
                    </m:d>
                  </m:oMath>
                </a14:m>
                <a:r>
                  <a:rPr lang="en-US" sz="2400">
                    <a:latin typeface="Times New Roman" panose="02020603050405020304" pitchFamily="18" charset="0"/>
                    <a:ea typeface="Calibri" panose="020F0502020204030204" pitchFamily="34" charset="0"/>
                    <a:cs typeface="Times New Roman" panose="02020603050405020304" pitchFamily="18" charset="0"/>
                  </a:rPr>
                  <a:t>đồng biến trên khoảng nào dưới đây?</a:t>
                </a:r>
              </a:p>
              <a:p>
                <a:pPr marL="629920" algn="just">
                  <a:lnSpc>
                    <a:spcPct val="115000"/>
                  </a:lnSpc>
                  <a:spcAft>
                    <a:spcPts val="0"/>
                  </a:spcAft>
                  <a:tabLst>
                    <a:tab pos="3599815" algn="l"/>
                    <a:tab pos="5039995" algn="l"/>
                  </a:tabLst>
                </a:pPr>
                <a:r>
                  <a:rPr lang="en-US" sz="24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A.</a:t>
                </a:r>
                <a:r>
                  <a:rPr lang="en-US" sz="24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13</m:t>
                            </m:r>
                          </m:num>
                          <m:den>
                            <m:r>
                              <a:rPr lang="en-US" sz="2400" i="1">
                                <a:latin typeface="Cambria Math" panose="02040503050406030204" pitchFamily="18" charset="0"/>
                                <a:ea typeface="Calibri" panose="020F0502020204030204" pitchFamily="34" charset="0"/>
                                <a:cs typeface="Times New Roman" panose="02020603050405020304" pitchFamily="18" charset="0"/>
                              </a:rPr>
                              <m:t>4</m:t>
                            </m:r>
                          </m:den>
                        </m:f>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4</m:t>
                        </m:r>
                      </m:e>
                    </m:d>
                  </m:oMath>
                </a14:m>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fr-FR" sz="24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t>
                </a:r>
                <a:r>
                  <a:rPr lang="fr-FR" sz="24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7</m:t>
                        </m:r>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29</m:t>
                            </m:r>
                          </m:num>
                          <m:den>
                            <m:r>
                              <a:rPr lang="en-US" sz="2400" i="1">
                                <a:latin typeface="Cambria Math" panose="02040503050406030204" pitchFamily="18" charset="0"/>
                                <a:ea typeface="Calibri" panose="020F0502020204030204" pitchFamily="34" charset="0"/>
                                <a:cs typeface="Times New Roman" panose="02020603050405020304" pitchFamily="18" charset="0"/>
                              </a:rPr>
                              <m:t>4</m:t>
                            </m:r>
                          </m:den>
                        </m:f>
                      </m:e>
                    </m:d>
                  </m:oMath>
                </a14:m>
                <a:r>
                  <a:rPr lang="en-US" sz="2400">
                    <a:latin typeface="Times New Roman" panose="02020603050405020304" pitchFamily="18" charset="0"/>
                    <a:ea typeface="Calibri" panose="020F0502020204030204" pitchFamily="34" charset="0"/>
                    <a:cs typeface="Times New Roman" panose="02020603050405020304" pitchFamily="18" charset="0"/>
                  </a:rPr>
                  <a:t>.	</a:t>
                </a:r>
              </a:p>
              <a:p>
                <a:pPr marL="629920" algn="just">
                  <a:lnSpc>
                    <a:spcPct val="115000"/>
                  </a:lnSpc>
                  <a:spcAft>
                    <a:spcPts val="0"/>
                  </a:spcAft>
                  <a:tabLst>
                    <a:tab pos="3599815" algn="l"/>
                    <a:tab pos="5039995" algn="l"/>
                  </a:tabLst>
                </a:pPr>
                <a:r>
                  <a:rPr lang="fr-FR" sz="24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t>
                </a:r>
                <a:r>
                  <a:rPr lang="fr-FR" sz="24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6</m:t>
                        </m:r>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36</m:t>
                            </m:r>
                          </m:num>
                          <m:den>
                            <m:r>
                              <a:rPr lang="en-US" sz="2400" i="1">
                                <a:latin typeface="Cambria Math" panose="02040503050406030204" pitchFamily="18" charset="0"/>
                                <a:ea typeface="Calibri" panose="020F0502020204030204" pitchFamily="34" charset="0"/>
                                <a:cs typeface="Times New Roman" panose="02020603050405020304" pitchFamily="18" charset="0"/>
                              </a:rPr>
                              <m:t>5</m:t>
                            </m:r>
                          </m:den>
                        </m:f>
                      </m:e>
                    </m:d>
                  </m:oMath>
                </a14:m>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fr-FR" sz="24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D.</a:t>
                </a:r>
                <a:r>
                  <a:rPr lang="fr-FR" sz="24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36</m:t>
                            </m:r>
                          </m:num>
                          <m:den>
                            <m:r>
                              <a:rPr lang="en-US" sz="2400" i="1">
                                <a:latin typeface="Cambria Math" panose="02040503050406030204" pitchFamily="18" charset="0"/>
                                <a:ea typeface="Calibri" panose="020F0502020204030204" pitchFamily="34" charset="0"/>
                                <a:cs typeface="Times New Roman" panose="02020603050405020304" pitchFamily="18" charset="0"/>
                              </a:rPr>
                              <m:t>5</m:t>
                            </m:r>
                          </m:den>
                        </m:f>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m:t>
                        </m:r>
                      </m:e>
                    </m:d>
                  </m:oMath>
                </a14:m>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marL="629920" algn="ctr">
                  <a:lnSpc>
                    <a:spcPct val="115000"/>
                  </a:lnSpc>
                  <a:spcAft>
                    <a:spcPts val="0"/>
                  </a:spcAft>
                </a:pPr>
                <a:r>
                  <a:rPr lang="fr-FR" sz="24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Lời</a:t>
                </a:r>
                <a:r>
                  <a:rPr lang="fr-FR" sz="24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fr-FR" sz="24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fr-FR" sz="2400">
                    <a:latin typeface="Times New Roman" panose="02020603050405020304" pitchFamily="18" charset="0"/>
                    <a:ea typeface="Calibri" panose="020F0502020204030204" pitchFamily="34" charset="0"/>
                    <a:cs typeface="Times New Roman" panose="02020603050405020304" pitchFamily="18" charset="0"/>
                  </a:rPr>
                  <a:t>Ta có: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Cambria Math" panose="02040503050406030204" pitchFamily="18" charset="0"/>
                      </a:rPr>
                      <m:t>∈</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13</m:t>
                            </m:r>
                          </m:num>
                          <m:den>
                            <m:r>
                              <a:rPr lang="en-US" sz="2400" i="1">
                                <a:latin typeface="Cambria Math" panose="02040503050406030204" pitchFamily="18" charset="0"/>
                                <a:ea typeface="Calibri" panose="020F0502020204030204" pitchFamily="34" charset="0"/>
                                <a:cs typeface="Times New Roman" panose="02020603050405020304" pitchFamily="18" charset="0"/>
                              </a:rPr>
                              <m:t>4</m:t>
                            </m:r>
                          </m:den>
                        </m:f>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4</m:t>
                        </m:r>
                      </m:e>
                    </m:d>
                    <m:r>
                      <a:rPr lang="en-US" sz="2400" i="1">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2400" i="1">
                                <a:latin typeface="Cambria Math" panose="02040503050406030204" pitchFamily="18" charset="0"/>
                                <a:ea typeface="Calibri" panose="020F0502020204030204" pitchFamily="34" charset="0"/>
                                <a:cs typeface="Times New Roman" panose="02020603050405020304" pitchFamily="18" charset="0"/>
                              </a:rPr>
                            </m:ctrlPr>
                          </m:eqArrPr>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7</m:t>
                            </m:r>
                            <m:r>
                              <a:rPr lang="en-US" sz="2400" i="1">
                                <a:latin typeface="Cambria Math" panose="02040503050406030204" pitchFamily="18" charset="0"/>
                                <a:ea typeface="Calibri" panose="020F0502020204030204" pitchFamily="34" charset="0"/>
                                <a:cs typeface="Cambria Math" panose="02040503050406030204" pitchFamily="18" charset="0"/>
                              </a:rPr>
                              <m:t>∈</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25</m:t>
                                    </m:r>
                                  </m:num>
                                  <m:den>
                                    <m:r>
                                      <a:rPr lang="en-US" sz="2400" i="1">
                                        <a:latin typeface="Cambria Math" panose="02040503050406030204" pitchFamily="18" charset="0"/>
                                        <a:ea typeface="Calibri" panose="020F0502020204030204" pitchFamily="34" charset="0"/>
                                        <a:cs typeface="Times New Roman" panose="02020603050405020304" pitchFamily="18" charset="0"/>
                                      </a:rPr>
                                      <m:t>4</m:t>
                                    </m:r>
                                  </m:den>
                                </m:f>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7</m:t>
                                </m:r>
                              </m:e>
                            </m:d>
                            <m:r>
                              <a:rPr lang="en-US" sz="2400" i="1">
                                <a:latin typeface="Cambria Math" panose="02040503050406030204" pitchFamily="18" charset="0"/>
                                <a:ea typeface="Calibri" panose="020F0502020204030204" pitchFamily="34" charset="0"/>
                                <a:cs typeface="Cambria Math" panose="02040503050406030204" pitchFamily="18" charset="0"/>
                              </a:rPr>
                              <m:t>⇒</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𝑓</m:t>
                                </m:r>
                              </m:e>
                              <m:sup>
                                <m:r>
                                  <a:rPr lang="en-US" sz="2400" i="1">
                                    <a:latin typeface="Cambria Math" panose="02040503050406030204" pitchFamily="18" charset="0"/>
                                    <a:ea typeface="Calibri" panose="020F0502020204030204" pitchFamily="34" charset="0"/>
                                    <a:cs typeface="Times New Roman" panose="02020603050405020304" pitchFamily="18" charset="0"/>
                                  </a:rPr>
                                  <m:t>′</m:t>
                                </m:r>
                              </m:sup>
                            </m:sSup>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7</m:t>
                            </m:r>
                            <m:r>
                              <a:rPr lang="en-US" sz="2400" i="1">
                                <a:latin typeface="Cambria Math" panose="02040503050406030204" pitchFamily="18" charset="0"/>
                                <a:ea typeface="Calibri" panose="020F0502020204030204" pitchFamily="34" charset="0"/>
                                <a:cs typeface="Times New Roman" panose="02020603050405020304" pitchFamily="18" charset="0"/>
                              </a:rPr>
                              <m:t>)&gt;</m:t>
                            </m:r>
                            <m:r>
                              <a:rPr lang="en-US" sz="2400" i="1">
                                <a:latin typeface="Cambria Math" panose="02040503050406030204" pitchFamily="18" charset="0"/>
                                <a:ea typeface="Calibri" panose="020F0502020204030204" pitchFamily="34" charset="0"/>
                                <a:cs typeface="Times New Roman" panose="02020603050405020304" pitchFamily="18" charset="0"/>
                              </a:rPr>
                              <m:t>10</m:t>
                            </m:r>
                          </m:e>
                          <m:e>
                            <m:r>
                              <a:rPr lang="en-US" sz="2400" i="1">
                                <a:latin typeface="Cambria Math" panose="02040503050406030204" pitchFamily="18" charset="0"/>
                                <a:ea typeface="Calibri" panose="020F0502020204030204" pitchFamily="34" charset="0"/>
                                <a:cs typeface="Times New Roman" panose="02020603050405020304" pitchFamily="18" charset="0"/>
                              </a:rPr>
                              <m:t>&amp;</m:t>
                            </m:r>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7</m:t>
                                </m:r>
                              </m:num>
                              <m:den>
                                <m:r>
                                  <a:rPr lang="en-US" sz="2400" i="1">
                                    <a:latin typeface="Cambria Math" panose="02040503050406030204" pitchFamily="18" charset="0"/>
                                    <a:ea typeface="Calibri" panose="020F0502020204030204" pitchFamily="34" charset="0"/>
                                    <a:cs typeface="Times New Roman" panose="02020603050405020304" pitchFamily="18" charset="0"/>
                                  </a:rPr>
                                  <m:t>2</m:t>
                                </m:r>
                              </m:den>
                            </m:f>
                            <m:r>
                              <a:rPr lang="en-US" sz="2400" i="1">
                                <a:latin typeface="Cambria Math" panose="02040503050406030204" pitchFamily="18" charset="0"/>
                                <a:ea typeface="Calibri" panose="020F0502020204030204" pitchFamily="34" charset="0"/>
                                <a:cs typeface="Cambria Math" panose="02040503050406030204" pitchFamily="18" charset="0"/>
                              </a:rPr>
                              <m:t>∈</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3</m:t>
                                </m:r>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9</m:t>
                                    </m:r>
                                  </m:num>
                                  <m:den>
                                    <m:r>
                                      <a:rPr lang="en-US" sz="2400" i="1">
                                        <a:latin typeface="Cambria Math" panose="02040503050406030204" pitchFamily="18" charset="0"/>
                                        <a:ea typeface="Calibri" panose="020F0502020204030204" pitchFamily="34" charset="0"/>
                                        <a:cs typeface="Times New Roman" panose="02020603050405020304" pitchFamily="18" charset="0"/>
                                      </a:rPr>
                                      <m:t>2</m:t>
                                    </m:r>
                                  </m:den>
                                </m:f>
                              </m:e>
                            </m:d>
                            <m:r>
                              <a:rPr lang="en-US" sz="2400" i="1">
                                <a:latin typeface="Cambria Math" panose="02040503050406030204" pitchFamily="18" charset="0"/>
                                <a:ea typeface="Calibri" panose="020F0502020204030204" pitchFamily="34" charset="0"/>
                                <a:cs typeface="Cambria Math" panose="02040503050406030204" pitchFamily="18" charset="0"/>
                              </a:rPr>
                              <m:t>⇒</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𝑔</m:t>
                                </m:r>
                              </m:e>
                              <m:sup>
                                <m:r>
                                  <a:rPr lang="en-US" sz="2400" i="1">
                                    <a:latin typeface="Cambria Math" panose="02040503050406030204" pitchFamily="18" charset="0"/>
                                    <a:ea typeface="Calibri" panose="020F0502020204030204" pitchFamily="34" charset="0"/>
                                    <a:cs typeface="Times New Roman" panose="02020603050405020304" pitchFamily="18" charset="0"/>
                                  </a:rPr>
                                  <m:t>′</m:t>
                                </m:r>
                              </m:sup>
                            </m:sSup>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2</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7</m:t>
                                    </m:r>
                                  </m:num>
                                  <m:den>
                                    <m:r>
                                      <a:rPr lang="en-US" sz="2400" i="1">
                                        <a:latin typeface="Cambria Math" panose="02040503050406030204" pitchFamily="18" charset="0"/>
                                        <a:ea typeface="Calibri" panose="020F0502020204030204" pitchFamily="34" charset="0"/>
                                        <a:cs typeface="Times New Roman" panose="02020603050405020304" pitchFamily="18" charset="0"/>
                                      </a:rPr>
                                      <m:t>2</m:t>
                                    </m:r>
                                  </m:den>
                                </m:f>
                              </m:e>
                            </m:d>
                            <m:r>
                              <a:rPr lang="en-US" sz="2400" i="1">
                                <a:latin typeface="Cambria Math" panose="02040503050406030204" pitchFamily="18" charset="0"/>
                                <a:ea typeface="Calibri" panose="020F0502020204030204" pitchFamily="34" charset="0"/>
                                <a:cs typeface="Times New Roman" panose="02020603050405020304" pitchFamily="18" charset="0"/>
                              </a:rPr>
                              <m:t>&lt;</m:t>
                            </m:r>
                            <m:r>
                              <a:rPr lang="en-US" sz="2400" i="1">
                                <a:latin typeface="Cambria Math" panose="02040503050406030204" pitchFamily="18" charset="0"/>
                                <a:ea typeface="Calibri" panose="020F0502020204030204" pitchFamily="34" charset="0"/>
                                <a:cs typeface="Times New Roman" panose="02020603050405020304" pitchFamily="18" charset="0"/>
                              </a:rPr>
                              <m:t>5</m:t>
                            </m:r>
                          </m:e>
                        </m:eqArr>
                      </m:e>
                    </m:d>
                  </m:oMath>
                </a14:m>
                <a:endParaRPr lang="en-US" sz="2400" i="1">
                  <a:latin typeface="Cambria Math" panose="02040503050406030204" pitchFamily="18" charset="0"/>
                  <a:ea typeface="Calibri" panose="020F0502020204030204" pitchFamily="34" charset="0"/>
                  <a:cs typeface="Times New Roman" panose="02020603050405020304" pitchFamily="18" charset="0"/>
                </a:endParaRPr>
              </a:p>
              <a:p>
                <a:pPr>
                  <a:lnSpc>
                    <a:spcPct val="115000"/>
                  </a:lnSpc>
                  <a:spcAft>
                    <a:spcPts val="0"/>
                  </a:spcAft>
                </a:pPr>
                <a14:m>
                  <m:oMath xmlns:m="http://schemas.openxmlformats.org/officeDocument/2006/math">
                    <m:r>
                      <a:rPr lang="en-US" sz="2400" i="1">
                        <a:latin typeface="Cambria Math" panose="02040503050406030204" pitchFamily="18" charset="0"/>
                        <a:ea typeface="Calibri" panose="020F0502020204030204" pitchFamily="34" charset="0"/>
                        <a:cs typeface="Cambria Math" panose="02040503050406030204" pitchFamily="18" charset="0"/>
                      </a:rPr>
                      <m:t>⇒</m:t>
                    </m:r>
                    <m:sSup>
                      <m:sSupPr>
                        <m:ctrlPr>
                          <a:rPr lang="en-US" sz="2400" i="1">
                            <a:latin typeface="Cambria Math" panose="02040503050406030204" pitchFamily="18" charset="0"/>
                            <a:ea typeface="Calibri" panose="020F0502020204030204" pitchFamily="34" charset="0"/>
                            <a:cs typeface="Times New Roman" panose="02020603050405020304" pitchFamily="18" charset="0"/>
                          </a:rPr>
                        </m:ctrlPr>
                      </m:sSupPr>
                      <m:e>
                        <m:r>
                          <a:rPr lang="en-US" sz="2400" i="1">
                            <a:latin typeface="Cambria Math" panose="02040503050406030204" pitchFamily="18" charset="0"/>
                            <a:ea typeface="Calibri" panose="020F0502020204030204" pitchFamily="34" charset="0"/>
                            <a:cs typeface="Times New Roman" panose="02020603050405020304" pitchFamily="18" charset="0"/>
                          </a:rPr>
                          <m:t>h</m:t>
                        </m:r>
                      </m:e>
                      <m:sup>
                        <m:r>
                          <a:rPr lang="en-US" sz="2400" i="1">
                            <a:latin typeface="Cambria Math" panose="02040503050406030204" pitchFamily="18" charset="0"/>
                            <a:ea typeface="Calibri" panose="020F0502020204030204" pitchFamily="34" charset="0"/>
                            <a:cs typeface="Times New Roman" panose="02020603050405020304" pitchFamily="18" charset="0"/>
                          </a:rPr>
                          <m:t>′</m:t>
                        </m:r>
                      </m:sup>
                    </m:sSup>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𝑥</m:t>
                    </m:r>
                    <m:r>
                      <a:rPr lang="en-US" sz="2400" i="1">
                        <a:latin typeface="Cambria Math" panose="02040503050406030204" pitchFamily="18" charset="0"/>
                        <a:ea typeface="Calibri" panose="020F0502020204030204" pitchFamily="34" charset="0"/>
                        <a:cs typeface="Times New Roman" panose="02020603050405020304" pitchFamily="18" charset="0"/>
                      </a:rPr>
                      <m:t>)&gt;</m:t>
                    </m:r>
                    <m:r>
                      <a:rPr lang="en-US" sz="2400" i="1">
                        <a:latin typeface="Cambria Math" panose="02040503050406030204" pitchFamily="18" charset="0"/>
                        <a:ea typeface="Calibri" panose="020F0502020204030204" pitchFamily="34" charset="0"/>
                        <a:cs typeface="Times New Roman" panose="02020603050405020304" pitchFamily="18" charset="0"/>
                      </a:rPr>
                      <m:t>0</m:t>
                    </m:r>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h</m:t>
                    </m:r>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r>
                          <a:rPr lang="en-US" sz="2400" i="1">
                            <a:latin typeface="Cambria Math" panose="02040503050406030204" pitchFamily="18" charset="0"/>
                            <a:ea typeface="Calibri" panose="020F0502020204030204" pitchFamily="34" charset="0"/>
                            <a:cs typeface="Times New Roman" panose="02020603050405020304" pitchFamily="18" charset="0"/>
                          </a:rPr>
                          <m:t>𝑥</m:t>
                        </m:r>
                      </m:e>
                    </m:d>
                  </m:oMath>
                </a14:m>
                <a:r>
                  <a:rPr lang="fr-FR" sz="2400">
                    <a:latin typeface="Times New Roman" panose="02020603050405020304" pitchFamily="18" charset="0"/>
                    <a:ea typeface="Calibri" panose="020F0502020204030204" pitchFamily="34" charset="0"/>
                    <a:cs typeface="Times New Roman" panose="02020603050405020304" pitchFamily="18" charset="0"/>
                  </a:rPr>
                  <a:t> đồng biến trên </a:t>
                </a:r>
                <a14:m>
                  <m:oMath xmlns:m="http://schemas.openxmlformats.org/officeDocument/2006/math">
                    <m:d>
                      <m:dPr>
                        <m:ctrlPr>
                          <a:rPr lang="en-US" sz="24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13</m:t>
                            </m:r>
                          </m:num>
                          <m:den>
                            <m:r>
                              <a:rPr lang="en-US" sz="2400" i="1">
                                <a:latin typeface="Cambria Math" panose="02040503050406030204" pitchFamily="18" charset="0"/>
                                <a:ea typeface="Calibri" panose="020F0502020204030204" pitchFamily="34" charset="0"/>
                                <a:cs typeface="Times New Roman" panose="02020603050405020304" pitchFamily="18" charset="0"/>
                              </a:rPr>
                              <m:t>4</m:t>
                            </m:r>
                          </m:den>
                        </m:f>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i="1">
                            <a:latin typeface="Cambria Math" panose="02040503050406030204" pitchFamily="18" charset="0"/>
                            <a:ea typeface="Calibri" panose="020F0502020204030204" pitchFamily="34" charset="0"/>
                            <a:cs typeface="Times New Roman" panose="02020603050405020304" pitchFamily="18" charset="0"/>
                          </a:rPr>
                          <m:t>4</m:t>
                        </m:r>
                      </m:e>
                    </m:d>
                  </m:oMath>
                </a14:m>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fr-FR"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Chọn</a:t>
                </a:r>
                <a:r>
                  <a:rPr lang="fr-FR"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fr-FR"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a:t>
                </a:r>
                <a:endPar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1" name="Rectangle 10">
                <a:extLst>
                  <a:ext uri="{FF2B5EF4-FFF2-40B4-BE49-F238E27FC236}">
                    <a16:creationId xmlns:a16="http://schemas.microsoft.com/office/drawing/2014/main" id="{7E0B2CD5-1295-4E4F-84C7-522D793583D0}"/>
                  </a:ext>
                </a:extLst>
              </p:cNvPr>
              <p:cNvSpPr>
                <a:spLocks noRot="1" noChangeAspect="1" noMove="1" noResize="1" noEditPoints="1" noAdjustHandles="1" noChangeArrowheads="1" noChangeShapeType="1" noTextEdit="1"/>
              </p:cNvSpPr>
              <p:nvPr/>
            </p:nvSpPr>
            <p:spPr>
              <a:xfrm>
                <a:off x="519987" y="683216"/>
                <a:ext cx="10872626" cy="5906425"/>
              </a:xfrm>
              <a:prstGeom prst="rect">
                <a:avLst/>
              </a:prstGeom>
              <a:blipFill>
                <a:blip r:embed="rId3"/>
                <a:stretch>
                  <a:fillRect l="-841" t="-413" r="-841"/>
                </a:stretch>
              </a:blipFill>
            </p:spPr>
            <p:txBody>
              <a:bodyPr/>
              <a:lstStyle/>
              <a:p>
                <a:r>
                  <a:rPr lang="en-US">
                    <a:noFill/>
                  </a:rPr>
                  <a:t> </a:t>
                </a:r>
              </a:p>
            </p:txBody>
          </p:sp>
        </mc:Fallback>
      </mc:AlternateContent>
      <p:sp>
        <p:nvSpPr>
          <p:cNvPr id="12" name="Oval 11">
            <a:extLst>
              <a:ext uri="{FF2B5EF4-FFF2-40B4-BE49-F238E27FC236}">
                <a16:creationId xmlns:a16="http://schemas.microsoft.com/office/drawing/2014/main" id="{22766F2F-94D5-4EA6-AD46-93B1612692B4}"/>
              </a:ext>
            </a:extLst>
          </p:cNvPr>
          <p:cNvSpPr/>
          <p:nvPr/>
        </p:nvSpPr>
        <p:spPr>
          <a:xfrm>
            <a:off x="1109930" y="2744116"/>
            <a:ext cx="510639" cy="504050"/>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Arrow: Left 12">
            <a:hlinkClick r:id="rId4" action="ppaction://hlinksldjump"/>
            <a:extLst>
              <a:ext uri="{FF2B5EF4-FFF2-40B4-BE49-F238E27FC236}">
                <a16:creationId xmlns:a16="http://schemas.microsoft.com/office/drawing/2014/main" id="{DCD23C41-B6D1-4B5B-93B1-707821F8334E}"/>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61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wipe(left)">
                                      <p:cBhvr>
                                        <p:cTn id="7" dur="1000"/>
                                        <p:tgtEl>
                                          <p:spTgt spid="11">
                                            <p:txEl>
                                              <p:pRg st="3" end="3"/>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animEffect transition="in" filter="wipe(left)">
                                      <p:cBhvr>
                                        <p:cTn id="11" dur="1000"/>
                                        <p:tgtEl>
                                          <p:spTgt spid="11">
                                            <p:txEl>
                                              <p:pRg st="4" end="4"/>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animEffect transition="in" filter="wipe(left)">
                                      <p:cBhvr>
                                        <p:cTn id="15" dur="1000"/>
                                        <p:tgtEl>
                                          <p:spTgt spid="11">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159AA429-BED8-403A-8251-83737A1B5550}"/>
                  </a:ext>
                </a:extLst>
              </p:cNvPr>
              <p:cNvSpPr/>
              <p:nvPr/>
            </p:nvSpPr>
            <p:spPr>
              <a:xfrm>
                <a:off x="292100" y="206174"/>
                <a:ext cx="11277600" cy="5704831"/>
              </a:xfrm>
              <a:prstGeom prst="rect">
                <a:avLst/>
              </a:prstGeom>
            </p:spPr>
            <p:txBody>
              <a:bodyPr wrap="square">
                <a:spAutoFit/>
              </a:bodyPr>
              <a:lstStyle/>
              <a:p>
                <a:pPr marL="629920" indent="-629920" algn="just">
                  <a:spcBef>
                    <a:spcPts val="600"/>
                  </a:spcBef>
                  <a:spcAft>
                    <a:spcPts val="0"/>
                  </a:spcAft>
                  <a:tabLst>
                    <a:tab pos="629920" algn="l"/>
                  </a:tabLst>
                </a:pP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en-US" sz="2800">
                    <a:latin typeface="Times New Roman" panose="02020603050405020304" pitchFamily="18" charset="0"/>
                    <a:ea typeface="Times New Roman" panose="02020603050405020304" pitchFamily="18" charset="0"/>
                    <a:cs typeface="Times New Roman" panose="02020603050405020304" pitchFamily="18" charset="0"/>
                  </a:rPr>
                  <a:t>Cho hai hàm số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𝑦</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𝑓</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m:t>
                    </m:r>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và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𝑦</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𝑔</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m:t>
                    </m:r>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Hai hàm số </a:t>
                </a:r>
                <a:r>
                  <a:rPr lang="en-US" sz="2800">
                    <a:ea typeface="Calibri" panose="020F0502020204030204" pitchFamily="34" charset="0"/>
                    <a:cs typeface="Times New Roman" panose="02020603050405020304" pitchFamily="18" charset="0"/>
                  </a:rPr>
                  <a:t>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𝑦</m:t>
                    </m:r>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𝑓</m:t>
                        </m:r>
                      </m:e>
                      <m:sup>
                        <m:r>
                          <a:rPr lang="en-US" sz="2800" i="1">
                            <a:latin typeface="Cambria Math" panose="02040503050406030204" pitchFamily="18" charset="0"/>
                            <a:ea typeface="Calibri" panose="020F0502020204030204" pitchFamily="34" charset="0"/>
                            <a:cs typeface="Times New Roman" panose="02020603050405020304" pitchFamily="18" charset="0"/>
                          </a:rPr>
                          <m:t>′</m:t>
                        </m:r>
                      </m:sup>
                    </m:sSup>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m:t>
                    </m:r>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và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𝑦</m:t>
                    </m:r>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𝑔</m:t>
                        </m:r>
                      </m:e>
                      <m:sup>
                        <m:r>
                          <a:rPr lang="en-US" sz="2800" i="1">
                            <a:latin typeface="Cambria Math" panose="02040503050406030204" pitchFamily="18" charset="0"/>
                            <a:ea typeface="Calibri" panose="020F0502020204030204" pitchFamily="34" charset="0"/>
                            <a:cs typeface="Times New Roman" panose="02020603050405020304" pitchFamily="18" charset="0"/>
                          </a:rPr>
                          <m:t>′</m:t>
                        </m:r>
                      </m:sup>
                    </m:sSup>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m:t>
                    </m:r>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có đồ thị như hình vẽ dưới đây, trong đó đường cong đậm hơn là đồ thị hàm số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𝑦</m:t>
                    </m:r>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𝑔</m:t>
                        </m:r>
                      </m:e>
                      <m:sup>
                        <m:r>
                          <a:rPr lang="en-US" sz="2800" i="1">
                            <a:latin typeface="Cambria Math" panose="02040503050406030204" pitchFamily="18" charset="0"/>
                            <a:ea typeface="Calibri" panose="020F0502020204030204" pitchFamily="34" charset="0"/>
                            <a:cs typeface="Times New Roman" panose="02020603050405020304" pitchFamily="18" charset="0"/>
                          </a:rPr>
                          <m:t>′</m:t>
                        </m:r>
                      </m:sup>
                    </m:sSup>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m:t>
                    </m:r>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Hàm số </a:t>
                </a:r>
                <a14:m>
                  <m:oMath xmlns:m="http://schemas.openxmlformats.org/officeDocument/2006/math">
                    <m:r>
                      <a:rPr lang="en-US" sz="2800" i="1" smtClean="0">
                        <a:latin typeface="Cambria Math" panose="02040503050406030204" pitchFamily="18" charset="0"/>
                        <a:ea typeface="Calibri" panose="020F0502020204030204" pitchFamily="34" charset="0"/>
                        <a:cs typeface="Times New Roman" panose="02020603050405020304" pitchFamily="18" charset="0"/>
                      </a:rPr>
                      <m:t>h</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𝑓</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6</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𝑔</m:t>
                    </m:r>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2</m:t>
                        </m:r>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latin typeface="Cambria Math" panose="02040503050406030204" pitchFamily="18" charset="0"/>
                                <a:ea typeface="Calibri" panose="020F0502020204030204" pitchFamily="34" charset="0"/>
                                <a:cs typeface="Times New Roman" panose="02020603050405020304" pitchFamily="18" charset="0"/>
                              </a:rPr>
                            </m:ctrlPr>
                          </m:fPr>
                          <m:num>
                            <m:r>
                              <a:rPr lang="en-US" sz="2800" i="1">
                                <a:latin typeface="Cambria Math" panose="02040503050406030204" pitchFamily="18" charset="0"/>
                                <a:ea typeface="Calibri" panose="020F0502020204030204" pitchFamily="34" charset="0"/>
                                <a:cs typeface="Times New Roman" panose="02020603050405020304" pitchFamily="18" charset="0"/>
                              </a:rPr>
                              <m:t>5</m:t>
                            </m:r>
                          </m:num>
                          <m:den>
                            <m:r>
                              <a:rPr lang="en-US" sz="2800" i="1">
                                <a:latin typeface="Cambria Math" panose="02040503050406030204" pitchFamily="18" charset="0"/>
                                <a:ea typeface="Calibri" panose="020F0502020204030204" pitchFamily="34" charset="0"/>
                                <a:cs typeface="Times New Roman" panose="02020603050405020304" pitchFamily="18" charset="0"/>
                              </a:rPr>
                              <m:t>2</m:t>
                            </m:r>
                          </m:den>
                        </m:f>
                      </m:e>
                    </m:d>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đồng biến trên khoảng nào dưới đây?</a:t>
                </a:r>
                <a:r>
                  <a:rPr lang="en-US" sz="2800">
                    <a:effectLst/>
                    <a:ea typeface="Times New Roman" panose="02020603050405020304" pitchFamily="18" charset="0"/>
                    <a:cs typeface="Times New Roman" panose="02020603050405020304" pitchFamily="18" charset="0"/>
                  </a:rPr>
                  <a:t> </a:t>
                </a:r>
                <a:endParaRPr lang="en-US" sz="2800">
                  <a:effectLst/>
                </a:endParaRPr>
              </a:p>
              <a:p>
                <a:pPr marL="629920" algn="just">
                  <a:tabLst>
                    <a:tab pos="3599815" algn="l"/>
                    <a:tab pos="5039995" algn="l"/>
                  </a:tabLst>
                </a:pPr>
                <a:r>
                  <a:rPr lang="en-US" sz="2800" b="1">
                    <a:solidFill>
                      <a:srgbClr val="0000FF"/>
                    </a:solidFill>
                    <a:effectLst/>
                    <a:ea typeface="Times New Roman" panose="02020603050405020304" pitchFamily="18" charset="0"/>
                    <a:cs typeface="Times New Roman" panose="02020603050405020304" pitchFamily="18" charset="0"/>
                  </a:rPr>
                  <a:t>A.</a:t>
                </a:r>
                <a:r>
                  <a:rPr lang="en-US" sz="2800">
                    <a:solidFill>
                      <a:srgbClr val="0000FF"/>
                    </a:solidFill>
                    <a:effectLst/>
                    <a:ea typeface="Times New Roman" panose="02020603050405020304" pitchFamily="18" charset="0"/>
                    <a:cs typeface="Times New Roman" panose="02020603050405020304" pitchFamily="18" charset="0"/>
                  </a:rPr>
                  <a:t> </a:t>
                </a:r>
                <a14:m>
                  <m:oMath xmlns:m="http://schemas.openxmlformats.org/officeDocument/2006/math">
                    <m:d>
                      <m:d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21</m:t>
                            </m:r>
                          </m:num>
                          <m:den>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5</m:t>
                            </m:r>
                          </m:den>
                        </m:f>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e>
                    </m:d>
                  </m:oMath>
                </a14:m>
                <a:r>
                  <a:rPr lang="en-US" sz="2800">
                    <a:effectLst/>
                    <a:ea typeface="Times New Roman" panose="02020603050405020304" pitchFamily="18" charset="0"/>
                    <a:cs typeface="Times New Roman" panose="02020603050405020304" pitchFamily="18" charset="0"/>
                  </a:rPr>
                  <a:t>.	</a:t>
                </a:r>
                <a:r>
                  <a:rPr lang="en-US" sz="2800" b="1">
                    <a:solidFill>
                      <a:srgbClr val="0000FF"/>
                    </a:solidFill>
                    <a:effectLst/>
                    <a:ea typeface="Times New Roman" panose="02020603050405020304" pitchFamily="18" charset="0"/>
                    <a:cs typeface="Times New Roman" panose="02020603050405020304" pitchFamily="18" charset="0"/>
                  </a:rPr>
                  <a:t>B.</a:t>
                </a:r>
                <a:r>
                  <a:rPr lang="en-US" sz="2800">
                    <a:solidFill>
                      <a:srgbClr val="0000FF"/>
                    </a:solidFill>
                    <a:effectLst/>
                    <a:ea typeface="Times New Roman" panose="02020603050405020304" pitchFamily="18" charset="0"/>
                    <a:cs typeface="Times New Roman" panose="02020603050405020304" pitchFamily="18" charset="0"/>
                  </a:rPr>
                  <a:t> </a:t>
                </a:r>
                <a14:m>
                  <m:oMath xmlns:m="http://schemas.openxmlformats.org/officeDocument/2006/math">
                    <m:d>
                      <m:d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1</m:t>
                        </m:r>
                      </m:e>
                    </m:d>
                  </m:oMath>
                </a14:m>
                <a:r>
                  <a:rPr lang="en-US" sz="2800">
                    <a:effectLst/>
                    <a:ea typeface="Times New Roman" panose="02020603050405020304" pitchFamily="18" charset="0"/>
                    <a:cs typeface="Times New Roman" panose="02020603050405020304" pitchFamily="18" charset="0"/>
                  </a:rPr>
                  <a:t>.		</a:t>
                </a:r>
                <a:r>
                  <a:rPr lang="en-US" sz="2800" b="1">
                    <a:solidFill>
                      <a:srgbClr val="0000FF"/>
                    </a:solidFill>
                    <a:effectLst/>
                    <a:ea typeface="Times New Roman" panose="02020603050405020304" pitchFamily="18" charset="0"/>
                    <a:cs typeface="Times New Roman" panose="02020603050405020304" pitchFamily="18" charset="0"/>
                  </a:rPr>
                  <a:t>C.</a:t>
                </a:r>
                <a:r>
                  <a:rPr lang="en-US" sz="2800">
                    <a:solidFill>
                      <a:srgbClr val="0000FF"/>
                    </a:solidFill>
                    <a:effectLst/>
                    <a:ea typeface="Times New Roman" panose="02020603050405020304" pitchFamily="18" charset="0"/>
                    <a:cs typeface="Times New Roman" panose="02020603050405020304" pitchFamily="18" charset="0"/>
                  </a:rPr>
                  <a:t> </a:t>
                </a:r>
                <a14:m>
                  <m:oMath xmlns:m="http://schemas.openxmlformats.org/officeDocument/2006/math">
                    <m:d>
                      <m:d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3</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21</m:t>
                            </m:r>
                          </m:num>
                          <m:den>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5</m:t>
                            </m:r>
                          </m:den>
                        </m:f>
                      </m:e>
                    </m:d>
                  </m:oMath>
                </a14:m>
                <a:r>
                  <a:rPr lang="en-US" sz="2800">
                    <a:effectLst/>
                    <a:ea typeface="Times New Roman" panose="02020603050405020304" pitchFamily="18" charset="0"/>
                    <a:cs typeface="Times New Roman" panose="02020603050405020304" pitchFamily="18" charset="0"/>
                  </a:rPr>
                  <a:t>.	</a:t>
                </a:r>
                <a:r>
                  <a:rPr lang="en-US" sz="2800" b="1">
                    <a:solidFill>
                      <a:srgbClr val="0000FF"/>
                    </a:solidFill>
                    <a:effectLst/>
                    <a:ea typeface="Times New Roman" panose="02020603050405020304" pitchFamily="18" charset="0"/>
                    <a:cs typeface="Times New Roman" panose="02020603050405020304" pitchFamily="18" charset="0"/>
                  </a:rPr>
                  <a:t>D.</a:t>
                </a:r>
                <a:r>
                  <a:rPr lang="en-US" sz="2800">
                    <a:solidFill>
                      <a:srgbClr val="0000FF"/>
                    </a:solidFill>
                    <a:effectLst/>
                    <a:ea typeface="Times New Roman" panose="02020603050405020304" pitchFamily="18" charset="0"/>
                    <a:cs typeface="Times New Roman" panose="02020603050405020304" pitchFamily="18" charset="0"/>
                  </a:rPr>
                  <a:t> </a:t>
                </a:r>
                <a14:m>
                  <m:oMath xmlns:m="http://schemas.openxmlformats.org/officeDocument/2006/math">
                    <m:d>
                      <m:d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4</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17</m:t>
                            </m:r>
                          </m:num>
                          <m:den>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4</m:t>
                            </m:r>
                          </m:den>
                        </m:f>
                      </m:e>
                    </m:d>
                  </m:oMath>
                </a14:m>
                <a:r>
                  <a:rPr lang="en-US" sz="2800">
                    <a:effectLst/>
                    <a:ea typeface="Times New Roman" panose="02020603050405020304" pitchFamily="18" charset="0"/>
                    <a:cs typeface="Times New Roman" panose="02020603050405020304" pitchFamily="18" charset="0"/>
                  </a:rPr>
                  <a:t>.</a:t>
                </a:r>
                <a:endParaRPr lang="en-US" sz="2800">
                  <a:effectLst/>
                </a:endParaRPr>
              </a:p>
              <a:p>
                <a:pPr marL="629920" algn="ctr">
                  <a:spcBef>
                    <a:spcPts val="300"/>
                  </a:spcBef>
                  <a:spcAft>
                    <a:spcPts val="0"/>
                  </a:spcAft>
                </a:pPr>
                <a:endParaRPr lang="en-US" sz="2800" b="1">
                  <a:solidFill>
                    <a:srgbClr val="0000CC"/>
                  </a:solidFill>
                  <a:effectLst/>
                  <a:ea typeface="Times New Roman" panose="02020603050405020304" pitchFamily="18" charset="0"/>
                  <a:cs typeface="Times New Roman" panose="02020603050405020304" pitchFamily="18" charset="0"/>
                </a:endParaRPr>
              </a:p>
              <a:p>
                <a:pPr marL="629920" algn="ctr">
                  <a:spcBef>
                    <a:spcPts val="300"/>
                  </a:spcBef>
                  <a:spcAft>
                    <a:spcPts val="0"/>
                  </a:spcAft>
                </a:pPr>
                <a:r>
                  <a:rPr lang="en-US" sz="2800" b="1">
                    <a:solidFill>
                      <a:srgbClr val="0000CC"/>
                    </a:solidFill>
                    <a:effectLst/>
                    <a:ea typeface="Times New Roman" panose="02020603050405020304" pitchFamily="18" charset="0"/>
                    <a:cs typeface="Times New Roman" panose="02020603050405020304" pitchFamily="18" charset="0"/>
                  </a:rPr>
                  <a:t>Lời</a:t>
                </a:r>
                <a:r>
                  <a:rPr lang="en-US" sz="2800">
                    <a:solidFill>
                      <a:srgbClr val="0000CC"/>
                    </a:solidFill>
                    <a:effectLst/>
                    <a:ea typeface="Times New Roman" panose="02020603050405020304" pitchFamily="18" charset="0"/>
                    <a:cs typeface="Times New Roman" panose="02020603050405020304" pitchFamily="18" charset="0"/>
                  </a:rPr>
                  <a:t> </a:t>
                </a:r>
                <a:r>
                  <a:rPr lang="en-US" sz="2800" b="1">
                    <a:solidFill>
                      <a:srgbClr val="0000CC"/>
                    </a:solidFill>
                    <a:effectLst/>
                    <a:ea typeface="Times New Roman" panose="02020603050405020304" pitchFamily="18" charset="0"/>
                    <a:cs typeface="Times New Roman" panose="02020603050405020304" pitchFamily="18" charset="0"/>
                  </a:rPr>
                  <a:t>giải</a:t>
                </a:r>
                <a:endParaRPr lang="en-US" sz="2800">
                  <a:effectLst/>
                </a:endParaRPr>
              </a:p>
              <a:p>
                <a:pPr algn="just">
                  <a:spcBef>
                    <a:spcPts val="300"/>
                  </a:spcBef>
                  <a:spcAft>
                    <a:spcPts val="0"/>
                  </a:spcAft>
                </a:pPr>
                <a:r>
                  <a:rPr lang="en-US" sz="2800">
                    <a:effectLst/>
                    <a:ea typeface="Times New Roman" panose="02020603050405020304" pitchFamily="18" charset="0"/>
                    <a:cs typeface="Times New Roman" panose="02020603050405020304" pitchFamily="18" charset="0"/>
                  </a:rPr>
                  <a:t>Ta có </a:t>
                </a:r>
                <a14:m>
                  <m:oMath xmlns:m="http://schemas.openxmlformats.org/officeDocument/2006/math">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h</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6</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𝑔</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m:t>
                            </m:r>
                          </m:den>
                        </m:f>
                      </m:e>
                    </m:d>
                  </m:oMath>
                </a14:m>
                <a:r>
                  <a:rPr lang="en-US" sz="2800">
                    <a:effectLst/>
                    <a:ea typeface="Times New Roman" panose="02020603050405020304" pitchFamily="18" charset="0"/>
                    <a:cs typeface="Times New Roman" panose="02020603050405020304" pitchFamily="18" charset="0"/>
                  </a:rPr>
                  <a:t>.</a:t>
                </a:r>
                <a:endParaRPr lang="en-US" sz="2800">
                  <a:effectLst/>
                </a:endParaRPr>
              </a:p>
              <a:p>
                <a:pPr algn="just">
                  <a:spcBef>
                    <a:spcPts val="300"/>
                  </a:spcBef>
                  <a:spcAft>
                    <a:spcPts val="0"/>
                  </a:spcAft>
                </a:pPr>
                <a:r>
                  <a:rPr lang="en-US" sz="2800">
                    <a:effectLst/>
                    <a:ea typeface="Times New Roman" panose="02020603050405020304" pitchFamily="18" charset="0"/>
                    <a:cs typeface="Times New Roman" panose="02020603050405020304" pitchFamily="18" charset="0"/>
                  </a:rPr>
                  <a:t>Nhìn vào đồ thị của hai hàm số </a:t>
                </a:r>
                <a14:m>
                  <m:oMath xmlns:m="http://schemas.openxmlformats.org/officeDocument/2006/math">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a:effectLst/>
                    <a:ea typeface="Times New Roman" panose="02020603050405020304" pitchFamily="18" charset="0"/>
                    <a:cs typeface="Times New Roman" panose="02020603050405020304" pitchFamily="18" charset="0"/>
                  </a:rPr>
                  <a:t> và </a:t>
                </a:r>
                <a14:m>
                  <m:oMath xmlns:m="http://schemas.openxmlformats.org/officeDocument/2006/math">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𝑔</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a:effectLst/>
                    <a:ea typeface="Times New Roman" panose="02020603050405020304" pitchFamily="18" charset="0"/>
                    <a:cs typeface="Times New Roman" panose="02020603050405020304" pitchFamily="18" charset="0"/>
                  </a:rPr>
                  <a:t> </a:t>
                </a:r>
              </a:p>
              <a:p>
                <a:pPr algn="just">
                  <a:spcBef>
                    <a:spcPts val="300"/>
                  </a:spcBef>
                  <a:spcAft>
                    <a:spcPts val="0"/>
                  </a:spcAft>
                </a:pPr>
                <a:r>
                  <a:rPr lang="en-US" sz="2800">
                    <a:effectLst/>
                    <a:ea typeface="Times New Roman" panose="02020603050405020304" pitchFamily="18" charset="0"/>
                    <a:cs typeface="Times New Roman" panose="02020603050405020304" pitchFamily="18" charset="0"/>
                  </a:rPr>
                  <a:t>ta thấy trên khoảng </a:t>
                </a:r>
                <a14:m>
                  <m:oMath xmlns:m="http://schemas.openxmlformats.org/officeDocument/2006/math">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3</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8</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a:effectLst/>
                    <a:ea typeface="Times New Roman" panose="02020603050405020304" pitchFamily="18" charset="0"/>
                    <a:cs typeface="Times New Roman" panose="02020603050405020304" pitchFamily="18" charset="0"/>
                  </a:rPr>
                  <a:t> thì </a:t>
                </a:r>
                <a14:m>
                  <m:oMath xmlns:m="http://schemas.openxmlformats.org/officeDocument/2006/math">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𝑔</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)&lt;</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5</m:t>
                    </m:r>
                  </m:oMath>
                </a14:m>
                <a:r>
                  <a:rPr lang="en-US" sz="2800">
                    <a:effectLst/>
                    <a:ea typeface="Times New Roman" panose="02020603050405020304" pitchFamily="18" charset="0"/>
                    <a:cs typeface="Times New Roman" panose="02020603050405020304" pitchFamily="18" charset="0"/>
                  </a:rPr>
                  <a:t> và </a:t>
                </a:r>
                <a14:m>
                  <m:oMath xmlns:m="http://schemas.openxmlformats.org/officeDocument/2006/math">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)&gt;</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10</m:t>
                    </m:r>
                  </m:oMath>
                </a14:m>
                <a:r>
                  <a:rPr lang="en-US" sz="2800">
                    <a:effectLst/>
                    <a:ea typeface="Times New Roman" panose="02020603050405020304" pitchFamily="18" charset="0"/>
                    <a:cs typeface="Times New Roman" panose="02020603050405020304" pitchFamily="18" charset="0"/>
                  </a:rPr>
                  <a:t>. </a:t>
                </a:r>
              </a:p>
              <a:p>
                <a:pPr algn="just">
                  <a:spcBef>
                    <a:spcPts val="300"/>
                  </a:spcBef>
                  <a:spcAft>
                    <a:spcPts val="0"/>
                  </a:spcAft>
                </a:pPr>
                <a:r>
                  <a:rPr lang="en-US" sz="2800">
                    <a:effectLst/>
                    <a:ea typeface="Times New Roman" panose="02020603050405020304" pitchFamily="18" charset="0"/>
                    <a:cs typeface="Times New Roman" panose="02020603050405020304" pitchFamily="18" charset="0"/>
                  </a:rPr>
                  <a:t>Do đó </a:t>
                </a:r>
                <a14:m>
                  <m:oMath xmlns:m="http://schemas.openxmlformats.org/officeDocument/2006/math">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)&gt;</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2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𝑔</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sup>
                    </m:s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a:effectLst/>
                    <a:ea typeface="Times New Roman" panose="02020603050405020304" pitchFamily="18" charset="0"/>
                    <a:cs typeface="Times New Roman" panose="02020603050405020304" pitchFamily="18" charset="0"/>
                  </a:rPr>
                  <a:t>.</a:t>
                </a:r>
                <a:endParaRPr lang="en-US" sz="2800">
                  <a:effectLst/>
                </a:endParaRPr>
              </a:p>
            </p:txBody>
          </p:sp>
        </mc:Choice>
        <mc:Fallback>
          <p:sp>
            <p:nvSpPr>
              <p:cNvPr id="8" name="Rectangle 7">
                <a:extLst>
                  <a:ext uri="{FF2B5EF4-FFF2-40B4-BE49-F238E27FC236}">
                    <a16:creationId xmlns:a16="http://schemas.microsoft.com/office/drawing/2014/main" id="{159AA429-BED8-403A-8251-83737A1B5550}"/>
                  </a:ext>
                </a:extLst>
              </p:cNvPr>
              <p:cNvSpPr>
                <a:spLocks noRot="1" noChangeAspect="1" noMove="1" noResize="1" noEditPoints="1" noAdjustHandles="1" noChangeArrowheads="1" noChangeShapeType="1" noTextEdit="1"/>
              </p:cNvSpPr>
              <p:nvPr/>
            </p:nvSpPr>
            <p:spPr>
              <a:xfrm>
                <a:off x="292100" y="206174"/>
                <a:ext cx="11277600" cy="5704831"/>
              </a:xfrm>
              <a:prstGeom prst="rect">
                <a:avLst/>
              </a:prstGeom>
              <a:blipFill>
                <a:blip r:embed="rId2"/>
                <a:stretch>
                  <a:fillRect l="-1135" t="-1282" r="-1892" b="-2137"/>
                </a:stretch>
              </a:blipFill>
            </p:spPr>
            <p:txBody>
              <a:bodyPr/>
              <a:lstStyle/>
              <a:p>
                <a:r>
                  <a:rPr lang="en-US">
                    <a:noFill/>
                  </a:rPr>
                  <a:t> </a:t>
                </a:r>
              </a:p>
            </p:txBody>
          </p:sp>
        </mc:Fallback>
      </mc:AlternateContent>
      <p:pic>
        <p:nvPicPr>
          <p:cNvPr id="4100" name="Picture 4" descr="Trang Vu">
            <a:extLst>
              <a:ext uri="{FF2B5EF4-FFF2-40B4-BE49-F238E27FC236}">
                <a16:creationId xmlns:a16="http://schemas.microsoft.com/office/drawing/2014/main" id="{72FC1F9E-4628-4122-BE75-A88F0E2F9B7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3807" l="306" r="96483">
                        <a14:foregroundMark x1="28899" y1="604" x2="8257" y2="30665"/>
                        <a14:foregroundMark x1="8257" y1="30665" x2="2905" y2="45015"/>
                        <a14:foregroundMark x1="2905" y1="45015" x2="1070" y2="65559"/>
                        <a14:foregroundMark x1="1070" y1="65559" x2="7798" y2="81722"/>
                        <a14:foregroundMark x1="7798" y1="81722" x2="38226" y2="99396"/>
                        <a14:foregroundMark x1="38226" y1="99396" x2="59021" y2="99849"/>
                        <a14:foregroundMark x1="59021" y1="99849" x2="77829" y2="99547"/>
                        <a14:foregroundMark x1="77829" y1="99547" x2="91284" y2="93202"/>
                        <a14:foregroundMark x1="91284" y1="93202" x2="95107" y2="37613"/>
                        <a14:foregroundMark x1="95107" y1="37613" x2="89450" y2="21903"/>
                        <a14:foregroundMark x1="89450" y1="21903" x2="89450" y2="6495"/>
                        <a14:foregroundMark x1="89450" y1="6495" x2="24618" y2="906"/>
                        <a14:foregroundMark x1="23547" y1="1662" x2="26147" y2="8006"/>
                        <a14:foregroundMark x1="5046" y1="35045" x2="0" y2="49849"/>
                        <a14:foregroundMark x1="0" y1="49849" x2="1223" y2="77644"/>
                        <a14:foregroundMark x1="1223" y1="77644" x2="21560" y2="87613"/>
                        <a14:foregroundMark x1="21560" y1="87613" x2="36850" y2="74471"/>
                        <a14:foregroundMark x1="36850" y1="74471" x2="31498" y2="57704"/>
                        <a14:foregroundMark x1="31498" y1="57704" x2="14832" y2="46828"/>
                        <a14:foregroundMark x1="24312" y1="2115" x2="4740" y2="45468"/>
                        <a14:foregroundMark x1="4740" y1="45468" x2="459" y2="70695"/>
                        <a14:foregroundMark x1="459" y1="70695" x2="6575" y2="95166"/>
                        <a14:foregroundMark x1="6575" y1="95166" x2="74924" y2="94864"/>
                        <a14:foregroundMark x1="74924" y1="94864" x2="91743" y2="88973"/>
                        <a14:foregroundMark x1="91743" y1="88973" x2="95413" y2="28852"/>
                        <a14:foregroundMark x1="95413" y1="28852" x2="90826" y2="11480"/>
                        <a14:foregroundMark x1="90826" y1="11480" x2="78135" y2="3625"/>
                        <a14:foregroundMark x1="78135" y1="3625" x2="21560" y2="4079"/>
                        <a14:foregroundMark x1="47401" y1="5589" x2="15596" y2="34139"/>
                        <a14:foregroundMark x1="15596" y1="34139" x2="6881" y2="57704"/>
                        <a14:foregroundMark x1="6881" y1="57704" x2="11774" y2="77039"/>
                        <a14:foregroundMark x1="11774" y1="77039" x2="28287" y2="90483"/>
                        <a14:foregroundMark x1="28287" y1="90483" x2="55657" y2="93807"/>
                        <a14:foregroundMark x1="55657" y1="93807" x2="71101" y2="84743"/>
                        <a14:foregroundMark x1="71101" y1="84743" x2="74618" y2="62840"/>
                        <a14:foregroundMark x1="74618" y1="62840" x2="71101" y2="44713"/>
                        <a14:foregroundMark x1="71101" y1="44713" x2="51529" y2="38822"/>
                        <a14:foregroundMark x1="51529" y1="38822" x2="37920" y2="41390"/>
                        <a14:foregroundMark x1="66972" y1="17372" x2="34862" y2="42447"/>
                        <a14:foregroundMark x1="34862" y1="42447" x2="38532" y2="62538"/>
                        <a14:foregroundMark x1="38532" y1="62538" x2="59939" y2="67221"/>
                        <a14:foregroundMark x1="59939" y1="67221" x2="75382" y2="53625"/>
                        <a14:foregroundMark x1="75382" y1="53625" x2="74159" y2="27795"/>
                        <a14:foregroundMark x1="74159" y1="27795" x2="58104" y2="14199"/>
                        <a14:foregroundMark x1="58104" y1="14199" x2="44648" y2="20544"/>
                        <a14:foregroundMark x1="37156" y1="21752" x2="12385" y2="52719"/>
                        <a14:foregroundMark x1="12385" y1="52719" x2="42508" y2="73263"/>
                        <a14:foregroundMark x1="42508" y1="73263" x2="63456" y2="69335"/>
                        <a14:foregroundMark x1="63456" y1="69335" x2="76758" y2="47583"/>
                        <a14:foregroundMark x1="76758" y1="47583" x2="58869" y2="30060"/>
                        <a14:foregroundMark x1="58869" y1="30060" x2="41590" y2="25680"/>
                        <a14:foregroundMark x1="41590" y1="25680" x2="31346" y2="27190"/>
                        <a14:foregroundMark x1="26147" y1="48489" x2="306" y2="77795"/>
                        <a14:foregroundMark x1="306" y1="77795" x2="11009" y2="93202"/>
                        <a14:foregroundMark x1="11009" y1="93202" x2="30122" y2="81873"/>
                        <a14:foregroundMark x1="30122" y1="81873" x2="38991" y2="69637"/>
                        <a14:foregroundMark x1="38991" y1="69637" x2="36544" y2="52115"/>
                        <a14:foregroundMark x1="36544" y1="52115" x2="25076" y2="47281"/>
                        <a14:foregroundMark x1="92966" y1="48036" x2="94190" y2="50755"/>
                        <a14:foregroundMark x1="79664" y1="46073" x2="69572" y2="65710"/>
                        <a14:foregroundMark x1="69572" y1="65710" x2="74159" y2="86103"/>
                        <a14:foregroundMark x1="74159" y1="86103" x2="83333" y2="98943"/>
                        <a14:foregroundMark x1="83333" y1="98943" x2="96483" y2="90937"/>
                        <a14:foregroundMark x1="96483" y1="90937" x2="77676" y2="50755"/>
                        <a14:foregroundMark x1="77676" y1="20997" x2="73394" y2="47432"/>
                        <a14:foregroundMark x1="73394" y1="47432" x2="83028" y2="60423"/>
                        <a14:foregroundMark x1="83028" y1="60423" x2="94495" y2="50906"/>
                        <a14:foregroundMark x1="94495" y1="50906" x2="85780" y2="32779"/>
                        <a14:foregroundMark x1="85780" y1="32779" x2="77982" y2="26888"/>
                        <a14:foregroundMark x1="68196" y1="6495" x2="67431" y2="23716"/>
                        <a14:foregroundMark x1="67431" y1="23716" x2="83486" y2="22961"/>
                        <a14:foregroundMark x1="83486" y1="22961" x2="85780" y2="4683"/>
                        <a14:foregroundMark x1="85780" y1="4683" x2="70031" y2="8610"/>
                        <a14:foregroundMark x1="70031" y1="8610" x2="68960" y2="9517"/>
                        <a14:foregroundMark x1="43884" y1="23716" x2="30428" y2="31269"/>
                        <a14:foregroundMark x1="30428" y1="31269" x2="17584" y2="45619"/>
                        <a14:foregroundMark x1="17584" y1="45619" x2="12844" y2="63142"/>
                        <a14:foregroundMark x1="12844" y1="63142" x2="19572" y2="80211"/>
                        <a14:foregroundMark x1="19572" y1="80211" x2="34709" y2="86858"/>
                        <a14:foregroundMark x1="34709" y1="86858" x2="56422" y2="81571"/>
                        <a14:foregroundMark x1="56422" y1="81571" x2="73242" y2="50151"/>
                        <a14:foregroundMark x1="73242" y1="50151" x2="73853" y2="33686"/>
                        <a14:foregroundMark x1="73853" y1="33686" x2="60398" y2="25378"/>
                        <a14:foregroundMark x1="60398" y1="25378" x2="36850" y2="34743"/>
                        <a14:foregroundMark x1="56422" y1="28399" x2="40214" y2="41541"/>
                        <a14:foregroundMark x1="40214" y1="41541" x2="40214" y2="59668"/>
                        <a14:foregroundMark x1="40214" y1="59668" x2="54434" y2="65710"/>
                        <a14:foregroundMark x1="54434" y1="65710" x2="67890" y2="56798"/>
                        <a14:foregroundMark x1="67890" y1="56798" x2="61468" y2="39728"/>
                        <a14:foregroundMark x1="61468" y1="39728" x2="52446" y2="35801"/>
                        <a14:foregroundMark x1="37920" y1="28852" x2="24006" y2="44109"/>
                        <a14:foregroundMark x1="24006" y1="44109" x2="18043" y2="64048"/>
                        <a14:foregroundMark x1="18043" y1="64048" x2="19725" y2="80363"/>
                        <a14:foregroundMark x1="19725" y1="80363" x2="38838" y2="81118"/>
                        <a14:foregroundMark x1="38838" y1="81118" x2="50917" y2="68882"/>
                        <a14:foregroundMark x1="50917" y1="68882" x2="56116" y2="53625"/>
                        <a14:foregroundMark x1="56116" y1="53625" x2="54434" y2="37764"/>
                        <a14:foregroundMark x1="54434" y1="37764" x2="37156" y2="32326"/>
                        <a14:foregroundMark x1="37156" y1="32326" x2="33639" y2="32779"/>
                        <a14:foregroundMark x1="59174" y1="32779" x2="38991" y2="37915"/>
                        <a14:foregroundMark x1="38991" y1="37915" x2="21407" y2="48640"/>
                        <a14:foregroundMark x1="21407" y1="48640" x2="14067" y2="62840"/>
                        <a14:foregroundMark x1="14067" y1="62840" x2="24465" y2="80816"/>
                        <a14:foregroundMark x1="24465" y1="80816" x2="39908" y2="82628"/>
                        <a14:foregroundMark x1="39908" y1="82628" x2="54281" y2="71752"/>
                        <a14:foregroundMark x1="54281" y1="71752" x2="63609" y2="56949"/>
                        <a14:foregroundMark x1="63609" y1="56949" x2="66667" y2="39728"/>
                        <a14:foregroundMark x1="66667" y1="39728" x2="49694" y2="34743"/>
                        <a14:foregroundMark x1="49694" y1="34743" x2="34098" y2="41390"/>
                        <a14:foregroundMark x1="57951" y1="35045" x2="42813" y2="40181"/>
                        <a14:foregroundMark x1="42813" y1="40181" x2="39144" y2="55589"/>
                        <a14:foregroundMark x1="39144" y1="55589" x2="54128" y2="62991"/>
                        <a14:foregroundMark x1="54128" y1="62991" x2="65902" y2="50453"/>
                        <a14:foregroundMark x1="65902" y1="50453" x2="60092" y2="35045"/>
                        <a14:foregroundMark x1="60092" y1="35045" x2="50917" y2="36254"/>
                        <a14:foregroundMark x1="52446" y1="33082" x2="37309" y2="42447"/>
                        <a14:foregroundMark x1="37309" y1="42447" x2="38379" y2="57855"/>
                        <a14:foregroundMark x1="38379" y1="57855" x2="52599" y2="47885"/>
                        <a14:foregroundMark x1="52599" y1="47885" x2="42813" y2="36707"/>
                        <a14:foregroundMark x1="42813" y1="36707" x2="41590" y2="36707"/>
                        <a14:foregroundMark x1="91743" y1="50755" x2="90520" y2="52417"/>
                        <a14:foregroundMark x1="94495" y1="50000" x2="94954" y2="53474"/>
                        <a14:backgroundMark x1="17125" y1="1662" x2="10398" y2="15861"/>
                        <a14:backgroundMark x1="10398" y1="15861" x2="1682" y2="3776"/>
                        <a14:backgroundMark x1="1682" y1="3776" x2="9327" y2="5589"/>
                        <a14:backgroundMark x1="16055" y1="1360" x2="8869" y2="15559"/>
                        <a14:backgroundMark x1="8869" y1="15559" x2="3823" y2="755"/>
                        <a14:backgroundMark x1="3823" y1="755" x2="11774" y2="2568"/>
                      </a14:backgroundRemoval>
                    </a14:imgEffect>
                  </a14:imgLayer>
                </a14:imgProps>
              </a:ext>
              <a:ext uri="{28A0092B-C50C-407E-A947-70E740481C1C}">
                <a14:useLocalDpi xmlns:a14="http://schemas.microsoft.com/office/drawing/2010/main" val="0"/>
              </a:ext>
            </a:extLst>
          </a:blip>
          <a:srcRect/>
          <a:stretch>
            <a:fillRect/>
          </a:stretch>
        </p:blipFill>
        <p:spPr bwMode="auto">
          <a:xfrm>
            <a:off x="8394700" y="2065304"/>
            <a:ext cx="37973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87852114-FF77-4F30-8807-75C57149F0EE}"/>
                  </a:ext>
                </a:extLst>
              </p:cNvPr>
              <p:cNvSpPr/>
              <p:nvPr/>
            </p:nvSpPr>
            <p:spPr>
              <a:xfrm>
                <a:off x="330200" y="3109389"/>
                <a:ext cx="7785100" cy="3696461"/>
              </a:xfrm>
              <a:prstGeom prst="rect">
                <a:avLst/>
              </a:prstGeom>
            </p:spPr>
            <p:txBody>
              <a:bodyPr wrap="square">
                <a:spAutoFit/>
              </a:bodyPr>
              <a:lstStyle/>
              <a:p>
                <a:pPr algn="just">
                  <a:spcBef>
                    <a:spcPts val="300"/>
                  </a:spcBef>
                  <a:spcAft>
                    <a:spcPts val="0"/>
                  </a:spcAft>
                </a:pPr>
                <a:r>
                  <a:rPr lang="en-US" sz="2800">
                    <a:ea typeface="Times New Roman" panose="02020603050405020304" pitchFamily="18" charset="0"/>
                    <a:cs typeface="Times New Roman" panose="02020603050405020304" pitchFamily="18" charset="0"/>
                  </a:rPr>
                  <a:t>Như vậy: </a:t>
                </a:r>
                <a14:m>
                  <m:oMath xmlns:m="http://schemas.openxmlformats.org/officeDocument/2006/math">
                    <m:sSup>
                      <m:sSup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𝑔</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cs typeface="Times New Roman" panose="02020603050405020304" pitchFamily="18" charset="0"/>
                          </a:rPr>
                          <m:t>2</m:t>
                        </m:r>
                        <m:r>
                          <a:rPr lang="en-US" sz="2800" i="1">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cs typeface="Times New Roman" panose="02020603050405020304" pitchFamily="18" charset="0"/>
                              </a:rPr>
                              <m:t>5</m:t>
                            </m:r>
                          </m:num>
                          <m:den>
                            <m:r>
                              <a:rPr lang="en-US" sz="2800" i="1">
                                <a:latin typeface="Cambria Math" panose="02040503050406030204" pitchFamily="18" charset="0"/>
                                <a:ea typeface="Times New Roman" panose="02020603050405020304" pitchFamily="18" charset="0"/>
                                <a:cs typeface="Times New Roman" panose="02020603050405020304" pitchFamily="18" charset="0"/>
                              </a:rPr>
                              <m:t>2</m:t>
                            </m:r>
                          </m:den>
                        </m:f>
                      </m:e>
                    </m:d>
                    <m:r>
                      <a:rPr lang="en-US" sz="2800" i="1">
                        <a:latin typeface="Cambria Math" panose="02040503050406030204" pitchFamily="18" charset="0"/>
                        <a:ea typeface="Times New Roman" panose="02020603050405020304" pitchFamily="18" charset="0"/>
                        <a:cs typeface="Times New Roman" panose="02020603050405020304" pitchFamily="18" charset="0"/>
                      </a:rPr>
                      <m:t>&lt;</m:t>
                    </m:r>
                    <m:r>
                      <a:rPr lang="en-US" sz="2800" i="1">
                        <a:latin typeface="Cambria Math" panose="02040503050406030204" pitchFamily="18" charset="0"/>
                        <a:ea typeface="Times New Roman" panose="02020603050405020304" pitchFamily="18" charset="0"/>
                        <a:cs typeface="Times New Roman" panose="02020603050405020304" pitchFamily="18" charset="0"/>
                      </a:rPr>
                      <m:t>5</m:t>
                    </m:r>
                  </m:oMath>
                </a14:m>
                <a:r>
                  <a:rPr lang="en-US" sz="2800">
                    <a:ea typeface="Times New Roman" panose="02020603050405020304" pitchFamily="18" charset="0"/>
                    <a:cs typeface="Times New Roman" panose="02020603050405020304" pitchFamily="18" charset="0"/>
                  </a:rPr>
                  <a:t> </a:t>
                </a:r>
              </a:p>
              <a:p>
                <a:pPr algn="just">
                  <a:spcBef>
                    <a:spcPts val="300"/>
                  </a:spcBef>
                  <a:spcAft>
                    <a:spcPts val="0"/>
                  </a:spcAft>
                </a:pPr>
                <a:r>
                  <a:rPr lang="en-US" sz="2800">
                    <a:ea typeface="Times New Roman" panose="02020603050405020304" pitchFamily="18" charset="0"/>
                    <a:cs typeface="Times New Roman" panose="02020603050405020304" pitchFamily="18" charset="0"/>
                  </a:rPr>
                  <a:t>nếu </a:t>
                </a:r>
                <a14:m>
                  <m:oMath xmlns:m="http://schemas.openxmlformats.org/officeDocument/2006/math">
                    <m:r>
                      <a:rPr lang="en-US" sz="2800" i="1">
                        <a:latin typeface="Cambria Math" panose="02040503050406030204" pitchFamily="18" charset="0"/>
                        <a:ea typeface="Times New Roman" panose="02020603050405020304" pitchFamily="18" charset="0"/>
                        <a:cs typeface="Times New Roman" panose="02020603050405020304" pitchFamily="18" charset="0"/>
                      </a:rPr>
                      <m:t>3</m:t>
                    </m:r>
                    <m:r>
                      <a:rPr lang="en-US" sz="2800" i="1">
                        <a:latin typeface="Cambria Math" panose="02040503050406030204" pitchFamily="18" charset="0"/>
                        <a:ea typeface="Times New Roman" panose="02020603050405020304" pitchFamily="18" charset="0"/>
                        <a:cs typeface="Times New Roman" panose="02020603050405020304" pitchFamily="18" charset="0"/>
                      </a:rPr>
                      <m:t>&lt;</m:t>
                    </m:r>
                    <m:r>
                      <a:rPr lang="en-US" sz="2800" i="1">
                        <a:latin typeface="Cambria Math" panose="02040503050406030204" pitchFamily="18" charset="0"/>
                        <a:ea typeface="Times New Roman" panose="02020603050405020304" pitchFamily="18" charset="0"/>
                        <a:cs typeface="Times New Roman" panose="02020603050405020304" pitchFamily="18" charset="0"/>
                      </a:rPr>
                      <m:t>2</m:t>
                    </m:r>
                    <m:r>
                      <a:rPr lang="en-US" sz="2800" i="1">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cs typeface="Times New Roman" panose="02020603050405020304" pitchFamily="18" charset="0"/>
                          </a:rPr>
                          <m:t>5</m:t>
                        </m:r>
                      </m:num>
                      <m:den>
                        <m:r>
                          <a:rPr lang="en-US" sz="2800" i="1">
                            <a:latin typeface="Cambria Math" panose="02040503050406030204" pitchFamily="18" charset="0"/>
                            <a:ea typeface="Times New Roman" panose="02020603050405020304" pitchFamily="18" charset="0"/>
                            <a:cs typeface="Times New Roman" panose="02020603050405020304" pitchFamily="18" charset="0"/>
                          </a:rPr>
                          <m:t>2</m:t>
                        </m:r>
                      </m:den>
                    </m:f>
                    <m:r>
                      <a:rPr lang="en-US" sz="2800" i="1">
                        <a:latin typeface="Cambria Math" panose="02040503050406030204" pitchFamily="18" charset="0"/>
                        <a:ea typeface="Times New Roman" panose="02020603050405020304" pitchFamily="18" charset="0"/>
                        <a:cs typeface="Times New Roman" panose="02020603050405020304" pitchFamily="18" charset="0"/>
                      </a:rPr>
                      <m:t>&lt;</m:t>
                    </m:r>
                    <m:r>
                      <a:rPr lang="en-US" sz="2800" i="1">
                        <a:latin typeface="Cambria Math" panose="02040503050406030204" pitchFamily="18" charset="0"/>
                        <a:ea typeface="Times New Roman" panose="02020603050405020304" pitchFamily="18" charset="0"/>
                        <a:cs typeface="Times New Roman" panose="02020603050405020304" pitchFamily="18" charset="0"/>
                      </a:rPr>
                      <m:t>8</m:t>
                    </m:r>
                    <m:r>
                      <a:rPr lang="en-US" sz="2800" i="1">
                        <a:latin typeface="Cambria Math" panose="02040503050406030204" pitchFamily="18" charset="0"/>
                        <a:ea typeface="Times New Roman" panose="02020603050405020304" pitchFamily="18" charset="0"/>
                        <a:cs typeface="Cambria Math" panose="02040503050406030204" pitchFamily="18" charset="0"/>
                      </a:rPr>
                      <m:t>⇔</m:t>
                    </m:r>
                    <m:f>
                      <m:f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cs typeface="Times New Roman" panose="02020603050405020304" pitchFamily="18" charset="0"/>
                          </a:rPr>
                          <m:t>4</m:t>
                        </m:r>
                      </m:den>
                    </m:f>
                    <m:r>
                      <a:rPr lang="en-US" sz="2800" i="1">
                        <a:latin typeface="Cambria Math" panose="02040503050406030204" pitchFamily="18" charset="0"/>
                        <a:ea typeface="Times New Roman" panose="02020603050405020304" pitchFamily="18" charset="0"/>
                        <a:cs typeface="Times New Roman" panose="02020603050405020304" pitchFamily="18" charset="0"/>
                      </a:rPr>
                      <m:t>&lt;</m:t>
                    </m:r>
                    <m:r>
                      <a:rPr lang="en-US" sz="2800" i="1">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latin typeface="Cambria Math" panose="02040503050406030204" pitchFamily="18" charset="0"/>
                        <a:ea typeface="Times New Roman" panose="02020603050405020304" pitchFamily="18" charset="0"/>
                        <a:cs typeface="Times New Roman" panose="02020603050405020304" pitchFamily="18" charset="0"/>
                      </a:rPr>
                      <m:t>&lt;</m:t>
                    </m:r>
                    <m:f>
                      <m:f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cs typeface="Times New Roman" panose="02020603050405020304" pitchFamily="18" charset="0"/>
                          </a:rPr>
                          <m:t>11</m:t>
                        </m:r>
                      </m:num>
                      <m:den>
                        <m:r>
                          <a:rPr lang="en-US" sz="2800" i="1">
                            <a:latin typeface="Cambria Math" panose="02040503050406030204" pitchFamily="18" charset="0"/>
                            <a:ea typeface="Times New Roman" panose="02020603050405020304" pitchFamily="18" charset="0"/>
                            <a:cs typeface="Times New Roman" panose="02020603050405020304" pitchFamily="18" charset="0"/>
                          </a:rPr>
                          <m:t>4</m:t>
                        </m:r>
                      </m:den>
                    </m:f>
                  </m:oMath>
                </a14:m>
                <a:r>
                  <a:rPr lang="en-US" sz="2800">
                    <a:ea typeface="Times New Roman" panose="02020603050405020304" pitchFamily="18" charset="0"/>
                    <a:cs typeface="Times New Roman" panose="02020603050405020304" pitchFamily="18" charset="0"/>
                  </a:rPr>
                  <a:t>.</a:t>
                </a:r>
                <a:endParaRPr lang="en-US" sz="2800"/>
              </a:p>
              <a:p>
                <a:pPr algn="just">
                  <a:spcBef>
                    <a:spcPts val="300"/>
                  </a:spcBef>
                  <a:spcAft>
                    <a:spcPts val="0"/>
                  </a:spcAft>
                </a:pPr>
                <a14:m>
                  <m:oMath xmlns:m="http://schemas.openxmlformats.org/officeDocument/2006/math">
                    <m:sSup>
                      <m:sSup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𝑓</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up>
                    </m:sSup>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6</m:t>
                    </m:r>
                    <m:r>
                      <a:rPr lang="en-US" sz="2800" i="1">
                        <a:latin typeface="Cambria Math" panose="02040503050406030204" pitchFamily="18" charset="0"/>
                        <a:ea typeface="Times New Roman" panose="02020603050405020304" pitchFamily="18" charset="0"/>
                        <a:cs typeface="Times New Roman" panose="02020603050405020304" pitchFamily="18" charset="0"/>
                      </a:rPr>
                      <m:t>)&gt;</m:t>
                    </m:r>
                    <m:r>
                      <a:rPr lang="en-US" sz="2800" i="1">
                        <a:latin typeface="Cambria Math" panose="02040503050406030204" pitchFamily="18" charset="0"/>
                        <a:ea typeface="Times New Roman" panose="02020603050405020304" pitchFamily="18" charset="0"/>
                        <a:cs typeface="Times New Roman" panose="02020603050405020304" pitchFamily="18" charset="0"/>
                      </a:rPr>
                      <m:t>10</m:t>
                    </m:r>
                  </m:oMath>
                </a14:m>
                <a:r>
                  <a:rPr lang="en-US" sz="2800">
                    <a:ea typeface="Times New Roman" panose="02020603050405020304" pitchFamily="18" charset="0"/>
                    <a:cs typeface="Times New Roman" panose="02020603050405020304" pitchFamily="18" charset="0"/>
                  </a:rPr>
                  <a:t> nếu </a:t>
                </a:r>
                <a14:m>
                  <m:oMath xmlns:m="http://schemas.openxmlformats.org/officeDocument/2006/math">
                    <m:r>
                      <a:rPr lang="en-US" sz="2800" i="1">
                        <a:latin typeface="Cambria Math" panose="02040503050406030204" pitchFamily="18" charset="0"/>
                        <a:ea typeface="Times New Roman" panose="02020603050405020304" pitchFamily="18" charset="0"/>
                        <a:cs typeface="Times New Roman" panose="02020603050405020304" pitchFamily="18" charset="0"/>
                      </a:rPr>
                      <m:t>3</m:t>
                    </m:r>
                    <m:r>
                      <a:rPr lang="en-US" sz="2800" i="1">
                        <a:latin typeface="Cambria Math" panose="02040503050406030204" pitchFamily="18" charset="0"/>
                        <a:ea typeface="Times New Roman" panose="02020603050405020304" pitchFamily="18" charset="0"/>
                        <a:cs typeface="Times New Roman" panose="02020603050405020304" pitchFamily="18" charset="0"/>
                      </a:rPr>
                      <m:t>&lt;</m:t>
                    </m:r>
                    <m:r>
                      <a:rPr lang="en-US" sz="2800" i="1">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6</m:t>
                    </m:r>
                    <m:r>
                      <a:rPr lang="en-US" sz="2800" i="1">
                        <a:latin typeface="Cambria Math" panose="02040503050406030204" pitchFamily="18" charset="0"/>
                        <a:ea typeface="Times New Roman" panose="02020603050405020304" pitchFamily="18" charset="0"/>
                        <a:cs typeface="Times New Roman" panose="02020603050405020304" pitchFamily="18" charset="0"/>
                      </a:rPr>
                      <m:t>&lt;</m:t>
                    </m:r>
                    <m:r>
                      <a:rPr lang="en-US" sz="2800" i="1">
                        <a:latin typeface="Cambria Math" panose="02040503050406030204" pitchFamily="18" charset="0"/>
                        <a:ea typeface="Times New Roman" panose="02020603050405020304" pitchFamily="18" charset="0"/>
                        <a:cs typeface="Times New Roman" panose="02020603050405020304" pitchFamily="18" charset="0"/>
                      </a:rPr>
                      <m:t>8</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3</m:t>
                    </m:r>
                    <m:r>
                      <a:rPr lang="en-US" sz="2800" i="1">
                        <a:latin typeface="Cambria Math" panose="02040503050406030204" pitchFamily="18" charset="0"/>
                        <a:ea typeface="Times New Roman" panose="02020603050405020304" pitchFamily="18" charset="0"/>
                        <a:cs typeface="Times New Roman" panose="02020603050405020304" pitchFamily="18" charset="0"/>
                      </a:rPr>
                      <m:t>&lt;</m:t>
                    </m:r>
                    <m:r>
                      <a:rPr lang="en-US" sz="2800" i="1">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latin typeface="Cambria Math" panose="02040503050406030204" pitchFamily="18" charset="0"/>
                        <a:ea typeface="Times New Roman" panose="02020603050405020304" pitchFamily="18" charset="0"/>
                        <a:cs typeface="Times New Roman" panose="02020603050405020304" pitchFamily="18" charset="0"/>
                      </a:rPr>
                      <m:t>&lt;</m:t>
                    </m:r>
                    <m:r>
                      <a:rPr lang="en-US" sz="2800" i="1">
                        <a:latin typeface="Cambria Math" panose="02040503050406030204" pitchFamily="18" charset="0"/>
                        <a:ea typeface="Times New Roman" panose="02020603050405020304" pitchFamily="18" charset="0"/>
                        <a:cs typeface="Times New Roman" panose="02020603050405020304" pitchFamily="18" charset="0"/>
                      </a:rPr>
                      <m:t>2</m:t>
                    </m:r>
                  </m:oMath>
                </a14:m>
                <a:r>
                  <a:rPr lang="en-US" sz="2800">
                    <a:ea typeface="Times New Roman" panose="02020603050405020304" pitchFamily="18" charset="0"/>
                    <a:cs typeface="Times New Roman" panose="02020603050405020304" pitchFamily="18" charset="0"/>
                  </a:rPr>
                  <a:t>.</a:t>
                </a:r>
                <a:endParaRPr lang="en-US" sz="2800"/>
              </a:p>
              <a:p>
                <a:pPr algn="just">
                  <a:spcBef>
                    <a:spcPts val="300"/>
                  </a:spcBef>
                  <a:spcAft>
                    <a:spcPts val="0"/>
                  </a:spcAft>
                </a:pPr>
                <a:r>
                  <a:rPr lang="en-US" sz="2800">
                    <a:ea typeface="Times New Roman" panose="02020603050405020304" pitchFamily="18" charset="0"/>
                    <a:cs typeface="Times New Roman" panose="02020603050405020304" pitchFamily="18" charset="0"/>
                  </a:rPr>
                  <a:t>Suy ra trên khoảng </a:t>
                </a:r>
                <a14:m>
                  <m:oMath xmlns:m="http://schemas.openxmlformats.org/officeDocument/2006/math">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cs typeface="Times New Roman" panose="02020603050405020304" pitchFamily="18" charset="0"/>
                              </a:rPr>
                              <m:t>4</m:t>
                            </m:r>
                          </m:den>
                        </m:f>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2</m:t>
                        </m:r>
                      </m:e>
                    </m:d>
                  </m:oMath>
                </a14:m>
                <a:r>
                  <a:rPr lang="en-US" sz="2800">
                    <a:ea typeface="Times New Roman" panose="02020603050405020304" pitchFamily="18" charset="0"/>
                    <a:cs typeface="Times New Roman" panose="02020603050405020304" pitchFamily="18" charset="0"/>
                  </a:rPr>
                  <a:t> thì </a:t>
                </a:r>
                <a14:m>
                  <m:oMath xmlns:m="http://schemas.openxmlformats.org/officeDocument/2006/math">
                    <m:sSup>
                      <m:sSup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𝑔</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cs typeface="Times New Roman" panose="02020603050405020304" pitchFamily="18" charset="0"/>
                          </a:rPr>
                          <m:t>2</m:t>
                        </m:r>
                        <m:r>
                          <a:rPr lang="en-US" sz="2800" i="1">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cs typeface="Times New Roman" panose="02020603050405020304" pitchFamily="18" charset="0"/>
                              </a:rPr>
                              <m:t>5</m:t>
                            </m:r>
                          </m:num>
                          <m:den>
                            <m:r>
                              <a:rPr lang="en-US" sz="2800" i="1">
                                <a:latin typeface="Cambria Math" panose="02040503050406030204" pitchFamily="18" charset="0"/>
                                <a:ea typeface="Times New Roman" panose="02020603050405020304" pitchFamily="18" charset="0"/>
                                <a:cs typeface="Times New Roman" panose="02020603050405020304" pitchFamily="18" charset="0"/>
                              </a:rPr>
                              <m:t>2</m:t>
                            </m:r>
                          </m:den>
                        </m:f>
                      </m:e>
                    </m:d>
                    <m:r>
                      <a:rPr lang="en-US" sz="2800" i="1">
                        <a:latin typeface="Cambria Math" panose="02040503050406030204" pitchFamily="18" charset="0"/>
                        <a:ea typeface="Times New Roman" panose="02020603050405020304" pitchFamily="18" charset="0"/>
                        <a:cs typeface="Times New Roman" panose="02020603050405020304" pitchFamily="18" charset="0"/>
                      </a:rPr>
                      <m:t>&lt;</m:t>
                    </m:r>
                    <m:r>
                      <a:rPr lang="en-US" sz="2800" i="1">
                        <a:latin typeface="Cambria Math" panose="02040503050406030204" pitchFamily="18" charset="0"/>
                        <a:ea typeface="Times New Roman" panose="02020603050405020304" pitchFamily="18" charset="0"/>
                        <a:cs typeface="Times New Roman" panose="02020603050405020304" pitchFamily="18" charset="0"/>
                      </a:rPr>
                      <m:t>5</m:t>
                    </m:r>
                  </m:oMath>
                </a14:m>
                <a:r>
                  <a:rPr lang="en-US" sz="2800">
                    <a:ea typeface="Times New Roman" panose="02020603050405020304" pitchFamily="18" charset="0"/>
                    <a:cs typeface="Times New Roman" panose="02020603050405020304" pitchFamily="18" charset="0"/>
                  </a:rPr>
                  <a:t> và </a:t>
                </a:r>
              </a:p>
              <a:p>
                <a:pPr algn="just">
                  <a:spcBef>
                    <a:spcPts val="300"/>
                  </a:spcBef>
                  <a:spcAft>
                    <a:spcPts val="0"/>
                  </a:spcAft>
                </a:pPr>
                <a14:m>
                  <m:oMath xmlns:m="http://schemas.openxmlformats.org/officeDocument/2006/math">
                    <m:sSup>
                      <m:sSup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𝑓</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up>
                    </m:sSup>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7</m:t>
                    </m:r>
                    <m:r>
                      <a:rPr lang="en-US" sz="2800" i="1">
                        <a:latin typeface="Cambria Math" panose="02040503050406030204" pitchFamily="18" charset="0"/>
                        <a:ea typeface="Times New Roman" panose="02020603050405020304" pitchFamily="18" charset="0"/>
                        <a:cs typeface="Times New Roman" panose="02020603050405020304" pitchFamily="18" charset="0"/>
                      </a:rPr>
                      <m:t>)&gt;</m:t>
                    </m:r>
                    <m:r>
                      <a:rPr lang="en-US" sz="2800" i="1">
                        <a:latin typeface="Cambria Math" panose="02040503050406030204" pitchFamily="18" charset="0"/>
                        <a:ea typeface="Times New Roman" panose="02020603050405020304" pitchFamily="18" charset="0"/>
                        <a:cs typeface="Times New Roman" panose="02020603050405020304" pitchFamily="18" charset="0"/>
                      </a:rPr>
                      <m:t>10</m:t>
                    </m:r>
                  </m:oMath>
                </a14:m>
                <a:r>
                  <a:rPr lang="en-US" sz="2800">
                    <a:ea typeface="Times New Roman" panose="02020603050405020304" pitchFamily="18" charset="0"/>
                    <a:cs typeface="Times New Roman" panose="02020603050405020304" pitchFamily="18" charset="0"/>
                  </a:rPr>
                  <a:t> hay </a:t>
                </a:r>
                <a14:m>
                  <m:oMath xmlns:m="http://schemas.openxmlformats.org/officeDocument/2006/math">
                    <m:sSup>
                      <m:sSup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h</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up>
                    </m:sSup>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latin typeface="Cambria Math" panose="02040503050406030204" pitchFamily="18" charset="0"/>
                        <a:ea typeface="Times New Roman" panose="02020603050405020304" pitchFamily="18" charset="0"/>
                        <a:cs typeface="Times New Roman" panose="02020603050405020304" pitchFamily="18" charset="0"/>
                      </a:rPr>
                      <m:t>)&gt;</m:t>
                    </m:r>
                    <m:r>
                      <a:rPr lang="en-US" sz="2800" i="1">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2800">
                    <a:ea typeface="Times New Roman" panose="02020603050405020304" pitchFamily="18" charset="0"/>
                    <a:cs typeface="Times New Roman" panose="02020603050405020304" pitchFamily="18" charset="0"/>
                  </a:rPr>
                  <a:t>.</a:t>
                </a:r>
                <a:endParaRPr lang="en-US" sz="2800"/>
              </a:p>
              <a:p>
                <a:pPr algn="just">
                  <a:spcBef>
                    <a:spcPts val="300"/>
                  </a:spcBef>
                  <a:spcAft>
                    <a:spcPts val="0"/>
                  </a:spcAft>
                </a:pPr>
                <a:r>
                  <a:rPr lang="en-US" sz="2800">
                    <a:ea typeface="Times New Roman" panose="02020603050405020304" pitchFamily="18" charset="0"/>
                    <a:cs typeface="Times New Roman" panose="02020603050405020304" pitchFamily="18" charset="0"/>
                  </a:rPr>
                  <a:t>Tức là trên khoảng </a:t>
                </a:r>
                <a14:m>
                  <m:oMath xmlns:m="http://schemas.openxmlformats.org/officeDocument/2006/math">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cs typeface="Times New Roman" panose="02020603050405020304" pitchFamily="18" charset="0"/>
                              </a:rPr>
                              <m:t>4</m:t>
                            </m:r>
                          </m:den>
                        </m:f>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1</m:t>
                        </m:r>
                      </m:e>
                    </m:d>
                  </m:oMath>
                </a14:m>
                <a:r>
                  <a:rPr lang="en-US" sz="2800">
                    <a:ea typeface="Times New Roman" panose="02020603050405020304" pitchFamily="18" charset="0"/>
                    <a:cs typeface="Times New Roman" panose="02020603050405020304" pitchFamily="18" charset="0"/>
                  </a:rPr>
                  <a:t> hàm số </a:t>
                </a:r>
                <a14:m>
                  <m:oMath xmlns:m="http://schemas.openxmlformats.org/officeDocument/2006/math">
                    <m:r>
                      <a:rPr lang="en-US" sz="2800" i="1">
                        <a:latin typeface="Cambria Math" panose="02040503050406030204" pitchFamily="18" charset="0"/>
                        <a:ea typeface="Times New Roman" panose="02020603050405020304" pitchFamily="18" charset="0"/>
                        <a:cs typeface="Times New Roman" panose="02020603050405020304" pitchFamily="18" charset="0"/>
                      </a:rPr>
                      <m:t>h</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a:ea typeface="Times New Roman" panose="02020603050405020304" pitchFamily="18" charset="0"/>
                    <a:cs typeface="Times New Roman" panose="02020603050405020304" pitchFamily="18" charset="0"/>
                  </a:rPr>
                  <a:t> đồng biến.</a:t>
                </a:r>
                <a:endParaRPr lang="en-US" sz="2800"/>
              </a:p>
            </p:txBody>
          </p:sp>
        </mc:Choice>
        <mc:Fallback>
          <p:sp>
            <p:nvSpPr>
              <p:cNvPr id="13" name="Rectangle 12">
                <a:extLst>
                  <a:ext uri="{FF2B5EF4-FFF2-40B4-BE49-F238E27FC236}">
                    <a16:creationId xmlns:a16="http://schemas.microsoft.com/office/drawing/2014/main" id="{87852114-FF77-4F30-8807-75C57149F0EE}"/>
                  </a:ext>
                </a:extLst>
              </p:cNvPr>
              <p:cNvSpPr>
                <a:spLocks noRot="1" noChangeAspect="1" noMove="1" noResize="1" noEditPoints="1" noAdjustHandles="1" noChangeArrowheads="1" noChangeShapeType="1" noTextEdit="1"/>
              </p:cNvSpPr>
              <p:nvPr/>
            </p:nvSpPr>
            <p:spPr>
              <a:xfrm>
                <a:off x="330200" y="3109389"/>
                <a:ext cx="7785100" cy="3696461"/>
              </a:xfrm>
              <a:prstGeom prst="rect">
                <a:avLst/>
              </a:prstGeom>
              <a:blipFill>
                <a:blip r:embed="rId5"/>
                <a:stretch>
                  <a:fillRect l="-1566" r="-1566" b="-1155"/>
                </a:stretch>
              </a:blipFill>
            </p:spPr>
            <p:txBody>
              <a:bodyPr/>
              <a:lstStyle/>
              <a:p>
                <a:r>
                  <a:rPr lang="en-US">
                    <a:noFill/>
                  </a:rPr>
                  <a:t> </a:t>
                </a:r>
              </a:p>
            </p:txBody>
          </p:sp>
        </mc:Fallback>
      </mc:AlternateContent>
      <p:sp>
        <p:nvSpPr>
          <p:cNvPr id="14" name="Oval 13">
            <a:extLst>
              <a:ext uri="{FF2B5EF4-FFF2-40B4-BE49-F238E27FC236}">
                <a16:creationId xmlns:a16="http://schemas.microsoft.com/office/drawing/2014/main" id="{624082B6-501B-4DE4-98C3-64CD4E91A8EC}"/>
              </a:ext>
            </a:extLst>
          </p:cNvPr>
          <p:cNvSpPr/>
          <p:nvPr/>
        </p:nvSpPr>
        <p:spPr>
          <a:xfrm>
            <a:off x="3797301" y="2214544"/>
            <a:ext cx="510639" cy="504050"/>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Arrow: Left 14">
            <a:hlinkClick r:id="rId6" action="ppaction://hlinksldjump"/>
            <a:extLst>
              <a:ext uri="{FF2B5EF4-FFF2-40B4-BE49-F238E27FC236}">
                <a16:creationId xmlns:a16="http://schemas.microsoft.com/office/drawing/2014/main" id="{8E820B1B-E08F-46FC-B8B5-5474CAF2F058}"/>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11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wipe(left)">
                                      <p:cBhvr>
                                        <p:cTn id="7" dur="1000"/>
                                        <p:tgtEl>
                                          <p:spTgt spid="8">
                                            <p:txEl>
                                              <p:pRg st="3" end="3"/>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animEffect transition="in" filter="wipe(left)">
                                      <p:cBhvr>
                                        <p:cTn id="11" dur="1000"/>
                                        <p:tgtEl>
                                          <p:spTgt spid="8">
                                            <p:txEl>
                                              <p:pRg st="4" end="4"/>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Effect transition="in" filter="wipe(left)">
                                      <p:cBhvr>
                                        <p:cTn id="15" dur="1000"/>
                                        <p:tgtEl>
                                          <p:spTgt spid="8">
                                            <p:txEl>
                                              <p:pRg st="5" end="5"/>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Effect transition="in" filter="wipe(left)">
                                      <p:cBhvr>
                                        <p:cTn id="19" dur="1000"/>
                                        <p:tgtEl>
                                          <p:spTgt spid="8">
                                            <p:txEl>
                                              <p:pRg st="6" end="6"/>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animEffect transition="in" filter="wipe(left)">
                                      <p:cBhvr>
                                        <p:cTn id="23" dur="1000"/>
                                        <p:tgtEl>
                                          <p:spTgt spid="8">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1" fill="hold" nodeType="clickEffect">
                                  <p:stCondLst>
                                    <p:cond delay="0"/>
                                  </p:stCondLst>
                                  <p:childTnLst>
                                    <p:animEffect transition="out" filter="wipe(up)">
                                      <p:cBhvr>
                                        <p:cTn id="27" dur="500"/>
                                        <p:tgtEl>
                                          <p:spTgt spid="8">
                                            <p:txEl>
                                              <p:pRg st="3" end="3"/>
                                            </p:txEl>
                                          </p:spTgt>
                                        </p:tgtEl>
                                      </p:cBhvr>
                                    </p:animEffect>
                                    <p:set>
                                      <p:cBhvr>
                                        <p:cTn id="28" dur="1" fill="hold">
                                          <p:stCondLst>
                                            <p:cond delay="499"/>
                                          </p:stCondLst>
                                        </p:cTn>
                                        <p:tgtEl>
                                          <p:spTgt spid="8">
                                            <p:txEl>
                                              <p:pRg st="3" end="3"/>
                                            </p:txEl>
                                          </p:spTgt>
                                        </p:tgtEl>
                                        <p:attrNameLst>
                                          <p:attrName>style.visibility</p:attrName>
                                        </p:attrNameLst>
                                      </p:cBhvr>
                                      <p:to>
                                        <p:strVal val="hidden"/>
                                      </p:to>
                                    </p:set>
                                  </p:childTnLst>
                                </p:cTn>
                              </p:par>
                              <p:par>
                                <p:cTn id="29" presetID="22" presetClass="exit" presetSubtype="1" fill="hold" nodeType="withEffect">
                                  <p:stCondLst>
                                    <p:cond delay="0"/>
                                  </p:stCondLst>
                                  <p:childTnLst>
                                    <p:animEffect transition="out" filter="wipe(up)">
                                      <p:cBhvr>
                                        <p:cTn id="30" dur="500"/>
                                        <p:tgtEl>
                                          <p:spTgt spid="8">
                                            <p:txEl>
                                              <p:pRg st="4" end="4"/>
                                            </p:txEl>
                                          </p:spTgt>
                                        </p:tgtEl>
                                      </p:cBhvr>
                                    </p:animEffect>
                                    <p:set>
                                      <p:cBhvr>
                                        <p:cTn id="31" dur="1" fill="hold">
                                          <p:stCondLst>
                                            <p:cond delay="499"/>
                                          </p:stCondLst>
                                        </p:cTn>
                                        <p:tgtEl>
                                          <p:spTgt spid="8">
                                            <p:txEl>
                                              <p:pRg st="4" end="4"/>
                                            </p:txEl>
                                          </p:spTgt>
                                        </p:tgtEl>
                                        <p:attrNameLst>
                                          <p:attrName>style.visibility</p:attrName>
                                        </p:attrNameLst>
                                      </p:cBhvr>
                                      <p:to>
                                        <p:strVal val="hidden"/>
                                      </p:to>
                                    </p:set>
                                  </p:childTnLst>
                                </p:cTn>
                              </p:par>
                              <p:par>
                                <p:cTn id="32" presetID="22" presetClass="exit" presetSubtype="1" fill="hold" nodeType="withEffect">
                                  <p:stCondLst>
                                    <p:cond delay="0"/>
                                  </p:stCondLst>
                                  <p:childTnLst>
                                    <p:animEffect transition="out" filter="wipe(up)">
                                      <p:cBhvr>
                                        <p:cTn id="33" dur="500"/>
                                        <p:tgtEl>
                                          <p:spTgt spid="8">
                                            <p:txEl>
                                              <p:pRg st="5" end="5"/>
                                            </p:txEl>
                                          </p:spTgt>
                                        </p:tgtEl>
                                      </p:cBhvr>
                                    </p:animEffect>
                                    <p:set>
                                      <p:cBhvr>
                                        <p:cTn id="34" dur="1" fill="hold">
                                          <p:stCondLst>
                                            <p:cond delay="499"/>
                                          </p:stCondLst>
                                        </p:cTn>
                                        <p:tgtEl>
                                          <p:spTgt spid="8">
                                            <p:txEl>
                                              <p:pRg st="5" end="5"/>
                                            </p:txEl>
                                          </p:spTgt>
                                        </p:tgtEl>
                                        <p:attrNameLst>
                                          <p:attrName>style.visibility</p:attrName>
                                        </p:attrNameLst>
                                      </p:cBhvr>
                                      <p:to>
                                        <p:strVal val="hidden"/>
                                      </p:to>
                                    </p:set>
                                  </p:childTnLst>
                                </p:cTn>
                              </p:par>
                              <p:par>
                                <p:cTn id="35" presetID="22" presetClass="exit" presetSubtype="1" fill="hold" nodeType="withEffect">
                                  <p:stCondLst>
                                    <p:cond delay="0"/>
                                  </p:stCondLst>
                                  <p:childTnLst>
                                    <p:animEffect transition="out" filter="wipe(up)">
                                      <p:cBhvr>
                                        <p:cTn id="36" dur="500"/>
                                        <p:tgtEl>
                                          <p:spTgt spid="8">
                                            <p:txEl>
                                              <p:pRg st="6" end="6"/>
                                            </p:txEl>
                                          </p:spTgt>
                                        </p:tgtEl>
                                      </p:cBhvr>
                                    </p:animEffect>
                                    <p:set>
                                      <p:cBhvr>
                                        <p:cTn id="37" dur="1" fill="hold">
                                          <p:stCondLst>
                                            <p:cond delay="499"/>
                                          </p:stCondLst>
                                        </p:cTn>
                                        <p:tgtEl>
                                          <p:spTgt spid="8">
                                            <p:txEl>
                                              <p:pRg st="6" end="6"/>
                                            </p:txEl>
                                          </p:spTgt>
                                        </p:tgtEl>
                                        <p:attrNameLst>
                                          <p:attrName>style.visibility</p:attrName>
                                        </p:attrNameLst>
                                      </p:cBhvr>
                                      <p:to>
                                        <p:strVal val="hidden"/>
                                      </p:to>
                                    </p:set>
                                  </p:childTnLst>
                                </p:cTn>
                              </p:par>
                              <p:par>
                                <p:cTn id="38" presetID="22" presetClass="exit" presetSubtype="1" fill="hold" nodeType="withEffect">
                                  <p:stCondLst>
                                    <p:cond delay="0"/>
                                  </p:stCondLst>
                                  <p:childTnLst>
                                    <p:animEffect transition="out" filter="wipe(up)">
                                      <p:cBhvr>
                                        <p:cTn id="39" dur="500"/>
                                        <p:tgtEl>
                                          <p:spTgt spid="8">
                                            <p:txEl>
                                              <p:pRg st="7" end="7"/>
                                            </p:txEl>
                                          </p:spTgt>
                                        </p:tgtEl>
                                      </p:cBhvr>
                                    </p:animEffect>
                                    <p:set>
                                      <p:cBhvr>
                                        <p:cTn id="40" dur="1" fill="hold">
                                          <p:stCondLst>
                                            <p:cond delay="499"/>
                                          </p:stCondLst>
                                        </p:cTn>
                                        <p:tgtEl>
                                          <p:spTgt spid="8">
                                            <p:txEl>
                                              <p:pRg st="7" end="7"/>
                                            </p:txEl>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2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circle(in)">
                                      <p:cBhvr>
                                        <p:cTn id="5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9AA6B47A-A335-4F4F-9B04-35BBC9ABC977}"/>
                  </a:ext>
                </a:extLst>
              </p:cNvPr>
              <p:cNvSpPr/>
              <p:nvPr/>
            </p:nvSpPr>
            <p:spPr>
              <a:xfrm>
                <a:off x="482600" y="181829"/>
                <a:ext cx="10820400" cy="5998822"/>
              </a:xfrm>
              <a:prstGeom prst="rect">
                <a:avLst/>
              </a:prstGeom>
            </p:spPr>
            <p:txBody>
              <a:bodyPr wrap="square">
                <a:spAutoFit/>
              </a:bodyPr>
              <a:lstStyle/>
              <a:p>
                <a:pPr marL="629920" indent="-629920" algn="just">
                  <a:lnSpc>
                    <a:spcPct val="115000"/>
                  </a:lnSpc>
                  <a:spcBef>
                    <a:spcPts val="600"/>
                  </a:spcBef>
                  <a:spcAft>
                    <a:spcPts val="0"/>
                  </a:spcAft>
                  <a:tabLst>
                    <a:tab pos="629920" algn="l"/>
                  </a:tabLst>
                </a:pP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3: </a:t>
                </a:r>
                <a:r>
                  <a:rPr lang="en-US" sz="2800">
                    <a:latin typeface="Times New Roman" panose="02020603050405020304" pitchFamily="18" charset="0"/>
                    <a:ea typeface="Times New Roman" panose="02020603050405020304" pitchFamily="18" charset="0"/>
                    <a:cs typeface="Times New Roman" panose="02020603050405020304" pitchFamily="18" charset="0"/>
                  </a:rPr>
                  <a:t>Cho hàm số </a:t>
                </a:r>
                <a14:m>
                  <m:oMath xmlns:m="http://schemas.openxmlformats.org/officeDocument/2006/math">
                    <m:r>
                      <a:rPr lang="fr-FR" sz="2800" i="1">
                        <a:latin typeface="Cambria Math" panose="02040503050406030204" pitchFamily="18" charset="0"/>
                        <a:ea typeface="Calibri" panose="020F0502020204030204" pitchFamily="34" charset="0"/>
                        <a:cs typeface="Times New Roman" panose="02020603050405020304" pitchFamily="18" charset="0"/>
                      </a:rPr>
                      <m:t>𝑦</m:t>
                    </m:r>
                    <m:r>
                      <a:rPr lang="fr-FR" sz="2800" i="1">
                        <a:latin typeface="Cambria Math" panose="02040503050406030204" pitchFamily="18" charset="0"/>
                        <a:ea typeface="Calibri" panose="020F0502020204030204" pitchFamily="34" charset="0"/>
                        <a:cs typeface="Times New Roman" panose="02020603050405020304" pitchFamily="18" charset="0"/>
                      </a:rPr>
                      <m:t>=</m:t>
                    </m:r>
                    <m:r>
                      <a:rPr lang="fr-FR" sz="2800" i="1">
                        <a:latin typeface="Cambria Math" panose="02040503050406030204" pitchFamily="18" charset="0"/>
                        <a:ea typeface="Calibri" panose="020F0502020204030204" pitchFamily="34" charset="0"/>
                        <a:cs typeface="Times New Roman" panose="02020603050405020304" pitchFamily="18" charset="0"/>
                      </a:rPr>
                      <m:t>𝑓</m:t>
                    </m:r>
                    <m:r>
                      <a:rPr lang="fr-FR" sz="2800" i="1">
                        <a:latin typeface="Cambria Math" panose="02040503050406030204" pitchFamily="18" charset="0"/>
                        <a:ea typeface="Calibri" panose="020F0502020204030204" pitchFamily="34" charset="0"/>
                        <a:cs typeface="Times New Roman" panose="02020603050405020304" pitchFamily="18" charset="0"/>
                      </a:rPr>
                      <m:t>(</m:t>
                    </m:r>
                    <m:r>
                      <a:rPr lang="fr-FR" sz="2800" i="1">
                        <a:latin typeface="Cambria Math" panose="02040503050406030204" pitchFamily="18" charset="0"/>
                        <a:ea typeface="Calibri" panose="020F0502020204030204" pitchFamily="34" charset="0"/>
                        <a:cs typeface="Times New Roman" panose="02020603050405020304" pitchFamily="18" charset="0"/>
                      </a:rPr>
                      <m:t>𝑥</m:t>
                    </m:r>
                    <m:r>
                      <a:rPr lang="fr-FR" sz="2800" i="1">
                        <a:latin typeface="Cambria Math" panose="02040503050406030204" pitchFamily="18" charset="0"/>
                        <a:ea typeface="Calibri" panose="020F0502020204030204" pitchFamily="34" charset="0"/>
                        <a:cs typeface="Times New Roman" panose="02020603050405020304" pitchFamily="18" charset="0"/>
                      </a:rPr>
                      <m:t>)</m:t>
                    </m:r>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xác định trên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ℝ</m:t>
                    </m:r>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và có đạo hàm </a:t>
                </a:r>
                <a14:m>
                  <m:oMath xmlns:m="http://schemas.openxmlformats.org/officeDocument/2006/math">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fr-FR" sz="2800" i="1">
                            <a:latin typeface="Cambria Math" panose="02040503050406030204" pitchFamily="18" charset="0"/>
                            <a:ea typeface="Calibri" panose="020F0502020204030204" pitchFamily="34" charset="0"/>
                            <a:cs typeface="Times New Roman" panose="02020603050405020304" pitchFamily="18" charset="0"/>
                          </a:rPr>
                          <m:t>𝑓</m:t>
                        </m:r>
                      </m:e>
                      <m:sup>
                        <m:r>
                          <a:rPr lang="fr-FR" sz="2800" i="1">
                            <a:latin typeface="Cambria Math" panose="02040503050406030204" pitchFamily="18" charset="0"/>
                            <a:ea typeface="Calibri" panose="020F0502020204030204" pitchFamily="34" charset="0"/>
                            <a:cs typeface="Times New Roman" panose="02020603050405020304" pitchFamily="18" charset="0"/>
                          </a:rPr>
                          <m:t>′</m:t>
                        </m:r>
                      </m:sup>
                    </m:sSup>
                    <m:r>
                      <a:rPr lang="fr-FR" sz="2800" i="1">
                        <a:latin typeface="Cambria Math" panose="02040503050406030204" pitchFamily="18" charset="0"/>
                        <a:ea typeface="Calibri" panose="020F0502020204030204" pitchFamily="34" charset="0"/>
                        <a:cs typeface="Times New Roman" panose="02020603050405020304" pitchFamily="18" charset="0"/>
                      </a:rPr>
                      <m:t>(</m:t>
                    </m:r>
                    <m:r>
                      <a:rPr lang="fr-FR" sz="2800" i="1">
                        <a:latin typeface="Cambria Math" panose="02040503050406030204" pitchFamily="18" charset="0"/>
                        <a:ea typeface="Calibri" panose="020F0502020204030204" pitchFamily="34" charset="0"/>
                        <a:cs typeface="Times New Roman" panose="02020603050405020304" pitchFamily="18" charset="0"/>
                      </a:rPr>
                      <m:t>𝑥</m:t>
                    </m:r>
                    <m:r>
                      <a:rPr lang="fr-FR" sz="2800" i="1">
                        <a:latin typeface="Cambria Math" panose="02040503050406030204" pitchFamily="18" charset="0"/>
                        <a:ea typeface="Calibri" panose="020F0502020204030204" pitchFamily="34" charset="0"/>
                        <a:cs typeface="Times New Roman" panose="02020603050405020304" pitchFamily="18" charset="0"/>
                      </a:rPr>
                      <m:t>)</m:t>
                    </m:r>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thỏa mãn </a:t>
                </a:r>
                <a14:m>
                  <m:oMath xmlns:m="http://schemas.openxmlformats.org/officeDocument/2006/math">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fr-FR" sz="2800" i="1">
                            <a:latin typeface="Cambria Math" panose="02040503050406030204" pitchFamily="18" charset="0"/>
                            <a:ea typeface="Calibri" panose="020F0502020204030204" pitchFamily="34" charset="0"/>
                            <a:cs typeface="Times New Roman" panose="02020603050405020304" pitchFamily="18" charset="0"/>
                          </a:rPr>
                          <m:t>𝑓</m:t>
                        </m:r>
                      </m:e>
                      <m:sup>
                        <m:r>
                          <a:rPr lang="fr-FR" sz="2800" i="1">
                            <a:latin typeface="Cambria Math" panose="02040503050406030204" pitchFamily="18" charset="0"/>
                            <a:ea typeface="Calibri" panose="020F0502020204030204" pitchFamily="34" charset="0"/>
                            <a:cs typeface="Times New Roman" panose="02020603050405020304" pitchFamily="18" charset="0"/>
                          </a:rPr>
                          <m:t>′</m:t>
                        </m:r>
                      </m:sup>
                    </m:sSup>
                    <m:r>
                      <a:rPr lang="fr-FR" sz="2800" i="1">
                        <a:latin typeface="Cambria Math" panose="02040503050406030204" pitchFamily="18" charset="0"/>
                        <a:ea typeface="Calibri" panose="020F0502020204030204" pitchFamily="34" charset="0"/>
                        <a:cs typeface="Times New Roman" panose="02020603050405020304" pitchFamily="18" charset="0"/>
                      </a:rPr>
                      <m:t>(</m:t>
                    </m:r>
                    <m:r>
                      <a:rPr lang="fr-FR" sz="2800" i="1">
                        <a:latin typeface="Cambria Math" panose="02040503050406030204" pitchFamily="18" charset="0"/>
                        <a:ea typeface="Calibri" panose="020F0502020204030204" pitchFamily="34" charset="0"/>
                        <a:cs typeface="Times New Roman" panose="02020603050405020304" pitchFamily="18" charset="0"/>
                      </a:rPr>
                      <m:t>𝑥</m:t>
                    </m:r>
                    <m:r>
                      <a:rPr lang="fr-FR" sz="2800" i="1">
                        <a:latin typeface="Cambria Math" panose="02040503050406030204" pitchFamily="18" charset="0"/>
                        <a:ea typeface="Calibri" panose="020F0502020204030204" pitchFamily="34" charset="0"/>
                        <a:cs typeface="Times New Roman" panose="02020603050405020304" pitchFamily="18" charset="0"/>
                      </a:rPr>
                      <m:t>)=</m:t>
                    </m:r>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fr-FR" sz="2800" i="1">
                            <a:latin typeface="Cambria Math" panose="02040503050406030204" pitchFamily="18" charset="0"/>
                            <a:ea typeface="Calibri" panose="020F0502020204030204" pitchFamily="34" charset="0"/>
                            <a:cs typeface="Times New Roman" panose="02020603050405020304" pitchFamily="18" charset="0"/>
                          </a:rPr>
                          <m:t>1</m:t>
                        </m:r>
                        <m:r>
                          <a:rPr lang="fr-FR" sz="2800" i="1">
                            <a:latin typeface="Cambria Math" panose="02040503050406030204" pitchFamily="18" charset="0"/>
                            <a:ea typeface="Calibri" panose="020F0502020204030204" pitchFamily="34" charset="0"/>
                            <a:cs typeface="Times New Roman" panose="02020603050405020304" pitchFamily="18" charset="0"/>
                          </a:rPr>
                          <m:t>−</m:t>
                        </m:r>
                        <m:r>
                          <a:rPr lang="fr-FR" sz="2800" i="1">
                            <a:latin typeface="Cambria Math" panose="02040503050406030204" pitchFamily="18" charset="0"/>
                            <a:ea typeface="Calibri" panose="020F0502020204030204" pitchFamily="34" charset="0"/>
                            <a:cs typeface="Times New Roman" panose="02020603050405020304" pitchFamily="18" charset="0"/>
                          </a:rPr>
                          <m:t>𝑥</m:t>
                        </m:r>
                      </m:e>
                    </m:d>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fr-FR" sz="2800" i="1">
                            <a:latin typeface="Cambria Math" panose="02040503050406030204" pitchFamily="18" charset="0"/>
                            <a:ea typeface="Calibri" panose="020F0502020204030204" pitchFamily="34" charset="0"/>
                            <a:cs typeface="Times New Roman" panose="02020603050405020304" pitchFamily="18" charset="0"/>
                          </a:rPr>
                          <m:t>𝑥</m:t>
                        </m:r>
                        <m:r>
                          <a:rPr lang="fr-FR" sz="2800" i="1">
                            <a:latin typeface="Cambria Math" panose="02040503050406030204" pitchFamily="18" charset="0"/>
                            <a:ea typeface="Calibri" panose="020F0502020204030204" pitchFamily="34" charset="0"/>
                            <a:cs typeface="Times New Roman" panose="02020603050405020304" pitchFamily="18" charset="0"/>
                          </a:rPr>
                          <m:t>+</m:t>
                        </m:r>
                        <m:r>
                          <a:rPr lang="fr-FR" sz="2800" i="1">
                            <a:latin typeface="Cambria Math" panose="02040503050406030204" pitchFamily="18" charset="0"/>
                            <a:ea typeface="Calibri" panose="020F0502020204030204" pitchFamily="34" charset="0"/>
                            <a:cs typeface="Times New Roman" panose="02020603050405020304" pitchFamily="18" charset="0"/>
                          </a:rPr>
                          <m:t>2</m:t>
                        </m:r>
                      </m:e>
                    </m:d>
                    <m:r>
                      <a:rPr lang="fr-FR" sz="2800" i="1">
                        <a:latin typeface="Cambria Math" panose="02040503050406030204" pitchFamily="18" charset="0"/>
                        <a:ea typeface="Calibri" panose="020F0502020204030204" pitchFamily="34" charset="0"/>
                        <a:cs typeface="Times New Roman" panose="02020603050405020304" pitchFamily="18" charset="0"/>
                      </a:rPr>
                      <m:t>.</m:t>
                    </m:r>
                    <m:r>
                      <a:rPr lang="fr-FR" sz="2800" i="1">
                        <a:latin typeface="Cambria Math" panose="02040503050406030204" pitchFamily="18" charset="0"/>
                        <a:ea typeface="Calibri" panose="020F0502020204030204" pitchFamily="34" charset="0"/>
                        <a:cs typeface="Times New Roman" panose="02020603050405020304" pitchFamily="18" charset="0"/>
                      </a:rPr>
                      <m:t>𝑔</m:t>
                    </m:r>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fr-FR" sz="2800" i="1">
                            <a:latin typeface="Cambria Math" panose="02040503050406030204" pitchFamily="18" charset="0"/>
                            <a:ea typeface="Calibri" panose="020F0502020204030204" pitchFamily="34" charset="0"/>
                            <a:cs typeface="Times New Roman" panose="02020603050405020304" pitchFamily="18" charset="0"/>
                          </a:rPr>
                          <m:t>𝑥</m:t>
                        </m:r>
                      </m:e>
                    </m:d>
                    <m:r>
                      <a:rPr lang="fr-FR" sz="2800" i="1">
                        <a:latin typeface="Cambria Math" panose="02040503050406030204" pitchFamily="18" charset="0"/>
                        <a:ea typeface="Calibri" panose="020F0502020204030204" pitchFamily="34" charset="0"/>
                        <a:cs typeface="Times New Roman" panose="02020603050405020304" pitchFamily="18" charset="0"/>
                      </a:rPr>
                      <m:t>+</m:t>
                    </m:r>
                    <m:r>
                      <a:rPr lang="fr-FR" sz="2800" i="1">
                        <a:latin typeface="Cambria Math" panose="02040503050406030204" pitchFamily="18" charset="0"/>
                        <a:ea typeface="Calibri" panose="020F0502020204030204" pitchFamily="34" charset="0"/>
                        <a:cs typeface="Times New Roman" panose="02020603050405020304" pitchFamily="18" charset="0"/>
                      </a:rPr>
                      <m:t>2018</m:t>
                    </m:r>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trong đó </a:t>
                </a:r>
                <a14:m>
                  <m:oMath xmlns:m="http://schemas.openxmlformats.org/officeDocument/2006/math">
                    <m:r>
                      <a:rPr lang="fr-FR" sz="2800" i="1">
                        <a:latin typeface="Cambria Math" panose="02040503050406030204" pitchFamily="18" charset="0"/>
                        <a:ea typeface="Calibri" panose="020F0502020204030204" pitchFamily="34" charset="0"/>
                        <a:cs typeface="Times New Roman" panose="02020603050405020304" pitchFamily="18" charset="0"/>
                      </a:rPr>
                      <m:t>𝑔</m:t>
                    </m:r>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fr-FR" sz="2800" i="1">
                            <a:latin typeface="Cambria Math" panose="02040503050406030204" pitchFamily="18" charset="0"/>
                            <a:ea typeface="Calibri" panose="020F0502020204030204" pitchFamily="34" charset="0"/>
                            <a:cs typeface="Times New Roman" panose="02020603050405020304" pitchFamily="18" charset="0"/>
                          </a:rPr>
                          <m:t>𝑥</m:t>
                        </m:r>
                      </m:e>
                    </m:d>
                    <m:r>
                      <a:rPr lang="fr-FR" sz="2800" i="1">
                        <a:latin typeface="Cambria Math" panose="02040503050406030204" pitchFamily="18" charset="0"/>
                        <a:ea typeface="Calibri" panose="020F0502020204030204" pitchFamily="34" charset="0"/>
                        <a:cs typeface="Times New Roman" panose="02020603050405020304" pitchFamily="18" charset="0"/>
                      </a:rPr>
                      <m:t>&lt;</m:t>
                    </m:r>
                    <m:r>
                      <a:rPr lang="fr-FR" sz="2800" i="1">
                        <a:latin typeface="Cambria Math" panose="02040503050406030204" pitchFamily="18" charset="0"/>
                        <a:ea typeface="Calibri" panose="020F0502020204030204" pitchFamily="34" charset="0"/>
                        <a:cs typeface="Times New Roman" panose="02020603050405020304" pitchFamily="18" charset="0"/>
                      </a:rPr>
                      <m:t>0</m:t>
                    </m:r>
                    <m:r>
                      <a:rPr lang="fr-FR" sz="2800" i="1">
                        <a:latin typeface="Cambria Math" panose="02040503050406030204" pitchFamily="18" charset="0"/>
                        <a:ea typeface="Calibri" panose="020F0502020204030204" pitchFamily="34" charset="0"/>
                        <a:cs typeface="Times New Roman" panose="02020603050405020304" pitchFamily="18" charset="0"/>
                      </a:rPr>
                      <m:t>,∀</m:t>
                    </m:r>
                    <m:r>
                      <a:rPr lang="fr-FR" sz="2800" i="1">
                        <a:latin typeface="Cambria Math" panose="02040503050406030204" pitchFamily="18" charset="0"/>
                        <a:ea typeface="Calibri" panose="020F0502020204030204" pitchFamily="34" charset="0"/>
                        <a:cs typeface="Times New Roman" panose="02020603050405020304" pitchFamily="18" charset="0"/>
                      </a:rPr>
                      <m:t>𝑥</m:t>
                    </m:r>
                    <m:r>
                      <a:rPr lang="fr-FR" sz="2800" i="1">
                        <a:latin typeface="Cambria Math" panose="02040503050406030204" pitchFamily="18" charset="0"/>
                        <a:ea typeface="Calibri" panose="020F0502020204030204" pitchFamily="34" charset="0"/>
                        <a:cs typeface="Times New Roman" panose="02020603050405020304" pitchFamily="18" charset="0"/>
                      </a:rPr>
                      <m:t>∈</m:t>
                    </m:r>
                    <m:r>
                      <a:rPr lang="fr-FR" sz="2800" i="1">
                        <a:latin typeface="Cambria Math" panose="02040503050406030204" pitchFamily="18" charset="0"/>
                        <a:ea typeface="Calibri" panose="020F0502020204030204" pitchFamily="34" charset="0"/>
                        <a:cs typeface="Times New Roman" panose="02020603050405020304" pitchFamily="18" charset="0"/>
                      </a:rPr>
                      <m:t>ℝ</m:t>
                    </m:r>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Hàm số </a:t>
                </a:r>
                <a14:m>
                  <m:oMath xmlns:m="http://schemas.openxmlformats.org/officeDocument/2006/math">
                    <m:r>
                      <a:rPr lang="fr-FR" sz="2800" i="1">
                        <a:latin typeface="Cambria Math" panose="02040503050406030204" pitchFamily="18" charset="0"/>
                        <a:ea typeface="Calibri" panose="020F0502020204030204" pitchFamily="34" charset="0"/>
                        <a:cs typeface="Times New Roman" panose="02020603050405020304" pitchFamily="18" charset="0"/>
                      </a:rPr>
                      <m:t>𝑦</m:t>
                    </m:r>
                    <m:r>
                      <a:rPr lang="fr-FR" sz="2800" i="1">
                        <a:latin typeface="Cambria Math" panose="02040503050406030204" pitchFamily="18" charset="0"/>
                        <a:ea typeface="Calibri" panose="020F0502020204030204" pitchFamily="34" charset="0"/>
                        <a:cs typeface="Times New Roman" panose="02020603050405020304" pitchFamily="18" charset="0"/>
                      </a:rPr>
                      <m:t>=</m:t>
                    </m:r>
                    <m:r>
                      <a:rPr lang="fr-FR" sz="2800" i="1">
                        <a:latin typeface="Cambria Math" panose="02040503050406030204" pitchFamily="18" charset="0"/>
                        <a:ea typeface="Calibri" panose="020F0502020204030204" pitchFamily="34" charset="0"/>
                        <a:cs typeface="Times New Roman" panose="02020603050405020304" pitchFamily="18" charset="0"/>
                      </a:rPr>
                      <m:t>𝑓</m:t>
                    </m:r>
                    <m:r>
                      <a:rPr lang="fr-FR" sz="2800" i="1">
                        <a:latin typeface="Cambria Math" panose="02040503050406030204" pitchFamily="18" charset="0"/>
                        <a:ea typeface="Calibri" panose="020F0502020204030204" pitchFamily="34" charset="0"/>
                        <a:cs typeface="Times New Roman" panose="02020603050405020304" pitchFamily="18" charset="0"/>
                      </a:rPr>
                      <m:t>(</m:t>
                    </m:r>
                    <m:r>
                      <a:rPr lang="fr-FR" sz="2800" i="1">
                        <a:latin typeface="Cambria Math" panose="02040503050406030204" pitchFamily="18" charset="0"/>
                        <a:ea typeface="Calibri" panose="020F0502020204030204" pitchFamily="34" charset="0"/>
                        <a:cs typeface="Times New Roman" panose="02020603050405020304" pitchFamily="18" charset="0"/>
                      </a:rPr>
                      <m:t>1</m:t>
                    </m:r>
                    <m:r>
                      <a:rPr lang="fr-FR" sz="2800" i="1">
                        <a:latin typeface="Cambria Math" panose="02040503050406030204" pitchFamily="18" charset="0"/>
                        <a:ea typeface="Calibri" panose="020F0502020204030204" pitchFamily="34" charset="0"/>
                        <a:cs typeface="Times New Roman" panose="02020603050405020304" pitchFamily="18" charset="0"/>
                      </a:rPr>
                      <m:t>−</m:t>
                    </m:r>
                    <m:r>
                      <a:rPr lang="fr-FR" sz="2800" i="1">
                        <a:latin typeface="Cambria Math" panose="02040503050406030204" pitchFamily="18" charset="0"/>
                        <a:ea typeface="Calibri" panose="020F0502020204030204" pitchFamily="34" charset="0"/>
                        <a:cs typeface="Times New Roman" panose="02020603050405020304" pitchFamily="18" charset="0"/>
                      </a:rPr>
                      <m:t>𝑥</m:t>
                    </m:r>
                    <m:r>
                      <a:rPr lang="fr-FR" sz="2800" i="1">
                        <a:latin typeface="Cambria Math" panose="02040503050406030204" pitchFamily="18" charset="0"/>
                        <a:ea typeface="Calibri" panose="020F0502020204030204" pitchFamily="34" charset="0"/>
                        <a:cs typeface="Times New Roman" panose="02020603050405020304" pitchFamily="18" charset="0"/>
                      </a:rPr>
                      <m:t>)+</m:t>
                    </m:r>
                    <m:r>
                      <a:rPr lang="fr-FR" sz="2800" i="1">
                        <a:latin typeface="Cambria Math" panose="02040503050406030204" pitchFamily="18" charset="0"/>
                        <a:ea typeface="Calibri" panose="020F0502020204030204" pitchFamily="34" charset="0"/>
                        <a:cs typeface="Times New Roman" panose="02020603050405020304" pitchFamily="18" charset="0"/>
                      </a:rPr>
                      <m:t>2018</m:t>
                    </m:r>
                    <m:r>
                      <a:rPr lang="fr-FR" sz="2800" i="1">
                        <a:latin typeface="Cambria Math" panose="02040503050406030204" pitchFamily="18" charset="0"/>
                        <a:ea typeface="Calibri" panose="020F0502020204030204" pitchFamily="34" charset="0"/>
                        <a:cs typeface="Times New Roman" panose="02020603050405020304" pitchFamily="18" charset="0"/>
                      </a:rPr>
                      <m:t>𝑥</m:t>
                    </m:r>
                    <m:r>
                      <a:rPr lang="fr-FR" sz="2800" i="1">
                        <a:latin typeface="Cambria Math" panose="02040503050406030204" pitchFamily="18" charset="0"/>
                        <a:ea typeface="Calibri" panose="020F0502020204030204" pitchFamily="34" charset="0"/>
                        <a:cs typeface="Times New Roman" panose="02020603050405020304" pitchFamily="18" charset="0"/>
                      </a:rPr>
                      <m:t>+</m:t>
                    </m:r>
                    <m:r>
                      <a:rPr lang="fr-FR" sz="2800" i="1">
                        <a:latin typeface="Cambria Math" panose="02040503050406030204" pitchFamily="18" charset="0"/>
                        <a:ea typeface="Calibri" panose="020F0502020204030204" pitchFamily="34" charset="0"/>
                        <a:cs typeface="Times New Roman" panose="02020603050405020304" pitchFamily="18" charset="0"/>
                      </a:rPr>
                      <m:t>2019</m:t>
                    </m:r>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nghịch biến trên khoảng nào?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0"/>
                  </a:spcAft>
                  <a:tabLst>
                    <a:tab pos="3599815" algn="l"/>
                    <a:tab pos="5039995" algn="l"/>
                  </a:tabLst>
                </a:pPr>
                <a:r>
                  <a:rPr lang="fr-FR"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a:t>
                </a:r>
                <a:r>
                  <a:rPr lang="fr-FR" sz="28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2800" i="1">
                            <a:latin typeface="Cambria Math" panose="02040503050406030204" pitchFamily="18" charset="0"/>
                            <a:ea typeface="Times New Roman" panose="02020603050405020304" pitchFamily="18" charset="0"/>
                            <a:cs typeface="Times New Roman" panose="02020603050405020304" pitchFamily="18" charset="0"/>
                          </a:rPr>
                          <m:t>1</m:t>
                        </m:r>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m:t>
                        </m:r>
                      </m:e>
                    </m:d>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a:t>
                </a:r>
                <a:r>
                  <a:rPr lang="fr-FR" sz="28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2800" i="1">
                            <a:latin typeface="Cambria Math" panose="02040503050406030204" pitchFamily="18" charset="0"/>
                            <a:ea typeface="Times New Roman" panose="02020603050405020304" pitchFamily="18" charset="0"/>
                            <a:cs typeface="Times New Roman" panose="02020603050405020304" pitchFamily="18" charset="0"/>
                          </a:rPr>
                          <m:t>0</m:t>
                        </m:r>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3</m:t>
                        </m:r>
                      </m:e>
                    </m:d>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a:t>
                </a:r>
                <a:r>
                  <a:rPr lang="fr-FR" sz="28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3</m:t>
                        </m:r>
                      </m:e>
                    </m:d>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fr-FR"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a:t>
                </a:r>
                <a:r>
                  <a:rPr lang="fr-FR" sz="28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2800" i="1">
                            <a:latin typeface="Cambria Math" panose="02040503050406030204" pitchFamily="18" charset="0"/>
                            <a:ea typeface="Times New Roman" panose="02020603050405020304" pitchFamily="18" charset="0"/>
                            <a:cs typeface="Times New Roman" panose="02020603050405020304" pitchFamily="18" charset="0"/>
                          </a:rPr>
                          <m:t>3</m:t>
                        </m:r>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m:t>
                        </m:r>
                      </m:e>
                    </m:d>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gn="ctr">
                  <a:lnSpc>
                    <a:spcPct val="115000"/>
                  </a:lnSpc>
                  <a:spcAft>
                    <a:spcPts val="0"/>
                  </a:spcAft>
                </a:pPr>
                <a:r>
                  <a:rPr lang="en-US" sz="28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spcAft>
                    <a:spcPts val="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Từ </a:t>
                </a:r>
                <a14:m>
                  <m:oMath xmlns:m="http://schemas.openxmlformats.org/officeDocument/2006/math">
                    <m:sSup>
                      <m:sSup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800" i="1">
                            <a:latin typeface="Cambria Math" panose="02040503050406030204" pitchFamily="18" charset="0"/>
                            <a:ea typeface="Times New Roman" panose="02020603050405020304" pitchFamily="18" charset="0"/>
                            <a:cs typeface="Times New Roman" panose="02020603050405020304" pitchFamily="18" charset="0"/>
                          </a:rPr>
                          <m:t>𝑓</m:t>
                        </m:r>
                      </m:e>
                      <m:sup>
                        <m:r>
                          <a:rPr lang="fr-FR" sz="2800" i="1">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fr-FR" sz="28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2800" i="1">
                            <a:latin typeface="Cambria Math" panose="02040503050406030204" pitchFamily="18" charset="0"/>
                            <a:ea typeface="Times New Roman" panose="02020603050405020304" pitchFamily="18" charset="0"/>
                            <a:cs typeface="Times New Roman" panose="02020603050405020304" pitchFamily="18" charset="0"/>
                          </a:rPr>
                          <m:t>𝑥</m:t>
                        </m:r>
                      </m:e>
                    </m:d>
                    <m:r>
                      <a:rPr lang="fr-FR" sz="2800" i="1">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2800" i="1">
                            <a:latin typeface="Cambria Math" panose="02040503050406030204" pitchFamily="18" charset="0"/>
                            <a:ea typeface="Times New Roman" panose="02020603050405020304" pitchFamily="18" charset="0"/>
                            <a:cs typeface="Times New Roman" panose="02020603050405020304" pitchFamily="18" charset="0"/>
                          </a:rPr>
                          <m:t>1</m:t>
                        </m:r>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𝑥</m:t>
                        </m:r>
                      </m:e>
                    </m:d>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2800" i="1">
                            <a:latin typeface="Cambria Math" panose="02040503050406030204" pitchFamily="18" charset="0"/>
                            <a:ea typeface="Times New Roman" panose="02020603050405020304" pitchFamily="18" charset="0"/>
                            <a:cs typeface="Times New Roman" panose="02020603050405020304" pitchFamily="18" charset="0"/>
                          </a:rPr>
                          <m:t>𝑥</m:t>
                        </m:r>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2</m:t>
                        </m:r>
                      </m:e>
                    </m:d>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𝑔</m:t>
                    </m:r>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2800" i="1">
                            <a:latin typeface="Cambria Math" panose="02040503050406030204" pitchFamily="18" charset="0"/>
                            <a:ea typeface="Times New Roman" panose="02020603050405020304" pitchFamily="18" charset="0"/>
                            <a:cs typeface="Times New Roman" panose="02020603050405020304" pitchFamily="18" charset="0"/>
                          </a:rPr>
                          <m:t>𝑥</m:t>
                        </m:r>
                      </m:e>
                    </m:d>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2018</m:t>
                    </m:r>
                  </m:oMath>
                </a14:m>
                <a:endParaRPr lang="en-US" sz="2800" i="1">
                  <a:latin typeface="Cambria Math" panose="02040503050406030204" pitchFamily="18" charset="0"/>
                  <a:ea typeface="Times New Roman" panose="02020603050405020304" pitchFamily="18" charset="0"/>
                  <a:cs typeface="Times New Roman" panose="02020603050405020304" pitchFamily="18" charset="0"/>
                </a:endParaRPr>
              </a:p>
              <a:p>
                <a:pPr marL="629920">
                  <a:lnSpc>
                    <a:spcPct val="115000"/>
                  </a:lnSpc>
                  <a:spcAft>
                    <a:spcPts val="0"/>
                  </a:spcAft>
                </a:pPr>
                <a14:m>
                  <m:oMathPara xmlns:m="http://schemas.openxmlformats.org/officeDocument/2006/math">
                    <m:oMathParaPr>
                      <m:jc m:val="left"/>
                    </m:oMathParaPr>
                    <m:oMath xmlns:m="http://schemas.openxmlformats.org/officeDocument/2006/math">
                      <m:r>
                        <a:rPr lang="fr-FR" sz="2800" i="1">
                          <a:latin typeface="Cambria Math" panose="02040503050406030204" pitchFamily="18" charset="0"/>
                          <a:ea typeface="Times New Roman" panose="02020603050405020304" pitchFamily="18" charset="0"/>
                          <a:cs typeface="Cambria Math" panose="02040503050406030204" pitchFamily="18" charset="0"/>
                        </a:rPr>
                        <m:t>⇒</m:t>
                      </m:r>
                      <m:sSup>
                        <m:sSup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800" i="1">
                              <a:latin typeface="Cambria Math" panose="02040503050406030204" pitchFamily="18" charset="0"/>
                              <a:ea typeface="Times New Roman" panose="02020603050405020304" pitchFamily="18" charset="0"/>
                              <a:cs typeface="Times New Roman" panose="02020603050405020304" pitchFamily="18" charset="0"/>
                            </a:rPr>
                            <m:t>𝑓</m:t>
                          </m:r>
                        </m:e>
                        <m:sup>
                          <m:r>
                            <a:rPr lang="fr-FR" sz="2800" i="1">
                              <a:latin typeface="Cambria Math" panose="02040503050406030204" pitchFamily="18" charset="0"/>
                              <a:ea typeface="Times New Roman" panose="02020603050405020304" pitchFamily="18" charset="0"/>
                              <a:cs typeface="Times New Roman" panose="02020603050405020304" pitchFamily="18" charset="0"/>
                            </a:rPr>
                            <m:t>′</m:t>
                          </m:r>
                        </m:sup>
                      </m:sSup>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1</m:t>
                      </m:r>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𝑥</m:t>
                      </m:r>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2800" i="1">
                              <a:latin typeface="Cambria Math" panose="02040503050406030204" pitchFamily="18" charset="0"/>
                              <a:ea typeface="Times New Roman" panose="02020603050405020304" pitchFamily="18" charset="0"/>
                              <a:cs typeface="Times New Roman" panose="02020603050405020304" pitchFamily="18" charset="0"/>
                            </a:rPr>
                            <m:t>3</m:t>
                          </m:r>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𝑥</m:t>
                          </m:r>
                        </m:e>
                      </m:d>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𝑔</m:t>
                      </m:r>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2800" i="1">
                              <a:latin typeface="Cambria Math" panose="02040503050406030204" pitchFamily="18" charset="0"/>
                              <a:ea typeface="Times New Roman" panose="02020603050405020304" pitchFamily="18" charset="0"/>
                              <a:cs typeface="Times New Roman" panose="02020603050405020304" pitchFamily="18" charset="0"/>
                            </a:rPr>
                            <m:t>1</m:t>
                          </m:r>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𝑥</m:t>
                          </m:r>
                        </m:e>
                      </m:d>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2018</m:t>
                      </m:r>
                    </m:oMath>
                  </m:oMathPara>
                </a14:m>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spcAft>
                    <a:spcPts val="0"/>
                  </a:spcAft>
                </a:pPr>
                <a:r>
                  <a:rPr lang="fr-FR" sz="2800">
                    <a:latin typeface="Times New Roman" panose="02020603050405020304" pitchFamily="18" charset="0"/>
                    <a:ea typeface="Times New Roman" panose="02020603050405020304" pitchFamily="18" charset="0"/>
                    <a:cs typeface="Times New Roman" panose="02020603050405020304" pitchFamily="18" charset="0"/>
                  </a:rPr>
                  <a:t>Nên đạo hàm của hàm số </a:t>
                </a:r>
                <a14:m>
                  <m:oMath xmlns:m="http://schemas.openxmlformats.org/officeDocument/2006/math">
                    <m:r>
                      <a:rPr lang="fr-FR" sz="2800" i="1">
                        <a:latin typeface="Cambria Math" panose="02040503050406030204" pitchFamily="18" charset="0"/>
                        <a:ea typeface="Times New Roman" panose="02020603050405020304" pitchFamily="18" charset="0"/>
                        <a:cs typeface="Times New Roman" panose="02020603050405020304" pitchFamily="18" charset="0"/>
                      </a:rPr>
                      <m:t>𝑦</m:t>
                    </m:r>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𝑓</m:t>
                    </m:r>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1</m:t>
                    </m:r>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𝑥</m:t>
                    </m:r>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2018</m:t>
                    </m:r>
                    <m:r>
                      <a:rPr lang="fr-FR" sz="2800" i="1">
                        <a:latin typeface="Cambria Math" panose="02040503050406030204" pitchFamily="18" charset="0"/>
                        <a:ea typeface="Times New Roman" panose="02020603050405020304" pitchFamily="18" charset="0"/>
                        <a:cs typeface="Times New Roman" panose="02020603050405020304" pitchFamily="18" charset="0"/>
                      </a:rPr>
                      <m:t>𝑥</m:t>
                    </m:r>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2019</m:t>
                    </m:r>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 là</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spcAft>
                    <a:spcPts val="0"/>
                  </a:spcAft>
                </a:pPr>
                <a14:m>
                  <m:oMath xmlns:m="http://schemas.openxmlformats.org/officeDocument/2006/math">
                    <m:sSup>
                      <m:sSup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800" i="1">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800" i="1">
                            <a:latin typeface="Cambria Math" panose="02040503050406030204" pitchFamily="18" charset="0"/>
                            <a:ea typeface="Times New Roman" panose="02020603050405020304" pitchFamily="18" charset="0"/>
                            <a:cs typeface="Times New Roman" panose="02020603050405020304" pitchFamily="18" charset="0"/>
                          </a:rPr>
                          <m:t>′</m:t>
                        </m:r>
                      </m:sup>
                    </m:sSup>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2800" i="1">
                            <a:latin typeface="Cambria Math" panose="02040503050406030204" pitchFamily="18" charset="0"/>
                            <a:ea typeface="Times New Roman" panose="02020603050405020304" pitchFamily="18" charset="0"/>
                            <a:cs typeface="Times New Roman" panose="02020603050405020304" pitchFamily="18" charset="0"/>
                          </a:rPr>
                          <m:t>3</m:t>
                        </m:r>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𝑥</m:t>
                        </m:r>
                      </m:e>
                    </m:d>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𝑔</m:t>
                    </m:r>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2800" i="1">
                            <a:latin typeface="Cambria Math" panose="02040503050406030204" pitchFamily="18" charset="0"/>
                            <a:ea typeface="Times New Roman" panose="02020603050405020304" pitchFamily="18" charset="0"/>
                            <a:cs typeface="Times New Roman" panose="02020603050405020304" pitchFamily="18" charset="0"/>
                          </a:rPr>
                          <m:t>1</m:t>
                        </m:r>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𝑥</m:t>
                        </m:r>
                      </m:e>
                    </m:d>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2018</m:t>
                    </m:r>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2018</m:t>
                    </m:r>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2800" i="1">
                            <a:latin typeface="Cambria Math" panose="02040503050406030204" pitchFamily="18" charset="0"/>
                            <a:ea typeface="Times New Roman" panose="02020603050405020304" pitchFamily="18" charset="0"/>
                            <a:cs typeface="Times New Roman" panose="02020603050405020304" pitchFamily="18" charset="0"/>
                          </a:rPr>
                          <m:t>3</m:t>
                        </m:r>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𝑥</m:t>
                        </m:r>
                      </m:e>
                    </m:d>
                    <m:r>
                      <a:rPr lang="fr-FR" sz="2800" i="1">
                        <a:latin typeface="Cambria Math" panose="02040503050406030204" pitchFamily="18" charset="0"/>
                        <a:ea typeface="Times New Roman" panose="02020603050405020304" pitchFamily="18" charset="0"/>
                        <a:cs typeface="Times New Roman" panose="02020603050405020304" pitchFamily="18" charset="0"/>
                      </a:rPr>
                      <m:t>𝑔</m:t>
                    </m:r>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2800" i="1">
                            <a:latin typeface="Cambria Math" panose="02040503050406030204" pitchFamily="18" charset="0"/>
                            <a:ea typeface="Times New Roman" panose="02020603050405020304" pitchFamily="18" charset="0"/>
                            <a:cs typeface="Times New Roman" panose="02020603050405020304" pitchFamily="18" charset="0"/>
                          </a:rPr>
                          <m:t>1</m:t>
                        </m:r>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𝑥</m:t>
                        </m:r>
                      </m:e>
                    </m:d>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nSpc>
                    <a:spcPct val="115000"/>
                  </a:lnSpc>
                </a:pPr>
                <a:r>
                  <a:rPr lang="fr-FR" sz="2800">
                    <a:latin typeface="Times New Roman" panose="02020603050405020304" pitchFamily="18" charset="0"/>
                    <a:ea typeface="Times New Roman" panose="02020603050405020304" pitchFamily="18" charset="0"/>
                    <a:cs typeface="Times New Roman" panose="02020603050405020304" pitchFamily="18" charset="0"/>
                  </a:rPr>
                  <a:t>Xét bất phương trình </a:t>
                </a:r>
                <a14:m>
                  <m:oMath xmlns:m="http://schemas.openxmlformats.org/officeDocument/2006/math">
                    <m:sSup>
                      <m:sSup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fr-FR" sz="2800" i="1">
                            <a:latin typeface="Cambria Math" panose="02040503050406030204" pitchFamily="18" charset="0"/>
                            <a:ea typeface="Times New Roman" panose="02020603050405020304" pitchFamily="18" charset="0"/>
                            <a:cs typeface="Times New Roman" panose="02020603050405020304" pitchFamily="18" charset="0"/>
                          </a:rPr>
                          <m:t>𝑦</m:t>
                        </m:r>
                      </m:e>
                      <m:sup>
                        <m:r>
                          <a:rPr lang="fr-FR" sz="2800" i="1">
                            <a:latin typeface="Cambria Math" panose="02040503050406030204" pitchFamily="18" charset="0"/>
                            <a:ea typeface="Times New Roman" panose="02020603050405020304" pitchFamily="18" charset="0"/>
                            <a:cs typeface="Times New Roman" panose="02020603050405020304" pitchFamily="18" charset="0"/>
                          </a:rPr>
                          <m:t>′</m:t>
                        </m:r>
                      </m:sup>
                    </m:sSup>
                    <m:r>
                      <a:rPr lang="fr-FR" sz="2800" i="1">
                        <a:latin typeface="Cambria Math" panose="02040503050406030204" pitchFamily="18" charset="0"/>
                        <a:ea typeface="Times New Roman" panose="02020603050405020304" pitchFamily="18" charset="0"/>
                        <a:cs typeface="Times New Roman" panose="02020603050405020304" pitchFamily="18" charset="0"/>
                      </a:rPr>
                      <m:t>&lt;</m:t>
                    </m:r>
                    <m:r>
                      <a:rPr lang="fr-FR" sz="2800" i="1">
                        <a:latin typeface="Cambria Math" panose="02040503050406030204" pitchFamily="18" charset="0"/>
                        <a:ea typeface="Times New Roman" panose="02020603050405020304" pitchFamily="18" charset="0"/>
                        <a:cs typeface="Times New Roman" panose="02020603050405020304" pitchFamily="18" charset="0"/>
                      </a:rPr>
                      <m:t>0</m:t>
                    </m:r>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𝑥</m:t>
                    </m:r>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2800" i="1">
                            <a:latin typeface="Cambria Math" panose="02040503050406030204" pitchFamily="18" charset="0"/>
                            <a:ea typeface="Times New Roman" panose="02020603050405020304" pitchFamily="18" charset="0"/>
                            <a:cs typeface="Times New Roman" panose="02020603050405020304" pitchFamily="18" charset="0"/>
                          </a:rPr>
                          <m:t>3</m:t>
                        </m:r>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𝑥</m:t>
                        </m:r>
                      </m:e>
                    </m:d>
                    <m:r>
                      <a:rPr lang="fr-FR" sz="2800" i="1">
                        <a:latin typeface="Cambria Math" panose="02040503050406030204" pitchFamily="18" charset="0"/>
                        <a:ea typeface="Times New Roman" panose="02020603050405020304" pitchFamily="18" charset="0"/>
                        <a:cs typeface="Times New Roman" panose="02020603050405020304" pitchFamily="18" charset="0"/>
                      </a:rPr>
                      <m:t>&lt;</m:t>
                    </m:r>
                    <m:r>
                      <a:rPr lang="fr-FR" sz="2800" i="1">
                        <a:latin typeface="Cambria Math" panose="02040503050406030204" pitchFamily="18" charset="0"/>
                        <a:ea typeface="Times New Roman" panose="02020603050405020304" pitchFamily="18" charset="0"/>
                        <a:cs typeface="Times New Roman" panose="02020603050405020304" pitchFamily="18" charset="0"/>
                      </a:rPr>
                      <m:t>0</m:t>
                    </m:r>
                  </m:oMath>
                </a14:m>
                <a:endParaRPr lang="en-US" sz="2800" i="1">
                  <a:latin typeface="Cambria Math" panose="02040503050406030204" pitchFamily="18" charset="0"/>
                  <a:ea typeface="Times New Roman" panose="02020603050405020304" pitchFamily="18" charset="0"/>
                  <a:cs typeface="Times New Roman" panose="02020603050405020304" pitchFamily="18" charset="0"/>
                </a:endParaRPr>
              </a:p>
              <a:p>
                <a:pPr marL="629920">
                  <a:lnSpc>
                    <a:spcPct val="115000"/>
                  </a:lnSpc>
                </a:pPr>
                <a14:m>
                  <m:oMath xmlns:m="http://schemas.openxmlformats.org/officeDocument/2006/math">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𝑥</m:t>
                    </m:r>
                    <m:r>
                      <a:rPr lang="fr-FR" sz="2800" i="1">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0</m:t>
                        </m:r>
                      </m:e>
                    </m:d>
                    <m:r>
                      <a:rPr lang="fr-FR" sz="2800" i="1">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2800" i="1">
                            <a:latin typeface="Cambria Math" panose="02040503050406030204" pitchFamily="18" charset="0"/>
                            <a:ea typeface="Times New Roman" panose="02020603050405020304" pitchFamily="18" charset="0"/>
                            <a:cs typeface="Times New Roman" panose="02020603050405020304" pitchFamily="18" charset="0"/>
                          </a:rPr>
                          <m:t>3</m:t>
                        </m:r>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m:t>
                        </m:r>
                      </m:e>
                    </m:d>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 do </a:t>
                </a:r>
                <a14:m>
                  <m:oMath xmlns:m="http://schemas.openxmlformats.org/officeDocument/2006/math">
                    <m:r>
                      <a:rPr lang="fr-FR" sz="2800" i="1">
                        <a:latin typeface="Cambria Math" panose="02040503050406030204" pitchFamily="18" charset="0"/>
                        <a:ea typeface="Times New Roman" panose="02020603050405020304" pitchFamily="18" charset="0"/>
                        <a:cs typeface="Times New Roman" panose="02020603050405020304" pitchFamily="18" charset="0"/>
                      </a:rPr>
                      <m:t>𝑔</m:t>
                    </m:r>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fr-FR" sz="2800" i="1">
                            <a:latin typeface="Cambria Math" panose="02040503050406030204" pitchFamily="18" charset="0"/>
                            <a:ea typeface="Times New Roman" panose="02020603050405020304" pitchFamily="18" charset="0"/>
                            <a:cs typeface="Times New Roman" panose="02020603050405020304" pitchFamily="18" charset="0"/>
                          </a:rPr>
                          <m:t>𝑥</m:t>
                        </m:r>
                      </m:e>
                    </m:d>
                    <m:r>
                      <a:rPr lang="fr-FR" sz="2800" i="1">
                        <a:latin typeface="Cambria Math" panose="02040503050406030204" pitchFamily="18" charset="0"/>
                        <a:ea typeface="Times New Roman" panose="02020603050405020304" pitchFamily="18" charset="0"/>
                        <a:cs typeface="Times New Roman" panose="02020603050405020304" pitchFamily="18" charset="0"/>
                      </a:rPr>
                      <m:t>&lt;</m:t>
                    </m:r>
                    <m:r>
                      <a:rPr lang="fr-FR" sz="2800" i="1">
                        <a:latin typeface="Cambria Math" panose="02040503050406030204" pitchFamily="18" charset="0"/>
                        <a:ea typeface="Times New Roman" panose="02020603050405020304" pitchFamily="18" charset="0"/>
                        <a:cs typeface="Times New Roman" panose="02020603050405020304" pitchFamily="18" charset="0"/>
                      </a:rPr>
                      <m:t>0</m:t>
                    </m:r>
                    <m:r>
                      <a:rPr lang="fr-FR" sz="2800" i="1">
                        <a:latin typeface="Cambria Math" panose="02040503050406030204" pitchFamily="18" charset="0"/>
                        <a:ea typeface="Times New Roman" panose="02020603050405020304" pitchFamily="18" charset="0"/>
                        <a:cs typeface="Times New Roman" panose="020206030504050203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𝑥</m:t>
                    </m:r>
                    <m:r>
                      <a:rPr lang="fr-FR" sz="2800" i="1">
                        <a:latin typeface="Cambria Math" panose="02040503050406030204" pitchFamily="18" charset="0"/>
                        <a:ea typeface="Times New Roman" panose="02020603050405020304" pitchFamily="18" charset="0"/>
                        <a:cs typeface="Cambria Math" panose="02040503050406030204" pitchFamily="18" charset="0"/>
                      </a:rPr>
                      <m:t>∈</m:t>
                    </m:r>
                    <m:r>
                      <a:rPr lang="fr-FR" sz="2800" i="1">
                        <a:latin typeface="Cambria Math" panose="02040503050406030204" pitchFamily="18" charset="0"/>
                        <a:ea typeface="Times New Roman" panose="02020603050405020304" pitchFamily="18" charset="0"/>
                        <a:cs typeface="Times New Roman" panose="02020603050405020304" pitchFamily="18" charset="0"/>
                      </a:rPr>
                      <m:t>ℝ</m:t>
                    </m:r>
                  </m:oMath>
                </a14:m>
                <a:r>
                  <a:rPr lang="fr-FR"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Rectangle 3">
                <a:extLst>
                  <a:ext uri="{FF2B5EF4-FFF2-40B4-BE49-F238E27FC236}">
                    <a16:creationId xmlns:a16="http://schemas.microsoft.com/office/drawing/2014/main" id="{9AA6B47A-A335-4F4F-9B04-35BBC9ABC977}"/>
                  </a:ext>
                </a:extLst>
              </p:cNvPr>
              <p:cNvSpPr>
                <a:spLocks noRot="1" noChangeAspect="1" noMove="1" noResize="1" noEditPoints="1" noAdjustHandles="1" noChangeArrowheads="1" noChangeShapeType="1" noTextEdit="1"/>
              </p:cNvSpPr>
              <p:nvPr/>
            </p:nvSpPr>
            <p:spPr>
              <a:xfrm>
                <a:off x="482600" y="181829"/>
                <a:ext cx="10820400" cy="5998822"/>
              </a:xfrm>
              <a:prstGeom prst="rect">
                <a:avLst/>
              </a:prstGeom>
              <a:blipFill>
                <a:blip r:embed="rId2"/>
                <a:stretch>
                  <a:fillRect l="-1127" t="-711" r="-2085" b="-1931"/>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9FA9B377-242A-4141-A33F-004BF1F604E0}"/>
              </a:ext>
            </a:extLst>
          </p:cNvPr>
          <p:cNvSpPr/>
          <p:nvPr/>
        </p:nvSpPr>
        <p:spPr>
          <a:xfrm>
            <a:off x="8666430" y="2236116"/>
            <a:ext cx="510639" cy="504050"/>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Arrow: Left 5">
            <a:hlinkClick r:id="rId3" action="ppaction://hlinksldjump"/>
            <a:extLst>
              <a:ext uri="{FF2B5EF4-FFF2-40B4-BE49-F238E27FC236}">
                <a16:creationId xmlns:a16="http://schemas.microsoft.com/office/drawing/2014/main" id="{A3DBB181-500D-4875-84C2-99A9E359B7C0}"/>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36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down)">
                                      <p:cBhvr>
                                        <p:cTn id="7" dur="1000"/>
                                        <p:tgtEl>
                                          <p:spTgt spid="4">
                                            <p:txEl>
                                              <p:pRg st="2" end="2"/>
                                            </p:txEl>
                                          </p:spTgt>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wipe(down)">
                                      <p:cBhvr>
                                        <p:cTn id="11" dur="1000"/>
                                        <p:tgtEl>
                                          <p:spTgt spid="4">
                                            <p:txEl>
                                              <p:pRg st="3" end="3"/>
                                            </p:txEl>
                                          </p:spTgt>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down)">
                                      <p:cBhvr>
                                        <p:cTn id="15" dur="1000"/>
                                        <p:tgtEl>
                                          <p:spTgt spid="4">
                                            <p:txEl>
                                              <p:pRg st="4" end="4"/>
                                            </p:txEl>
                                          </p:spTgt>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wipe(down)">
                                      <p:cBhvr>
                                        <p:cTn id="19" dur="1000"/>
                                        <p:tgtEl>
                                          <p:spTgt spid="4">
                                            <p:txEl>
                                              <p:pRg st="5" end="5"/>
                                            </p:txEl>
                                          </p:spTgt>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wipe(down)">
                                      <p:cBhvr>
                                        <p:cTn id="23" dur="1000"/>
                                        <p:tgtEl>
                                          <p:spTgt spid="4">
                                            <p:txEl>
                                              <p:pRg st="6" end="6"/>
                                            </p:txEl>
                                          </p:spTgt>
                                        </p:tgtEl>
                                      </p:cBhvr>
                                    </p:animEffect>
                                  </p:childTnLst>
                                </p:cTn>
                              </p:par>
                            </p:childTnLst>
                          </p:cTn>
                        </p:par>
                        <p:par>
                          <p:cTn id="24" fill="hold">
                            <p:stCondLst>
                              <p:cond delay="5000"/>
                            </p:stCondLst>
                            <p:childTnLst>
                              <p:par>
                                <p:cTn id="25" presetID="22" presetClass="entr" presetSubtype="4" fill="hold" nodeType="after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wipe(down)">
                                      <p:cBhvr>
                                        <p:cTn id="27" dur="1000"/>
                                        <p:tgtEl>
                                          <p:spTgt spid="4">
                                            <p:txEl>
                                              <p:pRg st="7" end="7"/>
                                            </p:txEl>
                                          </p:spTgt>
                                        </p:tgtEl>
                                      </p:cBhvr>
                                    </p:animEffect>
                                  </p:childTnLst>
                                </p:cTn>
                              </p:par>
                            </p:childTnLst>
                          </p:cTn>
                        </p:par>
                        <p:par>
                          <p:cTn id="28" fill="hold">
                            <p:stCondLst>
                              <p:cond delay="6000"/>
                            </p:stCondLst>
                            <p:childTnLst>
                              <p:par>
                                <p:cTn id="29" presetID="22" presetClass="entr" presetSubtype="4" fill="hold" nodeType="after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wipe(down)">
                                      <p:cBhvr>
                                        <p:cTn id="31" dur="1000"/>
                                        <p:tgtEl>
                                          <p:spTgt spid="4">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circle(in)">
                                      <p:cBhvr>
                                        <p:cTn id="3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7AC26EA4-E640-4AD7-8B0A-0A3188887579}"/>
                  </a:ext>
                </a:extLst>
              </p:cNvPr>
              <p:cNvSpPr/>
              <p:nvPr/>
            </p:nvSpPr>
            <p:spPr>
              <a:xfrm>
                <a:off x="127000" y="53011"/>
                <a:ext cx="11099800" cy="6751977"/>
              </a:xfrm>
              <a:prstGeom prst="rect">
                <a:avLst/>
              </a:prstGeom>
            </p:spPr>
            <p:txBody>
              <a:bodyPr wrap="square">
                <a:spAutoFit/>
              </a:bodyPr>
              <a:lstStyle/>
              <a:p>
                <a:pPr marL="629920" indent="-629920" algn="just">
                  <a:spcBef>
                    <a:spcPts val="600"/>
                  </a:spcBef>
                  <a:spcAft>
                    <a:spcPts val="0"/>
                  </a:spcAft>
                  <a:tabLst>
                    <a:tab pos="629920" algn="l"/>
                  </a:tabLst>
                </a:pP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4: </a:t>
                </a:r>
                <a:r>
                  <a:rPr lang="nl-NL" sz="2800">
                    <a:latin typeface="Times New Roman" panose="02020603050405020304" pitchFamily="18" charset="0"/>
                    <a:ea typeface="Times New Roman" panose="02020603050405020304" pitchFamily="18" charset="0"/>
                    <a:cs typeface="Times New Roman" panose="02020603050405020304" pitchFamily="18" charset="0"/>
                  </a:rPr>
                  <a:t>Cho hàm số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𝑦</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𝑓</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m:t>
                    </m:r>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 có đạo hàm liên tục trên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ℝ</m:t>
                    </m:r>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 Bảng biến thiên của hàm số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𝑦</m:t>
                    </m:r>
                    <m:r>
                      <a:rPr lang="en-US" sz="28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a:latin typeface="Cambria Math" panose="02040503050406030204" pitchFamily="18" charset="0"/>
                            <a:ea typeface="Calibri" panose="020F0502020204030204" pitchFamily="34" charset="0"/>
                            <a:cs typeface="Times New Roman" panose="02020603050405020304" pitchFamily="18" charset="0"/>
                          </a:rPr>
                        </m:ctrlPr>
                      </m:sSupPr>
                      <m:e>
                        <m:r>
                          <a:rPr lang="en-US" sz="2800" i="1">
                            <a:latin typeface="Cambria Math" panose="02040503050406030204" pitchFamily="18" charset="0"/>
                            <a:ea typeface="Calibri" panose="020F0502020204030204" pitchFamily="34" charset="0"/>
                            <a:cs typeface="Times New Roman" panose="02020603050405020304" pitchFamily="18" charset="0"/>
                          </a:rPr>
                          <m:t>𝑓</m:t>
                        </m:r>
                      </m:e>
                      <m:sup>
                        <m:r>
                          <a:rPr lang="en-US" sz="2800" i="1">
                            <a:latin typeface="Cambria Math" panose="02040503050406030204" pitchFamily="18" charset="0"/>
                            <a:ea typeface="Calibri" panose="020F0502020204030204" pitchFamily="34" charset="0"/>
                            <a:cs typeface="Times New Roman" panose="02020603050405020304" pitchFamily="18" charset="0"/>
                          </a:rPr>
                          <m:t>′</m:t>
                        </m:r>
                      </m:sup>
                    </m:sSup>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𝑥</m:t>
                    </m:r>
                    <m:r>
                      <a:rPr lang="en-US" sz="2800" i="1">
                        <a:latin typeface="Cambria Math" panose="02040503050406030204" pitchFamily="18" charset="0"/>
                        <a:ea typeface="Calibri" panose="020F0502020204030204" pitchFamily="34" charset="0"/>
                        <a:cs typeface="Times New Roman" panose="02020603050405020304" pitchFamily="18" charset="0"/>
                      </a:rPr>
                      <m:t>)</m:t>
                    </m:r>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 được cho như hình vẽ bên. </a:t>
                </a:r>
              </a:p>
              <a:p>
                <a:pPr marL="629920" indent="-629920" algn="just">
                  <a:spcBef>
                    <a:spcPts val="600"/>
                  </a:spcBef>
                  <a:spcAft>
                    <a:spcPts val="0"/>
                  </a:spcAft>
                  <a:tabLst>
                    <a:tab pos="629920" algn="l"/>
                  </a:tabLst>
                </a:pPr>
                <a:r>
                  <a:rPr lang="nl-NL"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Hàm số </a:t>
                </a:r>
                <a14:m>
                  <m:oMath xmlns:m="http://schemas.openxmlformats.org/officeDocument/2006/math">
                    <m:r>
                      <a:rPr lang="en-US" sz="2800" i="1">
                        <a:latin typeface="Cambria Math" panose="02040503050406030204" pitchFamily="18" charset="0"/>
                        <a:ea typeface="Calibri" panose="020F0502020204030204" pitchFamily="34" charset="0"/>
                        <a:cs typeface="Times New Roman" panose="02020603050405020304" pitchFamily="18" charset="0"/>
                      </a:rPr>
                      <m:t>𝑦</m:t>
                    </m:r>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𝑓</m:t>
                    </m:r>
                    <m:d>
                      <m:dPr>
                        <m:ctrlPr>
                          <a:rPr lang="en-US" sz="2800" i="1">
                            <a:latin typeface="Cambria Math" panose="02040503050406030204" pitchFamily="18" charset="0"/>
                            <a:ea typeface="Calibri" panose="020F0502020204030204" pitchFamily="34" charset="0"/>
                            <a:cs typeface="Times New Roman" panose="02020603050405020304" pitchFamily="18" charset="0"/>
                          </a:rPr>
                        </m:ctrlPr>
                      </m:dPr>
                      <m:e>
                        <m:r>
                          <a:rPr lang="en-US" sz="2800" i="1">
                            <a:latin typeface="Cambria Math" panose="02040503050406030204" pitchFamily="18" charset="0"/>
                            <a:ea typeface="Calibri" panose="020F0502020204030204" pitchFamily="34" charset="0"/>
                            <a:cs typeface="Times New Roman" panose="02020603050405020304" pitchFamily="18" charset="0"/>
                          </a:rPr>
                          <m:t>1</m:t>
                        </m:r>
                        <m:r>
                          <a:rPr lang="en-US" sz="2800" i="1">
                            <a:latin typeface="Cambria Math" panose="02040503050406030204" pitchFamily="18" charset="0"/>
                            <a:ea typeface="Calibri" panose="020F0502020204030204" pitchFamily="34" charset="0"/>
                            <a:cs typeface="Times New Roman" panose="02020603050405020304" pitchFamily="18" charset="0"/>
                          </a:rPr>
                          <m:t>−</m:t>
                        </m:r>
                        <m:f>
                          <m:fPr>
                            <m:ctrlPr>
                              <a:rPr lang="en-US" sz="2800" i="1">
                                <a:latin typeface="Cambria Math" panose="02040503050406030204" pitchFamily="18" charset="0"/>
                                <a:ea typeface="Calibri" panose="020F0502020204030204" pitchFamily="34" charset="0"/>
                                <a:cs typeface="Times New Roman" panose="02020603050405020304" pitchFamily="18" charset="0"/>
                              </a:rPr>
                            </m:ctrlPr>
                          </m:fPr>
                          <m:num>
                            <m:r>
                              <a:rPr lang="en-US" sz="2800" i="1">
                                <a:latin typeface="Cambria Math" panose="02040503050406030204" pitchFamily="18" charset="0"/>
                                <a:ea typeface="Calibri" panose="020F0502020204030204" pitchFamily="34" charset="0"/>
                                <a:cs typeface="Times New Roman" panose="02020603050405020304" pitchFamily="18" charset="0"/>
                              </a:rPr>
                              <m:t>𝑥</m:t>
                            </m:r>
                          </m:num>
                          <m:den>
                            <m:r>
                              <a:rPr lang="en-US" sz="2800" i="1">
                                <a:latin typeface="Cambria Math" panose="02040503050406030204" pitchFamily="18" charset="0"/>
                                <a:ea typeface="Calibri" panose="020F0502020204030204" pitchFamily="34" charset="0"/>
                                <a:cs typeface="Times New Roman" panose="02020603050405020304" pitchFamily="18" charset="0"/>
                              </a:rPr>
                              <m:t>2</m:t>
                            </m:r>
                          </m:den>
                        </m:f>
                      </m:e>
                    </m:d>
                    <m:r>
                      <a:rPr lang="en-US" sz="2800" i="1">
                        <a:latin typeface="Cambria Math" panose="02040503050406030204" pitchFamily="18" charset="0"/>
                        <a:ea typeface="Calibri" panose="020F0502020204030204" pitchFamily="34" charset="0"/>
                        <a:cs typeface="Times New Roman" panose="02020603050405020304" pitchFamily="18" charset="0"/>
                      </a:rPr>
                      <m:t>+</m:t>
                    </m:r>
                    <m:r>
                      <a:rPr lang="en-US" sz="2800" i="1">
                        <a:latin typeface="Cambria Math" panose="02040503050406030204" pitchFamily="18" charset="0"/>
                        <a:ea typeface="Calibri" panose="020F0502020204030204" pitchFamily="34" charset="0"/>
                        <a:cs typeface="Times New Roman" panose="02020603050405020304" pitchFamily="18" charset="0"/>
                      </a:rPr>
                      <m:t>𝑥</m:t>
                    </m:r>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nghịch biến trên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gn="just">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8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cs typeface="Times New Roman" panose="02020603050405020304" pitchFamily="18" charset="0"/>
                          </a:rPr>
                          <m:t>2</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4</m:t>
                        </m:r>
                      </m:e>
                    </m:d>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8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cs typeface="Times New Roman" panose="02020603050405020304" pitchFamily="18" charset="0"/>
                          </a:rPr>
                          <m:t>0</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2</m:t>
                        </m:r>
                      </m:e>
                    </m:d>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p>
              <a:p>
                <a:pPr marL="629920" algn="just">
                  <a:spcAft>
                    <a:spcPts val="0"/>
                  </a:spcAft>
                  <a:tabLst>
                    <a:tab pos="3599815" algn="l"/>
                    <a:tab pos="5039995" algn="l"/>
                  </a:tabLst>
                </a:pP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8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2</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0</m:t>
                        </m:r>
                      </m:e>
                    </m:d>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28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4</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2</m:t>
                        </m:r>
                      </m:e>
                    </m:d>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gn="ctr">
                  <a:spcAft>
                    <a:spcPts val="1000"/>
                  </a:spcAft>
                </a:pPr>
                <a:r>
                  <a:rPr lang="x-none" sz="28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Lời</a:t>
                </a:r>
                <a:r>
                  <a:rPr lang="x-none"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x-none" sz="28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gn="just">
                  <a:spcAft>
                    <a:spcPts val="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Đặt </a:t>
                </a:r>
                <a14:m>
                  <m:oMath xmlns:m="http://schemas.openxmlformats.org/officeDocument/2006/math">
                    <m:r>
                      <a:rPr lang="en-US" sz="2800" i="1">
                        <a:latin typeface="Cambria Math" panose="02040503050406030204" pitchFamily="18" charset="0"/>
                        <a:ea typeface="Times New Roman" panose="02020603050405020304" pitchFamily="18" charset="0"/>
                        <a:cs typeface="Times New Roman" panose="02020603050405020304" pitchFamily="18" charset="0"/>
                      </a:rPr>
                      <m:t>𝑔</m:t>
                    </m:r>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cs typeface="Times New Roman" panose="02020603050405020304" pitchFamily="18" charset="0"/>
                          </a:rPr>
                          <m:t>𝑥</m:t>
                        </m:r>
                      </m:e>
                    </m:d>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cs typeface="Times New Roman" panose="02020603050405020304" pitchFamily="18" charset="0"/>
                          </a:rPr>
                          <m:t>1</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cs typeface="Times New Roman" panose="02020603050405020304" pitchFamily="18" charset="0"/>
                              </a:rPr>
                              <m:t>𝑥</m:t>
                            </m:r>
                          </m:num>
                          <m:den>
                            <m:r>
                              <a:rPr lang="en-US" sz="2800" i="1">
                                <a:latin typeface="Cambria Math" panose="02040503050406030204" pitchFamily="18" charset="0"/>
                                <a:ea typeface="Times New Roman" panose="02020603050405020304" pitchFamily="18" charset="0"/>
                                <a:cs typeface="Times New Roman" panose="02020603050405020304" pitchFamily="18" charset="0"/>
                              </a:rPr>
                              <m:t>2</m:t>
                            </m:r>
                          </m:den>
                        </m:f>
                      </m:e>
                    </m:d>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𝑥</m:t>
                    </m:r>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 thì </a:t>
                </a:r>
                <a14:m>
                  <m:oMath xmlns:m="http://schemas.openxmlformats.org/officeDocument/2006/math">
                    <m:sSup>
                      <m:sSup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𝑔</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cs typeface="Times New Roman" panose="02020603050405020304" pitchFamily="18" charset="0"/>
                          </a:rPr>
                          <m:t>𝑥</m:t>
                        </m:r>
                      </m:e>
                    </m:d>
                    <m:r>
                      <a:rPr lang="en-US" sz="28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latin typeface="Cambria Math" panose="02040503050406030204" pitchFamily="18" charset="0"/>
                            <a:ea typeface="Times New Roman" panose="02020603050405020304" pitchFamily="18" charset="0"/>
                            <a:cs typeface="Times New Roman" panose="02020603050405020304" pitchFamily="18" charset="0"/>
                          </a:rPr>
                          <m:t>2</m:t>
                        </m:r>
                      </m:den>
                    </m:f>
                    <m:sSup>
                      <m:sSup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𝑓</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cs typeface="Times New Roman" panose="02020603050405020304" pitchFamily="18" charset="0"/>
                          </a:rPr>
                          <m:t>1</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cs typeface="Times New Roman" panose="02020603050405020304" pitchFamily="18" charset="0"/>
                              </a:rPr>
                              <m:t>𝑥</m:t>
                            </m:r>
                          </m:num>
                          <m:den>
                            <m:r>
                              <a:rPr lang="en-US" sz="2800" i="1">
                                <a:latin typeface="Cambria Math" panose="02040503050406030204" pitchFamily="18" charset="0"/>
                                <a:ea typeface="Times New Roman" panose="02020603050405020304" pitchFamily="18" charset="0"/>
                                <a:cs typeface="Times New Roman" panose="02020603050405020304" pitchFamily="18" charset="0"/>
                              </a:rPr>
                              <m:t>2</m:t>
                            </m:r>
                          </m:den>
                        </m:f>
                      </m:e>
                    </m:d>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1</m:t>
                    </m:r>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lgn="just">
                  <a:spcAft>
                    <a:spcPts val="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Ta có </a:t>
                </a:r>
                <a14:m>
                  <m:oMath xmlns:m="http://schemas.openxmlformats.org/officeDocument/2006/math">
                    <m:sSup>
                      <m:sSup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𝑔</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cs typeface="Times New Roman" panose="02020603050405020304" pitchFamily="18" charset="0"/>
                          </a:rPr>
                          <m:t>𝑥</m:t>
                        </m:r>
                      </m:e>
                    </m:d>
                    <m:r>
                      <a:rPr lang="en-US" sz="2800" i="1">
                        <a:latin typeface="Cambria Math" panose="02040503050406030204" pitchFamily="18" charset="0"/>
                        <a:ea typeface="Times New Roman" panose="02020603050405020304" pitchFamily="18" charset="0"/>
                        <a:cs typeface="Times New Roman" panose="02020603050405020304" pitchFamily="18" charset="0"/>
                      </a:rPr>
                      <m:t>&lt;</m:t>
                    </m:r>
                    <m:r>
                      <a:rPr lang="en-US" sz="2800" i="1">
                        <a:latin typeface="Cambria Math" panose="02040503050406030204" pitchFamily="18" charset="0"/>
                        <a:ea typeface="Times New Roman" panose="02020603050405020304" pitchFamily="18" charset="0"/>
                        <a:cs typeface="Times New Roman" panose="02020603050405020304" pitchFamily="18" charset="0"/>
                      </a:rPr>
                      <m:t>0</m:t>
                    </m:r>
                    <m:r>
                      <a:rPr lang="en-US" sz="2800" i="1">
                        <a:latin typeface="Cambria Math" panose="02040503050406030204" pitchFamily="18" charset="0"/>
                        <a:ea typeface="Times New Roman" panose="02020603050405020304" pitchFamily="18" charset="0"/>
                        <a:cs typeface="Cambria Math" panose="02040503050406030204" pitchFamily="18" charset="0"/>
                      </a:rPr>
                      <m:t>⇔</m:t>
                    </m:r>
                    <m:sSup>
                      <m:sSup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𝑓</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cs typeface="Times New Roman" panose="02020603050405020304" pitchFamily="18" charset="0"/>
                          </a:rPr>
                          <m:t>1</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cs typeface="Times New Roman" panose="02020603050405020304" pitchFamily="18" charset="0"/>
                              </a:rPr>
                              <m:t>𝑥</m:t>
                            </m:r>
                          </m:num>
                          <m:den>
                            <m:r>
                              <a:rPr lang="en-US" sz="2800" i="1">
                                <a:latin typeface="Cambria Math" panose="02040503050406030204" pitchFamily="18" charset="0"/>
                                <a:ea typeface="Times New Roman" panose="02020603050405020304" pitchFamily="18" charset="0"/>
                                <a:cs typeface="Times New Roman" panose="02020603050405020304" pitchFamily="18" charset="0"/>
                              </a:rPr>
                              <m:t>2</m:t>
                            </m:r>
                          </m:den>
                        </m:f>
                      </m:e>
                    </m:d>
                    <m:r>
                      <a:rPr lang="en-US" sz="2800" i="1">
                        <a:latin typeface="Cambria Math" panose="02040503050406030204" pitchFamily="18" charset="0"/>
                        <a:ea typeface="Times New Roman" panose="02020603050405020304" pitchFamily="18" charset="0"/>
                        <a:cs typeface="Times New Roman" panose="02020603050405020304" pitchFamily="18" charset="0"/>
                      </a:rPr>
                      <m:t>&gt;</m:t>
                    </m:r>
                    <m:r>
                      <a:rPr lang="en-US" sz="2800" i="1">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spcAft>
                    <a:spcPts val="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TH1: </a:t>
                </a:r>
                <a14:m>
                  <m:oMath xmlns:m="http://schemas.openxmlformats.org/officeDocument/2006/math">
                    <m:sSup>
                      <m:sSup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𝑓</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cs typeface="Times New Roman" panose="02020603050405020304" pitchFamily="18" charset="0"/>
                          </a:rPr>
                          <m:t>1</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cs typeface="Times New Roman" panose="02020603050405020304" pitchFamily="18" charset="0"/>
                              </a:rPr>
                              <m:t>𝑥</m:t>
                            </m:r>
                          </m:num>
                          <m:den>
                            <m:r>
                              <a:rPr lang="en-US" sz="2800" i="1">
                                <a:latin typeface="Cambria Math" panose="02040503050406030204" pitchFamily="18" charset="0"/>
                                <a:ea typeface="Times New Roman" panose="02020603050405020304" pitchFamily="18" charset="0"/>
                                <a:cs typeface="Times New Roman" panose="02020603050405020304" pitchFamily="18" charset="0"/>
                              </a:rPr>
                              <m:t>2</m:t>
                            </m:r>
                          </m:den>
                        </m:f>
                      </m:e>
                    </m:d>
                    <m:r>
                      <a:rPr lang="en-US" sz="2800" i="1">
                        <a:latin typeface="Cambria Math" panose="02040503050406030204" pitchFamily="18" charset="0"/>
                        <a:ea typeface="Times New Roman" panose="02020603050405020304" pitchFamily="18" charset="0"/>
                        <a:cs typeface="Times New Roman" panose="02020603050405020304" pitchFamily="18" charset="0"/>
                      </a:rPr>
                      <m:t>&gt;</m:t>
                    </m:r>
                    <m:r>
                      <a:rPr lang="en-US" sz="2800" i="1">
                        <a:latin typeface="Cambria Math" panose="02040503050406030204" pitchFamily="18" charset="0"/>
                        <a:ea typeface="Times New Roman" panose="02020603050405020304" pitchFamily="18" charset="0"/>
                        <a:cs typeface="Times New Roman" panose="02020603050405020304" pitchFamily="18" charset="0"/>
                      </a:rPr>
                      <m:t>2</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1</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cs typeface="Times New Roman" panose="02020603050405020304" pitchFamily="18" charset="0"/>
                          </a:rPr>
                          <m:t>𝑥</m:t>
                        </m:r>
                      </m:num>
                      <m:den>
                        <m:r>
                          <a:rPr lang="en-US" sz="2800" i="1">
                            <a:latin typeface="Cambria Math" panose="02040503050406030204" pitchFamily="18" charset="0"/>
                            <a:ea typeface="Times New Roman" panose="02020603050405020304" pitchFamily="18" charset="0"/>
                            <a:cs typeface="Times New Roman" panose="02020603050405020304" pitchFamily="18" charset="0"/>
                          </a:rPr>
                          <m:t>2</m:t>
                        </m:r>
                      </m:den>
                    </m:f>
                    <m:r>
                      <a:rPr lang="en-US" sz="2800" i="1">
                        <a:latin typeface="Cambria Math" panose="02040503050406030204" pitchFamily="18" charset="0"/>
                        <a:ea typeface="Times New Roman" panose="02020603050405020304" pitchFamily="18" charset="0"/>
                        <a:cs typeface="Times New Roman" panose="02020603050405020304" pitchFamily="18" charset="0"/>
                      </a:rPr>
                      <m:t>&gt;</m:t>
                    </m:r>
                    <m:r>
                      <a:rPr lang="en-US" sz="2800" i="1">
                        <a:latin typeface="Cambria Math" panose="02040503050406030204" pitchFamily="18" charset="0"/>
                        <a:ea typeface="Times New Roman" panose="02020603050405020304" pitchFamily="18" charset="0"/>
                        <a:cs typeface="Times New Roman" panose="02020603050405020304" pitchFamily="18" charset="0"/>
                      </a:rPr>
                      <m:t>2</m:t>
                    </m:r>
                    <m:r>
                      <a:rPr lang="en-US" sz="2800" i="1">
                        <a:latin typeface="Cambria Math" panose="02040503050406030204" pitchFamily="18" charset="0"/>
                        <a:ea typeface="Times New Roman" panose="02020603050405020304" pitchFamily="18" charset="0"/>
                        <a:cs typeface="Cambria Math" panose="020405030504060302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latin typeface="Cambria Math" panose="02040503050406030204" pitchFamily="18" charset="0"/>
                        <a:ea typeface="Times New Roman" panose="02020603050405020304" pitchFamily="18" charset="0"/>
                        <a:cs typeface="Times New Roman" panose="02020603050405020304" pitchFamily="18" charset="0"/>
                      </a:rPr>
                      <m:t>&lt;−</m:t>
                    </m:r>
                    <m:r>
                      <a:rPr lang="en-US" sz="2800" i="1">
                        <a:latin typeface="Cambria Math" panose="02040503050406030204" pitchFamily="18" charset="0"/>
                        <a:ea typeface="Times New Roman" panose="02020603050405020304" pitchFamily="18" charset="0"/>
                        <a:cs typeface="Times New Roman" panose="02020603050405020304" pitchFamily="18" charset="0"/>
                      </a:rPr>
                      <m:t>2</m:t>
                    </m:r>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 nên loại </a:t>
                </a:r>
                <a:r>
                  <a:rPr lang="en-US" sz="2800" b="1">
                    <a:latin typeface="Times New Roman" panose="02020603050405020304" pitchFamily="18" charset="0"/>
                    <a:ea typeface="Calibri" panose="020F0502020204030204" pitchFamily="34" charset="0"/>
                    <a:cs typeface="Times New Roman" panose="02020603050405020304" pitchFamily="18" charset="0"/>
                  </a:rPr>
                  <a:t>B, C</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TH2: </a:t>
                </a:r>
                <a14:m>
                  <m:oMath xmlns:m="http://schemas.openxmlformats.org/officeDocument/2006/math">
                    <m:sSup>
                      <m:sSup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800" i="1">
                            <a:latin typeface="Cambria Math" panose="02040503050406030204" pitchFamily="18" charset="0"/>
                            <a:ea typeface="Times New Roman" panose="02020603050405020304" pitchFamily="18" charset="0"/>
                            <a:cs typeface="Times New Roman" panose="02020603050405020304" pitchFamily="18" charset="0"/>
                          </a:rPr>
                          <m:t>𝑓</m:t>
                        </m:r>
                      </m:e>
                      <m:sup>
                        <m:r>
                          <a:rPr lang="en-US" sz="2800" i="1">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cs typeface="Times New Roman" panose="02020603050405020304" pitchFamily="18" charset="0"/>
                          </a:rPr>
                          <m:t>1</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cs typeface="Times New Roman" panose="02020603050405020304" pitchFamily="18" charset="0"/>
                              </a:rPr>
                              <m:t>𝑥</m:t>
                            </m:r>
                          </m:num>
                          <m:den>
                            <m:r>
                              <a:rPr lang="en-US" sz="2800" i="1">
                                <a:latin typeface="Cambria Math" panose="02040503050406030204" pitchFamily="18" charset="0"/>
                                <a:ea typeface="Times New Roman" panose="02020603050405020304" pitchFamily="18" charset="0"/>
                                <a:cs typeface="Times New Roman" panose="02020603050405020304" pitchFamily="18" charset="0"/>
                              </a:rPr>
                              <m:t>2</m:t>
                            </m:r>
                          </m:den>
                        </m:f>
                      </m:e>
                    </m:d>
                    <m:r>
                      <a:rPr lang="en-US" sz="2800" i="1">
                        <a:latin typeface="Cambria Math" panose="02040503050406030204" pitchFamily="18" charset="0"/>
                        <a:ea typeface="Times New Roman" panose="02020603050405020304" pitchFamily="18" charset="0"/>
                        <a:cs typeface="Times New Roman" panose="02020603050405020304" pitchFamily="18" charset="0"/>
                      </a:rPr>
                      <m:t>&gt;</m:t>
                    </m:r>
                    <m:r>
                      <a:rPr lang="en-US" sz="2800" i="1">
                        <a:latin typeface="Cambria Math" panose="02040503050406030204" pitchFamily="18" charset="0"/>
                        <a:ea typeface="Times New Roman" panose="02020603050405020304" pitchFamily="18" charset="0"/>
                        <a:cs typeface="Times New Roman" panose="02020603050405020304" pitchFamily="18" charset="0"/>
                      </a:rPr>
                      <m:t>2</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1</m:t>
                    </m:r>
                    <m:r>
                      <a:rPr lang="en-US" sz="2800" i="1">
                        <a:latin typeface="Cambria Math" panose="02040503050406030204" pitchFamily="18" charset="0"/>
                        <a:ea typeface="Times New Roman" panose="02020603050405020304" pitchFamily="18" charset="0"/>
                        <a:cs typeface="Times New Roman" panose="02020603050405020304" pitchFamily="18" charset="0"/>
                      </a:rPr>
                      <m:t>&lt;</m:t>
                    </m:r>
                    <m:r>
                      <a:rPr lang="en-US" sz="2800" i="1">
                        <a:latin typeface="Cambria Math" panose="02040503050406030204" pitchFamily="18" charset="0"/>
                        <a:ea typeface="Times New Roman" panose="02020603050405020304" pitchFamily="18" charset="0"/>
                        <a:cs typeface="Times New Roman" panose="02020603050405020304" pitchFamily="18" charset="0"/>
                      </a:rPr>
                      <m:t>1</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cs typeface="Times New Roman" panose="02020603050405020304" pitchFamily="18" charset="0"/>
                          </a:rPr>
                          <m:t>𝑥</m:t>
                        </m:r>
                      </m:num>
                      <m:den>
                        <m:r>
                          <a:rPr lang="en-US" sz="2800" i="1">
                            <a:latin typeface="Cambria Math" panose="02040503050406030204" pitchFamily="18" charset="0"/>
                            <a:ea typeface="Times New Roman" panose="02020603050405020304" pitchFamily="18" charset="0"/>
                            <a:cs typeface="Times New Roman" panose="02020603050405020304" pitchFamily="18" charset="0"/>
                          </a:rPr>
                          <m:t>2</m:t>
                        </m:r>
                      </m:den>
                    </m:f>
                    <m:r>
                      <a:rPr lang="en-US" sz="2800" i="1">
                        <a:latin typeface="Cambria Math" panose="02040503050406030204" pitchFamily="18" charset="0"/>
                        <a:ea typeface="Times New Roman" panose="02020603050405020304" pitchFamily="18" charset="0"/>
                        <a:cs typeface="Times New Roman" panose="02020603050405020304" pitchFamily="18" charset="0"/>
                      </a:rPr>
                      <m:t>&lt;</m:t>
                    </m:r>
                    <m:r>
                      <a:rPr lang="en-US" sz="2800" i="1">
                        <a:latin typeface="Cambria Math" panose="02040503050406030204" pitchFamily="18" charset="0"/>
                        <a:ea typeface="Times New Roman" panose="02020603050405020304" pitchFamily="18" charset="0"/>
                        <a:cs typeface="Times New Roman" panose="02020603050405020304" pitchFamily="18" charset="0"/>
                      </a:rPr>
                      <m:t>𝑎</m:t>
                    </m:r>
                    <m:r>
                      <a:rPr lang="en-US" sz="2800" i="1">
                        <a:latin typeface="Cambria Math" panose="02040503050406030204" pitchFamily="18" charset="0"/>
                        <a:ea typeface="Times New Roman" panose="02020603050405020304" pitchFamily="18" charset="0"/>
                        <a:cs typeface="Times New Roman" panose="02020603050405020304" pitchFamily="18" charset="0"/>
                      </a:rPr>
                      <m:t> </m:t>
                    </m:r>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cs typeface="Times New Roman" panose="02020603050405020304" pitchFamily="18" charset="0"/>
                          </a:rPr>
                          <m:t>𝑎</m:t>
                        </m:r>
                        <m:r>
                          <a:rPr lang="en-US" sz="2800" i="1">
                            <a:latin typeface="Cambria Math" panose="02040503050406030204" pitchFamily="18" charset="0"/>
                            <a:ea typeface="Times New Roman" panose="02020603050405020304" pitchFamily="18" charset="0"/>
                            <a:cs typeface="Times New Roman" panose="02020603050405020304" pitchFamily="18" charset="0"/>
                          </a:rPr>
                          <m:t>&lt;</m:t>
                        </m:r>
                        <m:r>
                          <a:rPr lang="en-US" sz="2800" i="1">
                            <a:latin typeface="Cambria Math" panose="02040503050406030204" pitchFamily="18" charset="0"/>
                            <a:ea typeface="Times New Roman" panose="02020603050405020304" pitchFamily="18" charset="0"/>
                            <a:cs typeface="Times New Roman" panose="02020603050405020304" pitchFamily="18" charset="0"/>
                          </a:rPr>
                          <m:t>0</m:t>
                        </m:r>
                      </m:e>
                    </m:d>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2</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2</m:t>
                    </m:r>
                    <m:r>
                      <a:rPr lang="en-US" sz="2800" i="1">
                        <a:latin typeface="Cambria Math" panose="02040503050406030204" pitchFamily="18" charset="0"/>
                        <a:ea typeface="Times New Roman" panose="02020603050405020304" pitchFamily="18" charset="0"/>
                        <a:cs typeface="Times New Roman" panose="02020603050405020304" pitchFamily="18" charset="0"/>
                      </a:rPr>
                      <m:t>𝑎</m:t>
                    </m:r>
                    <m:r>
                      <a:rPr lang="en-US" sz="2800" i="1">
                        <a:latin typeface="Cambria Math" panose="02040503050406030204" pitchFamily="18" charset="0"/>
                        <a:ea typeface="Times New Roman" panose="02020603050405020304" pitchFamily="18" charset="0"/>
                        <a:cs typeface="Times New Roman" panose="02020603050405020304" pitchFamily="18" charset="0"/>
                      </a:rPr>
                      <m:t>&lt;</m:t>
                    </m:r>
                    <m:r>
                      <a:rPr lang="en-US" sz="2800" i="1">
                        <a:latin typeface="Cambria Math" panose="02040503050406030204" pitchFamily="18" charset="0"/>
                        <a:ea typeface="Times New Roman" panose="02020603050405020304" pitchFamily="18" charset="0"/>
                        <a:cs typeface="Times New Roman" panose="02020603050405020304" pitchFamily="18" charset="0"/>
                      </a:rPr>
                      <m:t>𝑥</m:t>
                    </m:r>
                    <m:r>
                      <a:rPr lang="en-US" sz="2800" i="1">
                        <a:latin typeface="Cambria Math" panose="02040503050406030204" pitchFamily="18" charset="0"/>
                        <a:ea typeface="Times New Roman" panose="02020603050405020304" pitchFamily="18" charset="0"/>
                        <a:cs typeface="Times New Roman" panose="02020603050405020304" pitchFamily="18" charset="0"/>
                      </a:rPr>
                      <m:t>&lt;</m:t>
                    </m:r>
                    <m:r>
                      <a:rPr lang="en-US" sz="2800" i="1">
                        <a:latin typeface="Cambria Math" panose="02040503050406030204" pitchFamily="18" charset="0"/>
                        <a:ea typeface="Times New Roman" panose="02020603050405020304" pitchFamily="18" charset="0"/>
                        <a:cs typeface="Times New Roman" panose="02020603050405020304" pitchFamily="18" charset="0"/>
                      </a:rPr>
                      <m:t>4</m:t>
                    </m:r>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p>
              <a:p>
                <a:pPr marL="629920">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Do </a:t>
                </a:r>
                <a14:m>
                  <m:oMath xmlns:m="http://schemas.openxmlformats.org/officeDocument/2006/math">
                    <m:r>
                      <a:rPr lang="en-US" sz="2800" i="1">
                        <a:latin typeface="Cambria Math" panose="02040503050406030204" pitchFamily="18" charset="0"/>
                        <a:ea typeface="Times New Roman" panose="02020603050405020304" pitchFamily="18" charset="0"/>
                        <a:cs typeface="Times New Roman" panose="02020603050405020304" pitchFamily="18" charset="0"/>
                      </a:rPr>
                      <m:t>2</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2</m:t>
                    </m:r>
                    <m:r>
                      <a:rPr lang="en-US" sz="2800" i="1">
                        <a:latin typeface="Cambria Math" panose="02040503050406030204" pitchFamily="18" charset="0"/>
                        <a:ea typeface="Times New Roman" panose="02020603050405020304" pitchFamily="18" charset="0"/>
                        <a:cs typeface="Times New Roman" panose="02020603050405020304" pitchFamily="18" charset="0"/>
                      </a:rPr>
                      <m:t>𝑎</m:t>
                    </m:r>
                    <m:r>
                      <a:rPr lang="en-US" sz="2800" i="1">
                        <a:latin typeface="Cambria Math" panose="02040503050406030204" pitchFamily="18" charset="0"/>
                        <a:ea typeface="Times New Roman" panose="02020603050405020304" pitchFamily="18" charset="0"/>
                        <a:cs typeface="Times New Roman" panose="02020603050405020304" pitchFamily="18" charset="0"/>
                      </a:rPr>
                      <m:t>&gt;</m:t>
                    </m:r>
                    <m:r>
                      <a:rPr lang="en-US" sz="2800" i="1">
                        <a:latin typeface="Cambria Math" panose="02040503050406030204" pitchFamily="18" charset="0"/>
                        <a:ea typeface="Times New Roman" panose="02020603050405020304" pitchFamily="18" charset="0"/>
                        <a:cs typeface="Times New Roman" panose="02020603050405020304" pitchFamily="18" charset="0"/>
                      </a:rPr>
                      <m:t>2</m:t>
                    </m:r>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nên loại </a:t>
                </a:r>
                <a:r>
                  <a:rPr lang="en-US" sz="2800" b="1">
                    <a:latin typeface="Times New Roman" panose="02020603050405020304" pitchFamily="18" charset="0"/>
                    <a:ea typeface="Times New Roman" panose="02020603050405020304" pitchFamily="18" charset="0"/>
                    <a:cs typeface="Times New Roman" panose="02020603050405020304" pitchFamily="18" charset="0"/>
                  </a:rPr>
                  <a:t>A. </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629920"/>
                <a:r>
                  <a:rPr lang="en-US" sz="2800">
                    <a:latin typeface="Times New Roman" panose="02020603050405020304" pitchFamily="18" charset="0"/>
                    <a:ea typeface="Times New Roman" panose="02020603050405020304" pitchFamily="18" charset="0"/>
                    <a:cs typeface="Times New Roman" panose="02020603050405020304" pitchFamily="18" charset="0"/>
                  </a:rPr>
                  <a:t>Vậy hàm số </a:t>
                </a:r>
                <a14:m>
                  <m:oMath xmlns:m="http://schemas.openxmlformats.org/officeDocument/2006/math">
                    <m:r>
                      <a:rPr lang="en-US" sz="2800" i="1">
                        <a:latin typeface="Cambria Math" panose="02040503050406030204" pitchFamily="18" charset="0"/>
                        <a:ea typeface="Times New Roman" panose="02020603050405020304" pitchFamily="18" charset="0"/>
                        <a:cs typeface="Times New Roman" panose="02020603050405020304" pitchFamily="18" charset="0"/>
                      </a:rPr>
                      <m:t>𝑦</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cs typeface="Times New Roman" panose="02020603050405020304" pitchFamily="18" charset="0"/>
                          </a:rPr>
                          <m:t>1</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latin typeface="Cambria Math" panose="02040503050406030204" pitchFamily="18" charset="0"/>
                                <a:ea typeface="Times New Roman" panose="02020603050405020304" pitchFamily="18" charset="0"/>
                                <a:cs typeface="Times New Roman" panose="02020603050405020304" pitchFamily="18" charset="0"/>
                              </a:rPr>
                              <m:t>𝑥</m:t>
                            </m:r>
                          </m:num>
                          <m:den>
                            <m:r>
                              <a:rPr lang="en-US" sz="2800" i="1">
                                <a:latin typeface="Cambria Math" panose="02040503050406030204" pitchFamily="18" charset="0"/>
                                <a:ea typeface="Times New Roman" panose="02020603050405020304" pitchFamily="18" charset="0"/>
                                <a:cs typeface="Times New Roman" panose="02020603050405020304" pitchFamily="18" charset="0"/>
                              </a:rPr>
                              <m:t>2</m:t>
                            </m:r>
                          </m:den>
                        </m:f>
                      </m:e>
                    </m:d>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nghịch biến trên </a:t>
                </a:r>
                <a14:m>
                  <m:oMath xmlns:m="http://schemas.openxmlformats.org/officeDocument/2006/math">
                    <m:d>
                      <m:dPr>
                        <m:ctrlPr>
                          <a:rPr lang="en-US" sz="28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4</m:t>
                        </m:r>
                        <m:r>
                          <a:rPr lang="en-US" sz="2800" i="1">
                            <a:latin typeface="Cambria Math" panose="02040503050406030204" pitchFamily="18" charset="0"/>
                            <a:ea typeface="Times New Roman" panose="02020603050405020304" pitchFamily="18" charset="0"/>
                            <a:cs typeface="Times New Roman" panose="02020603050405020304" pitchFamily="18" charset="0"/>
                          </a:rPr>
                          <m:t>;−</m:t>
                        </m:r>
                        <m:r>
                          <a:rPr lang="en-US" sz="2800" i="1">
                            <a:latin typeface="Cambria Math" panose="02040503050406030204" pitchFamily="18" charset="0"/>
                            <a:ea typeface="Times New Roman" panose="02020603050405020304" pitchFamily="18" charset="0"/>
                            <a:cs typeface="Times New Roman" panose="02020603050405020304" pitchFamily="18" charset="0"/>
                          </a:rPr>
                          <m:t>2</m:t>
                        </m:r>
                      </m:e>
                    </m:d>
                  </m:oMath>
                </a14:m>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nl-N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Rectangle 2">
                <a:extLst>
                  <a:ext uri="{FF2B5EF4-FFF2-40B4-BE49-F238E27FC236}">
                    <a16:creationId xmlns:a16="http://schemas.microsoft.com/office/drawing/2014/main" id="{7AC26EA4-E640-4AD7-8B0A-0A3188887579}"/>
                  </a:ext>
                </a:extLst>
              </p:cNvPr>
              <p:cNvSpPr>
                <a:spLocks noRot="1" noChangeAspect="1" noMove="1" noResize="1" noEditPoints="1" noAdjustHandles="1" noChangeArrowheads="1" noChangeShapeType="1" noTextEdit="1"/>
              </p:cNvSpPr>
              <p:nvPr/>
            </p:nvSpPr>
            <p:spPr>
              <a:xfrm>
                <a:off x="127000" y="53011"/>
                <a:ext cx="11099800" cy="6751977"/>
              </a:xfrm>
              <a:prstGeom prst="rect">
                <a:avLst/>
              </a:prstGeom>
              <a:blipFill>
                <a:blip r:embed="rId2"/>
                <a:stretch>
                  <a:fillRect l="-1153" t="-994" r="-197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E6388F7-1EA7-4A7A-ACD5-D719BD778479}"/>
              </a:ext>
            </a:extLst>
          </p:cNvPr>
          <p:cNvPicPr/>
          <p:nvPr/>
        </p:nvPicPr>
        <p:blipFill rotWithShape="1">
          <a:blip r:embed="rId3" cstate="print">
            <a:extLst>
              <a:ext uri="{BEBA8EAE-BF5A-486C-A8C5-ECC9F3942E4B}">
                <a14:imgProps xmlns:a14="http://schemas.microsoft.com/office/drawing/2010/main">
                  <a14:imgLayer r:embed="rId4">
                    <a14:imgEffect>
                      <a14:backgroundRemoval t="0" b="89701" l="2144" r="97397">
                        <a14:foregroundMark x1="2910" y1="22924" x2="2603" y2="43854"/>
                        <a14:foregroundMark x1="2603" y1="43854" x2="5666" y2="64120"/>
                        <a14:foregroundMark x1="5666" y1="64120" x2="14242" y2="83056"/>
                        <a14:foregroundMark x1="14242" y1="83056" x2="22262" y2="89383"/>
                        <a14:foregroundMark x1="78379" y1="89500" x2="91424" y2="80066"/>
                        <a14:foregroundMark x1="91424" y1="80066" x2="98315" y2="17608"/>
                        <a14:foregroundMark x1="98315" y1="17608" x2="90505" y2="2326"/>
                        <a14:foregroundMark x1="90505" y1="2326" x2="6279" y2="332"/>
                        <a14:foregroundMark x1="6279" y1="332" x2="2450" y2="20266"/>
                        <a14:foregroundMark x1="2450" y1="20266" x2="2910" y2="51163"/>
                        <a14:foregroundMark x1="17764" y1="664" x2="8116" y2="10299"/>
                        <a14:foregroundMark x1="8116" y1="10299" x2="11945" y2="39535"/>
                        <a14:foregroundMark x1="11945" y1="39535" x2="24349" y2="52824"/>
                        <a14:foregroundMark x1="24349" y1="52824" x2="36600" y2="48173"/>
                        <a14:foregroundMark x1="36600" y1="48173" x2="37825" y2="26578"/>
                        <a14:foregroundMark x1="37825" y1="26578" x2="31394" y2="9302"/>
                        <a14:foregroundMark x1="31394" y1="9302" x2="21133" y2="997"/>
                        <a14:foregroundMark x1="21133" y1="997" x2="17305" y2="997"/>
                        <a14:foregroundMark x1="60643" y1="9302" x2="46708" y2="16944"/>
                        <a14:foregroundMark x1="46708" y1="16944" x2="38591" y2="30897"/>
                        <a14:foregroundMark x1="38591" y1="30897" x2="36907" y2="53488"/>
                        <a14:foregroundMark x1="36907" y1="53488" x2="44717" y2="75083"/>
                        <a14:foregroundMark x1="44717" y1="75083" x2="55896" y2="86047"/>
                        <a14:foregroundMark x1="55896" y1="86047" x2="71669" y2="72757"/>
                        <a14:foregroundMark x1="71669" y1="72757" x2="77029" y2="47508"/>
                        <a14:foregroundMark x1="77029" y1="47508" x2="67534" y2="11960"/>
                        <a14:foregroundMark x1="67534" y1="11960" x2="58652" y2="664"/>
                        <a14:foregroundMark x1="58652" y1="664" x2="56508" y2="0"/>
                        <a14:foregroundMark x1="89893" y1="1993" x2="80398" y2="23920"/>
                        <a14:foregroundMark x1="80398" y1="23920" x2="78560" y2="49834"/>
                        <a14:foregroundMark x1="78560" y1="49834" x2="87136" y2="67442"/>
                        <a14:foregroundMark x1="87136" y1="67442" x2="97090" y2="57143"/>
                        <a14:foregroundMark x1="97090" y1="57143" x2="97397" y2="12292"/>
                        <a14:foregroundMark x1="97397" y1="12292" x2="88208" y2="3987"/>
                        <a14:backgroundMark x1="1531" y1="90033" x2="34916" y2="97010"/>
                        <a14:backgroundMark x1="34916" y1="97010" x2="12864" y2="92027"/>
                        <a14:backgroundMark x1="12864" y1="92027" x2="3522" y2="81728"/>
                        <a14:backgroundMark x1="3522" y1="81728" x2="11485" y2="96013"/>
                        <a14:backgroundMark x1="11485" y1="96013" x2="33844" y2="98339"/>
                        <a14:backgroundMark x1="33844" y1="98339" x2="45482" y2="96013"/>
                        <a14:backgroundMark x1="45482" y1="96013" x2="56355" y2="97010"/>
                        <a14:backgroundMark x1="56355" y1="97010" x2="92037" y2="92359"/>
                        <a14:backgroundMark x1="92037" y1="92359" x2="90046" y2="94352"/>
                        <a14:backgroundMark x1="2144" y1="86047" x2="10720" y2="94684"/>
                        <a14:backgroundMark x1="4594" y1="85050" x2="3982" y2="96346"/>
                        <a14:backgroundMark x1="3216" y1="83389" x2="3522" y2="97010"/>
                        <a14:backgroundMark x1="3216" y1="85382" x2="3522" y2="93688"/>
                      </a14:backgroundRemoval>
                    </a14:imgEffect>
                  </a14:imgLayer>
                </a14:imgProps>
              </a:ext>
              <a:ext uri="{28A0092B-C50C-407E-A947-70E740481C1C}">
                <a14:useLocalDpi xmlns:a14="http://schemas.microsoft.com/office/drawing/2010/main" val="0"/>
              </a:ext>
            </a:extLst>
          </a:blip>
          <a:srcRect l="2941" r="3268"/>
          <a:stretch/>
        </p:blipFill>
        <p:spPr bwMode="auto">
          <a:xfrm>
            <a:off x="7835900" y="596900"/>
            <a:ext cx="4356100" cy="2590800"/>
          </a:xfrm>
          <a:prstGeom prst="rect">
            <a:avLst/>
          </a:prstGeom>
          <a:noFill/>
          <a:ln>
            <a:noFill/>
          </a:ln>
        </p:spPr>
      </p:pic>
      <p:sp>
        <p:nvSpPr>
          <p:cNvPr id="5" name="Oval 4">
            <a:extLst>
              <a:ext uri="{FF2B5EF4-FFF2-40B4-BE49-F238E27FC236}">
                <a16:creationId xmlns:a16="http://schemas.microsoft.com/office/drawing/2014/main" id="{194C70E6-8B5E-4E5B-8B42-1E6D9F67A7CC}"/>
              </a:ext>
            </a:extLst>
          </p:cNvPr>
          <p:cNvSpPr/>
          <p:nvPr/>
        </p:nvSpPr>
        <p:spPr>
          <a:xfrm>
            <a:off x="3704566" y="2095500"/>
            <a:ext cx="461033" cy="469900"/>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Arrow: Left 5">
            <a:hlinkClick r:id="rId5" action="ppaction://hlinksldjump"/>
            <a:extLst>
              <a:ext uri="{FF2B5EF4-FFF2-40B4-BE49-F238E27FC236}">
                <a16:creationId xmlns:a16="http://schemas.microsoft.com/office/drawing/2014/main" id="{80BD413B-BD2E-4512-AF04-855500910146}"/>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98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1000"/>
                                        <p:tgtEl>
                                          <p:spTgt spid="3">
                                            <p:txEl>
                                              <p:pRg st="4" end="4"/>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wipe(left)">
                                      <p:cBhvr>
                                        <p:cTn id="11" dur="1000"/>
                                        <p:tgtEl>
                                          <p:spTgt spid="3">
                                            <p:txEl>
                                              <p:pRg st="5" end="5"/>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wipe(left)">
                                      <p:cBhvr>
                                        <p:cTn id="15" dur="1000"/>
                                        <p:tgtEl>
                                          <p:spTgt spid="3">
                                            <p:txEl>
                                              <p:pRg st="6" end="6"/>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wipe(left)">
                                      <p:cBhvr>
                                        <p:cTn id="19" dur="1000"/>
                                        <p:tgtEl>
                                          <p:spTgt spid="3">
                                            <p:txEl>
                                              <p:pRg st="7" end="7"/>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wipe(left)">
                                      <p:cBhvr>
                                        <p:cTn id="23" dur="1000"/>
                                        <p:tgtEl>
                                          <p:spTgt spid="3">
                                            <p:txEl>
                                              <p:pRg st="8" end="8"/>
                                            </p:txEl>
                                          </p:spTgt>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wipe(left)">
                                      <p:cBhvr>
                                        <p:cTn id="27" dur="1000"/>
                                        <p:tgtEl>
                                          <p:spTgt spid="3">
                                            <p:txEl>
                                              <p:pRg st="9" end="9"/>
                                            </p:txEl>
                                          </p:spTgt>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wipe(left)">
                                      <p:cBhvr>
                                        <p:cTn id="31" dur="1000"/>
                                        <p:tgtEl>
                                          <p:spTgt spid="3">
                                            <p:txEl>
                                              <p:pRg st="10" end="1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circle(in)">
                                      <p:cBhvr>
                                        <p:cTn id="3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B86DB730-0D18-4F02-89BC-10F5C224565B}"/>
                  </a:ext>
                </a:extLst>
              </p:cNvPr>
              <p:cNvSpPr/>
              <p:nvPr/>
            </p:nvSpPr>
            <p:spPr>
              <a:xfrm>
                <a:off x="215900" y="358142"/>
                <a:ext cx="11328400" cy="6366423"/>
              </a:xfrm>
              <a:prstGeom prst="rect">
                <a:avLst/>
              </a:prstGeom>
            </p:spPr>
            <p:txBody>
              <a:bodyPr wrap="square">
                <a:spAutoFit/>
              </a:bodyPr>
              <a:lstStyle/>
              <a:p>
                <a:pPr marL="629920" indent="-629920" algn="just">
                  <a:lnSpc>
                    <a:spcPct val="115000"/>
                  </a:lnSpc>
                  <a:spcBef>
                    <a:spcPts val="600"/>
                  </a:spcBef>
                  <a:spcAft>
                    <a:spcPts val="0"/>
                  </a:spcAft>
                  <a:tabLst>
                    <a:tab pos="629920" algn="l"/>
                  </a:tabLst>
                </a:pPr>
                <a:r>
                  <a:rPr lang="x-none"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 </a:t>
                </a:r>
                <a:r>
                  <a:rPr lang="en-US"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5</a:t>
                </a:r>
                <a:r>
                  <a:rPr lang="x-none"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 bao nhiêu số nguyên âm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𝑚</m:t>
                    </m:r>
                  </m:oMath>
                </a14:m>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để hàm số </a:t>
                </a:r>
                <a14:m>
                  <m:oMath xmlns:m="http://schemas.openxmlformats.org/officeDocument/2006/math">
                    <m:r>
                      <a:rPr lang="en-US" sz="3200" i="1">
                        <a:latin typeface="Cambria Math" panose="02040503050406030204" pitchFamily="18" charset="0"/>
                        <a:ea typeface="Calibri" panose="020F0502020204030204" pitchFamily="34" charset="0"/>
                        <a:cs typeface="Times New Roman" panose="02020603050405020304" pitchFamily="18" charset="0"/>
                      </a:rPr>
                      <m:t>𝑦</m:t>
                    </m:r>
                    <m:r>
                      <a:rPr lang="en-US" sz="3200" i="1">
                        <a:latin typeface="Cambria Math" panose="02040503050406030204" pitchFamily="18" charset="0"/>
                        <a:ea typeface="Calibri" panose="020F0502020204030204" pitchFamily="34" charset="0"/>
                        <a:cs typeface="Times New Roman" panose="02020603050405020304" pitchFamily="18" charset="0"/>
                      </a:rPr>
                      <m:t>=</m:t>
                    </m:r>
                    <m:f>
                      <m:fPr>
                        <m:ctrlPr>
                          <a:rPr lang="en-US" sz="3200" i="1">
                            <a:latin typeface="Cambria Math" panose="02040503050406030204" pitchFamily="18" charset="0"/>
                            <a:ea typeface="Calibri" panose="020F0502020204030204" pitchFamily="34" charset="0"/>
                            <a:cs typeface="Times New Roman" panose="02020603050405020304" pitchFamily="18" charset="0"/>
                          </a:rPr>
                        </m:ctrlPr>
                      </m:fPr>
                      <m:num>
                        <m:r>
                          <a:rPr lang="en-US" sz="3200" i="1">
                            <a:latin typeface="Cambria Math" panose="02040503050406030204" pitchFamily="18" charset="0"/>
                            <a:ea typeface="Calibri" panose="020F0502020204030204" pitchFamily="34" charset="0"/>
                            <a:cs typeface="Times New Roman" panose="02020603050405020304" pitchFamily="18" charset="0"/>
                          </a:rPr>
                          <m:t>1</m:t>
                        </m:r>
                      </m:num>
                      <m:den>
                        <m:r>
                          <a:rPr lang="en-US" sz="3200" i="1">
                            <a:latin typeface="Cambria Math" panose="02040503050406030204" pitchFamily="18" charset="0"/>
                            <a:ea typeface="Calibri" panose="020F0502020204030204" pitchFamily="34" charset="0"/>
                            <a:cs typeface="Times New Roman" panose="02020603050405020304" pitchFamily="18" charset="0"/>
                          </a:rPr>
                          <m:t>3</m:t>
                        </m:r>
                      </m:den>
                    </m:f>
                    <m:func>
                      <m:funcPr>
                        <m:ctrlPr>
                          <a:rPr lang="en-US" sz="3200" i="1">
                            <a:latin typeface="Cambria Math" panose="02040503050406030204" pitchFamily="18" charset="0"/>
                            <a:ea typeface="Calibri" panose="020F0502020204030204" pitchFamily="34" charset="0"/>
                            <a:cs typeface="Times New Roman" panose="02020603050405020304" pitchFamily="18" charset="0"/>
                          </a:rPr>
                        </m:ctrlPr>
                      </m:funcPr>
                      <m:fName>
                        <m:sSup>
                          <m:sSupPr>
                            <m:ctrlPr>
                              <a:rPr lang="en-US" sz="3200" i="1">
                                <a:latin typeface="Cambria Math" panose="02040503050406030204" pitchFamily="18" charset="0"/>
                                <a:ea typeface="Calibri" panose="020F0502020204030204" pitchFamily="34" charset="0"/>
                                <a:cs typeface="Times New Roman" panose="02020603050405020304" pitchFamily="18" charset="0"/>
                              </a:rPr>
                            </m:ctrlPr>
                          </m:sSupPr>
                          <m:e>
                            <m:r>
                              <a:rPr lang="en-US" sz="3200" i="1">
                                <a:latin typeface="Cambria Math" panose="02040503050406030204" pitchFamily="18" charset="0"/>
                                <a:ea typeface="Calibri" panose="020F0502020204030204" pitchFamily="34" charset="0"/>
                                <a:cs typeface="Times New Roman" panose="02020603050405020304" pitchFamily="18" charset="0"/>
                              </a:rPr>
                              <m:t>𝑐𝑜𝑠</m:t>
                            </m:r>
                          </m:e>
                          <m:sup>
                            <m:r>
                              <a:rPr lang="en-US" sz="3200" i="1">
                                <a:latin typeface="Cambria Math" panose="02040503050406030204" pitchFamily="18" charset="0"/>
                                <a:ea typeface="Calibri" panose="020F0502020204030204" pitchFamily="34" charset="0"/>
                                <a:cs typeface="Times New Roman" panose="02020603050405020304" pitchFamily="18" charset="0"/>
                              </a:rPr>
                              <m:t>3</m:t>
                            </m:r>
                          </m:sup>
                        </m:sSup>
                      </m:fName>
                      <m:e>
                        <m:r>
                          <a:rPr lang="en-US" sz="3200" i="1">
                            <a:latin typeface="Cambria Math" panose="02040503050406030204" pitchFamily="18" charset="0"/>
                            <a:ea typeface="Calibri" panose="020F0502020204030204" pitchFamily="34" charset="0"/>
                            <a:cs typeface="Times New Roman" panose="02020603050405020304" pitchFamily="18" charset="0"/>
                          </a:rPr>
                          <m:t>𝑥</m:t>
                        </m:r>
                      </m:e>
                    </m:func>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4</m:t>
                    </m:r>
                    <m:func>
                      <m:funcPr>
                        <m:ctrlPr>
                          <a:rPr lang="en-US" sz="3200" i="1">
                            <a:latin typeface="Cambria Math" panose="02040503050406030204" pitchFamily="18" charset="0"/>
                            <a:ea typeface="Calibri" panose="020F0502020204030204" pitchFamily="34" charset="0"/>
                            <a:cs typeface="Times New Roman" panose="02020603050405020304" pitchFamily="18" charset="0"/>
                          </a:rPr>
                        </m:ctrlPr>
                      </m:funcPr>
                      <m:fName>
                        <m:r>
                          <a:rPr lang="en-US" sz="3200" i="1">
                            <a:latin typeface="Cambria Math" panose="02040503050406030204" pitchFamily="18" charset="0"/>
                            <a:ea typeface="Calibri" panose="020F0502020204030204" pitchFamily="34" charset="0"/>
                            <a:cs typeface="Times New Roman" panose="02020603050405020304" pitchFamily="18" charset="0"/>
                          </a:rPr>
                          <m:t>𝑐𝑜𝑡</m:t>
                        </m:r>
                      </m:fName>
                      <m:e>
                        <m:r>
                          <a:rPr lang="en-US" sz="3200" i="1">
                            <a:latin typeface="Cambria Math" panose="02040503050406030204" pitchFamily="18" charset="0"/>
                            <a:ea typeface="Calibri" panose="020F0502020204030204" pitchFamily="34" charset="0"/>
                            <a:cs typeface="Times New Roman" panose="02020603050405020304" pitchFamily="18" charset="0"/>
                          </a:rPr>
                          <m:t>𝑥</m:t>
                        </m:r>
                      </m:e>
                    </m:func>
                    <m:r>
                      <a:rPr lang="en-US" sz="3200" i="1">
                        <a:latin typeface="Cambria Math" panose="02040503050406030204" pitchFamily="18" charset="0"/>
                        <a:ea typeface="Calibri" panose="020F0502020204030204" pitchFamily="34" charset="0"/>
                        <a:cs typeface="Times New Roman" panose="02020603050405020304" pitchFamily="18" charset="0"/>
                      </a:rPr>
                      <m:t>−</m:t>
                    </m:r>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𝑚</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1</m:t>
                        </m:r>
                      </m:e>
                    </m:d>
                    <m:func>
                      <m:funcPr>
                        <m:ctrlPr>
                          <a:rPr lang="en-US" sz="3200" i="1">
                            <a:latin typeface="Cambria Math" panose="02040503050406030204" pitchFamily="18" charset="0"/>
                            <a:ea typeface="Calibri" panose="020F0502020204030204" pitchFamily="34" charset="0"/>
                            <a:cs typeface="Times New Roman" panose="02020603050405020304" pitchFamily="18" charset="0"/>
                          </a:rPr>
                        </m:ctrlPr>
                      </m:funcPr>
                      <m:fName>
                        <m:r>
                          <a:rPr lang="en-US" sz="3200" i="1">
                            <a:latin typeface="Cambria Math" panose="02040503050406030204" pitchFamily="18" charset="0"/>
                            <a:ea typeface="Calibri" panose="020F0502020204030204" pitchFamily="34" charset="0"/>
                            <a:cs typeface="Times New Roman" panose="02020603050405020304" pitchFamily="18" charset="0"/>
                          </a:rPr>
                          <m:t>𝑐𝑜𝑠</m:t>
                        </m:r>
                      </m:fName>
                      <m:e>
                        <m:r>
                          <a:rPr lang="en-US" sz="3200" i="1">
                            <a:latin typeface="Cambria Math" panose="02040503050406030204" pitchFamily="18" charset="0"/>
                            <a:ea typeface="Calibri" panose="020F0502020204030204" pitchFamily="34" charset="0"/>
                            <a:cs typeface="Times New Roman" panose="02020603050405020304" pitchFamily="18" charset="0"/>
                          </a:rPr>
                          <m:t>𝑥</m:t>
                        </m:r>
                      </m:e>
                    </m:func>
                  </m:oMath>
                </a14:m>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đồng biến trên khoảng </a:t>
                </a:r>
                <a14:m>
                  <m:oMath xmlns:m="http://schemas.openxmlformats.org/officeDocument/2006/math">
                    <m:d>
                      <m:dPr>
                        <m:ctrlPr>
                          <a:rPr lang="en-US" sz="3200" i="1">
                            <a:latin typeface="Cambria Math" panose="02040503050406030204" pitchFamily="18" charset="0"/>
                            <a:ea typeface="Calibri" panose="020F0502020204030204" pitchFamily="34" charset="0"/>
                            <a:cs typeface="Times New Roman" panose="02020603050405020304" pitchFamily="18" charset="0"/>
                          </a:rPr>
                        </m:ctrlPr>
                      </m:dPr>
                      <m:e>
                        <m:r>
                          <a:rPr lang="en-US" sz="3200" i="1">
                            <a:latin typeface="Cambria Math" panose="02040503050406030204" pitchFamily="18" charset="0"/>
                            <a:ea typeface="Calibri" panose="020F0502020204030204" pitchFamily="34" charset="0"/>
                            <a:cs typeface="Times New Roman" panose="02020603050405020304" pitchFamily="18" charset="0"/>
                          </a:rPr>
                          <m:t>0</m:t>
                        </m:r>
                        <m:r>
                          <a:rPr lang="en-US" sz="3200" i="1">
                            <a:latin typeface="Cambria Math" panose="02040503050406030204" pitchFamily="18" charset="0"/>
                            <a:ea typeface="Calibri" panose="020F0502020204030204" pitchFamily="34" charset="0"/>
                            <a:cs typeface="Times New Roman" panose="02020603050405020304" pitchFamily="18" charset="0"/>
                          </a:rPr>
                          <m:t>;</m:t>
                        </m:r>
                        <m:r>
                          <a:rPr lang="en-US" sz="3200" i="1">
                            <a:latin typeface="Cambria Math" panose="02040503050406030204" pitchFamily="18" charset="0"/>
                            <a:ea typeface="Calibri" panose="020F0502020204030204" pitchFamily="34" charset="0"/>
                            <a:cs typeface="Times New Roman" panose="02020603050405020304" pitchFamily="18" charset="0"/>
                          </a:rPr>
                          <m:t>𝜋</m:t>
                        </m:r>
                      </m:e>
                    </m:d>
                  </m:oMath>
                </a14:m>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0"/>
                  </a:spcAft>
                  <a:tabLst>
                    <a:tab pos="3599815" algn="l"/>
                    <a:tab pos="5039995" algn="l"/>
                  </a:tabLst>
                </a:pPr>
                <a:r>
                  <a:rPr lang="en-US"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2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oMath>
                </a14:m>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32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oMath>
                </a14:m>
                <a:r>
                  <a:rPr lang="x-none"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32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vô số</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32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oMath>
                </a14:m>
                <a:r>
                  <a:rPr lang="fr-FR"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marL="629920" algn="ctr">
                  <a:lnSpc>
                    <a:spcPct val="115000"/>
                  </a:lnSpc>
                  <a:spcAft>
                    <a:spcPts val="0"/>
                  </a:spcAft>
                </a:pPr>
                <a:r>
                  <a:rPr lang="en-US"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 có: </a:t>
                </a:r>
                <a14:m>
                  <m:oMath xmlns:m="http://schemas.openxmlformats.org/officeDocument/2006/math">
                    <m:sSup>
                      <m:sSup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e>
                      <m:sup>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uncPr>
                      <m:fName>
                        <m:sSup>
                          <m:sSup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𝑐𝑜𝑠</m:t>
                            </m:r>
                          </m:e>
                          <m:sup>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fName>
                      <m:e>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func>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func>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num>
                      <m:den>
                        <m:func>
                          <m:func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uncPr>
                          <m:fName>
                            <m:sSup>
                              <m:sSup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𝑠𝑖𝑛</m:t>
                                </m:r>
                              </m:e>
                              <m:sup>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fName>
                          <m:e>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func>
                      </m:den>
                    </m:f>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𝑚</m:t>
                        </m:r>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d>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func>
                  </m:oMath>
                </a14:m>
                <a:endPar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3200" b="0">
                    <a:solidFill>
                      <a:srgbClr val="000000"/>
                    </a:solidFill>
                    <a:ea typeface="Times New Roman" panose="02020603050405020304" pitchFamily="18" charset="0"/>
                    <a:cs typeface="Times New Roman" panose="02020603050405020304" pitchFamily="18" charset="0"/>
                  </a:rPr>
                  <a:t>           </a:t>
                </a:r>
                <a14:m>
                  <m:oMath xmlns:m="http://schemas.openxmlformats.org/officeDocument/2006/math">
                    <m:r>
                      <a:rPr lang="en-US" sz="3200" b="0" i="1" smtClean="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uncPr>
                      <m:fName>
                        <m:sSup>
                          <m:sSup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𝑠𝑖𝑛</m:t>
                            </m:r>
                          </m:e>
                          <m:sup>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up>
                        </m:sSup>
                      </m:fName>
                      <m:e>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func>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num>
                      <m:den>
                        <m:func>
                          <m:func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uncPr>
                          <m:fName>
                            <m:sSup>
                              <m:sSup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𝑠𝑖𝑛</m:t>
                                </m:r>
                              </m:e>
                              <m:sup>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fName>
                          <m:e>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func>
                      </m:den>
                    </m:f>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𝑚</m:t>
                    </m:r>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func>
                  </m:oMath>
                </a14:m>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Hàm số đồng biến trên </a:t>
                </a:r>
                <a14:m>
                  <m:oMath xmlns:m="http://schemas.openxmlformats.org/officeDocument/2006/math">
                    <m:d>
                      <m:d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𝜋</m:t>
                        </m:r>
                      </m:e>
                    </m:d>
                  </m:oMath>
                </a14:m>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khi và chỉ khi </a:t>
                </a:r>
                <a14:m>
                  <m:oMath xmlns:m="http://schemas.openxmlformats.org/officeDocument/2006/math">
                    <m:sSup>
                      <m:sSup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𝑦</m:t>
                        </m:r>
                      </m:e>
                      <m:sup>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x-none" sz="32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m:t>∀</m:t>
                    </m:r>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x-none" sz="32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m:t>∈</m:t>
                    </m:r>
                    <m:d>
                      <m:d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𝜋</m:t>
                        </m:r>
                      </m:e>
                    </m:d>
                  </m:oMath>
                </a14:m>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0"/>
                  </a:spcAft>
                </a:pPr>
                <a14:m>
                  <m:oMath xmlns:m="http://schemas.openxmlformats.org/officeDocument/2006/math">
                    <m:r>
                      <a:rPr lang="x-none" sz="32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m:t>⇔</m:t>
                    </m:r>
                    <m:func>
                      <m:func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uncPr>
                      <m:fName>
                        <m:sSup>
                          <m:sSup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𝑠𝑖𝑛</m:t>
                            </m:r>
                          </m:e>
                          <m:sup>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up>
                        </m:sSup>
                      </m:fName>
                      <m:e>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func>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num>
                      <m:den>
                        <m:func>
                          <m:func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uncPr>
                          <m:fName>
                            <m:sSup>
                              <m:sSup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𝑠𝑖𝑛</m:t>
                                </m:r>
                              </m:e>
                              <m:sup>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fName>
                          <m:e>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func>
                      </m:den>
                    </m:f>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𝑚</m:t>
                    </m:r>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func>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x-none" sz="32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m:t>∀</m:t>
                    </m:r>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x-none" sz="32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m:t>∈</m:t>
                    </m:r>
                    <m:d>
                      <m:d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x-none"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𝜋</m:t>
                        </m:r>
                      </m:e>
                    </m:d>
                  </m:oMath>
                </a14:m>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marL="629920" algn="just">
                  <a:lnSpc>
                    <a:spcPct val="115000"/>
                  </a:lnSpc>
                  <a:spcAft>
                    <a:spcPts val="0"/>
                  </a:spcAft>
                </a:pP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m:t>⇔</m:t>
                    </m:r>
                    <m:func>
                      <m:func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uncPr>
                      <m:fName>
                        <m:sSup>
                          <m:sSup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𝑠𝑖𝑛</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fName>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func>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num>
                      <m:den>
                        <m:func>
                          <m:func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uncPr>
                          <m:fName>
                            <m:sSup>
                              <m:sSup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𝑠𝑖𝑛</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up>
                            </m:sSup>
                          </m:fName>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func>
                      </m:den>
                    </m:f>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𝑚</m:t>
                    </m:r>
                  </m:oMath>
                </a14:m>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m:t>∈</m:t>
                    </m:r>
                    <m:d>
                      <m:d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𝜋</m:t>
                        </m:r>
                      </m:e>
                    </m:d>
                  </m:oMath>
                </a14:m>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d>
                  </m:oMath>
                </a14:m>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Rectangle 2">
                <a:extLst>
                  <a:ext uri="{FF2B5EF4-FFF2-40B4-BE49-F238E27FC236}">
                    <a16:creationId xmlns:a16="http://schemas.microsoft.com/office/drawing/2014/main" id="{B86DB730-0D18-4F02-89BC-10F5C224565B}"/>
                  </a:ext>
                </a:extLst>
              </p:cNvPr>
              <p:cNvSpPr>
                <a:spLocks noRot="1" noChangeAspect="1" noMove="1" noResize="1" noEditPoints="1" noAdjustHandles="1" noChangeArrowheads="1" noChangeShapeType="1" noTextEdit="1"/>
              </p:cNvSpPr>
              <p:nvPr/>
            </p:nvSpPr>
            <p:spPr>
              <a:xfrm>
                <a:off x="215900" y="358142"/>
                <a:ext cx="11328400" cy="6366423"/>
              </a:xfrm>
              <a:prstGeom prst="rect">
                <a:avLst/>
              </a:prstGeom>
              <a:blipFill>
                <a:blip r:embed="rId2"/>
                <a:stretch>
                  <a:fillRect l="-1345" b="-383"/>
                </a:stretch>
              </a:blipFill>
            </p:spPr>
            <p:txBody>
              <a:bodyPr/>
              <a:lstStyle/>
              <a:p>
                <a:r>
                  <a:rPr lang="en-US">
                    <a:noFill/>
                  </a:rPr>
                  <a:t> </a:t>
                </a:r>
              </a:p>
            </p:txBody>
          </p:sp>
        </mc:Fallback>
      </mc:AlternateContent>
    </p:spTree>
    <p:extLst>
      <p:ext uri="{BB962C8B-B14F-4D97-AF65-F5344CB8AC3E}">
        <p14:creationId xmlns:p14="http://schemas.microsoft.com/office/powerpoint/2010/main" val="211620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1000"/>
                                        <p:tgtEl>
                                          <p:spTgt spid="3">
                                            <p:txEl>
                                              <p:pRg st="2" end="2"/>
                                            </p:txEl>
                                          </p:spTgt>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down)">
                                      <p:cBhvr>
                                        <p:cTn id="11" dur="1000"/>
                                        <p:tgtEl>
                                          <p:spTgt spid="3">
                                            <p:txEl>
                                              <p:pRg st="3" end="3"/>
                                            </p:txEl>
                                          </p:spTgt>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1000"/>
                                        <p:tgtEl>
                                          <p:spTgt spid="3">
                                            <p:txEl>
                                              <p:pRg st="4" end="4"/>
                                            </p:txEl>
                                          </p:spTgt>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1000"/>
                                        <p:tgtEl>
                                          <p:spTgt spid="3">
                                            <p:txEl>
                                              <p:pRg st="5" end="5"/>
                                            </p:txEl>
                                          </p:spTgt>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down)">
                                      <p:cBhvr>
                                        <p:cTn id="23" dur="1000"/>
                                        <p:tgtEl>
                                          <p:spTgt spid="3">
                                            <p:txEl>
                                              <p:pRg st="6" end="6"/>
                                            </p:txEl>
                                          </p:spTgt>
                                        </p:tgtEl>
                                      </p:cBhvr>
                                    </p:animEffect>
                                  </p:childTnLst>
                                </p:cTn>
                              </p:par>
                            </p:childTnLst>
                          </p:cTn>
                        </p:par>
                        <p:par>
                          <p:cTn id="24" fill="hold">
                            <p:stCondLst>
                              <p:cond delay="5000"/>
                            </p:stCondLst>
                            <p:childTnLst>
                              <p:par>
                                <p:cTn id="25" presetID="22" presetClass="entr" presetSubtype="4"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8B60C00E-33EF-4006-B052-08575BF2D967}"/>
                  </a:ext>
                </a:extLst>
              </p:cNvPr>
              <p:cNvSpPr/>
              <p:nvPr/>
            </p:nvSpPr>
            <p:spPr>
              <a:xfrm>
                <a:off x="141604" y="157957"/>
                <a:ext cx="10450196" cy="6644511"/>
              </a:xfrm>
              <a:prstGeom prst="rect">
                <a:avLst/>
              </a:prstGeom>
            </p:spPr>
            <p:txBody>
              <a:bodyPr wrap="square">
                <a:spAutoFit/>
              </a:bodyPr>
              <a:lstStyle/>
              <a:p>
                <a:pPr algn="just">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Xét hàm số: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𝑔</m:t>
                    </m:r>
                    <m:d>
                      <m:d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d>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uncPr>
                      <m:fName>
                        <m:sSup>
                          <m:sSup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𝑠𝑖𝑛</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fName>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func>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num>
                      <m:den>
                        <m:func>
                          <m:func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uncPr>
                          <m:fName>
                            <m:sSup>
                              <m:sSup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𝑠𝑖𝑛</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up>
                            </m:sSup>
                          </m:fName>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func>
                      </m:den>
                    </m:f>
                  </m:oMath>
                </a14:m>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trên </a:t>
                </a:r>
                <a14:m>
                  <m:oMath xmlns:m="http://schemas.openxmlformats.org/officeDocument/2006/math">
                    <m:d>
                      <m:d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𝜋</m:t>
                        </m:r>
                      </m:e>
                    </m:d>
                  </m:oMath>
                </a14:m>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 </a:t>
                </a:r>
              </a:p>
              <a:p>
                <a:pPr algn="just">
                  <a:spcAft>
                    <a:spcPts val="0"/>
                  </a:spcAft>
                </a:pPr>
                <a14:m>
                  <m:oMathPara xmlns:m="http://schemas.openxmlformats.org/officeDocument/2006/math">
                    <m:oMathParaPr>
                      <m:jc m:val="left"/>
                    </m:oMathParaPr>
                    <m:oMath xmlns:m="http://schemas.openxmlformats.org/officeDocument/2006/math">
                      <m:sSup>
                        <m:sSup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𝑔</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d>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func>
                        <m:func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func>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𝑐𝑜𝑠</m:t>
                          </m:r>
                        </m:fName>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func>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12</m:t>
                          </m:r>
                          <m:func>
                            <m:func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𝑐𝑜𝑠</m:t>
                              </m:r>
                            </m:fName>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func>
                        </m:num>
                        <m:den>
                          <m:func>
                            <m:func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uncPr>
                            <m:fName>
                              <m:sSup>
                                <m:sSup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𝑠𝑖𝑛</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sup>
                              </m:sSup>
                            </m:fName>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func>
                        </m:den>
                      </m:f>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func>
                        <m:func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𝑐𝑜𝑠</m:t>
                          </m:r>
                        </m:fName>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func>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func>
                            <m:func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𝑠𝑖𝑛</m:t>
                              </m:r>
                            </m:fName>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func>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6</m:t>
                              </m:r>
                            </m:num>
                            <m:den>
                              <m:func>
                                <m:func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uncPr>
                                <m:fName>
                                  <m:sSup>
                                    <m:sSup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𝑠𝑖𝑛</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sup>
                                  </m:sSup>
                                </m:fName>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func>
                            </m:den>
                          </m:f>
                        </m:e>
                      </m:d>
                    </m:oMath>
                  </m:oMathPara>
                </a14:m>
                <a:endPar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endParaRPr>
              </a:p>
              <a:p>
                <a:pPr algn="just">
                  <a:spcAft>
                    <a:spcPts val="0"/>
                  </a:spcAft>
                </a:pPr>
                <a14:m>
                  <m:oMathPara xmlns:m="http://schemas.openxmlformats.org/officeDocument/2006/math">
                    <m:oMathParaPr>
                      <m:jc m:val="left"/>
                    </m:oMathParaPr>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func>
                        <m:func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uncPr>
                        <m:fNa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𝑐𝑜𝑠</m:t>
                          </m:r>
                        </m:fName>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func>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func>
                            <m:func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uncPr>
                            <m:fName>
                              <m:sSup>
                                <m:sSup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𝑠𝑖𝑛</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sup>
                              </m:sSup>
                            </m:fName>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func>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6</m:t>
                          </m:r>
                        </m:num>
                        <m:den>
                          <m:func>
                            <m:func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uncPr>
                            <m:fName>
                              <m:sSup>
                                <m:sSup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𝑠𝑖𝑛</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sup>
                              </m:sSup>
                            </m:fName>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func>
                        </m:den>
                      </m:f>
                    </m:oMath>
                  </m:oMathPara>
                </a14:m>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m:t>⇒</m:t>
                    </m:r>
                    <m:sSup>
                      <m:sSup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𝑔</m:t>
                        </m:r>
                      </m:e>
                      <m:sup>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d>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r>
                      <a:rPr lang="en-US" sz="32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r>
                      <a:rPr lang="en-US" sz="32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m:t>∈</m:t>
                    </m:r>
                    <m:d>
                      <m:d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𝜋</m:t>
                        </m:r>
                      </m:e>
                    </m:d>
                  </m:oMath>
                </a14:m>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Bảng biến thiên:</a:t>
                </a:r>
              </a:p>
              <a:p>
                <a:pPr algn="just">
                  <a:spcAft>
                    <a:spcPts val="0"/>
                  </a:spcAft>
                </a:pPr>
                <a:r>
                  <a:rPr lang="pt-BR"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Do đó: </a:t>
                </a:r>
                <a14:m>
                  <m:oMath xmlns:m="http://schemas.openxmlformats.org/officeDocument/2006/math">
                    <m:d>
                      <m:d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d>
                    <m:r>
                      <a:rPr lang="en-US" sz="32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limLow>
                      <m:limLow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limLow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𝑚𝑖𝑛</m:t>
                        </m:r>
                      </m:e>
                      <m:lim>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32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m:t>∈</m:t>
                        </m:r>
                        <m:d>
                          <m:d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𝜋</m:t>
                            </m:r>
                          </m:e>
                        </m:d>
                      </m:lim>
                    </m:limLow>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𝑔</m:t>
                    </m:r>
                    <m:d>
                      <m:dPr>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𝑥</m:t>
                        </m:r>
                      </m:e>
                    </m:d>
                    <m:r>
                      <a:rPr lang="en-US" sz="32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r>
                      <a:rPr lang="en-US" sz="32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oMath>
                </a14:m>
                <a:r>
                  <a:rPr lang="pt-BR"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pt-BR"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Lại do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𝑚</m:t>
                    </m:r>
                  </m:oMath>
                </a14:m>
                <a:r>
                  <a:rPr lang="pt-BR"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nguyên âm nên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32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e>
                    </m:d>
                  </m:oMath>
                </a14:m>
                <a:r>
                  <a:rPr lang="pt-BR"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Vậy có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oMath>
                </a14:m>
                <a:r>
                  <a:rPr lang="pt-BR"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giá trị của </a:t>
                </a:r>
                <a14:m>
                  <m:oMath xmlns:m="http://schemas.openxmlformats.org/officeDocument/2006/math">
                    <m:r>
                      <a:rPr lang="en-US" sz="3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𝑚</m:t>
                    </m:r>
                  </m:oMath>
                </a14:m>
                <a:r>
                  <a:rPr lang="pt-BR"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thỏa mãn.</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Chọn A</a:t>
                </a:r>
                <a:endParaRPr lang="en-US" sz="32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 name="Rectangle 1">
                <a:extLst>
                  <a:ext uri="{FF2B5EF4-FFF2-40B4-BE49-F238E27FC236}">
                    <a16:creationId xmlns:a16="http://schemas.microsoft.com/office/drawing/2014/main" id="{8B60C00E-33EF-4006-B052-08575BF2D967}"/>
                  </a:ext>
                </a:extLst>
              </p:cNvPr>
              <p:cNvSpPr>
                <a:spLocks noRot="1" noChangeAspect="1" noMove="1" noResize="1" noEditPoints="1" noAdjustHandles="1" noChangeArrowheads="1" noChangeShapeType="1" noTextEdit="1"/>
              </p:cNvSpPr>
              <p:nvPr/>
            </p:nvSpPr>
            <p:spPr>
              <a:xfrm>
                <a:off x="141604" y="157957"/>
                <a:ext cx="10450196" cy="6644511"/>
              </a:xfrm>
              <a:prstGeom prst="rect">
                <a:avLst/>
              </a:prstGeom>
              <a:blipFill>
                <a:blip r:embed="rId2"/>
                <a:stretch>
                  <a:fillRect l="-1458" r="-2449" b="-2018"/>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A2C1863B-E441-4EB7-9E07-E8E9EEA28B57}"/>
              </a:ext>
            </a:extLst>
          </p:cNvPr>
          <p:cNvPicPr/>
          <p:nvPr/>
        </p:nvPicPr>
        <p:blipFill rotWithShape="1">
          <a:blip r:embed="rId3">
            <a:extLst>
              <a:ext uri="{28A0092B-C50C-407E-A947-70E740481C1C}">
                <a14:useLocalDpi xmlns:a14="http://schemas.microsoft.com/office/drawing/2010/main" val="0"/>
              </a:ext>
            </a:extLst>
          </a:blip>
          <a:srcRect b="23404"/>
          <a:stretch/>
        </p:blipFill>
        <p:spPr bwMode="auto">
          <a:xfrm>
            <a:off x="5867400" y="1625600"/>
            <a:ext cx="6083300" cy="2603500"/>
          </a:xfrm>
          <a:prstGeom prst="rect">
            <a:avLst/>
          </a:prstGeom>
          <a:noFill/>
          <a:ln>
            <a:noFill/>
          </a:ln>
        </p:spPr>
      </p:pic>
      <p:sp>
        <p:nvSpPr>
          <p:cNvPr id="6" name="Arrow: Left 5">
            <a:hlinkClick r:id="rId4" action="ppaction://hlinksldjump"/>
            <a:extLst>
              <a:ext uri="{FF2B5EF4-FFF2-40B4-BE49-F238E27FC236}">
                <a16:creationId xmlns:a16="http://schemas.microsoft.com/office/drawing/2014/main" id="{48092ECC-D067-4959-9B12-40C2C713CCBC}"/>
              </a:ext>
            </a:extLst>
          </p:cNvPr>
          <p:cNvSpPr/>
          <p:nvPr/>
        </p:nvSpPr>
        <p:spPr>
          <a:xfrm>
            <a:off x="10860066" y="6200384"/>
            <a:ext cx="977030" cy="5291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379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1500"/>
                                        <p:tgtEl>
                                          <p:spTgt spid="2">
                                            <p:txEl>
                                              <p:pRg st="1" end="1"/>
                                            </p:txEl>
                                          </p:spTgt>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1500"/>
                                        <p:tgtEl>
                                          <p:spTgt spid="2">
                                            <p:txEl>
                                              <p:pRg st="2" end="2"/>
                                            </p:txEl>
                                          </p:spTgt>
                                        </p:tgtEl>
                                      </p:cBhvr>
                                    </p:animEffect>
                                  </p:childTnLst>
                                </p:cTn>
                              </p:par>
                            </p:childTnLst>
                          </p:cTn>
                        </p:par>
                        <p:par>
                          <p:cTn id="16" fill="hold">
                            <p:stCondLst>
                              <p:cond delay="4500"/>
                            </p:stCondLst>
                            <p:childTnLst>
                              <p:par>
                                <p:cTn id="17" presetID="22" presetClass="entr" presetSubtype="8"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1500"/>
                                        <p:tgtEl>
                                          <p:spTgt spid="2">
                                            <p:txEl>
                                              <p:pRg st="3" end="3"/>
                                            </p:txEl>
                                          </p:spTgt>
                                        </p:tgtEl>
                                      </p:cBhvr>
                                    </p:animEffect>
                                  </p:childTnLst>
                                </p:cTn>
                              </p:par>
                            </p:childTnLst>
                          </p:cTn>
                        </p:par>
                        <p:par>
                          <p:cTn id="20" fill="hold">
                            <p:stCondLst>
                              <p:cond delay="6000"/>
                            </p:stCondLst>
                            <p:childTnLst>
                              <p:par>
                                <p:cTn id="21" presetID="22" presetClass="entr" presetSubtype="8"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1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randombar(horizontal)">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wipe(left)">
                                      <p:cBhvr>
                                        <p:cTn id="33" dur="1750"/>
                                        <p:tgtEl>
                                          <p:spTgt spid="2">
                                            <p:txEl>
                                              <p:pRg st="5" end="5"/>
                                            </p:txEl>
                                          </p:spTgt>
                                        </p:tgtEl>
                                      </p:cBhvr>
                                    </p:animEffect>
                                  </p:childTnLst>
                                </p:cTn>
                              </p:par>
                            </p:childTnLst>
                          </p:cTn>
                        </p:par>
                        <p:par>
                          <p:cTn id="34" fill="hold">
                            <p:stCondLst>
                              <p:cond delay="1750"/>
                            </p:stCondLst>
                            <p:childTnLst>
                              <p:par>
                                <p:cTn id="35" presetID="22" presetClass="entr" presetSubtype="8" fill="hold" nodeType="after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left)">
                                      <p:cBhvr>
                                        <p:cTn id="37" dur="175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E0CEDB-EBCA-4382-8961-C9B9D501692E}"/>
              </a:ext>
            </a:extLst>
          </p:cNvPr>
          <p:cNvSpPr/>
          <p:nvPr/>
        </p:nvSpPr>
        <p:spPr>
          <a:xfrm>
            <a:off x="2378149" y="2031947"/>
            <a:ext cx="7435702" cy="2123658"/>
          </a:xfrm>
          <a:prstGeom prst="rect">
            <a:avLst/>
          </a:prstGeom>
        </p:spPr>
        <p:txBody>
          <a:bodyPr wrap="square">
            <a:spAutoFit/>
          </a:bodyPr>
          <a:lstStyle/>
          <a:p>
            <a:pPr marL="629920" algn="ctr">
              <a:spcAft>
                <a:spcPts val="0"/>
              </a:spcAft>
            </a:pPr>
            <a:r>
              <a:rPr lang="en-US" sz="4400" b="1">
                <a:solidFill>
                  <a:srgbClr val="FF0000"/>
                </a:solidFill>
                <a:latin typeface="Varpada"/>
                <a:ea typeface="Times New Roman" panose="02020603050405020304" pitchFamily="18" charset="0"/>
              </a:rPr>
              <a:t>CHƯƠNG 1: HÀM SỐ</a:t>
            </a:r>
            <a:endParaRPr lang="en-US" sz="4400">
              <a:latin typeface="Times New Roman" panose="02020603050405020304" pitchFamily="18" charset="0"/>
              <a:ea typeface="Times New Roman" panose="02020603050405020304" pitchFamily="18" charset="0"/>
            </a:endParaRPr>
          </a:p>
          <a:p>
            <a:pPr marL="629920" algn="ctr">
              <a:spcAft>
                <a:spcPts val="0"/>
              </a:spcAft>
            </a:pPr>
            <a:r>
              <a:rPr lang="en-US" sz="4400" b="1">
                <a:solidFill>
                  <a:srgbClr val="C00000"/>
                </a:solidFill>
                <a:latin typeface="Varpada"/>
                <a:ea typeface="Times New Roman" panose="02020603050405020304" pitchFamily="18" charset="0"/>
              </a:rPr>
              <a:t>BÀI 1: </a:t>
            </a:r>
            <a:r>
              <a:rPr lang="en-US" sz="4400" b="1">
                <a:solidFill>
                  <a:srgbClr val="0000CC"/>
                </a:solidFill>
                <a:latin typeface="Varpada"/>
                <a:ea typeface="Times New Roman" panose="02020603050405020304" pitchFamily="18" charset="0"/>
              </a:rPr>
              <a:t>SỰ ĐỒNG BIẾN, NGHỊCH BIẾN CỦA HÀM SỐ</a:t>
            </a:r>
            <a:endParaRPr lang="en-US" sz="44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5894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17CC041-80FB-4D6A-9BB6-02EC9463C68D}"/>
                  </a:ext>
                </a:extLst>
              </p:cNvPr>
              <p:cNvSpPr/>
              <p:nvPr/>
            </p:nvSpPr>
            <p:spPr>
              <a:xfrm>
                <a:off x="815163" y="339712"/>
                <a:ext cx="10827488" cy="5922712"/>
              </a:xfrm>
              <a:prstGeom prst="rect">
                <a:avLst/>
              </a:prstGeom>
            </p:spPr>
            <p:txBody>
              <a:bodyPr wrap="square">
                <a:spAutoFit/>
              </a:bodyPr>
              <a:lstStyle/>
              <a:p>
                <a:pPr indent="90170">
                  <a:lnSpc>
                    <a:spcPct val="150000"/>
                  </a:lnSpc>
                  <a:spcAft>
                    <a:spcPts val="0"/>
                  </a:spcAft>
                </a:pPr>
                <a:r>
                  <a:rPr lang="en-US" sz="3200" b="1">
                    <a:solidFill>
                      <a:srgbClr val="FF0000"/>
                    </a:solidFill>
                    <a:latin typeface="Varpada"/>
                    <a:ea typeface="Times New Roman" panose="02020603050405020304" pitchFamily="18" charset="0"/>
                    <a:sym typeface="Wingdings 2" panose="05020102010507070707" pitchFamily="18" charset="2"/>
                  </a:rPr>
                  <a:t></a:t>
                </a:r>
                <a:r>
                  <a:rPr lang="en-US" sz="3200" b="1">
                    <a:solidFill>
                      <a:srgbClr val="FF0000"/>
                    </a:solidFill>
                    <a:latin typeface="Varpada"/>
                    <a:ea typeface="Times New Roman" panose="02020603050405020304" pitchFamily="18" charset="0"/>
                  </a:rPr>
                  <a:t>A. KIẾN THỨC CƠ BẢN. </a:t>
                </a:r>
                <a:endParaRPr lang="en-US" sz="3200">
                  <a:latin typeface="Times New Roman" panose="02020603050405020304" pitchFamily="18" charset="0"/>
                  <a:ea typeface="Times New Roman" panose="02020603050405020304" pitchFamily="18" charset="0"/>
                </a:endParaRPr>
              </a:p>
              <a:p>
                <a:pPr>
                  <a:lnSpc>
                    <a:spcPct val="150000"/>
                  </a:lnSpc>
                  <a:spcAft>
                    <a:spcPts val="0"/>
                  </a:spcAft>
                </a:pPr>
                <a:r>
                  <a:rPr lang="en-US" sz="3200" b="1">
                    <a:solidFill>
                      <a:srgbClr val="0000CC"/>
                    </a:solidFill>
                    <a:latin typeface="Varpada"/>
                    <a:ea typeface="Times New Roman" panose="02020603050405020304" pitchFamily="18" charset="0"/>
                  </a:rPr>
                  <a:t> </a:t>
                </a:r>
                <a:r>
                  <a:rPr lang="en-US" sz="3200" b="1">
                    <a:solidFill>
                      <a:srgbClr val="0000CC"/>
                    </a:solidFill>
                    <a:latin typeface="Varpada"/>
                    <a:ea typeface="Times New Roman" panose="02020603050405020304" pitchFamily="18" charset="0"/>
                    <a:sym typeface="Wingdings 2" panose="05020102010507070707" pitchFamily="18" charset="2"/>
                  </a:rPr>
                  <a:t></a:t>
                </a:r>
                <a:r>
                  <a:rPr lang="en-US" sz="3200" b="1">
                    <a:solidFill>
                      <a:srgbClr val="0000CC"/>
                    </a:solidFill>
                    <a:latin typeface="Varpada"/>
                    <a:ea typeface="Times New Roman" panose="02020603050405020304" pitchFamily="18" charset="0"/>
                  </a:rPr>
                  <a:t>1. Định nghĩa: </a:t>
                </a:r>
                <a:endParaRPr lang="en-US" sz="3200">
                  <a:latin typeface="Times New Roman" panose="02020603050405020304" pitchFamily="18" charset="0"/>
                  <a:ea typeface="Times New Roman" panose="02020603050405020304" pitchFamily="18" charset="0"/>
                </a:endParaRPr>
              </a:p>
              <a:p>
                <a:pPr>
                  <a:lnSpc>
                    <a:spcPct val="150000"/>
                  </a:lnSpc>
                  <a:spcAft>
                    <a:spcPts val="0"/>
                  </a:spcAft>
                </a:pPr>
                <a:r>
                  <a:rPr lang="en-US" sz="3200" b="1" spc="-40">
                    <a:solidFill>
                      <a:srgbClr val="0000CC"/>
                    </a:solidFill>
                    <a:latin typeface="Varpada"/>
                    <a:ea typeface="Calibri" panose="020F0502020204030204" pitchFamily="34" charset="0"/>
                  </a:rPr>
                  <a:t> </a:t>
                </a:r>
                <a:r>
                  <a:rPr lang="vi-VN" sz="3200" spc="-40">
                    <a:latin typeface="Varpada"/>
                    <a:ea typeface="Calibri" panose="020F0502020204030204" pitchFamily="34" charset="0"/>
                  </a:rPr>
                  <a:t>Giả sử K là một khoảng, một đoạn hoặc một nữa khoảng và</a:t>
                </a:r>
                <a:r>
                  <a:rPr lang="en-US" sz="3200" spc="-40">
                    <a:latin typeface="Varpada"/>
                    <a:ea typeface="Calibri" panose="020F0502020204030204" pitchFamily="34" charset="0"/>
                  </a:rPr>
                  <a:t>    </a:t>
                </a:r>
                <a:r>
                  <a:rPr lang="vi-VN" sz="3200" spc="-40">
                    <a:latin typeface="Varpada"/>
                    <a:ea typeface="Calibri" panose="020F0502020204030204" pitchFamily="34" charset="0"/>
                  </a:rPr>
                  <a:t> </a:t>
                </a:r>
                <a14:m>
                  <m:oMath xmlns:m="http://schemas.openxmlformats.org/officeDocument/2006/math">
                    <m:r>
                      <a:rPr lang="en-US" sz="3200" i="1" spc="-40">
                        <a:latin typeface="Cambria Math" panose="02040503050406030204" pitchFamily="18" charset="0"/>
                        <a:ea typeface="Times New Roman" panose="02020603050405020304" pitchFamily="18" charset="0"/>
                      </a:rPr>
                      <m:t>𝑦</m:t>
                    </m:r>
                    <m:r>
                      <a:rPr lang="en-US" sz="3200" i="1" spc="-40">
                        <a:latin typeface="Cambria Math" panose="02040503050406030204" pitchFamily="18" charset="0"/>
                        <a:ea typeface="Times New Roman" panose="02020603050405020304" pitchFamily="18" charset="0"/>
                      </a:rPr>
                      <m:t>=</m:t>
                    </m:r>
                    <m:r>
                      <a:rPr lang="en-US" sz="3200" i="1" spc="-40">
                        <a:latin typeface="Cambria Math" panose="02040503050406030204" pitchFamily="18" charset="0"/>
                        <a:ea typeface="Times New Roman" panose="02020603050405020304" pitchFamily="18" charset="0"/>
                      </a:rPr>
                      <m:t>𝑓</m:t>
                    </m:r>
                    <m:d>
                      <m:dPr>
                        <m:ctrlPr>
                          <a:rPr lang="en-US" sz="3200" i="1" spc="-40">
                            <a:latin typeface="Cambria Math" panose="02040503050406030204" pitchFamily="18" charset="0"/>
                            <a:ea typeface="Times New Roman" panose="02020603050405020304" pitchFamily="18" charset="0"/>
                          </a:rPr>
                        </m:ctrlPr>
                      </m:dPr>
                      <m:e>
                        <m:r>
                          <a:rPr lang="en-US" sz="3200" i="1" spc="-40">
                            <a:latin typeface="Cambria Math" panose="02040503050406030204" pitchFamily="18" charset="0"/>
                            <a:ea typeface="Times New Roman" panose="02020603050405020304" pitchFamily="18" charset="0"/>
                          </a:rPr>
                          <m:t>𝑥</m:t>
                        </m:r>
                      </m:e>
                    </m:d>
                  </m:oMath>
                </a14:m>
                <a:r>
                  <a:rPr lang="vi-VN" sz="3200" spc="-40">
                    <a:latin typeface="Varpada"/>
                    <a:ea typeface="Calibri" panose="020F0502020204030204" pitchFamily="34" charset="0"/>
                  </a:rPr>
                  <a:t> </a:t>
                </a:r>
                <a:r>
                  <a:rPr lang="vi-VN" sz="3200">
                    <a:latin typeface="Varpada"/>
                    <a:ea typeface="Calibri" panose="020F0502020204030204" pitchFamily="34" charset="0"/>
                  </a:rPr>
                  <a:t>là một hàm số xác định trên K. Ta nói:</a:t>
                </a:r>
                <a:endParaRPr lang="en-US" sz="3200">
                  <a:latin typeface="Times New Roman" panose="02020603050405020304" pitchFamily="18" charset="0"/>
                  <a:ea typeface="Times New Roman" panose="02020603050405020304" pitchFamily="18" charset="0"/>
                </a:endParaRPr>
              </a:p>
              <a:p>
                <a:pPr>
                  <a:lnSpc>
                    <a:spcPct val="150000"/>
                  </a:lnSpc>
                  <a:spcAft>
                    <a:spcPts val="0"/>
                  </a:spcAft>
                </a:pPr>
                <a:r>
                  <a:rPr lang="en-US" sz="3200" b="1">
                    <a:solidFill>
                      <a:srgbClr val="0000CC"/>
                    </a:solidFill>
                    <a:latin typeface="Varpada"/>
                    <a:ea typeface="Arial" panose="020B060402020202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 </a:t>
                </a:r>
                <a:r>
                  <a:rPr lang="vi-VN" sz="3200">
                    <a:latin typeface="Varpada"/>
                    <a:ea typeface="Calibri" panose="020F0502020204030204" pitchFamily="34" charset="0"/>
                  </a:rPr>
                  <a:t>Hàm số </a:t>
                </a:r>
                <a14:m>
                  <m:oMath xmlns:m="http://schemas.openxmlformats.org/officeDocument/2006/math">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𝑓</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𝑥</m:t>
                        </m:r>
                      </m:e>
                    </m:d>
                  </m:oMath>
                </a14:m>
                <a:r>
                  <a:rPr lang="vi-VN" sz="3200">
                    <a:latin typeface="Varpada"/>
                    <a:ea typeface="Calibri" panose="020F0502020204030204" pitchFamily="34" charset="0"/>
                  </a:rPr>
                  <a:t> được gọi là </a:t>
                </a:r>
                <a:r>
                  <a:rPr lang="vi-VN" sz="3200" b="1">
                    <a:latin typeface="Varpada"/>
                    <a:ea typeface="Calibri" panose="020F0502020204030204" pitchFamily="34" charset="0"/>
                  </a:rPr>
                  <a:t>đồng biến</a:t>
                </a:r>
                <a:r>
                  <a:rPr lang="vi-VN" sz="3200">
                    <a:latin typeface="Varpada"/>
                    <a:ea typeface="Calibri" panose="020F0502020204030204" pitchFamily="34" charset="0"/>
                  </a:rPr>
                  <a:t> (tăng) trên K nếu </a:t>
                </a:r>
                <a14:m>
                  <m:oMath xmlns:m="http://schemas.openxmlformats.org/officeDocument/2006/math">
                    <m:r>
                      <a:rPr lang="en-US" sz="3200" i="1">
                        <a:latin typeface="Cambria Math" panose="02040503050406030204" pitchFamily="18" charset="0"/>
                        <a:ea typeface="Times New Roman" panose="02020603050405020304" pitchFamily="18" charset="0"/>
                      </a:rPr>
                      <m:t>∀</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𝑥</m:t>
                        </m:r>
                      </m:e>
                      <m:sub>
                        <m:r>
                          <a:rPr lang="en-US" sz="3200" i="1">
                            <a:latin typeface="Cambria Math" panose="02040503050406030204" pitchFamily="18" charset="0"/>
                            <a:ea typeface="Times New Roman" panose="02020603050405020304" pitchFamily="18" charset="0"/>
                          </a:rPr>
                          <m:t>1</m:t>
                        </m:r>
                      </m:sub>
                    </m:sSub>
                    <m:r>
                      <a:rPr lang="en-US" sz="3200" i="1">
                        <a:latin typeface="Cambria Math" panose="02040503050406030204" pitchFamily="18" charset="0"/>
                        <a:ea typeface="Times New Roman" panose="02020603050405020304" pitchFamily="18" charset="0"/>
                      </a:rPr>
                      <m:t>,</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𝑥</m:t>
                        </m:r>
                      </m:e>
                      <m:sub>
                        <m:r>
                          <a:rPr lang="en-US" sz="3200" i="1">
                            <a:latin typeface="Cambria Math" panose="02040503050406030204" pitchFamily="18" charset="0"/>
                            <a:ea typeface="Times New Roman" panose="02020603050405020304" pitchFamily="18" charset="0"/>
                          </a:rPr>
                          <m:t>2</m:t>
                        </m:r>
                      </m:sub>
                    </m:sSub>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𝐾</m:t>
                    </m:r>
                    <m:r>
                      <a:rPr lang="en-US" sz="3200" i="1">
                        <a:latin typeface="Cambria Math" panose="02040503050406030204" pitchFamily="18" charset="0"/>
                        <a:ea typeface="Times New Roman" panose="02020603050405020304" pitchFamily="18" charset="0"/>
                      </a:rPr>
                      <m:t>,</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𝑥</m:t>
                        </m:r>
                      </m:e>
                      <m:sub>
                        <m:r>
                          <a:rPr lang="en-US" sz="3200" i="1">
                            <a:latin typeface="Cambria Math" panose="02040503050406030204" pitchFamily="18" charset="0"/>
                            <a:ea typeface="Times New Roman" panose="02020603050405020304" pitchFamily="18" charset="0"/>
                          </a:rPr>
                          <m:t>1</m:t>
                        </m:r>
                      </m:sub>
                    </m:sSub>
                    <m:r>
                      <a:rPr lang="en-US" sz="3200" i="1">
                        <a:latin typeface="Cambria Math" panose="02040503050406030204" pitchFamily="18" charset="0"/>
                        <a:ea typeface="Times New Roman" panose="02020603050405020304" pitchFamily="18" charset="0"/>
                      </a:rPr>
                      <m:t>&lt;</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𝑥</m:t>
                        </m:r>
                      </m:e>
                      <m:sub>
                        <m:r>
                          <a:rPr lang="en-US" sz="3200" i="1">
                            <a:latin typeface="Cambria Math" panose="02040503050406030204" pitchFamily="18" charset="0"/>
                            <a:ea typeface="Times New Roman" panose="02020603050405020304" pitchFamily="18" charset="0"/>
                          </a:rPr>
                          <m:t>2</m:t>
                        </m:r>
                      </m:sub>
                    </m:sSub>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𝑓</m:t>
                    </m:r>
                    <m:d>
                      <m:dPr>
                        <m:ctrlPr>
                          <a:rPr lang="en-US" sz="3200" i="1">
                            <a:latin typeface="Cambria Math" panose="02040503050406030204" pitchFamily="18" charset="0"/>
                            <a:ea typeface="Times New Roman" panose="02020603050405020304" pitchFamily="18" charset="0"/>
                          </a:rPr>
                        </m:ctrlPr>
                      </m:dPr>
                      <m:e>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𝑥</m:t>
                            </m:r>
                          </m:e>
                          <m:sub>
                            <m:r>
                              <a:rPr lang="en-US" sz="3200" i="1">
                                <a:latin typeface="Cambria Math" panose="02040503050406030204" pitchFamily="18" charset="0"/>
                                <a:ea typeface="Times New Roman" panose="02020603050405020304" pitchFamily="18" charset="0"/>
                              </a:rPr>
                              <m:t>1</m:t>
                            </m:r>
                          </m:sub>
                        </m:sSub>
                      </m:e>
                    </m:d>
                    <m:r>
                      <a:rPr lang="en-US" sz="3200" i="1">
                        <a:latin typeface="Cambria Math" panose="02040503050406030204" pitchFamily="18" charset="0"/>
                        <a:ea typeface="Times New Roman" panose="02020603050405020304" pitchFamily="18" charset="0"/>
                      </a:rPr>
                      <m:t>&lt;</m:t>
                    </m:r>
                    <m:r>
                      <a:rPr lang="en-US" sz="3200" i="1">
                        <a:latin typeface="Cambria Math" panose="02040503050406030204" pitchFamily="18" charset="0"/>
                        <a:ea typeface="Times New Roman" panose="02020603050405020304" pitchFamily="18" charset="0"/>
                      </a:rPr>
                      <m:t>𝑓</m:t>
                    </m:r>
                    <m:d>
                      <m:dPr>
                        <m:ctrlPr>
                          <a:rPr lang="en-US" sz="3200" i="1">
                            <a:latin typeface="Cambria Math" panose="02040503050406030204" pitchFamily="18" charset="0"/>
                            <a:ea typeface="Times New Roman" panose="02020603050405020304" pitchFamily="18" charset="0"/>
                          </a:rPr>
                        </m:ctrlPr>
                      </m:dPr>
                      <m:e>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𝑥</m:t>
                            </m:r>
                          </m:e>
                          <m:sub>
                            <m:r>
                              <a:rPr lang="en-US" sz="3200" i="1">
                                <a:latin typeface="Cambria Math" panose="02040503050406030204" pitchFamily="18" charset="0"/>
                                <a:ea typeface="Times New Roman" panose="02020603050405020304" pitchFamily="18" charset="0"/>
                              </a:rPr>
                              <m:t>2</m:t>
                            </m:r>
                          </m:sub>
                        </m:sSub>
                      </m:e>
                    </m:d>
                  </m:oMath>
                </a14:m>
                <a:endParaRPr lang="en-US" sz="3200">
                  <a:latin typeface="Times New Roman" panose="02020603050405020304" pitchFamily="18" charset="0"/>
                  <a:ea typeface="Times New Roman" panose="02020603050405020304" pitchFamily="18" charset="0"/>
                </a:endParaRPr>
              </a:p>
              <a:p>
                <a:pPr>
                  <a:lnSpc>
                    <a:spcPct val="150000"/>
                  </a:lnSpc>
                  <a:spcAft>
                    <a:spcPts val="0"/>
                  </a:spcAft>
                </a:pPr>
                <a:r>
                  <a:rPr lang="en-US" sz="3200">
                    <a:latin typeface="Varpada"/>
                    <a:ea typeface="Calibri" panose="020F0502020204030204" pitchFamily="34" charset="0"/>
                  </a:rPr>
                  <a:t> </a:t>
                </a:r>
                <a:r>
                  <a:rPr lang="vi-VN" sz="3200" b="1">
                    <a:solidFill>
                      <a:srgbClr val="0000CC"/>
                    </a:solidFill>
                    <a:latin typeface="Varpada"/>
                    <a:ea typeface="Arial" panose="020B0604020202020204" pitchFamily="34" charset="0"/>
                    <a:sym typeface="Wingdings 2" panose="05020102010507070707" pitchFamily="18" charset="2"/>
                  </a:rPr>
                  <a:t></a:t>
                </a:r>
                <a:r>
                  <a:rPr lang="vi-VN" sz="3200" b="1">
                    <a:solidFill>
                      <a:srgbClr val="0000CC"/>
                    </a:solidFill>
                    <a:latin typeface="Varpada"/>
                    <a:ea typeface="Arial" panose="020B0604020202020204" pitchFamily="34" charset="0"/>
                  </a:rPr>
                  <a:t>. </a:t>
                </a:r>
                <a:r>
                  <a:rPr lang="vi-VN" sz="3200">
                    <a:latin typeface="Varpada"/>
                    <a:ea typeface="Calibri" panose="020F0502020204030204" pitchFamily="34" charset="0"/>
                  </a:rPr>
                  <a:t>Hàm số </a:t>
                </a:r>
                <a14:m>
                  <m:oMath xmlns:m="http://schemas.openxmlformats.org/officeDocument/2006/math">
                    <m:r>
                      <a:rPr lang="en-US" sz="3200" i="1">
                        <a:latin typeface="Cambria Math" panose="02040503050406030204" pitchFamily="18" charset="0"/>
                        <a:ea typeface="Times New Roman" panose="02020603050405020304" pitchFamily="18" charset="0"/>
                      </a:rPr>
                      <m:t>𝑦</m:t>
                    </m:r>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𝑓</m:t>
                    </m:r>
                    <m:d>
                      <m:dPr>
                        <m:ctrlPr>
                          <a:rPr lang="en-US" sz="3200" i="1">
                            <a:latin typeface="Cambria Math" panose="02040503050406030204" pitchFamily="18" charset="0"/>
                            <a:ea typeface="Times New Roman" panose="02020603050405020304" pitchFamily="18" charset="0"/>
                          </a:rPr>
                        </m:ctrlPr>
                      </m:dPr>
                      <m:e>
                        <m:r>
                          <a:rPr lang="en-US" sz="3200" i="1">
                            <a:latin typeface="Cambria Math" panose="02040503050406030204" pitchFamily="18" charset="0"/>
                            <a:ea typeface="Times New Roman" panose="02020603050405020304" pitchFamily="18" charset="0"/>
                          </a:rPr>
                          <m:t>𝑥</m:t>
                        </m:r>
                      </m:e>
                    </m:d>
                  </m:oMath>
                </a14:m>
                <a:r>
                  <a:rPr lang="vi-VN" sz="3200">
                    <a:latin typeface="Varpada"/>
                    <a:ea typeface="Calibri" panose="020F0502020204030204" pitchFamily="34" charset="0"/>
                  </a:rPr>
                  <a:t> được gọi là </a:t>
                </a:r>
                <a:r>
                  <a:rPr lang="vi-VN" sz="3200" b="1">
                    <a:latin typeface="Varpada"/>
                    <a:ea typeface="Calibri" panose="020F0502020204030204" pitchFamily="34" charset="0"/>
                  </a:rPr>
                  <a:t>nghịch biến</a:t>
                </a:r>
                <a:r>
                  <a:rPr lang="vi-VN" sz="3200">
                    <a:latin typeface="Varpada"/>
                    <a:ea typeface="Calibri" panose="020F0502020204030204" pitchFamily="34" charset="0"/>
                  </a:rPr>
                  <a:t> (giảm) trên K nếu</a:t>
                </a:r>
                <a14:m>
                  <m:oMath xmlns:m="http://schemas.openxmlformats.org/officeDocument/2006/math">
                    <m:r>
                      <a:rPr lang="en-US" sz="3200" i="1">
                        <a:latin typeface="Cambria Math" panose="02040503050406030204" pitchFamily="18" charset="0"/>
                        <a:ea typeface="Times New Roman" panose="02020603050405020304" pitchFamily="18" charset="0"/>
                      </a:rPr>
                      <m:t>∀</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𝑥</m:t>
                        </m:r>
                      </m:e>
                      <m:sub>
                        <m:r>
                          <a:rPr lang="en-US" sz="3200" i="1">
                            <a:latin typeface="Cambria Math" panose="02040503050406030204" pitchFamily="18" charset="0"/>
                            <a:ea typeface="Times New Roman" panose="02020603050405020304" pitchFamily="18" charset="0"/>
                          </a:rPr>
                          <m:t>1</m:t>
                        </m:r>
                      </m:sub>
                    </m:sSub>
                    <m:r>
                      <a:rPr lang="en-US" sz="3200" i="1">
                        <a:latin typeface="Cambria Math" panose="02040503050406030204" pitchFamily="18" charset="0"/>
                        <a:ea typeface="Times New Roman" panose="02020603050405020304" pitchFamily="18" charset="0"/>
                      </a:rPr>
                      <m:t>,</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𝑥</m:t>
                        </m:r>
                      </m:e>
                      <m:sub>
                        <m:r>
                          <a:rPr lang="en-US" sz="3200" i="1">
                            <a:latin typeface="Cambria Math" panose="02040503050406030204" pitchFamily="18" charset="0"/>
                            <a:ea typeface="Times New Roman" panose="02020603050405020304" pitchFamily="18" charset="0"/>
                          </a:rPr>
                          <m:t>2</m:t>
                        </m:r>
                      </m:sub>
                    </m:sSub>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𝐾</m:t>
                    </m:r>
                    <m:r>
                      <a:rPr lang="en-US" sz="3200" i="1">
                        <a:latin typeface="Cambria Math" panose="02040503050406030204" pitchFamily="18" charset="0"/>
                        <a:ea typeface="Times New Roman" panose="02020603050405020304" pitchFamily="18" charset="0"/>
                      </a:rPr>
                      <m:t>,</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𝑥</m:t>
                        </m:r>
                      </m:e>
                      <m:sub>
                        <m:r>
                          <a:rPr lang="en-US" sz="3200" i="1">
                            <a:latin typeface="Cambria Math" panose="02040503050406030204" pitchFamily="18" charset="0"/>
                            <a:ea typeface="Times New Roman" panose="02020603050405020304" pitchFamily="18" charset="0"/>
                          </a:rPr>
                          <m:t>1</m:t>
                        </m:r>
                      </m:sub>
                    </m:sSub>
                    <m:r>
                      <a:rPr lang="en-US" sz="3200" i="1">
                        <a:latin typeface="Cambria Math" panose="02040503050406030204" pitchFamily="18" charset="0"/>
                        <a:ea typeface="Times New Roman" panose="02020603050405020304" pitchFamily="18" charset="0"/>
                      </a:rPr>
                      <m:t>&lt;</m:t>
                    </m:r>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𝑥</m:t>
                        </m:r>
                      </m:e>
                      <m:sub>
                        <m:r>
                          <a:rPr lang="en-US" sz="3200" i="1">
                            <a:latin typeface="Cambria Math" panose="02040503050406030204" pitchFamily="18" charset="0"/>
                            <a:ea typeface="Times New Roman" panose="02020603050405020304" pitchFamily="18" charset="0"/>
                          </a:rPr>
                          <m:t>2</m:t>
                        </m:r>
                      </m:sub>
                    </m:sSub>
                    <m:r>
                      <a:rPr lang="en-US" sz="3200" i="1">
                        <a:latin typeface="Cambria Math" panose="02040503050406030204" pitchFamily="18" charset="0"/>
                        <a:ea typeface="Times New Roman" panose="02020603050405020304" pitchFamily="18" charset="0"/>
                      </a:rPr>
                      <m:t>⇒</m:t>
                    </m:r>
                    <m:r>
                      <a:rPr lang="en-US" sz="3200" i="1">
                        <a:latin typeface="Cambria Math" panose="02040503050406030204" pitchFamily="18" charset="0"/>
                        <a:ea typeface="Times New Roman" panose="02020603050405020304" pitchFamily="18" charset="0"/>
                      </a:rPr>
                      <m:t>𝑓</m:t>
                    </m:r>
                    <m:d>
                      <m:dPr>
                        <m:ctrlPr>
                          <a:rPr lang="en-US" sz="3200" i="1">
                            <a:latin typeface="Cambria Math" panose="02040503050406030204" pitchFamily="18" charset="0"/>
                            <a:ea typeface="Times New Roman" panose="02020603050405020304" pitchFamily="18" charset="0"/>
                          </a:rPr>
                        </m:ctrlPr>
                      </m:dPr>
                      <m:e>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𝑥</m:t>
                            </m:r>
                          </m:e>
                          <m:sub>
                            <m:r>
                              <a:rPr lang="en-US" sz="3200" i="1">
                                <a:latin typeface="Cambria Math" panose="02040503050406030204" pitchFamily="18" charset="0"/>
                                <a:ea typeface="Times New Roman" panose="02020603050405020304" pitchFamily="18" charset="0"/>
                              </a:rPr>
                              <m:t>1</m:t>
                            </m:r>
                          </m:sub>
                        </m:sSub>
                      </m:e>
                    </m:d>
                    <m:r>
                      <a:rPr lang="en-US" sz="3200" i="1">
                        <a:latin typeface="Cambria Math" panose="02040503050406030204" pitchFamily="18" charset="0"/>
                        <a:ea typeface="Times New Roman" panose="02020603050405020304" pitchFamily="18" charset="0"/>
                      </a:rPr>
                      <m:t>&gt;</m:t>
                    </m:r>
                    <m:r>
                      <a:rPr lang="en-US" sz="3200" i="1">
                        <a:latin typeface="Cambria Math" panose="02040503050406030204" pitchFamily="18" charset="0"/>
                        <a:ea typeface="Times New Roman" panose="02020603050405020304" pitchFamily="18" charset="0"/>
                      </a:rPr>
                      <m:t>𝑓</m:t>
                    </m:r>
                    <m:d>
                      <m:dPr>
                        <m:ctrlPr>
                          <a:rPr lang="en-US" sz="3200" i="1">
                            <a:latin typeface="Cambria Math" panose="02040503050406030204" pitchFamily="18" charset="0"/>
                            <a:ea typeface="Times New Roman" panose="02020603050405020304" pitchFamily="18" charset="0"/>
                          </a:rPr>
                        </m:ctrlPr>
                      </m:dPr>
                      <m:e>
                        <m:sSub>
                          <m:sSubPr>
                            <m:ctrlPr>
                              <a:rPr lang="en-US" sz="3200" i="1">
                                <a:latin typeface="Cambria Math" panose="02040503050406030204" pitchFamily="18" charset="0"/>
                                <a:ea typeface="Times New Roman" panose="02020603050405020304" pitchFamily="18" charset="0"/>
                              </a:rPr>
                            </m:ctrlPr>
                          </m:sSubPr>
                          <m:e>
                            <m:r>
                              <a:rPr lang="en-US" sz="3200" i="1">
                                <a:latin typeface="Cambria Math" panose="02040503050406030204" pitchFamily="18" charset="0"/>
                                <a:ea typeface="Times New Roman" panose="02020603050405020304" pitchFamily="18" charset="0"/>
                              </a:rPr>
                              <m:t>𝑥</m:t>
                            </m:r>
                          </m:e>
                          <m:sub>
                            <m:r>
                              <a:rPr lang="en-US" sz="3200" i="1">
                                <a:latin typeface="Cambria Math" panose="02040503050406030204" pitchFamily="18" charset="0"/>
                                <a:ea typeface="Times New Roman" panose="02020603050405020304" pitchFamily="18" charset="0"/>
                              </a:rPr>
                              <m:t>2</m:t>
                            </m:r>
                          </m:sub>
                        </m:sSub>
                      </m:e>
                    </m:d>
                  </m:oMath>
                </a14:m>
                <a:endParaRPr lang="en-US" sz="3200">
                  <a:latin typeface="Times New Roman" panose="02020603050405020304" pitchFamily="18" charset="0"/>
                  <a:ea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E17CC041-80FB-4D6A-9BB6-02EC9463C68D}"/>
                  </a:ext>
                </a:extLst>
              </p:cNvPr>
              <p:cNvSpPr>
                <a:spLocks noRot="1" noChangeAspect="1" noMove="1" noResize="1" noEditPoints="1" noAdjustHandles="1" noChangeArrowheads="1" noChangeShapeType="1" noTextEdit="1"/>
              </p:cNvSpPr>
              <p:nvPr/>
            </p:nvSpPr>
            <p:spPr>
              <a:xfrm>
                <a:off x="815163" y="339712"/>
                <a:ext cx="10827488" cy="5922712"/>
              </a:xfrm>
              <a:prstGeom prst="rect">
                <a:avLst/>
              </a:prstGeom>
              <a:blipFill>
                <a:blip r:embed="rId2"/>
                <a:stretch>
                  <a:fillRect l="-1464" b="-2575"/>
                </a:stretch>
              </a:blipFill>
            </p:spPr>
            <p:txBody>
              <a:bodyPr/>
              <a:lstStyle/>
              <a:p>
                <a:r>
                  <a:rPr lang="en-US">
                    <a:noFill/>
                  </a:rPr>
                  <a:t> </a:t>
                </a:r>
              </a:p>
            </p:txBody>
          </p:sp>
        </mc:Fallback>
      </mc:AlternateContent>
    </p:spTree>
    <p:extLst>
      <p:ext uri="{BB962C8B-B14F-4D97-AF65-F5344CB8AC3E}">
        <p14:creationId xmlns:p14="http://schemas.microsoft.com/office/powerpoint/2010/main" val="3627952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TotalTime>
  <Words>7140</Words>
  <PresentationFormat>Widescreen</PresentationFormat>
  <Paragraphs>595</Paragraphs>
  <Slides>77</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88" baseType="lpstr">
      <vt:lpstr>Arial</vt:lpstr>
      <vt:lpstr>Calibri</vt:lpstr>
      <vt:lpstr>Calibri Light</vt:lpstr>
      <vt:lpstr>Cambria</vt:lpstr>
      <vt:lpstr>Cambria Math</vt:lpstr>
      <vt:lpstr>Times New Roman</vt:lpstr>
      <vt:lpstr>Vani</vt:lpstr>
      <vt:lpstr>Varpada</vt:lpstr>
      <vt:lpstr>Wingdings</vt:lpstr>
      <vt:lpstr>Office Theme</vt:lpstr>
      <vt:lpstr>Visio.Drawing.15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2020-02-05T13:58:59Z</dcterms:created>
  <dcterms:modified xsi:type="dcterms:W3CDTF">2020-02-27T14:22:24Z</dcterms:modified>
</cp:coreProperties>
</file>