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34"/>
  </p:notesMasterIdLst>
  <p:sldIdLst>
    <p:sldId id="326" r:id="rId2"/>
    <p:sldId id="256" r:id="rId3"/>
    <p:sldId id="327" r:id="rId4"/>
    <p:sldId id="479" r:id="rId5"/>
    <p:sldId id="480" r:id="rId6"/>
    <p:sldId id="481" r:id="rId7"/>
    <p:sldId id="482" r:id="rId8"/>
    <p:sldId id="483" r:id="rId9"/>
    <p:sldId id="484" r:id="rId10"/>
    <p:sldId id="258" r:id="rId11"/>
    <p:sldId id="485" r:id="rId12"/>
    <p:sldId id="486" r:id="rId13"/>
    <p:sldId id="316" r:id="rId14"/>
    <p:sldId id="260" r:id="rId15"/>
    <p:sldId id="315" r:id="rId16"/>
    <p:sldId id="259" r:id="rId17"/>
    <p:sldId id="317" r:id="rId18"/>
    <p:sldId id="318" r:id="rId19"/>
    <p:sldId id="320" r:id="rId20"/>
    <p:sldId id="319" r:id="rId21"/>
    <p:sldId id="321" r:id="rId22"/>
    <p:sldId id="322" r:id="rId23"/>
    <p:sldId id="323" r:id="rId24"/>
    <p:sldId id="324" r:id="rId25"/>
    <p:sldId id="313" r:id="rId26"/>
    <p:sldId id="325" r:id="rId27"/>
    <p:sldId id="487" r:id="rId28"/>
    <p:sldId id="488" r:id="rId29"/>
    <p:sldId id="490" r:id="rId30"/>
    <p:sldId id="420" r:id="rId31"/>
    <p:sldId id="489" r:id="rId32"/>
    <p:sldId id="266"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84F5FA-34E6-4E67-8841-489781D4BDB7}">
  <a:tblStyle styleId="{4B84F5FA-34E6-4E67-8841-489781D4BD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674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02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53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27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e677296701_6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e677296701_6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149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151480" y="77983"/>
            <a:ext cx="8953111" cy="4307495"/>
            <a:chOff x="151480" y="77983"/>
            <a:chExt cx="8953111" cy="4307495"/>
          </a:xfrm>
        </p:grpSpPr>
        <p:sp>
          <p:nvSpPr>
            <p:cNvPr id="10" name="Google Shape;10;p2"/>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11597" y="32648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flipH="1">
            <a:off x="3869600" y="1301525"/>
            <a:ext cx="4528800" cy="210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flipH="1">
            <a:off x="4751000" y="3539025"/>
            <a:ext cx="3647400" cy="5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algn="ctr" rtl="0">
              <a:lnSpc>
                <a:spcPct val="100000"/>
              </a:lnSpc>
              <a:spcBef>
                <a:spcPts val="0"/>
              </a:spcBef>
              <a:spcAft>
                <a:spcPts val="0"/>
              </a:spcAft>
              <a:buClr>
                <a:schemeClr val="accent5"/>
              </a:buClr>
              <a:buSzPts val="1800"/>
              <a:buNone/>
              <a:defRPr sz="1800">
                <a:solidFill>
                  <a:schemeClr val="accent5"/>
                </a:solidFill>
              </a:defRPr>
            </a:lvl2pPr>
            <a:lvl3pPr lvl="2" algn="ctr" rtl="0">
              <a:lnSpc>
                <a:spcPct val="100000"/>
              </a:lnSpc>
              <a:spcBef>
                <a:spcPts val="0"/>
              </a:spcBef>
              <a:spcAft>
                <a:spcPts val="0"/>
              </a:spcAft>
              <a:buClr>
                <a:schemeClr val="accent5"/>
              </a:buClr>
              <a:buSzPts val="1800"/>
              <a:buNone/>
              <a:defRPr sz="1800">
                <a:solidFill>
                  <a:schemeClr val="accent5"/>
                </a:solidFill>
              </a:defRPr>
            </a:lvl3pPr>
            <a:lvl4pPr lvl="3" algn="ctr" rtl="0">
              <a:lnSpc>
                <a:spcPct val="100000"/>
              </a:lnSpc>
              <a:spcBef>
                <a:spcPts val="0"/>
              </a:spcBef>
              <a:spcAft>
                <a:spcPts val="0"/>
              </a:spcAft>
              <a:buClr>
                <a:schemeClr val="accent5"/>
              </a:buClr>
              <a:buSzPts val="1800"/>
              <a:buNone/>
              <a:defRPr sz="1800">
                <a:solidFill>
                  <a:schemeClr val="accent5"/>
                </a:solidFill>
              </a:defRPr>
            </a:lvl4pPr>
            <a:lvl5pPr lvl="4" algn="ctr" rtl="0">
              <a:lnSpc>
                <a:spcPct val="100000"/>
              </a:lnSpc>
              <a:spcBef>
                <a:spcPts val="0"/>
              </a:spcBef>
              <a:spcAft>
                <a:spcPts val="0"/>
              </a:spcAft>
              <a:buClr>
                <a:schemeClr val="accent5"/>
              </a:buClr>
              <a:buSzPts val="1800"/>
              <a:buNone/>
              <a:defRPr sz="1800">
                <a:solidFill>
                  <a:schemeClr val="accent5"/>
                </a:solidFill>
              </a:defRPr>
            </a:lvl5pPr>
            <a:lvl6pPr lvl="5" algn="ctr" rtl="0">
              <a:lnSpc>
                <a:spcPct val="100000"/>
              </a:lnSpc>
              <a:spcBef>
                <a:spcPts val="0"/>
              </a:spcBef>
              <a:spcAft>
                <a:spcPts val="0"/>
              </a:spcAft>
              <a:buClr>
                <a:schemeClr val="accent5"/>
              </a:buClr>
              <a:buSzPts val="1800"/>
              <a:buNone/>
              <a:defRPr sz="1800">
                <a:solidFill>
                  <a:schemeClr val="accent5"/>
                </a:solidFill>
              </a:defRPr>
            </a:lvl6pPr>
            <a:lvl7pPr lvl="6" algn="ctr" rtl="0">
              <a:lnSpc>
                <a:spcPct val="100000"/>
              </a:lnSpc>
              <a:spcBef>
                <a:spcPts val="0"/>
              </a:spcBef>
              <a:spcAft>
                <a:spcPts val="0"/>
              </a:spcAft>
              <a:buClr>
                <a:schemeClr val="accent5"/>
              </a:buClr>
              <a:buSzPts val="1800"/>
              <a:buNone/>
              <a:defRPr sz="1800">
                <a:solidFill>
                  <a:schemeClr val="accent5"/>
                </a:solidFill>
              </a:defRPr>
            </a:lvl7pPr>
            <a:lvl8pPr lvl="7" algn="ctr" rtl="0">
              <a:lnSpc>
                <a:spcPct val="100000"/>
              </a:lnSpc>
              <a:spcBef>
                <a:spcPts val="0"/>
              </a:spcBef>
              <a:spcAft>
                <a:spcPts val="0"/>
              </a:spcAft>
              <a:buClr>
                <a:schemeClr val="accent5"/>
              </a:buClr>
              <a:buSzPts val="1800"/>
              <a:buNone/>
              <a:defRPr sz="1800">
                <a:solidFill>
                  <a:schemeClr val="accent5"/>
                </a:solidFill>
              </a:defRPr>
            </a:lvl8pPr>
            <a:lvl9pPr lvl="8" algn="ctr" rtl="0">
              <a:lnSpc>
                <a:spcPct val="100000"/>
              </a:lnSpc>
              <a:spcBef>
                <a:spcPts val="0"/>
              </a:spcBef>
              <a:spcAft>
                <a:spcPts val="0"/>
              </a:spcAft>
              <a:buClr>
                <a:schemeClr val="accent5"/>
              </a:buClr>
              <a:buSzPts val="1800"/>
              <a:buNone/>
              <a:defRPr sz="1800">
                <a:solidFill>
                  <a:schemeClr val="accent5"/>
                </a:solidFill>
              </a:defRPr>
            </a:lvl9pPr>
          </a:lstStyle>
          <a:p>
            <a:endParaRPr/>
          </a:p>
        </p:txBody>
      </p:sp>
      <p:sp>
        <p:nvSpPr>
          <p:cNvPr id="18" name="Google Shape;18;p2"/>
          <p:cNvSpPr txBox="1">
            <a:spLocks noGrp="1"/>
          </p:cNvSpPr>
          <p:nvPr>
            <p:ph type="subTitle" idx="2"/>
          </p:nvPr>
        </p:nvSpPr>
        <p:spPr>
          <a:xfrm>
            <a:off x="6867175" y="539500"/>
            <a:ext cx="1531200" cy="519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27">
    <p:bg>
      <p:bgPr>
        <a:blipFill>
          <a:blip r:embed="rId2">
            <a:alphaModFix/>
          </a:blip>
          <a:stretch>
            <a:fillRect/>
          </a:stretch>
        </a:blipFill>
        <a:effectLst/>
      </p:bgPr>
    </p:bg>
    <p:spTree>
      <p:nvGrpSpPr>
        <p:cNvPr id="1" name="Shape 1103"/>
        <p:cNvGrpSpPr/>
        <p:nvPr/>
      </p:nvGrpSpPr>
      <p:grpSpPr>
        <a:xfrm>
          <a:off x="0" y="0"/>
          <a:ext cx="0" cy="0"/>
          <a:chOff x="0" y="0"/>
          <a:chExt cx="0" cy="0"/>
        </a:xfrm>
      </p:grpSpPr>
      <p:grpSp>
        <p:nvGrpSpPr>
          <p:cNvPr id="1104" name="Google Shape;1104;p39"/>
          <p:cNvGrpSpPr/>
          <p:nvPr/>
        </p:nvGrpSpPr>
        <p:grpSpPr>
          <a:xfrm>
            <a:off x="318397" y="3887342"/>
            <a:ext cx="693824" cy="1071651"/>
            <a:chOff x="2144500" y="237375"/>
            <a:chExt cx="3245200" cy="5012400"/>
          </a:xfrm>
        </p:grpSpPr>
        <p:sp>
          <p:nvSpPr>
            <p:cNvPr id="1105" name="Google Shape;1105;p39"/>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7069897" y="107067"/>
            <a:ext cx="1863266" cy="4768880"/>
            <a:chOff x="7069897" y="107067"/>
            <a:chExt cx="1863266" cy="4768880"/>
          </a:xfrm>
        </p:grpSpPr>
        <p:sp>
          <p:nvSpPr>
            <p:cNvPr id="1111" name="Google Shape;1111;p39"/>
            <p:cNvSpPr/>
            <p:nvPr/>
          </p:nvSpPr>
          <p:spPr>
            <a:xfrm>
              <a:off x="8099568" y="416365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7069897" y="10706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7847353" y="115308"/>
              <a:ext cx="576403" cy="710925"/>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8532359" y="8218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8/2/2024</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423865"/>
            <a:ext cx="850392" cy="471963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ectangle 51">
            <a:extLst>
              <a:ext uri="{FF2B5EF4-FFF2-40B4-BE49-F238E27FC236}">
                <a16:creationId xmlns:a16="http://schemas.microsoft.com/office/drawing/2014/main" id="{EFC92F19-7317-314C-81B7-43B8B687F4E4}"/>
              </a:ext>
            </a:extLst>
          </p:cNvPr>
          <p:cNvSpPr/>
          <p:nvPr/>
        </p:nvSpPr>
        <p:spPr>
          <a:xfrm>
            <a:off x="0" y="-2"/>
            <a:ext cx="423863" cy="51434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2820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4"/>
          <p:cNvGrpSpPr/>
          <p:nvPr/>
        </p:nvGrpSpPr>
        <p:grpSpPr>
          <a:xfrm>
            <a:off x="5" y="1526416"/>
            <a:ext cx="8902922" cy="3333521"/>
            <a:chOff x="5" y="1526416"/>
            <a:chExt cx="8902922" cy="3333521"/>
          </a:xfrm>
        </p:grpSpPr>
        <p:sp>
          <p:nvSpPr>
            <p:cNvPr id="31" name="Google Shape;31;p4"/>
            <p:cNvSpPr/>
            <p:nvPr/>
          </p:nvSpPr>
          <p:spPr>
            <a:xfrm>
              <a:off x="1029502" y="43572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 y="15264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01809" y="18898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15647" y="37011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601919" y="3990123"/>
            <a:ext cx="301011" cy="1033808"/>
            <a:chOff x="3054050" y="236475"/>
            <a:chExt cx="1501300" cy="5156150"/>
          </a:xfrm>
        </p:grpSpPr>
        <p:sp>
          <p:nvSpPr>
            <p:cNvPr id="37" name="Google Shape;37;p4"/>
            <p:cNvSpPr/>
            <p:nvPr/>
          </p:nvSpPr>
          <p:spPr>
            <a:xfrm>
              <a:off x="3714825" y="4742075"/>
              <a:ext cx="26450" cy="25"/>
            </a:xfrm>
            <a:custGeom>
              <a:avLst/>
              <a:gdLst/>
              <a:ahLst/>
              <a:cxnLst/>
              <a:rect l="l" t="t" r="r" b="b"/>
              <a:pathLst>
                <a:path w="1058" h="1" extrusionOk="0">
                  <a:moveTo>
                    <a:pt x="1058" y="0"/>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133325" y="539200"/>
              <a:ext cx="607950" cy="412600"/>
            </a:xfrm>
            <a:custGeom>
              <a:avLst/>
              <a:gdLst/>
              <a:ahLst/>
              <a:cxnLst/>
              <a:rect l="l" t="t" r="r" b="b"/>
              <a:pathLst>
                <a:path w="24318" h="16504" extrusionOk="0">
                  <a:moveTo>
                    <a:pt x="11143" y="0"/>
                  </a:moveTo>
                  <a:cubicBezTo>
                    <a:pt x="11024" y="0"/>
                    <a:pt x="10905" y="4"/>
                    <a:pt x="10785" y="10"/>
                  </a:cubicBezTo>
                  <a:cubicBezTo>
                    <a:pt x="7190" y="433"/>
                    <a:pt x="4441" y="2970"/>
                    <a:pt x="3384" y="6353"/>
                  </a:cubicBezTo>
                  <a:cubicBezTo>
                    <a:pt x="2549" y="9485"/>
                    <a:pt x="2332" y="13029"/>
                    <a:pt x="2937" y="16374"/>
                  </a:cubicBezTo>
                  <a:lnTo>
                    <a:pt x="2937" y="16374"/>
                  </a:lnTo>
                  <a:lnTo>
                    <a:pt x="17974" y="15446"/>
                  </a:lnTo>
                  <a:cubicBezTo>
                    <a:pt x="18221" y="15481"/>
                    <a:pt x="18468" y="15499"/>
                    <a:pt x="18713" y="15499"/>
                  </a:cubicBezTo>
                  <a:cubicBezTo>
                    <a:pt x="19942" y="15499"/>
                    <a:pt x="21146" y="15058"/>
                    <a:pt x="22203" y="14177"/>
                  </a:cubicBezTo>
                  <a:cubicBezTo>
                    <a:pt x="24318" y="12063"/>
                    <a:pt x="22415" y="8468"/>
                    <a:pt x="20512" y="6142"/>
                  </a:cubicBezTo>
                  <a:cubicBezTo>
                    <a:pt x="18050" y="3270"/>
                    <a:pt x="14992" y="0"/>
                    <a:pt x="11143" y="0"/>
                  </a:cubicBezTo>
                  <a:close/>
                  <a:moveTo>
                    <a:pt x="2327" y="13754"/>
                  </a:moveTo>
                  <a:cubicBezTo>
                    <a:pt x="847" y="13754"/>
                    <a:pt x="1" y="15446"/>
                    <a:pt x="847" y="16503"/>
                  </a:cubicBezTo>
                  <a:lnTo>
                    <a:pt x="2931" y="16374"/>
                  </a:lnTo>
                  <a:lnTo>
                    <a:pt x="2931" y="16374"/>
                  </a:lnTo>
                  <a:lnTo>
                    <a:pt x="2327" y="13754"/>
                  </a:lnTo>
                  <a:close/>
                  <a:moveTo>
                    <a:pt x="2937" y="16374"/>
                  </a:moveTo>
                  <a:lnTo>
                    <a:pt x="2931" y="16374"/>
                  </a:lnTo>
                  <a:lnTo>
                    <a:pt x="2931" y="16374"/>
                  </a:lnTo>
                  <a:lnTo>
                    <a:pt x="2961" y="16503"/>
                  </a:lnTo>
                  <a:cubicBezTo>
                    <a:pt x="2953" y="16460"/>
                    <a:pt x="2945" y="16417"/>
                    <a:pt x="2937" y="163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508650" y="4405100"/>
              <a:ext cx="993850" cy="262975"/>
            </a:xfrm>
            <a:custGeom>
              <a:avLst/>
              <a:gdLst/>
              <a:ahLst/>
              <a:cxnLst/>
              <a:rect l="l" t="t" r="r" b="b"/>
              <a:pathLst>
                <a:path w="39754" h="10519" extrusionOk="0">
                  <a:moveTo>
                    <a:pt x="1692" y="3752"/>
                  </a:moveTo>
                  <a:lnTo>
                    <a:pt x="1058" y="4175"/>
                  </a:lnTo>
                  <a:lnTo>
                    <a:pt x="1606" y="4100"/>
                  </a:lnTo>
                  <a:lnTo>
                    <a:pt x="1606" y="4100"/>
                  </a:lnTo>
                  <a:lnTo>
                    <a:pt x="1692" y="3752"/>
                  </a:lnTo>
                  <a:close/>
                  <a:moveTo>
                    <a:pt x="31748" y="0"/>
                  </a:moveTo>
                  <a:cubicBezTo>
                    <a:pt x="30760" y="0"/>
                    <a:pt x="29759" y="119"/>
                    <a:pt x="28758" y="369"/>
                  </a:cubicBezTo>
                  <a:lnTo>
                    <a:pt x="1606" y="4100"/>
                  </a:lnTo>
                  <a:lnTo>
                    <a:pt x="1606" y="4100"/>
                  </a:lnTo>
                  <a:lnTo>
                    <a:pt x="1" y="10519"/>
                  </a:lnTo>
                  <a:lnTo>
                    <a:pt x="33199" y="8827"/>
                  </a:lnTo>
                  <a:cubicBezTo>
                    <a:pt x="33440" y="8854"/>
                    <a:pt x="33685" y="8867"/>
                    <a:pt x="33932" y="8867"/>
                  </a:cubicBezTo>
                  <a:cubicBezTo>
                    <a:pt x="35625" y="8867"/>
                    <a:pt x="37377" y="8243"/>
                    <a:pt x="38485" y="7135"/>
                  </a:cubicBezTo>
                  <a:cubicBezTo>
                    <a:pt x="39754" y="4809"/>
                    <a:pt x="38696" y="1849"/>
                    <a:pt x="36159" y="792"/>
                  </a:cubicBezTo>
                  <a:cubicBezTo>
                    <a:pt x="34750" y="280"/>
                    <a:pt x="33264" y="0"/>
                    <a:pt x="3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122750" y="1020500"/>
              <a:ext cx="1168300" cy="3347975"/>
            </a:xfrm>
            <a:custGeom>
              <a:avLst/>
              <a:gdLst/>
              <a:ahLst/>
              <a:cxnLst/>
              <a:rect l="l" t="t" r="r" b="b"/>
              <a:pathLst>
                <a:path w="46732" h="133919" extrusionOk="0">
                  <a:moveTo>
                    <a:pt x="24529" y="0"/>
                  </a:moveTo>
                  <a:lnTo>
                    <a:pt x="847" y="4652"/>
                  </a:lnTo>
                  <a:cubicBezTo>
                    <a:pt x="1" y="4863"/>
                    <a:pt x="11419" y="89868"/>
                    <a:pt x="12477" y="97691"/>
                  </a:cubicBezTo>
                  <a:cubicBezTo>
                    <a:pt x="13534" y="107207"/>
                    <a:pt x="12054" y="125603"/>
                    <a:pt x="21569" y="131735"/>
                  </a:cubicBezTo>
                  <a:cubicBezTo>
                    <a:pt x="23779" y="133209"/>
                    <a:pt x="26816" y="133918"/>
                    <a:pt x="30008" y="133918"/>
                  </a:cubicBezTo>
                  <a:cubicBezTo>
                    <a:pt x="36896" y="133918"/>
                    <a:pt x="44508" y="130614"/>
                    <a:pt x="46097" y="124546"/>
                  </a:cubicBezTo>
                  <a:cubicBezTo>
                    <a:pt x="46731" y="121797"/>
                    <a:pt x="46731" y="118625"/>
                    <a:pt x="45886" y="115876"/>
                  </a:cubicBezTo>
                  <a:cubicBezTo>
                    <a:pt x="38696" y="77180"/>
                    <a:pt x="31719" y="38696"/>
                    <a:pt x="24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56225" y="4715625"/>
              <a:ext cx="829975" cy="619575"/>
            </a:xfrm>
            <a:custGeom>
              <a:avLst/>
              <a:gdLst/>
              <a:ahLst/>
              <a:cxnLst/>
              <a:rect l="l" t="t" r="r" b="b"/>
              <a:pathLst>
                <a:path w="33199" h="24783" extrusionOk="0">
                  <a:moveTo>
                    <a:pt x="15437" y="1"/>
                  </a:moveTo>
                  <a:cubicBezTo>
                    <a:pt x="12318" y="1"/>
                    <a:pt x="9199" y="635"/>
                    <a:pt x="6344" y="1904"/>
                  </a:cubicBezTo>
                  <a:lnTo>
                    <a:pt x="6133" y="3384"/>
                  </a:lnTo>
                  <a:cubicBezTo>
                    <a:pt x="847" y="6133"/>
                    <a:pt x="1" y="13957"/>
                    <a:pt x="3384" y="18820"/>
                  </a:cubicBezTo>
                  <a:cubicBezTo>
                    <a:pt x="6577" y="22545"/>
                    <a:pt x="11407" y="24782"/>
                    <a:pt x="16375" y="24782"/>
                  </a:cubicBezTo>
                  <a:cubicBezTo>
                    <a:pt x="17330" y="24782"/>
                    <a:pt x="18289" y="24700"/>
                    <a:pt x="19243" y="24529"/>
                  </a:cubicBezTo>
                  <a:cubicBezTo>
                    <a:pt x="23895" y="24318"/>
                    <a:pt x="28335" y="21569"/>
                    <a:pt x="30661" y="17551"/>
                  </a:cubicBezTo>
                  <a:cubicBezTo>
                    <a:pt x="33199" y="12054"/>
                    <a:pt x="30027" y="4864"/>
                    <a:pt x="24529" y="1904"/>
                  </a:cubicBezTo>
                  <a:cubicBezTo>
                    <a:pt x="21675" y="635"/>
                    <a:pt x="18556" y="1"/>
                    <a:pt x="15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54050" y="236475"/>
              <a:ext cx="1501300" cy="5156150"/>
            </a:xfrm>
            <a:custGeom>
              <a:avLst/>
              <a:gdLst/>
              <a:ahLst/>
              <a:cxnLst/>
              <a:rect l="l" t="t" r="r" b="b"/>
              <a:pathLst>
                <a:path w="60052" h="206246" extrusionOk="0">
                  <a:moveTo>
                    <a:pt x="13110" y="5141"/>
                  </a:moveTo>
                  <a:cubicBezTo>
                    <a:pt x="13533" y="5141"/>
                    <a:pt x="13956" y="5564"/>
                    <a:pt x="13956" y="5987"/>
                  </a:cubicBezTo>
                  <a:cubicBezTo>
                    <a:pt x="13956" y="6198"/>
                    <a:pt x="13533" y="6410"/>
                    <a:pt x="13321" y="6621"/>
                  </a:cubicBezTo>
                  <a:cubicBezTo>
                    <a:pt x="12687" y="6410"/>
                    <a:pt x="12264" y="5775"/>
                    <a:pt x="12476" y="5564"/>
                  </a:cubicBezTo>
                  <a:cubicBezTo>
                    <a:pt x="12476" y="5352"/>
                    <a:pt x="12899" y="5141"/>
                    <a:pt x="13110" y="5141"/>
                  </a:cubicBezTo>
                  <a:close/>
                  <a:moveTo>
                    <a:pt x="14599" y="9996"/>
                  </a:moveTo>
                  <a:cubicBezTo>
                    <a:pt x="15884" y="9996"/>
                    <a:pt x="17170" y="10469"/>
                    <a:pt x="18185" y="11484"/>
                  </a:cubicBezTo>
                  <a:cubicBezTo>
                    <a:pt x="21357" y="15502"/>
                    <a:pt x="24317" y="19308"/>
                    <a:pt x="27277" y="23114"/>
                  </a:cubicBezTo>
                  <a:cubicBezTo>
                    <a:pt x="27700" y="23749"/>
                    <a:pt x="28123" y="24383"/>
                    <a:pt x="28334" y="24806"/>
                  </a:cubicBezTo>
                  <a:lnTo>
                    <a:pt x="28334" y="25017"/>
                  </a:lnTo>
                  <a:cubicBezTo>
                    <a:pt x="28334" y="25863"/>
                    <a:pt x="27700" y="26498"/>
                    <a:pt x="26854" y="26921"/>
                  </a:cubicBezTo>
                  <a:lnTo>
                    <a:pt x="25797" y="26921"/>
                  </a:lnTo>
                  <a:cubicBezTo>
                    <a:pt x="24696" y="26186"/>
                    <a:pt x="23475" y="25811"/>
                    <a:pt x="22273" y="25811"/>
                  </a:cubicBezTo>
                  <a:cubicBezTo>
                    <a:pt x="20706" y="25811"/>
                    <a:pt x="19170" y="26450"/>
                    <a:pt x="17973" y="27766"/>
                  </a:cubicBezTo>
                  <a:cubicBezTo>
                    <a:pt x="17261" y="28241"/>
                    <a:pt x="16415" y="28516"/>
                    <a:pt x="15586" y="28516"/>
                  </a:cubicBezTo>
                  <a:cubicBezTo>
                    <a:pt x="14938" y="28516"/>
                    <a:pt x="14301" y="28349"/>
                    <a:pt x="13744" y="27978"/>
                  </a:cubicBezTo>
                  <a:cubicBezTo>
                    <a:pt x="12989" y="27600"/>
                    <a:pt x="12153" y="27411"/>
                    <a:pt x="11323" y="27411"/>
                  </a:cubicBezTo>
                  <a:cubicBezTo>
                    <a:pt x="9828" y="27411"/>
                    <a:pt x="8352" y="28023"/>
                    <a:pt x="7401" y="29247"/>
                  </a:cubicBezTo>
                  <a:cubicBezTo>
                    <a:pt x="6767" y="29458"/>
                    <a:pt x="6344" y="29669"/>
                    <a:pt x="5921" y="29669"/>
                  </a:cubicBezTo>
                  <a:cubicBezTo>
                    <a:pt x="5784" y="29697"/>
                    <a:pt x="5651" y="29710"/>
                    <a:pt x="5523" y="29710"/>
                  </a:cubicBezTo>
                  <a:cubicBezTo>
                    <a:pt x="4659" y="29710"/>
                    <a:pt x="4018" y="29110"/>
                    <a:pt x="4018" y="28189"/>
                  </a:cubicBezTo>
                  <a:cubicBezTo>
                    <a:pt x="4018" y="27555"/>
                    <a:pt x="4229" y="26709"/>
                    <a:pt x="4441" y="26075"/>
                  </a:cubicBezTo>
                  <a:cubicBezTo>
                    <a:pt x="6344" y="21634"/>
                    <a:pt x="8035" y="17194"/>
                    <a:pt x="9727" y="12965"/>
                  </a:cubicBezTo>
                  <a:cubicBezTo>
                    <a:pt x="10742" y="11062"/>
                    <a:pt x="12670" y="9996"/>
                    <a:pt x="14599" y="9996"/>
                  </a:cubicBezTo>
                  <a:close/>
                  <a:moveTo>
                    <a:pt x="28661" y="30052"/>
                  </a:moveTo>
                  <a:cubicBezTo>
                    <a:pt x="29388" y="30052"/>
                    <a:pt x="30053" y="30652"/>
                    <a:pt x="30238" y="31573"/>
                  </a:cubicBezTo>
                  <a:cubicBezTo>
                    <a:pt x="30449" y="32630"/>
                    <a:pt x="30660" y="34110"/>
                    <a:pt x="30872" y="35379"/>
                  </a:cubicBezTo>
                  <a:cubicBezTo>
                    <a:pt x="32563" y="47643"/>
                    <a:pt x="34467" y="59907"/>
                    <a:pt x="35735" y="72383"/>
                  </a:cubicBezTo>
                  <a:cubicBezTo>
                    <a:pt x="39118" y="100083"/>
                    <a:pt x="43347" y="127572"/>
                    <a:pt x="46942" y="155273"/>
                  </a:cubicBezTo>
                  <a:cubicBezTo>
                    <a:pt x="47154" y="156118"/>
                    <a:pt x="47365" y="156964"/>
                    <a:pt x="47365" y="158021"/>
                  </a:cubicBezTo>
                  <a:cubicBezTo>
                    <a:pt x="47576" y="160347"/>
                    <a:pt x="47154" y="160770"/>
                    <a:pt x="44828" y="161405"/>
                  </a:cubicBezTo>
                  <a:cubicBezTo>
                    <a:pt x="44405" y="161616"/>
                    <a:pt x="43770" y="161616"/>
                    <a:pt x="43347" y="161828"/>
                  </a:cubicBezTo>
                  <a:cubicBezTo>
                    <a:pt x="42290" y="161828"/>
                    <a:pt x="41444" y="161828"/>
                    <a:pt x="41233" y="160347"/>
                  </a:cubicBezTo>
                  <a:cubicBezTo>
                    <a:pt x="41021" y="158867"/>
                    <a:pt x="40810" y="157599"/>
                    <a:pt x="40599" y="156118"/>
                  </a:cubicBezTo>
                  <a:cubicBezTo>
                    <a:pt x="38907" y="143854"/>
                    <a:pt x="37004" y="131590"/>
                    <a:pt x="35735" y="119537"/>
                  </a:cubicBezTo>
                  <a:cubicBezTo>
                    <a:pt x="32352" y="91202"/>
                    <a:pt x="28123" y="63079"/>
                    <a:pt x="24317" y="34956"/>
                  </a:cubicBezTo>
                  <a:cubicBezTo>
                    <a:pt x="24317" y="33476"/>
                    <a:pt x="24105" y="31995"/>
                    <a:pt x="23683" y="30092"/>
                  </a:cubicBezTo>
                  <a:lnTo>
                    <a:pt x="28334" y="30092"/>
                  </a:lnTo>
                  <a:cubicBezTo>
                    <a:pt x="28444" y="30065"/>
                    <a:pt x="28553" y="30052"/>
                    <a:pt x="28661" y="30052"/>
                  </a:cubicBezTo>
                  <a:close/>
                  <a:moveTo>
                    <a:pt x="20088" y="31361"/>
                  </a:moveTo>
                  <a:cubicBezTo>
                    <a:pt x="20934" y="32630"/>
                    <a:pt x="21357" y="34110"/>
                    <a:pt x="21145" y="35802"/>
                  </a:cubicBezTo>
                  <a:cubicBezTo>
                    <a:pt x="26220" y="71537"/>
                    <a:pt x="31083" y="107484"/>
                    <a:pt x="35947" y="143220"/>
                  </a:cubicBezTo>
                  <a:cubicBezTo>
                    <a:pt x="36792" y="149140"/>
                    <a:pt x="37427" y="155061"/>
                    <a:pt x="38061" y="160770"/>
                  </a:cubicBezTo>
                  <a:cubicBezTo>
                    <a:pt x="38273" y="162673"/>
                    <a:pt x="37638" y="163308"/>
                    <a:pt x="35524" y="163731"/>
                  </a:cubicBezTo>
                  <a:cubicBezTo>
                    <a:pt x="35204" y="163763"/>
                    <a:pt x="34917" y="163780"/>
                    <a:pt x="34661" y="163780"/>
                  </a:cubicBezTo>
                  <a:cubicBezTo>
                    <a:pt x="33222" y="163780"/>
                    <a:pt x="32711" y="163231"/>
                    <a:pt x="32352" y="161616"/>
                  </a:cubicBezTo>
                  <a:cubicBezTo>
                    <a:pt x="32141" y="160559"/>
                    <a:pt x="31929" y="159079"/>
                    <a:pt x="31718" y="157810"/>
                  </a:cubicBezTo>
                  <a:cubicBezTo>
                    <a:pt x="28969" y="139202"/>
                    <a:pt x="26220" y="120383"/>
                    <a:pt x="23471" y="101775"/>
                  </a:cubicBezTo>
                  <a:cubicBezTo>
                    <a:pt x="20088" y="80418"/>
                    <a:pt x="16916" y="59061"/>
                    <a:pt x="13533" y="37916"/>
                  </a:cubicBezTo>
                  <a:cubicBezTo>
                    <a:pt x="13321" y="35802"/>
                    <a:pt x="13110" y="33898"/>
                    <a:pt x="12899" y="31784"/>
                  </a:cubicBezTo>
                  <a:lnTo>
                    <a:pt x="20088" y="31361"/>
                  </a:lnTo>
                  <a:close/>
                  <a:moveTo>
                    <a:pt x="8881" y="32418"/>
                  </a:moveTo>
                  <a:cubicBezTo>
                    <a:pt x="9727" y="33476"/>
                    <a:pt x="10150" y="34744"/>
                    <a:pt x="10150" y="36224"/>
                  </a:cubicBezTo>
                  <a:cubicBezTo>
                    <a:pt x="16282" y="76823"/>
                    <a:pt x="22414" y="117634"/>
                    <a:pt x="28546" y="158444"/>
                  </a:cubicBezTo>
                  <a:cubicBezTo>
                    <a:pt x="28757" y="159290"/>
                    <a:pt x="28969" y="160136"/>
                    <a:pt x="28969" y="160982"/>
                  </a:cubicBezTo>
                  <a:cubicBezTo>
                    <a:pt x="29180" y="163308"/>
                    <a:pt x="28969" y="163731"/>
                    <a:pt x="27700" y="163942"/>
                  </a:cubicBezTo>
                  <a:cubicBezTo>
                    <a:pt x="26763" y="164118"/>
                    <a:pt x="26004" y="164212"/>
                    <a:pt x="25384" y="164212"/>
                  </a:cubicBezTo>
                  <a:cubicBezTo>
                    <a:pt x="23764" y="164212"/>
                    <a:pt x="23084" y="163568"/>
                    <a:pt x="22625" y="162039"/>
                  </a:cubicBezTo>
                  <a:cubicBezTo>
                    <a:pt x="22414" y="161193"/>
                    <a:pt x="22414" y="160347"/>
                    <a:pt x="22202" y="159290"/>
                  </a:cubicBezTo>
                  <a:cubicBezTo>
                    <a:pt x="16282" y="118903"/>
                    <a:pt x="10361" y="78515"/>
                    <a:pt x="4441" y="38128"/>
                  </a:cubicBezTo>
                  <a:cubicBezTo>
                    <a:pt x="4018" y="36647"/>
                    <a:pt x="4018" y="34956"/>
                    <a:pt x="4441" y="33687"/>
                  </a:cubicBezTo>
                  <a:lnTo>
                    <a:pt x="8881" y="32418"/>
                  </a:lnTo>
                  <a:close/>
                  <a:moveTo>
                    <a:pt x="53286" y="164365"/>
                  </a:moveTo>
                  <a:cubicBezTo>
                    <a:pt x="54554" y="164365"/>
                    <a:pt x="55400" y="165211"/>
                    <a:pt x="54766" y="166268"/>
                  </a:cubicBezTo>
                  <a:cubicBezTo>
                    <a:pt x="53708" y="167748"/>
                    <a:pt x="53920" y="169651"/>
                    <a:pt x="55189" y="170709"/>
                  </a:cubicBezTo>
                  <a:cubicBezTo>
                    <a:pt x="56246" y="171554"/>
                    <a:pt x="55612" y="172823"/>
                    <a:pt x="54343" y="173246"/>
                  </a:cubicBezTo>
                  <a:cubicBezTo>
                    <a:pt x="53497" y="173669"/>
                    <a:pt x="52651" y="173880"/>
                    <a:pt x="51805" y="173880"/>
                  </a:cubicBezTo>
                  <a:cubicBezTo>
                    <a:pt x="42290" y="175784"/>
                    <a:pt x="32563" y="177052"/>
                    <a:pt x="22837" y="178109"/>
                  </a:cubicBezTo>
                  <a:lnTo>
                    <a:pt x="21779" y="178109"/>
                  </a:lnTo>
                  <a:cubicBezTo>
                    <a:pt x="21515" y="178162"/>
                    <a:pt x="21238" y="178189"/>
                    <a:pt x="20957" y="178189"/>
                  </a:cubicBezTo>
                  <a:cubicBezTo>
                    <a:pt x="20114" y="178189"/>
                    <a:pt x="19242" y="177951"/>
                    <a:pt x="18608" y="177475"/>
                  </a:cubicBezTo>
                  <a:cubicBezTo>
                    <a:pt x="17550" y="176418"/>
                    <a:pt x="18819" y="175572"/>
                    <a:pt x="19242" y="174515"/>
                  </a:cubicBezTo>
                  <a:cubicBezTo>
                    <a:pt x="20088" y="173035"/>
                    <a:pt x="18608" y="172400"/>
                    <a:pt x="17762" y="171554"/>
                  </a:cubicBezTo>
                  <a:cubicBezTo>
                    <a:pt x="17128" y="170709"/>
                    <a:pt x="17339" y="169651"/>
                    <a:pt x="18396" y="169440"/>
                  </a:cubicBezTo>
                  <a:cubicBezTo>
                    <a:pt x="19454" y="169017"/>
                    <a:pt x="20511" y="168806"/>
                    <a:pt x="21568" y="168806"/>
                  </a:cubicBezTo>
                  <a:cubicBezTo>
                    <a:pt x="26431" y="167960"/>
                    <a:pt x="31295" y="167325"/>
                    <a:pt x="36370" y="166691"/>
                  </a:cubicBezTo>
                  <a:lnTo>
                    <a:pt x="50537" y="164577"/>
                  </a:lnTo>
                  <a:cubicBezTo>
                    <a:pt x="51383" y="164577"/>
                    <a:pt x="52228" y="164365"/>
                    <a:pt x="53286" y="164365"/>
                  </a:cubicBezTo>
                  <a:close/>
                  <a:moveTo>
                    <a:pt x="50431" y="178054"/>
                  </a:moveTo>
                  <a:cubicBezTo>
                    <a:pt x="50891" y="178054"/>
                    <a:pt x="51209" y="178433"/>
                    <a:pt x="51383" y="178955"/>
                  </a:cubicBezTo>
                  <a:cubicBezTo>
                    <a:pt x="52863" y="183184"/>
                    <a:pt x="53920" y="187625"/>
                    <a:pt x="54766" y="192065"/>
                  </a:cubicBezTo>
                  <a:cubicBezTo>
                    <a:pt x="55612" y="194814"/>
                    <a:pt x="54131" y="197775"/>
                    <a:pt x="51594" y="198832"/>
                  </a:cubicBezTo>
                  <a:cubicBezTo>
                    <a:pt x="50960" y="199255"/>
                    <a:pt x="50325" y="199678"/>
                    <a:pt x="49691" y="199889"/>
                  </a:cubicBezTo>
                  <a:cubicBezTo>
                    <a:pt x="45568" y="201792"/>
                    <a:pt x="41088" y="202744"/>
                    <a:pt x="36518" y="202744"/>
                  </a:cubicBezTo>
                  <a:cubicBezTo>
                    <a:pt x="34995" y="202744"/>
                    <a:pt x="33462" y="202638"/>
                    <a:pt x="31929" y="202427"/>
                  </a:cubicBezTo>
                  <a:cubicBezTo>
                    <a:pt x="30449" y="202215"/>
                    <a:pt x="29180" y="201792"/>
                    <a:pt x="27912" y="201158"/>
                  </a:cubicBezTo>
                  <a:cubicBezTo>
                    <a:pt x="26431" y="200524"/>
                    <a:pt x="25374" y="199255"/>
                    <a:pt x="25163" y="197775"/>
                  </a:cubicBezTo>
                  <a:cubicBezTo>
                    <a:pt x="24317" y="192488"/>
                    <a:pt x="24317" y="186991"/>
                    <a:pt x="25374" y="181704"/>
                  </a:cubicBezTo>
                  <a:cubicBezTo>
                    <a:pt x="26643" y="183819"/>
                    <a:pt x="25797" y="186356"/>
                    <a:pt x="26009" y="188048"/>
                  </a:cubicBezTo>
                  <a:cubicBezTo>
                    <a:pt x="26204" y="189615"/>
                    <a:pt x="26582" y="190820"/>
                    <a:pt x="27646" y="190820"/>
                  </a:cubicBezTo>
                  <a:cubicBezTo>
                    <a:pt x="27730" y="190820"/>
                    <a:pt x="27818" y="190812"/>
                    <a:pt x="27912" y="190797"/>
                  </a:cubicBezTo>
                  <a:cubicBezTo>
                    <a:pt x="29180" y="190374"/>
                    <a:pt x="29180" y="189105"/>
                    <a:pt x="29180" y="188048"/>
                  </a:cubicBezTo>
                  <a:cubicBezTo>
                    <a:pt x="29180" y="185510"/>
                    <a:pt x="28546" y="182339"/>
                    <a:pt x="30238" y="180858"/>
                  </a:cubicBezTo>
                  <a:cubicBezTo>
                    <a:pt x="31365" y="179731"/>
                    <a:pt x="33057" y="179731"/>
                    <a:pt x="34748" y="179731"/>
                  </a:cubicBezTo>
                  <a:cubicBezTo>
                    <a:pt x="35594" y="179731"/>
                    <a:pt x="36440" y="179731"/>
                    <a:pt x="37215" y="179590"/>
                  </a:cubicBezTo>
                  <a:cubicBezTo>
                    <a:pt x="39541" y="179167"/>
                    <a:pt x="41867" y="178744"/>
                    <a:pt x="44193" y="178321"/>
                  </a:cubicBezTo>
                  <a:cubicBezTo>
                    <a:pt x="44521" y="178280"/>
                    <a:pt x="44801" y="178255"/>
                    <a:pt x="45044" y="178255"/>
                  </a:cubicBezTo>
                  <a:cubicBezTo>
                    <a:pt x="46057" y="178255"/>
                    <a:pt x="46431" y="178690"/>
                    <a:pt x="46942" y="180224"/>
                  </a:cubicBezTo>
                  <a:cubicBezTo>
                    <a:pt x="47576" y="182127"/>
                    <a:pt x="48211" y="184030"/>
                    <a:pt x="48845" y="185933"/>
                  </a:cubicBezTo>
                  <a:cubicBezTo>
                    <a:pt x="49018" y="186624"/>
                    <a:pt x="49613" y="187314"/>
                    <a:pt x="50286" y="187314"/>
                  </a:cubicBezTo>
                  <a:cubicBezTo>
                    <a:pt x="50438" y="187314"/>
                    <a:pt x="50593" y="187280"/>
                    <a:pt x="50748" y="187202"/>
                  </a:cubicBezTo>
                  <a:cubicBezTo>
                    <a:pt x="51594" y="186991"/>
                    <a:pt x="51594" y="186145"/>
                    <a:pt x="51594" y="185510"/>
                  </a:cubicBezTo>
                  <a:cubicBezTo>
                    <a:pt x="51171" y="183819"/>
                    <a:pt x="50748" y="181916"/>
                    <a:pt x="50325" y="180224"/>
                  </a:cubicBezTo>
                  <a:cubicBezTo>
                    <a:pt x="50114" y="179590"/>
                    <a:pt x="49691" y="178955"/>
                    <a:pt x="50114" y="178109"/>
                  </a:cubicBezTo>
                  <a:cubicBezTo>
                    <a:pt x="50226" y="178072"/>
                    <a:pt x="50332" y="178054"/>
                    <a:pt x="50431" y="178054"/>
                  </a:cubicBezTo>
                  <a:close/>
                  <a:moveTo>
                    <a:pt x="12631" y="0"/>
                  </a:moveTo>
                  <a:cubicBezTo>
                    <a:pt x="12447" y="0"/>
                    <a:pt x="12255" y="21"/>
                    <a:pt x="12053" y="66"/>
                  </a:cubicBezTo>
                  <a:cubicBezTo>
                    <a:pt x="10361" y="489"/>
                    <a:pt x="10150" y="1969"/>
                    <a:pt x="9515" y="3449"/>
                  </a:cubicBezTo>
                  <a:cubicBezTo>
                    <a:pt x="7612" y="10004"/>
                    <a:pt x="5075" y="16559"/>
                    <a:pt x="2326" y="23114"/>
                  </a:cubicBezTo>
                  <a:cubicBezTo>
                    <a:pt x="423" y="26921"/>
                    <a:pt x="0" y="31150"/>
                    <a:pt x="846" y="35379"/>
                  </a:cubicBezTo>
                  <a:cubicBezTo>
                    <a:pt x="6767" y="76612"/>
                    <a:pt x="12899" y="117845"/>
                    <a:pt x="19031" y="159290"/>
                  </a:cubicBezTo>
                  <a:cubicBezTo>
                    <a:pt x="19242" y="160770"/>
                    <a:pt x="19454" y="162039"/>
                    <a:pt x="19454" y="163519"/>
                  </a:cubicBezTo>
                  <a:cubicBezTo>
                    <a:pt x="19665" y="164577"/>
                    <a:pt x="19242" y="165422"/>
                    <a:pt x="18396" y="165845"/>
                  </a:cubicBezTo>
                  <a:cubicBezTo>
                    <a:pt x="17762" y="166057"/>
                    <a:pt x="17339" y="166268"/>
                    <a:pt x="16705" y="166480"/>
                  </a:cubicBezTo>
                  <a:cubicBezTo>
                    <a:pt x="13744" y="167960"/>
                    <a:pt x="13110" y="169440"/>
                    <a:pt x="14379" y="172612"/>
                  </a:cubicBezTo>
                  <a:cubicBezTo>
                    <a:pt x="14802" y="173669"/>
                    <a:pt x="15013" y="174726"/>
                    <a:pt x="15013" y="175784"/>
                  </a:cubicBezTo>
                  <a:cubicBezTo>
                    <a:pt x="14802" y="179378"/>
                    <a:pt x="15013" y="179801"/>
                    <a:pt x="18396" y="180858"/>
                  </a:cubicBezTo>
                  <a:cubicBezTo>
                    <a:pt x="20511" y="181281"/>
                    <a:pt x="21779" y="183396"/>
                    <a:pt x="21357" y="185299"/>
                  </a:cubicBezTo>
                  <a:cubicBezTo>
                    <a:pt x="21145" y="187202"/>
                    <a:pt x="21145" y="189105"/>
                    <a:pt x="21357" y="191008"/>
                  </a:cubicBezTo>
                  <a:cubicBezTo>
                    <a:pt x="21568" y="193334"/>
                    <a:pt x="21568" y="195660"/>
                    <a:pt x="21779" y="197986"/>
                  </a:cubicBezTo>
                  <a:cubicBezTo>
                    <a:pt x="22202" y="201158"/>
                    <a:pt x="24317" y="203695"/>
                    <a:pt x="27066" y="204541"/>
                  </a:cubicBezTo>
                  <a:cubicBezTo>
                    <a:pt x="28123" y="204964"/>
                    <a:pt x="29180" y="205387"/>
                    <a:pt x="30238" y="205598"/>
                  </a:cubicBezTo>
                  <a:cubicBezTo>
                    <a:pt x="32396" y="206030"/>
                    <a:pt x="34591" y="206246"/>
                    <a:pt x="36784" y="206246"/>
                  </a:cubicBezTo>
                  <a:cubicBezTo>
                    <a:pt x="42112" y="206246"/>
                    <a:pt x="47435" y="204973"/>
                    <a:pt x="52228" y="202427"/>
                  </a:cubicBezTo>
                  <a:cubicBezTo>
                    <a:pt x="57938" y="199678"/>
                    <a:pt x="59206" y="196294"/>
                    <a:pt x="57938" y="190162"/>
                  </a:cubicBezTo>
                  <a:cubicBezTo>
                    <a:pt x="57092" y="186779"/>
                    <a:pt x="56034" y="183607"/>
                    <a:pt x="54977" y="180224"/>
                  </a:cubicBezTo>
                  <a:cubicBezTo>
                    <a:pt x="54343" y="177475"/>
                    <a:pt x="54343" y="177475"/>
                    <a:pt x="56669" y="175784"/>
                  </a:cubicBezTo>
                  <a:cubicBezTo>
                    <a:pt x="58995" y="174726"/>
                    <a:pt x="60052" y="171977"/>
                    <a:pt x="58783" y="169651"/>
                  </a:cubicBezTo>
                  <a:cubicBezTo>
                    <a:pt x="58360" y="168594"/>
                    <a:pt x="58360" y="167325"/>
                    <a:pt x="58360" y="166057"/>
                  </a:cubicBezTo>
                  <a:cubicBezTo>
                    <a:pt x="58360" y="162673"/>
                    <a:pt x="57303" y="161616"/>
                    <a:pt x="54343" y="161193"/>
                  </a:cubicBezTo>
                  <a:cubicBezTo>
                    <a:pt x="51383" y="160770"/>
                    <a:pt x="50960" y="161405"/>
                    <a:pt x="50537" y="157176"/>
                  </a:cubicBezTo>
                  <a:cubicBezTo>
                    <a:pt x="50325" y="155695"/>
                    <a:pt x="50114" y="154215"/>
                    <a:pt x="49902" y="152735"/>
                  </a:cubicBezTo>
                  <a:lnTo>
                    <a:pt x="41656" y="93317"/>
                  </a:lnTo>
                  <a:lnTo>
                    <a:pt x="41867" y="93317"/>
                  </a:lnTo>
                  <a:cubicBezTo>
                    <a:pt x="38907" y="72172"/>
                    <a:pt x="35947" y="50815"/>
                    <a:pt x="33198" y="29881"/>
                  </a:cubicBezTo>
                  <a:cubicBezTo>
                    <a:pt x="32986" y="26709"/>
                    <a:pt x="31718" y="23749"/>
                    <a:pt x="29815" y="21211"/>
                  </a:cubicBezTo>
                  <a:cubicBezTo>
                    <a:pt x="24951" y="15291"/>
                    <a:pt x="20299" y="9158"/>
                    <a:pt x="15859" y="2815"/>
                  </a:cubicBezTo>
                  <a:cubicBezTo>
                    <a:pt x="15103" y="1492"/>
                    <a:pt x="14178" y="0"/>
                    <a:pt x="12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06875" y="4995800"/>
              <a:ext cx="89900" cy="111050"/>
            </a:xfrm>
            <a:custGeom>
              <a:avLst/>
              <a:gdLst/>
              <a:ahLst/>
              <a:cxnLst/>
              <a:rect l="l" t="t" r="r" b="b"/>
              <a:pathLst>
                <a:path w="3596" h="4442" extrusionOk="0">
                  <a:moveTo>
                    <a:pt x="1692" y="1"/>
                  </a:moveTo>
                  <a:cubicBezTo>
                    <a:pt x="1058" y="1"/>
                    <a:pt x="847" y="424"/>
                    <a:pt x="635" y="847"/>
                  </a:cubicBezTo>
                  <a:cubicBezTo>
                    <a:pt x="1" y="2115"/>
                    <a:pt x="424" y="3595"/>
                    <a:pt x="1481" y="4441"/>
                  </a:cubicBezTo>
                  <a:lnTo>
                    <a:pt x="2327" y="4441"/>
                  </a:lnTo>
                  <a:cubicBezTo>
                    <a:pt x="2750" y="4230"/>
                    <a:pt x="2961" y="4018"/>
                    <a:pt x="3173" y="3807"/>
                  </a:cubicBezTo>
                  <a:cubicBezTo>
                    <a:pt x="3595" y="2750"/>
                    <a:pt x="3595" y="1481"/>
                    <a:pt x="2961" y="635"/>
                  </a:cubicBezTo>
                  <a:cubicBezTo>
                    <a:pt x="2750" y="212"/>
                    <a:pt x="2115" y="1"/>
                    <a:pt x="1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704250" y="5085675"/>
              <a:ext cx="95175" cy="102550"/>
            </a:xfrm>
            <a:custGeom>
              <a:avLst/>
              <a:gdLst/>
              <a:ahLst/>
              <a:cxnLst/>
              <a:rect l="l" t="t" r="r" b="b"/>
              <a:pathLst>
                <a:path w="3807" h="4102" extrusionOk="0">
                  <a:moveTo>
                    <a:pt x="1904" y="0"/>
                  </a:moveTo>
                  <a:cubicBezTo>
                    <a:pt x="1481" y="212"/>
                    <a:pt x="1058" y="212"/>
                    <a:pt x="1058" y="212"/>
                  </a:cubicBezTo>
                  <a:cubicBezTo>
                    <a:pt x="1" y="1269"/>
                    <a:pt x="1" y="2749"/>
                    <a:pt x="1058" y="3595"/>
                  </a:cubicBezTo>
                  <a:cubicBezTo>
                    <a:pt x="1213" y="3905"/>
                    <a:pt x="1594" y="4101"/>
                    <a:pt x="1953" y="4101"/>
                  </a:cubicBezTo>
                  <a:cubicBezTo>
                    <a:pt x="2085" y="4101"/>
                    <a:pt x="2213" y="4075"/>
                    <a:pt x="2326" y="4018"/>
                  </a:cubicBezTo>
                  <a:cubicBezTo>
                    <a:pt x="3807" y="3595"/>
                    <a:pt x="3384" y="2115"/>
                    <a:pt x="3172" y="1481"/>
                  </a:cubicBezTo>
                  <a:cubicBezTo>
                    <a:pt x="3172" y="635"/>
                    <a:pt x="2749"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624950" y="4446025"/>
              <a:ext cx="697825" cy="157300"/>
            </a:xfrm>
            <a:custGeom>
              <a:avLst/>
              <a:gdLst/>
              <a:ahLst/>
              <a:cxnLst/>
              <a:rect l="l" t="t" r="r" b="b"/>
              <a:pathLst>
                <a:path w="27913" h="6292" extrusionOk="0">
                  <a:moveTo>
                    <a:pt x="25798" y="1"/>
                  </a:moveTo>
                  <a:cubicBezTo>
                    <a:pt x="24952" y="212"/>
                    <a:pt x="24106" y="424"/>
                    <a:pt x="23260" y="424"/>
                  </a:cubicBezTo>
                  <a:lnTo>
                    <a:pt x="13956" y="1692"/>
                  </a:lnTo>
                  <a:lnTo>
                    <a:pt x="13956" y="1904"/>
                  </a:lnTo>
                  <a:cubicBezTo>
                    <a:pt x="11631" y="2115"/>
                    <a:pt x="8882" y="2538"/>
                    <a:pt x="6979" y="2961"/>
                  </a:cubicBezTo>
                  <a:cubicBezTo>
                    <a:pt x="4864" y="3172"/>
                    <a:pt x="2961" y="3384"/>
                    <a:pt x="1058" y="3807"/>
                  </a:cubicBezTo>
                  <a:cubicBezTo>
                    <a:pt x="424" y="4018"/>
                    <a:pt x="1" y="4441"/>
                    <a:pt x="212" y="5076"/>
                  </a:cubicBezTo>
                  <a:cubicBezTo>
                    <a:pt x="212" y="5710"/>
                    <a:pt x="635" y="5921"/>
                    <a:pt x="1058" y="6133"/>
                  </a:cubicBezTo>
                  <a:cubicBezTo>
                    <a:pt x="1164" y="6239"/>
                    <a:pt x="1269" y="6291"/>
                    <a:pt x="1375" y="6291"/>
                  </a:cubicBezTo>
                  <a:cubicBezTo>
                    <a:pt x="1481" y="6291"/>
                    <a:pt x="1587" y="6239"/>
                    <a:pt x="1692" y="6133"/>
                  </a:cubicBezTo>
                  <a:cubicBezTo>
                    <a:pt x="5921" y="5921"/>
                    <a:pt x="10150" y="5710"/>
                    <a:pt x="14168" y="5287"/>
                  </a:cubicBezTo>
                  <a:cubicBezTo>
                    <a:pt x="14802" y="5287"/>
                    <a:pt x="15437" y="5287"/>
                    <a:pt x="15860" y="5076"/>
                  </a:cubicBezTo>
                  <a:cubicBezTo>
                    <a:pt x="18397" y="4018"/>
                    <a:pt x="21146" y="3384"/>
                    <a:pt x="23895" y="3172"/>
                  </a:cubicBezTo>
                  <a:cubicBezTo>
                    <a:pt x="24740" y="2961"/>
                    <a:pt x="25798" y="2961"/>
                    <a:pt x="26432" y="2750"/>
                  </a:cubicBezTo>
                  <a:cubicBezTo>
                    <a:pt x="27066" y="2538"/>
                    <a:pt x="27701" y="2115"/>
                    <a:pt x="27912" y="1269"/>
                  </a:cubicBezTo>
                  <a:cubicBezTo>
                    <a:pt x="27912" y="635"/>
                    <a:pt x="26643"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259080">
              <a:lnSpc>
                <a:spcPct val="100000"/>
              </a:lnSpc>
              <a:spcBef>
                <a:spcPts val="0"/>
              </a:spcBef>
              <a:spcAft>
                <a:spcPts val="0"/>
              </a:spcAft>
              <a:buClr>
                <a:srgbClr val="434343"/>
              </a:buClr>
              <a:buSzPts val="480"/>
              <a:buFont typeface="Barlow SemiBold"/>
              <a:buAutoNum type="arabicPeriod"/>
              <a:defRPr sz="1200"/>
            </a:lvl1pPr>
            <a:lvl2pPr marL="914400" lvl="1" indent="-259080">
              <a:spcBef>
                <a:spcPts val="0"/>
              </a:spcBef>
              <a:spcAft>
                <a:spcPts val="0"/>
              </a:spcAft>
              <a:buClr>
                <a:srgbClr val="434343"/>
              </a:buClr>
              <a:buSzPts val="480"/>
              <a:buFont typeface="Roboto Condensed Light"/>
              <a:buAutoNum type="alphaLcPeriod"/>
              <a:defRPr/>
            </a:lvl2pPr>
            <a:lvl3pPr marL="1371600" lvl="2" indent="-259080">
              <a:spcBef>
                <a:spcPts val="0"/>
              </a:spcBef>
              <a:spcAft>
                <a:spcPts val="0"/>
              </a:spcAft>
              <a:buClr>
                <a:srgbClr val="434343"/>
              </a:buClr>
              <a:buSzPts val="480"/>
              <a:buFont typeface="Roboto Condensed Light"/>
              <a:buAutoNum type="romanLcPeriod"/>
              <a:defRPr/>
            </a:lvl3pPr>
            <a:lvl4pPr marL="1828800" lvl="3" indent="-259080">
              <a:spcBef>
                <a:spcPts val="0"/>
              </a:spcBef>
              <a:spcAft>
                <a:spcPts val="0"/>
              </a:spcAft>
              <a:buClr>
                <a:srgbClr val="434343"/>
              </a:buClr>
              <a:buSzPts val="480"/>
              <a:buFont typeface="Roboto Condensed Light"/>
              <a:buAutoNum type="arabicPeriod"/>
              <a:defRPr/>
            </a:lvl4pPr>
            <a:lvl5pPr marL="2286000" lvl="4" indent="-259079">
              <a:spcBef>
                <a:spcPts val="0"/>
              </a:spcBef>
              <a:spcAft>
                <a:spcPts val="0"/>
              </a:spcAft>
              <a:buClr>
                <a:srgbClr val="434343"/>
              </a:buClr>
              <a:buSzPts val="480"/>
              <a:buFont typeface="Roboto Condensed Light"/>
              <a:buAutoNum type="alphaLcPeriod"/>
              <a:defRPr/>
            </a:lvl5pPr>
            <a:lvl6pPr marL="2743200" lvl="5" indent="-259079">
              <a:spcBef>
                <a:spcPts val="0"/>
              </a:spcBef>
              <a:spcAft>
                <a:spcPts val="0"/>
              </a:spcAft>
              <a:buClr>
                <a:srgbClr val="434343"/>
              </a:buClr>
              <a:buSzPts val="480"/>
              <a:buFont typeface="Roboto Condensed Light"/>
              <a:buAutoNum type="romanLcPeriod"/>
              <a:defRPr/>
            </a:lvl6pPr>
            <a:lvl7pPr marL="3200400" lvl="6" indent="-259079">
              <a:spcBef>
                <a:spcPts val="0"/>
              </a:spcBef>
              <a:spcAft>
                <a:spcPts val="0"/>
              </a:spcAft>
              <a:buClr>
                <a:srgbClr val="434343"/>
              </a:buClr>
              <a:buSzPts val="480"/>
              <a:buFont typeface="Roboto Condensed Light"/>
              <a:buAutoNum type="arabicPeriod"/>
              <a:defRPr/>
            </a:lvl7pPr>
            <a:lvl8pPr marL="3657600" lvl="7" indent="-259079">
              <a:spcBef>
                <a:spcPts val="0"/>
              </a:spcBef>
              <a:spcAft>
                <a:spcPts val="0"/>
              </a:spcAft>
              <a:buClr>
                <a:srgbClr val="434343"/>
              </a:buClr>
              <a:buSzPts val="480"/>
              <a:buFont typeface="Roboto Condensed Light"/>
              <a:buAutoNum type="alphaLcPeriod"/>
              <a:defRPr/>
            </a:lvl8pPr>
            <a:lvl9pPr marL="4114800" lvl="8" indent="-259079">
              <a:spcBef>
                <a:spcPts val="0"/>
              </a:spcBef>
              <a:spcAft>
                <a:spcPts val="0"/>
              </a:spcAft>
              <a:buClr>
                <a:srgbClr val="434343"/>
              </a:buClr>
              <a:buSzPts val="480"/>
              <a:buFont typeface="Roboto Condensed Light"/>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42"/>
        <p:cNvGrpSpPr/>
        <p:nvPr/>
      </p:nvGrpSpPr>
      <p:grpSpPr>
        <a:xfrm>
          <a:off x="0" y="0"/>
          <a:ext cx="0" cy="0"/>
          <a:chOff x="0" y="0"/>
          <a:chExt cx="0" cy="0"/>
        </a:xfrm>
      </p:grpSpPr>
      <p:grpSp>
        <p:nvGrpSpPr>
          <p:cNvPr id="143" name="Google Shape;143;p9"/>
          <p:cNvGrpSpPr/>
          <p:nvPr/>
        </p:nvGrpSpPr>
        <p:grpSpPr>
          <a:xfrm>
            <a:off x="252972" y="257697"/>
            <a:ext cx="4611735" cy="4394045"/>
            <a:chOff x="252972" y="257697"/>
            <a:chExt cx="4611735" cy="4394045"/>
          </a:xfrm>
        </p:grpSpPr>
        <p:sp>
          <p:nvSpPr>
            <p:cNvPr id="144" name="Google Shape;144;p9"/>
            <p:cNvSpPr/>
            <p:nvPr/>
          </p:nvSpPr>
          <p:spPr>
            <a:xfrm>
              <a:off x="4202280" y="61370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765469" y="4168340"/>
              <a:ext cx="460257" cy="483402"/>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252972" y="257697"/>
              <a:ext cx="250032" cy="317214"/>
            </a:xfrm>
            <a:custGeom>
              <a:avLst/>
              <a:gdLst/>
              <a:ahLst/>
              <a:cxnLst/>
              <a:rect l="l" t="t" r="r" b="b"/>
              <a:pathLst>
                <a:path w="24997" h="26254" extrusionOk="0">
                  <a:moveTo>
                    <a:pt x="11213" y="0"/>
                  </a:moveTo>
                  <a:cubicBezTo>
                    <a:pt x="9812" y="234"/>
                    <a:pt x="8176" y="467"/>
                    <a:pt x="7008" y="935"/>
                  </a:cubicBezTo>
                  <a:cubicBezTo>
                    <a:pt x="3971" y="1869"/>
                    <a:pt x="0" y="6775"/>
                    <a:pt x="234" y="9578"/>
                  </a:cubicBezTo>
                  <a:cubicBezTo>
                    <a:pt x="234" y="12615"/>
                    <a:pt x="935" y="15652"/>
                    <a:pt x="2103" y="18456"/>
                  </a:cubicBezTo>
                  <a:cubicBezTo>
                    <a:pt x="3971" y="22193"/>
                    <a:pt x="7476" y="24997"/>
                    <a:pt x="11447" y="25931"/>
                  </a:cubicBezTo>
                  <a:cubicBezTo>
                    <a:pt x="12170" y="26148"/>
                    <a:pt x="12916" y="26253"/>
                    <a:pt x="13663" y="26253"/>
                  </a:cubicBezTo>
                  <a:cubicBezTo>
                    <a:pt x="15329" y="26253"/>
                    <a:pt x="17004" y="25731"/>
                    <a:pt x="18455" y="24763"/>
                  </a:cubicBezTo>
                  <a:cubicBezTo>
                    <a:pt x="20791" y="23595"/>
                    <a:pt x="22427" y="21726"/>
                    <a:pt x="23595" y="19390"/>
                  </a:cubicBezTo>
                  <a:cubicBezTo>
                    <a:pt x="24996" y="15652"/>
                    <a:pt x="24996" y="11681"/>
                    <a:pt x="23595" y="8177"/>
                  </a:cubicBezTo>
                  <a:cubicBezTo>
                    <a:pt x="22427" y="5607"/>
                    <a:pt x="21492" y="2804"/>
                    <a:pt x="18689" y="1869"/>
                  </a:cubicBezTo>
                  <a:cubicBezTo>
                    <a:pt x="16119" y="935"/>
                    <a:pt x="13783" y="701"/>
                    <a:pt x="1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9"/>
          <p:cNvSpPr txBox="1">
            <a:spLocks noGrp="1"/>
          </p:cNvSpPr>
          <p:nvPr>
            <p:ph type="title"/>
          </p:nvPr>
        </p:nvSpPr>
        <p:spPr>
          <a:xfrm>
            <a:off x="713225" y="1503938"/>
            <a:ext cx="3170400" cy="113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48" name="Google Shape;148;p9"/>
          <p:cNvSpPr txBox="1">
            <a:spLocks noGrp="1"/>
          </p:cNvSpPr>
          <p:nvPr>
            <p:ph type="subTitle" idx="1"/>
          </p:nvPr>
        </p:nvSpPr>
        <p:spPr>
          <a:xfrm>
            <a:off x="713225" y="2734463"/>
            <a:ext cx="3170400" cy="90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
  <p:cSld name="CUSTOM_9">
    <p:bg>
      <p:bgPr>
        <a:blipFill>
          <a:blip r:embed="rId2">
            <a:alphaModFix/>
          </a:blip>
          <a:stretch>
            <a:fillRect/>
          </a:stretch>
        </a:blipFill>
        <a:effectLst/>
      </p:bgPr>
    </p:bg>
    <p:spTree>
      <p:nvGrpSpPr>
        <p:cNvPr id="1" name="Shape 243"/>
        <p:cNvGrpSpPr/>
        <p:nvPr/>
      </p:nvGrpSpPr>
      <p:grpSpPr>
        <a:xfrm>
          <a:off x="0" y="0"/>
          <a:ext cx="0" cy="0"/>
          <a:chOff x="0" y="0"/>
          <a:chExt cx="0" cy="0"/>
        </a:xfrm>
      </p:grpSpPr>
      <p:grpSp>
        <p:nvGrpSpPr>
          <p:cNvPr id="244" name="Google Shape;244;p13"/>
          <p:cNvGrpSpPr/>
          <p:nvPr/>
        </p:nvGrpSpPr>
        <p:grpSpPr>
          <a:xfrm>
            <a:off x="83191" y="114433"/>
            <a:ext cx="1006497" cy="936290"/>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rot="-1609825">
            <a:off x="242151" y="4427014"/>
            <a:ext cx="561596" cy="572601"/>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351700" y="1436356"/>
            <a:ext cx="8722566" cy="3580273"/>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3"/>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1" name="Google Shape;281;p13"/>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4" name="Google Shape;284;p13"/>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7" name="Google Shape;287;p13"/>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8201240" y="3504887"/>
            <a:ext cx="1463286" cy="786775"/>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 1">
  <p:cSld name="CUSTOM_10">
    <p:bg>
      <p:bgPr>
        <a:blipFill>
          <a:blip r:embed="rId2">
            <a:alphaModFix/>
          </a:blip>
          <a:stretch>
            <a:fillRect/>
          </a:stretch>
        </a:blipFill>
        <a:effectLst/>
      </p:bgPr>
    </p:bg>
    <p:spTree>
      <p:nvGrpSpPr>
        <p:cNvPr id="1" name="Shape 300"/>
        <p:cNvGrpSpPr/>
        <p:nvPr/>
      </p:nvGrpSpPr>
      <p:grpSpPr>
        <a:xfrm>
          <a:off x="0" y="0"/>
          <a:ext cx="0" cy="0"/>
          <a:chOff x="0" y="0"/>
          <a:chExt cx="0" cy="0"/>
        </a:xfrm>
      </p:grpSpPr>
      <p:grpSp>
        <p:nvGrpSpPr>
          <p:cNvPr id="301" name="Google Shape;301;p14"/>
          <p:cNvGrpSpPr/>
          <p:nvPr/>
        </p:nvGrpSpPr>
        <p:grpSpPr>
          <a:xfrm flipH="1">
            <a:off x="7971813" y="67672"/>
            <a:ext cx="1433776" cy="1616271"/>
            <a:chOff x="1462300" y="238775"/>
            <a:chExt cx="4518675" cy="5093825"/>
          </a:xfrm>
        </p:grpSpPr>
        <p:sp>
          <p:nvSpPr>
            <p:cNvPr id="302" name="Google Shape;302;p14"/>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4"/>
          <p:cNvGrpSpPr/>
          <p:nvPr/>
        </p:nvGrpSpPr>
        <p:grpSpPr>
          <a:xfrm rot="1283753">
            <a:off x="-26729" y="4445212"/>
            <a:ext cx="1249448" cy="742283"/>
            <a:chOff x="228650" y="628000"/>
            <a:chExt cx="6803150" cy="4041675"/>
          </a:xfrm>
        </p:grpSpPr>
        <p:sp>
          <p:nvSpPr>
            <p:cNvPr id="320" name="Google Shape;320;p14"/>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4"/>
          <p:cNvGrpSpPr/>
          <p:nvPr/>
        </p:nvGrpSpPr>
        <p:grpSpPr>
          <a:xfrm>
            <a:off x="331822" y="339994"/>
            <a:ext cx="8733060" cy="4721185"/>
            <a:chOff x="331822" y="339994"/>
            <a:chExt cx="8733060" cy="4721185"/>
          </a:xfrm>
        </p:grpSpPr>
        <p:sp>
          <p:nvSpPr>
            <p:cNvPr id="325" name="Google Shape;325;p14"/>
            <p:cNvSpPr/>
            <p:nvPr/>
          </p:nvSpPr>
          <p:spPr>
            <a:xfrm>
              <a:off x="331822" y="1485892"/>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323225" y="731224"/>
              <a:ext cx="421522" cy="519897"/>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464190" y="339994"/>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7958176" y="403665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8024348" y="407326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4"/>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331" name="Google Shape;331;p14"/>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2" name="Google Shape;332;p14"/>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p14"/>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334" name="Google Shape;334;p14"/>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5" name="Google Shape;335;p14"/>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6" name="Google Shape;336;p14"/>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337" name="Google Shape;337;p14"/>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8" name="Google Shape;338;p14"/>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14"/>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blipFill>
          <a:blip r:embed="rId2">
            <a:alphaModFix/>
          </a:blip>
          <a:stretch>
            <a:fillRect/>
          </a:stretch>
        </a:blipFill>
        <a:effectLst/>
      </p:bgPr>
    </p:bg>
    <p:spTree>
      <p:nvGrpSpPr>
        <p:cNvPr id="1" name="Shape 453"/>
        <p:cNvGrpSpPr/>
        <p:nvPr/>
      </p:nvGrpSpPr>
      <p:grpSpPr>
        <a:xfrm>
          <a:off x="0" y="0"/>
          <a:ext cx="0" cy="0"/>
          <a:chOff x="0" y="0"/>
          <a:chExt cx="0" cy="0"/>
        </a:xfrm>
      </p:grpSpPr>
      <p:grpSp>
        <p:nvGrpSpPr>
          <p:cNvPr id="454" name="Google Shape;454;p17"/>
          <p:cNvGrpSpPr/>
          <p:nvPr/>
        </p:nvGrpSpPr>
        <p:grpSpPr>
          <a:xfrm>
            <a:off x="112047" y="1638763"/>
            <a:ext cx="8999703" cy="3844049"/>
            <a:chOff x="112047" y="1638763"/>
            <a:chExt cx="8999703" cy="3844049"/>
          </a:xfrm>
        </p:grpSpPr>
        <p:sp>
          <p:nvSpPr>
            <p:cNvPr id="455" name="Google Shape;455;p17"/>
            <p:cNvSpPr/>
            <p:nvPr/>
          </p:nvSpPr>
          <p:spPr>
            <a:xfrm>
              <a:off x="8551375" y="1638763"/>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8300695" y="4486041"/>
              <a:ext cx="408647" cy="479112"/>
            </a:xfrm>
            <a:custGeom>
              <a:avLst/>
              <a:gdLst/>
              <a:ahLst/>
              <a:cxnLst/>
              <a:rect l="l" t="t" r="r" b="b"/>
              <a:pathLst>
                <a:path w="22194" h="26021" extrusionOk="0">
                  <a:moveTo>
                    <a:pt x="9966" y="1"/>
                  </a:moveTo>
                  <a:cubicBezTo>
                    <a:pt x="8722" y="1"/>
                    <a:pt x="7582" y="523"/>
                    <a:pt x="6775" y="1491"/>
                  </a:cubicBezTo>
                  <a:cubicBezTo>
                    <a:pt x="5607" y="2425"/>
                    <a:pt x="4439" y="3360"/>
                    <a:pt x="3271" y="4061"/>
                  </a:cubicBezTo>
                  <a:cubicBezTo>
                    <a:pt x="2337" y="4761"/>
                    <a:pt x="1636" y="5696"/>
                    <a:pt x="1402" y="6864"/>
                  </a:cubicBezTo>
                  <a:cubicBezTo>
                    <a:pt x="935" y="8266"/>
                    <a:pt x="468" y="9667"/>
                    <a:pt x="234" y="11069"/>
                  </a:cubicBezTo>
                  <a:cubicBezTo>
                    <a:pt x="0" y="12471"/>
                    <a:pt x="234" y="14106"/>
                    <a:pt x="935" y="15274"/>
                  </a:cubicBezTo>
                  <a:cubicBezTo>
                    <a:pt x="2804" y="19713"/>
                    <a:pt x="6308" y="22983"/>
                    <a:pt x="10513" y="25086"/>
                  </a:cubicBezTo>
                  <a:cubicBezTo>
                    <a:pt x="11915" y="25786"/>
                    <a:pt x="13316" y="26020"/>
                    <a:pt x="14952" y="26020"/>
                  </a:cubicBezTo>
                  <a:cubicBezTo>
                    <a:pt x="16353" y="26020"/>
                    <a:pt x="17755" y="25786"/>
                    <a:pt x="18689" y="25086"/>
                  </a:cubicBezTo>
                  <a:cubicBezTo>
                    <a:pt x="21025" y="23217"/>
                    <a:pt x="22194" y="20413"/>
                    <a:pt x="21726" y="17610"/>
                  </a:cubicBezTo>
                  <a:cubicBezTo>
                    <a:pt x="21259" y="15508"/>
                    <a:pt x="21025" y="13171"/>
                    <a:pt x="20792" y="10835"/>
                  </a:cubicBezTo>
                  <a:cubicBezTo>
                    <a:pt x="20558" y="4995"/>
                    <a:pt x="16587" y="2192"/>
                    <a:pt x="11681" y="323"/>
                  </a:cubicBezTo>
                  <a:cubicBezTo>
                    <a:pt x="11102" y="106"/>
                    <a:pt x="10524"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303509" y="309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112047" y="20486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3516405" y="48221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4251642" y="44560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3908444" y="4928917"/>
              <a:ext cx="524678" cy="553894"/>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7"/>
          <p:cNvGrpSpPr/>
          <p:nvPr/>
        </p:nvGrpSpPr>
        <p:grpSpPr>
          <a:xfrm>
            <a:off x="8311069" y="4394678"/>
            <a:ext cx="994696" cy="925312"/>
            <a:chOff x="920750" y="240450"/>
            <a:chExt cx="5619750" cy="5227750"/>
          </a:xfrm>
        </p:grpSpPr>
        <p:sp>
          <p:nvSpPr>
            <p:cNvPr id="463" name="Google Shape;463;p17"/>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7"/>
          <p:cNvGrpSpPr/>
          <p:nvPr/>
        </p:nvGrpSpPr>
        <p:grpSpPr>
          <a:xfrm rot="661379">
            <a:off x="240903" y="4374874"/>
            <a:ext cx="1038960" cy="590047"/>
            <a:chOff x="228650" y="628000"/>
            <a:chExt cx="6803150" cy="4041675"/>
          </a:xfrm>
        </p:grpSpPr>
        <p:sp>
          <p:nvSpPr>
            <p:cNvPr id="488" name="Google Shape;488;p17"/>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17"/>
          <p:cNvSpPr txBox="1">
            <a:spLocks noGrp="1"/>
          </p:cNvSpPr>
          <p:nvPr>
            <p:ph type="title"/>
          </p:nvPr>
        </p:nvSpPr>
        <p:spPr>
          <a:xfrm>
            <a:off x="2425000"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3" name="Google Shape;493;p17"/>
          <p:cNvSpPr txBox="1">
            <a:spLocks noGrp="1"/>
          </p:cNvSpPr>
          <p:nvPr>
            <p:ph type="subTitle" idx="1"/>
          </p:nvPr>
        </p:nvSpPr>
        <p:spPr>
          <a:xfrm>
            <a:off x="2425000"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17"/>
          <p:cNvSpPr txBox="1">
            <a:spLocks noGrp="1"/>
          </p:cNvSpPr>
          <p:nvPr>
            <p:ph type="title" idx="2"/>
          </p:nvPr>
        </p:nvSpPr>
        <p:spPr>
          <a:xfrm>
            <a:off x="4740958"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5" name="Google Shape;495;p17"/>
          <p:cNvSpPr txBox="1">
            <a:spLocks noGrp="1"/>
          </p:cNvSpPr>
          <p:nvPr>
            <p:ph type="subTitle" idx="3"/>
          </p:nvPr>
        </p:nvSpPr>
        <p:spPr>
          <a:xfrm>
            <a:off x="4740958"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7"/>
          <p:cNvSpPr txBox="1">
            <a:spLocks noGrp="1"/>
          </p:cNvSpPr>
          <p:nvPr>
            <p:ph type="title" idx="4"/>
          </p:nvPr>
        </p:nvSpPr>
        <p:spPr>
          <a:xfrm>
            <a:off x="2425000"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7" name="Google Shape;497;p17"/>
          <p:cNvSpPr txBox="1">
            <a:spLocks noGrp="1"/>
          </p:cNvSpPr>
          <p:nvPr>
            <p:ph type="subTitle" idx="5"/>
          </p:nvPr>
        </p:nvSpPr>
        <p:spPr>
          <a:xfrm>
            <a:off x="2425000"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17"/>
          <p:cNvSpPr txBox="1">
            <a:spLocks noGrp="1"/>
          </p:cNvSpPr>
          <p:nvPr>
            <p:ph type="subTitle" idx="6"/>
          </p:nvPr>
        </p:nvSpPr>
        <p:spPr>
          <a:xfrm>
            <a:off x="4740958"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17"/>
          <p:cNvSpPr txBox="1">
            <a:spLocks noGrp="1"/>
          </p:cNvSpPr>
          <p:nvPr>
            <p:ph type="title" idx="7"/>
          </p:nvPr>
        </p:nvSpPr>
        <p:spPr>
          <a:xfrm>
            <a:off x="4740958"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0" name="Google Shape;500;p17"/>
          <p:cNvSpPr txBox="1">
            <a:spLocks noGrp="1"/>
          </p:cNvSpPr>
          <p:nvPr>
            <p:ph type="title" idx="8"/>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7">
    <p:bg>
      <p:bgPr>
        <a:blipFill>
          <a:blip r:embed="rId2">
            <a:alphaModFix/>
          </a:blip>
          <a:stretch>
            <a:fillRect/>
          </a:stretch>
        </a:blipFill>
        <a:effectLst/>
      </p:bgPr>
    </p:bg>
    <p:spTree>
      <p:nvGrpSpPr>
        <p:cNvPr id="1" name="Shape 790"/>
        <p:cNvGrpSpPr/>
        <p:nvPr/>
      </p:nvGrpSpPr>
      <p:grpSpPr>
        <a:xfrm>
          <a:off x="0" y="0"/>
          <a:ext cx="0" cy="0"/>
          <a:chOff x="0" y="0"/>
          <a:chExt cx="0" cy="0"/>
        </a:xfrm>
      </p:grpSpPr>
      <p:grpSp>
        <p:nvGrpSpPr>
          <p:cNvPr id="791" name="Google Shape;791;p28"/>
          <p:cNvGrpSpPr/>
          <p:nvPr/>
        </p:nvGrpSpPr>
        <p:grpSpPr>
          <a:xfrm rot="-556460">
            <a:off x="1483830" y="3614147"/>
            <a:ext cx="840660" cy="1334324"/>
            <a:chOff x="2190225" y="236575"/>
            <a:chExt cx="3165475" cy="5024350"/>
          </a:xfrm>
        </p:grpSpPr>
        <p:sp>
          <p:nvSpPr>
            <p:cNvPr id="792" name="Google Shape;792;p2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8"/>
          <p:cNvGrpSpPr/>
          <p:nvPr/>
        </p:nvGrpSpPr>
        <p:grpSpPr>
          <a:xfrm rot="451032">
            <a:off x="442745" y="3400622"/>
            <a:ext cx="840919" cy="1298848"/>
            <a:chOff x="2144500" y="237375"/>
            <a:chExt cx="3245200" cy="5012400"/>
          </a:xfrm>
        </p:grpSpPr>
        <p:sp>
          <p:nvSpPr>
            <p:cNvPr id="798" name="Google Shape;798;p2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a:off x="307717" y="274703"/>
            <a:ext cx="8874950" cy="4863456"/>
            <a:chOff x="307717" y="274703"/>
            <a:chExt cx="8874950" cy="4863456"/>
          </a:xfrm>
        </p:grpSpPr>
        <p:sp>
          <p:nvSpPr>
            <p:cNvPr id="804" name="Google Shape;804;p28"/>
            <p:cNvSpPr/>
            <p:nvPr/>
          </p:nvSpPr>
          <p:spPr>
            <a:xfrm>
              <a:off x="502440" y="9044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2645101" y="386850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20597" y="6855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970359" y="2747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307717" y="2975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2238594">
              <a:off x="8163588" y="3897499"/>
              <a:ext cx="754651" cy="1127293"/>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8"/>
          <p:cNvSpPr txBox="1">
            <a:spLocks noGrp="1"/>
          </p:cNvSpPr>
          <p:nvPr>
            <p:ph type="title"/>
          </p:nvPr>
        </p:nvSpPr>
        <p:spPr>
          <a:xfrm>
            <a:off x="2052900" y="1449738"/>
            <a:ext cx="5038200" cy="11436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120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811" name="Google Shape;811;p28"/>
          <p:cNvSpPr txBox="1">
            <a:spLocks noGrp="1"/>
          </p:cNvSpPr>
          <p:nvPr>
            <p:ph type="subTitle" idx="1"/>
          </p:nvPr>
        </p:nvSpPr>
        <p:spPr>
          <a:xfrm>
            <a:off x="1980750" y="2593350"/>
            <a:ext cx="5182500" cy="119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2" name="Google Shape;812;p28"/>
          <p:cNvGrpSpPr/>
          <p:nvPr/>
        </p:nvGrpSpPr>
        <p:grpSpPr>
          <a:xfrm rot="2700000">
            <a:off x="7573516" y="413994"/>
            <a:ext cx="1252474" cy="770935"/>
            <a:chOff x="230550" y="540800"/>
            <a:chExt cx="7068100" cy="4350625"/>
          </a:xfrm>
        </p:grpSpPr>
        <p:sp>
          <p:nvSpPr>
            <p:cNvPr id="813" name="Google Shape;813;p28"/>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26">
    <p:bg>
      <p:bgPr>
        <a:blipFill>
          <a:blip r:embed="rId2">
            <a:alphaModFix/>
          </a:blip>
          <a:stretch>
            <a:fillRect/>
          </a:stretch>
        </a:blipFill>
        <a:effectLst/>
      </p:bgPr>
    </p:bg>
    <p:spTree>
      <p:nvGrpSpPr>
        <p:cNvPr id="1" name="Shape 1056"/>
        <p:cNvGrpSpPr/>
        <p:nvPr/>
      </p:nvGrpSpPr>
      <p:grpSpPr>
        <a:xfrm>
          <a:off x="0" y="0"/>
          <a:ext cx="0" cy="0"/>
          <a:chOff x="0" y="0"/>
          <a:chExt cx="0" cy="0"/>
        </a:xfrm>
      </p:grpSpPr>
      <p:grpSp>
        <p:nvGrpSpPr>
          <p:cNvPr id="1057" name="Google Shape;1057;p38"/>
          <p:cNvGrpSpPr/>
          <p:nvPr/>
        </p:nvGrpSpPr>
        <p:grpSpPr>
          <a:xfrm rot="3226582" flipH="1">
            <a:off x="7601782" y="85576"/>
            <a:ext cx="1209549" cy="975063"/>
            <a:chOff x="750100" y="236175"/>
            <a:chExt cx="6175375" cy="4978200"/>
          </a:xfrm>
        </p:grpSpPr>
        <p:sp>
          <p:nvSpPr>
            <p:cNvPr id="1058" name="Google Shape;1058;p38"/>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8"/>
          <p:cNvGrpSpPr/>
          <p:nvPr/>
        </p:nvGrpSpPr>
        <p:grpSpPr>
          <a:xfrm flipH="1">
            <a:off x="306343" y="4120967"/>
            <a:ext cx="1048645" cy="975498"/>
            <a:chOff x="920750" y="240450"/>
            <a:chExt cx="5619750" cy="5227750"/>
          </a:xfrm>
        </p:grpSpPr>
        <p:sp>
          <p:nvSpPr>
            <p:cNvPr id="1065" name="Google Shape;1065;p3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171839" y="-82375"/>
            <a:ext cx="986454" cy="1311177"/>
            <a:chOff x="1806625" y="239525"/>
            <a:chExt cx="3845825" cy="5111800"/>
          </a:xfrm>
        </p:grpSpPr>
        <p:sp>
          <p:nvSpPr>
            <p:cNvPr id="1090" name="Google Shape;1090;p38"/>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flipH="1">
            <a:off x="7670" y="286494"/>
            <a:ext cx="9033265" cy="4898552"/>
            <a:chOff x="-3" y="286494"/>
            <a:chExt cx="9033265" cy="4898552"/>
          </a:xfrm>
        </p:grpSpPr>
        <p:grpSp>
          <p:nvGrpSpPr>
            <p:cNvPr id="1094" name="Google Shape;1094;p38"/>
            <p:cNvGrpSpPr/>
            <p:nvPr/>
          </p:nvGrpSpPr>
          <p:grpSpPr>
            <a:xfrm flipH="1">
              <a:off x="-3" y="514256"/>
              <a:ext cx="8750583" cy="4670789"/>
              <a:chOff x="510447" y="542881"/>
              <a:chExt cx="8750583" cy="4670789"/>
            </a:xfrm>
          </p:grpSpPr>
          <p:sp>
            <p:nvSpPr>
              <p:cNvPr id="1095" name="Google Shape;1095;p38"/>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8"/>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99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Barlow Medium"/>
              <a:buChar char="●"/>
              <a:defRPr sz="1800">
                <a:solidFill>
                  <a:schemeClr val="accent6"/>
                </a:solidFill>
                <a:latin typeface="Barlow Medium"/>
                <a:ea typeface="Barlow Medium"/>
                <a:cs typeface="Barlow Medium"/>
                <a:sym typeface="Barlow Medium"/>
              </a:defRPr>
            </a:lvl1pPr>
            <a:lvl2pPr marL="914400" lvl="1"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2pPr>
            <a:lvl3pPr marL="1371600" lvl="2"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3pPr>
            <a:lvl4pPr marL="1828800" lvl="3"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4pPr>
            <a:lvl5pPr marL="2286000" lvl="4"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5pPr>
            <a:lvl6pPr marL="2743200" lvl="5"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6pPr>
            <a:lvl7pPr marL="3200400" lvl="6"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7pPr>
            <a:lvl8pPr marL="3657600" lvl="7"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8pPr>
            <a:lvl9pPr marL="4114800" lvl="8"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0" r:id="rId6"/>
    <p:sldLayoutId id="2147483663" r:id="rId7"/>
    <p:sldLayoutId id="2147483674" r:id="rId8"/>
    <p:sldLayoutId id="2147483684" r:id="rId9"/>
    <p:sldLayoutId id="2147483685"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0DB5-D9CD-47AD-9B6F-5B3EBF69EAC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F0FBE10-4080-4CEB-BB9F-F7689A73508A}"/>
              </a:ext>
            </a:extLst>
          </p:cNvPr>
          <p:cNvSpPr>
            <a:spLocks noGrp="1"/>
          </p:cNvSpPr>
          <p:nvPr>
            <p:ph type="body" idx="1"/>
          </p:nvPr>
        </p:nvSpPr>
        <p:spPr/>
        <p:txBody>
          <a:bodyPr/>
          <a:lstStyle/>
          <a:p>
            <a:endParaRPr lang="en-US" dirty="0"/>
          </a:p>
        </p:txBody>
      </p:sp>
      <p:sp>
        <p:nvSpPr>
          <p:cNvPr id="4" name="Rectangle: Rounded Corners 3">
            <a:extLst>
              <a:ext uri="{FF2B5EF4-FFF2-40B4-BE49-F238E27FC236}">
                <a16:creationId xmlns:a16="http://schemas.microsoft.com/office/drawing/2014/main" id="{B787402B-9672-48E8-9CA6-6942DBA3A9A1}"/>
              </a:ext>
            </a:extLst>
          </p:cNvPr>
          <p:cNvSpPr/>
          <p:nvPr/>
        </p:nvSpPr>
        <p:spPr>
          <a:xfrm>
            <a:off x="713225" y="449975"/>
            <a:ext cx="2133199" cy="533400"/>
          </a:xfrm>
          <a:prstGeom prst="roundRect">
            <a:avLst/>
          </a:prstGeom>
          <a:solidFill>
            <a:srgbClr val="FCDD8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6">
                    <a:lumMod val="50000"/>
                  </a:schemeClr>
                </a:solidFill>
                <a:latin typeface="Myriad Pro Black SemiCond" panose="020B0903030403020204" pitchFamily="34" charset="0"/>
              </a:rPr>
              <a:t>Bài </a:t>
            </a:r>
            <a:r>
              <a:rPr lang="en-US" sz="3200" dirty="0">
                <a:solidFill>
                  <a:schemeClr val="accent6">
                    <a:lumMod val="50000"/>
                  </a:schemeClr>
                </a:solidFill>
                <a:latin typeface="Myriad Pro Black SemiCond" panose="020B0903030403020204" pitchFamily="34" charset="0"/>
              </a:rPr>
              <a:t>4</a:t>
            </a:r>
          </a:p>
        </p:txBody>
      </p:sp>
      <p:sp>
        <p:nvSpPr>
          <p:cNvPr id="5" name="TextBox 4">
            <a:extLst>
              <a:ext uri="{FF2B5EF4-FFF2-40B4-BE49-F238E27FC236}">
                <a16:creationId xmlns:a16="http://schemas.microsoft.com/office/drawing/2014/main" id="{384E8D24-0CDD-4BA9-8145-CD0BA8E07A5E}"/>
              </a:ext>
            </a:extLst>
          </p:cNvPr>
          <p:cNvSpPr txBox="1"/>
          <p:nvPr/>
        </p:nvSpPr>
        <p:spPr>
          <a:xfrm>
            <a:off x="498912" y="1113942"/>
            <a:ext cx="8035487" cy="1791837"/>
          </a:xfrm>
          <a:prstGeom prst="rect">
            <a:avLst/>
          </a:prstGeom>
          <a:noFill/>
        </p:spPr>
        <p:txBody>
          <a:bodyPr wrap="square" rtlCol="0">
            <a:spAutoFit/>
          </a:bodyPr>
          <a:lstStyle/>
          <a:p>
            <a:pPr algn="r">
              <a:lnSpc>
                <a:spcPct val="120000"/>
              </a:lnSpc>
            </a:pPr>
            <a:r>
              <a:rPr lang="en-US" sz="4800" b="1" dirty="0">
                <a:solidFill>
                  <a:schemeClr val="accent6">
                    <a:lumMod val="50000"/>
                  </a:schemeClr>
                </a:solidFill>
                <a:latin typeface="Myriad Pro Black SemiCond" panose="020B0903030403020204" pitchFamily="34" charset="0"/>
                <a:cs typeface="Arial" panose="020B0604020202020204" pitchFamily="34" charset="0"/>
              </a:rPr>
              <a:t>TẾ BÀO GỐC VÀ CÔNG NGHỆ TẾ BÀO GỐC</a:t>
            </a:r>
          </a:p>
        </p:txBody>
      </p:sp>
    </p:spTree>
    <p:extLst>
      <p:ext uri="{BB962C8B-B14F-4D97-AF65-F5344CB8AC3E}">
        <p14:creationId xmlns:p14="http://schemas.microsoft.com/office/powerpoint/2010/main" val="25267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6" name="Rectangle 5">
            <a:extLst>
              <a:ext uri="{FF2B5EF4-FFF2-40B4-BE49-F238E27FC236}">
                <a16:creationId xmlns:a16="http://schemas.microsoft.com/office/drawing/2014/main" id="{268129BA-90BA-45EB-A747-DFEFC0128B81}"/>
              </a:ext>
            </a:extLst>
          </p:cNvPr>
          <p:cNvSpPr/>
          <p:nvPr/>
        </p:nvSpPr>
        <p:spPr>
          <a:xfrm>
            <a:off x="0" y="0"/>
            <a:ext cx="9204960" cy="119062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7" name="Group 6">
            <a:extLst>
              <a:ext uri="{FF2B5EF4-FFF2-40B4-BE49-F238E27FC236}">
                <a16:creationId xmlns:a16="http://schemas.microsoft.com/office/drawing/2014/main" id="{DEE8E9D6-F07F-4EBE-8C8F-1775A65722B8}"/>
              </a:ext>
            </a:extLst>
          </p:cNvPr>
          <p:cNvGrpSpPr/>
          <p:nvPr/>
        </p:nvGrpSpPr>
        <p:grpSpPr>
          <a:xfrm>
            <a:off x="452119" y="151324"/>
            <a:ext cx="8691881" cy="1171989"/>
            <a:chOff x="1810592" y="2682044"/>
            <a:chExt cx="9729430" cy="1171989"/>
          </a:xfrm>
        </p:grpSpPr>
        <p:sp>
          <p:nvSpPr>
            <p:cNvPr id="8" name="AutoShape 11">
              <a:extLst>
                <a:ext uri="{FF2B5EF4-FFF2-40B4-BE49-F238E27FC236}">
                  <a16:creationId xmlns:a16="http://schemas.microsoft.com/office/drawing/2014/main" id="{CAD32246-98A5-4FDF-AD8D-7793447A786B}"/>
                </a:ext>
              </a:extLst>
            </p:cNvPr>
            <p:cNvSpPr>
              <a:spLocks noChangeArrowheads="1"/>
            </p:cNvSpPr>
            <p:nvPr/>
          </p:nvSpPr>
          <p:spPr bwMode="ltGray">
            <a:xfrm>
              <a:off x="1810592" y="2682044"/>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Myriad Pro Black SemiCond" panose="020B0903030403020204" pitchFamily="34" charset="0"/>
                <a:ea typeface="+mn-ea"/>
                <a:cs typeface="+mn-cs"/>
              </a:endParaRPr>
            </a:p>
          </p:txBody>
        </p:sp>
        <p:sp>
          <p:nvSpPr>
            <p:cNvPr id="9" name="Text Box 16">
              <a:extLst>
                <a:ext uri="{FF2B5EF4-FFF2-40B4-BE49-F238E27FC236}">
                  <a16:creationId xmlns:a16="http://schemas.microsoft.com/office/drawing/2014/main" id="{D41248EC-930F-4227-9139-2327EE9CE22F}"/>
                </a:ext>
              </a:extLst>
            </p:cNvPr>
            <p:cNvSpPr txBox="1">
              <a:spLocks noChangeArrowheads="1"/>
            </p:cNvSpPr>
            <p:nvPr/>
          </p:nvSpPr>
          <p:spPr bwMode="black">
            <a:xfrm>
              <a:off x="1813767" y="2842571"/>
              <a:ext cx="1743075" cy="52854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vi-VN"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rPr>
                <a:t>PHẦN II</a:t>
              </a:r>
              <a:endParaRPr kumimoji="0" lang="en-US"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endParaRPr>
            </a:p>
          </p:txBody>
        </p:sp>
        <p:sp>
          <p:nvSpPr>
            <p:cNvPr id="10" name="Rectangle 18">
              <a:extLst>
                <a:ext uri="{FF2B5EF4-FFF2-40B4-BE49-F238E27FC236}">
                  <a16:creationId xmlns:a16="http://schemas.microsoft.com/office/drawing/2014/main" id="{925DCC3F-2CEA-4FA7-89A8-53147E66C5B7}"/>
                </a:ext>
              </a:extLst>
            </p:cNvPr>
            <p:cNvSpPr>
              <a:spLocks noChangeArrowheads="1"/>
            </p:cNvSpPr>
            <p:nvPr/>
          </p:nvSpPr>
          <p:spPr bwMode="gray">
            <a:xfrm>
              <a:off x="3828195" y="2851771"/>
              <a:ext cx="7711827" cy="1002262"/>
            </a:xfrm>
            <a:prstGeom prst="rect">
              <a:avLst/>
            </a:prstGeom>
            <a:noFill/>
            <a:ln w="9525" algn="ctr">
              <a:noFill/>
              <a:miter lim="800000"/>
              <a:headEnd/>
              <a:tailEnd/>
            </a:ln>
            <a:effectLst/>
          </p:spPr>
          <p:txBody>
            <a:bodyPr wrap="square">
              <a:spAutoFit/>
            </a:bodyPr>
            <a:lstStyle/>
            <a:p>
              <a:pPr marL="171450" marR="0" lvl="0" indent="-171450" algn="just" defTabSz="914400" rtl="0" eaLnBrk="1" fontAlgn="base" latinLnBrk="0" hangingPunct="1">
                <a:lnSpc>
                  <a:spcPct val="13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rPr>
                <a:t>MỘT SỐ THÀNH TỰU TRONG SỬ DỤNG TẾ BÀO GỐC</a:t>
              </a:r>
              <a:endParaRPr kumimoji="0" lang="en-US"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endParaRPr>
            </a:p>
          </p:txBody>
        </p:sp>
        <p:pic>
          <p:nvPicPr>
            <p:cNvPr id="11" name="Picture 10" descr="1">
              <a:extLst>
                <a:ext uri="{FF2B5EF4-FFF2-40B4-BE49-F238E27FC236}">
                  <a16:creationId xmlns:a16="http://schemas.microsoft.com/office/drawing/2014/main" id="{4F5CEAA2-90D0-4716-9049-E16A2CE6D70A}"/>
                </a:ext>
              </a:extLst>
            </p:cNvPr>
            <p:cNvPicPr>
              <a:picLocks noChangeAspect="1" noChangeArrowheads="1"/>
            </p:cNvPicPr>
            <p:nvPr/>
          </p:nvPicPr>
          <p:blipFill>
            <a:blip r:embed="rId3"/>
            <a:srcRect/>
            <a:stretch>
              <a:fillRect/>
            </a:stretch>
          </p:blipFill>
          <p:spPr bwMode="auto">
            <a:xfrm>
              <a:off x="1867742" y="2705856"/>
              <a:ext cx="1689100" cy="244475"/>
            </a:xfrm>
            <a:prstGeom prst="rect">
              <a:avLst/>
            </a:prstGeom>
            <a:noFill/>
          </p:spPr>
        </p:pic>
      </p:grpSp>
      <p:grpSp>
        <p:nvGrpSpPr>
          <p:cNvPr id="12" name="Group 11">
            <a:extLst>
              <a:ext uri="{FF2B5EF4-FFF2-40B4-BE49-F238E27FC236}">
                <a16:creationId xmlns:a16="http://schemas.microsoft.com/office/drawing/2014/main" id="{5E5051EC-55E1-4B49-8995-31F450B2E4D5}"/>
              </a:ext>
            </a:extLst>
          </p:cNvPr>
          <p:cNvGrpSpPr/>
          <p:nvPr/>
        </p:nvGrpSpPr>
        <p:grpSpPr>
          <a:xfrm>
            <a:off x="842879" y="1351152"/>
            <a:ext cx="2823370" cy="579438"/>
            <a:chOff x="1615280" y="1812308"/>
            <a:chExt cx="2823370" cy="579438"/>
          </a:xfrm>
        </p:grpSpPr>
        <p:sp>
          <p:nvSpPr>
            <p:cNvPr id="13" name="AutoShape 5">
              <a:extLst>
                <a:ext uri="{FF2B5EF4-FFF2-40B4-BE49-F238E27FC236}">
                  <a16:creationId xmlns:a16="http://schemas.microsoft.com/office/drawing/2014/main" id="{5FE5BF2C-E6CD-458B-AFEE-FF78CC1756FB}"/>
                </a:ext>
              </a:extLst>
            </p:cNvPr>
            <p:cNvSpPr>
              <a:spLocks noChangeArrowheads="1"/>
            </p:cNvSpPr>
            <p:nvPr/>
          </p:nvSpPr>
          <p:spPr bwMode="gray">
            <a:xfrm>
              <a:off x="1694656" y="1861521"/>
              <a:ext cx="2391570" cy="503237"/>
            </a:xfrm>
            <a:prstGeom prst="roundRect">
              <a:avLst>
                <a:gd name="adj" fmla="val 50000"/>
              </a:avLst>
            </a:prstGeom>
            <a:noFill/>
            <a:ln w="28575">
              <a:solidFill>
                <a:schemeClr val="accent2"/>
              </a:solid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grpSp>
          <p:nvGrpSpPr>
            <p:cNvPr id="14" name="Group 7">
              <a:extLst>
                <a:ext uri="{FF2B5EF4-FFF2-40B4-BE49-F238E27FC236}">
                  <a16:creationId xmlns:a16="http://schemas.microsoft.com/office/drawing/2014/main" id="{78C97B37-A162-43D0-95D9-8826D92278D3}"/>
                </a:ext>
              </a:extLst>
            </p:cNvPr>
            <p:cNvGrpSpPr>
              <a:grpSpLocks/>
            </p:cNvGrpSpPr>
            <p:nvPr/>
          </p:nvGrpSpPr>
          <p:grpSpPr bwMode="auto">
            <a:xfrm>
              <a:off x="1615280" y="1844058"/>
              <a:ext cx="523875" cy="527050"/>
              <a:chOff x="720" y="1488"/>
              <a:chExt cx="806" cy="808"/>
            </a:xfrm>
          </p:grpSpPr>
          <p:sp>
            <p:nvSpPr>
              <p:cNvPr id="17" name="Oval 8">
                <a:extLst>
                  <a:ext uri="{FF2B5EF4-FFF2-40B4-BE49-F238E27FC236}">
                    <a16:creationId xmlns:a16="http://schemas.microsoft.com/office/drawing/2014/main" id="{BB32EBE0-453A-4633-BCB6-71255C687D65}"/>
                  </a:ext>
                </a:extLst>
              </p:cNvPr>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pic>
            <p:nvPicPr>
              <p:cNvPr id="18" name="Picture 9" descr="drop">
                <a:extLst>
                  <a:ext uri="{FF2B5EF4-FFF2-40B4-BE49-F238E27FC236}">
                    <a16:creationId xmlns:a16="http://schemas.microsoft.com/office/drawing/2014/main" id="{543206BF-2D56-42F8-B590-155FAF1FF97F}"/>
                  </a:ext>
                </a:extLst>
              </p:cNvPr>
              <p:cNvPicPr>
                <a:picLocks noChangeAspect="1" noChangeArrowheads="1"/>
              </p:cNvPicPr>
              <p:nvPr/>
            </p:nvPicPr>
            <p:blipFill>
              <a:blip r:embed="rId4" cstate="print"/>
              <a:srcRect/>
              <a:stretch>
                <a:fillRect/>
              </a:stretch>
            </p:blipFill>
            <p:spPr bwMode="gray">
              <a:xfrm>
                <a:off x="721" y="1488"/>
                <a:ext cx="800" cy="800"/>
              </a:xfrm>
              <a:prstGeom prst="rect">
                <a:avLst/>
              </a:prstGeom>
              <a:noFill/>
            </p:spPr>
          </p:pic>
        </p:grpSp>
        <p:sp>
          <p:nvSpPr>
            <p:cNvPr id="15" name="Text Box 10">
              <a:extLst>
                <a:ext uri="{FF2B5EF4-FFF2-40B4-BE49-F238E27FC236}">
                  <a16:creationId xmlns:a16="http://schemas.microsoft.com/office/drawing/2014/main" id="{F5CCBB00-3DDF-4BA9-9577-0243A890DE7A}"/>
                </a:ext>
              </a:extLst>
            </p:cNvPr>
            <p:cNvSpPr txBox="1">
              <a:spLocks noChangeArrowheads="1"/>
            </p:cNvSpPr>
            <p:nvPr/>
          </p:nvSpPr>
          <p:spPr bwMode="gray">
            <a:xfrm>
              <a:off x="1661318" y="1812308"/>
              <a:ext cx="327025" cy="5794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a:solidFill>
                    <a:srgbClr val="FFFFFF"/>
                  </a:solidFill>
                  <a:latin typeface="Myriad Pro SemiCond" panose="020B0503030403020204" pitchFamily="34" charset="0"/>
                  <a:cs typeface="Arial" charset="0"/>
                </a:rPr>
                <a:t>1</a:t>
              </a:r>
            </a:p>
          </p:txBody>
        </p:sp>
        <p:sp>
          <p:nvSpPr>
            <p:cNvPr id="16" name="Text Box 23">
              <a:extLst>
                <a:ext uri="{FF2B5EF4-FFF2-40B4-BE49-F238E27FC236}">
                  <a16:creationId xmlns:a16="http://schemas.microsoft.com/office/drawing/2014/main" id="{1DF0E9DB-C57B-47B8-9562-820D9C567967}"/>
                </a:ext>
              </a:extLst>
            </p:cNvPr>
            <p:cNvSpPr txBox="1">
              <a:spLocks noChangeArrowheads="1"/>
            </p:cNvSpPr>
            <p:nvPr/>
          </p:nvSpPr>
          <p:spPr bwMode="gray">
            <a:xfrm>
              <a:off x="2189955" y="1882158"/>
              <a:ext cx="2248695" cy="457200"/>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Trong y học</a:t>
              </a:r>
              <a:endParaRPr lang="en-US" sz="2400" b="1" dirty="0">
                <a:solidFill>
                  <a:srgbClr val="000000"/>
                </a:solidFill>
                <a:latin typeface="Myriad Pro SemiCond" panose="020B0503030403020204" pitchFamily="34" charset="0"/>
                <a:cs typeface="Arial" charset="0"/>
              </a:endParaRPr>
            </a:p>
          </p:txBody>
        </p:sp>
      </p:grpSp>
      <p:sp>
        <p:nvSpPr>
          <p:cNvPr id="22" name="TextBox 21">
            <a:extLst>
              <a:ext uri="{FF2B5EF4-FFF2-40B4-BE49-F238E27FC236}">
                <a16:creationId xmlns:a16="http://schemas.microsoft.com/office/drawing/2014/main" id="{5CAED25C-D752-4910-809A-A78AB8FB9D96}"/>
              </a:ext>
            </a:extLst>
          </p:cNvPr>
          <p:cNvSpPr txBox="1"/>
          <p:nvPr/>
        </p:nvSpPr>
        <p:spPr>
          <a:xfrm>
            <a:off x="692117" y="2088311"/>
            <a:ext cx="6351805" cy="461665"/>
          </a:xfrm>
          <a:prstGeom prst="rect">
            <a:avLst/>
          </a:prstGeom>
          <a:noFill/>
        </p:spPr>
        <p:txBody>
          <a:bodyPr wrap="square" rtlCol="0">
            <a:spAutoFit/>
          </a:bodyPr>
          <a:lstStyle/>
          <a:p>
            <a:r>
              <a:rPr lang="vi-VN" sz="2400" dirty="0">
                <a:solidFill>
                  <a:srgbClr val="FF0000"/>
                </a:solidFill>
                <a:latin typeface="Myriad Pro SemiCond" panose="020B0503030403020204" pitchFamily="34" charset="0"/>
              </a:rPr>
              <a:t>a) Cấy ghép tế bào gốc phôi (ES)</a:t>
            </a:r>
            <a:endParaRPr lang="en-US" sz="2400" b="1" dirty="0">
              <a:solidFill>
                <a:srgbClr val="FF0000"/>
              </a:solidFill>
              <a:latin typeface="Myriad Pro SemiCond" panose="020B0503030403020204" pitchFamily="34" charset="0"/>
              <a:cs typeface="Arial" charset="0"/>
            </a:endParaRPr>
          </a:p>
        </p:txBody>
      </p:sp>
      <p:grpSp>
        <p:nvGrpSpPr>
          <p:cNvPr id="23" name="Group 22">
            <a:extLst>
              <a:ext uri="{FF2B5EF4-FFF2-40B4-BE49-F238E27FC236}">
                <a16:creationId xmlns:a16="http://schemas.microsoft.com/office/drawing/2014/main" id="{9D364D8F-7D7C-4B7E-B97E-40E30C6BB6F3}"/>
              </a:ext>
            </a:extLst>
          </p:cNvPr>
          <p:cNvGrpSpPr/>
          <p:nvPr/>
        </p:nvGrpSpPr>
        <p:grpSpPr>
          <a:xfrm>
            <a:off x="2118040" y="2691901"/>
            <a:ext cx="6702433" cy="1644968"/>
            <a:chOff x="140834" y="3194117"/>
            <a:chExt cx="9568229" cy="1249687"/>
          </a:xfrm>
        </p:grpSpPr>
        <p:sp>
          <p:nvSpPr>
            <p:cNvPr id="24" name="Rectangle 23">
              <a:extLst>
                <a:ext uri="{FF2B5EF4-FFF2-40B4-BE49-F238E27FC236}">
                  <a16:creationId xmlns:a16="http://schemas.microsoft.com/office/drawing/2014/main" id="{429426B4-82E6-4868-9574-547A455113E2}"/>
                </a:ext>
              </a:extLst>
            </p:cNvPr>
            <p:cNvSpPr/>
            <p:nvPr/>
          </p:nvSpPr>
          <p:spPr>
            <a:xfrm>
              <a:off x="435935" y="3301353"/>
              <a:ext cx="9067682" cy="1142451"/>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SemiCond" panose="020B0503030403020204" pitchFamily="34" charset="0"/>
              </a:endParaRPr>
            </a:p>
          </p:txBody>
        </p:sp>
        <p:sp>
          <p:nvSpPr>
            <p:cNvPr id="25" name="TextBox 24">
              <a:extLst>
                <a:ext uri="{FF2B5EF4-FFF2-40B4-BE49-F238E27FC236}">
                  <a16:creationId xmlns:a16="http://schemas.microsoft.com/office/drawing/2014/main" id="{FAE01A72-DB0B-4487-8182-2A0A6103A935}"/>
                </a:ext>
              </a:extLst>
            </p:cNvPr>
            <p:cNvSpPr txBox="1"/>
            <p:nvPr/>
          </p:nvSpPr>
          <p:spPr>
            <a:xfrm>
              <a:off x="816605" y="3411360"/>
              <a:ext cx="8892458" cy="947507"/>
            </a:xfrm>
            <a:prstGeom prst="rect">
              <a:avLst/>
            </a:prstGeom>
            <a:noFill/>
          </p:spPr>
          <p:txBody>
            <a:bodyPr wrap="square" rtlCol="0">
              <a:spAutoFit/>
            </a:bodyPr>
            <a:lstStyle/>
            <a:p>
              <a:pPr>
                <a:lnSpc>
                  <a:spcPct val="120000"/>
                </a:lnSpc>
              </a:pPr>
              <a:r>
                <a:rPr lang="vi-VN" sz="2200" b="1" dirty="0">
                  <a:solidFill>
                    <a:schemeClr val="bg1"/>
                  </a:solidFill>
                  <a:latin typeface="Myriad Pro SemiCond" panose="020B0503030403020204" pitchFamily="34" charset="0"/>
                </a:rPr>
                <a:t>7. Quan sát hình 4.2, hãy cho biết có những xu hướng nào trong việc sử dụng tế bào ES để chữa trị các bệnh ở người.</a:t>
              </a:r>
            </a:p>
          </p:txBody>
        </p:sp>
        <p:sp>
          <p:nvSpPr>
            <p:cNvPr id="26" name="Flowchart: Connector 25">
              <a:extLst>
                <a:ext uri="{FF2B5EF4-FFF2-40B4-BE49-F238E27FC236}">
                  <a16:creationId xmlns:a16="http://schemas.microsoft.com/office/drawing/2014/main" id="{A329D9DA-7BAB-425E-9309-758CF1700814}"/>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SemiCond" panose="020B0503030403020204" pitchFamily="34" charset="0"/>
              </a:endParaRPr>
            </a:p>
          </p:txBody>
        </p:sp>
        <p:pic>
          <p:nvPicPr>
            <p:cNvPr id="27" name="Picture 6">
              <a:extLst>
                <a:ext uri="{FF2B5EF4-FFF2-40B4-BE49-F238E27FC236}">
                  <a16:creationId xmlns:a16="http://schemas.microsoft.com/office/drawing/2014/main" id="{42ED3300-F9B3-4097-B1FB-C862E1591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6" name="Rectangle 5">
            <a:extLst>
              <a:ext uri="{FF2B5EF4-FFF2-40B4-BE49-F238E27FC236}">
                <a16:creationId xmlns:a16="http://schemas.microsoft.com/office/drawing/2014/main" id="{268129BA-90BA-45EB-A747-DFEFC0128B81}"/>
              </a:ext>
            </a:extLst>
          </p:cNvPr>
          <p:cNvSpPr/>
          <p:nvPr/>
        </p:nvSpPr>
        <p:spPr>
          <a:xfrm>
            <a:off x="0" y="0"/>
            <a:ext cx="9204960" cy="119062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7" name="Group 6">
            <a:extLst>
              <a:ext uri="{FF2B5EF4-FFF2-40B4-BE49-F238E27FC236}">
                <a16:creationId xmlns:a16="http://schemas.microsoft.com/office/drawing/2014/main" id="{DEE8E9D6-F07F-4EBE-8C8F-1775A65722B8}"/>
              </a:ext>
            </a:extLst>
          </p:cNvPr>
          <p:cNvGrpSpPr/>
          <p:nvPr/>
        </p:nvGrpSpPr>
        <p:grpSpPr>
          <a:xfrm>
            <a:off x="452119" y="151324"/>
            <a:ext cx="8691881" cy="1171989"/>
            <a:chOff x="1810592" y="2682044"/>
            <a:chExt cx="9729430" cy="1171989"/>
          </a:xfrm>
        </p:grpSpPr>
        <p:sp>
          <p:nvSpPr>
            <p:cNvPr id="8" name="AutoShape 11">
              <a:extLst>
                <a:ext uri="{FF2B5EF4-FFF2-40B4-BE49-F238E27FC236}">
                  <a16:creationId xmlns:a16="http://schemas.microsoft.com/office/drawing/2014/main" id="{CAD32246-98A5-4FDF-AD8D-7793447A786B}"/>
                </a:ext>
              </a:extLst>
            </p:cNvPr>
            <p:cNvSpPr>
              <a:spLocks noChangeArrowheads="1"/>
            </p:cNvSpPr>
            <p:nvPr/>
          </p:nvSpPr>
          <p:spPr bwMode="ltGray">
            <a:xfrm>
              <a:off x="1810592" y="2682044"/>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Myriad Pro Black SemiCond" panose="020B0903030403020204" pitchFamily="34" charset="0"/>
                <a:ea typeface="+mn-ea"/>
                <a:cs typeface="+mn-cs"/>
              </a:endParaRPr>
            </a:p>
          </p:txBody>
        </p:sp>
        <p:sp>
          <p:nvSpPr>
            <p:cNvPr id="9" name="Text Box 16">
              <a:extLst>
                <a:ext uri="{FF2B5EF4-FFF2-40B4-BE49-F238E27FC236}">
                  <a16:creationId xmlns:a16="http://schemas.microsoft.com/office/drawing/2014/main" id="{D41248EC-930F-4227-9139-2327EE9CE22F}"/>
                </a:ext>
              </a:extLst>
            </p:cNvPr>
            <p:cNvSpPr txBox="1">
              <a:spLocks noChangeArrowheads="1"/>
            </p:cNvSpPr>
            <p:nvPr/>
          </p:nvSpPr>
          <p:spPr bwMode="black">
            <a:xfrm>
              <a:off x="1813767" y="2842571"/>
              <a:ext cx="1743075" cy="52854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vi-VN"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rPr>
                <a:t>PHẦN II</a:t>
              </a:r>
              <a:endParaRPr kumimoji="0" lang="en-US"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endParaRPr>
            </a:p>
          </p:txBody>
        </p:sp>
        <p:sp>
          <p:nvSpPr>
            <p:cNvPr id="10" name="Rectangle 18">
              <a:extLst>
                <a:ext uri="{FF2B5EF4-FFF2-40B4-BE49-F238E27FC236}">
                  <a16:creationId xmlns:a16="http://schemas.microsoft.com/office/drawing/2014/main" id="{925DCC3F-2CEA-4FA7-89A8-53147E66C5B7}"/>
                </a:ext>
              </a:extLst>
            </p:cNvPr>
            <p:cNvSpPr>
              <a:spLocks noChangeArrowheads="1"/>
            </p:cNvSpPr>
            <p:nvPr/>
          </p:nvSpPr>
          <p:spPr bwMode="gray">
            <a:xfrm>
              <a:off x="3828195" y="2851771"/>
              <a:ext cx="7711827" cy="1002262"/>
            </a:xfrm>
            <a:prstGeom prst="rect">
              <a:avLst/>
            </a:prstGeom>
            <a:noFill/>
            <a:ln w="9525" algn="ctr">
              <a:noFill/>
              <a:miter lim="800000"/>
              <a:headEnd/>
              <a:tailEnd/>
            </a:ln>
            <a:effectLst/>
          </p:spPr>
          <p:txBody>
            <a:bodyPr wrap="square">
              <a:spAutoFit/>
            </a:bodyPr>
            <a:lstStyle/>
            <a:p>
              <a:pPr marL="171450" marR="0" lvl="0" indent="-171450" algn="just" defTabSz="914400" rtl="0" eaLnBrk="1" fontAlgn="base" latinLnBrk="0" hangingPunct="1">
                <a:lnSpc>
                  <a:spcPct val="13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rPr>
                <a:t>MỘT SỐ THÀNH TỰU TRONG SỬ DỤNG TẾ BÀO GỐC</a:t>
              </a:r>
              <a:endParaRPr kumimoji="0" lang="en-US"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endParaRPr>
            </a:p>
          </p:txBody>
        </p:sp>
        <p:pic>
          <p:nvPicPr>
            <p:cNvPr id="11" name="Picture 10" descr="1">
              <a:extLst>
                <a:ext uri="{FF2B5EF4-FFF2-40B4-BE49-F238E27FC236}">
                  <a16:creationId xmlns:a16="http://schemas.microsoft.com/office/drawing/2014/main" id="{4F5CEAA2-90D0-4716-9049-E16A2CE6D70A}"/>
                </a:ext>
              </a:extLst>
            </p:cNvPr>
            <p:cNvPicPr>
              <a:picLocks noChangeAspect="1" noChangeArrowheads="1"/>
            </p:cNvPicPr>
            <p:nvPr/>
          </p:nvPicPr>
          <p:blipFill>
            <a:blip r:embed="rId3"/>
            <a:srcRect/>
            <a:stretch>
              <a:fillRect/>
            </a:stretch>
          </p:blipFill>
          <p:spPr bwMode="auto">
            <a:xfrm>
              <a:off x="1867742" y="2705856"/>
              <a:ext cx="1689100" cy="244475"/>
            </a:xfrm>
            <a:prstGeom prst="rect">
              <a:avLst/>
            </a:prstGeom>
            <a:noFill/>
          </p:spPr>
        </p:pic>
      </p:grpSp>
      <p:grpSp>
        <p:nvGrpSpPr>
          <p:cNvPr id="12" name="Group 11">
            <a:extLst>
              <a:ext uri="{FF2B5EF4-FFF2-40B4-BE49-F238E27FC236}">
                <a16:creationId xmlns:a16="http://schemas.microsoft.com/office/drawing/2014/main" id="{5E5051EC-55E1-4B49-8995-31F450B2E4D5}"/>
              </a:ext>
            </a:extLst>
          </p:cNvPr>
          <p:cNvGrpSpPr/>
          <p:nvPr/>
        </p:nvGrpSpPr>
        <p:grpSpPr>
          <a:xfrm>
            <a:off x="842879" y="1351152"/>
            <a:ext cx="2823370" cy="579438"/>
            <a:chOff x="1615280" y="1812308"/>
            <a:chExt cx="2823370" cy="579438"/>
          </a:xfrm>
        </p:grpSpPr>
        <p:sp>
          <p:nvSpPr>
            <p:cNvPr id="13" name="AutoShape 5">
              <a:extLst>
                <a:ext uri="{FF2B5EF4-FFF2-40B4-BE49-F238E27FC236}">
                  <a16:creationId xmlns:a16="http://schemas.microsoft.com/office/drawing/2014/main" id="{5FE5BF2C-E6CD-458B-AFEE-FF78CC1756FB}"/>
                </a:ext>
              </a:extLst>
            </p:cNvPr>
            <p:cNvSpPr>
              <a:spLocks noChangeArrowheads="1"/>
            </p:cNvSpPr>
            <p:nvPr/>
          </p:nvSpPr>
          <p:spPr bwMode="gray">
            <a:xfrm>
              <a:off x="1694656" y="1861521"/>
              <a:ext cx="2391570" cy="503237"/>
            </a:xfrm>
            <a:prstGeom prst="roundRect">
              <a:avLst>
                <a:gd name="adj" fmla="val 50000"/>
              </a:avLst>
            </a:prstGeom>
            <a:noFill/>
            <a:ln w="28575">
              <a:solidFill>
                <a:schemeClr val="accent2"/>
              </a:solid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grpSp>
          <p:nvGrpSpPr>
            <p:cNvPr id="14" name="Group 7">
              <a:extLst>
                <a:ext uri="{FF2B5EF4-FFF2-40B4-BE49-F238E27FC236}">
                  <a16:creationId xmlns:a16="http://schemas.microsoft.com/office/drawing/2014/main" id="{78C97B37-A162-43D0-95D9-8826D92278D3}"/>
                </a:ext>
              </a:extLst>
            </p:cNvPr>
            <p:cNvGrpSpPr>
              <a:grpSpLocks/>
            </p:cNvGrpSpPr>
            <p:nvPr/>
          </p:nvGrpSpPr>
          <p:grpSpPr bwMode="auto">
            <a:xfrm>
              <a:off x="1615280" y="1844058"/>
              <a:ext cx="523875" cy="527050"/>
              <a:chOff x="720" y="1488"/>
              <a:chExt cx="806" cy="808"/>
            </a:xfrm>
          </p:grpSpPr>
          <p:sp>
            <p:nvSpPr>
              <p:cNvPr id="17" name="Oval 8">
                <a:extLst>
                  <a:ext uri="{FF2B5EF4-FFF2-40B4-BE49-F238E27FC236}">
                    <a16:creationId xmlns:a16="http://schemas.microsoft.com/office/drawing/2014/main" id="{BB32EBE0-453A-4633-BCB6-71255C687D65}"/>
                  </a:ext>
                </a:extLst>
              </p:cNvPr>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pic>
            <p:nvPicPr>
              <p:cNvPr id="18" name="Picture 9" descr="drop">
                <a:extLst>
                  <a:ext uri="{FF2B5EF4-FFF2-40B4-BE49-F238E27FC236}">
                    <a16:creationId xmlns:a16="http://schemas.microsoft.com/office/drawing/2014/main" id="{543206BF-2D56-42F8-B590-155FAF1FF97F}"/>
                  </a:ext>
                </a:extLst>
              </p:cNvPr>
              <p:cNvPicPr>
                <a:picLocks noChangeAspect="1" noChangeArrowheads="1"/>
              </p:cNvPicPr>
              <p:nvPr/>
            </p:nvPicPr>
            <p:blipFill>
              <a:blip r:embed="rId4" cstate="print"/>
              <a:srcRect/>
              <a:stretch>
                <a:fillRect/>
              </a:stretch>
            </p:blipFill>
            <p:spPr bwMode="gray">
              <a:xfrm>
                <a:off x="721" y="1488"/>
                <a:ext cx="800" cy="800"/>
              </a:xfrm>
              <a:prstGeom prst="rect">
                <a:avLst/>
              </a:prstGeom>
              <a:noFill/>
            </p:spPr>
          </p:pic>
        </p:grpSp>
        <p:sp>
          <p:nvSpPr>
            <p:cNvPr id="15" name="Text Box 10">
              <a:extLst>
                <a:ext uri="{FF2B5EF4-FFF2-40B4-BE49-F238E27FC236}">
                  <a16:creationId xmlns:a16="http://schemas.microsoft.com/office/drawing/2014/main" id="{F5CCBB00-3DDF-4BA9-9577-0243A890DE7A}"/>
                </a:ext>
              </a:extLst>
            </p:cNvPr>
            <p:cNvSpPr txBox="1">
              <a:spLocks noChangeArrowheads="1"/>
            </p:cNvSpPr>
            <p:nvPr/>
          </p:nvSpPr>
          <p:spPr bwMode="gray">
            <a:xfrm>
              <a:off x="1661318" y="1812308"/>
              <a:ext cx="327025" cy="5794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a:solidFill>
                    <a:srgbClr val="FFFFFF"/>
                  </a:solidFill>
                  <a:latin typeface="Myriad Pro SemiCond" panose="020B0503030403020204" pitchFamily="34" charset="0"/>
                  <a:cs typeface="Arial" charset="0"/>
                </a:rPr>
                <a:t>1</a:t>
              </a:r>
            </a:p>
          </p:txBody>
        </p:sp>
        <p:sp>
          <p:nvSpPr>
            <p:cNvPr id="16" name="Text Box 23">
              <a:extLst>
                <a:ext uri="{FF2B5EF4-FFF2-40B4-BE49-F238E27FC236}">
                  <a16:creationId xmlns:a16="http://schemas.microsoft.com/office/drawing/2014/main" id="{1DF0E9DB-C57B-47B8-9562-820D9C567967}"/>
                </a:ext>
              </a:extLst>
            </p:cNvPr>
            <p:cNvSpPr txBox="1">
              <a:spLocks noChangeArrowheads="1"/>
            </p:cNvSpPr>
            <p:nvPr/>
          </p:nvSpPr>
          <p:spPr bwMode="gray">
            <a:xfrm>
              <a:off x="2189955" y="1882158"/>
              <a:ext cx="2248695" cy="457200"/>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Trong y học</a:t>
              </a:r>
              <a:endParaRPr lang="en-US" sz="2400" b="1" dirty="0">
                <a:solidFill>
                  <a:srgbClr val="000000"/>
                </a:solidFill>
                <a:latin typeface="Myriad Pro SemiCond" panose="020B0503030403020204" pitchFamily="34" charset="0"/>
                <a:cs typeface="Arial" charset="0"/>
              </a:endParaRPr>
            </a:p>
          </p:txBody>
        </p:sp>
      </p:grpSp>
      <p:sp>
        <p:nvSpPr>
          <p:cNvPr id="19" name="TextBox 18">
            <a:extLst>
              <a:ext uri="{FF2B5EF4-FFF2-40B4-BE49-F238E27FC236}">
                <a16:creationId xmlns:a16="http://schemas.microsoft.com/office/drawing/2014/main" id="{F9FE2966-C7FF-48BB-9EA5-4338BC1A7825}"/>
              </a:ext>
            </a:extLst>
          </p:cNvPr>
          <p:cNvSpPr txBox="1"/>
          <p:nvPr/>
        </p:nvSpPr>
        <p:spPr>
          <a:xfrm>
            <a:off x="503176" y="2098316"/>
            <a:ext cx="2126814" cy="1200329"/>
          </a:xfrm>
          <a:prstGeom prst="rect">
            <a:avLst/>
          </a:prstGeom>
          <a:noFill/>
        </p:spPr>
        <p:txBody>
          <a:bodyPr wrap="square" rtlCol="0">
            <a:spAutoFit/>
          </a:bodyPr>
          <a:lstStyle/>
          <a:p>
            <a:r>
              <a:rPr lang="vi-VN" sz="2400" dirty="0">
                <a:solidFill>
                  <a:srgbClr val="FF0000"/>
                </a:solidFill>
                <a:latin typeface="Myriad Pro SemiCond" panose="020B0503030403020204" pitchFamily="34" charset="0"/>
              </a:rPr>
              <a:t>b) Cấy ghép tế bào gốc trưởng thành</a:t>
            </a:r>
            <a:endParaRPr lang="en-US" sz="2400" b="1" dirty="0">
              <a:solidFill>
                <a:srgbClr val="FF0000"/>
              </a:solidFill>
              <a:latin typeface="Myriad Pro SemiCond" panose="020B0503030403020204" pitchFamily="34" charset="0"/>
              <a:cs typeface="Arial" charset="0"/>
            </a:endParaRPr>
          </a:p>
        </p:txBody>
      </p:sp>
      <p:grpSp>
        <p:nvGrpSpPr>
          <p:cNvPr id="20" name="Group 19">
            <a:extLst>
              <a:ext uri="{FF2B5EF4-FFF2-40B4-BE49-F238E27FC236}">
                <a16:creationId xmlns:a16="http://schemas.microsoft.com/office/drawing/2014/main" id="{438F6638-6229-4617-AB2A-BEE3816F0A37}"/>
              </a:ext>
            </a:extLst>
          </p:cNvPr>
          <p:cNvGrpSpPr/>
          <p:nvPr/>
        </p:nvGrpSpPr>
        <p:grpSpPr>
          <a:xfrm>
            <a:off x="3495884" y="1318936"/>
            <a:ext cx="5328688" cy="3824564"/>
            <a:chOff x="3970888" y="1592968"/>
            <a:chExt cx="8272742" cy="5092700"/>
          </a:xfrm>
        </p:grpSpPr>
        <p:pic>
          <p:nvPicPr>
            <p:cNvPr id="22" name="Picture 4" descr="Ứng dụng tế bào gốc và một số vấn đề liên quan">
              <a:extLst>
                <a:ext uri="{FF2B5EF4-FFF2-40B4-BE49-F238E27FC236}">
                  <a16:creationId xmlns:a16="http://schemas.microsoft.com/office/drawing/2014/main" id="{BB7D4D7F-FE9E-4EF5-9F81-EB37FF13E0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55" t="3959" r="1707" b="2722"/>
            <a:stretch/>
          </p:blipFill>
          <p:spPr bwMode="auto">
            <a:xfrm>
              <a:off x="3970888" y="1592968"/>
              <a:ext cx="8037752" cy="50927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0CD0832F-BA04-45F6-93FF-BB0F153C6EAA}"/>
                </a:ext>
              </a:extLst>
            </p:cNvPr>
            <p:cNvSpPr/>
            <p:nvPr/>
          </p:nvSpPr>
          <p:spPr>
            <a:xfrm>
              <a:off x="6219825" y="4962526"/>
              <a:ext cx="5600700" cy="161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938B518-6EC4-4CC8-B9C8-180F7B7BCAC1}"/>
                </a:ext>
              </a:extLst>
            </p:cNvPr>
            <p:cNvSpPr/>
            <p:nvPr/>
          </p:nvSpPr>
          <p:spPr>
            <a:xfrm>
              <a:off x="7237966" y="4962524"/>
              <a:ext cx="952500" cy="1619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420ACDD-CC0C-4B40-88AD-68C9F84AB5D3}"/>
                </a:ext>
              </a:extLst>
            </p:cNvPr>
            <p:cNvSpPr/>
            <p:nvPr/>
          </p:nvSpPr>
          <p:spPr>
            <a:xfrm>
              <a:off x="6500007" y="3109906"/>
              <a:ext cx="737959" cy="1619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E504AD1-E47F-4BA8-A526-267262843803}"/>
                </a:ext>
              </a:extLst>
            </p:cNvPr>
            <p:cNvSpPr/>
            <p:nvPr/>
          </p:nvSpPr>
          <p:spPr>
            <a:xfrm>
              <a:off x="9658578" y="2195503"/>
              <a:ext cx="1238022" cy="438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1A27BE3-9926-4065-AD89-CEFF97E4DAE0}"/>
                </a:ext>
              </a:extLst>
            </p:cNvPr>
            <p:cNvSpPr/>
            <p:nvPr/>
          </p:nvSpPr>
          <p:spPr>
            <a:xfrm>
              <a:off x="4765627" y="3293441"/>
              <a:ext cx="579161" cy="135559"/>
            </a:xfrm>
            <a:prstGeom prst="rect">
              <a:avLst/>
            </a:prstGeom>
            <a:solidFill>
              <a:srgbClr val="FF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BA0DD18-7B8C-4088-AA41-048E873BA91D}"/>
                </a:ext>
              </a:extLst>
            </p:cNvPr>
            <p:cNvSpPr txBox="1"/>
            <p:nvPr/>
          </p:nvSpPr>
          <p:spPr>
            <a:xfrm>
              <a:off x="9658578" y="1825228"/>
              <a:ext cx="2439515" cy="1266797"/>
            </a:xfrm>
            <a:prstGeom prst="rect">
              <a:avLst/>
            </a:prstGeom>
            <a:noFill/>
          </p:spPr>
          <p:txBody>
            <a:bodyPr wrap="square" rtlCol="0">
              <a:spAutoFit/>
            </a:bodyPr>
            <a:lstStyle/>
            <a:p>
              <a:pPr>
                <a:lnSpc>
                  <a:spcPct val="120000"/>
                </a:lnSpc>
              </a:pPr>
              <a:r>
                <a:rPr lang="vi-VN" sz="1600" b="1" dirty="0">
                  <a:solidFill>
                    <a:srgbClr val="61CE3A"/>
                  </a:solidFill>
                  <a:latin typeface="Myriad Pro SemiCond" panose="020B0503030403020204" pitchFamily="34" charset="0"/>
                </a:rPr>
                <a:t>Tế bào gốc vạn </a:t>
              </a:r>
              <a:r>
                <a:rPr lang="vi-VN" sz="1100" b="1" dirty="0">
                  <a:solidFill>
                    <a:srgbClr val="61CE3A"/>
                  </a:solidFill>
                  <a:latin typeface="Myriad Pro SemiCond" panose="020B0503030403020204" pitchFamily="34" charset="0"/>
                </a:rPr>
                <a:t>năng</a:t>
              </a:r>
              <a:r>
                <a:rPr lang="vi-VN" sz="1600" b="1" dirty="0">
                  <a:solidFill>
                    <a:srgbClr val="61CE3A"/>
                  </a:solidFill>
                  <a:latin typeface="Myriad Pro SemiCond" panose="020B0503030403020204" pitchFamily="34" charset="0"/>
                </a:rPr>
                <a:t> cảm ứng (iPS)</a:t>
              </a:r>
              <a:endParaRPr lang="en-US" sz="1600" b="1" dirty="0">
                <a:solidFill>
                  <a:srgbClr val="61CE3A"/>
                </a:solidFill>
                <a:latin typeface="Myriad Pro SemiCond" panose="020B0503030403020204" pitchFamily="34" charset="0"/>
              </a:endParaRPr>
            </a:p>
          </p:txBody>
        </p:sp>
        <p:sp>
          <p:nvSpPr>
            <p:cNvPr id="29" name="TextBox 28">
              <a:extLst>
                <a:ext uri="{FF2B5EF4-FFF2-40B4-BE49-F238E27FC236}">
                  <a16:creationId xmlns:a16="http://schemas.microsoft.com/office/drawing/2014/main" id="{F73B0377-627B-497E-8CE5-2CB67256099C}"/>
                </a:ext>
              </a:extLst>
            </p:cNvPr>
            <p:cNvSpPr txBox="1"/>
            <p:nvPr/>
          </p:nvSpPr>
          <p:spPr>
            <a:xfrm>
              <a:off x="5662725" y="5551853"/>
              <a:ext cx="2290535" cy="431913"/>
            </a:xfrm>
            <a:prstGeom prst="rect">
              <a:avLst/>
            </a:prstGeom>
            <a:noFill/>
          </p:spPr>
          <p:txBody>
            <a:bodyPr wrap="square" rtlCol="0">
              <a:spAutoFit/>
            </a:bodyPr>
            <a:lstStyle/>
            <a:p>
              <a:pPr>
                <a:lnSpc>
                  <a:spcPct val="120000"/>
                </a:lnSpc>
              </a:pPr>
              <a:r>
                <a:rPr lang="vi-VN" sz="2000" dirty="0">
                  <a:solidFill>
                    <a:schemeClr val="bg1"/>
                  </a:solidFill>
                  <a:latin typeface="Myriad Pro SemiCond" panose="020B0503030403020204" pitchFamily="34" charset="0"/>
                </a:rPr>
                <a:t>CẤY GHÉP</a:t>
              </a:r>
              <a:endParaRPr lang="en-US" sz="2000" dirty="0">
                <a:solidFill>
                  <a:schemeClr val="bg1"/>
                </a:solidFill>
                <a:latin typeface="Myriad Pro SemiCond" panose="020B0503030403020204" pitchFamily="34" charset="0"/>
              </a:endParaRPr>
            </a:p>
          </p:txBody>
        </p:sp>
        <p:sp>
          <p:nvSpPr>
            <p:cNvPr id="30" name="TextBox 29">
              <a:extLst>
                <a:ext uri="{FF2B5EF4-FFF2-40B4-BE49-F238E27FC236}">
                  <a16:creationId xmlns:a16="http://schemas.microsoft.com/office/drawing/2014/main" id="{A8E45631-E8E2-459D-A5F5-B04E0E16D3A0}"/>
                </a:ext>
              </a:extLst>
            </p:cNvPr>
            <p:cNvSpPr txBox="1"/>
            <p:nvPr/>
          </p:nvSpPr>
          <p:spPr>
            <a:xfrm>
              <a:off x="4408039" y="3126583"/>
              <a:ext cx="1287914" cy="1060943"/>
            </a:xfrm>
            <a:prstGeom prst="rect">
              <a:avLst/>
            </a:prstGeom>
            <a:noFill/>
          </p:spPr>
          <p:txBody>
            <a:bodyPr wrap="square" rtlCol="0">
              <a:spAutoFit/>
            </a:bodyPr>
            <a:lstStyle/>
            <a:p>
              <a:pPr algn="ctr">
                <a:lnSpc>
                  <a:spcPct val="120000"/>
                </a:lnSpc>
              </a:pPr>
              <a:r>
                <a:rPr lang="vi-VN" sz="2000" dirty="0">
                  <a:solidFill>
                    <a:srgbClr val="002060"/>
                  </a:solidFill>
                  <a:latin typeface="Myriad Pro SemiCond" panose="020B0503030403020204" pitchFamily="34" charset="0"/>
                </a:rPr>
                <a:t>Bệnh nhân</a:t>
              </a:r>
              <a:endParaRPr lang="en-US" sz="2000" dirty="0">
                <a:solidFill>
                  <a:srgbClr val="002060"/>
                </a:solidFill>
                <a:latin typeface="Myriad Pro SemiCond" panose="020B0503030403020204" pitchFamily="34" charset="0"/>
              </a:endParaRPr>
            </a:p>
          </p:txBody>
        </p:sp>
        <p:sp>
          <p:nvSpPr>
            <p:cNvPr id="32" name="TextBox 31">
              <a:extLst>
                <a:ext uri="{FF2B5EF4-FFF2-40B4-BE49-F238E27FC236}">
                  <a16:creationId xmlns:a16="http://schemas.microsoft.com/office/drawing/2014/main" id="{95BD01FA-3803-4164-81F8-5A6AB850E3B8}"/>
                </a:ext>
              </a:extLst>
            </p:cNvPr>
            <p:cNvSpPr txBox="1"/>
            <p:nvPr/>
          </p:nvSpPr>
          <p:spPr>
            <a:xfrm>
              <a:off x="5695953" y="1884294"/>
              <a:ext cx="2290535" cy="569149"/>
            </a:xfrm>
            <a:prstGeom prst="rect">
              <a:avLst/>
            </a:prstGeom>
            <a:noFill/>
          </p:spPr>
          <p:txBody>
            <a:bodyPr wrap="square" rtlCol="0">
              <a:spAutoFit/>
            </a:bodyPr>
            <a:lstStyle/>
            <a:p>
              <a:pPr>
                <a:lnSpc>
                  <a:spcPct val="120000"/>
                </a:lnSpc>
              </a:pPr>
              <a:r>
                <a:rPr lang="vi-VN" sz="2000" dirty="0">
                  <a:solidFill>
                    <a:srgbClr val="002060"/>
                  </a:solidFill>
                  <a:latin typeface="Myriad Pro SemiCond" panose="020B0503030403020204" pitchFamily="34" charset="0"/>
                </a:rPr>
                <a:t>NUÔI CẤY</a:t>
              </a:r>
              <a:endParaRPr lang="en-US" sz="2000" dirty="0">
                <a:solidFill>
                  <a:srgbClr val="002060"/>
                </a:solidFill>
                <a:latin typeface="Myriad Pro SemiCond" panose="020B0503030403020204" pitchFamily="34" charset="0"/>
              </a:endParaRPr>
            </a:p>
          </p:txBody>
        </p:sp>
        <p:sp>
          <p:nvSpPr>
            <p:cNvPr id="33" name="TextBox 32">
              <a:extLst>
                <a:ext uri="{FF2B5EF4-FFF2-40B4-BE49-F238E27FC236}">
                  <a16:creationId xmlns:a16="http://schemas.microsoft.com/office/drawing/2014/main" id="{FDDAEE08-68FD-4159-BEA0-2685CB1FF40F}"/>
                </a:ext>
              </a:extLst>
            </p:cNvPr>
            <p:cNvSpPr txBox="1"/>
            <p:nvPr/>
          </p:nvSpPr>
          <p:spPr>
            <a:xfrm>
              <a:off x="5693421" y="4779165"/>
              <a:ext cx="1682269" cy="779528"/>
            </a:xfrm>
            <a:prstGeom prst="rect">
              <a:avLst/>
            </a:prstGeom>
            <a:noFill/>
          </p:spPr>
          <p:txBody>
            <a:bodyPr wrap="square" rtlCol="0">
              <a:spAutoFit/>
            </a:bodyPr>
            <a:lstStyle/>
            <a:p>
              <a:pPr algn="ctr">
                <a:lnSpc>
                  <a:spcPct val="120000"/>
                </a:lnSpc>
              </a:pPr>
              <a:r>
                <a:rPr lang="vi-VN" dirty="0">
                  <a:solidFill>
                    <a:srgbClr val="002060"/>
                  </a:solidFill>
                  <a:latin typeface="Myriad Pro SemiCond" panose="020B0503030403020204" pitchFamily="34" charset="0"/>
                </a:rPr>
                <a:t>Tế bào thần kinh</a:t>
              </a:r>
              <a:endParaRPr lang="en-US" dirty="0">
                <a:solidFill>
                  <a:srgbClr val="002060"/>
                </a:solidFill>
                <a:latin typeface="Myriad Pro SemiCond" panose="020B0503030403020204" pitchFamily="34" charset="0"/>
              </a:endParaRPr>
            </a:p>
          </p:txBody>
        </p:sp>
        <p:sp>
          <p:nvSpPr>
            <p:cNvPr id="34" name="TextBox 33">
              <a:extLst>
                <a:ext uri="{FF2B5EF4-FFF2-40B4-BE49-F238E27FC236}">
                  <a16:creationId xmlns:a16="http://schemas.microsoft.com/office/drawing/2014/main" id="{7CDA381E-93E9-4B3B-AD38-04BFA6291C84}"/>
                </a:ext>
              </a:extLst>
            </p:cNvPr>
            <p:cNvSpPr txBox="1"/>
            <p:nvPr/>
          </p:nvSpPr>
          <p:spPr>
            <a:xfrm>
              <a:off x="7305674" y="4779165"/>
              <a:ext cx="1129507" cy="779528"/>
            </a:xfrm>
            <a:prstGeom prst="rect">
              <a:avLst/>
            </a:prstGeom>
            <a:noFill/>
          </p:spPr>
          <p:txBody>
            <a:bodyPr wrap="square" rtlCol="0">
              <a:spAutoFit/>
            </a:bodyPr>
            <a:lstStyle/>
            <a:p>
              <a:pPr algn="ctr">
                <a:lnSpc>
                  <a:spcPct val="120000"/>
                </a:lnSpc>
              </a:pPr>
              <a:r>
                <a:rPr lang="vi-VN" dirty="0">
                  <a:solidFill>
                    <a:srgbClr val="002060"/>
                  </a:solidFill>
                  <a:latin typeface="Myriad Pro SemiCond" panose="020B0503030403020204" pitchFamily="34" charset="0"/>
                </a:rPr>
                <a:t>Tế bào cơ</a:t>
              </a:r>
              <a:endParaRPr lang="en-US" dirty="0">
                <a:solidFill>
                  <a:srgbClr val="002060"/>
                </a:solidFill>
                <a:latin typeface="Myriad Pro SemiCond" panose="020B0503030403020204" pitchFamily="34" charset="0"/>
              </a:endParaRPr>
            </a:p>
          </p:txBody>
        </p:sp>
        <p:sp>
          <p:nvSpPr>
            <p:cNvPr id="35" name="TextBox 34">
              <a:extLst>
                <a:ext uri="{FF2B5EF4-FFF2-40B4-BE49-F238E27FC236}">
                  <a16:creationId xmlns:a16="http://schemas.microsoft.com/office/drawing/2014/main" id="{0B66E608-DC8E-43FF-B306-86140F4C4E85}"/>
                </a:ext>
              </a:extLst>
            </p:cNvPr>
            <p:cNvSpPr txBox="1"/>
            <p:nvPr/>
          </p:nvSpPr>
          <p:spPr>
            <a:xfrm>
              <a:off x="8392897" y="4779165"/>
              <a:ext cx="1284250" cy="779528"/>
            </a:xfrm>
            <a:prstGeom prst="rect">
              <a:avLst/>
            </a:prstGeom>
            <a:noFill/>
          </p:spPr>
          <p:txBody>
            <a:bodyPr wrap="square" rtlCol="0">
              <a:spAutoFit/>
            </a:bodyPr>
            <a:lstStyle/>
            <a:p>
              <a:pPr algn="ctr">
                <a:lnSpc>
                  <a:spcPct val="120000"/>
                </a:lnSpc>
              </a:pPr>
              <a:r>
                <a:rPr lang="vi-VN" dirty="0">
                  <a:solidFill>
                    <a:srgbClr val="002060"/>
                  </a:solidFill>
                  <a:latin typeface="Myriad Pro SemiCond" panose="020B0503030403020204" pitchFamily="34" charset="0"/>
                </a:rPr>
                <a:t>Các cơ quan</a:t>
              </a:r>
              <a:endParaRPr lang="en-US" dirty="0">
                <a:solidFill>
                  <a:srgbClr val="002060"/>
                </a:solidFill>
                <a:latin typeface="Myriad Pro SemiCond" panose="020B0503030403020204" pitchFamily="34" charset="0"/>
              </a:endParaRPr>
            </a:p>
          </p:txBody>
        </p:sp>
        <p:sp>
          <p:nvSpPr>
            <p:cNvPr id="36" name="TextBox 35">
              <a:extLst>
                <a:ext uri="{FF2B5EF4-FFF2-40B4-BE49-F238E27FC236}">
                  <a16:creationId xmlns:a16="http://schemas.microsoft.com/office/drawing/2014/main" id="{7FA1C1EC-1436-4D06-8400-6E6258A63F56}"/>
                </a:ext>
              </a:extLst>
            </p:cNvPr>
            <p:cNvSpPr txBox="1"/>
            <p:nvPr/>
          </p:nvSpPr>
          <p:spPr>
            <a:xfrm>
              <a:off x="9650567" y="4779165"/>
              <a:ext cx="1238022" cy="779528"/>
            </a:xfrm>
            <a:prstGeom prst="rect">
              <a:avLst/>
            </a:prstGeom>
            <a:noFill/>
          </p:spPr>
          <p:txBody>
            <a:bodyPr wrap="square" rtlCol="0">
              <a:spAutoFit/>
            </a:bodyPr>
            <a:lstStyle/>
            <a:p>
              <a:pPr algn="ctr">
                <a:lnSpc>
                  <a:spcPct val="120000"/>
                </a:lnSpc>
              </a:pPr>
              <a:r>
                <a:rPr lang="vi-VN" dirty="0">
                  <a:solidFill>
                    <a:srgbClr val="002060"/>
                  </a:solidFill>
                  <a:latin typeface="Myriad Pro SemiCond" panose="020B0503030403020204" pitchFamily="34" charset="0"/>
                </a:rPr>
                <a:t>Tế bào máu</a:t>
              </a:r>
              <a:endParaRPr lang="en-US" dirty="0">
                <a:solidFill>
                  <a:srgbClr val="002060"/>
                </a:solidFill>
                <a:latin typeface="Myriad Pro SemiCond" panose="020B0503030403020204" pitchFamily="34" charset="0"/>
              </a:endParaRPr>
            </a:p>
          </p:txBody>
        </p:sp>
        <p:sp>
          <p:nvSpPr>
            <p:cNvPr id="37" name="TextBox 36">
              <a:extLst>
                <a:ext uri="{FF2B5EF4-FFF2-40B4-BE49-F238E27FC236}">
                  <a16:creationId xmlns:a16="http://schemas.microsoft.com/office/drawing/2014/main" id="{0CFE6869-4CA5-47BD-A475-9A3B5CDE75E3}"/>
                </a:ext>
              </a:extLst>
            </p:cNvPr>
            <p:cNvSpPr txBox="1"/>
            <p:nvPr/>
          </p:nvSpPr>
          <p:spPr>
            <a:xfrm>
              <a:off x="10747059" y="4773712"/>
              <a:ext cx="1496571" cy="779528"/>
            </a:xfrm>
            <a:prstGeom prst="rect">
              <a:avLst/>
            </a:prstGeom>
            <a:noFill/>
          </p:spPr>
          <p:txBody>
            <a:bodyPr wrap="square" rtlCol="0">
              <a:spAutoFit/>
            </a:bodyPr>
            <a:lstStyle/>
            <a:p>
              <a:pPr algn="ctr">
                <a:lnSpc>
                  <a:spcPct val="120000"/>
                </a:lnSpc>
              </a:pPr>
              <a:r>
                <a:rPr lang="vi-VN" dirty="0">
                  <a:solidFill>
                    <a:srgbClr val="002060"/>
                  </a:solidFill>
                  <a:latin typeface="Myriad Pro SemiCond" panose="020B0503030403020204" pitchFamily="34" charset="0"/>
                </a:rPr>
                <a:t>Tế bào xương</a:t>
              </a:r>
              <a:endParaRPr lang="en-US" dirty="0">
                <a:solidFill>
                  <a:srgbClr val="002060"/>
                </a:solidFill>
                <a:latin typeface="Myriad Pro SemiCond" panose="020B0503030403020204" pitchFamily="34" charset="0"/>
              </a:endParaRPr>
            </a:p>
          </p:txBody>
        </p:sp>
      </p:grpSp>
    </p:spTree>
    <p:extLst>
      <p:ext uri="{BB962C8B-B14F-4D97-AF65-F5344CB8AC3E}">
        <p14:creationId xmlns:p14="http://schemas.microsoft.com/office/powerpoint/2010/main" val="16566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6" name="Rectangle 5">
            <a:extLst>
              <a:ext uri="{FF2B5EF4-FFF2-40B4-BE49-F238E27FC236}">
                <a16:creationId xmlns:a16="http://schemas.microsoft.com/office/drawing/2014/main" id="{268129BA-90BA-45EB-A747-DFEFC0128B81}"/>
              </a:ext>
            </a:extLst>
          </p:cNvPr>
          <p:cNvSpPr/>
          <p:nvPr/>
        </p:nvSpPr>
        <p:spPr>
          <a:xfrm>
            <a:off x="0" y="0"/>
            <a:ext cx="9204960" cy="119062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7" name="Group 6">
            <a:extLst>
              <a:ext uri="{FF2B5EF4-FFF2-40B4-BE49-F238E27FC236}">
                <a16:creationId xmlns:a16="http://schemas.microsoft.com/office/drawing/2014/main" id="{DEE8E9D6-F07F-4EBE-8C8F-1775A65722B8}"/>
              </a:ext>
            </a:extLst>
          </p:cNvPr>
          <p:cNvGrpSpPr/>
          <p:nvPr/>
        </p:nvGrpSpPr>
        <p:grpSpPr>
          <a:xfrm>
            <a:off x="452119" y="151324"/>
            <a:ext cx="8691881" cy="1171989"/>
            <a:chOff x="1810592" y="2682044"/>
            <a:chExt cx="9729430" cy="1171989"/>
          </a:xfrm>
        </p:grpSpPr>
        <p:sp>
          <p:nvSpPr>
            <p:cNvPr id="8" name="AutoShape 11">
              <a:extLst>
                <a:ext uri="{FF2B5EF4-FFF2-40B4-BE49-F238E27FC236}">
                  <a16:creationId xmlns:a16="http://schemas.microsoft.com/office/drawing/2014/main" id="{CAD32246-98A5-4FDF-AD8D-7793447A786B}"/>
                </a:ext>
              </a:extLst>
            </p:cNvPr>
            <p:cNvSpPr>
              <a:spLocks noChangeArrowheads="1"/>
            </p:cNvSpPr>
            <p:nvPr/>
          </p:nvSpPr>
          <p:spPr bwMode="ltGray">
            <a:xfrm>
              <a:off x="1810592" y="2682044"/>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Myriad Pro Black SemiCond" panose="020B0903030403020204" pitchFamily="34" charset="0"/>
                <a:ea typeface="+mn-ea"/>
                <a:cs typeface="+mn-cs"/>
              </a:endParaRPr>
            </a:p>
          </p:txBody>
        </p:sp>
        <p:sp>
          <p:nvSpPr>
            <p:cNvPr id="9" name="Text Box 16">
              <a:extLst>
                <a:ext uri="{FF2B5EF4-FFF2-40B4-BE49-F238E27FC236}">
                  <a16:creationId xmlns:a16="http://schemas.microsoft.com/office/drawing/2014/main" id="{D41248EC-930F-4227-9139-2327EE9CE22F}"/>
                </a:ext>
              </a:extLst>
            </p:cNvPr>
            <p:cNvSpPr txBox="1">
              <a:spLocks noChangeArrowheads="1"/>
            </p:cNvSpPr>
            <p:nvPr/>
          </p:nvSpPr>
          <p:spPr bwMode="black">
            <a:xfrm>
              <a:off x="1813767" y="2842571"/>
              <a:ext cx="1743075" cy="52854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vi-VN"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rPr>
                <a:t>PHẦN II</a:t>
              </a:r>
              <a:endParaRPr kumimoji="0" lang="en-US"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endParaRPr>
            </a:p>
          </p:txBody>
        </p:sp>
        <p:sp>
          <p:nvSpPr>
            <p:cNvPr id="10" name="Rectangle 18">
              <a:extLst>
                <a:ext uri="{FF2B5EF4-FFF2-40B4-BE49-F238E27FC236}">
                  <a16:creationId xmlns:a16="http://schemas.microsoft.com/office/drawing/2014/main" id="{925DCC3F-2CEA-4FA7-89A8-53147E66C5B7}"/>
                </a:ext>
              </a:extLst>
            </p:cNvPr>
            <p:cNvSpPr>
              <a:spLocks noChangeArrowheads="1"/>
            </p:cNvSpPr>
            <p:nvPr/>
          </p:nvSpPr>
          <p:spPr bwMode="gray">
            <a:xfrm>
              <a:off x="3828195" y="2851771"/>
              <a:ext cx="7711827" cy="1002262"/>
            </a:xfrm>
            <a:prstGeom prst="rect">
              <a:avLst/>
            </a:prstGeom>
            <a:noFill/>
            <a:ln w="9525" algn="ctr">
              <a:noFill/>
              <a:miter lim="800000"/>
              <a:headEnd/>
              <a:tailEnd/>
            </a:ln>
            <a:effectLst/>
          </p:spPr>
          <p:txBody>
            <a:bodyPr wrap="square">
              <a:spAutoFit/>
            </a:bodyPr>
            <a:lstStyle/>
            <a:p>
              <a:pPr marL="171450" marR="0" lvl="0" indent="-171450" algn="just" defTabSz="914400" rtl="0" eaLnBrk="1" fontAlgn="base" latinLnBrk="0" hangingPunct="1">
                <a:lnSpc>
                  <a:spcPct val="13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rPr>
                <a:t>MỘT SỐ THÀNH TỰU TRONG SỬ DỤNG TẾ BÀO GỐC</a:t>
              </a:r>
              <a:endParaRPr kumimoji="0" lang="en-US"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endParaRPr>
            </a:p>
          </p:txBody>
        </p:sp>
        <p:pic>
          <p:nvPicPr>
            <p:cNvPr id="11" name="Picture 10" descr="1">
              <a:extLst>
                <a:ext uri="{FF2B5EF4-FFF2-40B4-BE49-F238E27FC236}">
                  <a16:creationId xmlns:a16="http://schemas.microsoft.com/office/drawing/2014/main" id="{4F5CEAA2-90D0-4716-9049-E16A2CE6D70A}"/>
                </a:ext>
              </a:extLst>
            </p:cNvPr>
            <p:cNvPicPr>
              <a:picLocks noChangeAspect="1" noChangeArrowheads="1"/>
            </p:cNvPicPr>
            <p:nvPr/>
          </p:nvPicPr>
          <p:blipFill>
            <a:blip r:embed="rId3"/>
            <a:srcRect/>
            <a:stretch>
              <a:fillRect/>
            </a:stretch>
          </p:blipFill>
          <p:spPr bwMode="auto">
            <a:xfrm>
              <a:off x="1867742" y="2705856"/>
              <a:ext cx="1689100" cy="244475"/>
            </a:xfrm>
            <a:prstGeom prst="rect">
              <a:avLst/>
            </a:prstGeom>
            <a:noFill/>
          </p:spPr>
        </p:pic>
      </p:grpSp>
      <p:grpSp>
        <p:nvGrpSpPr>
          <p:cNvPr id="12" name="Group 11">
            <a:extLst>
              <a:ext uri="{FF2B5EF4-FFF2-40B4-BE49-F238E27FC236}">
                <a16:creationId xmlns:a16="http://schemas.microsoft.com/office/drawing/2014/main" id="{5E5051EC-55E1-4B49-8995-31F450B2E4D5}"/>
              </a:ext>
            </a:extLst>
          </p:cNvPr>
          <p:cNvGrpSpPr/>
          <p:nvPr/>
        </p:nvGrpSpPr>
        <p:grpSpPr>
          <a:xfrm>
            <a:off x="842879" y="1351152"/>
            <a:ext cx="2823370" cy="579438"/>
            <a:chOff x="1615280" y="1812308"/>
            <a:chExt cx="2823370" cy="579438"/>
          </a:xfrm>
        </p:grpSpPr>
        <p:sp>
          <p:nvSpPr>
            <p:cNvPr id="13" name="AutoShape 5">
              <a:extLst>
                <a:ext uri="{FF2B5EF4-FFF2-40B4-BE49-F238E27FC236}">
                  <a16:creationId xmlns:a16="http://schemas.microsoft.com/office/drawing/2014/main" id="{5FE5BF2C-E6CD-458B-AFEE-FF78CC1756FB}"/>
                </a:ext>
              </a:extLst>
            </p:cNvPr>
            <p:cNvSpPr>
              <a:spLocks noChangeArrowheads="1"/>
            </p:cNvSpPr>
            <p:nvPr/>
          </p:nvSpPr>
          <p:spPr bwMode="gray">
            <a:xfrm>
              <a:off x="1694656" y="1861521"/>
              <a:ext cx="2391570" cy="503237"/>
            </a:xfrm>
            <a:prstGeom prst="roundRect">
              <a:avLst>
                <a:gd name="adj" fmla="val 50000"/>
              </a:avLst>
            </a:prstGeom>
            <a:noFill/>
            <a:ln w="28575">
              <a:solidFill>
                <a:schemeClr val="accent2"/>
              </a:solid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grpSp>
          <p:nvGrpSpPr>
            <p:cNvPr id="14" name="Group 7">
              <a:extLst>
                <a:ext uri="{FF2B5EF4-FFF2-40B4-BE49-F238E27FC236}">
                  <a16:creationId xmlns:a16="http://schemas.microsoft.com/office/drawing/2014/main" id="{78C97B37-A162-43D0-95D9-8826D92278D3}"/>
                </a:ext>
              </a:extLst>
            </p:cNvPr>
            <p:cNvGrpSpPr>
              <a:grpSpLocks/>
            </p:cNvGrpSpPr>
            <p:nvPr/>
          </p:nvGrpSpPr>
          <p:grpSpPr bwMode="auto">
            <a:xfrm>
              <a:off x="1615280" y="1844058"/>
              <a:ext cx="523875" cy="527050"/>
              <a:chOff x="720" y="1488"/>
              <a:chExt cx="806" cy="808"/>
            </a:xfrm>
          </p:grpSpPr>
          <p:sp>
            <p:nvSpPr>
              <p:cNvPr id="17" name="Oval 8">
                <a:extLst>
                  <a:ext uri="{FF2B5EF4-FFF2-40B4-BE49-F238E27FC236}">
                    <a16:creationId xmlns:a16="http://schemas.microsoft.com/office/drawing/2014/main" id="{BB32EBE0-453A-4633-BCB6-71255C687D65}"/>
                  </a:ext>
                </a:extLst>
              </p:cNvPr>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pic>
            <p:nvPicPr>
              <p:cNvPr id="18" name="Picture 9" descr="drop">
                <a:extLst>
                  <a:ext uri="{FF2B5EF4-FFF2-40B4-BE49-F238E27FC236}">
                    <a16:creationId xmlns:a16="http://schemas.microsoft.com/office/drawing/2014/main" id="{543206BF-2D56-42F8-B590-155FAF1FF97F}"/>
                  </a:ext>
                </a:extLst>
              </p:cNvPr>
              <p:cNvPicPr>
                <a:picLocks noChangeAspect="1" noChangeArrowheads="1"/>
              </p:cNvPicPr>
              <p:nvPr/>
            </p:nvPicPr>
            <p:blipFill>
              <a:blip r:embed="rId4" cstate="print"/>
              <a:srcRect/>
              <a:stretch>
                <a:fillRect/>
              </a:stretch>
            </p:blipFill>
            <p:spPr bwMode="gray">
              <a:xfrm>
                <a:off x="721" y="1488"/>
                <a:ext cx="800" cy="800"/>
              </a:xfrm>
              <a:prstGeom prst="rect">
                <a:avLst/>
              </a:prstGeom>
              <a:noFill/>
            </p:spPr>
          </p:pic>
        </p:grpSp>
        <p:sp>
          <p:nvSpPr>
            <p:cNvPr id="15" name="Text Box 10">
              <a:extLst>
                <a:ext uri="{FF2B5EF4-FFF2-40B4-BE49-F238E27FC236}">
                  <a16:creationId xmlns:a16="http://schemas.microsoft.com/office/drawing/2014/main" id="{F5CCBB00-3DDF-4BA9-9577-0243A890DE7A}"/>
                </a:ext>
              </a:extLst>
            </p:cNvPr>
            <p:cNvSpPr txBox="1">
              <a:spLocks noChangeArrowheads="1"/>
            </p:cNvSpPr>
            <p:nvPr/>
          </p:nvSpPr>
          <p:spPr bwMode="gray">
            <a:xfrm>
              <a:off x="1661318" y="1812308"/>
              <a:ext cx="327025" cy="5794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a:solidFill>
                    <a:srgbClr val="FFFFFF"/>
                  </a:solidFill>
                  <a:latin typeface="Myriad Pro SemiCond" panose="020B0503030403020204" pitchFamily="34" charset="0"/>
                  <a:cs typeface="Arial" charset="0"/>
                </a:rPr>
                <a:t>1</a:t>
              </a:r>
            </a:p>
          </p:txBody>
        </p:sp>
        <p:sp>
          <p:nvSpPr>
            <p:cNvPr id="16" name="Text Box 23">
              <a:extLst>
                <a:ext uri="{FF2B5EF4-FFF2-40B4-BE49-F238E27FC236}">
                  <a16:creationId xmlns:a16="http://schemas.microsoft.com/office/drawing/2014/main" id="{1DF0E9DB-C57B-47B8-9562-820D9C567967}"/>
                </a:ext>
              </a:extLst>
            </p:cNvPr>
            <p:cNvSpPr txBox="1">
              <a:spLocks noChangeArrowheads="1"/>
            </p:cNvSpPr>
            <p:nvPr/>
          </p:nvSpPr>
          <p:spPr bwMode="gray">
            <a:xfrm>
              <a:off x="2189955" y="1882158"/>
              <a:ext cx="2248695" cy="457200"/>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Trong y học</a:t>
              </a:r>
              <a:endParaRPr lang="en-US" sz="2400" b="1" dirty="0">
                <a:solidFill>
                  <a:srgbClr val="000000"/>
                </a:solidFill>
                <a:latin typeface="Myriad Pro SemiCond" panose="020B0503030403020204" pitchFamily="34" charset="0"/>
                <a:cs typeface="Arial" charset="0"/>
              </a:endParaRPr>
            </a:p>
          </p:txBody>
        </p:sp>
      </p:grpSp>
      <p:sp>
        <p:nvSpPr>
          <p:cNvPr id="21" name="TextBox 20">
            <a:extLst>
              <a:ext uri="{FF2B5EF4-FFF2-40B4-BE49-F238E27FC236}">
                <a16:creationId xmlns:a16="http://schemas.microsoft.com/office/drawing/2014/main" id="{5675A71C-A180-4BE1-8B1E-41949BAF71BA}"/>
              </a:ext>
            </a:extLst>
          </p:cNvPr>
          <p:cNvSpPr txBox="1"/>
          <p:nvPr/>
        </p:nvSpPr>
        <p:spPr>
          <a:xfrm>
            <a:off x="290626" y="2195303"/>
            <a:ext cx="5860257" cy="461665"/>
          </a:xfrm>
          <a:prstGeom prst="rect">
            <a:avLst/>
          </a:prstGeom>
          <a:noFill/>
        </p:spPr>
        <p:txBody>
          <a:bodyPr wrap="square" rtlCol="0">
            <a:spAutoFit/>
          </a:bodyPr>
          <a:lstStyle/>
          <a:p>
            <a:r>
              <a:rPr lang="vi-VN" sz="2400" dirty="0">
                <a:solidFill>
                  <a:srgbClr val="FF0000"/>
                </a:solidFill>
                <a:latin typeface="Myriad Pro SemiCond" panose="020B0503030403020204" pitchFamily="34" charset="0"/>
              </a:rPr>
              <a:t>c) Ứng dụng tế bào gốc trong liệu pháp gene</a:t>
            </a:r>
            <a:endParaRPr lang="en-US" sz="2400" b="1" dirty="0">
              <a:solidFill>
                <a:srgbClr val="FF0000"/>
              </a:solidFill>
              <a:latin typeface="Myriad Pro SemiCond" panose="020B0503030403020204" pitchFamily="34" charset="0"/>
              <a:cs typeface="Arial" charset="0"/>
            </a:endParaRPr>
          </a:p>
        </p:txBody>
      </p:sp>
    </p:spTree>
    <p:extLst>
      <p:ext uri="{BB962C8B-B14F-4D97-AF65-F5344CB8AC3E}">
        <p14:creationId xmlns:p14="http://schemas.microsoft.com/office/powerpoint/2010/main" val="288370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194;p43">
            <a:extLst>
              <a:ext uri="{FF2B5EF4-FFF2-40B4-BE49-F238E27FC236}">
                <a16:creationId xmlns:a16="http://schemas.microsoft.com/office/drawing/2014/main" id="{2AC821E5-C3C4-A96E-8796-F1F9EFB6A089}"/>
              </a:ext>
            </a:extLst>
          </p:cNvPr>
          <p:cNvSpPr txBox="1">
            <a:spLocks noGrp="1"/>
          </p:cNvSpPr>
          <p:nvPr>
            <p:ph type="title"/>
          </p:nvPr>
        </p:nvSpPr>
        <p:spPr>
          <a:xfrm>
            <a:off x="797788" y="39679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i="1">
                <a:solidFill>
                  <a:srgbClr val="FF0000"/>
                </a:solidFill>
                <a:latin typeface="+mj-lt"/>
              </a:rPr>
              <a:t>LIỆU PHÁP GENE LÀ GÌ?</a:t>
            </a:r>
            <a:endParaRPr sz="2400" b="1" i="1">
              <a:solidFill>
                <a:srgbClr val="FF0000"/>
              </a:solidFill>
              <a:latin typeface="+mj-lt"/>
            </a:endParaRPr>
          </a:p>
        </p:txBody>
      </p:sp>
      <p:sp>
        <p:nvSpPr>
          <p:cNvPr id="13" name="Google Shape;1195;p43">
            <a:extLst>
              <a:ext uri="{FF2B5EF4-FFF2-40B4-BE49-F238E27FC236}">
                <a16:creationId xmlns:a16="http://schemas.microsoft.com/office/drawing/2014/main" id="{E54FAA32-5D24-FC71-0531-CB484F94BAFB}"/>
              </a:ext>
            </a:extLst>
          </p:cNvPr>
          <p:cNvSpPr txBox="1">
            <a:spLocks/>
          </p:cNvSpPr>
          <p:nvPr/>
        </p:nvSpPr>
        <p:spPr>
          <a:xfrm>
            <a:off x="847795" y="104395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600"/>
              <a:buFont typeface="Barlow Medium"/>
              <a:buNone/>
              <a:defRPr sz="16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0" indent="0">
              <a:buClr>
                <a:srgbClr val="E6646E"/>
              </a:buClr>
              <a:buSzPts val="440"/>
              <a:buFont typeface="Arial"/>
              <a:buNone/>
            </a:pPr>
            <a:r>
              <a:rPr lang="vi-VN" sz="2800">
                <a:solidFill>
                  <a:schemeClr val="accent6">
                    <a:lumMod val="50000"/>
                  </a:schemeClr>
                </a:solidFill>
                <a:latin typeface="+mj-lt"/>
              </a:rPr>
              <a:t>+</a:t>
            </a:r>
            <a:r>
              <a:rPr lang="vi-VN" sz="2800">
                <a:solidFill>
                  <a:schemeClr val="accent6">
                    <a:lumMod val="50000"/>
                  </a:schemeClr>
                </a:solidFill>
                <a:latin typeface="+mj-lt"/>
                <a:cs typeface="Times New Roman" panose="02020603050405020304" pitchFamily="18" charset="0"/>
              </a:rPr>
              <a:t> </a:t>
            </a:r>
            <a:r>
              <a:rPr lang="vi-VN" sz="2800" b="1" i="1">
                <a:solidFill>
                  <a:schemeClr val="accent6">
                    <a:lumMod val="50000"/>
                  </a:schemeClr>
                </a:solidFill>
                <a:latin typeface="+mj-lt"/>
                <a:cs typeface="Times New Roman" panose="02020603050405020304" pitchFamily="18" charset="0"/>
              </a:rPr>
              <a:t>Liệu pháp GENE </a:t>
            </a:r>
            <a:r>
              <a:rPr lang="vi-VN" sz="2800">
                <a:solidFill>
                  <a:schemeClr val="accent6">
                    <a:lumMod val="50000"/>
                  </a:schemeClr>
                </a:solidFill>
                <a:latin typeface="+mj-lt"/>
                <a:cs typeface="Times New Roman" panose="02020603050405020304" pitchFamily="18" charset="0"/>
              </a:rPr>
              <a:t>là kỹ thuật sử dụng GENE để ngăn ngừa và điều trị bệnh bằng cách thay thế GENE bị đột biến bằng GENE khỏe mạnh, làm bất hoạt GENE bị đột biến sai chức năng hoặc đưa 1 GENE mới vào cơ thể để chữa bệnh.</a:t>
            </a:r>
          </a:p>
        </p:txBody>
      </p:sp>
    </p:spTree>
    <p:extLst>
      <p:ext uri="{BB962C8B-B14F-4D97-AF65-F5344CB8AC3E}">
        <p14:creationId xmlns:p14="http://schemas.microsoft.com/office/powerpoint/2010/main" val="222772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ircle(in)">
                                      <p:cBhvr>
                                        <p:cTn id="14"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46"/>
          <p:cNvSpPr/>
          <p:nvPr/>
        </p:nvSpPr>
        <p:spPr>
          <a:xfrm>
            <a:off x="1845869" y="2381583"/>
            <a:ext cx="852900" cy="396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1845875" y="1485900"/>
            <a:ext cx="852900" cy="396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txBox="1">
            <a:spLocks noGrp="1"/>
          </p:cNvSpPr>
          <p:nvPr>
            <p:ph type="title" idx="3"/>
          </p:nvPr>
        </p:nvSpPr>
        <p:spPr>
          <a:xfrm>
            <a:off x="1923269" y="2424444"/>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338" name="Google Shape;1338;p46"/>
          <p:cNvSpPr txBox="1">
            <a:spLocks noGrp="1"/>
          </p:cNvSpPr>
          <p:nvPr>
            <p:ph type="title"/>
          </p:nvPr>
        </p:nvSpPr>
        <p:spPr>
          <a:xfrm>
            <a:off x="1923275" y="1543950"/>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339" name="Google Shape;1339;p46"/>
          <p:cNvSpPr txBox="1">
            <a:spLocks noGrp="1"/>
          </p:cNvSpPr>
          <p:nvPr>
            <p:ph type="title" idx="9"/>
          </p:nvPr>
        </p:nvSpPr>
        <p:spPr>
          <a:xfrm>
            <a:off x="713250" y="197697"/>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solidFill>
                  <a:srgbClr val="FF0000"/>
                </a:solidFill>
                <a:latin typeface="+mj-lt"/>
              </a:rPr>
              <a:t> </a:t>
            </a:r>
            <a:r>
              <a:rPr lang="vi-VN" b="1" i="1">
                <a:solidFill>
                  <a:srgbClr val="FF0000"/>
                </a:solidFill>
                <a:latin typeface="+mj-lt"/>
              </a:rPr>
              <a:t>LIỆU PHÁP GENE</a:t>
            </a:r>
            <a:endParaRPr b="1" i="1"/>
          </a:p>
        </p:txBody>
      </p:sp>
      <p:sp>
        <p:nvSpPr>
          <p:cNvPr id="1341" name="Google Shape;1341;p46"/>
          <p:cNvSpPr txBox="1">
            <a:spLocks noGrp="1"/>
          </p:cNvSpPr>
          <p:nvPr>
            <p:ph type="subTitle" idx="2"/>
          </p:nvPr>
        </p:nvSpPr>
        <p:spPr>
          <a:xfrm>
            <a:off x="2471351" y="1424395"/>
            <a:ext cx="6029710" cy="1203761"/>
          </a:xfrm>
          <a:prstGeom prst="rect">
            <a:avLst/>
          </a:prstGeom>
        </p:spPr>
        <p:txBody>
          <a:bodyPr spcFirstLastPara="1" wrap="square" lIns="91425" tIns="91425" rIns="91425" bIns="91425" anchor="ctr" anchorCtr="0">
            <a:noAutofit/>
          </a:bodyPr>
          <a:lstStyle/>
          <a:p>
            <a:pPr marL="0" indent="0" algn="ctr"/>
            <a:r>
              <a:rPr lang="en-US" sz="2800" b="1" i="0">
                <a:solidFill>
                  <a:schemeClr val="accent6">
                    <a:lumMod val="75000"/>
                  </a:schemeClr>
                </a:solidFill>
                <a:effectLst/>
                <a:latin typeface="Times New Roman" panose="02020603050405020304" pitchFamily="18" charset="0"/>
                <a:cs typeface="Times New Roman" panose="02020603050405020304" pitchFamily="18" charset="0"/>
              </a:rPr>
              <a:t>Lịch sử và sự phát triển của Liệu pháp </a:t>
            </a:r>
            <a:r>
              <a:rPr lang="vi-VN" sz="2800" b="1" i="0">
                <a:solidFill>
                  <a:schemeClr val="accent6">
                    <a:lumMod val="75000"/>
                  </a:schemeClr>
                </a:solidFill>
                <a:effectLst/>
                <a:latin typeface="Times New Roman" panose="02020603050405020304" pitchFamily="18" charset="0"/>
                <a:cs typeface="Times New Roman" panose="02020603050405020304" pitchFamily="18" charset="0"/>
              </a:rPr>
              <a:t>GENE</a:t>
            </a:r>
            <a:endParaRPr lang="en-US" sz="2800" b="1" i="0">
              <a:solidFill>
                <a:schemeClr val="accent6">
                  <a:lumMod val="75000"/>
                </a:schemeClr>
              </a:solidFill>
              <a:effectLst/>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a:p>
        </p:txBody>
      </p:sp>
      <p:sp>
        <p:nvSpPr>
          <p:cNvPr id="1342" name="Google Shape;1342;p46"/>
          <p:cNvSpPr txBox="1">
            <a:spLocks noGrp="1"/>
          </p:cNvSpPr>
          <p:nvPr>
            <p:ph type="subTitle" idx="5"/>
          </p:nvPr>
        </p:nvSpPr>
        <p:spPr>
          <a:xfrm>
            <a:off x="2783725" y="2379569"/>
            <a:ext cx="5867356"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a:solidFill>
                  <a:schemeClr val="accent6">
                    <a:lumMod val="75000"/>
                  </a:schemeClr>
                </a:solidFill>
                <a:latin typeface="Times New Roman" panose="02020603050405020304" pitchFamily="18" charset="0"/>
                <a:cs typeface="Times New Roman" panose="02020603050405020304" pitchFamily="18" charset="0"/>
              </a:rPr>
              <a:t>Cách hoạt động của liệu pháp GENE</a:t>
            </a:r>
            <a:endParaRPr sz="28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250251F-287B-EEDA-9B3A-6A7AF6546D2B}"/>
              </a:ext>
            </a:extLst>
          </p:cNvPr>
          <p:cNvSpPr/>
          <p:nvPr/>
        </p:nvSpPr>
        <p:spPr>
          <a:xfrm>
            <a:off x="1845869" y="3217077"/>
            <a:ext cx="852900" cy="3826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9389A73-7945-7028-28A7-A27FD0E2676D}"/>
              </a:ext>
            </a:extLst>
          </p:cNvPr>
          <p:cNvSpPr/>
          <p:nvPr/>
        </p:nvSpPr>
        <p:spPr>
          <a:xfrm>
            <a:off x="1845869" y="4140823"/>
            <a:ext cx="852900" cy="3826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Google Shape;1336;p46">
            <a:extLst>
              <a:ext uri="{FF2B5EF4-FFF2-40B4-BE49-F238E27FC236}">
                <a16:creationId xmlns:a16="http://schemas.microsoft.com/office/drawing/2014/main" id="{6A8DEB0E-0A91-C017-6645-9E1F7B73B593}"/>
              </a:ext>
            </a:extLst>
          </p:cNvPr>
          <p:cNvSpPr txBox="1">
            <a:spLocks/>
          </p:cNvSpPr>
          <p:nvPr/>
        </p:nvSpPr>
        <p:spPr>
          <a:xfrm>
            <a:off x="1923269" y="3268138"/>
            <a:ext cx="698100" cy="28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200"/>
              <a:buFont typeface="Fredoka One"/>
              <a:buNone/>
              <a:defRPr sz="2200" b="0" i="0" u="none" strike="noStrike" cap="none">
                <a:solidFill>
                  <a:schemeClr val="accent5"/>
                </a:solidFill>
                <a:latin typeface="Fredoka One"/>
                <a:ea typeface="Fredoka One"/>
                <a:cs typeface="Fredoka One"/>
                <a:sym typeface="Fredoka One"/>
              </a:defRPr>
            </a:lvl1pPr>
            <a:lvl2pPr marR="0" lvl="1"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2pPr>
            <a:lvl3pPr marR="0" lvl="2"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3pPr>
            <a:lvl4pPr marR="0" lvl="3"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4pPr>
            <a:lvl5pPr marR="0" lvl="4"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5pPr>
            <a:lvl6pPr marR="0" lvl="5"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6pPr>
            <a:lvl7pPr marR="0" lvl="6"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7pPr>
            <a:lvl8pPr marR="0" lvl="7"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8pPr>
            <a:lvl9pPr marR="0" lvl="8"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9pPr>
          </a:lstStyle>
          <a:p>
            <a:r>
              <a:rPr lang="vi-VN"/>
              <a:t>03</a:t>
            </a:r>
            <a:endParaRPr lang="en"/>
          </a:p>
        </p:txBody>
      </p:sp>
      <p:sp>
        <p:nvSpPr>
          <p:cNvPr id="5" name="Google Shape;1336;p46">
            <a:extLst>
              <a:ext uri="{FF2B5EF4-FFF2-40B4-BE49-F238E27FC236}">
                <a16:creationId xmlns:a16="http://schemas.microsoft.com/office/drawing/2014/main" id="{D08C334F-75BA-2124-B230-823313F568E4}"/>
              </a:ext>
            </a:extLst>
          </p:cNvPr>
          <p:cNvSpPr txBox="1">
            <a:spLocks/>
          </p:cNvSpPr>
          <p:nvPr/>
        </p:nvSpPr>
        <p:spPr>
          <a:xfrm>
            <a:off x="1923269" y="4191884"/>
            <a:ext cx="698100" cy="28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200"/>
              <a:buFont typeface="Fredoka One"/>
              <a:buNone/>
              <a:defRPr sz="2200" b="0" i="0" u="none" strike="noStrike" cap="none">
                <a:solidFill>
                  <a:schemeClr val="accent5"/>
                </a:solidFill>
                <a:latin typeface="Fredoka One"/>
                <a:ea typeface="Fredoka One"/>
                <a:cs typeface="Fredoka One"/>
                <a:sym typeface="Fredoka One"/>
              </a:defRPr>
            </a:lvl1pPr>
            <a:lvl2pPr marR="0" lvl="1"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2pPr>
            <a:lvl3pPr marR="0" lvl="2"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3pPr>
            <a:lvl4pPr marR="0" lvl="3"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4pPr>
            <a:lvl5pPr marR="0" lvl="4"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5pPr>
            <a:lvl6pPr marR="0" lvl="5"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6pPr>
            <a:lvl7pPr marR="0" lvl="6"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7pPr>
            <a:lvl8pPr marR="0" lvl="7"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8pPr>
            <a:lvl9pPr marR="0" lvl="8"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9pPr>
          </a:lstStyle>
          <a:p>
            <a:r>
              <a:rPr lang="vi-VN"/>
              <a:t>04</a:t>
            </a:r>
            <a:endParaRPr lang="en"/>
          </a:p>
        </p:txBody>
      </p:sp>
      <p:sp>
        <p:nvSpPr>
          <p:cNvPr id="8" name="TextBox 7">
            <a:extLst>
              <a:ext uri="{FF2B5EF4-FFF2-40B4-BE49-F238E27FC236}">
                <a16:creationId xmlns:a16="http://schemas.microsoft.com/office/drawing/2014/main" id="{C921A227-2C9F-588F-8C3D-0C4F3E1A8159}"/>
              </a:ext>
            </a:extLst>
          </p:cNvPr>
          <p:cNvSpPr txBox="1"/>
          <p:nvPr/>
        </p:nvSpPr>
        <p:spPr>
          <a:xfrm>
            <a:off x="2843212" y="3149951"/>
            <a:ext cx="4686300" cy="523220"/>
          </a:xfrm>
          <a:prstGeom prst="rect">
            <a:avLst/>
          </a:prstGeom>
          <a:noFill/>
        </p:spPr>
        <p:txBody>
          <a:bodyPr wrap="square">
            <a:spAutoFit/>
          </a:bodyPr>
          <a:lstStyle/>
          <a:p>
            <a:pPr marL="0" lvl="0" indent="0" rtl="0">
              <a:spcBef>
                <a:spcPts val="0"/>
              </a:spcBef>
              <a:spcAft>
                <a:spcPts val="0"/>
              </a:spcAft>
              <a:buNone/>
            </a:pPr>
            <a:r>
              <a:rPr lang="vi-VN" sz="2800" b="1">
                <a:solidFill>
                  <a:schemeClr val="accent6">
                    <a:lumMod val="75000"/>
                  </a:schemeClr>
                </a:solidFill>
                <a:latin typeface="Times New Roman" panose="02020603050405020304" pitchFamily="18" charset="0"/>
                <a:cs typeface="Times New Roman" panose="02020603050405020304" pitchFamily="18" charset="0"/>
              </a:rPr>
              <a:t>Ứng dụng</a:t>
            </a:r>
          </a:p>
        </p:txBody>
      </p:sp>
      <p:sp>
        <p:nvSpPr>
          <p:cNvPr id="10" name="TextBox 9">
            <a:extLst>
              <a:ext uri="{FF2B5EF4-FFF2-40B4-BE49-F238E27FC236}">
                <a16:creationId xmlns:a16="http://schemas.microsoft.com/office/drawing/2014/main" id="{D1D1E572-3A74-79B3-E0C0-4EE77F16CD96}"/>
              </a:ext>
            </a:extLst>
          </p:cNvPr>
          <p:cNvSpPr txBox="1"/>
          <p:nvPr/>
        </p:nvSpPr>
        <p:spPr>
          <a:xfrm>
            <a:off x="2843212" y="4077853"/>
            <a:ext cx="1635919" cy="461665"/>
          </a:xfrm>
          <a:prstGeom prst="rect">
            <a:avLst/>
          </a:prstGeom>
          <a:noFill/>
        </p:spPr>
        <p:txBody>
          <a:bodyPr wrap="square">
            <a:spAutoFit/>
          </a:bodyPr>
          <a:lstStyle/>
          <a:p>
            <a:pPr marL="0" lvl="0" indent="0" algn="ctr" rtl="0">
              <a:spcBef>
                <a:spcPts val="0"/>
              </a:spcBef>
              <a:spcAft>
                <a:spcPts val="0"/>
              </a:spcAft>
              <a:buNone/>
            </a:pPr>
            <a:r>
              <a:rPr lang="vi-VN" sz="2400" b="1">
                <a:solidFill>
                  <a:schemeClr val="accent6">
                    <a:lumMod val="75000"/>
                  </a:schemeClr>
                </a:solidFill>
                <a:latin typeface="Times New Roman" panose="02020603050405020304" pitchFamily="18" charset="0"/>
                <a:cs typeface="Times New Roman" panose="02020603050405020304" pitchFamily="18" charset="0"/>
              </a:rPr>
              <a:t>Thành tựu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9"/>
                                        </p:tgtEl>
                                        <p:attrNameLst>
                                          <p:attrName>style.visibility</p:attrName>
                                        </p:attrNameLst>
                                      </p:cBhvr>
                                      <p:to>
                                        <p:strVal val="visible"/>
                                      </p:to>
                                    </p:set>
                                    <p:anim calcmode="lin" valueType="num">
                                      <p:cBhvr additive="base">
                                        <p:cTn id="7" dur="500" fill="hold"/>
                                        <p:tgtEl>
                                          <p:spTgt spid="1339"/>
                                        </p:tgtEl>
                                        <p:attrNameLst>
                                          <p:attrName>ppt_x</p:attrName>
                                        </p:attrNameLst>
                                      </p:cBhvr>
                                      <p:tavLst>
                                        <p:tav tm="0">
                                          <p:val>
                                            <p:strVal val="#ppt_x"/>
                                          </p:val>
                                        </p:tav>
                                        <p:tav tm="100000">
                                          <p:val>
                                            <p:strVal val="#ppt_x"/>
                                          </p:val>
                                        </p:tav>
                                      </p:tavLst>
                                    </p:anim>
                                    <p:anim calcmode="lin" valueType="num">
                                      <p:cBhvr additive="base">
                                        <p:cTn id="8" dur="500" fill="hold"/>
                                        <p:tgtEl>
                                          <p:spTgt spid="1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32"/>
                                        </p:tgtEl>
                                        <p:attrNameLst>
                                          <p:attrName>style.visibility</p:attrName>
                                        </p:attrNameLst>
                                      </p:cBhvr>
                                      <p:to>
                                        <p:strVal val="visible"/>
                                      </p:to>
                                    </p:set>
                                    <p:animEffect transition="in" filter="fade">
                                      <p:cBhvr>
                                        <p:cTn id="13" dur="1000"/>
                                        <p:tgtEl>
                                          <p:spTgt spid="1332"/>
                                        </p:tgtEl>
                                      </p:cBhvr>
                                    </p:animEffect>
                                    <p:anim calcmode="lin" valueType="num">
                                      <p:cBhvr>
                                        <p:cTn id="14" dur="1000" fill="hold"/>
                                        <p:tgtEl>
                                          <p:spTgt spid="1332"/>
                                        </p:tgtEl>
                                        <p:attrNameLst>
                                          <p:attrName>ppt_x</p:attrName>
                                        </p:attrNameLst>
                                      </p:cBhvr>
                                      <p:tavLst>
                                        <p:tav tm="0">
                                          <p:val>
                                            <p:strVal val="#ppt_x"/>
                                          </p:val>
                                        </p:tav>
                                        <p:tav tm="100000">
                                          <p:val>
                                            <p:strVal val="#ppt_x"/>
                                          </p:val>
                                        </p:tav>
                                      </p:tavLst>
                                    </p:anim>
                                    <p:anim calcmode="lin" valueType="num">
                                      <p:cBhvr>
                                        <p:cTn id="15" dur="1000" fill="hold"/>
                                        <p:tgtEl>
                                          <p:spTgt spid="13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38"/>
                                        </p:tgtEl>
                                        <p:attrNameLst>
                                          <p:attrName>style.visibility</p:attrName>
                                        </p:attrNameLst>
                                      </p:cBhvr>
                                      <p:to>
                                        <p:strVal val="visible"/>
                                      </p:to>
                                    </p:set>
                                    <p:anim calcmode="lin" valueType="num">
                                      <p:cBhvr additive="base">
                                        <p:cTn id="20" dur="500" fill="hold"/>
                                        <p:tgtEl>
                                          <p:spTgt spid="1338"/>
                                        </p:tgtEl>
                                        <p:attrNameLst>
                                          <p:attrName>ppt_x</p:attrName>
                                        </p:attrNameLst>
                                      </p:cBhvr>
                                      <p:tavLst>
                                        <p:tav tm="0">
                                          <p:val>
                                            <p:strVal val="#ppt_x"/>
                                          </p:val>
                                        </p:tav>
                                        <p:tav tm="100000">
                                          <p:val>
                                            <p:strVal val="#ppt_x"/>
                                          </p:val>
                                        </p:tav>
                                      </p:tavLst>
                                    </p:anim>
                                    <p:anim calcmode="lin" valueType="num">
                                      <p:cBhvr additive="base">
                                        <p:cTn id="21" dur="500" fill="hold"/>
                                        <p:tgtEl>
                                          <p:spTgt spid="133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41">
                                            <p:txEl>
                                              <p:pRg st="0" end="0"/>
                                            </p:txEl>
                                          </p:spTgt>
                                        </p:tgtEl>
                                        <p:attrNameLst>
                                          <p:attrName>style.visibility</p:attrName>
                                        </p:attrNameLst>
                                      </p:cBhvr>
                                      <p:to>
                                        <p:strVal val="visible"/>
                                      </p:to>
                                    </p:set>
                                    <p:animEffect transition="in" filter="randombar(horizontal)">
                                      <p:cBhvr>
                                        <p:cTn id="26" dur="500"/>
                                        <p:tgtEl>
                                          <p:spTgt spid="134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30"/>
                                        </p:tgtEl>
                                        <p:attrNameLst>
                                          <p:attrName>style.visibility</p:attrName>
                                        </p:attrNameLst>
                                      </p:cBhvr>
                                      <p:to>
                                        <p:strVal val="visible"/>
                                      </p:to>
                                    </p:set>
                                    <p:animEffect transition="in" filter="fade">
                                      <p:cBhvr>
                                        <p:cTn id="31" dur="1000"/>
                                        <p:tgtEl>
                                          <p:spTgt spid="1330"/>
                                        </p:tgtEl>
                                      </p:cBhvr>
                                    </p:animEffect>
                                    <p:anim calcmode="lin" valueType="num">
                                      <p:cBhvr>
                                        <p:cTn id="32" dur="1000" fill="hold"/>
                                        <p:tgtEl>
                                          <p:spTgt spid="1330"/>
                                        </p:tgtEl>
                                        <p:attrNameLst>
                                          <p:attrName>ppt_x</p:attrName>
                                        </p:attrNameLst>
                                      </p:cBhvr>
                                      <p:tavLst>
                                        <p:tav tm="0">
                                          <p:val>
                                            <p:strVal val="#ppt_x"/>
                                          </p:val>
                                        </p:tav>
                                        <p:tav tm="100000">
                                          <p:val>
                                            <p:strVal val="#ppt_x"/>
                                          </p:val>
                                        </p:tav>
                                      </p:tavLst>
                                    </p:anim>
                                    <p:anim calcmode="lin" valueType="num">
                                      <p:cBhvr>
                                        <p:cTn id="33" dur="1000" fill="hold"/>
                                        <p:tgtEl>
                                          <p:spTgt spid="13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36"/>
                                        </p:tgtEl>
                                        <p:attrNameLst>
                                          <p:attrName>style.visibility</p:attrName>
                                        </p:attrNameLst>
                                      </p:cBhvr>
                                      <p:to>
                                        <p:strVal val="visible"/>
                                      </p:to>
                                    </p:set>
                                    <p:anim calcmode="lin" valueType="num">
                                      <p:cBhvr additive="base">
                                        <p:cTn id="38" dur="500" fill="hold"/>
                                        <p:tgtEl>
                                          <p:spTgt spid="1336"/>
                                        </p:tgtEl>
                                        <p:attrNameLst>
                                          <p:attrName>ppt_x</p:attrName>
                                        </p:attrNameLst>
                                      </p:cBhvr>
                                      <p:tavLst>
                                        <p:tav tm="0">
                                          <p:val>
                                            <p:strVal val="#ppt_x"/>
                                          </p:val>
                                        </p:tav>
                                        <p:tav tm="100000">
                                          <p:val>
                                            <p:strVal val="#ppt_x"/>
                                          </p:val>
                                        </p:tav>
                                      </p:tavLst>
                                    </p:anim>
                                    <p:anim calcmode="lin" valueType="num">
                                      <p:cBhvr additive="base">
                                        <p:cTn id="39" dur="500" fill="hold"/>
                                        <p:tgtEl>
                                          <p:spTgt spid="133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42">
                                            <p:txEl>
                                              <p:pRg st="0" end="0"/>
                                            </p:txEl>
                                          </p:spTgt>
                                        </p:tgtEl>
                                        <p:attrNameLst>
                                          <p:attrName>style.visibility</p:attrName>
                                        </p:attrNameLst>
                                      </p:cBhvr>
                                      <p:to>
                                        <p:strVal val="visible"/>
                                      </p:to>
                                    </p:set>
                                    <p:animEffect transition="in" filter="randombar(horizontal)">
                                      <p:cBhvr>
                                        <p:cTn id="44" dur="500"/>
                                        <p:tgtEl>
                                          <p:spTgt spid="134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randombar(horizontal)">
                                      <p:cBhvr>
                                        <p:cTn id="8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 grpId="0" animBg="1"/>
      <p:bldP spid="1332" grpId="0" animBg="1"/>
      <p:bldP spid="1336" grpId="0"/>
      <p:bldP spid="1338" grpId="0"/>
      <p:bldP spid="1339" grpId="0"/>
      <p:bldP spid="1341" grpId="0" build="p"/>
      <p:bldP spid="1342" grpId="0" build="p"/>
      <p:bldP spid="2" grpId="0" animBg="1"/>
      <p:bldP spid="3" grpId="0" animBg="1"/>
      <p:bldP spid="4" grpId="0"/>
      <p:bldP spid="5"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336;p46">
            <a:extLst>
              <a:ext uri="{FF2B5EF4-FFF2-40B4-BE49-F238E27FC236}">
                <a16:creationId xmlns:a16="http://schemas.microsoft.com/office/drawing/2014/main" id="{9281D163-CFDB-AE97-D5C0-99C778F6D2A1}"/>
              </a:ext>
            </a:extLst>
          </p:cNvPr>
          <p:cNvSpPr txBox="1">
            <a:spLocks/>
          </p:cNvSpPr>
          <p:nvPr/>
        </p:nvSpPr>
        <p:spPr>
          <a:xfrm>
            <a:off x="1923275" y="2743282"/>
            <a:ext cx="698100" cy="28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200"/>
              <a:buFont typeface="Fredoka One"/>
              <a:buNone/>
              <a:defRPr sz="2200" b="0" i="0" u="none" strike="noStrike" cap="none">
                <a:solidFill>
                  <a:schemeClr val="accent5"/>
                </a:solidFill>
                <a:latin typeface="Fredoka One"/>
                <a:ea typeface="Fredoka One"/>
                <a:cs typeface="Fredoka One"/>
                <a:sym typeface="Fredoka One"/>
              </a:defRPr>
            </a:lvl1pPr>
            <a:lvl2pPr marR="0" lvl="1"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2pPr>
            <a:lvl3pPr marR="0" lvl="2"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3pPr>
            <a:lvl4pPr marR="0" lvl="3"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4pPr>
            <a:lvl5pPr marR="0" lvl="4"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5pPr>
            <a:lvl6pPr marR="0" lvl="5"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6pPr>
            <a:lvl7pPr marR="0" lvl="6"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7pPr>
            <a:lvl8pPr marR="0" lvl="7"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8pPr>
            <a:lvl9pPr marR="0" lvl="8" algn="ctr"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9pPr>
          </a:lstStyle>
          <a:p>
            <a:r>
              <a:rPr lang="en"/>
              <a:t>02</a:t>
            </a:r>
          </a:p>
        </p:txBody>
      </p:sp>
      <p:sp>
        <p:nvSpPr>
          <p:cNvPr id="15" name="Google Shape;1338;p46">
            <a:extLst>
              <a:ext uri="{FF2B5EF4-FFF2-40B4-BE49-F238E27FC236}">
                <a16:creationId xmlns:a16="http://schemas.microsoft.com/office/drawing/2014/main" id="{2B504CE0-B5B6-2046-9B69-C2A61A2FD282}"/>
              </a:ext>
            </a:extLst>
          </p:cNvPr>
          <p:cNvSpPr txBox="1">
            <a:spLocks noGrp="1"/>
          </p:cNvSpPr>
          <p:nvPr>
            <p:ph type="title"/>
          </p:nvPr>
        </p:nvSpPr>
        <p:spPr>
          <a:xfrm>
            <a:off x="1923275" y="1543950"/>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 name="Google Shape;1339;p46">
            <a:extLst>
              <a:ext uri="{FF2B5EF4-FFF2-40B4-BE49-F238E27FC236}">
                <a16:creationId xmlns:a16="http://schemas.microsoft.com/office/drawing/2014/main" id="{D7E91CBD-2540-C93B-1BC7-4F6ABC8F7E3A}"/>
              </a:ext>
            </a:extLst>
          </p:cNvPr>
          <p:cNvSpPr txBox="1">
            <a:spLocks/>
          </p:cNvSpPr>
          <p:nvPr/>
        </p:nvSpPr>
        <p:spPr>
          <a:xfrm>
            <a:off x="713250" y="197697"/>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1pPr>
            <a:lvl2pPr marR="0" lvl="1"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ct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vi-VN" b="1" i="1">
                <a:solidFill>
                  <a:srgbClr val="FF0000"/>
                </a:solidFill>
                <a:latin typeface="+mj-lt"/>
              </a:rPr>
              <a:t>Lịch sử và phát triển của Liệu pháp GENE</a:t>
            </a:r>
          </a:p>
        </p:txBody>
      </p:sp>
      <p:sp>
        <p:nvSpPr>
          <p:cNvPr id="17" name="Google Shape;1341;p46">
            <a:extLst>
              <a:ext uri="{FF2B5EF4-FFF2-40B4-BE49-F238E27FC236}">
                <a16:creationId xmlns:a16="http://schemas.microsoft.com/office/drawing/2014/main" id="{6EA50F83-4769-E6C4-5317-D0DC09A40D15}"/>
              </a:ext>
            </a:extLst>
          </p:cNvPr>
          <p:cNvSpPr txBox="1">
            <a:spLocks/>
          </p:cNvSpPr>
          <p:nvPr/>
        </p:nvSpPr>
        <p:spPr>
          <a:xfrm>
            <a:off x="883080" y="815519"/>
            <a:ext cx="7010763" cy="27349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200"/>
              <a:buFont typeface="Fredoka One"/>
              <a:buNone/>
              <a:defRPr sz="2200" b="0" i="0" u="none" strike="noStrike" cap="none">
                <a:solidFill>
                  <a:schemeClr val="accent2"/>
                </a:solidFill>
                <a:latin typeface="Fredoka One"/>
                <a:ea typeface="Fredoka One"/>
                <a:cs typeface="Fredoka One"/>
                <a:sym typeface="Fredoka One"/>
              </a:defRPr>
            </a:lvl1pPr>
            <a:lvl2pPr marL="914400" marR="0" lvl="1"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a:buFont typeface="Arial" panose="020B0604020202020204" pitchFamily="34" charset="0"/>
              <a:buChar char="•"/>
            </a:pPr>
            <a:r>
              <a:rPr lang="vi-VN" sz="2000" b="1" i="1">
                <a:solidFill>
                  <a:schemeClr val="accent6">
                    <a:lumMod val="50000"/>
                  </a:schemeClr>
                </a:solidFill>
                <a:latin typeface="+mj-lt"/>
              </a:rPr>
              <a:t>Liệu pháp GENE </a:t>
            </a:r>
            <a:r>
              <a:rPr lang="vi-VN" sz="2000" b="0" i="0">
                <a:solidFill>
                  <a:schemeClr val="accent6">
                    <a:lumMod val="50000"/>
                  </a:schemeClr>
                </a:solidFill>
                <a:effectLst/>
                <a:latin typeface="+mj-lt"/>
              </a:rPr>
              <a:t>được gợi ra từ những thập niên cuối thế kỷ XX. Một trong những mặt bệnh đầu tiên sử dụng liệu pháp gen là bệnh hiếm gặp do đột biến dòng mầm “germ line” GENE ADA dẫn đến đứa trẻ sinh ra không sản sinh hệ thống miễn dịch. Theo thuật ngữ y khoa gọi là bệnh “ Severe Combined Immunodeficiency Disease” SCID</a:t>
            </a:r>
            <a:r>
              <a:rPr lang="vi-VN" sz="2400" b="0" i="0">
                <a:solidFill>
                  <a:schemeClr val="accent6">
                    <a:lumMod val="50000"/>
                  </a:schemeClr>
                </a:solidFill>
                <a:effectLst/>
                <a:latin typeface="+mj-lt"/>
              </a:rPr>
              <a:t>.</a:t>
            </a:r>
            <a:endParaRPr lang="vi-VN" sz="2400">
              <a:solidFill>
                <a:schemeClr val="accent6">
                  <a:lumMod val="50000"/>
                </a:schemeClr>
              </a:solidFill>
              <a:latin typeface="+mj-lt"/>
            </a:endParaRPr>
          </a:p>
        </p:txBody>
      </p:sp>
      <p:pic>
        <p:nvPicPr>
          <p:cNvPr id="20" name="Picture 19">
            <a:extLst>
              <a:ext uri="{FF2B5EF4-FFF2-40B4-BE49-F238E27FC236}">
                <a16:creationId xmlns:a16="http://schemas.microsoft.com/office/drawing/2014/main" id="{0C3ED941-B1C6-75A6-F61D-EBE4B64ACC7C}"/>
              </a:ext>
            </a:extLst>
          </p:cNvPr>
          <p:cNvPicPr>
            <a:picLocks noChangeAspect="1"/>
          </p:cNvPicPr>
          <p:nvPr/>
        </p:nvPicPr>
        <p:blipFill>
          <a:blip r:embed="rId2"/>
          <a:stretch>
            <a:fillRect/>
          </a:stretch>
        </p:blipFill>
        <p:spPr>
          <a:xfrm>
            <a:off x="1250157" y="3264776"/>
            <a:ext cx="2664618"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E0E5E102-E280-D7EC-C5E3-9802E27A2ED4}"/>
              </a:ext>
            </a:extLst>
          </p:cNvPr>
          <p:cNvPicPr>
            <a:picLocks noChangeAspect="1"/>
          </p:cNvPicPr>
          <p:nvPr/>
        </p:nvPicPr>
        <p:blipFill>
          <a:blip r:embed="rId3"/>
          <a:stretch>
            <a:fillRect/>
          </a:stretch>
        </p:blipFill>
        <p:spPr>
          <a:xfrm>
            <a:off x="4694819" y="3264776"/>
            <a:ext cx="3256175"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93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txBox="1">
            <a:spLocks noGrp="1"/>
          </p:cNvSpPr>
          <p:nvPr>
            <p:ph type="title"/>
          </p:nvPr>
        </p:nvSpPr>
        <p:spPr>
          <a:xfrm>
            <a:off x="1786887" y="105409"/>
            <a:ext cx="4875509" cy="14307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i="1">
                <a:solidFill>
                  <a:srgbClr val="FF0000"/>
                </a:solidFill>
                <a:latin typeface="Times New Roman" panose="02020603050405020304" pitchFamily="18" charset="0"/>
                <a:cs typeface="Times New Roman" panose="02020603050405020304" pitchFamily="18" charset="0"/>
              </a:rPr>
              <a:t>Cách hoạt động của liệu pháp GENE.</a:t>
            </a:r>
            <a:endParaRPr sz="3200" b="1" i="1">
              <a:solidFill>
                <a:srgbClr val="FF0000"/>
              </a:solidFill>
              <a:latin typeface="Times New Roman" panose="02020603050405020304" pitchFamily="18" charset="0"/>
              <a:cs typeface="Times New Roman" panose="02020603050405020304" pitchFamily="18" charset="0"/>
            </a:endParaRPr>
          </a:p>
        </p:txBody>
      </p:sp>
      <p:sp>
        <p:nvSpPr>
          <p:cNvPr id="1245" name="Google Shape;1245;p45"/>
          <p:cNvSpPr txBox="1">
            <a:spLocks noGrp="1"/>
          </p:cNvSpPr>
          <p:nvPr>
            <p:ph type="subTitle" idx="1"/>
          </p:nvPr>
        </p:nvSpPr>
        <p:spPr>
          <a:xfrm>
            <a:off x="1208486" y="1661801"/>
            <a:ext cx="6142382" cy="2800878"/>
          </a:xfrm>
          <a:prstGeom prst="rect">
            <a:avLst/>
          </a:prstGeom>
        </p:spPr>
        <p:txBody>
          <a:bodyPr spcFirstLastPara="1" wrap="square" lIns="91425" tIns="91425" rIns="91425" bIns="91425" anchor="ctr" anchorCtr="0">
            <a:noAutofit/>
          </a:bodyPr>
          <a:lstStyle/>
          <a:p>
            <a:pPr algn="l">
              <a:buFont typeface="Arial" panose="020B0604020202020204" pitchFamily="34" charset="0"/>
              <a:buChar char="•"/>
            </a:pPr>
            <a:r>
              <a:rPr lang="vi-VN" sz="2000" b="0" i="0">
                <a:solidFill>
                  <a:schemeClr val="accent6">
                    <a:lumMod val="50000"/>
                  </a:schemeClr>
                </a:solidFill>
                <a:effectLst/>
                <a:latin typeface="+mj-lt"/>
              </a:rPr>
              <a:t>Trong liệu pháp GENE, các nhà khoa học có thể thực hiện theo một số cách khác nhau tùy thuộc vào vấn đề đang xảy ra. Họ có thể thay thế một GENE gây ra vấn đề sức khỏe bằng một GENE bình thường, hoặc thêm GENE để giúp cơ thể chống lại hoặc điều trị bệnh hoặc tắt các GENE gây ra vấn đề sức khỏe đó.Để đưa các GENE mới trực tiếp vào tế bào, các nhà khoa học sử dụng một phương tiện được gọi là “vector” được biến đổi </a:t>
            </a:r>
            <a:r>
              <a:rPr lang="vi-VN" sz="2000">
                <a:solidFill>
                  <a:schemeClr val="accent6">
                    <a:lumMod val="50000"/>
                  </a:schemeClr>
                </a:solidFill>
                <a:latin typeface="+mj-lt"/>
              </a:rPr>
              <a:t>GENE</a:t>
            </a:r>
            <a:r>
              <a:rPr lang="vi-VN" sz="2000" b="0" i="0">
                <a:solidFill>
                  <a:schemeClr val="accent6">
                    <a:lumMod val="50000"/>
                  </a:schemeClr>
                </a:solidFill>
                <a:effectLst/>
                <a:latin typeface="+mj-lt"/>
              </a:rPr>
              <a:t> để làm nhiệm vụ chuyển gen.</a:t>
            </a:r>
          </a:p>
          <a:p>
            <a:pPr marL="0" lvl="0" indent="0" rtl="0">
              <a:spcBef>
                <a:spcPts val="0"/>
              </a:spcBef>
              <a:spcAft>
                <a:spcPts val="0"/>
              </a:spcAft>
              <a:buNone/>
            </a:pPr>
            <a:endParaRPr lang="vi-VN">
              <a:solidFill>
                <a:schemeClr val="accent6">
                  <a:lumMod val="50000"/>
                </a:schemeClr>
              </a:solidFill>
            </a:endParaRPr>
          </a:p>
        </p:txBody>
      </p:sp>
      <p:grpSp>
        <p:nvGrpSpPr>
          <p:cNvPr id="1246" name="Google Shape;1246;p45"/>
          <p:cNvGrpSpPr/>
          <p:nvPr/>
        </p:nvGrpSpPr>
        <p:grpSpPr>
          <a:xfrm rot="-1661674">
            <a:off x="7954899" y="4322397"/>
            <a:ext cx="879746" cy="522647"/>
            <a:chOff x="228650" y="628000"/>
            <a:chExt cx="6803150" cy="4041675"/>
          </a:xfrm>
        </p:grpSpPr>
        <p:sp>
          <p:nvSpPr>
            <p:cNvPr id="1247" name="Google Shape;1247;p45"/>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5"/>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5"/>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5"/>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45"/>
          <p:cNvGrpSpPr/>
          <p:nvPr/>
        </p:nvGrpSpPr>
        <p:grpSpPr>
          <a:xfrm flipH="1">
            <a:off x="348551" y="278936"/>
            <a:ext cx="1052432" cy="1100533"/>
            <a:chOff x="828075" y="238325"/>
            <a:chExt cx="5656825" cy="5186300"/>
          </a:xfrm>
        </p:grpSpPr>
        <p:sp>
          <p:nvSpPr>
            <p:cNvPr id="1252" name="Google Shape;1252;p45"/>
            <p:cNvSpPr/>
            <p:nvPr/>
          </p:nvSpPr>
          <p:spPr>
            <a:xfrm>
              <a:off x="1148150" y="747850"/>
              <a:ext cx="4970950" cy="4298825"/>
            </a:xfrm>
            <a:custGeom>
              <a:avLst/>
              <a:gdLst/>
              <a:ahLst/>
              <a:cxnLst/>
              <a:rect l="l" t="t" r="r" b="b"/>
              <a:pathLst>
                <a:path w="198838" h="171953" extrusionOk="0">
                  <a:moveTo>
                    <a:pt x="1" y="25597"/>
                  </a:moveTo>
                  <a:lnTo>
                    <a:pt x="4442" y="29255"/>
                  </a:lnTo>
                  <a:cubicBezTo>
                    <a:pt x="4397" y="29110"/>
                    <a:pt x="4354" y="28966"/>
                    <a:pt x="4313" y="28821"/>
                  </a:cubicBezTo>
                  <a:lnTo>
                    <a:pt x="4313" y="28821"/>
                  </a:lnTo>
                  <a:cubicBezTo>
                    <a:pt x="2879" y="27743"/>
                    <a:pt x="1441" y="26668"/>
                    <a:pt x="1" y="25597"/>
                  </a:cubicBezTo>
                  <a:close/>
                  <a:moveTo>
                    <a:pt x="29998" y="0"/>
                  </a:moveTo>
                  <a:cubicBezTo>
                    <a:pt x="28100" y="0"/>
                    <a:pt x="26197" y="165"/>
                    <a:pt x="24300" y="514"/>
                  </a:cubicBezTo>
                  <a:cubicBezTo>
                    <a:pt x="11645" y="3096"/>
                    <a:pt x="776" y="16402"/>
                    <a:pt x="4313" y="28821"/>
                  </a:cubicBezTo>
                  <a:lnTo>
                    <a:pt x="4313" y="28821"/>
                  </a:lnTo>
                  <a:cubicBezTo>
                    <a:pt x="52572" y="65101"/>
                    <a:pt x="97367" y="105556"/>
                    <a:pt x="138220" y="149707"/>
                  </a:cubicBezTo>
                  <a:cubicBezTo>
                    <a:pt x="144230" y="156762"/>
                    <a:pt x="151284" y="163033"/>
                    <a:pt x="159123" y="167736"/>
                  </a:cubicBezTo>
                  <a:cubicBezTo>
                    <a:pt x="163866" y="170337"/>
                    <a:pt x="169327" y="171953"/>
                    <a:pt x="174665" y="171953"/>
                  </a:cubicBezTo>
                  <a:cubicBezTo>
                    <a:pt x="178441" y="171953"/>
                    <a:pt x="182156" y="171144"/>
                    <a:pt x="185513" y="169303"/>
                  </a:cubicBezTo>
                  <a:cubicBezTo>
                    <a:pt x="195441" y="163555"/>
                    <a:pt x="198838" y="149968"/>
                    <a:pt x="195703" y="138733"/>
                  </a:cubicBezTo>
                  <a:cubicBezTo>
                    <a:pt x="192567" y="127759"/>
                    <a:pt x="183945" y="118876"/>
                    <a:pt x="175584" y="111037"/>
                  </a:cubicBezTo>
                  <a:cubicBezTo>
                    <a:pt x="147365" y="86215"/>
                    <a:pt x="112092" y="69493"/>
                    <a:pt x="86747" y="41797"/>
                  </a:cubicBezTo>
                  <a:cubicBezTo>
                    <a:pt x="77863" y="32129"/>
                    <a:pt x="70286" y="21416"/>
                    <a:pt x="60357" y="12794"/>
                  </a:cubicBezTo>
                  <a:cubicBezTo>
                    <a:pt x="51677" y="5449"/>
                    <a:pt x="40911" y="0"/>
                    <a:pt x="29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5"/>
            <p:cNvSpPr/>
            <p:nvPr/>
          </p:nvSpPr>
          <p:spPr>
            <a:xfrm>
              <a:off x="828075" y="238325"/>
              <a:ext cx="5656825" cy="5186300"/>
            </a:xfrm>
            <a:custGeom>
              <a:avLst/>
              <a:gdLst/>
              <a:ahLst/>
              <a:cxnLst/>
              <a:rect l="l" t="t" r="r" b="b"/>
              <a:pathLst>
                <a:path w="226273" h="207452" extrusionOk="0">
                  <a:moveTo>
                    <a:pt x="43080" y="4107"/>
                  </a:moveTo>
                  <a:cubicBezTo>
                    <a:pt x="43505" y="4107"/>
                    <a:pt x="43896" y="4303"/>
                    <a:pt x="44158" y="4695"/>
                  </a:cubicBezTo>
                  <a:cubicBezTo>
                    <a:pt x="45464" y="5479"/>
                    <a:pt x="46509" y="6263"/>
                    <a:pt x="47554" y="7308"/>
                  </a:cubicBezTo>
                  <a:cubicBezTo>
                    <a:pt x="49383" y="8876"/>
                    <a:pt x="49383" y="9398"/>
                    <a:pt x="47816" y="11227"/>
                  </a:cubicBezTo>
                  <a:cubicBezTo>
                    <a:pt x="44680" y="14885"/>
                    <a:pt x="41022" y="18543"/>
                    <a:pt x="37626" y="22201"/>
                  </a:cubicBezTo>
                  <a:cubicBezTo>
                    <a:pt x="34752" y="25337"/>
                    <a:pt x="31877" y="28733"/>
                    <a:pt x="29003" y="31869"/>
                  </a:cubicBezTo>
                  <a:cubicBezTo>
                    <a:pt x="28481" y="32653"/>
                    <a:pt x="27958" y="33436"/>
                    <a:pt x="27697" y="34220"/>
                  </a:cubicBezTo>
                  <a:cubicBezTo>
                    <a:pt x="27697" y="34743"/>
                    <a:pt x="27958" y="35527"/>
                    <a:pt x="28481" y="36049"/>
                  </a:cubicBezTo>
                  <a:lnTo>
                    <a:pt x="29787" y="36049"/>
                  </a:lnTo>
                  <a:cubicBezTo>
                    <a:pt x="31355" y="35004"/>
                    <a:pt x="32661" y="33698"/>
                    <a:pt x="33706" y="32130"/>
                  </a:cubicBezTo>
                  <a:cubicBezTo>
                    <a:pt x="39193" y="26120"/>
                    <a:pt x="44942" y="20111"/>
                    <a:pt x="50429" y="14363"/>
                  </a:cubicBezTo>
                  <a:cubicBezTo>
                    <a:pt x="50862" y="13497"/>
                    <a:pt x="51832" y="12990"/>
                    <a:pt x="52747" y="12990"/>
                  </a:cubicBezTo>
                  <a:cubicBezTo>
                    <a:pt x="52936" y="12990"/>
                    <a:pt x="53123" y="13011"/>
                    <a:pt x="53303" y="13056"/>
                  </a:cubicBezTo>
                  <a:cubicBezTo>
                    <a:pt x="55393" y="13317"/>
                    <a:pt x="56438" y="15669"/>
                    <a:pt x="55132" y="17237"/>
                  </a:cubicBezTo>
                  <a:cubicBezTo>
                    <a:pt x="54087" y="18804"/>
                    <a:pt x="52258" y="20895"/>
                    <a:pt x="51474" y="22201"/>
                  </a:cubicBezTo>
                  <a:cubicBezTo>
                    <a:pt x="50429" y="23246"/>
                    <a:pt x="49383" y="24553"/>
                    <a:pt x="48338" y="25859"/>
                  </a:cubicBezTo>
                  <a:cubicBezTo>
                    <a:pt x="47032" y="27949"/>
                    <a:pt x="46771" y="29517"/>
                    <a:pt x="48077" y="30040"/>
                  </a:cubicBezTo>
                  <a:cubicBezTo>
                    <a:pt x="48365" y="30136"/>
                    <a:pt x="48626" y="30179"/>
                    <a:pt x="48866" y="30179"/>
                  </a:cubicBezTo>
                  <a:cubicBezTo>
                    <a:pt x="49932" y="30179"/>
                    <a:pt x="50572" y="29325"/>
                    <a:pt x="51212" y="28472"/>
                  </a:cubicBezTo>
                  <a:cubicBezTo>
                    <a:pt x="53041" y="26382"/>
                    <a:pt x="54609" y="24291"/>
                    <a:pt x="56438" y="22201"/>
                  </a:cubicBezTo>
                  <a:cubicBezTo>
                    <a:pt x="56961" y="21156"/>
                    <a:pt x="57745" y="20372"/>
                    <a:pt x="58790" y="19588"/>
                  </a:cubicBezTo>
                  <a:cubicBezTo>
                    <a:pt x="59051" y="19327"/>
                    <a:pt x="59378" y="19196"/>
                    <a:pt x="59704" y="19196"/>
                  </a:cubicBezTo>
                  <a:cubicBezTo>
                    <a:pt x="60031" y="19196"/>
                    <a:pt x="60357" y="19327"/>
                    <a:pt x="60619" y="19588"/>
                  </a:cubicBezTo>
                  <a:cubicBezTo>
                    <a:pt x="61141" y="20111"/>
                    <a:pt x="61141" y="20633"/>
                    <a:pt x="60880" y="21417"/>
                  </a:cubicBezTo>
                  <a:lnTo>
                    <a:pt x="54870" y="29256"/>
                  </a:lnTo>
                  <a:cubicBezTo>
                    <a:pt x="52258" y="32653"/>
                    <a:pt x="51735" y="34482"/>
                    <a:pt x="53303" y="35004"/>
                  </a:cubicBezTo>
                  <a:cubicBezTo>
                    <a:pt x="53531" y="35055"/>
                    <a:pt x="53746" y="35078"/>
                    <a:pt x="53951" y="35078"/>
                  </a:cubicBezTo>
                  <a:cubicBezTo>
                    <a:pt x="55857" y="35078"/>
                    <a:pt x="56801" y="33023"/>
                    <a:pt x="57745" y="31607"/>
                  </a:cubicBezTo>
                  <a:cubicBezTo>
                    <a:pt x="59835" y="29256"/>
                    <a:pt x="61925" y="26904"/>
                    <a:pt x="64015" y="24291"/>
                  </a:cubicBezTo>
                  <a:cubicBezTo>
                    <a:pt x="64277" y="24030"/>
                    <a:pt x="64538" y="23900"/>
                    <a:pt x="64832" y="23900"/>
                  </a:cubicBezTo>
                  <a:cubicBezTo>
                    <a:pt x="65126" y="23900"/>
                    <a:pt x="65452" y="24030"/>
                    <a:pt x="65844" y="24291"/>
                  </a:cubicBezTo>
                  <a:cubicBezTo>
                    <a:pt x="66628" y="24814"/>
                    <a:pt x="67151" y="25859"/>
                    <a:pt x="66628" y="26643"/>
                  </a:cubicBezTo>
                  <a:cubicBezTo>
                    <a:pt x="65322" y="28211"/>
                    <a:pt x="64015" y="29778"/>
                    <a:pt x="62709" y="31346"/>
                  </a:cubicBezTo>
                  <a:cubicBezTo>
                    <a:pt x="60619" y="33436"/>
                    <a:pt x="58790" y="35527"/>
                    <a:pt x="56699" y="37878"/>
                  </a:cubicBezTo>
                  <a:cubicBezTo>
                    <a:pt x="56177" y="38662"/>
                    <a:pt x="56438" y="39707"/>
                    <a:pt x="57222" y="40230"/>
                  </a:cubicBezTo>
                  <a:cubicBezTo>
                    <a:pt x="57483" y="40360"/>
                    <a:pt x="57810" y="40426"/>
                    <a:pt x="58136" y="40426"/>
                  </a:cubicBezTo>
                  <a:cubicBezTo>
                    <a:pt x="58463" y="40426"/>
                    <a:pt x="58790" y="40360"/>
                    <a:pt x="59051" y="40230"/>
                  </a:cubicBezTo>
                  <a:cubicBezTo>
                    <a:pt x="60357" y="39185"/>
                    <a:pt x="61664" y="38140"/>
                    <a:pt x="62709" y="36833"/>
                  </a:cubicBezTo>
                  <a:cubicBezTo>
                    <a:pt x="64799" y="34743"/>
                    <a:pt x="66890" y="32391"/>
                    <a:pt x="69241" y="30040"/>
                  </a:cubicBezTo>
                  <a:cubicBezTo>
                    <a:pt x="69633" y="29648"/>
                    <a:pt x="70156" y="29452"/>
                    <a:pt x="70678" y="29452"/>
                  </a:cubicBezTo>
                  <a:cubicBezTo>
                    <a:pt x="71201" y="29452"/>
                    <a:pt x="71723" y="29648"/>
                    <a:pt x="72115" y="30040"/>
                  </a:cubicBezTo>
                  <a:cubicBezTo>
                    <a:pt x="73160" y="30562"/>
                    <a:pt x="73683" y="31346"/>
                    <a:pt x="73160" y="32391"/>
                  </a:cubicBezTo>
                  <a:cubicBezTo>
                    <a:pt x="72115" y="33698"/>
                    <a:pt x="71070" y="35265"/>
                    <a:pt x="69764" y="36572"/>
                  </a:cubicBezTo>
                  <a:cubicBezTo>
                    <a:pt x="64799" y="42320"/>
                    <a:pt x="59835" y="47807"/>
                    <a:pt x="54870" y="53294"/>
                  </a:cubicBezTo>
                  <a:cubicBezTo>
                    <a:pt x="53825" y="54600"/>
                    <a:pt x="52780" y="55907"/>
                    <a:pt x="51996" y="57213"/>
                  </a:cubicBezTo>
                  <a:cubicBezTo>
                    <a:pt x="51474" y="57736"/>
                    <a:pt x="51735" y="58258"/>
                    <a:pt x="52258" y="59042"/>
                  </a:cubicBezTo>
                  <a:cubicBezTo>
                    <a:pt x="52519" y="59304"/>
                    <a:pt x="52845" y="59434"/>
                    <a:pt x="53172" y="59434"/>
                  </a:cubicBezTo>
                  <a:cubicBezTo>
                    <a:pt x="53499" y="59434"/>
                    <a:pt x="53825" y="59304"/>
                    <a:pt x="54087" y="59042"/>
                  </a:cubicBezTo>
                  <a:cubicBezTo>
                    <a:pt x="55132" y="58520"/>
                    <a:pt x="56177" y="57475"/>
                    <a:pt x="57222" y="56691"/>
                  </a:cubicBezTo>
                  <a:cubicBezTo>
                    <a:pt x="61925" y="51204"/>
                    <a:pt x="66890" y="45717"/>
                    <a:pt x="71854" y="40230"/>
                  </a:cubicBezTo>
                  <a:cubicBezTo>
                    <a:pt x="72899" y="38923"/>
                    <a:pt x="74205" y="37617"/>
                    <a:pt x="75512" y="36311"/>
                  </a:cubicBezTo>
                  <a:cubicBezTo>
                    <a:pt x="75926" y="35621"/>
                    <a:pt x="76558" y="35295"/>
                    <a:pt x="77216" y="35295"/>
                  </a:cubicBezTo>
                  <a:cubicBezTo>
                    <a:pt x="77805" y="35295"/>
                    <a:pt x="78415" y="35556"/>
                    <a:pt x="78909" y="36049"/>
                  </a:cubicBezTo>
                  <a:cubicBezTo>
                    <a:pt x="80738" y="37356"/>
                    <a:pt x="82567" y="38662"/>
                    <a:pt x="83350" y="40752"/>
                  </a:cubicBezTo>
                  <a:lnTo>
                    <a:pt x="83350" y="41014"/>
                  </a:lnTo>
                  <a:cubicBezTo>
                    <a:pt x="85702" y="42581"/>
                    <a:pt x="85963" y="43365"/>
                    <a:pt x="84918" y="44672"/>
                  </a:cubicBezTo>
                  <a:cubicBezTo>
                    <a:pt x="82828" y="47546"/>
                    <a:pt x="80215" y="50159"/>
                    <a:pt x="78125" y="53033"/>
                  </a:cubicBezTo>
                  <a:cubicBezTo>
                    <a:pt x="76296" y="55123"/>
                    <a:pt x="76034" y="57213"/>
                    <a:pt x="77080" y="57475"/>
                  </a:cubicBezTo>
                  <a:cubicBezTo>
                    <a:pt x="77468" y="57620"/>
                    <a:pt x="77811" y="57685"/>
                    <a:pt x="78120" y="57685"/>
                  </a:cubicBezTo>
                  <a:cubicBezTo>
                    <a:pt x="79470" y="57685"/>
                    <a:pt x="80148" y="56448"/>
                    <a:pt x="80999" y="55384"/>
                  </a:cubicBezTo>
                  <a:cubicBezTo>
                    <a:pt x="83089" y="53033"/>
                    <a:pt x="85179" y="50681"/>
                    <a:pt x="87270" y="48330"/>
                  </a:cubicBezTo>
                  <a:cubicBezTo>
                    <a:pt x="88054" y="47807"/>
                    <a:pt x="88837" y="47284"/>
                    <a:pt x="89621" y="46762"/>
                  </a:cubicBezTo>
                  <a:cubicBezTo>
                    <a:pt x="89621" y="46762"/>
                    <a:pt x="89883" y="46762"/>
                    <a:pt x="90144" y="47023"/>
                  </a:cubicBezTo>
                  <a:cubicBezTo>
                    <a:pt x="90405" y="47284"/>
                    <a:pt x="90666" y="47807"/>
                    <a:pt x="90666" y="48068"/>
                  </a:cubicBezTo>
                  <a:cubicBezTo>
                    <a:pt x="90405" y="49113"/>
                    <a:pt x="89883" y="50159"/>
                    <a:pt x="89099" y="50942"/>
                  </a:cubicBezTo>
                  <a:cubicBezTo>
                    <a:pt x="87008" y="53555"/>
                    <a:pt x="84918" y="55907"/>
                    <a:pt x="82828" y="58258"/>
                  </a:cubicBezTo>
                  <a:cubicBezTo>
                    <a:pt x="82305" y="59042"/>
                    <a:pt x="82044" y="59565"/>
                    <a:pt x="81521" y="60610"/>
                  </a:cubicBezTo>
                  <a:cubicBezTo>
                    <a:pt x="81260" y="61394"/>
                    <a:pt x="81521" y="62439"/>
                    <a:pt x="82305" y="62700"/>
                  </a:cubicBezTo>
                  <a:cubicBezTo>
                    <a:pt x="82630" y="62808"/>
                    <a:pt x="82955" y="62872"/>
                    <a:pt x="83261" y="62872"/>
                  </a:cubicBezTo>
                  <a:cubicBezTo>
                    <a:pt x="83694" y="62872"/>
                    <a:pt x="84089" y="62745"/>
                    <a:pt x="84396" y="62439"/>
                  </a:cubicBezTo>
                  <a:cubicBezTo>
                    <a:pt x="86486" y="60087"/>
                    <a:pt x="88837" y="57213"/>
                    <a:pt x="90928" y="54862"/>
                  </a:cubicBezTo>
                  <a:cubicBezTo>
                    <a:pt x="92234" y="53555"/>
                    <a:pt x="93541" y="52249"/>
                    <a:pt x="94847" y="50942"/>
                  </a:cubicBezTo>
                  <a:cubicBezTo>
                    <a:pt x="95892" y="51465"/>
                    <a:pt x="96415" y="51988"/>
                    <a:pt x="97198" y="52771"/>
                  </a:cubicBezTo>
                  <a:cubicBezTo>
                    <a:pt x="98505" y="53555"/>
                    <a:pt x="98505" y="55384"/>
                    <a:pt x="97198" y="56168"/>
                  </a:cubicBezTo>
                  <a:cubicBezTo>
                    <a:pt x="91973" y="61394"/>
                    <a:pt x="87008" y="66358"/>
                    <a:pt x="82044" y="71584"/>
                  </a:cubicBezTo>
                  <a:cubicBezTo>
                    <a:pt x="80476" y="72890"/>
                    <a:pt x="79431" y="74197"/>
                    <a:pt x="78647" y="76026"/>
                  </a:cubicBezTo>
                  <a:cubicBezTo>
                    <a:pt x="78386" y="76548"/>
                    <a:pt x="78647" y="77332"/>
                    <a:pt x="79170" y="77855"/>
                  </a:cubicBezTo>
                  <a:cubicBezTo>
                    <a:pt x="79431" y="77985"/>
                    <a:pt x="79758" y="78051"/>
                    <a:pt x="80084" y="78051"/>
                  </a:cubicBezTo>
                  <a:cubicBezTo>
                    <a:pt x="80411" y="78051"/>
                    <a:pt x="80738" y="77985"/>
                    <a:pt x="80999" y="77855"/>
                  </a:cubicBezTo>
                  <a:cubicBezTo>
                    <a:pt x="82044" y="76810"/>
                    <a:pt x="83089" y="76026"/>
                    <a:pt x="83873" y="74981"/>
                  </a:cubicBezTo>
                  <a:cubicBezTo>
                    <a:pt x="89099" y="70016"/>
                    <a:pt x="93802" y="65052"/>
                    <a:pt x="98766" y="60087"/>
                  </a:cubicBezTo>
                  <a:cubicBezTo>
                    <a:pt x="100090" y="58764"/>
                    <a:pt x="101309" y="58069"/>
                    <a:pt x="102224" y="58069"/>
                  </a:cubicBezTo>
                  <a:cubicBezTo>
                    <a:pt x="102754" y="58069"/>
                    <a:pt x="103182" y="58302"/>
                    <a:pt x="103469" y="58781"/>
                  </a:cubicBezTo>
                  <a:cubicBezTo>
                    <a:pt x="104776" y="60610"/>
                    <a:pt x="102947" y="61655"/>
                    <a:pt x="102163" y="62962"/>
                  </a:cubicBezTo>
                  <a:cubicBezTo>
                    <a:pt x="100856" y="64529"/>
                    <a:pt x="99027" y="66097"/>
                    <a:pt x="97460" y="67926"/>
                  </a:cubicBezTo>
                  <a:cubicBezTo>
                    <a:pt x="96676" y="68710"/>
                    <a:pt x="96153" y="69755"/>
                    <a:pt x="95631" y="70800"/>
                  </a:cubicBezTo>
                  <a:cubicBezTo>
                    <a:pt x="95369" y="71584"/>
                    <a:pt x="94847" y="72368"/>
                    <a:pt x="95892" y="73152"/>
                  </a:cubicBezTo>
                  <a:cubicBezTo>
                    <a:pt x="96275" y="73247"/>
                    <a:pt x="96657" y="73308"/>
                    <a:pt x="97014" y="73308"/>
                  </a:cubicBezTo>
                  <a:cubicBezTo>
                    <a:pt x="97632" y="73308"/>
                    <a:pt x="98174" y="73126"/>
                    <a:pt x="98505" y="72629"/>
                  </a:cubicBezTo>
                  <a:cubicBezTo>
                    <a:pt x="100073" y="70800"/>
                    <a:pt x="101640" y="69232"/>
                    <a:pt x="103208" y="67665"/>
                  </a:cubicBezTo>
                  <a:cubicBezTo>
                    <a:pt x="103992" y="66881"/>
                    <a:pt x="104776" y="65836"/>
                    <a:pt x="105560" y="65052"/>
                  </a:cubicBezTo>
                  <a:cubicBezTo>
                    <a:pt x="105961" y="64650"/>
                    <a:pt x="106363" y="63323"/>
                    <a:pt x="107120" y="63323"/>
                  </a:cubicBezTo>
                  <a:cubicBezTo>
                    <a:pt x="107348" y="63323"/>
                    <a:pt x="107609" y="63443"/>
                    <a:pt x="107911" y="63745"/>
                  </a:cubicBezTo>
                  <a:cubicBezTo>
                    <a:pt x="109479" y="64791"/>
                    <a:pt x="107911" y="66097"/>
                    <a:pt x="107127" y="66881"/>
                  </a:cubicBezTo>
                  <a:cubicBezTo>
                    <a:pt x="105037" y="69232"/>
                    <a:pt x="103208" y="71584"/>
                    <a:pt x="101379" y="73674"/>
                  </a:cubicBezTo>
                  <a:cubicBezTo>
                    <a:pt x="100856" y="74458"/>
                    <a:pt x="100334" y="75242"/>
                    <a:pt x="99811" y="76026"/>
                  </a:cubicBezTo>
                  <a:cubicBezTo>
                    <a:pt x="99550" y="76548"/>
                    <a:pt x="99550" y="77332"/>
                    <a:pt x="100073" y="77855"/>
                  </a:cubicBezTo>
                  <a:cubicBezTo>
                    <a:pt x="100360" y="78286"/>
                    <a:pt x="100806" y="78480"/>
                    <a:pt x="101280" y="78480"/>
                  </a:cubicBezTo>
                  <a:cubicBezTo>
                    <a:pt x="101667" y="78480"/>
                    <a:pt x="102072" y="78351"/>
                    <a:pt x="102424" y="78116"/>
                  </a:cubicBezTo>
                  <a:cubicBezTo>
                    <a:pt x="103731" y="76548"/>
                    <a:pt x="104776" y="75503"/>
                    <a:pt x="106605" y="73674"/>
                  </a:cubicBezTo>
                  <a:cubicBezTo>
                    <a:pt x="108434" y="71584"/>
                    <a:pt x="110263" y="69494"/>
                    <a:pt x="112092" y="67665"/>
                  </a:cubicBezTo>
                  <a:cubicBezTo>
                    <a:pt x="112245" y="67588"/>
                    <a:pt x="112420" y="67556"/>
                    <a:pt x="112605" y="67556"/>
                  </a:cubicBezTo>
                  <a:cubicBezTo>
                    <a:pt x="113051" y="67556"/>
                    <a:pt x="113551" y="67741"/>
                    <a:pt x="113921" y="67926"/>
                  </a:cubicBezTo>
                  <a:cubicBezTo>
                    <a:pt x="114182" y="68448"/>
                    <a:pt x="114443" y="69494"/>
                    <a:pt x="114182" y="69755"/>
                  </a:cubicBezTo>
                  <a:cubicBezTo>
                    <a:pt x="112614" y="71323"/>
                    <a:pt x="110785" y="73152"/>
                    <a:pt x="109479" y="74719"/>
                  </a:cubicBezTo>
                  <a:cubicBezTo>
                    <a:pt x="108172" y="76287"/>
                    <a:pt x="106343" y="77332"/>
                    <a:pt x="105560" y="79422"/>
                  </a:cubicBezTo>
                  <a:cubicBezTo>
                    <a:pt x="105560" y="80206"/>
                    <a:pt x="105560" y="80990"/>
                    <a:pt x="106082" y="81251"/>
                  </a:cubicBezTo>
                  <a:cubicBezTo>
                    <a:pt x="106474" y="81513"/>
                    <a:pt x="106866" y="81643"/>
                    <a:pt x="107225" y="81643"/>
                  </a:cubicBezTo>
                  <a:cubicBezTo>
                    <a:pt x="107585" y="81643"/>
                    <a:pt x="107911" y="81513"/>
                    <a:pt x="108172" y="81251"/>
                  </a:cubicBezTo>
                  <a:cubicBezTo>
                    <a:pt x="109479" y="80206"/>
                    <a:pt x="110785" y="78900"/>
                    <a:pt x="112092" y="77593"/>
                  </a:cubicBezTo>
                  <a:cubicBezTo>
                    <a:pt x="113921" y="76026"/>
                    <a:pt x="115750" y="74197"/>
                    <a:pt x="117579" y="72629"/>
                  </a:cubicBezTo>
                  <a:cubicBezTo>
                    <a:pt x="117885" y="72399"/>
                    <a:pt x="118168" y="72304"/>
                    <a:pt x="118430" y="72304"/>
                  </a:cubicBezTo>
                  <a:cubicBezTo>
                    <a:pt x="119061" y="72304"/>
                    <a:pt x="119561" y="72859"/>
                    <a:pt x="119930" y="73413"/>
                  </a:cubicBezTo>
                  <a:cubicBezTo>
                    <a:pt x="120192" y="73935"/>
                    <a:pt x="120192" y="74458"/>
                    <a:pt x="119930" y="75242"/>
                  </a:cubicBezTo>
                  <a:cubicBezTo>
                    <a:pt x="117056" y="78377"/>
                    <a:pt x="114705" y="82035"/>
                    <a:pt x="111830" y="85171"/>
                  </a:cubicBezTo>
                  <a:cubicBezTo>
                    <a:pt x="108956" y="88045"/>
                    <a:pt x="106343" y="91180"/>
                    <a:pt x="103469" y="94316"/>
                  </a:cubicBezTo>
                  <a:cubicBezTo>
                    <a:pt x="102947" y="94838"/>
                    <a:pt x="102947" y="96145"/>
                    <a:pt x="103469" y="96667"/>
                  </a:cubicBezTo>
                  <a:cubicBezTo>
                    <a:pt x="103861" y="97059"/>
                    <a:pt x="104318" y="97255"/>
                    <a:pt x="104776" y="97255"/>
                  </a:cubicBezTo>
                  <a:cubicBezTo>
                    <a:pt x="105233" y="97255"/>
                    <a:pt x="105690" y="97059"/>
                    <a:pt x="106082" y="96667"/>
                  </a:cubicBezTo>
                  <a:cubicBezTo>
                    <a:pt x="107127" y="95622"/>
                    <a:pt x="108172" y="94577"/>
                    <a:pt x="109218" y="93532"/>
                  </a:cubicBezTo>
                  <a:cubicBezTo>
                    <a:pt x="113659" y="88829"/>
                    <a:pt x="117840" y="84126"/>
                    <a:pt x="122282" y="79422"/>
                  </a:cubicBezTo>
                  <a:cubicBezTo>
                    <a:pt x="122804" y="78900"/>
                    <a:pt x="123849" y="78377"/>
                    <a:pt x="124633" y="78377"/>
                  </a:cubicBezTo>
                  <a:cubicBezTo>
                    <a:pt x="126462" y="78639"/>
                    <a:pt x="127769" y="80468"/>
                    <a:pt x="126985" y="82297"/>
                  </a:cubicBezTo>
                  <a:cubicBezTo>
                    <a:pt x="125417" y="84387"/>
                    <a:pt x="123849" y="86738"/>
                    <a:pt x="122282" y="88829"/>
                  </a:cubicBezTo>
                  <a:cubicBezTo>
                    <a:pt x="121498" y="89613"/>
                    <a:pt x="120975" y="90396"/>
                    <a:pt x="120714" y="91180"/>
                  </a:cubicBezTo>
                  <a:cubicBezTo>
                    <a:pt x="120453" y="91703"/>
                    <a:pt x="120453" y="92487"/>
                    <a:pt x="120975" y="93009"/>
                  </a:cubicBezTo>
                  <a:cubicBezTo>
                    <a:pt x="121263" y="93441"/>
                    <a:pt x="121709" y="93635"/>
                    <a:pt x="122183" y="93635"/>
                  </a:cubicBezTo>
                  <a:cubicBezTo>
                    <a:pt x="122569" y="93635"/>
                    <a:pt x="122975" y="93505"/>
                    <a:pt x="123327" y="93270"/>
                  </a:cubicBezTo>
                  <a:cubicBezTo>
                    <a:pt x="124372" y="91964"/>
                    <a:pt x="125417" y="90919"/>
                    <a:pt x="126462" y="89613"/>
                  </a:cubicBezTo>
                  <a:cubicBezTo>
                    <a:pt x="127507" y="88045"/>
                    <a:pt x="128553" y="86738"/>
                    <a:pt x="129859" y="85171"/>
                  </a:cubicBezTo>
                  <a:cubicBezTo>
                    <a:pt x="130223" y="84807"/>
                    <a:pt x="130713" y="84316"/>
                    <a:pt x="131330" y="84316"/>
                  </a:cubicBezTo>
                  <a:cubicBezTo>
                    <a:pt x="131600" y="84316"/>
                    <a:pt x="131893" y="84410"/>
                    <a:pt x="132211" y="84648"/>
                  </a:cubicBezTo>
                  <a:cubicBezTo>
                    <a:pt x="132994" y="85432"/>
                    <a:pt x="132733" y="86216"/>
                    <a:pt x="132211" y="87000"/>
                  </a:cubicBezTo>
                  <a:cubicBezTo>
                    <a:pt x="130120" y="89351"/>
                    <a:pt x="128030" y="91442"/>
                    <a:pt x="125940" y="93532"/>
                  </a:cubicBezTo>
                  <a:cubicBezTo>
                    <a:pt x="125417" y="94316"/>
                    <a:pt x="124895" y="95099"/>
                    <a:pt x="124633" y="95883"/>
                  </a:cubicBezTo>
                  <a:cubicBezTo>
                    <a:pt x="124220" y="96916"/>
                    <a:pt x="125114" y="97949"/>
                    <a:pt x="126151" y="97949"/>
                  </a:cubicBezTo>
                  <a:cubicBezTo>
                    <a:pt x="126426" y="97949"/>
                    <a:pt x="126711" y="97876"/>
                    <a:pt x="126985" y="97712"/>
                  </a:cubicBezTo>
                  <a:cubicBezTo>
                    <a:pt x="128030" y="96667"/>
                    <a:pt x="128814" y="95883"/>
                    <a:pt x="130382" y="94316"/>
                  </a:cubicBezTo>
                  <a:cubicBezTo>
                    <a:pt x="131949" y="93009"/>
                    <a:pt x="133517" y="91180"/>
                    <a:pt x="135085" y="89613"/>
                  </a:cubicBezTo>
                  <a:lnTo>
                    <a:pt x="136391" y="89613"/>
                  </a:lnTo>
                  <a:cubicBezTo>
                    <a:pt x="137175" y="89874"/>
                    <a:pt x="137436" y="90658"/>
                    <a:pt x="136914" y="91180"/>
                  </a:cubicBezTo>
                  <a:cubicBezTo>
                    <a:pt x="135085" y="93532"/>
                    <a:pt x="132994" y="95883"/>
                    <a:pt x="131165" y="98235"/>
                  </a:cubicBezTo>
                  <a:cubicBezTo>
                    <a:pt x="129598" y="100325"/>
                    <a:pt x="129075" y="102415"/>
                    <a:pt x="130382" y="102677"/>
                  </a:cubicBezTo>
                  <a:cubicBezTo>
                    <a:pt x="130770" y="102822"/>
                    <a:pt x="131113" y="102887"/>
                    <a:pt x="131422" y="102887"/>
                  </a:cubicBezTo>
                  <a:cubicBezTo>
                    <a:pt x="132772" y="102887"/>
                    <a:pt x="133450" y="101650"/>
                    <a:pt x="134301" y="100586"/>
                  </a:cubicBezTo>
                  <a:cubicBezTo>
                    <a:pt x="136130" y="98496"/>
                    <a:pt x="138220" y="96145"/>
                    <a:pt x="140310" y="94054"/>
                  </a:cubicBezTo>
                  <a:cubicBezTo>
                    <a:pt x="140572" y="93662"/>
                    <a:pt x="140964" y="93466"/>
                    <a:pt x="141388" y="93466"/>
                  </a:cubicBezTo>
                  <a:cubicBezTo>
                    <a:pt x="141813" y="93466"/>
                    <a:pt x="142270" y="93662"/>
                    <a:pt x="142662" y="94054"/>
                  </a:cubicBezTo>
                  <a:cubicBezTo>
                    <a:pt x="143446" y="94838"/>
                    <a:pt x="145014" y="95883"/>
                    <a:pt x="143968" y="97451"/>
                  </a:cubicBezTo>
                  <a:cubicBezTo>
                    <a:pt x="143446" y="98235"/>
                    <a:pt x="142662" y="99280"/>
                    <a:pt x="141878" y="100064"/>
                  </a:cubicBezTo>
                  <a:cubicBezTo>
                    <a:pt x="137175" y="105028"/>
                    <a:pt x="132733" y="109993"/>
                    <a:pt x="128030" y="114957"/>
                  </a:cubicBezTo>
                  <a:cubicBezTo>
                    <a:pt x="126985" y="116002"/>
                    <a:pt x="126201" y="117047"/>
                    <a:pt x="125678" y="118354"/>
                  </a:cubicBezTo>
                  <a:cubicBezTo>
                    <a:pt x="125417" y="118615"/>
                    <a:pt x="125678" y="119660"/>
                    <a:pt x="125940" y="120183"/>
                  </a:cubicBezTo>
                  <a:cubicBezTo>
                    <a:pt x="126246" y="120489"/>
                    <a:pt x="126642" y="120616"/>
                    <a:pt x="127022" y="120616"/>
                  </a:cubicBezTo>
                  <a:cubicBezTo>
                    <a:pt x="127291" y="120616"/>
                    <a:pt x="127552" y="120552"/>
                    <a:pt x="127769" y="120444"/>
                  </a:cubicBezTo>
                  <a:cubicBezTo>
                    <a:pt x="129075" y="119399"/>
                    <a:pt x="130382" y="118354"/>
                    <a:pt x="131427" y="117047"/>
                  </a:cubicBezTo>
                  <a:lnTo>
                    <a:pt x="144491" y="103199"/>
                  </a:lnTo>
                  <a:cubicBezTo>
                    <a:pt x="145275" y="102154"/>
                    <a:pt x="146320" y="101109"/>
                    <a:pt x="147365" y="100325"/>
                  </a:cubicBezTo>
                  <a:cubicBezTo>
                    <a:pt x="147671" y="100096"/>
                    <a:pt x="147977" y="100000"/>
                    <a:pt x="148277" y="100000"/>
                  </a:cubicBezTo>
                  <a:cubicBezTo>
                    <a:pt x="149000" y="100000"/>
                    <a:pt x="149685" y="100555"/>
                    <a:pt x="150239" y="101109"/>
                  </a:cubicBezTo>
                  <a:cubicBezTo>
                    <a:pt x="151023" y="101893"/>
                    <a:pt x="150762" y="102938"/>
                    <a:pt x="150239" y="103461"/>
                  </a:cubicBezTo>
                  <a:cubicBezTo>
                    <a:pt x="148149" y="105551"/>
                    <a:pt x="146059" y="107641"/>
                    <a:pt x="143968" y="109731"/>
                  </a:cubicBezTo>
                  <a:cubicBezTo>
                    <a:pt x="143446" y="110254"/>
                    <a:pt x="143446" y="111299"/>
                    <a:pt x="144230" y="111560"/>
                  </a:cubicBezTo>
                  <a:cubicBezTo>
                    <a:pt x="144612" y="111943"/>
                    <a:pt x="144995" y="112185"/>
                    <a:pt x="145480" y="112185"/>
                  </a:cubicBezTo>
                  <a:cubicBezTo>
                    <a:pt x="145657" y="112185"/>
                    <a:pt x="145849" y="112153"/>
                    <a:pt x="146059" y="112083"/>
                  </a:cubicBezTo>
                  <a:cubicBezTo>
                    <a:pt x="148149" y="111299"/>
                    <a:pt x="149455" y="109470"/>
                    <a:pt x="151284" y="107902"/>
                  </a:cubicBezTo>
                  <a:cubicBezTo>
                    <a:pt x="152329" y="107119"/>
                    <a:pt x="153113" y="105812"/>
                    <a:pt x="154420" y="105551"/>
                  </a:cubicBezTo>
                  <a:lnTo>
                    <a:pt x="155204" y="105551"/>
                  </a:lnTo>
                  <a:cubicBezTo>
                    <a:pt x="155204" y="105812"/>
                    <a:pt x="155204" y="106073"/>
                    <a:pt x="155204" y="106335"/>
                  </a:cubicBezTo>
                  <a:cubicBezTo>
                    <a:pt x="154942" y="107119"/>
                    <a:pt x="154420" y="107902"/>
                    <a:pt x="154158" y="108686"/>
                  </a:cubicBezTo>
                  <a:cubicBezTo>
                    <a:pt x="152591" y="110515"/>
                    <a:pt x="150762" y="112606"/>
                    <a:pt x="149194" y="114435"/>
                  </a:cubicBezTo>
                  <a:cubicBezTo>
                    <a:pt x="148410" y="115218"/>
                    <a:pt x="148149" y="116525"/>
                    <a:pt x="148671" y="117309"/>
                  </a:cubicBezTo>
                  <a:cubicBezTo>
                    <a:pt x="148921" y="117807"/>
                    <a:pt x="149348" y="118127"/>
                    <a:pt x="149898" y="118127"/>
                  </a:cubicBezTo>
                  <a:cubicBezTo>
                    <a:pt x="150500" y="118127"/>
                    <a:pt x="151248" y="117743"/>
                    <a:pt x="152068" y="116786"/>
                  </a:cubicBezTo>
                  <a:cubicBezTo>
                    <a:pt x="153897" y="114957"/>
                    <a:pt x="155204" y="113389"/>
                    <a:pt x="156771" y="111822"/>
                  </a:cubicBezTo>
                  <a:cubicBezTo>
                    <a:pt x="157294" y="111038"/>
                    <a:pt x="158078" y="110515"/>
                    <a:pt x="158600" y="109731"/>
                  </a:cubicBezTo>
                  <a:cubicBezTo>
                    <a:pt x="158810" y="109661"/>
                    <a:pt x="159002" y="109629"/>
                    <a:pt x="159179" y="109629"/>
                  </a:cubicBezTo>
                  <a:cubicBezTo>
                    <a:pt x="159664" y="109629"/>
                    <a:pt x="160047" y="109871"/>
                    <a:pt x="160429" y="110254"/>
                  </a:cubicBezTo>
                  <a:cubicBezTo>
                    <a:pt x="161213" y="110515"/>
                    <a:pt x="161474" y="111299"/>
                    <a:pt x="161213" y="111822"/>
                  </a:cubicBezTo>
                  <a:cubicBezTo>
                    <a:pt x="160429" y="113128"/>
                    <a:pt x="159907" y="114173"/>
                    <a:pt x="159123" y="115218"/>
                  </a:cubicBezTo>
                  <a:cubicBezTo>
                    <a:pt x="157555" y="117309"/>
                    <a:pt x="155987" y="119138"/>
                    <a:pt x="154681" y="121228"/>
                  </a:cubicBezTo>
                  <a:cubicBezTo>
                    <a:pt x="154158" y="122273"/>
                    <a:pt x="154420" y="123318"/>
                    <a:pt x="155204" y="123841"/>
                  </a:cubicBezTo>
                  <a:cubicBezTo>
                    <a:pt x="155503" y="124040"/>
                    <a:pt x="155841" y="124126"/>
                    <a:pt x="156172" y="124126"/>
                  </a:cubicBezTo>
                  <a:cubicBezTo>
                    <a:pt x="156710" y="124126"/>
                    <a:pt x="157232" y="123902"/>
                    <a:pt x="157555" y="123579"/>
                  </a:cubicBezTo>
                  <a:cubicBezTo>
                    <a:pt x="159384" y="121228"/>
                    <a:pt x="160952" y="119138"/>
                    <a:pt x="162520" y="117047"/>
                  </a:cubicBezTo>
                  <a:cubicBezTo>
                    <a:pt x="163042" y="116264"/>
                    <a:pt x="163826" y="115741"/>
                    <a:pt x="164610" y="115218"/>
                  </a:cubicBezTo>
                  <a:cubicBezTo>
                    <a:pt x="164763" y="115142"/>
                    <a:pt x="164938" y="115110"/>
                    <a:pt x="165123" y="115110"/>
                  </a:cubicBezTo>
                  <a:cubicBezTo>
                    <a:pt x="165569" y="115110"/>
                    <a:pt x="166069" y="115295"/>
                    <a:pt x="166439" y="115480"/>
                  </a:cubicBezTo>
                  <a:cubicBezTo>
                    <a:pt x="166961" y="116002"/>
                    <a:pt x="167223" y="116525"/>
                    <a:pt x="167223" y="117309"/>
                  </a:cubicBezTo>
                  <a:cubicBezTo>
                    <a:pt x="166961" y="118615"/>
                    <a:pt x="165916" y="119660"/>
                    <a:pt x="164871" y="120444"/>
                  </a:cubicBezTo>
                  <a:cubicBezTo>
                    <a:pt x="159384" y="126454"/>
                    <a:pt x="153897" y="132202"/>
                    <a:pt x="148671" y="137950"/>
                  </a:cubicBezTo>
                  <a:cubicBezTo>
                    <a:pt x="147104" y="139257"/>
                    <a:pt x="145797" y="141086"/>
                    <a:pt x="145014" y="142915"/>
                  </a:cubicBezTo>
                  <a:cubicBezTo>
                    <a:pt x="145014" y="143698"/>
                    <a:pt x="145275" y="144482"/>
                    <a:pt x="145797" y="144744"/>
                  </a:cubicBezTo>
                  <a:cubicBezTo>
                    <a:pt x="146059" y="145005"/>
                    <a:pt x="146842" y="145005"/>
                    <a:pt x="147104" y="145005"/>
                  </a:cubicBezTo>
                  <a:cubicBezTo>
                    <a:pt x="147888" y="144221"/>
                    <a:pt x="148671" y="143698"/>
                    <a:pt x="149717" y="142915"/>
                  </a:cubicBezTo>
                  <a:cubicBezTo>
                    <a:pt x="155204" y="136905"/>
                    <a:pt x="160429" y="131157"/>
                    <a:pt x="165916" y="125408"/>
                  </a:cubicBezTo>
                  <a:cubicBezTo>
                    <a:pt x="166961" y="124102"/>
                    <a:pt x="168007" y="123057"/>
                    <a:pt x="169313" y="121750"/>
                  </a:cubicBezTo>
                  <a:cubicBezTo>
                    <a:pt x="170097" y="120967"/>
                    <a:pt x="170750" y="120575"/>
                    <a:pt x="171436" y="120575"/>
                  </a:cubicBezTo>
                  <a:cubicBezTo>
                    <a:pt x="172122" y="120575"/>
                    <a:pt x="172840" y="120967"/>
                    <a:pt x="173755" y="121750"/>
                  </a:cubicBezTo>
                  <a:cubicBezTo>
                    <a:pt x="175584" y="123579"/>
                    <a:pt x="175584" y="124363"/>
                    <a:pt x="173755" y="126454"/>
                  </a:cubicBezTo>
                  <a:cubicBezTo>
                    <a:pt x="171926" y="128544"/>
                    <a:pt x="169574" y="129850"/>
                    <a:pt x="168790" y="132724"/>
                  </a:cubicBezTo>
                  <a:cubicBezTo>
                    <a:pt x="168268" y="132986"/>
                    <a:pt x="168529" y="134031"/>
                    <a:pt x="168790" y="134031"/>
                  </a:cubicBezTo>
                  <a:cubicBezTo>
                    <a:pt x="168975" y="134216"/>
                    <a:pt x="169421" y="134400"/>
                    <a:pt x="169851" y="134400"/>
                  </a:cubicBezTo>
                  <a:cubicBezTo>
                    <a:pt x="170030" y="134400"/>
                    <a:pt x="170205" y="134369"/>
                    <a:pt x="170358" y="134292"/>
                  </a:cubicBezTo>
                  <a:cubicBezTo>
                    <a:pt x="171926" y="134031"/>
                    <a:pt x="172971" y="132463"/>
                    <a:pt x="174016" y="131418"/>
                  </a:cubicBezTo>
                  <a:cubicBezTo>
                    <a:pt x="175322" y="130112"/>
                    <a:pt x="176629" y="129066"/>
                    <a:pt x="178197" y="128021"/>
                  </a:cubicBezTo>
                  <a:cubicBezTo>
                    <a:pt x="178426" y="127868"/>
                    <a:pt x="178656" y="127805"/>
                    <a:pt x="178885" y="127805"/>
                  </a:cubicBezTo>
                  <a:cubicBezTo>
                    <a:pt x="179440" y="127805"/>
                    <a:pt x="179994" y="128174"/>
                    <a:pt x="180548" y="128544"/>
                  </a:cubicBezTo>
                  <a:cubicBezTo>
                    <a:pt x="181332" y="129066"/>
                    <a:pt x="181593" y="130373"/>
                    <a:pt x="180809" y="130895"/>
                  </a:cubicBezTo>
                  <a:cubicBezTo>
                    <a:pt x="179503" y="132463"/>
                    <a:pt x="177935" y="134031"/>
                    <a:pt x="176629" y="135337"/>
                  </a:cubicBezTo>
                  <a:cubicBezTo>
                    <a:pt x="175584" y="136121"/>
                    <a:pt x="175061" y="137166"/>
                    <a:pt x="175061" y="138473"/>
                  </a:cubicBezTo>
                  <a:cubicBezTo>
                    <a:pt x="175061" y="138734"/>
                    <a:pt x="175322" y="139257"/>
                    <a:pt x="175584" y="139518"/>
                  </a:cubicBezTo>
                  <a:cubicBezTo>
                    <a:pt x="175845" y="139779"/>
                    <a:pt x="176368" y="139779"/>
                    <a:pt x="176890" y="139779"/>
                  </a:cubicBezTo>
                  <a:cubicBezTo>
                    <a:pt x="177674" y="139257"/>
                    <a:pt x="178458" y="138995"/>
                    <a:pt x="178980" y="138211"/>
                  </a:cubicBezTo>
                  <a:cubicBezTo>
                    <a:pt x="180548" y="137166"/>
                    <a:pt x="181593" y="135599"/>
                    <a:pt x="182900" y="134553"/>
                  </a:cubicBezTo>
                  <a:cubicBezTo>
                    <a:pt x="183476" y="133977"/>
                    <a:pt x="183911" y="133119"/>
                    <a:pt x="184515" y="133119"/>
                  </a:cubicBezTo>
                  <a:cubicBezTo>
                    <a:pt x="184734" y="133119"/>
                    <a:pt x="184974" y="133231"/>
                    <a:pt x="185251" y="133508"/>
                  </a:cubicBezTo>
                  <a:cubicBezTo>
                    <a:pt x="186296" y="134553"/>
                    <a:pt x="184990" y="135599"/>
                    <a:pt x="184467" y="136382"/>
                  </a:cubicBezTo>
                  <a:cubicBezTo>
                    <a:pt x="182900" y="137950"/>
                    <a:pt x="181332" y="139518"/>
                    <a:pt x="179764" y="141347"/>
                  </a:cubicBezTo>
                  <a:cubicBezTo>
                    <a:pt x="179242" y="142131"/>
                    <a:pt x="178719" y="142915"/>
                    <a:pt x="178719" y="143698"/>
                  </a:cubicBezTo>
                  <a:cubicBezTo>
                    <a:pt x="178458" y="144221"/>
                    <a:pt x="178719" y="144744"/>
                    <a:pt x="178980" y="145005"/>
                  </a:cubicBezTo>
                  <a:cubicBezTo>
                    <a:pt x="179242" y="145266"/>
                    <a:pt x="180026" y="145266"/>
                    <a:pt x="180287" y="145266"/>
                  </a:cubicBezTo>
                  <a:cubicBezTo>
                    <a:pt x="181332" y="144744"/>
                    <a:pt x="182116" y="143960"/>
                    <a:pt x="182900" y="143437"/>
                  </a:cubicBezTo>
                  <a:cubicBezTo>
                    <a:pt x="184729" y="141608"/>
                    <a:pt x="186558" y="139779"/>
                    <a:pt x="188387" y="137950"/>
                  </a:cubicBezTo>
                  <a:cubicBezTo>
                    <a:pt x="188648" y="137689"/>
                    <a:pt x="189040" y="137558"/>
                    <a:pt x="189464" y="137558"/>
                  </a:cubicBezTo>
                  <a:cubicBezTo>
                    <a:pt x="189889" y="137558"/>
                    <a:pt x="190346" y="137689"/>
                    <a:pt x="190738" y="137950"/>
                  </a:cubicBezTo>
                  <a:cubicBezTo>
                    <a:pt x="191000" y="138734"/>
                    <a:pt x="191000" y="139257"/>
                    <a:pt x="190738" y="140040"/>
                  </a:cubicBezTo>
                  <a:cubicBezTo>
                    <a:pt x="188387" y="142915"/>
                    <a:pt x="186035" y="146050"/>
                    <a:pt x="183422" y="148663"/>
                  </a:cubicBezTo>
                  <a:cubicBezTo>
                    <a:pt x="179764" y="152582"/>
                    <a:pt x="176106" y="156240"/>
                    <a:pt x="172448" y="160159"/>
                  </a:cubicBezTo>
                  <a:cubicBezTo>
                    <a:pt x="171665" y="160682"/>
                    <a:pt x="171142" y="161466"/>
                    <a:pt x="170619" y="162250"/>
                  </a:cubicBezTo>
                  <a:cubicBezTo>
                    <a:pt x="170097" y="163033"/>
                    <a:pt x="169836" y="164340"/>
                    <a:pt x="170619" y="165124"/>
                  </a:cubicBezTo>
                  <a:cubicBezTo>
                    <a:pt x="170907" y="165412"/>
                    <a:pt x="171231" y="165523"/>
                    <a:pt x="171564" y="165523"/>
                  </a:cubicBezTo>
                  <a:cubicBezTo>
                    <a:pt x="172136" y="165523"/>
                    <a:pt x="172736" y="165193"/>
                    <a:pt x="173232" y="164862"/>
                  </a:cubicBezTo>
                  <a:cubicBezTo>
                    <a:pt x="174277" y="163817"/>
                    <a:pt x="175584" y="162772"/>
                    <a:pt x="176629" y="161466"/>
                  </a:cubicBezTo>
                  <a:cubicBezTo>
                    <a:pt x="182377" y="155456"/>
                    <a:pt x="188125" y="149447"/>
                    <a:pt x="194135" y="143437"/>
                  </a:cubicBezTo>
                  <a:cubicBezTo>
                    <a:pt x="194396" y="142915"/>
                    <a:pt x="194658" y="142915"/>
                    <a:pt x="195180" y="142653"/>
                  </a:cubicBezTo>
                  <a:lnTo>
                    <a:pt x="195180" y="142653"/>
                  </a:lnTo>
                  <a:cubicBezTo>
                    <a:pt x="194919" y="144744"/>
                    <a:pt x="193351" y="146050"/>
                    <a:pt x="192045" y="147879"/>
                  </a:cubicBezTo>
                  <a:cubicBezTo>
                    <a:pt x="191000" y="148924"/>
                    <a:pt x="190477" y="150492"/>
                    <a:pt x="190216" y="152059"/>
                  </a:cubicBezTo>
                  <a:cubicBezTo>
                    <a:pt x="190216" y="152582"/>
                    <a:pt x="190477" y="152843"/>
                    <a:pt x="190738" y="153105"/>
                  </a:cubicBezTo>
                  <a:cubicBezTo>
                    <a:pt x="191000" y="153366"/>
                    <a:pt x="191522" y="153366"/>
                    <a:pt x="192045" y="153366"/>
                  </a:cubicBezTo>
                  <a:cubicBezTo>
                    <a:pt x="193351" y="152843"/>
                    <a:pt x="194135" y="151798"/>
                    <a:pt x="194919" y="150753"/>
                  </a:cubicBezTo>
                  <a:cubicBezTo>
                    <a:pt x="195964" y="149185"/>
                    <a:pt x="197009" y="147879"/>
                    <a:pt x="198316" y="146572"/>
                  </a:cubicBezTo>
                  <a:cubicBezTo>
                    <a:pt x="198446" y="146311"/>
                    <a:pt x="198773" y="146181"/>
                    <a:pt x="199132" y="146181"/>
                  </a:cubicBezTo>
                  <a:cubicBezTo>
                    <a:pt x="199491" y="146181"/>
                    <a:pt x="199883" y="146311"/>
                    <a:pt x="200144" y="146572"/>
                  </a:cubicBezTo>
                  <a:cubicBezTo>
                    <a:pt x="200667" y="146834"/>
                    <a:pt x="200667" y="147618"/>
                    <a:pt x="200406" y="148140"/>
                  </a:cubicBezTo>
                  <a:cubicBezTo>
                    <a:pt x="200144" y="148924"/>
                    <a:pt x="199622" y="149447"/>
                    <a:pt x="199361" y="149969"/>
                  </a:cubicBezTo>
                  <a:cubicBezTo>
                    <a:pt x="198054" y="151014"/>
                    <a:pt x="196748" y="152582"/>
                    <a:pt x="195964" y="153366"/>
                  </a:cubicBezTo>
                  <a:cubicBezTo>
                    <a:pt x="195441" y="154411"/>
                    <a:pt x="194919" y="155456"/>
                    <a:pt x="195964" y="156501"/>
                  </a:cubicBezTo>
                  <a:cubicBezTo>
                    <a:pt x="196312" y="156763"/>
                    <a:pt x="196661" y="156879"/>
                    <a:pt x="197009" y="156879"/>
                  </a:cubicBezTo>
                  <a:cubicBezTo>
                    <a:pt x="197706" y="156879"/>
                    <a:pt x="198403" y="156414"/>
                    <a:pt x="199099" y="155717"/>
                  </a:cubicBezTo>
                  <a:cubicBezTo>
                    <a:pt x="200667" y="154411"/>
                    <a:pt x="202235" y="152843"/>
                    <a:pt x="204064" y="151276"/>
                  </a:cubicBezTo>
                  <a:cubicBezTo>
                    <a:pt x="204217" y="151123"/>
                    <a:pt x="204392" y="151059"/>
                    <a:pt x="204570" y="151059"/>
                  </a:cubicBezTo>
                  <a:cubicBezTo>
                    <a:pt x="205001" y="151059"/>
                    <a:pt x="205447" y="151429"/>
                    <a:pt x="205631" y="151798"/>
                  </a:cubicBezTo>
                  <a:cubicBezTo>
                    <a:pt x="205893" y="152321"/>
                    <a:pt x="205893" y="152582"/>
                    <a:pt x="205631" y="153105"/>
                  </a:cubicBezTo>
                  <a:cubicBezTo>
                    <a:pt x="205370" y="153888"/>
                    <a:pt x="204848" y="154672"/>
                    <a:pt x="204064" y="155195"/>
                  </a:cubicBezTo>
                  <a:cubicBezTo>
                    <a:pt x="203019" y="156501"/>
                    <a:pt x="201712" y="157808"/>
                    <a:pt x="200406" y="159114"/>
                  </a:cubicBezTo>
                  <a:cubicBezTo>
                    <a:pt x="199883" y="159898"/>
                    <a:pt x="199622" y="160682"/>
                    <a:pt x="199361" y="161727"/>
                  </a:cubicBezTo>
                  <a:cubicBezTo>
                    <a:pt x="199361" y="161988"/>
                    <a:pt x="199361" y="162511"/>
                    <a:pt x="199883" y="162772"/>
                  </a:cubicBezTo>
                  <a:cubicBezTo>
                    <a:pt x="200144" y="163033"/>
                    <a:pt x="200667" y="163033"/>
                    <a:pt x="200928" y="163033"/>
                  </a:cubicBezTo>
                  <a:cubicBezTo>
                    <a:pt x="202235" y="162772"/>
                    <a:pt x="203019" y="162250"/>
                    <a:pt x="203802" y="161204"/>
                  </a:cubicBezTo>
                  <a:cubicBezTo>
                    <a:pt x="205370" y="159898"/>
                    <a:pt x="206938" y="158069"/>
                    <a:pt x="208767" y="156501"/>
                  </a:cubicBezTo>
                  <a:cubicBezTo>
                    <a:pt x="209131" y="156228"/>
                    <a:pt x="209496" y="156114"/>
                    <a:pt x="209849" y="156114"/>
                  </a:cubicBezTo>
                  <a:cubicBezTo>
                    <a:pt x="210509" y="156114"/>
                    <a:pt x="211130" y="156513"/>
                    <a:pt x="211641" y="157024"/>
                  </a:cubicBezTo>
                  <a:cubicBezTo>
                    <a:pt x="212686" y="157546"/>
                    <a:pt x="212947" y="159114"/>
                    <a:pt x="212164" y="159898"/>
                  </a:cubicBezTo>
                  <a:cubicBezTo>
                    <a:pt x="211118" y="161204"/>
                    <a:pt x="210073" y="162511"/>
                    <a:pt x="209028" y="163556"/>
                  </a:cubicBezTo>
                  <a:cubicBezTo>
                    <a:pt x="204586" y="167998"/>
                    <a:pt x="200144" y="172178"/>
                    <a:pt x="195964" y="176620"/>
                  </a:cubicBezTo>
                  <a:cubicBezTo>
                    <a:pt x="194919" y="177927"/>
                    <a:pt x="193090" y="178972"/>
                    <a:pt x="192567" y="180801"/>
                  </a:cubicBezTo>
                  <a:cubicBezTo>
                    <a:pt x="192567" y="181585"/>
                    <a:pt x="192829" y="182107"/>
                    <a:pt x="193090" y="182630"/>
                  </a:cubicBezTo>
                  <a:cubicBezTo>
                    <a:pt x="193421" y="183127"/>
                    <a:pt x="193857" y="183309"/>
                    <a:pt x="194266" y="183309"/>
                  </a:cubicBezTo>
                  <a:cubicBezTo>
                    <a:pt x="194501" y="183309"/>
                    <a:pt x="194728" y="183248"/>
                    <a:pt x="194919" y="183152"/>
                  </a:cubicBezTo>
                  <a:cubicBezTo>
                    <a:pt x="195703" y="182630"/>
                    <a:pt x="196225" y="181846"/>
                    <a:pt x="197009" y="181323"/>
                  </a:cubicBezTo>
                  <a:cubicBezTo>
                    <a:pt x="202496" y="175575"/>
                    <a:pt x="208244" y="170088"/>
                    <a:pt x="213731" y="164340"/>
                  </a:cubicBezTo>
                  <a:cubicBezTo>
                    <a:pt x="215134" y="163065"/>
                    <a:pt x="216226" y="162412"/>
                    <a:pt x="217219" y="162412"/>
                  </a:cubicBezTo>
                  <a:cubicBezTo>
                    <a:pt x="218260" y="162412"/>
                    <a:pt x="219193" y="163130"/>
                    <a:pt x="220263" y="164601"/>
                  </a:cubicBezTo>
                  <a:cubicBezTo>
                    <a:pt x="220786" y="165124"/>
                    <a:pt x="220786" y="166430"/>
                    <a:pt x="220263" y="166953"/>
                  </a:cubicBezTo>
                  <a:cubicBezTo>
                    <a:pt x="210596" y="176881"/>
                    <a:pt x="203280" y="188378"/>
                    <a:pt x="193351" y="197784"/>
                  </a:cubicBezTo>
                  <a:cubicBezTo>
                    <a:pt x="190542" y="200459"/>
                    <a:pt x="189377" y="201902"/>
                    <a:pt x="188032" y="201902"/>
                  </a:cubicBezTo>
                  <a:cubicBezTo>
                    <a:pt x="186750" y="201902"/>
                    <a:pt x="185304" y="200590"/>
                    <a:pt x="182116" y="197784"/>
                  </a:cubicBezTo>
                  <a:cubicBezTo>
                    <a:pt x="147626" y="167737"/>
                    <a:pt x="112876" y="137428"/>
                    <a:pt x="78386" y="107380"/>
                  </a:cubicBezTo>
                  <a:lnTo>
                    <a:pt x="9930" y="47807"/>
                  </a:lnTo>
                  <a:cubicBezTo>
                    <a:pt x="9146" y="47023"/>
                    <a:pt x="7839" y="46501"/>
                    <a:pt x="7317" y="44410"/>
                  </a:cubicBezTo>
                  <a:lnTo>
                    <a:pt x="7317" y="44410"/>
                  </a:lnTo>
                  <a:cubicBezTo>
                    <a:pt x="9668" y="45194"/>
                    <a:pt x="12020" y="46762"/>
                    <a:pt x="13588" y="48852"/>
                  </a:cubicBezTo>
                  <a:cubicBezTo>
                    <a:pt x="14233" y="49497"/>
                    <a:pt x="15054" y="49965"/>
                    <a:pt x="15908" y="49965"/>
                  </a:cubicBezTo>
                  <a:cubicBezTo>
                    <a:pt x="16091" y="49965"/>
                    <a:pt x="16277" y="49944"/>
                    <a:pt x="16462" y="49897"/>
                  </a:cubicBezTo>
                  <a:cubicBezTo>
                    <a:pt x="17507" y="49375"/>
                    <a:pt x="17507" y="47546"/>
                    <a:pt x="16462" y="46239"/>
                  </a:cubicBezTo>
                  <a:cubicBezTo>
                    <a:pt x="15155" y="44672"/>
                    <a:pt x="13588" y="43365"/>
                    <a:pt x="11759" y="42059"/>
                  </a:cubicBezTo>
                  <a:cubicBezTo>
                    <a:pt x="10452" y="41014"/>
                    <a:pt x="10452" y="39968"/>
                    <a:pt x="11497" y="38662"/>
                  </a:cubicBezTo>
                  <a:cubicBezTo>
                    <a:pt x="13849" y="35788"/>
                    <a:pt x="16200" y="33175"/>
                    <a:pt x="18813" y="30562"/>
                  </a:cubicBezTo>
                  <a:cubicBezTo>
                    <a:pt x="25345" y="22724"/>
                    <a:pt x="32139" y="15146"/>
                    <a:pt x="38932" y="7569"/>
                  </a:cubicBezTo>
                  <a:cubicBezTo>
                    <a:pt x="39716" y="6524"/>
                    <a:pt x="40761" y="5479"/>
                    <a:pt x="41806" y="4695"/>
                  </a:cubicBezTo>
                  <a:cubicBezTo>
                    <a:pt x="42198" y="4303"/>
                    <a:pt x="42655" y="4107"/>
                    <a:pt x="43080" y="4107"/>
                  </a:cubicBezTo>
                  <a:close/>
                  <a:moveTo>
                    <a:pt x="43151" y="1"/>
                  </a:moveTo>
                  <a:cubicBezTo>
                    <a:pt x="41841" y="1"/>
                    <a:pt x="40526" y="406"/>
                    <a:pt x="39455" y="1298"/>
                  </a:cubicBezTo>
                  <a:cubicBezTo>
                    <a:pt x="38410" y="2605"/>
                    <a:pt x="37364" y="3650"/>
                    <a:pt x="36319" y="4956"/>
                  </a:cubicBezTo>
                  <a:lnTo>
                    <a:pt x="6794" y="38140"/>
                  </a:lnTo>
                  <a:cubicBezTo>
                    <a:pt x="785" y="45194"/>
                    <a:pt x="1" y="44410"/>
                    <a:pt x="7839" y="51204"/>
                  </a:cubicBezTo>
                  <a:lnTo>
                    <a:pt x="85441" y="118876"/>
                  </a:lnTo>
                  <a:cubicBezTo>
                    <a:pt x="112876" y="142915"/>
                    <a:pt x="140572" y="166953"/>
                    <a:pt x="168007" y="190991"/>
                  </a:cubicBezTo>
                  <a:cubicBezTo>
                    <a:pt x="173232" y="195433"/>
                    <a:pt x="178458" y="199874"/>
                    <a:pt x="183422" y="204316"/>
                  </a:cubicBezTo>
                  <a:cubicBezTo>
                    <a:pt x="184467" y="205361"/>
                    <a:pt x="184467" y="207452"/>
                    <a:pt x="186819" y="207452"/>
                  </a:cubicBezTo>
                  <a:cubicBezTo>
                    <a:pt x="188387" y="207190"/>
                    <a:pt x="189693" y="206668"/>
                    <a:pt x="191000" y="205361"/>
                  </a:cubicBezTo>
                  <a:cubicBezTo>
                    <a:pt x="192045" y="204578"/>
                    <a:pt x="192829" y="203532"/>
                    <a:pt x="193874" y="202749"/>
                  </a:cubicBezTo>
                  <a:cubicBezTo>
                    <a:pt x="205109" y="192820"/>
                    <a:pt x="213209" y="179756"/>
                    <a:pt x="223660" y="169043"/>
                  </a:cubicBezTo>
                  <a:cubicBezTo>
                    <a:pt x="226273" y="166691"/>
                    <a:pt x="225750" y="164079"/>
                    <a:pt x="222876" y="161466"/>
                  </a:cubicBezTo>
                  <a:cubicBezTo>
                    <a:pt x="222092" y="160682"/>
                    <a:pt x="221309" y="159898"/>
                    <a:pt x="220525" y="159114"/>
                  </a:cubicBezTo>
                  <a:lnTo>
                    <a:pt x="94847" y="44933"/>
                  </a:lnTo>
                  <a:lnTo>
                    <a:pt x="49906" y="4173"/>
                  </a:lnTo>
                  <a:cubicBezTo>
                    <a:pt x="48600" y="2344"/>
                    <a:pt x="46771" y="1298"/>
                    <a:pt x="44942" y="253"/>
                  </a:cubicBezTo>
                  <a:cubicBezTo>
                    <a:pt x="44363" y="88"/>
                    <a:pt x="43757" y="1"/>
                    <a:pt x="43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5"/>
            <p:cNvSpPr/>
            <p:nvPr/>
          </p:nvSpPr>
          <p:spPr>
            <a:xfrm>
              <a:off x="2598275" y="1238000"/>
              <a:ext cx="313575" cy="334325"/>
            </a:xfrm>
            <a:custGeom>
              <a:avLst/>
              <a:gdLst/>
              <a:ahLst/>
              <a:cxnLst/>
              <a:rect l="l" t="t" r="r" b="b"/>
              <a:pathLst>
                <a:path w="12543" h="13373" extrusionOk="0">
                  <a:moveTo>
                    <a:pt x="10050" y="0"/>
                  </a:moveTo>
                  <a:cubicBezTo>
                    <a:pt x="9637" y="0"/>
                    <a:pt x="9245" y="143"/>
                    <a:pt x="8884" y="504"/>
                  </a:cubicBezTo>
                  <a:cubicBezTo>
                    <a:pt x="5488" y="3639"/>
                    <a:pt x="2614" y="7036"/>
                    <a:pt x="262" y="10955"/>
                  </a:cubicBezTo>
                  <a:cubicBezTo>
                    <a:pt x="1" y="11478"/>
                    <a:pt x="1" y="12262"/>
                    <a:pt x="523" y="12784"/>
                  </a:cubicBezTo>
                  <a:cubicBezTo>
                    <a:pt x="785" y="13176"/>
                    <a:pt x="1177" y="13372"/>
                    <a:pt x="1601" y="13372"/>
                  </a:cubicBezTo>
                  <a:cubicBezTo>
                    <a:pt x="2026" y="13372"/>
                    <a:pt x="2483" y="13176"/>
                    <a:pt x="2875" y="12784"/>
                  </a:cubicBezTo>
                  <a:cubicBezTo>
                    <a:pt x="6480" y="9179"/>
                    <a:pt x="9831" y="5321"/>
                    <a:pt x="12428" y="958"/>
                  </a:cubicBezTo>
                  <a:lnTo>
                    <a:pt x="12428" y="958"/>
                  </a:lnTo>
                  <a:cubicBezTo>
                    <a:pt x="12466" y="981"/>
                    <a:pt x="12504" y="1004"/>
                    <a:pt x="12542" y="1027"/>
                  </a:cubicBezTo>
                  <a:lnTo>
                    <a:pt x="12542" y="765"/>
                  </a:lnTo>
                  <a:cubicBezTo>
                    <a:pt x="12505" y="830"/>
                    <a:pt x="12466" y="894"/>
                    <a:pt x="12428" y="958"/>
                  </a:cubicBezTo>
                  <a:lnTo>
                    <a:pt x="12428" y="958"/>
                  </a:lnTo>
                  <a:cubicBezTo>
                    <a:pt x="11611" y="469"/>
                    <a:pt x="10797" y="0"/>
                    <a:pt x="10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45"/>
          <p:cNvGrpSpPr/>
          <p:nvPr/>
        </p:nvGrpSpPr>
        <p:grpSpPr>
          <a:xfrm rot="2700000">
            <a:off x="359933" y="4148879"/>
            <a:ext cx="1252474" cy="770935"/>
            <a:chOff x="230550" y="540800"/>
            <a:chExt cx="7068100" cy="4350625"/>
          </a:xfrm>
        </p:grpSpPr>
        <p:sp>
          <p:nvSpPr>
            <p:cNvPr id="1262" name="Google Shape;1262;p45"/>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5"/>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5"/>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5"/>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5"/>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5"/>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5"/>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5"/>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5"/>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45"/>
          <p:cNvGrpSpPr/>
          <p:nvPr/>
        </p:nvGrpSpPr>
        <p:grpSpPr>
          <a:xfrm>
            <a:off x="7712428" y="2495556"/>
            <a:ext cx="972779" cy="904924"/>
            <a:chOff x="920750" y="240450"/>
            <a:chExt cx="5619750" cy="5227750"/>
          </a:xfrm>
        </p:grpSpPr>
        <p:sp>
          <p:nvSpPr>
            <p:cNvPr id="1272" name="Google Shape;1272;p45"/>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5"/>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5"/>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5"/>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5"/>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5"/>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5"/>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5"/>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5"/>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5"/>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5"/>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5"/>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5"/>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5"/>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5"/>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5"/>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5"/>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5"/>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5"/>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5"/>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5"/>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45"/>
          <p:cNvGrpSpPr/>
          <p:nvPr/>
        </p:nvGrpSpPr>
        <p:grpSpPr>
          <a:xfrm>
            <a:off x="7080216" y="88283"/>
            <a:ext cx="1314556" cy="1633738"/>
            <a:chOff x="1781825" y="322609"/>
            <a:chExt cx="4100300" cy="5095875"/>
          </a:xfrm>
        </p:grpSpPr>
        <p:sp>
          <p:nvSpPr>
            <p:cNvPr id="1297" name="Google Shape;1297;p45"/>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5"/>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5"/>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5"/>
            <p:cNvSpPr/>
            <p:nvPr/>
          </p:nvSpPr>
          <p:spPr>
            <a:xfrm>
              <a:off x="1791375" y="322609"/>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5"/>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5"/>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5"/>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5"/>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5"/>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5"/>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5"/>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5"/>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5"/>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5"/>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5"/>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5"/>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5"/>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5"/>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5"/>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5"/>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5"/>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5"/>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5"/>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5"/>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5"/>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5"/>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5"/>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5"/>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5"/>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4"/>
                                        </p:tgtEl>
                                        <p:attrNameLst>
                                          <p:attrName>style.visibility</p:attrName>
                                        </p:attrNameLst>
                                      </p:cBhvr>
                                      <p:to>
                                        <p:strVal val="visible"/>
                                      </p:to>
                                    </p:set>
                                    <p:anim calcmode="lin" valueType="num">
                                      <p:cBhvr additive="base">
                                        <p:cTn id="7" dur="500" fill="hold"/>
                                        <p:tgtEl>
                                          <p:spTgt spid="1244"/>
                                        </p:tgtEl>
                                        <p:attrNameLst>
                                          <p:attrName>ppt_x</p:attrName>
                                        </p:attrNameLst>
                                      </p:cBhvr>
                                      <p:tavLst>
                                        <p:tav tm="0">
                                          <p:val>
                                            <p:strVal val="#ppt_x"/>
                                          </p:val>
                                        </p:tav>
                                        <p:tav tm="100000">
                                          <p:val>
                                            <p:strVal val="#ppt_x"/>
                                          </p:val>
                                        </p:tav>
                                      </p:tavLst>
                                    </p:anim>
                                    <p:anim calcmode="lin" valueType="num">
                                      <p:cBhvr additive="base">
                                        <p:cTn id="8" dur="500" fill="hold"/>
                                        <p:tgtEl>
                                          <p:spTgt spid="1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45">
                                            <p:txEl>
                                              <p:pRg st="0" end="0"/>
                                            </p:txEl>
                                          </p:spTgt>
                                        </p:tgtEl>
                                        <p:attrNameLst>
                                          <p:attrName>style.visibility</p:attrName>
                                        </p:attrNameLst>
                                      </p:cBhvr>
                                      <p:to>
                                        <p:strVal val="visible"/>
                                      </p:to>
                                    </p:set>
                                    <p:anim calcmode="lin" valueType="num">
                                      <p:cBhvr>
                                        <p:cTn id="13" dur="500" fill="hold"/>
                                        <p:tgtEl>
                                          <p:spTgt spid="124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4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 grpId="0"/>
      <p:bldP spid="124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C740A1-9A5A-0588-CAA5-9A95581B5414}"/>
              </a:ext>
            </a:extLst>
          </p:cNvPr>
          <p:cNvSpPr>
            <a:spLocks noGrp="1"/>
          </p:cNvSpPr>
          <p:nvPr>
            <p:ph type="subTitle" idx="1"/>
          </p:nvPr>
        </p:nvSpPr>
        <p:spPr>
          <a:xfrm>
            <a:off x="107157" y="271463"/>
            <a:ext cx="8784237" cy="3560982"/>
          </a:xfrm>
        </p:spPr>
        <p:txBody>
          <a:bodyPr/>
          <a:lstStyle/>
          <a:p>
            <a:pPr>
              <a:buFont typeface="Arial" panose="020B0604020202020204" pitchFamily="34" charset="0"/>
              <a:buChar char="•"/>
            </a:pPr>
            <a:r>
              <a:rPr lang="vi-VN" sz="2000" b="0" i="0">
                <a:solidFill>
                  <a:schemeClr val="accent6">
                    <a:lumMod val="50000"/>
                  </a:schemeClr>
                </a:solidFill>
                <a:effectLst/>
                <a:latin typeface="+mj-lt"/>
              </a:rPr>
              <a:t>Liệu pháp </a:t>
            </a:r>
            <a:r>
              <a:rPr lang="vi-VN" sz="2000">
                <a:solidFill>
                  <a:schemeClr val="accent6">
                    <a:lumMod val="50000"/>
                  </a:schemeClr>
                </a:solidFill>
                <a:latin typeface="+mj-lt"/>
              </a:rPr>
              <a:t>GENE</a:t>
            </a:r>
            <a:r>
              <a:rPr lang="vi-VN" sz="2000" b="0" i="0">
                <a:solidFill>
                  <a:schemeClr val="accent6">
                    <a:lumMod val="50000"/>
                  </a:schemeClr>
                </a:solidFill>
                <a:effectLst/>
                <a:latin typeface="+mj-lt"/>
              </a:rPr>
              <a:t> có thể được sử dụng để sửa đổi các tế bào bên trong hoặc bên ngoài cơ thể. Khi tiến hành bên trong cơ thể, bác sĩ sẽ tiêm trực tiếp vectơ mang GENE vào phần cơ thể có tế bào khiếm khuyết.</a:t>
            </a:r>
          </a:p>
          <a:p>
            <a:pPr>
              <a:buFont typeface="Arial" panose="020B0604020202020204" pitchFamily="34" charset="0"/>
              <a:buChar char="•"/>
            </a:pPr>
            <a:r>
              <a:rPr lang="vi-VN" sz="2000" b="0" i="0">
                <a:solidFill>
                  <a:schemeClr val="accent6">
                    <a:lumMod val="50000"/>
                  </a:schemeClr>
                </a:solidFill>
                <a:effectLst/>
                <a:latin typeface="+mj-lt"/>
              </a:rPr>
              <a:t>Trong liệu pháp GENE được sử dụng để sửa đổi các tế bào bên ngoài cơ thể thì máu, tủy xương hoặc mô khác có thể được lấy từ bệnh nhân và các loại tế bào cụ thể có thể được tách ra trong phòng thí nghiệm. Vectơ chứa GENE mong muốn được đưa vào các tế bào này. Sau đó các tế bào này sẽ được nhân lên trong phòng thí nghiệm, và cuối cùng nó được tiêm trở lại bệnh nhân, nơi chúng tiếp tục nhân lên và cuối cùng tạo ra hiệu quả điều trị mong muốn.</a:t>
            </a:r>
          </a:p>
          <a:p>
            <a:endParaRPr lang="en-US"/>
          </a:p>
        </p:txBody>
      </p:sp>
      <p:pic>
        <p:nvPicPr>
          <p:cNvPr id="5" name="Picture 4">
            <a:extLst>
              <a:ext uri="{FF2B5EF4-FFF2-40B4-BE49-F238E27FC236}">
                <a16:creationId xmlns:a16="http://schemas.microsoft.com/office/drawing/2014/main" id="{8C0C8CFC-C15C-C9CD-030A-78D400E87777}"/>
              </a:ext>
            </a:extLst>
          </p:cNvPr>
          <p:cNvPicPr>
            <a:picLocks noChangeAspect="1"/>
          </p:cNvPicPr>
          <p:nvPr/>
        </p:nvPicPr>
        <p:blipFill>
          <a:blip r:embed="rId2"/>
          <a:stretch>
            <a:fillRect/>
          </a:stretch>
        </p:blipFill>
        <p:spPr>
          <a:xfrm>
            <a:off x="583405" y="3371851"/>
            <a:ext cx="3402807" cy="1657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DEC5686-B64E-DCE4-BBB2-C9A82968D5FD}"/>
              </a:ext>
            </a:extLst>
          </p:cNvPr>
          <p:cNvPicPr>
            <a:picLocks noChangeAspect="1"/>
          </p:cNvPicPr>
          <p:nvPr/>
        </p:nvPicPr>
        <p:blipFill>
          <a:blip r:embed="rId3"/>
          <a:stretch>
            <a:fillRect/>
          </a:stretch>
        </p:blipFill>
        <p:spPr>
          <a:xfrm>
            <a:off x="4419501" y="3364707"/>
            <a:ext cx="4038603" cy="1657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55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94;p43">
            <a:extLst>
              <a:ext uri="{FF2B5EF4-FFF2-40B4-BE49-F238E27FC236}">
                <a16:creationId xmlns:a16="http://schemas.microsoft.com/office/drawing/2014/main" id="{9C1DF6CC-8E82-24E8-7A1C-CD5BAC8BD204}"/>
              </a:ext>
            </a:extLst>
          </p:cNvPr>
          <p:cNvSpPr txBox="1">
            <a:spLocks noGrp="1"/>
          </p:cNvSpPr>
          <p:nvPr>
            <p:ph type="title"/>
          </p:nvPr>
        </p:nvSpPr>
        <p:spPr>
          <a:xfrm>
            <a:off x="713250" y="21820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i="1">
                <a:solidFill>
                  <a:srgbClr val="FF0000"/>
                </a:solidFill>
                <a:latin typeface="+mj-lt"/>
              </a:rPr>
              <a:t>ỨNG DỤNG</a:t>
            </a:r>
            <a:endParaRPr sz="2400" b="1" i="1">
              <a:solidFill>
                <a:srgbClr val="FF0000"/>
              </a:solidFill>
              <a:latin typeface="+mj-lt"/>
            </a:endParaRPr>
          </a:p>
        </p:txBody>
      </p:sp>
      <p:sp>
        <p:nvSpPr>
          <p:cNvPr id="5" name="Google Shape;1195;p43">
            <a:extLst>
              <a:ext uri="{FF2B5EF4-FFF2-40B4-BE49-F238E27FC236}">
                <a16:creationId xmlns:a16="http://schemas.microsoft.com/office/drawing/2014/main" id="{ADF14098-7E7D-7114-5AE0-3A5CCC6372A3}"/>
              </a:ext>
            </a:extLst>
          </p:cNvPr>
          <p:cNvSpPr txBox="1">
            <a:spLocks/>
          </p:cNvSpPr>
          <p:nvPr/>
        </p:nvSpPr>
        <p:spPr>
          <a:xfrm>
            <a:off x="847795" y="893936"/>
            <a:ext cx="7717500" cy="16778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600"/>
              <a:buFont typeface="Barlow Medium"/>
              <a:buNone/>
              <a:defRPr sz="1600" b="0" i="0" u="none" strike="noStrike" cap="none">
                <a:solidFill>
                  <a:schemeClr val="accent6"/>
                </a:solidFill>
                <a:latin typeface="Barlow Medium"/>
                <a:ea typeface="Barlow Medium"/>
                <a:cs typeface="Barlow Medium"/>
                <a:sym typeface="Barlow Medium"/>
              </a:defRPr>
            </a:lvl1pPr>
            <a:lvl2pPr marL="914400" marR="0" lvl="1"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15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0" indent="0">
              <a:buClr>
                <a:srgbClr val="E6646E"/>
              </a:buClr>
              <a:buSzPts val="440"/>
            </a:pPr>
            <a:r>
              <a:rPr lang="vi-VN" sz="2000" b="1" i="1">
                <a:solidFill>
                  <a:schemeClr val="accent6">
                    <a:lumMod val="50000"/>
                  </a:schemeClr>
                </a:solidFill>
                <a:latin typeface="+mj-lt"/>
                <a:cs typeface="Times New Roman" panose="02020603050405020304" pitchFamily="18" charset="0"/>
              </a:rPr>
              <a:t>Ứng dụng liệu pháp GENE trong điều trị</a:t>
            </a:r>
            <a:r>
              <a:rPr lang="vi-VN" sz="2000">
                <a:solidFill>
                  <a:schemeClr val="accent6">
                    <a:lumMod val="50000"/>
                  </a:schemeClr>
                </a:solidFill>
                <a:latin typeface="+mj-lt"/>
                <a:cs typeface="Times New Roman" panose="02020603050405020304" pitchFamily="18" charset="0"/>
              </a:rPr>
              <a:t>:</a:t>
            </a:r>
            <a:r>
              <a:rPr lang="vi-VN" sz="2000">
                <a:solidFill>
                  <a:schemeClr val="accent6">
                    <a:lumMod val="50000"/>
                  </a:schemeClr>
                </a:solidFill>
                <a:latin typeface="+mj-lt"/>
              </a:rPr>
              <a:t>Có 2 phương pháp để thực hiện liệu pháp gen. </a:t>
            </a:r>
          </a:p>
          <a:p>
            <a:pPr marL="0" indent="0">
              <a:buClr>
                <a:srgbClr val="E6646E"/>
              </a:buClr>
              <a:buSzPts val="440"/>
            </a:pPr>
            <a:r>
              <a:rPr lang="vi-VN" sz="2000">
                <a:solidFill>
                  <a:schemeClr val="accent6">
                    <a:lumMod val="50000"/>
                  </a:schemeClr>
                </a:solidFill>
                <a:latin typeface="+mj-lt"/>
              </a:rPr>
              <a:t>+ Phương pháp thứ nhất lấy tế bào ra khỏi cơ thể sau đó đưa các đoạn ADN cần sửa chữa vào các tế bào đó rồi truyền lại vào cơ thể, cách này được gọi chung là </a:t>
            </a:r>
            <a:r>
              <a:rPr lang="vi-VN" sz="2000" b="1">
                <a:solidFill>
                  <a:schemeClr val="accent6">
                    <a:lumMod val="50000"/>
                  </a:schemeClr>
                </a:solidFill>
                <a:latin typeface="+mj-lt"/>
              </a:rPr>
              <a:t>liệu pháp gen ngoài cơ thể.</a:t>
            </a:r>
          </a:p>
        </p:txBody>
      </p:sp>
      <p:pic>
        <p:nvPicPr>
          <p:cNvPr id="3074" name="Picture 2" descr="Genetic Engineering Dna Vector Illustration, Cartoon Flat Tiny Geneticist  People Work, Changing Human Genome Stock Vector - Illustration of biology,  biotechnology: 178202940">
            <a:extLst>
              <a:ext uri="{FF2B5EF4-FFF2-40B4-BE49-F238E27FC236}">
                <a16:creationId xmlns:a16="http://schemas.microsoft.com/office/drawing/2014/main" id="{A1B563DA-179F-CC12-3736-ECFDD5F7A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94" y="2674785"/>
            <a:ext cx="4088606" cy="2347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Science Background Kids Images – Browse 62,592 Stock Photos, Vectors, and  Video | Adobe Stock">
            <a:extLst>
              <a:ext uri="{FF2B5EF4-FFF2-40B4-BE49-F238E27FC236}">
                <a16:creationId xmlns:a16="http://schemas.microsoft.com/office/drawing/2014/main" id="{444218ED-0627-CFBA-6E02-6D3771538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7" y="2674785"/>
            <a:ext cx="3367017" cy="2347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53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heel(1)">
                                      <p:cBhvr>
                                        <p:cTn id="24" dur="2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wheel(1)">
                                      <p:cBhvr>
                                        <p:cTn id="29"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AED1-2442-D0A0-5C9D-5E7F89419054}"/>
              </a:ext>
            </a:extLst>
          </p:cNvPr>
          <p:cNvSpPr txBox="1"/>
          <p:nvPr/>
        </p:nvSpPr>
        <p:spPr>
          <a:xfrm>
            <a:off x="4572000" y="74147"/>
            <a:ext cx="4572000" cy="3170099"/>
          </a:xfrm>
          <a:prstGeom prst="rect">
            <a:avLst/>
          </a:prstGeom>
          <a:noFill/>
        </p:spPr>
        <p:txBody>
          <a:bodyPr wrap="square">
            <a:spAutoFit/>
          </a:bodyPr>
          <a:lstStyle/>
          <a:p>
            <a:pPr marL="0" indent="0">
              <a:buClr>
                <a:srgbClr val="E6646E"/>
              </a:buClr>
              <a:buSzPts val="440"/>
            </a:pPr>
            <a:r>
              <a:rPr lang="vi-VN" sz="2000">
                <a:solidFill>
                  <a:schemeClr val="accent6">
                    <a:lumMod val="50000"/>
                  </a:schemeClr>
                </a:solidFill>
                <a:latin typeface="+mj-lt"/>
              </a:rPr>
              <a:t>+ Phương pháp thứ hai được thực hiện với những trường hợp các đột biến tác động lên các mô khác nhau trong cơ thể mà các mô này không thể lấy ra khỏi cơ thể theo cách “</a:t>
            </a:r>
            <a:r>
              <a:rPr lang="vi-VN" sz="2000" i="1">
                <a:solidFill>
                  <a:schemeClr val="accent6">
                    <a:lumMod val="50000"/>
                  </a:schemeClr>
                </a:solidFill>
                <a:latin typeface="+mj-lt"/>
              </a:rPr>
              <a:t>ex vivo</a:t>
            </a:r>
            <a:r>
              <a:rPr lang="vi-VN" sz="2000">
                <a:solidFill>
                  <a:schemeClr val="accent6">
                    <a:lumMod val="50000"/>
                  </a:schemeClr>
                </a:solidFill>
                <a:latin typeface="+mj-lt"/>
              </a:rPr>
              <a:t>” do vậy giải pháp được chọn lựa là chuyển trực tiếp các đoạn ADN cần sửa chữa vào vị trí mô bị tổn thương, cách này được gọi là “</a:t>
            </a:r>
            <a:r>
              <a:rPr lang="vi-VN" sz="2000" i="1">
                <a:solidFill>
                  <a:schemeClr val="accent6">
                    <a:lumMod val="50000"/>
                  </a:schemeClr>
                </a:solidFill>
                <a:latin typeface="+mj-lt"/>
              </a:rPr>
              <a:t>in vivo gene therapy</a:t>
            </a:r>
            <a:r>
              <a:rPr lang="vi-VN" sz="2000">
                <a:solidFill>
                  <a:schemeClr val="accent6">
                    <a:lumMod val="50000"/>
                  </a:schemeClr>
                </a:solidFill>
                <a:latin typeface="+mj-lt"/>
              </a:rPr>
              <a:t>”.</a:t>
            </a:r>
          </a:p>
          <a:p>
            <a:br>
              <a:rPr lang="vi-VN" sz="2000"/>
            </a:br>
            <a:endParaRPr lang="vi-VN" sz="2000">
              <a:solidFill>
                <a:schemeClr val="accent6">
                  <a:lumMod val="50000"/>
                </a:schemeClr>
              </a:solidFill>
              <a:latin typeface="+mj-lt"/>
              <a:cs typeface="Times New Roman" panose="02020603050405020304" pitchFamily="18" charset="0"/>
            </a:endParaRPr>
          </a:p>
        </p:txBody>
      </p:sp>
      <p:pic>
        <p:nvPicPr>
          <p:cNvPr id="2050" name="Picture 2" descr="Liệu pháp gen là gì? Làm thế nào để nó hoạt động?">
            <a:extLst>
              <a:ext uri="{FF2B5EF4-FFF2-40B4-BE49-F238E27FC236}">
                <a16:creationId xmlns:a16="http://schemas.microsoft.com/office/drawing/2014/main" id="{A5724234-FC00-D1A9-D9DE-97B0E032F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4" y="74147"/>
            <a:ext cx="4336256" cy="2719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Scientists Working Dna Doctors Doing Laboratory Stock Vector (Royalty Free)  1646577985 | Shutterstock">
            <a:extLst>
              <a:ext uri="{FF2B5EF4-FFF2-40B4-BE49-F238E27FC236}">
                <a16:creationId xmlns:a16="http://schemas.microsoft.com/office/drawing/2014/main" id="{8EB85ED1-49CD-5C68-0922-27D6C3E7E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231" y="2571750"/>
            <a:ext cx="3505200" cy="24976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7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1000"/>
                                        <p:tgtEl>
                                          <p:spTgt spid="2056"/>
                                        </p:tgtEl>
                                      </p:cBhvr>
                                    </p:animEffect>
                                    <p:anim calcmode="lin" valueType="num">
                                      <p:cBhvr>
                                        <p:cTn id="20" dur="1000" fill="hold"/>
                                        <p:tgtEl>
                                          <p:spTgt spid="2056"/>
                                        </p:tgtEl>
                                        <p:attrNameLst>
                                          <p:attrName>ppt_x</p:attrName>
                                        </p:attrNameLst>
                                      </p:cBhvr>
                                      <p:tavLst>
                                        <p:tav tm="0">
                                          <p:val>
                                            <p:strVal val="#ppt_x"/>
                                          </p:val>
                                        </p:tav>
                                        <p:tav tm="100000">
                                          <p:val>
                                            <p:strVal val="#ppt_x"/>
                                          </p:val>
                                        </p:tav>
                                      </p:tavLst>
                                    </p:anim>
                                    <p:anim calcmode="lin" valueType="num">
                                      <p:cBhvr>
                                        <p:cTn id="21"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7" name="Google Shape;1127;p42"/>
          <p:cNvGrpSpPr/>
          <p:nvPr/>
        </p:nvGrpSpPr>
        <p:grpSpPr>
          <a:xfrm rot="1273946">
            <a:off x="1287065" y="1236643"/>
            <a:ext cx="424444" cy="1525882"/>
            <a:chOff x="3070900" y="237500"/>
            <a:chExt cx="1436575" cy="5164500"/>
          </a:xfrm>
        </p:grpSpPr>
        <p:sp>
          <p:nvSpPr>
            <p:cNvPr id="1128" name="Google Shape;1128;p4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42"/>
          <p:cNvGrpSpPr/>
          <p:nvPr/>
        </p:nvGrpSpPr>
        <p:grpSpPr>
          <a:xfrm rot="-1317813">
            <a:off x="635710" y="335985"/>
            <a:ext cx="1569443" cy="450088"/>
            <a:chOff x="230550" y="1790725"/>
            <a:chExt cx="6833500" cy="1959725"/>
          </a:xfrm>
        </p:grpSpPr>
        <p:sp>
          <p:nvSpPr>
            <p:cNvPr id="1137" name="Google Shape;1137;p42"/>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2"/>
          <p:cNvGrpSpPr/>
          <p:nvPr/>
        </p:nvGrpSpPr>
        <p:grpSpPr>
          <a:xfrm rot="2221467" flipH="1">
            <a:off x="2943900" y="3871841"/>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2"/>
          <p:cNvGrpSpPr/>
          <p:nvPr/>
        </p:nvGrpSpPr>
        <p:grpSpPr>
          <a:xfrm>
            <a:off x="2185569" y="2113399"/>
            <a:ext cx="891083" cy="1004502"/>
            <a:chOff x="1462300" y="238775"/>
            <a:chExt cx="4518675" cy="5093825"/>
          </a:xfrm>
        </p:grpSpPr>
        <p:sp>
          <p:nvSpPr>
            <p:cNvPr id="1156" name="Google Shape;1156;p42"/>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2"/>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2"/>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2"/>
          <p:cNvGrpSpPr/>
          <p:nvPr/>
        </p:nvGrpSpPr>
        <p:grpSpPr>
          <a:xfrm rot="3271348">
            <a:off x="2601143" y="1049307"/>
            <a:ext cx="736216" cy="637828"/>
            <a:chOff x="607750" y="239800"/>
            <a:chExt cx="6043675" cy="5236000"/>
          </a:xfrm>
        </p:grpSpPr>
        <p:sp>
          <p:nvSpPr>
            <p:cNvPr id="1174" name="Google Shape;1174;p42"/>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2"/>
          <p:cNvGrpSpPr/>
          <p:nvPr/>
        </p:nvGrpSpPr>
        <p:grpSpPr>
          <a:xfrm rot="-1617717">
            <a:off x="905002" y="2925364"/>
            <a:ext cx="980923" cy="1556954"/>
            <a:chOff x="2190225" y="236575"/>
            <a:chExt cx="3165475" cy="5024350"/>
          </a:xfrm>
        </p:grpSpPr>
        <p:sp>
          <p:nvSpPr>
            <p:cNvPr id="1185" name="Google Shape;1185;p42"/>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Rectangle: Rounded Corners 72">
            <a:extLst>
              <a:ext uri="{FF2B5EF4-FFF2-40B4-BE49-F238E27FC236}">
                <a16:creationId xmlns:a16="http://schemas.microsoft.com/office/drawing/2014/main" id="{A722BD37-7477-4B41-9AD9-083E2D5B2C59}"/>
              </a:ext>
            </a:extLst>
          </p:cNvPr>
          <p:cNvSpPr/>
          <p:nvPr/>
        </p:nvSpPr>
        <p:spPr>
          <a:xfrm>
            <a:off x="1268598" y="428693"/>
            <a:ext cx="3744451" cy="574159"/>
          </a:xfrm>
          <a:prstGeom prst="round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700" b="1" kern="1200" dirty="0">
                <a:solidFill>
                  <a:srgbClr val="4E85EB">
                    <a:lumMod val="50000"/>
                  </a:srgbClr>
                </a:solidFill>
                <a:latin typeface="Myriad Pro Black SemiCond" panose="020B0903030403020204" pitchFamily="34" charset="0"/>
                <a:cs typeface="Arial" panose="020B0604020202020204" pitchFamily="34" charset="0"/>
              </a:rPr>
              <a:t>MỤC TIÊU BÀI HỌC</a:t>
            </a:r>
            <a:endParaRPr lang="en-US" sz="2700" b="1" kern="1200" dirty="0">
              <a:solidFill>
                <a:srgbClr val="4E85EB">
                  <a:lumMod val="50000"/>
                </a:srgbClr>
              </a:solidFill>
              <a:latin typeface="Myriad Pro Black SemiCond" panose="020B0903030403020204" pitchFamily="34" charset="0"/>
              <a:cs typeface="Arial" panose="020B0604020202020204" pitchFamily="34" charset="0"/>
            </a:endParaRPr>
          </a:p>
        </p:txBody>
      </p:sp>
      <p:sp>
        <p:nvSpPr>
          <p:cNvPr id="74" name="AutoShape 4">
            <a:extLst>
              <a:ext uri="{FF2B5EF4-FFF2-40B4-BE49-F238E27FC236}">
                <a16:creationId xmlns:a16="http://schemas.microsoft.com/office/drawing/2014/main" id="{FF767081-B846-486F-B179-07E8C6558CFE}"/>
              </a:ext>
            </a:extLst>
          </p:cNvPr>
          <p:cNvSpPr>
            <a:spLocks noChangeArrowheads="1"/>
          </p:cNvSpPr>
          <p:nvPr/>
        </p:nvSpPr>
        <p:spPr bwMode="gray">
          <a:xfrm>
            <a:off x="2588419" y="3047222"/>
            <a:ext cx="5141119" cy="93813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folHlink"/>
            </a:solid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sp>
        <p:nvSpPr>
          <p:cNvPr id="75" name="AutoShape 5">
            <a:extLst>
              <a:ext uri="{FF2B5EF4-FFF2-40B4-BE49-F238E27FC236}">
                <a16:creationId xmlns:a16="http://schemas.microsoft.com/office/drawing/2014/main" id="{2A0B4FAA-ACEA-40A5-AC12-6AF521628383}"/>
              </a:ext>
            </a:extLst>
          </p:cNvPr>
          <p:cNvSpPr>
            <a:spLocks noChangeArrowheads="1"/>
          </p:cNvSpPr>
          <p:nvPr/>
        </p:nvSpPr>
        <p:spPr bwMode="gray">
          <a:xfrm>
            <a:off x="2588419" y="1598231"/>
            <a:ext cx="5141119" cy="93813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2"/>
            </a:solid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grpSp>
        <p:nvGrpSpPr>
          <p:cNvPr id="76" name="Group 6">
            <a:extLst>
              <a:ext uri="{FF2B5EF4-FFF2-40B4-BE49-F238E27FC236}">
                <a16:creationId xmlns:a16="http://schemas.microsoft.com/office/drawing/2014/main" id="{96EFDCA4-1A49-4124-8C9E-7670D34219CA}"/>
              </a:ext>
            </a:extLst>
          </p:cNvPr>
          <p:cNvGrpSpPr>
            <a:grpSpLocks/>
          </p:cNvGrpSpPr>
          <p:nvPr/>
        </p:nvGrpSpPr>
        <p:grpSpPr bwMode="auto">
          <a:xfrm>
            <a:off x="3395663" y="2881725"/>
            <a:ext cx="3514725" cy="347663"/>
            <a:chOff x="720" y="1392"/>
            <a:chExt cx="4058" cy="480"/>
          </a:xfrm>
        </p:grpSpPr>
        <p:sp>
          <p:nvSpPr>
            <p:cNvPr id="77" name="AutoShape 7">
              <a:extLst>
                <a:ext uri="{FF2B5EF4-FFF2-40B4-BE49-F238E27FC236}">
                  <a16:creationId xmlns:a16="http://schemas.microsoft.com/office/drawing/2014/main" id="{2C04B2D6-8862-4660-9975-599FB6EE972A}"/>
                </a:ext>
              </a:extLst>
            </p:cNvPr>
            <p:cNvSpPr>
              <a:spLocks noChangeArrowheads="1"/>
            </p:cNvSpPr>
            <p:nvPr/>
          </p:nvSpPr>
          <p:spPr bwMode="blackGray">
            <a:xfrm>
              <a:off x="720" y="1392"/>
              <a:ext cx="4058" cy="480"/>
            </a:xfrm>
            <a:prstGeom prst="roundRect">
              <a:avLst>
                <a:gd name="adj" fmla="val 17509"/>
              </a:avLst>
            </a:prstGeom>
            <a:solidFill>
              <a:schemeClr val="folHlink"/>
            </a:solidFill>
            <a:ln w="9525">
              <a:no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grpSp>
          <p:nvGrpSpPr>
            <p:cNvPr id="78" name="Group 8">
              <a:extLst>
                <a:ext uri="{FF2B5EF4-FFF2-40B4-BE49-F238E27FC236}">
                  <a16:creationId xmlns:a16="http://schemas.microsoft.com/office/drawing/2014/main" id="{B2663F16-E94C-4781-8EE5-B1B3E1DDA856}"/>
                </a:ext>
              </a:extLst>
            </p:cNvPr>
            <p:cNvGrpSpPr>
              <a:grpSpLocks/>
            </p:cNvGrpSpPr>
            <p:nvPr/>
          </p:nvGrpSpPr>
          <p:grpSpPr bwMode="auto">
            <a:xfrm>
              <a:off x="730" y="1407"/>
              <a:ext cx="4043" cy="444"/>
              <a:chOff x="744" y="1407"/>
              <a:chExt cx="3988" cy="444"/>
            </a:xfrm>
          </p:grpSpPr>
          <p:sp>
            <p:nvSpPr>
              <p:cNvPr id="79" name="AutoShape 9">
                <a:extLst>
                  <a:ext uri="{FF2B5EF4-FFF2-40B4-BE49-F238E27FC236}">
                    <a16:creationId xmlns:a16="http://schemas.microsoft.com/office/drawing/2014/main" id="{562AA468-D47F-4A3C-B5F1-9341C759E91E}"/>
                  </a:ext>
                </a:extLst>
              </p:cNvPr>
              <p:cNvSpPr>
                <a:spLocks noChangeArrowheads="1"/>
              </p:cNvSpPr>
              <p:nvPr/>
            </p:nvSpPr>
            <p:spPr bwMode="blackGray">
              <a:xfrm>
                <a:off x="744" y="1736"/>
                <a:ext cx="3988" cy="115"/>
              </a:xfrm>
              <a:prstGeom prst="roundRect">
                <a:avLst>
                  <a:gd name="adj" fmla="val 50000"/>
                </a:avLst>
              </a:prstGeom>
              <a:gradFill rotWithShape="1">
                <a:gsLst>
                  <a:gs pos="0">
                    <a:schemeClr val="folHlink">
                      <a:alpha val="0"/>
                    </a:schemeClr>
                  </a:gs>
                  <a:gs pos="100000">
                    <a:schemeClr val="folHlink">
                      <a:gamma/>
                      <a:tint val="34902"/>
                      <a:invGamma/>
                    </a:schemeClr>
                  </a:gs>
                </a:gsLst>
                <a:lin ang="5400000" scaled="1"/>
              </a:gradFill>
              <a:ln w="9525">
                <a:no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sp>
            <p:nvSpPr>
              <p:cNvPr id="80" name="AutoShape 10">
                <a:extLst>
                  <a:ext uri="{FF2B5EF4-FFF2-40B4-BE49-F238E27FC236}">
                    <a16:creationId xmlns:a16="http://schemas.microsoft.com/office/drawing/2014/main" id="{D1314E04-89E9-4C73-BC2C-8AA7353F3FF9}"/>
                  </a:ext>
                </a:extLst>
              </p:cNvPr>
              <p:cNvSpPr>
                <a:spLocks noChangeArrowheads="1"/>
              </p:cNvSpPr>
              <p:nvPr/>
            </p:nvSpPr>
            <p:spPr bwMode="blackGray">
              <a:xfrm>
                <a:off x="744" y="1407"/>
                <a:ext cx="3988" cy="115"/>
              </a:xfrm>
              <a:prstGeom prst="roundRect">
                <a:avLst>
                  <a:gd name="adj" fmla="val 50000"/>
                </a:avLst>
              </a:prstGeom>
              <a:gradFill rotWithShape="1">
                <a:gsLst>
                  <a:gs pos="0">
                    <a:schemeClr val="folHlink">
                      <a:gamma/>
                      <a:tint val="38039"/>
                      <a:invGamma/>
                    </a:schemeClr>
                  </a:gs>
                  <a:gs pos="100000">
                    <a:schemeClr val="folHlink">
                      <a:alpha val="0"/>
                    </a:schemeClr>
                  </a:gs>
                </a:gsLst>
                <a:lin ang="5400000" scaled="1"/>
              </a:gradFill>
              <a:ln w="9525">
                <a:no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grpSp>
      </p:grpSp>
      <p:grpSp>
        <p:nvGrpSpPr>
          <p:cNvPr id="81" name="Group 16">
            <a:extLst>
              <a:ext uri="{FF2B5EF4-FFF2-40B4-BE49-F238E27FC236}">
                <a16:creationId xmlns:a16="http://schemas.microsoft.com/office/drawing/2014/main" id="{655000F6-1390-47DD-956D-058DC3F2BA89}"/>
              </a:ext>
            </a:extLst>
          </p:cNvPr>
          <p:cNvGrpSpPr>
            <a:grpSpLocks/>
          </p:cNvGrpSpPr>
          <p:nvPr/>
        </p:nvGrpSpPr>
        <p:grpSpPr bwMode="auto">
          <a:xfrm>
            <a:off x="3398044" y="1431544"/>
            <a:ext cx="3514725" cy="347663"/>
            <a:chOff x="720" y="1392"/>
            <a:chExt cx="4058" cy="480"/>
          </a:xfrm>
        </p:grpSpPr>
        <p:sp>
          <p:nvSpPr>
            <p:cNvPr id="82" name="AutoShape 17">
              <a:extLst>
                <a:ext uri="{FF2B5EF4-FFF2-40B4-BE49-F238E27FC236}">
                  <a16:creationId xmlns:a16="http://schemas.microsoft.com/office/drawing/2014/main" id="{706AF19B-D448-47F2-A603-B8F1EA42DFA3}"/>
                </a:ext>
              </a:extLst>
            </p:cNvPr>
            <p:cNvSpPr>
              <a:spLocks noChangeArrowheads="1"/>
            </p:cNvSpPr>
            <p:nvPr/>
          </p:nvSpPr>
          <p:spPr bwMode="ltGray">
            <a:xfrm>
              <a:off x="720" y="1392"/>
              <a:ext cx="4058" cy="480"/>
            </a:xfrm>
            <a:prstGeom prst="roundRect">
              <a:avLst>
                <a:gd name="adj" fmla="val 17509"/>
              </a:avLst>
            </a:prstGeom>
            <a:solidFill>
              <a:schemeClr val="accent2"/>
            </a:solidFill>
            <a:ln w="9525">
              <a:no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grpSp>
          <p:nvGrpSpPr>
            <p:cNvPr id="83" name="Group 18">
              <a:extLst>
                <a:ext uri="{FF2B5EF4-FFF2-40B4-BE49-F238E27FC236}">
                  <a16:creationId xmlns:a16="http://schemas.microsoft.com/office/drawing/2014/main" id="{A6828A50-E159-4CF6-986F-3B767CF7A4B5}"/>
                </a:ext>
              </a:extLst>
            </p:cNvPr>
            <p:cNvGrpSpPr>
              <a:grpSpLocks/>
            </p:cNvGrpSpPr>
            <p:nvPr/>
          </p:nvGrpSpPr>
          <p:grpSpPr bwMode="auto">
            <a:xfrm>
              <a:off x="730" y="1407"/>
              <a:ext cx="4043" cy="444"/>
              <a:chOff x="744" y="1407"/>
              <a:chExt cx="3988" cy="444"/>
            </a:xfrm>
          </p:grpSpPr>
          <p:sp>
            <p:nvSpPr>
              <p:cNvPr id="84" name="AutoShape 19">
                <a:extLst>
                  <a:ext uri="{FF2B5EF4-FFF2-40B4-BE49-F238E27FC236}">
                    <a16:creationId xmlns:a16="http://schemas.microsoft.com/office/drawing/2014/main" id="{613495D1-7646-43BB-AC4D-170DBC9E478B}"/>
                  </a:ext>
                </a:extLst>
              </p:cNvPr>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gradFill>
              <a:ln w="9525">
                <a:no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sp>
            <p:nvSpPr>
              <p:cNvPr id="85" name="AutoShape 20">
                <a:extLst>
                  <a:ext uri="{FF2B5EF4-FFF2-40B4-BE49-F238E27FC236}">
                    <a16:creationId xmlns:a16="http://schemas.microsoft.com/office/drawing/2014/main" id="{CF0459C5-6B60-4418-B580-F4BFF3DEB456}"/>
                  </a:ext>
                </a:extLst>
              </p:cNvPr>
              <p:cNvSpPr>
                <a:spLocks noChangeArrowheads="1"/>
              </p:cNvSpPr>
              <p:nvPr/>
            </p:nvSpPr>
            <p:spPr bwMode="ltGray">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gradFill>
              <a:ln w="9525">
                <a:noFill/>
                <a:round/>
                <a:headEnd/>
                <a:tailEnd/>
              </a:ln>
              <a:effectLst/>
            </p:spPr>
            <p:txBody>
              <a:bodyPr wrap="none" anchor="ctr"/>
              <a:lstStyle/>
              <a:p>
                <a:pPr fontAlgn="base">
                  <a:lnSpc>
                    <a:spcPct val="120000"/>
                  </a:lnSpc>
                  <a:spcBef>
                    <a:spcPct val="0"/>
                  </a:spcBef>
                  <a:spcAft>
                    <a:spcPct val="0"/>
                  </a:spcAft>
                </a:pPr>
                <a:endParaRPr lang="en-US" sz="1500" b="1">
                  <a:latin typeface="Myriad Pro SemiCond" panose="020B0503030403020204" pitchFamily="34" charset="0"/>
                </a:endParaRPr>
              </a:p>
            </p:txBody>
          </p:sp>
        </p:grpSp>
      </p:grpSp>
      <p:sp>
        <p:nvSpPr>
          <p:cNvPr id="86" name="Rectangle 21">
            <a:extLst>
              <a:ext uri="{FF2B5EF4-FFF2-40B4-BE49-F238E27FC236}">
                <a16:creationId xmlns:a16="http://schemas.microsoft.com/office/drawing/2014/main" id="{92598BB5-B69D-4DD4-B2D7-D5828C52A12B}"/>
              </a:ext>
            </a:extLst>
          </p:cNvPr>
          <p:cNvSpPr>
            <a:spLocks noChangeArrowheads="1"/>
          </p:cNvSpPr>
          <p:nvPr/>
        </p:nvSpPr>
        <p:spPr bwMode="black">
          <a:xfrm>
            <a:off x="4484413" y="1389133"/>
            <a:ext cx="1337226" cy="393890"/>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gn="ctr" fontAlgn="base">
              <a:lnSpc>
                <a:spcPct val="120000"/>
              </a:lnSpc>
              <a:spcBef>
                <a:spcPct val="50000"/>
              </a:spcBef>
              <a:spcAft>
                <a:spcPct val="0"/>
              </a:spcAft>
              <a:buClr>
                <a:srgbClr val="1F3F5F"/>
              </a:buClr>
            </a:pPr>
            <a:r>
              <a:rPr lang="vi-VN" sz="1800" b="1" dirty="0">
                <a:solidFill>
                  <a:srgbClr val="FFFFFF"/>
                </a:solidFill>
                <a:latin typeface="Myriad Pro SemiCond" panose="020B0503030403020204" pitchFamily="34" charset="0"/>
              </a:rPr>
              <a:t>Mục tiêu 1</a:t>
            </a:r>
            <a:endParaRPr lang="en-US" sz="1800" b="1" dirty="0">
              <a:solidFill>
                <a:srgbClr val="FFFFFF"/>
              </a:solidFill>
              <a:latin typeface="Myriad Pro SemiCond" panose="020B0503030403020204" pitchFamily="34" charset="0"/>
            </a:endParaRPr>
          </a:p>
        </p:txBody>
      </p:sp>
      <p:sp>
        <p:nvSpPr>
          <p:cNvPr id="87" name="Text Box 24">
            <a:extLst>
              <a:ext uri="{FF2B5EF4-FFF2-40B4-BE49-F238E27FC236}">
                <a16:creationId xmlns:a16="http://schemas.microsoft.com/office/drawing/2014/main" id="{66219626-EB23-4FB2-ABF2-966D623DA511}"/>
              </a:ext>
            </a:extLst>
          </p:cNvPr>
          <p:cNvSpPr txBox="1">
            <a:spLocks noChangeArrowheads="1"/>
          </p:cNvSpPr>
          <p:nvPr/>
        </p:nvSpPr>
        <p:spPr bwMode="black">
          <a:xfrm>
            <a:off x="2818210" y="1804210"/>
            <a:ext cx="4875609" cy="1042273"/>
          </a:xfrm>
          <a:prstGeom prst="rect">
            <a:avLst/>
          </a:prstGeom>
          <a:noFill/>
          <a:ln w="9525" algn="ctr">
            <a:noFill/>
            <a:miter lim="800000"/>
            <a:headEnd/>
            <a:tailEnd/>
          </a:ln>
          <a:effectLst/>
        </p:spPr>
        <p:txBody>
          <a:bodyPr wrap="square">
            <a:spAutoFit/>
          </a:bodyPr>
          <a:lstStyle/>
          <a:p>
            <a:pPr fontAlgn="base">
              <a:lnSpc>
                <a:spcPct val="120000"/>
              </a:lnSpc>
              <a:spcBef>
                <a:spcPts val="450"/>
              </a:spcBef>
              <a:spcAft>
                <a:spcPct val="0"/>
              </a:spcAft>
            </a:pPr>
            <a:r>
              <a:rPr lang="vi-VN" sz="1650" b="1" dirty="0">
                <a:latin typeface="Myriad Pro SemiCond" panose="020B0503030403020204" pitchFamily="34" charset="0"/>
              </a:rPr>
              <a:t>Nêu được khái niệm tế bào gốc.</a:t>
            </a:r>
          </a:p>
          <a:p>
            <a:pPr fontAlgn="base">
              <a:lnSpc>
                <a:spcPct val="120000"/>
              </a:lnSpc>
              <a:spcBef>
                <a:spcPts val="450"/>
              </a:spcBef>
              <a:spcAft>
                <a:spcPct val="0"/>
              </a:spcAft>
            </a:pPr>
            <a:r>
              <a:rPr lang="vi-VN" sz="1650" b="1" dirty="0">
                <a:latin typeface="Myriad Pro SemiCond" panose="020B0503030403020204" pitchFamily="34" charset="0"/>
              </a:rPr>
              <a:t>Trình bày một số thành tựu trong sử dụng tế bào gốc</a:t>
            </a:r>
            <a:endParaRPr lang="en-US" sz="1650" b="1" dirty="0">
              <a:latin typeface="Myriad Pro SemiCond" panose="020B0503030403020204" pitchFamily="34" charset="0"/>
            </a:endParaRPr>
          </a:p>
        </p:txBody>
      </p:sp>
      <p:sp>
        <p:nvSpPr>
          <p:cNvPr id="88" name="Rectangle 21">
            <a:extLst>
              <a:ext uri="{FF2B5EF4-FFF2-40B4-BE49-F238E27FC236}">
                <a16:creationId xmlns:a16="http://schemas.microsoft.com/office/drawing/2014/main" id="{ACB99C25-7909-46F0-8C0D-861DC9B91D59}"/>
              </a:ext>
            </a:extLst>
          </p:cNvPr>
          <p:cNvSpPr>
            <a:spLocks noChangeArrowheads="1"/>
          </p:cNvSpPr>
          <p:nvPr/>
        </p:nvSpPr>
        <p:spPr bwMode="black">
          <a:xfrm>
            <a:off x="4465561" y="2854525"/>
            <a:ext cx="1337226" cy="393890"/>
          </a:xfrm>
          <a:prstGeom prst="rect">
            <a:avLst/>
          </a:prstGeom>
          <a:noFill/>
          <a:ln w="9525">
            <a:noFill/>
            <a:miter lim="800000"/>
            <a:headEnd/>
            <a:tailEnd/>
          </a:ln>
          <a:effectLst>
            <a:outerShdw dist="17961" dir="2700000" algn="ctr" rotWithShape="0">
              <a:schemeClr val="bg2"/>
            </a:outerShdw>
          </a:effectLst>
        </p:spPr>
        <p:txBody>
          <a:bodyPr wrap="none">
            <a:spAutoFit/>
          </a:bodyPr>
          <a:lstStyle/>
          <a:p>
            <a:pPr algn="ctr" fontAlgn="base">
              <a:lnSpc>
                <a:spcPct val="120000"/>
              </a:lnSpc>
              <a:spcBef>
                <a:spcPct val="50000"/>
              </a:spcBef>
              <a:spcAft>
                <a:spcPct val="0"/>
              </a:spcAft>
              <a:buClr>
                <a:srgbClr val="1F3F5F"/>
              </a:buClr>
            </a:pPr>
            <a:r>
              <a:rPr lang="vi-VN" sz="1800" b="1" dirty="0">
                <a:solidFill>
                  <a:srgbClr val="FFFFFF"/>
                </a:solidFill>
                <a:latin typeface="Myriad Pro SemiCond" panose="020B0503030403020204" pitchFamily="34" charset="0"/>
              </a:rPr>
              <a:t>Mục tiêu 2</a:t>
            </a:r>
            <a:endParaRPr lang="en-US" sz="1800" b="1" dirty="0">
              <a:solidFill>
                <a:srgbClr val="FFFFFF"/>
              </a:solidFill>
              <a:latin typeface="Myriad Pro SemiCond" panose="020B0503030403020204" pitchFamily="34" charset="0"/>
            </a:endParaRPr>
          </a:p>
        </p:txBody>
      </p:sp>
      <p:sp>
        <p:nvSpPr>
          <p:cNvPr id="89" name="Text Box 24">
            <a:extLst>
              <a:ext uri="{FF2B5EF4-FFF2-40B4-BE49-F238E27FC236}">
                <a16:creationId xmlns:a16="http://schemas.microsoft.com/office/drawing/2014/main" id="{FC6CB1FC-F598-4E87-8602-3A083888D89D}"/>
              </a:ext>
            </a:extLst>
          </p:cNvPr>
          <p:cNvSpPr txBox="1">
            <a:spLocks noChangeArrowheads="1"/>
          </p:cNvSpPr>
          <p:nvPr/>
        </p:nvSpPr>
        <p:spPr bwMode="black">
          <a:xfrm>
            <a:off x="2818210" y="3253429"/>
            <a:ext cx="4875609" cy="978153"/>
          </a:xfrm>
          <a:prstGeom prst="rect">
            <a:avLst/>
          </a:prstGeom>
          <a:noFill/>
          <a:ln w="9525" algn="ctr">
            <a:noFill/>
            <a:miter lim="800000"/>
            <a:headEnd/>
            <a:tailEnd/>
          </a:ln>
          <a:effectLst/>
        </p:spPr>
        <p:txBody>
          <a:bodyPr wrap="square">
            <a:spAutoFit/>
          </a:bodyPr>
          <a:lstStyle/>
          <a:p>
            <a:pPr fontAlgn="base">
              <a:lnSpc>
                <a:spcPct val="120000"/>
              </a:lnSpc>
              <a:spcBef>
                <a:spcPts val="450"/>
              </a:spcBef>
              <a:spcAft>
                <a:spcPct val="0"/>
              </a:spcAft>
            </a:pPr>
            <a:r>
              <a:rPr lang="vi-VN" sz="1650" b="1" dirty="0">
                <a:latin typeface="Myriad Pro SemiCond" panose="020B0503030403020204" pitchFamily="34" charset="0"/>
              </a:rPr>
              <a:t>Trình bày được quan điểm của bản thân về tầm quan trọng của việc sử dụng tế bào gốc trong thực tiễn</a:t>
            </a:r>
            <a:endParaRPr lang="en-US" sz="1650" b="1" dirty="0">
              <a:latin typeface="Myriad Pro SemiCond"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E473AA-EAA5-2790-E25D-CBD495A1F26A}"/>
              </a:ext>
            </a:extLst>
          </p:cNvPr>
          <p:cNvSpPr>
            <a:spLocks noGrp="1"/>
          </p:cNvSpPr>
          <p:nvPr>
            <p:ph type="subTitle" idx="1"/>
          </p:nvPr>
        </p:nvSpPr>
        <p:spPr>
          <a:xfrm>
            <a:off x="453628" y="92869"/>
            <a:ext cx="8236743" cy="1514476"/>
          </a:xfrm>
        </p:spPr>
        <p:txBody>
          <a:bodyPr/>
          <a:lstStyle/>
          <a:p>
            <a:pPr marL="114300" indent="0"/>
            <a:r>
              <a:rPr lang="vi-VN" sz="2000" b="0" i="0">
                <a:solidFill>
                  <a:schemeClr val="accent6">
                    <a:lumMod val="50000"/>
                  </a:schemeClr>
                </a:solidFill>
                <a:effectLst/>
                <a:latin typeface="+mj-lt"/>
              </a:rPr>
              <a:t>+ Nhiều năm sau đó, các nghiên cứu về liệu pháp </a:t>
            </a:r>
            <a:r>
              <a:rPr lang="vi-VN" sz="2000">
                <a:solidFill>
                  <a:schemeClr val="accent6">
                    <a:lumMod val="50000"/>
                  </a:schemeClr>
                </a:solidFill>
                <a:latin typeface="+mj-lt"/>
              </a:rPr>
              <a:t>GENE </a:t>
            </a:r>
            <a:r>
              <a:rPr lang="vi-VN" sz="2000" b="0" i="0">
                <a:solidFill>
                  <a:schemeClr val="accent6">
                    <a:lumMod val="50000"/>
                  </a:schemeClr>
                </a:solidFill>
                <a:effectLst/>
                <a:latin typeface="+mj-lt"/>
              </a:rPr>
              <a:t>tiếp tục được triển khai và thử nghiệm. Với tính năng kỳ diệu của </a:t>
            </a:r>
            <a:r>
              <a:rPr lang="vi-VN" sz="2000" b="1" i="1">
                <a:solidFill>
                  <a:schemeClr val="accent6">
                    <a:lumMod val="50000"/>
                  </a:schemeClr>
                </a:solidFill>
                <a:effectLst/>
                <a:latin typeface="+mj-lt"/>
              </a:rPr>
              <a:t>tế bào gốc</a:t>
            </a:r>
            <a:r>
              <a:rPr lang="vi-VN" sz="2000" b="0" i="1">
                <a:solidFill>
                  <a:schemeClr val="accent6">
                    <a:lumMod val="50000"/>
                  </a:schemeClr>
                </a:solidFill>
                <a:effectLst/>
                <a:latin typeface="+mj-lt"/>
              </a:rPr>
              <a:t> </a:t>
            </a:r>
            <a:r>
              <a:rPr lang="vi-VN" sz="2000" b="0" i="0">
                <a:solidFill>
                  <a:schemeClr val="accent6">
                    <a:lumMod val="50000"/>
                  </a:schemeClr>
                </a:solidFill>
                <a:effectLst/>
                <a:latin typeface="+mj-lt"/>
              </a:rPr>
              <a:t>trong y học tái tạo, sự kết hợp giữa liệu pháp gen và</a:t>
            </a:r>
            <a:r>
              <a:rPr lang="vi-VN" sz="2000" b="0" i="1">
                <a:solidFill>
                  <a:schemeClr val="accent6">
                    <a:lumMod val="50000"/>
                  </a:schemeClr>
                </a:solidFill>
                <a:effectLst/>
                <a:latin typeface="+mj-lt"/>
              </a:rPr>
              <a:t> </a:t>
            </a:r>
            <a:r>
              <a:rPr lang="vi-VN" sz="2000" b="1" i="1">
                <a:solidFill>
                  <a:schemeClr val="accent6">
                    <a:lumMod val="50000"/>
                  </a:schemeClr>
                </a:solidFill>
                <a:latin typeface="+mj-lt"/>
              </a:rPr>
              <a:t>liệu pháp tế bào gốc</a:t>
            </a:r>
            <a:r>
              <a:rPr lang="vi-VN" sz="2000" i="1">
                <a:solidFill>
                  <a:schemeClr val="accent6">
                    <a:lumMod val="50000"/>
                  </a:schemeClr>
                </a:solidFill>
                <a:latin typeface="+mj-lt"/>
              </a:rPr>
              <a:t> </a:t>
            </a:r>
            <a:r>
              <a:rPr lang="vi-VN" sz="2000" b="0" i="0">
                <a:solidFill>
                  <a:schemeClr val="accent6">
                    <a:lumMod val="50000"/>
                  </a:schemeClr>
                </a:solidFill>
                <a:effectLst/>
                <a:latin typeface="+mj-lt"/>
              </a:rPr>
              <a:t>mang lại hy vọng to lớn trong việc điều trị các bệnh di truyền do đột biến GENE.</a:t>
            </a:r>
            <a:endParaRPr lang="en-US" sz="2000">
              <a:solidFill>
                <a:schemeClr val="accent6">
                  <a:lumMod val="50000"/>
                </a:schemeClr>
              </a:solidFill>
              <a:latin typeface="+mj-lt"/>
            </a:endParaRPr>
          </a:p>
        </p:txBody>
      </p:sp>
      <p:pic>
        <p:nvPicPr>
          <p:cNvPr id="1028" name="Picture 4" descr="NHỮNG ĐIỀU CẦN BIẾT VỀ XÉT NGHIỆM GEN CHO BỆNH UNG THƯ">
            <a:extLst>
              <a:ext uri="{FF2B5EF4-FFF2-40B4-BE49-F238E27FC236}">
                <a16:creationId xmlns:a16="http://schemas.microsoft.com/office/drawing/2014/main" id="{9C45109E-C0A3-479D-A7FA-A9B5ECD19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735932"/>
            <a:ext cx="6445250" cy="3200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A79053-B69E-29F4-6D10-EEE1A3413E99}"/>
              </a:ext>
            </a:extLst>
          </p:cNvPr>
          <p:cNvSpPr>
            <a:spLocks noGrp="1"/>
          </p:cNvSpPr>
          <p:nvPr>
            <p:ph type="subTitle" idx="1"/>
          </p:nvPr>
        </p:nvSpPr>
        <p:spPr>
          <a:xfrm>
            <a:off x="270313" y="105562"/>
            <a:ext cx="3170400" cy="4845057"/>
          </a:xfrm>
        </p:spPr>
        <p:txBody>
          <a:bodyPr/>
          <a:lstStyle/>
          <a:p>
            <a:pPr marL="400050" indent="-285750" algn="just">
              <a:buFont typeface="Arial" panose="020B0604020202020204" pitchFamily="34" charset="0"/>
              <a:buChar char="•"/>
            </a:pPr>
            <a:r>
              <a:rPr lang="vi-VN" sz="2000" b="0" i="0">
                <a:solidFill>
                  <a:schemeClr val="accent6">
                    <a:lumMod val="50000"/>
                  </a:schemeClr>
                </a:solidFill>
                <a:effectLst/>
                <a:latin typeface="+mj-lt"/>
              </a:rPr>
              <a:t>Có thể ứng dụng tế bào gốc trong lĩnh vực điều trị trực tiếp như cấy ghép vào cơ thể hoặc gián tiếp như sử dụng các tế bào nuôi cấy thử thuốc, thử độc tố một số loại mầm bệnh để ra giải pháp phòng tránh trị liệu…</a:t>
            </a:r>
            <a:endParaRPr lang="en-US" sz="2000">
              <a:solidFill>
                <a:schemeClr val="accent6">
                  <a:lumMod val="50000"/>
                </a:schemeClr>
              </a:solidFill>
              <a:latin typeface="+mj-lt"/>
            </a:endParaRPr>
          </a:p>
        </p:txBody>
      </p:sp>
      <p:pic>
        <p:nvPicPr>
          <p:cNvPr id="4" name="Picture 2" descr="Genotip GIFs - Get the best GIF on GIPHY">
            <a:extLst>
              <a:ext uri="{FF2B5EF4-FFF2-40B4-BE49-F238E27FC236}">
                <a16:creationId xmlns:a16="http://schemas.microsoft.com/office/drawing/2014/main" id="{895D1489-0730-366F-7BB6-CCF7D3F31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48" y="1242215"/>
            <a:ext cx="449342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52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7331C0-3920-0395-883D-CED9044EE248}"/>
              </a:ext>
            </a:extLst>
          </p:cNvPr>
          <p:cNvSpPr>
            <a:spLocks noGrp="1"/>
          </p:cNvSpPr>
          <p:nvPr>
            <p:ph type="subTitle" idx="1"/>
          </p:nvPr>
        </p:nvSpPr>
        <p:spPr>
          <a:xfrm>
            <a:off x="341750" y="114300"/>
            <a:ext cx="8180744" cy="2250281"/>
          </a:xfrm>
        </p:spPr>
        <p:txBody>
          <a:bodyPr/>
          <a:lstStyle/>
          <a:p>
            <a:r>
              <a:rPr lang="vi-VN" b="0" i="0">
                <a:solidFill>
                  <a:schemeClr val="accent6">
                    <a:lumMod val="50000"/>
                  </a:schemeClr>
                </a:solidFill>
                <a:effectLst/>
                <a:latin typeface="+mj-lt"/>
              </a:rPr>
              <a:t>Việc cấy ghép tế bào và mô thay thế các bộ phận hư hoại của cơ thể là ước muốn của y học có từ rất lâu. Tuy vậy, các ứng dụng này cũng chỉ áp dụng vào cuối thế kỷ 20 này. Các tế bào được cấy ghép vào trong cơ thể như: </a:t>
            </a:r>
          </a:p>
          <a:p>
            <a:r>
              <a:rPr lang="vi-VN" b="0" i="0">
                <a:solidFill>
                  <a:schemeClr val="accent6">
                    <a:lumMod val="50000"/>
                  </a:schemeClr>
                </a:solidFill>
                <a:effectLst/>
                <a:latin typeface="+mj-lt"/>
              </a:rPr>
              <a:t>⦁ Điều trị ung thư máu, một bệnh lý gây “suy tủy” là ức chế phát triển một số dòng tế bào. </a:t>
            </a:r>
            <a:br>
              <a:rPr lang="vi-VN">
                <a:solidFill>
                  <a:schemeClr val="accent6">
                    <a:lumMod val="50000"/>
                  </a:schemeClr>
                </a:solidFill>
                <a:latin typeface="+mj-lt"/>
              </a:rPr>
            </a:br>
            <a:endParaRPr lang="en-US">
              <a:solidFill>
                <a:schemeClr val="accent6">
                  <a:lumMod val="50000"/>
                </a:schemeClr>
              </a:solidFill>
              <a:latin typeface="+mj-lt"/>
            </a:endParaRPr>
          </a:p>
        </p:txBody>
      </p:sp>
      <p:pic>
        <p:nvPicPr>
          <p:cNvPr id="5122" name="Picture 2" descr="Ung thư máu cấp tính: Triệu chứng, chẩn đoán và điều trị - Viện Huyết học-  Truyền máu Trung ươngViện Huyết học- Truyền máu Trung ương">
            <a:extLst>
              <a:ext uri="{FF2B5EF4-FFF2-40B4-BE49-F238E27FC236}">
                <a16:creationId xmlns:a16="http://schemas.microsoft.com/office/drawing/2014/main" id="{A85C7D11-E4AB-841B-9116-DC30A38F0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 y="2150269"/>
            <a:ext cx="2950369" cy="2421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Bạn có thể mắc ung thư máu nếu có 5 triệu chứng này">
            <a:extLst>
              <a:ext uri="{FF2B5EF4-FFF2-40B4-BE49-F238E27FC236}">
                <a16:creationId xmlns:a16="http://schemas.microsoft.com/office/drawing/2014/main" id="{98110D7B-2494-F1C1-8B0D-F7DF5A09B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530" y="2207418"/>
            <a:ext cx="4029076" cy="23645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7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additive="base">
                                        <p:cTn id="21" dur="500" fill="hold"/>
                                        <p:tgtEl>
                                          <p:spTgt spid="5122"/>
                                        </p:tgtEl>
                                        <p:attrNameLst>
                                          <p:attrName>ppt_x</p:attrName>
                                        </p:attrNameLst>
                                      </p:cBhvr>
                                      <p:tavLst>
                                        <p:tav tm="0">
                                          <p:val>
                                            <p:strVal val="#ppt_x"/>
                                          </p:val>
                                        </p:tav>
                                        <p:tav tm="100000">
                                          <p:val>
                                            <p:strVal val="#ppt_x"/>
                                          </p:val>
                                        </p:tav>
                                      </p:tavLst>
                                    </p:anim>
                                    <p:anim calcmode="lin" valueType="num">
                                      <p:cBhvr additive="base">
                                        <p:cTn id="2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 calcmode="lin" valueType="num">
                                      <p:cBhvr additive="base">
                                        <p:cTn id="27" dur="500" fill="hold"/>
                                        <p:tgtEl>
                                          <p:spTgt spid="5124"/>
                                        </p:tgtEl>
                                        <p:attrNameLst>
                                          <p:attrName>ppt_x</p:attrName>
                                        </p:attrNameLst>
                                      </p:cBhvr>
                                      <p:tavLst>
                                        <p:tav tm="0">
                                          <p:val>
                                            <p:strVal val="#ppt_x"/>
                                          </p:val>
                                        </p:tav>
                                        <p:tav tm="100000">
                                          <p:val>
                                            <p:strVal val="#ppt_x"/>
                                          </p:val>
                                        </p:tav>
                                      </p:tavLst>
                                    </p:anim>
                                    <p:anim calcmode="lin" valueType="num">
                                      <p:cBhvr additive="base">
                                        <p:cTn id="2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B1C0C1-283C-78C2-33EC-A60CF06DBF19}"/>
              </a:ext>
            </a:extLst>
          </p:cNvPr>
          <p:cNvSpPr>
            <a:spLocks noGrp="1"/>
          </p:cNvSpPr>
          <p:nvPr>
            <p:ph type="subTitle" idx="1"/>
          </p:nvPr>
        </p:nvSpPr>
        <p:spPr>
          <a:xfrm>
            <a:off x="356037" y="135732"/>
            <a:ext cx="4015937" cy="2857500"/>
          </a:xfrm>
        </p:spPr>
        <p:txBody>
          <a:bodyPr/>
          <a:lstStyle/>
          <a:p>
            <a:pPr>
              <a:buFont typeface="Arial" panose="020B0604020202020204" pitchFamily="34" charset="0"/>
              <a:buChar char="•"/>
            </a:pPr>
            <a:r>
              <a:rPr lang="vi-VN" b="0" i="0">
                <a:solidFill>
                  <a:schemeClr val="accent6">
                    <a:lumMod val="50000"/>
                  </a:schemeClr>
                </a:solidFill>
                <a:effectLst/>
                <a:latin typeface="+mj-lt"/>
              </a:rPr>
              <a:t>Điều trị tổn thương các tế bào thần kinh do chấn thương hoặc do bệnh lý thoái hoá. </a:t>
            </a:r>
          </a:p>
          <a:p>
            <a:pPr>
              <a:buFont typeface="Arial" panose="020B0604020202020204" pitchFamily="34" charset="0"/>
              <a:buChar char="•"/>
            </a:pPr>
            <a:r>
              <a:rPr lang="vi-VN" b="0" i="0">
                <a:solidFill>
                  <a:schemeClr val="accent6">
                    <a:lumMod val="50000"/>
                  </a:schemeClr>
                </a:solidFill>
                <a:effectLst/>
                <a:latin typeface="+mj-lt"/>
              </a:rPr>
              <a:t>Điều trị các bệnh lý bề mặt nhãn cầu.</a:t>
            </a:r>
          </a:p>
          <a:p>
            <a:pPr>
              <a:buFont typeface="Arial" panose="020B0604020202020204" pitchFamily="34" charset="0"/>
              <a:buChar char="•"/>
            </a:pPr>
            <a:r>
              <a:rPr lang="vi-VN" b="0" i="0">
                <a:solidFill>
                  <a:schemeClr val="accent6">
                    <a:lumMod val="50000"/>
                  </a:schemeClr>
                </a:solidFill>
                <a:effectLst/>
                <a:latin typeface="+mj-lt"/>
              </a:rPr>
              <a:t>Điều trị các bệnh lý tim mạch. </a:t>
            </a:r>
          </a:p>
          <a:p>
            <a:pPr>
              <a:buFont typeface="Arial" panose="020B0604020202020204" pitchFamily="34" charset="0"/>
              <a:buChar char="•"/>
            </a:pPr>
            <a:r>
              <a:rPr lang="vi-VN" b="0" i="0">
                <a:solidFill>
                  <a:schemeClr val="accent6">
                    <a:lumMod val="50000"/>
                  </a:schemeClr>
                </a:solidFill>
                <a:effectLst/>
                <a:latin typeface="+mj-lt"/>
              </a:rPr>
              <a:t>Điều trị các bệnh lý cơ, da...</a:t>
            </a:r>
            <a:endParaRPr lang="en-US">
              <a:solidFill>
                <a:schemeClr val="accent6">
                  <a:lumMod val="50000"/>
                </a:schemeClr>
              </a:solidFill>
              <a:latin typeface="+mj-lt"/>
            </a:endParaRPr>
          </a:p>
        </p:txBody>
      </p:sp>
      <p:pic>
        <p:nvPicPr>
          <p:cNvPr id="6146" name="Picture 2" descr="TÍNH LINH HOẠT CỦA TẾ BÀO THẦN KINH, HẬU QUẢ CỦA STRESS VÀ TÁC DỤNG ĐIỀU  TRỊ CHỐNG TRẦM CẢM - Bệnh Viện Tâm Thần TP. HCM">
            <a:extLst>
              <a:ext uri="{FF2B5EF4-FFF2-40B4-BE49-F238E27FC236}">
                <a16:creationId xmlns:a16="http://schemas.microsoft.com/office/drawing/2014/main" id="{2E59B2D0-0A15-9F34-F05B-8F3103FA4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638" y="257175"/>
            <a:ext cx="3400425" cy="2143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Hình ảnh Nhãn Cầu Màu Xanh Giác Mạc Mắt PNG , Nhãn Cầu, Nhãn Cầu, Màu Xanh  Da Trời PNG miễn phí tải tập tin PSDComment và Vector">
            <a:extLst>
              <a:ext uri="{FF2B5EF4-FFF2-40B4-BE49-F238E27FC236}">
                <a16:creationId xmlns:a16="http://schemas.microsoft.com/office/drawing/2014/main" id="{26CBA589-8F1F-53C6-414F-CC406FD94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98" y="2864643"/>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0" name="Picture 6" descr="ECG là gì? Những ưu điểm tuyệt vời của Holter ECG thế hệ mới">
            <a:extLst>
              <a:ext uri="{FF2B5EF4-FFF2-40B4-BE49-F238E27FC236}">
                <a16:creationId xmlns:a16="http://schemas.microsoft.com/office/drawing/2014/main" id="{FE11C525-9CA3-C831-B645-B36B93E6F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745" y="2864643"/>
            <a:ext cx="2447925" cy="2143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2" name="Picture 8" descr="Hình ảnh Minh Họa Véc Tơ Với Một Phát Ban Trên Da PNG , Clipart Bị Bệnh,  Bệnh đậu Mùa, Thủy đậu PNG và Vector với nền trong suốt để tải xuống">
            <a:extLst>
              <a:ext uri="{FF2B5EF4-FFF2-40B4-BE49-F238E27FC236}">
                <a16:creationId xmlns:a16="http://schemas.microsoft.com/office/drawing/2014/main" id="{FDD3707B-41E2-0DC5-CF7C-DCE04BB61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956" y="2928937"/>
            <a:ext cx="2857501" cy="2014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wheel(1)">
                                      <p:cBhvr>
                                        <p:cTn id="26" dur="2000"/>
                                        <p:tgtEl>
                                          <p:spTgt spid="614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randombar(horizontal)">
                                      <p:cBhvr>
                                        <p:cTn id="38" dur="500"/>
                                        <p:tgtEl>
                                          <p:spTgt spid="615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152"/>
                                        </p:tgtEl>
                                        <p:attrNameLst>
                                          <p:attrName>style.visibility</p:attrName>
                                        </p:attrNameLst>
                                      </p:cBhvr>
                                      <p:to>
                                        <p:strVal val="visible"/>
                                      </p:to>
                                    </p:set>
                                    <p:animEffect transition="in" filter="randombar(horizontal)">
                                      <p:cBhvr>
                                        <p:cTn id="50"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2D9271-9F6B-0607-57FF-6060DE460FD1}"/>
              </a:ext>
            </a:extLst>
          </p:cNvPr>
          <p:cNvSpPr>
            <a:spLocks noGrp="1"/>
          </p:cNvSpPr>
          <p:nvPr>
            <p:ph type="subTitle" idx="1"/>
          </p:nvPr>
        </p:nvSpPr>
        <p:spPr>
          <a:xfrm>
            <a:off x="4770874" y="85725"/>
            <a:ext cx="3744475" cy="4693444"/>
          </a:xfrm>
        </p:spPr>
        <p:txBody>
          <a:bodyPr/>
          <a:lstStyle/>
          <a:p>
            <a:pPr>
              <a:buFont typeface="Arial" panose="020B0604020202020204" pitchFamily="34" charset="0"/>
              <a:buChar char="•"/>
            </a:pPr>
            <a:r>
              <a:rPr lang="vi-VN" sz="2000" b="0" i="0">
                <a:solidFill>
                  <a:schemeClr val="accent6">
                    <a:lumMod val="50000"/>
                  </a:schemeClr>
                </a:solidFill>
                <a:effectLst/>
                <a:latin typeface="+mj-lt"/>
              </a:rPr>
              <a:t>Liệu pháp GENE có thể được phát huy bằng cách sử dụng tế bào gốc biến đổi di truyền như một vector mang GENE chuyển. Hai khiếm khuyết lớn của liệu pháp GENE: </a:t>
            </a:r>
          </a:p>
          <a:p>
            <a:pPr>
              <a:buFont typeface="Arial" panose="020B0604020202020204" pitchFamily="34" charset="0"/>
              <a:buChar char="•"/>
            </a:pPr>
            <a:r>
              <a:rPr lang="vi-VN" sz="2000" b="0" i="0">
                <a:solidFill>
                  <a:schemeClr val="accent6">
                    <a:lumMod val="50000"/>
                  </a:schemeClr>
                </a:solidFill>
                <a:effectLst/>
                <a:latin typeface="+mj-lt"/>
              </a:rPr>
              <a:t>(1) Các rủi ro do hệ thống mang GENE có thể gây ra. </a:t>
            </a:r>
          </a:p>
          <a:p>
            <a:pPr>
              <a:buFont typeface="Arial" panose="020B0604020202020204" pitchFamily="34" charset="0"/>
              <a:buChar char="•"/>
            </a:pPr>
            <a:r>
              <a:rPr lang="vi-VN" sz="2000" b="0" i="0">
                <a:solidFill>
                  <a:schemeClr val="accent6">
                    <a:lumMod val="50000"/>
                  </a:schemeClr>
                </a:solidFill>
                <a:effectLst/>
                <a:latin typeface="+mj-lt"/>
              </a:rPr>
              <a:t>(2) Sự đáp ứng thải loại miễn dịch.</a:t>
            </a:r>
            <a:endParaRPr lang="en-US" sz="2000">
              <a:solidFill>
                <a:schemeClr val="accent6">
                  <a:lumMod val="50000"/>
                </a:schemeClr>
              </a:solidFill>
              <a:latin typeface="+mj-lt"/>
            </a:endParaRPr>
          </a:p>
        </p:txBody>
      </p:sp>
      <p:pic>
        <p:nvPicPr>
          <p:cNvPr id="7170" name="Picture 2" descr="Liệu pháp gen là gì?">
            <a:extLst>
              <a:ext uri="{FF2B5EF4-FFF2-40B4-BE49-F238E27FC236}">
                <a16:creationId xmlns:a16="http://schemas.microsoft.com/office/drawing/2014/main" id="{AD323DDD-89CB-1478-E8AD-EE6EE4CD6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21456"/>
            <a:ext cx="4770874" cy="3936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8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heel(1)">
                                      <p:cBhvr>
                                        <p:cTn id="23"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44;p45">
            <a:extLst>
              <a:ext uri="{FF2B5EF4-FFF2-40B4-BE49-F238E27FC236}">
                <a16:creationId xmlns:a16="http://schemas.microsoft.com/office/drawing/2014/main" id="{43619AF6-C781-EF62-A17F-874572A2E7B0}"/>
              </a:ext>
            </a:extLst>
          </p:cNvPr>
          <p:cNvSpPr txBox="1">
            <a:spLocks noGrp="1"/>
          </p:cNvSpPr>
          <p:nvPr>
            <p:ph type="title"/>
          </p:nvPr>
        </p:nvSpPr>
        <p:spPr>
          <a:xfrm>
            <a:off x="1603772" y="12540"/>
            <a:ext cx="5936456" cy="14307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i="1">
                <a:solidFill>
                  <a:srgbClr val="FF0000"/>
                </a:solidFill>
                <a:latin typeface="Times New Roman" panose="02020603050405020304" pitchFamily="18" charset="0"/>
                <a:cs typeface="Times New Roman" panose="02020603050405020304" pitchFamily="18" charset="0"/>
              </a:rPr>
              <a:t>Thành  tựu của liệu pháp GENE </a:t>
            </a:r>
            <a:endParaRPr sz="3200" b="1" i="1">
              <a:solidFill>
                <a:srgbClr val="FF0000"/>
              </a:solidFill>
              <a:latin typeface="Times New Roman" panose="02020603050405020304" pitchFamily="18" charset="0"/>
              <a:cs typeface="Times New Roman" panose="02020603050405020304" pitchFamily="18" charset="0"/>
            </a:endParaRPr>
          </a:p>
        </p:txBody>
      </p:sp>
      <p:sp>
        <p:nvSpPr>
          <p:cNvPr id="13" name="Google Shape;1245;p45">
            <a:extLst>
              <a:ext uri="{FF2B5EF4-FFF2-40B4-BE49-F238E27FC236}">
                <a16:creationId xmlns:a16="http://schemas.microsoft.com/office/drawing/2014/main" id="{4E24344A-E4E2-EF7A-F1E1-C1A36E2BFFBE}"/>
              </a:ext>
            </a:extLst>
          </p:cNvPr>
          <p:cNvSpPr txBox="1">
            <a:spLocks noGrp="1"/>
          </p:cNvSpPr>
          <p:nvPr>
            <p:ph type="subTitle" idx="1"/>
          </p:nvPr>
        </p:nvSpPr>
        <p:spPr>
          <a:xfrm>
            <a:off x="445340" y="754006"/>
            <a:ext cx="3912348" cy="3253745"/>
          </a:xfrm>
          <a:prstGeom prst="rect">
            <a:avLst/>
          </a:prstGeom>
        </p:spPr>
        <p:txBody>
          <a:bodyPr spcFirstLastPara="1" wrap="square" lIns="91425" tIns="91425" rIns="91425" bIns="91425" anchor="ctr" anchorCtr="0">
            <a:noAutofit/>
          </a:bodyPr>
          <a:lstStyle/>
          <a:p>
            <a:pPr marL="342900" lvl="0" rtl="0">
              <a:spcBef>
                <a:spcPts val="0"/>
              </a:spcBef>
              <a:spcAft>
                <a:spcPts val="0"/>
              </a:spcAft>
              <a:buFont typeface="Arial" panose="020B0604020202020204" pitchFamily="34" charset="0"/>
              <a:buChar char="•"/>
            </a:pPr>
            <a:r>
              <a:rPr lang="vi-VN" sz="2400" b="1" i="1">
                <a:solidFill>
                  <a:schemeClr val="accent6">
                    <a:lumMod val="50000"/>
                  </a:schemeClr>
                </a:solidFill>
                <a:effectLst/>
                <a:latin typeface="+mj-lt"/>
              </a:rPr>
              <a:t>Thành tựu trong điều trị ung thư máu: </a:t>
            </a:r>
            <a:r>
              <a:rPr lang="vi-VN" sz="2400">
                <a:solidFill>
                  <a:schemeClr val="accent6">
                    <a:lumMod val="50000"/>
                  </a:schemeClr>
                </a:solidFill>
                <a:effectLst/>
                <a:latin typeface="+mj-lt"/>
              </a:rPr>
              <a:t>Từ năm 2013, liệu pháp GENE đã điều trị thành công cho nhiều bệnh nhân ung thư máu trong các thử nghiệm lâm sàng.	</a:t>
            </a:r>
          </a:p>
        </p:txBody>
      </p:sp>
      <p:grpSp>
        <p:nvGrpSpPr>
          <p:cNvPr id="23" name="Google Shape;1261;p45">
            <a:extLst>
              <a:ext uri="{FF2B5EF4-FFF2-40B4-BE49-F238E27FC236}">
                <a16:creationId xmlns:a16="http://schemas.microsoft.com/office/drawing/2014/main" id="{868884CF-4996-4FEA-1855-F8B2DC0093A6}"/>
              </a:ext>
            </a:extLst>
          </p:cNvPr>
          <p:cNvGrpSpPr/>
          <p:nvPr/>
        </p:nvGrpSpPr>
        <p:grpSpPr>
          <a:xfrm rot="2700000">
            <a:off x="359933" y="4148879"/>
            <a:ext cx="1252474" cy="770935"/>
            <a:chOff x="230550" y="540800"/>
            <a:chExt cx="7068100" cy="4350625"/>
          </a:xfrm>
        </p:grpSpPr>
        <p:sp>
          <p:nvSpPr>
            <p:cNvPr id="24" name="Google Shape;1262;p45">
              <a:extLst>
                <a:ext uri="{FF2B5EF4-FFF2-40B4-BE49-F238E27FC236}">
                  <a16:creationId xmlns:a16="http://schemas.microsoft.com/office/drawing/2014/main" id="{DE99B2EE-6D03-1594-88A4-E2ABBDC39E3D}"/>
                </a:ext>
              </a:extLst>
            </p:cNvPr>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45">
              <a:extLst>
                <a:ext uri="{FF2B5EF4-FFF2-40B4-BE49-F238E27FC236}">
                  <a16:creationId xmlns:a16="http://schemas.microsoft.com/office/drawing/2014/main" id="{04F0A7AC-A58B-0B0B-182D-4789011B97A1}"/>
                </a:ext>
              </a:extLst>
            </p:cNvPr>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45">
              <a:extLst>
                <a:ext uri="{FF2B5EF4-FFF2-40B4-BE49-F238E27FC236}">
                  <a16:creationId xmlns:a16="http://schemas.microsoft.com/office/drawing/2014/main" id="{EC2E3945-31B0-E150-40C7-B64C681F3D19}"/>
                </a:ext>
              </a:extLst>
            </p:cNvPr>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45">
              <a:extLst>
                <a:ext uri="{FF2B5EF4-FFF2-40B4-BE49-F238E27FC236}">
                  <a16:creationId xmlns:a16="http://schemas.microsoft.com/office/drawing/2014/main" id="{492ED2C2-BFA0-D1B0-CE36-7E9AF2770A63}"/>
                </a:ext>
              </a:extLst>
            </p:cNvPr>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45">
              <a:extLst>
                <a:ext uri="{FF2B5EF4-FFF2-40B4-BE49-F238E27FC236}">
                  <a16:creationId xmlns:a16="http://schemas.microsoft.com/office/drawing/2014/main" id="{F8F25B39-325C-D8FC-F713-D421C5BE4EDE}"/>
                </a:ext>
              </a:extLst>
            </p:cNvPr>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45">
              <a:extLst>
                <a:ext uri="{FF2B5EF4-FFF2-40B4-BE49-F238E27FC236}">
                  <a16:creationId xmlns:a16="http://schemas.microsoft.com/office/drawing/2014/main" id="{EE210A81-018F-C6A8-721D-3E670C085084}"/>
                </a:ext>
              </a:extLst>
            </p:cNvPr>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45">
              <a:extLst>
                <a:ext uri="{FF2B5EF4-FFF2-40B4-BE49-F238E27FC236}">
                  <a16:creationId xmlns:a16="http://schemas.microsoft.com/office/drawing/2014/main" id="{C6E17C24-CD79-6E4A-81C7-8213B83AADD1}"/>
                </a:ext>
              </a:extLst>
            </p:cNvPr>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45">
              <a:extLst>
                <a:ext uri="{FF2B5EF4-FFF2-40B4-BE49-F238E27FC236}">
                  <a16:creationId xmlns:a16="http://schemas.microsoft.com/office/drawing/2014/main" id="{94E78F06-DAB9-E304-E75A-CFB4D8E9DD84}"/>
                </a:ext>
              </a:extLst>
            </p:cNvPr>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0;p45">
              <a:extLst>
                <a:ext uri="{FF2B5EF4-FFF2-40B4-BE49-F238E27FC236}">
                  <a16:creationId xmlns:a16="http://schemas.microsoft.com/office/drawing/2014/main" id="{E203D2BB-962F-E448-11C2-2B57AD46254F}"/>
                </a:ext>
              </a:extLst>
            </p:cNvPr>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271;p45">
            <a:extLst>
              <a:ext uri="{FF2B5EF4-FFF2-40B4-BE49-F238E27FC236}">
                <a16:creationId xmlns:a16="http://schemas.microsoft.com/office/drawing/2014/main" id="{5CC3CCE6-6B12-4A14-2827-76089896C6F8}"/>
              </a:ext>
            </a:extLst>
          </p:cNvPr>
          <p:cNvGrpSpPr/>
          <p:nvPr/>
        </p:nvGrpSpPr>
        <p:grpSpPr>
          <a:xfrm>
            <a:off x="7482054" y="3937996"/>
            <a:ext cx="1664859" cy="1205504"/>
            <a:chOff x="920750" y="240450"/>
            <a:chExt cx="5619750" cy="5227750"/>
          </a:xfrm>
        </p:grpSpPr>
        <p:sp>
          <p:nvSpPr>
            <p:cNvPr id="34" name="Google Shape;1272;p45">
              <a:extLst>
                <a:ext uri="{FF2B5EF4-FFF2-40B4-BE49-F238E27FC236}">
                  <a16:creationId xmlns:a16="http://schemas.microsoft.com/office/drawing/2014/main" id="{C094DFB5-9926-A43F-9F29-AFF5DFCAB97F}"/>
                </a:ext>
              </a:extLst>
            </p:cNvPr>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45">
              <a:extLst>
                <a:ext uri="{FF2B5EF4-FFF2-40B4-BE49-F238E27FC236}">
                  <a16:creationId xmlns:a16="http://schemas.microsoft.com/office/drawing/2014/main" id="{F4BEDD4A-93D9-EB2F-A9F3-2934B1E5934B}"/>
                </a:ext>
              </a:extLst>
            </p:cNvPr>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45">
              <a:extLst>
                <a:ext uri="{FF2B5EF4-FFF2-40B4-BE49-F238E27FC236}">
                  <a16:creationId xmlns:a16="http://schemas.microsoft.com/office/drawing/2014/main" id="{7E894530-F978-338C-8319-EE1591E09B69}"/>
                </a:ext>
              </a:extLst>
            </p:cNvPr>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5;p45">
              <a:extLst>
                <a:ext uri="{FF2B5EF4-FFF2-40B4-BE49-F238E27FC236}">
                  <a16:creationId xmlns:a16="http://schemas.microsoft.com/office/drawing/2014/main" id="{EAA8BEDD-6104-CF62-1203-E16FFACA5394}"/>
                </a:ext>
              </a:extLst>
            </p:cNvPr>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6;p45">
              <a:extLst>
                <a:ext uri="{FF2B5EF4-FFF2-40B4-BE49-F238E27FC236}">
                  <a16:creationId xmlns:a16="http://schemas.microsoft.com/office/drawing/2014/main" id="{CDD0CCF6-87D5-E0E8-48BD-EA60F11DF4C3}"/>
                </a:ext>
              </a:extLst>
            </p:cNvPr>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7;p45">
              <a:extLst>
                <a:ext uri="{FF2B5EF4-FFF2-40B4-BE49-F238E27FC236}">
                  <a16:creationId xmlns:a16="http://schemas.microsoft.com/office/drawing/2014/main" id="{44A1ADD6-270F-2E6D-4D70-F5E04956F50D}"/>
                </a:ext>
              </a:extLst>
            </p:cNvPr>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8;p45">
              <a:extLst>
                <a:ext uri="{FF2B5EF4-FFF2-40B4-BE49-F238E27FC236}">
                  <a16:creationId xmlns:a16="http://schemas.microsoft.com/office/drawing/2014/main" id="{37559863-9FC1-93E0-423D-BC21A1F2CBE1}"/>
                </a:ext>
              </a:extLst>
            </p:cNvPr>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9;p45">
              <a:extLst>
                <a:ext uri="{FF2B5EF4-FFF2-40B4-BE49-F238E27FC236}">
                  <a16:creationId xmlns:a16="http://schemas.microsoft.com/office/drawing/2014/main" id="{7608CFE0-E85D-60C4-DBAF-F3FEE4533F31}"/>
                </a:ext>
              </a:extLst>
            </p:cNvPr>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0;p45">
              <a:extLst>
                <a:ext uri="{FF2B5EF4-FFF2-40B4-BE49-F238E27FC236}">
                  <a16:creationId xmlns:a16="http://schemas.microsoft.com/office/drawing/2014/main" id="{8157285C-BF1C-04B3-2395-5E5FEB2B6516}"/>
                </a:ext>
              </a:extLst>
            </p:cNvPr>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1;p45">
              <a:extLst>
                <a:ext uri="{FF2B5EF4-FFF2-40B4-BE49-F238E27FC236}">
                  <a16:creationId xmlns:a16="http://schemas.microsoft.com/office/drawing/2014/main" id="{A79CF52E-043B-B442-7688-CA831F64948C}"/>
                </a:ext>
              </a:extLst>
            </p:cNvPr>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2;p45">
              <a:extLst>
                <a:ext uri="{FF2B5EF4-FFF2-40B4-BE49-F238E27FC236}">
                  <a16:creationId xmlns:a16="http://schemas.microsoft.com/office/drawing/2014/main" id="{1918D35B-C6D2-7510-208B-610D2B9D8119}"/>
                </a:ext>
              </a:extLst>
            </p:cNvPr>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3;p45">
              <a:extLst>
                <a:ext uri="{FF2B5EF4-FFF2-40B4-BE49-F238E27FC236}">
                  <a16:creationId xmlns:a16="http://schemas.microsoft.com/office/drawing/2014/main" id="{2B90F8A8-F4A1-6B79-539F-74935CA62917}"/>
                </a:ext>
              </a:extLst>
            </p:cNvPr>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84;p45">
              <a:extLst>
                <a:ext uri="{FF2B5EF4-FFF2-40B4-BE49-F238E27FC236}">
                  <a16:creationId xmlns:a16="http://schemas.microsoft.com/office/drawing/2014/main" id="{B4AEB2E2-80EB-7A89-A720-1B330DF5780B}"/>
                </a:ext>
              </a:extLst>
            </p:cNvPr>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85;p45">
              <a:extLst>
                <a:ext uri="{FF2B5EF4-FFF2-40B4-BE49-F238E27FC236}">
                  <a16:creationId xmlns:a16="http://schemas.microsoft.com/office/drawing/2014/main" id="{A28767CD-F90F-D9C2-0733-9130E1E33058}"/>
                </a:ext>
              </a:extLst>
            </p:cNvPr>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86;p45">
              <a:extLst>
                <a:ext uri="{FF2B5EF4-FFF2-40B4-BE49-F238E27FC236}">
                  <a16:creationId xmlns:a16="http://schemas.microsoft.com/office/drawing/2014/main" id="{5BB95DB7-3CB2-F97C-7C91-3D723F9DFDC3}"/>
                </a:ext>
              </a:extLst>
            </p:cNvPr>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87;p45">
              <a:extLst>
                <a:ext uri="{FF2B5EF4-FFF2-40B4-BE49-F238E27FC236}">
                  <a16:creationId xmlns:a16="http://schemas.microsoft.com/office/drawing/2014/main" id="{3B656D14-61C2-6101-D185-339A3C29F754}"/>
                </a:ext>
              </a:extLst>
            </p:cNvPr>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88;p45">
              <a:extLst>
                <a:ext uri="{FF2B5EF4-FFF2-40B4-BE49-F238E27FC236}">
                  <a16:creationId xmlns:a16="http://schemas.microsoft.com/office/drawing/2014/main" id="{4001D5F7-8470-D9EE-3D20-0405CA77E69D}"/>
                </a:ext>
              </a:extLst>
            </p:cNvPr>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89;p45">
              <a:extLst>
                <a:ext uri="{FF2B5EF4-FFF2-40B4-BE49-F238E27FC236}">
                  <a16:creationId xmlns:a16="http://schemas.microsoft.com/office/drawing/2014/main" id="{8FAF414D-BC57-6EC2-4280-B1BC3DDFFD81}"/>
                </a:ext>
              </a:extLst>
            </p:cNvPr>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90;p45">
              <a:extLst>
                <a:ext uri="{FF2B5EF4-FFF2-40B4-BE49-F238E27FC236}">
                  <a16:creationId xmlns:a16="http://schemas.microsoft.com/office/drawing/2014/main" id="{D9D47927-28D2-CF72-7C44-1BE2AA23D440}"/>
                </a:ext>
              </a:extLst>
            </p:cNvPr>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91;p45">
              <a:extLst>
                <a:ext uri="{FF2B5EF4-FFF2-40B4-BE49-F238E27FC236}">
                  <a16:creationId xmlns:a16="http://schemas.microsoft.com/office/drawing/2014/main" id="{D22BA174-5771-857B-9BE5-2EA52B623841}"/>
                </a:ext>
              </a:extLst>
            </p:cNvPr>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92;p45">
              <a:extLst>
                <a:ext uri="{FF2B5EF4-FFF2-40B4-BE49-F238E27FC236}">
                  <a16:creationId xmlns:a16="http://schemas.microsoft.com/office/drawing/2014/main" id="{A1B47C43-0FC6-9BD2-DCA9-3CC0785ACCCF}"/>
                </a:ext>
              </a:extLst>
            </p:cNvPr>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93;p45">
              <a:extLst>
                <a:ext uri="{FF2B5EF4-FFF2-40B4-BE49-F238E27FC236}">
                  <a16:creationId xmlns:a16="http://schemas.microsoft.com/office/drawing/2014/main" id="{F64CEAEA-1186-8CE1-F491-29E3F4EBBC96}"/>
                </a:ext>
              </a:extLst>
            </p:cNvPr>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94;p45">
              <a:extLst>
                <a:ext uri="{FF2B5EF4-FFF2-40B4-BE49-F238E27FC236}">
                  <a16:creationId xmlns:a16="http://schemas.microsoft.com/office/drawing/2014/main" id="{B05C06E6-DE47-F3B5-73F6-57603C5DFA51}"/>
                </a:ext>
              </a:extLst>
            </p:cNvPr>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95;p45">
              <a:extLst>
                <a:ext uri="{FF2B5EF4-FFF2-40B4-BE49-F238E27FC236}">
                  <a16:creationId xmlns:a16="http://schemas.microsoft.com/office/drawing/2014/main" id="{CAE75270-40AD-0145-B8B6-F67711CF25D6}"/>
                </a:ext>
              </a:extLst>
            </p:cNvPr>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194" name="Picture 2" descr="Thành phần trong máu là gì và mất máu nguy hiểm như thế nào? | Medlatec">
            <a:extLst>
              <a:ext uri="{FF2B5EF4-FFF2-40B4-BE49-F238E27FC236}">
                <a16:creationId xmlns:a16="http://schemas.microsoft.com/office/drawing/2014/main" id="{C60B4A49-9225-B0C8-1F42-95F4D0FA2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229" y="1173956"/>
            <a:ext cx="3399859" cy="2526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7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wheel(1)">
                                      <p:cBhvr>
                                        <p:cTn id="20"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9DC16F5-2CF0-9EF3-698A-5116EE7FD6A1}"/>
              </a:ext>
            </a:extLst>
          </p:cNvPr>
          <p:cNvSpPr txBox="1"/>
          <p:nvPr/>
        </p:nvSpPr>
        <p:spPr>
          <a:xfrm>
            <a:off x="1675209" y="284322"/>
            <a:ext cx="5793581" cy="1569660"/>
          </a:xfrm>
          <a:prstGeom prst="rect">
            <a:avLst/>
          </a:prstGeom>
          <a:noFill/>
        </p:spPr>
        <p:txBody>
          <a:bodyPr wrap="square">
            <a:spAutoFit/>
          </a:bodyPr>
          <a:lstStyle/>
          <a:p>
            <a:pPr marL="342900" lvl="0" rtl="0">
              <a:spcBef>
                <a:spcPts val="0"/>
              </a:spcBef>
              <a:spcAft>
                <a:spcPts val="0"/>
              </a:spcAft>
              <a:buFont typeface="Arial" panose="020B0604020202020204" pitchFamily="34" charset="0"/>
              <a:buChar char="•"/>
            </a:pPr>
            <a:r>
              <a:rPr lang="vi-VN" sz="2400" b="0" i="0">
                <a:solidFill>
                  <a:schemeClr val="accent6">
                    <a:lumMod val="50000"/>
                  </a:schemeClr>
                </a:solidFill>
                <a:effectLst/>
                <a:latin typeface="+mj-lt"/>
              </a:rPr>
              <a:t>Năm 2017, một liệu pháp GENE có tên là liệu pháp tế bào CAR-T đã được FDA chấp thuận dùng trong điều trị bệnh bạch cầu cấp dòng lympho (ALL).</a:t>
            </a:r>
            <a:endParaRPr lang="vi-VN" sz="2400">
              <a:solidFill>
                <a:schemeClr val="accent6">
                  <a:lumMod val="50000"/>
                </a:schemeClr>
              </a:solidFill>
              <a:latin typeface="+mj-lt"/>
            </a:endParaRPr>
          </a:p>
        </p:txBody>
      </p:sp>
      <p:pic>
        <p:nvPicPr>
          <p:cNvPr id="9218" name="Picture 2" descr="Bạch cầu cấp dòng lympho">
            <a:extLst>
              <a:ext uri="{FF2B5EF4-FFF2-40B4-BE49-F238E27FC236}">
                <a16:creationId xmlns:a16="http://schemas.microsoft.com/office/drawing/2014/main" id="{F570A753-23B4-CA1C-D577-F91B2960A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21630" y="2177475"/>
            <a:ext cx="5847159" cy="2381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0570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circle(in)">
                                      <p:cBhvr>
                                        <p:cTn id="14"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6" name="Rectangle 5">
            <a:extLst>
              <a:ext uri="{FF2B5EF4-FFF2-40B4-BE49-F238E27FC236}">
                <a16:creationId xmlns:a16="http://schemas.microsoft.com/office/drawing/2014/main" id="{268129BA-90BA-45EB-A747-DFEFC0128B81}"/>
              </a:ext>
            </a:extLst>
          </p:cNvPr>
          <p:cNvSpPr/>
          <p:nvPr/>
        </p:nvSpPr>
        <p:spPr>
          <a:xfrm>
            <a:off x="0" y="0"/>
            <a:ext cx="9204960" cy="119062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7" name="Group 6">
            <a:extLst>
              <a:ext uri="{FF2B5EF4-FFF2-40B4-BE49-F238E27FC236}">
                <a16:creationId xmlns:a16="http://schemas.microsoft.com/office/drawing/2014/main" id="{DEE8E9D6-F07F-4EBE-8C8F-1775A65722B8}"/>
              </a:ext>
            </a:extLst>
          </p:cNvPr>
          <p:cNvGrpSpPr/>
          <p:nvPr/>
        </p:nvGrpSpPr>
        <p:grpSpPr>
          <a:xfrm>
            <a:off x="452119" y="151324"/>
            <a:ext cx="8691881" cy="1171989"/>
            <a:chOff x="1810592" y="2682044"/>
            <a:chExt cx="9729430" cy="1171989"/>
          </a:xfrm>
        </p:grpSpPr>
        <p:sp>
          <p:nvSpPr>
            <p:cNvPr id="8" name="AutoShape 11">
              <a:extLst>
                <a:ext uri="{FF2B5EF4-FFF2-40B4-BE49-F238E27FC236}">
                  <a16:creationId xmlns:a16="http://schemas.microsoft.com/office/drawing/2014/main" id="{CAD32246-98A5-4FDF-AD8D-7793447A786B}"/>
                </a:ext>
              </a:extLst>
            </p:cNvPr>
            <p:cNvSpPr>
              <a:spLocks noChangeArrowheads="1"/>
            </p:cNvSpPr>
            <p:nvPr/>
          </p:nvSpPr>
          <p:spPr bwMode="ltGray">
            <a:xfrm>
              <a:off x="1810592" y="2682044"/>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Myriad Pro Black SemiCond" panose="020B0903030403020204" pitchFamily="34" charset="0"/>
                <a:ea typeface="+mn-ea"/>
                <a:cs typeface="+mn-cs"/>
              </a:endParaRPr>
            </a:p>
          </p:txBody>
        </p:sp>
        <p:sp>
          <p:nvSpPr>
            <p:cNvPr id="9" name="Text Box 16">
              <a:extLst>
                <a:ext uri="{FF2B5EF4-FFF2-40B4-BE49-F238E27FC236}">
                  <a16:creationId xmlns:a16="http://schemas.microsoft.com/office/drawing/2014/main" id="{D41248EC-930F-4227-9139-2327EE9CE22F}"/>
                </a:ext>
              </a:extLst>
            </p:cNvPr>
            <p:cNvSpPr txBox="1">
              <a:spLocks noChangeArrowheads="1"/>
            </p:cNvSpPr>
            <p:nvPr/>
          </p:nvSpPr>
          <p:spPr bwMode="black">
            <a:xfrm>
              <a:off x="1813767" y="2842571"/>
              <a:ext cx="1743075" cy="52854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0" lang="vi-VN"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rPr>
                <a:t>PHẦN II</a:t>
              </a:r>
              <a:endParaRPr kumimoji="0" lang="en-US" sz="2400" b="1" i="0" u="none" strike="noStrike" kern="1200" cap="none" spc="0" normalizeH="0" baseline="0" noProof="0" dirty="0">
                <a:ln>
                  <a:noFill/>
                </a:ln>
                <a:solidFill>
                  <a:srgbClr val="F8F8F8"/>
                </a:solidFill>
                <a:effectLst/>
                <a:uLnTx/>
                <a:uFillTx/>
                <a:latin typeface="Myriad Pro Black SemiCond" panose="020B0903030403020204" pitchFamily="34" charset="0"/>
                <a:ea typeface="+mn-ea"/>
                <a:cs typeface="+mn-cs"/>
              </a:endParaRPr>
            </a:p>
          </p:txBody>
        </p:sp>
        <p:sp>
          <p:nvSpPr>
            <p:cNvPr id="10" name="Rectangle 18">
              <a:extLst>
                <a:ext uri="{FF2B5EF4-FFF2-40B4-BE49-F238E27FC236}">
                  <a16:creationId xmlns:a16="http://schemas.microsoft.com/office/drawing/2014/main" id="{925DCC3F-2CEA-4FA7-89A8-53147E66C5B7}"/>
                </a:ext>
              </a:extLst>
            </p:cNvPr>
            <p:cNvSpPr>
              <a:spLocks noChangeArrowheads="1"/>
            </p:cNvSpPr>
            <p:nvPr/>
          </p:nvSpPr>
          <p:spPr bwMode="gray">
            <a:xfrm>
              <a:off x="3828195" y="2851771"/>
              <a:ext cx="7711827" cy="1002262"/>
            </a:xfrm>
            <a:prstGeom prst="rect">
              <a:avLst/>
            </a:prstGeom>
            <a:noFill/>
            <a:ln w="9525" algn="ctr">
              <a:noFill/>
              <a:miter lim="800000"/>
              <a:headEnd/>
              <a:tailEnd/>
            </a:ln>
            <a:effectLst/>
          </p:spPr>
          <p:txBody>
            <a:bodyPr wrap="square">
              <a:spAutoFit/>
            </a:bodyPr>
            <a:lstStyle/>
            <a:p>
              <a:pPr marL="171450" marR="0" lvl="0" indent="-171450" algn="just" defTabSz="914400" rtl="0" eaLnBrk="1" fontAlgn="base" latinLnBrk="0" hangingPunct="1">
                <a:lnSpc>
                  <a:spcPct val="13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rPr>
                <a:t>MỘT SỐ THÀNH TỰU TRONG SỬ DỤNG TẾ BÀO GỐC</a:t>
              </a:r>
              <a:endParaRPr kumimoji="0" lang="en-US" sz="2400" b="0" i="0" u="none" strike="noStrike" kern="1200" cap="none" spc="0" normalizeH="0" baseline="0" noProof="0" dirty="0">
                <a:ln>
                  <a:noFill/>
                </a:ln>
                <a:solidFill>
                  <a:srgbClr val="080808"/>
                </a:solidFill>
                <a:effectLst/>
                <a:uLnTx/>
                <a:uFillTx/>
                <a:latin typeface="Myriad Pro Black SemiCond" panose="020B0903030403020204" pitchFamily="34" charset="0"/>
                <a:ea typeface="+mn-ea"/>
                <a:cs typeface="+mn-cs"/>
              </a:endParaRPr>
            </a:p>
          </p:txBody>
        </p:sp>
        <p:pic>
          <p:nvPicPr>
            <p:cNvPr id="11" name="Picture 10" descr="1">
              <a:extLst>
                <a:ext uri="{FF2B5EF4-FFF2-40B4-BE49-F238E27FC236}">
                  <a16:creationId xmlns:a16="http://schemas.microsoft.com/office/drawing/2014/main" id="{4F5CEAA2-90D0-4716-9049-E16A2CE6D70A}"/>
                </a:ext>
              </a:extLst>
            </p:cNvPr>
            <p:cNvPicPr>
              <a:picLocks noChangeAspect="1" noChangeArrowheads="1"/>
            </p:cNvPicPr>
            <p:nvPr/>
          </p:nvPicPr>
          <p:blipFill>
            <a:blip r:embed="rId3"/>
            <a:srcRect/>
            <a:stretch>
              <a:fillRect/>
            </a:stretch>
          </p:blipFill>
          <p:spPr bwMode="auto">
            <a:xfrm>
              <a:off x="1867742" y="2705856"/>
              <a:ext cx="1689100" cy="244475"/>
            </a:xfrm>
            <a:prstGeom prst="rect">
              <a:avLst/>
            </a:prstGeom>
            <a:noFill/>
          </p:spPr>
        </p:pic>
      </p:grpSp>
      <p:grpSp>
        <p:nvGrpSpPr>
          <p:cNvPr id="19" name="Group 18">
            <a:extLst>
              <a:ext uri="{FF2B5EF4-FFF2-40B4-BE49-F238E27FC236}">
                <a16:creationId xmlns:a16="http://schemas.microsoft.com/office/drawing/2014/main" id="{EA5E9B53-6C67-4536-99AD-C5208C0CC352}"/>
              </a:ext>
            </a:extLst>
          </p:cNvPr>
          <p:cNvGrpSpPr/>
          <p:nvPr/>
        </p:nvGrpSpPr>
        <p:grpSpPr>
          <a:xfrm>
            <a:off x="386474" y="1457573"/>
            <a:ext cx="4525160" cy="584775"/>
            <a:chOff x="1607346" y="2478256"/>
            <a:chExt cx="3736179" cy="584775"/>
          </a:xfrm>
        </p:grpSpPr>
        <p:sp>
          <p:nvSpPr>
            <p:cNvPr id="20" name="AutoShape 4">
              <a:extLst>
                <a:ext uri="{FF2B5EF4-FFF2-40B4-BE49-F238E27FC236}">
                  <a16:creationId xmlns:a16="http://schemas.microsoft.com/office/drawing/2014/main" id="{76BD06BD-76E0-4556-AEAF-8FC52C556BA9}"/>
                </a:ext>
              </a:extLst>
            </p:cNvPr>
            <p:cNvSpPr>
              <a:spLocks noChangeArrowheads="1"/>
            </p:cNvSpPr>
            <p:nvPr/>
          </p:nvSpPr>
          <p:spPr bwMode="gray">
            <a:xfrm>
              <a:off x="1686721" y="2527468"/>
              <a:ext cx="3513928" cy="503238"/>
            </a:xfrm>
            <a:prstGeom prst="roundRect">
              <a:avLst>
                <a:gd name="adj" fmla="val 50000"/>
              </a:avLst>
            </a:prstGeom>
            <a:noFill/>
            <a:ln w="28575">
              <a:solidFill>
                <a:schemeClr val="accent1"/>
              </a:solidFill>
              <a:round/>
              <a:headEnd/>
              <a:tailEnd/>
            </a:ln>
            <a:effectLst/>
          </p:spPr>
          <p:txBody>
            <a:bodyPr wrap="none" anchor="ctr"/>
            <a:lstStyle/>
            <a:p>
              <a:pPr fontAlgn="base">
                <a:spcBef>
                  <a:spcPct val="0"/>
                </a:spcBef>
                <a:spcAft>
                  <a:spcPct val="0"/>
                </a:spcAft>
              </a:pPr>
              <a:endParaRPr lang="en-US" sz="2400">
                <a:solidFill>
                  <a:srgbClr val="000000"/>
                </a:solidFill>
                <a:latin typeface="Myriad Pro SemiCond" panose="020B0503030403020204" pitchFamily="34" charset="0"/>
              </a:endParaRPr>
            </a:p>
          </p:txBody>
        </p:sp>
        <p:grpSp>
          <p:nvGrpSpPr>
            <p:cNvPr id="22" name="Group 11">
              <a:extLst>
                <a:ext uri="{FF2B5EF4-FFF2-40B4-BE49-F238E27FC236}">
                  <a16:creationId xmlns:a16="http://schemas.microsoft.com/office/drawing/2014/main" id="{92209D09-8B84-410A-B28F-9835BB6DE72A}"/>
                </a:ext>
              </a:extLst>
            </p:cNvPr>
            <p:cNvGrpSpPr>
              <a:grpSpLocks/>
            </p:cNvGrpSpPr>
            <p:nvPr/>
          </p:nvGrpSpPr>
          <p:grpSpPr bwMode="auto">
            <a:xfrm>
              <a:off x="1607346" y="2510006"/>
              <a:ext cx="523875" cy="527050"/>
              <a:chOff x="1188" y="1705"/>
              <a:chExt cx="330" cy="332"/>
            </a:xfrm>
          </p:grpSpPr>
          <p:sp>
            <p:nvSpPr>
              <p:cNvPr id="25" name="Oval 12">
                <a:extLst>
                  <a:ext uri="{FF2B5EF4-FFF2-40B4-BE49-F238E27FC236}">
                    <a16:creationId xmlns:a16="http://schemas.microsoft.com/office/drawing/2014/main" id="{0360CB2C-CF2B-4F09-B415-B89DA32300BD}"/>
                  </a:ext>
                </a:extLst>
              </p:cNvPr>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2400">
                  <a:solidFill>
                    <a:srgbClr val="000000"/>
                  </a:solidFill>
                  <a:latin typeface="Myriad Pro SemiCond" panose="020B0503030403020204" pitchFamily="34" charset="0"/>
                </a:endParaRPr>
              </a:p>
            </p:txBody>
          </p:sp>
          <p:pic>
            <p:nvPicPr>
              <p:cNvPr id="26" name="Picture 13" descr="drop">
                <a:extLst>
                  <a:ext uri="{FF2B5EF4-FFF2-40B4-BE49-F238E27FC236}">
                    <a16:creationId xmlns:a16="http://schemas.microsoft.com/office/drawing/2014/main" id="{14B949ED-A127-4CFC-8B99-35725157F5EB}"/>
                  </a:ext>
                </a:extLst>
              </p:cNvPr>
              <p:cNvPicPr>
                <a:picLocks noChangeAspect="1" noChangeArrowheads="1"/>
              </p:cNvPicPr>
              <p:nvPr/>
            </p:nvPicPr>
            <p:blipFill>
              <a:blip r:embed="rId4" cstate="print"/>
              <a:srcRect/>
              <a:stretch>
                <a:fillRect/>
              </a:stretch>
            </p:blipFill>
            <p:spPr bwMode="gray">
              <a:xfrm>
                <a:off x="1190" y="1705"/>
                <a:ext cx="328" cy="329"/>
              </a:xfrm>
              <a:prstGeom prst="rect">
                <a:avLst/>
              </a:prstGeom>
              <a:noFill/>
            </p:spPr>
          </p:pic>
        </p:grpSp>
        <p:sp>
          <p:nvSpPr>
            <p:cNvPr id="23" name="Text Box 14">
              <a:extLst>
                <a:ext uri="{FF2B5EF4-FFF2-40B4-BE49-F238E27FC236}">
                  <a16:creationId xmlns:a16="http://schemas.microsoft.com/office/drawing/2014/main" id="{C222E904-52DB-4CED-836E-8FCAE101F098}"/>
                </a:ext>
              </a:extLst>
            </p:cNvPr>
            <p:cNvSpPr txBox="1">
              <a:spLocks noChangeArrowheads="1"/>
            </p:cNvSpPr>
            <p:nvPr/>
          </p:nvSpPr>
          <p:spPr bwMode="gray">
            <a:xfrm>
              <a:off x="1658146" y="2478256"/>
              <a:ext cx="346075" cy="5847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dirty="0">
                  <a:solidFill>
                    <a:srgbClr val="FFFFFF"/>
                  </a:solidFill>
                  <a:latin typeface="Myriad Pro SemiCond" panose="020B0503030403020204" pitchFamily="34" charset="0"/>
                  <a:cs typeface="Arial" charset="0"/>
                </a:rPr>
                <a:t>2</a:t>
              </a:r>
            </a:p>
          </p:txBody>
        </p:sp>
        <p:sp>
          <p:nvSpPr>
            <p:cNvPr id="24" name="Text Box 24">
              <a:extLst>
                <a:ext uri="{FF2B5EF4-FFF2-40B4-BE49-F238E27FC236}">
                  <a16:creationId xmlns:a16="http://schemas.microsoft.com/office/drawing/2014/main" id="{E4B29DAA-EE04-4339-B4C0-6DF130A303A7}"/>
                </a:ext>
              </a:extLst>
            </p:cNvPr>
            <p:cNvSpPr txBox="1">
              <a:spLocks noChangeArrowheads="1"/>
            </p:cNvSpPr>
            <p:nvPr/>
          </p:nvSpPr>
          <p:spPr bwMode="gray">
            <a:xfrm>
              <a:off x="2182021" y="2548106"/>
              <a:ext cx="3161504" cy="461665"/>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Tế bào gốc và ung thư</a:t>
              </a:r>
              <a:endParaRPr lang="en-US" sz="2400" b="1" dirty="0">
                <a:solidFill>
                  <a:srgbClr val="000000"/>
                </a:solidFill>
                <a:latin typeface="Myriad Pro SemiCond" panose="020B0503030403020204" pitchFamily="34" charset="0"/>
                <a:cs typeface="Arial" charset="0"/>
              </a:endParaRPr>
            </a:p>
          </p:txBody>
        </p:sp>
      </p:grpSp>
      <p:grpSp>
        <p:nvGrpSpPr>
          <p:cNvPr id="27" name="Group 26">
            <a:extLst>
              <a:ext uri="{FF2B5EF4-FFF2-40B4-BE49-F238E27FC236}">
                <a16:creationId xmlns:a16="http://schemas.microsoft.com/office/drawing/2014/main" id="{2B1EB749-F9DC-4E1A-B176-D213D47219A1}"/>
              </a:ext>
            </a:extLst>
          </p:cNvPr>
          <p:cNvGrpSpPr/>
          <p:nvPr/>
        </p:nvGrpSpPr>
        <p:grpSpPr>
          <a:xfrm>
            <a:off x="-218783" y="2434789"/>
            <a:ext cx="9362783" cy="1385399"/>
            <a:chOff x="140834" y="3194117"/>
            <a:chExt cx="9362783" cy="820602"/>
          </a:xfrm>
        </p:grpSpPr>
        <p:sp>
          <p:nvSpPr>
            <p:cNvPr id="28" name="Rectangle 27">
              <a:extLst>
                <a:ext uri="{FF2B5EF4-FFF2-40B4-BE49-F238E27FC236}">
                  <a16:creationId xmlns:a16="http://schemas.microsoft.com/office/drawing/2014/main" id="{3A469835-761E-4AA8-A952-1994CCD21FDD}"/>
                </a:ext>
              </a:extLst>
            </p:cNvPr>
            <p:cNvSpPr/>
            <p:nvPr/>
          </p:nvSpPr>
          <p:spPr>
            <a:xfrm>
              <a:off x="435935" y="3301353"/>
              <a:ext cx="9067682" cy="713366"/>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SemiCond" panose="020B0503030403020204" pitchFamily="34" charset="0"/>
              </a:endParaRPr>
            </a:p>
          </p:txBody>
        </p:sp>
        <p:sp>
          <p:nvSpPr>
            <p:cNvPr id="29" name="TextBox 28">
              <a:extLst>
                <a:ext uri="{FF2B5EF4-FFF2-40B4-BE49-F238E27FC236}">
                  <a16:creationId xmlns:a16="http://schemas.microsoft.com/office/drawing/2014/main" id="{22E72C6D-0C67-4930-A622-F223BB8BE493}"/>
                </a:ext>
              </a:extLst>
            </p:cNvPr>
            <p:cNvSpPr txBox="1"/>
            <p:nvPr/>
          </p:nvSpPr>
          <p:spPr>
            <a:xfrm>
              <a:off x="816605" y="3411360"/>
              <a:ext cx="8497447" cy="506113"/>
            </a:xfrm>
            <a:prstGeom prst="rect">
              <a:avLst/>
            </a:prstGeom>
            <a:noFill/>
          </p:spPr>
          <p:txBody>
            <a:bodyPr wrap="square" rtlCol="0">
              <a:spAutoFit/>
            </a:bodyPr>
            <a:lstStyle/>
            <a:p>
              <a:pPr>
                <a:lnSpc>
                  <a:spcPct val="120000"/>
                </a:lnSpc>
              </a:pPr>
              <a:r>
                <a:rPr lang="vi-VN" sz="2200" b="1" dirty="0">
                  <a:solidFill>
                    <a:schemeClr val="bg1"/>
                  </a:solidFill>
                  <a:latin typeface="Myriad Pro SemiCond" panose="020B0503030403020204" pitchFamily="34" charset="0"/>
                </a:rPr>
                <a:t>10. Tại sao việc chữa trị các bệnh ung thư lại gặp rất nhiều khó khăn?</a:t>
              </a:r>
            </a:p>
          </p:txBody>
        </p:sp>
        <p:sp>
          <p:nvSpPr>
            <p:cNvPr id="30" name="Flowchart: Connector 29">
              <a:extLst>
                <a:ext uri="{FF2B5EF4-FFF2-40B4-BE49-F238E27FC236}">
                  <a16:creationId xmlns:a16="http://schemas.microsoft.com/office/drawing/2014/main" id="{AF09E54C-6100-4251-B249-46B044B0704C}"/>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SemiCond" panose="020B0503030403020204" pitchFamily="34" charset="0"/>
              </a:endParaRPr>
            </a:p>
          </p:txBody>
        </p:sp>
        <p:pic>
          <p:nvPicPr>
            <p:cNvPr id="31" name="Picture 6">
              <a:extLst>
                <a:ext uri="{FF2B5EF4-FFF2-40B4-BE49-F238E27FC236}">
                  <a16:creationId xmlns:a16="http://schemas.microsoft.com/office/drawing/2014/main" id="{5C7323BF-71BF-408B-95E2-63E668235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66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8715D-9E30-4C59-922D-3509FECBAE33}"/>
              </a:ext>
            </a:extLst>
          </p:cNvPr>
          <p:cNvSpPr/>
          <p:nvPr/>
        </p:nvSpPr>
        <p:spPr>
          <a:xfrm>
            <a:off x="0" y="0"/>
            <a:ext cx="9144000" cy="119062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5" name="Group 4">
            <a:extLst>
              <a:ext uri="{FF2B5EF4-FFF2-40B4-BE49-F238E27FC236}">
                <a16:creationId xmlns:a16="http://schemas.microsoft.com/office/drawing/2014/main" id="{983ABF3E-A41F-440D-8248-BF6EE758D802}"/>
              </a:ext>
            </a:extLst>
          </p:cNvPr>
          <p:cNvGrpSpPr/>
          <p:nvPr/>
        </p:nvGrpSpPr>
        <p:grpSpPr>
          <a:xfrm>
            <a:off x="445948" y="165100"/>
            <a:ext cx="7145045" cy="930275"/>
            <a:chOff x="1810592" y="4730038"/>
            <a:chExt cx="9526727" cy="930275"/>
          </a:xfrm>
        </p:grpSpPr>
        <p:sp>
          <p:nvSpPr>
            <p:cNvPr id="6" name="AutoShape 14">
              <a:extLst>
                <a:ext uri="{FF2B5EF4-FFF2-40B4-BE49-F238E27FC236}">
                  <a16:creationId xmlns:a16="http://schemas.microsoft.com/office/drawing/2014/main" id="{5BF1B4DB-7B4A-44BE-BD21-896276099DAF}"/>
                </a:ext>
              </a:extLst>
            </p:cNvPr>
            <p:cNvSpPr>
              <a:spLocks noChangeArrowheads="1"/>
            </p:cNvSpPr>
            <p:nvPr/>
          </p:nvSpPr>
          <p:spPr bwMode="ltGray">
            <a:xfrm>
              <a:off x="1810592" y="4730038"/>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lgn="ctr" fontAlgn="base">
                <a:lnSpc>
                  <a:spcPct val="130000"/>
                </a:lnSpc>
                <a:spcBef>
                  <a:spcPct val="0"/>
                </a:spcBef>
                <a:spcAft>
                  <a:spcPct val="0"/>
                </a:spcAft>
              </a:pPr>
              <a:endParaRPr lang="en-US">
                <a:solidFill>
                  <a:srgbClr val="000000"/>
                </a:solidFill>
                <a:latin typeface="Myriad Pro SemiCond" panose="020B0503030403020204" pitchFamily="34" charset="0"/>
              </a:endParaRPr>
            </a:p>
          </p:txBody>
        </p:sp>
        <p:sp>
          <p:nvSpPr>
            <p:cNvPr id="7" name="Text Box 17">
              <a:extLst>
                <a:ext uri="{FF2B5EF4-FFF2-40B4-BE49-F238E27FC236}">
                  <a16:creationId xmlns:a16="http://schemas.microsoft.com/office/drawing/2014/main" id="{DD033783-003E-40F8-858F-1CF199C80DB8}"/>
                </a:ext>
              </a:extLst>
            </p:cNvPr>
            <p:cNvSpPr txBox="1">
              <a:spLocks noChangeArrowheads="1"/>
            </p:cNvSpPr>
            <p:nvPr/>
          </p:nvSpPr>
          <p:spPr bwMode="black">
            <a:xfrm>
              <a:off x="1820116" y="4942296"/>
              <a:ext cx="1711325" cy="450508"/>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base">
                <a:lnSpc>
                  <a:spcPct val="130000"/>
                </a:lnSpc>
                <a:spcBef>
                  <a:spcPct val="50000"/>
                </a:spcBef>
                <a:spcAft>
                  <a:spcPct val="0"/>
                </a:spcAft>
              </a:pPr>
              <a:r>
                <a:rPr lang="vi-VN" sz="2000" b="1" dirty="0">
                  <a:solidFill>
                    <a:srgbClr val="F8F8F8"/>
                  </a:solidFill>
                  <a:latin typeface="Myriad Pro Black SemiCond" panose="020B0903030403020204" pitchFamily="34" charset="0"/>
                </a:rPr>
                <a:t>PHẦN III</a:t>
              </a:r>
              <a:endParaRPr lang="en-US" sz="2000" b="1" dirty="0">
                <a:solidFill>
                  <a:srgbClr val="F8F8F8"/>
                </a:solidFill>
                <a:latin typeface="Myriad Pro Black SemiCond" panose="020B0903030403020204" pitchFamily="34" charset="0"/>
              </a:endParaRPr>
            </a:p>
          </p:txBody>
        </p:sp>
        <p:sp>
          <p:nvSpPr>
            <p:cNvPr id="8" name="Rectangle 19">
              <a:extLst>
                <a:ext uri="{FF2B5EF4-FFF2-40B4-BE49-F238E27FC236}">
                  <a16:creationId xmlns:a16="http://schemas.microsoft.com/office/drawing/2014/main" id="{9636BBC5-C9C8-4D92-8B0D-8248F6C8A62A}"/>
                </a:ext>
              </a:extLst>
            </p:cNvPr>
            <p:cNvSpPr>
              <a:spLocks noChangeArrowheads="1"/>
            </p:cNvSpPr>
            <p:nvPr/>
          </p:nvSpPr>
          <p:spPr bwMode="gray">
            <a:xfrm>
              <a:off x="3658442" y="4941270"/>
              <a:ext cx="7678877" cy="528927"/>
            </a:xfrm>
            <a:prstGeom prst="rect">
              <a:avLst/>
            </a:prstGeom>
            <a:noFill/>
            <a:ln w="9525" algn="ctr">
              <a:noFill/>
              <a:miter lim="800000"/>
              <a:headEnd/>
              <a:tailEnd/>
            </a:ln>
            <a:effectLst/>
          </p:spPr>
          <p:txBody>
            <a:bodyPr wrap="square">
              <a:spAutoFit/>
            </a:bodyPr>
            <a:lstStyle/>
            <a:p>
              <a:pPr marL="171450" indent="-171450" algn="just" fontAlgn="base">
                <a:lnSpc>
                  <a:spcPct val="130000"/>
                </a:lnSpc>
                <a:spcBef>
                  <a:spcPct val="0"/>
                </a:spcBef>
                <a:spcAft>
                  <a:spcPct val="0"/>
                </a:spcAft>
              </a:pPr>
              <a:r>
                <a:rPr lang="en-US" sz="2400" dirty="0">
                  <a:solidFill>
                    <a:srgbClr val="080808"/>
                  </a:solidFill>
                  <a:latin typeface="Myriad Pro SemiCond" panose="020B0503030403020204" pitchFamily="34" charset="0"/>
                </a:rPr>
                <a:t> </a:t>
              </a:r>
              <a:r>
                <a:rPr lang="vi-VN" sz="2400" dirty="0">
                  <a:solidFill>
                    <a:srgbClr val="080808"/>
                  </a:solidFill>
                  <a:latin typeface="Myriad Pro Black SemiCond" panose="020B0903030403020204" pitchFamily="34" charset="0"/>
                </a:rPr>
                <a:t>TẦM QUAN TRỌNG CỦA VIỆC SỬ DỤNG TẾ BÀO GỐC</a:t>
              </a:r>
              <a:endParaRPr lang="en-US" sz="2400" dirty="0">
                <a:solidFill>
                  <a:srgbClr val="080808"/>
                </a:solidFill>
                <a:latin typeface="Myriad Pro Black SemiCond" panose="020B0903030403020204" pitchFamily="34" charset="0"/>
              </a:endParaRPr>
            </a:p>
          </p:txBody>
        </p:sp>
        <p:pic>
          <p:nvPicPr>
            <p:cNvPr id="9" name="Picture 8" descr="1">
              <a:extLst>
                <a:ext uri="{FF2B5EF4-FFF2-40B4-BE49-F238E27FC236}">
                  <a16:creationId xmlns:a16="http://schemas.microsoft.com/office/drawing/2014/main" id="{21B5B0B2-B951-4F83-A615-F303A4A91CFD}"/>
                </a:ext>
              </a:extLst>
            </p:cNvPr>
            <p:cNvPicPr>
              <a:picLocks noChangeAspect="1" noChangeArrowheads="1"/>
            </p:cNvPicPr>
            <p:nvPr/>
          </p:nvPicPr>
          <p:blipFill>
            <a:blip r:embed="rId2"/>
            <a:srcRect/>
            <a:stretch>
              <a:fillRect/>
            </a:stretch>
          </p:blipFill>
          <p:spPr bwMode="auto">
            <a:xfrm>
              <a:off x="1869329" y="4755438"/>
              <a:ext cx="1689100" cy="244475"/>
            </a:xfrm>
            <a:prstGeom prst="rect">
              <a:avLst/>
            </a:prstGeom>
            <a:noFill/>
          </p:spPr>
        </p:pic>
      </p:grpSp>
      <p:grpSp>
        <p:nvGrpSpPr>
          <p:cNvPr id="10" name="Group 9">
            <a:extLst>
              <a:ext uri="{FF2B5EF4-FFF2-40B4-BE49-F238E27FC236}">
                <a16:creationId xmlns:a16="http://schemas.microsoft.com/office/drawing/2014/main" id="{393BB96F-B144-4CAE-85E4-4123FC841D9F}"/>
              </a:ext>
            </a:extLst>
          </p:cNvPr>
          <p:cNvGrpSpPr/>
          <p:nvPr/>
        </p:nvGrpSpPr>
        <p:grpSpPr>
          <a:xfrm>
            <a:off x="0" y="1377483"/>
            <a:ext cx="8656320" cy="579438"/>
            <a:chOff x="1615280" y="1812308"/>
            <a:chExt cx="6738145" cy="579438"/>
          </a:xfrm>
        </p:grpSpPr>
        <p:sp>
          <p:nvSpPr>
            <p:cNvPr id="11" name="AutoShape 5">
              <a:extLst>
                <a:ext uri="{FF2B5EF4-FFF2-40B4-BE49-F238E27FC236}">
                  <a16:creationId xmlns:a16="http://schemas.microsoft.com/office/drawing/2014/main" id="{D5486886-37ED-4E6B-91EE-9B76E278CA79}"/>
                </a:ext>
              </a:extLst>
            </p:cNvPr>
            <p:cNvSpPr>
              <a:spLocks noChangeArrowheads="1"/>
            </p:cNvSpPr>
            <p:nvPr/>
          </p:nvSpPr>
          <p:spPr bwMode="gray">
            <a:xfrm>
              <a:off x="1694656" y="1861521"/>
              <a:ext cx="6544470" cy="503237"/>
            </a:xfrm>
            <a:prstGeom prst="roundRect">
              <a:avLst>
                <a:gd name="adj" fmla="val 50000"/>
              </a:avLst>
            </a:prstGeom>
            <a:noFill/>
            <a:ln w="28575">
              <a:solidFill>
                <a:schemeClr val="accent2"/>
              </a:solid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grpSp>
          <p:nvGrpSpPr>
            <p:cNvPr id="12" name="Group 7">
              <a:extLst>
                <a:ext uri="{FF2B5EF4-FFF2-40B4-BE49-F238E27FC236}">
                  <a16:creationId xmlns:a16="http://schemas.microsoft.com/office/drawing/2014/main" id="{0B787C44-2D75-4684-ACC4-A54491DBCCA6}"/>
                </a:ext>
              </a:extLst>
            </p:cNvPr>
            <p:cNvGrpSpPr>
              <a:grpSpLocks/>
            </p:cNvGrpSpPr>
            <p:nvPr/>
          </p:nvGrpSpPr>
          <p:grpSpPr bwMode="auto">
            <a:xfrm>
              <a:off x="1615280" y="1844058"/>
              <a:ext cx="523875" cy="527050"/>
              <a:chOff x="720" y="1488"/>
              <a:chExt cx="806" cy="808"/>
            </a:xfrm>
          </p:grpSpPr>
          <p:sp>
            <p:nvSpPr>
              <p:cNvPr id="15" name="Oval 8">
                <a:extLst>
                  <a:ext uri="{FF2B5EF4-FFF2-40B4-BE49-F238E27FC236}">
                    <a16:creationId xmlns:a16="http://schemas.microsoft.com/office/drawing/2014/main" id="{C566066F-6437-4473-8EBE-C6ADC0E961FB}"/>
                  </a:ext>
                </a:extLst>
              </p:cNvPr>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pic>
            <p:nvPicPr>
              <p:cNvPr id="16" name="Picture 9" descr="drop">
                <a:extLst>
                  <a:ext uri="{FF2B5EF4-FFF2-40B4-BE49-F238E27FC236}">
                    <a16:creationId xmlns:a16="http://schemas.microsoft.com/office/drawing/2014/main" id="{E53CA835-DA92-47B9-AC14-8C7FA93B23EA}"/>
                  </a:ext>
                </a:extLst>
              </p:cNvPr>
              <p:cNvPicPr>
                <a:picLocks noChangeAspect="1" noChangeArrowheads="1"/>
              </p:cNvPicPr>
              <p:nvPr/>
            </p:nvPicPr>
            <p:blipFill>
              <a:blip r:embed="rId3" cstate="print"/>
              <a:srcRect/>
              <a:stretch>
                <a:fillRect/>
              </a:stretch>
            </p:blipFill>
            <p:spPr bwMode="gray">
              <a:xfrm>
                <a:off x="721" y="1488"/>
                <a:ext cx="800" cy="800"/>
              </a:xfrm>
              <a:prstGeom prst="rect">
                <a:avLst/>
              </a:prstGeom>
              <a:noFill/>
            </p:spPr>
          </p:pic>
        </p:grpSp>
        <p:sp>
          <p:nvSpPr>
            <p:cNvPr id="13" name="Text Box 10">
              <a:extLst>
                <a:ext uri="{FF2B5EF4-FFF2-40B4-BE49-F238E27FC236}">
                  <a16:creationId xmlns:a16="http://schemas.microsoft.com/office/drawing/2014/main" id="{646E0359-22B7-4721-B7B6-CDED9997EF8C}"/>
                </a:ext>
              </a:extLst>
            </p:cNvPr>
            <p:cNvSpPr txBox="1">
              <a:spLocks noChangeArrowheads="1"/>
            </p:cNvSpPr>
            <p:nvPr/>
          </p:nvSpPr>
          <p:spPr bwMode="gray">
            <a:xfrm>
              <a:off x="1661318" y="1812308"/>
              <a:ext cx="327025" cy="5794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a:solidFill>
                    <a:srgbClr val="FFFFFF"/>
                  </a:solidFill>
                  <a:latin typeface="Myriad Pro SemiCond" panose="020B0503030403020204" pitchFamily="34" charset="0"/>
                  <a:cs typeface="Arial" charset="0"/>
                </a:rPr>
                <a:t>1</a:t>
              </a:r>
            </a:p>
          </p:txBody>
        </p:sp>
        <p:sp>
          <p:nvSpPr>
            <p:cNvPr id="14" name="Text Box 23">
              <a:extLst>
                <a:ext uri="{FF2B5EF4-FFF2-40B4-BE49-F238E27FC236}">
                  <a16:creationId xmlns:a16="http://schemas.microsoft.com/office/drawing/2014/main" id="{7E97CA07-7BA2-4AF6-B8F5-C2977F028D0B}"/>
                </a:ext>
              </a:extLst>
            </p:cNvPr>
            <p:cNvSpPr txBox="1">
              <a:spLocks noChangeArrowheads="1"/>
            </p:cNvSpPr>
            <p:nvPr/>
          </p:nvSpPr>
          <p:spPr bwMode="gray">
            <a:xfrm>
              <a:off x="2189955" y="1882158"/>
              <a:ext cx="6163470" cy="461665"/>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Tầm quan trọng trong việc sử dụng tế bào gốc</a:t>
              </a:r>
              <a:endParaRPr lang="en-US" sz="2400" b="1" dirty="0">
                <a:solidFill>
                  <a:srgbClr val="000000"/>
                </a:solidFill>
                <a:latin typeface="Myriad Pro SemiCond" panose="020B0503030403020204" pitchFamily="34" charset="0"/>
                <a:cs typeface="Arial" charset="0"/>
              </a:endParaRPr>
            </a:p>
          </p:txBody>
        </p:sp>
      </p:grpSp>
      <p:grpSp>
        <p:nvGrpSpPr>
          <p:cNvPr id="17" name="Group 16">
            <a:extLst>
              <a:ext uri="{FF2B5EF4-FFF2-40B4-BE49-F238E27FC236}">
                <a16:creationId xmlns:a16="http://schemas.microsoft.com/office/drawing/2014/main" id="{A56FCB0D-A3BE-42A5-AB1E-BDA6E8FDAE32}"/>
              </a:ext>
            </a:extLst>
          </p:cNvPr>
          <p:cNvGrpSpPr/>
          <p:nvPr/>
        </p:nvGrpSpPr>
        <p:grpSpPr>
          <a:xfrm>
            <a:off x="1350877" y="2091189"/>
            <a:ext cx="6582632" cy="1331279"/>
            <a:chOff x="140834" y="3194117"/>
            <a:chExt cx="9924603" cy="1044227"/>
          </a:xfrm>
        </p:grpSpPr>
        <p:sp>
          <p:nvSpPr>
            <p:cNvPr id="18" name="Rectangle 17">
              <a:extLst>
                <a:ext uri="{FF2B5EF4-FFF2-40B4-BE49-F238E27FC236}">
                  <a16:creationId xmlns:a16="http://schemas.microsoft.com/office/drawing/2014/main" id="{03086145-E91E-45DF-AA62-3E55A3CDF267}"/>
                </a:ext>
              </a:extLst>
            </p:cNvPr>
            <p:cNvSpPr/>
            <p:nvPr/>
          </p:nvSpPr>
          <p:spPr>
            <a:xfrm>
              <a:off x="435934" y="3301354"/>
              <a:ext cx="9629503" cy="672748"/>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yriad Pro SemiCond" panose="020B0503030403020204" pitchFamily="34" charset="0"/>
              </a:endParaRPr>
            </a:p>
          </p:txBody>
        </p:sp>
        <p:sp>
          <p:nvSpPr>
            <p:cNvPr id="19" name="TextBox 18">
              <a:extLst>
                <a:ext uri="{FF2B5EF4-FFF2-40B4-BE49-F238E27FC236}">
                  <a16:creationId xmlns:a16="http://schemas.microsoft.com/office/drawing/2014/main" id="{87BB4157-2214-4E7D-8FFF-C65455A0D962}"/>
                </a:ext>
              </a:extLst>
            </p:cNvPr>
            <p:cNvSpPr txBox="1"/>
            <p:nvPr/>
          </p:nvSpPr>
          <p:spPr>
            <a:xfrm>
              <a:off x="816604" y="3372692"/>
              <a:ext cx="9248833" cy="865652"/>
            </a:xfrm>
            <a:prstGeom prst="rect">
              <a:avLst/>
            </a:prstGeom>
            <a:noFill/>
          </p:spPr>
          <p:txBody>
            <a:bodyPr wrap="square" rtlCol="0">
              <a:spAutoFit/>
            </a:bodyPr>
            <a:lstStyle/>
            <a:p>
              <a:pPr>
                <a:lnSpc>
                  <a:spcPct val="120000"/>
                </a:lnSpc>
              </a:pPr>
              <a:r>
                <a:rPr lang="vi-VN" sz="2000" b="1" dirty="0">
                  <a:solidFill>
                    <a:schemeClr val="bg1"/>
                  </a:solidFill>
                  <a:latin typeface="Myriad Pro SemiCond" panose="020B0503030403020204" pitchFamily="34" charset="0"/>
                </a:rPr>
                <a:t>13. Hiện nay, có những hướng nghiên cứu nào trong việc ứng dụng tế bào gốc?</a:t>
              </a:r>
            </a:p>
          </p:txBody>
        </p:sp>
        <p:sp>
          <p:nvSpPr>
            <p:cNvPr id="20" name="Flowchart: Connector 19">
              <a:extLst>
                <a:ext uri="{FF2B5EF4-FFF2-40B4-BE49-F238E27FC236}">
                  <a16:creationId xmlns:a16="http://schemas.microsoft.com/office/drawing/2014/main" id="{324881E8-6ECE-4286-8D4D-5B97FD2713CD}"/>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yriad Pro SemiCond" panose="020B0503030403020204" pitchFamily="34" charset="0"/>
              </a:endParaRPr>
            </a:p>
          </p:txBody>
        </p:sp>
        <p:pic>
          <p:nvPicPr>
            <p:cNvPr id="21" name="Picture 6">
              <a:extLst>
                <a:ext uri="{FF2B5EF4-FFF2-40B4-BE49-F238E27FC236}">
                  <a16:creationId xmlns:a16="http://schemas.microsoft.com/office/drawing/2014/main" id="{2F116686-6AE5-4429-9E6A-C2BB1B999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id="{24A38BAF-65FA-4C97-8F2B-DDCBA8CD0A43}"/>
              </a:ext>
            </a:extLst>
          </p:cNvPr>
          <p:cNvSpPr/>
          <p:nvPr/>
        </p:nvSpPr>
        <p:spPr>
          <a:xfrm>
            <a:off x="3018993" y="3226166"/>
            <a:ext cx="4572000" cy="1246816"/>
          </a:xfrm>
          <a:prstGeom prst="rect">
            <a:avLst/>
          </a:prstGeom>
        </p:spPr>
        <p:txBody>
          <a:bodyPr>
            <a:spAutoFit/>
          </a:bodyPr>
          <a:lstStyle/>
          <a:p>
            <a:pPr algn="just">
              <a:lnSpc>
                <a:spcPct val="120000"/>
              </a:lnSpc>
            </a:pPr>
            <a:r>
              <a:rPr lang="vi-VN" sz="1600" dirty="0">
                <a:solidFill>
                  <a:srgbClr val="002060"/>
                </a:solidFill>
                <a:latin typeface="Myriad Pro SemiCond" panose="020B0503030403020204" pitchFamily="34" charset="0"/>
              </a:rPr>
              <a:t>Sử dụng để tạo ra các tế bào khỏe mạnh và thực hiện chức năng chuyên hóa, các tế bào này sau đó có thể thay thế cho các tế bào bị bệnh hay giảm chức năng.</a:t>
            </a:r>
          </a:p>
        </p:txBody>
      </p:sp>
    </p:spTree>
    <p:extLst>
      <p:ext uri="{BB962C8B-B14F-4D97-AF65-F5344CB8AC3E}">
        <p14:creationId xmlns:p14="http://schemas.microsoft.com/office/powerpoint/2010/main" val="2108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8715D-9E30-4C59-922D-3509FECBAE33}"/>
              </a:ext>
            </a:extLst>
          </p:cNvPr>
          <p:cNvSpPr/>
          <p:nvPr/>
        </p:nvSpPr>
        <p:spPr>
          <a:xfrm>
            <a:off x="0" y="0"/>
            <a:ext cx="9144000" cy="119062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5" name="Group 4">
            <a:extLst>
              <a:ext uri="{FF2B5EF4-FFF2-40B4-BE49-F238E27FC236}">
                <a16:creationId xmlns:a16="http://schemas.microsoft.com/office/drawing/2014/main" id="{983ABF3E-A41F-440D-8248-BF6EE758D802}"/>
              </a:ext>
            </a:extLst>
          </p:cNvPr>
          <p:cNvGrpSpPr/>
          <p:nvPr/>
        </p:nvGrpSpPr>
        <p:grpSpPr>
          <a:xfrm>
            <a:off x="445948" y="165100"/>
            <a:ext cx="7145045" cy="930275"/>
            <a:chOff x="1810592" y="4730038"/>
            <a:chExt cx="9526727" cy="930275"/>
          </a:xfrm>
        </p:grpSpPr>
        <p:sp>
          <p:nvSpPr>
            <p:cNvPr id="6" name="AutoShape 14">
              <a:extLst>
                <a:ext uri="{FF2B5EF4-FFF2-40B4-BE49-F238E27FC236}">
                  <a16:creationId xmlns:a16="http://schemas.microsoft.com/office/drawing/2014/main" id="{5BF1B4DB-7B4A-44BE-BD21-896276099DAF}"/>
                </a:ext>
              </a:extLst>
            </p:cNvPr>
            <p:cNvSpPr>
              <a:spLocks noChangeArrowheads="1"/>
            </p:cNvSpPr>
            <p:nvPr/>
          </p:nvSpPr>
          <p:spPr bwMode="ltGray">
            <a:xfrm>
              <a:off x="1810592" y="4730038"/>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lgn="ctr" fontAlgn="base">
                <a:lnSpc>
                  <a:spcPct val="130000"/>
                </a:lnSpc>
                <a:spcBef>
                  <a:spcPct val="0"/>
                </a:spcBef>
                <a:spcAft>
                  <a:spcPct val="0"/>
                </a:spcAft>
              </a:pPr>
              <a:endParaRPr lang="en-US">
                <a:solidFill>
                  <a:srgbClr val="000000"/>
                </a:solidFill>
                <a:latin typeface="Myriad Pro SemiCond" panose="020B0503030403020204" pitchFamily="34" charset="0"/>
              </a:endParaRPr>
            </a:p>
          </p:txBody>
        </p:sp>
        <p:sp>
          <p:nvSpPr>
            <p:cNvPr id="7" name="Text Box 17">
              <a:extLst>
                <a:ext uri="{FF2B5EF4-FFF2-40B4-BE49-F238E27FC236}">
                  <a16:creationId xmlns:a16="http://schemas.microsoft.com/office/drawing/2014/main" id="{DD033783-003E-40F8-858F-1CF199C80DB8}"/>
                </a:ext>
              </a:extLst>
            </p:cNvPr>
            <p:cNvSpPr txBox="1">
              <a:spLocks noChangeArrowheads="1"/>
            </p:cNvSpPr>
            <p:nvPr/>
          </p:nvSpPr>
          <p:spPr bwMode="black">
            <a:xfrm>
              <a:off x="1820116" y="4942296"/>
              <a:ext cx="1711325" cy="450508"/>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base">
                <a:lnSpc>
                  <a:spcPct val="130000"/>
                </a:lnSpc>
                <a:spcBef>
                  <a:spcPct val="50000"/>
                </a:spcBef>
                <a:spcAft>
                  <a:spcPct val="0"/>
                </a:spcAft>
              </a:pPr>
              <a:r>
                <a:rPr lang="vi-VN" sz="2000" b="1" dirty="0">
                  <a:solidFill>
                    <a:srgbClr val="F8F8F8"/>
                  </a:solidFill>
                  <a:latin typeface="Myriad Pro Black SemiCond" panose="020B0903030403020204" pitchFamily="34" charset="0"/>
                </a:rPr>
                <a:t>PHẦN III</a:t>
              </a:r>
              <a:endParaRPr lang="en-US" sz="2000" b="1" dirty="0">
                <a:solidFill>
                  <a:srgbClr val="F8F8F8"/>
                </a:solidFill>
                <a:latin typeface="Myriad Pro Black SemiCond" panose="020B0903030403020204" pitchFamily="34" charset="0"/>
              </a:endParaRPr>
            </a:p>
          </p:txBody>
        </p:sp>
        <p:sp>
          <p:nvSpPr>
            <p:cNvPr id="8" name="Rectangle 19">
              <a:extLst>
                <a:ext uri="{FF2B5EF4-FFF2-40B4-BE49-F238E27FC236}">
                  <a16:creationId xmlns:a16="http://schemas.microsoft.com/office/drawing/2014/main" id="{9636BBC5-C9C8-4D92-8B0D-8248F6C8A62A}"/>
                </a:ext>
              </a:extLst>
            </p:cNvPr>
            <p:cNvSpPr>
              <a:spLocks noChangeArrowheads="1"/>
            </p:cNvSpPr>
            <p:nvPr/>
          </p:nvSpPr>
          <p:spPr bwMode="gray">
            <a:xfrm>
              <a:off x="3658442" y="4941270"/>
              <a:ext cx="7678877" cy="528927"/>
            </a:xfrm>
            <a:prstGeom prst="rect">
              <a:avLst/>
            </a:prstGeom>
            <a:noFill/>
            <a:ln w="9525" algn="ctr">
              <a:noFill/>
              <a:miter lim="800000"/>
              <a:headEnd/>
              <a:tailEnd/>
            </a:ln>
            <a:effectLst/>
          </p:spPr>
          <p:txBody>
            <a:bodyPr wrap="square">
              <a:spAutoFit/>
            </a:bodyPr>
            <a:lstStyle/>
            <a:p>
              <a:pPr marL="171450" indent="-171450" algn="just" fontAlgn="base">
                <a:lnSpc>
                  <a:spcPct val="130000"/>
                </a:lnSpc>
                <a:spcBef>
                  <a:spcPct val="0"/>
                </a:spcBef>
                <a:spcAft>
                  <a:spcPct val="0"/>
                </a:spcAft>
              </a:pPr>
              <a:r>
                <a:rPr lang="en-US" sz="2400" dirty="0">
                  <a:solidFill>
                    <a:srgbClr val="080808"/>
                  </a:solidFill>
                  <a:latin typeface="Myriad Pro SemiCond" panose="020B0503030403020204" pitchFamily="34" charset="0"/>
                </a:rPr>
                <a:t> </a:t>
              </a:r>
              <a:r>
                <a:rPr lang="vi-VN" sz="2400" dirty="0">
                  <a:solidFill>
                    <a:srgbClr val="080808"/>
                  </a:solidFill>
                  <a:latin typeface="Myriad Pro Black SemiCond" panose="020B0903030403020204" pitchFamily="34" charset="0"/>
                </a:rPr>
                <a:t>TẦM QUAN TRỌNG CỦA VIỆC SỬ DỤNG TẾ BÀO GỐC</a:t>
              </a:r>
              <a:endParaRPr lang="en-US" sz="2400" dirty="0">
                <a:solidFill>
                  <a:srgbClr val="080808"/>
                </a:solidFill>
                <a:latin typeface="Myriad Pro Black SemiCond" panose="020B0903030403020204" pitchFamily="34" charset="0"/>
              </a:endParaRPr>
            </a:p>
          </p:txBody>
        </p:sp>
        <p:pic>
          <p:nvPicPr>
            <p:cNvPr id="9" name="Picture 8" descr="1">
              <a:extLst>
                <a:ext uri="{FF2B5EF4-FFF2-40B4-BE49-F238E27FC236}">
                  <a16:creationId xmlns:a16="http://schemas.microsoft.com/office/drawing/2014/main" id="{21B5B0B2-B951-4F83-A615-F303A4A91CFD}"/>
                </a:ext>
              </a:extLst>
            </p:cNvPr>
            <p:cNvPicPr>
              <a:picLocks noChangeAspect="1" noChangeArrowheads="1"/>
            </p:cNvPicPr>
            <p:nvPr/>
          </p:nvPicPr>
          <p:blipFill>
            <a:blip r:embed="rId2"/>
            <a:srcRect/>
            <a:stretch>
              <a:fillRect/>
            </a:stretch>
          </p:blipFill>
          <p:spPr bwMode="auto">
            <a:xfrm>
              <a:off x="1869329" y="4755438"/>
              <a:ext cx="1689100" cy="244475"/>
            </a:xfrm>
            <a:prstGeom prst="rect">
              <a:avLst/>
            </a:prstGeom>
            <a:noFill/>
          </p:spPr>
        </p:pic>
      </p:grpSp>
      <p:grpSp>
        <p:nvGrpSpPr>
          <p:cNvPr id="17" name="Group 16">
            <a:extLst>
              <a:ext uri="{FF2B5EF4-FFF2-40B4-BE49-F238E27FC236}">
                <a16:creationId xmlns:a16="http://schemas.microsoft.com/office/drawing/2014/main" id="{A56FCB0D-A3BE-42A5-AB1E-BDA6E8FDAE32}"/>
              </a:ext>
            </a:extLst>
          </p:cNvPr>
          <p:cNvGrpSpPr/>
          <p:nvPr/>
        </p:nvGrpSpPr>
        <p:grpSpPr>
          <a:xfrm>
            <a:off x="1350877" y="2091190"/>
            <a:ext cx="6582632" cy="1024421"/>
            <a:chOff x="140834" y="3194117"/>
            <a:chExt cx="9924603" cy="803534"/>
          </a:xfrm>
        </p:grpSpPr>
        <p:sp>
          <p:nvSpPr>
            <p:cNvPr id="18" name="Rectangle 17">
              <a:extLst>
                <a:ext uri="{FF2B5EF4-FFF2-40B4-BE49-F238E27FC236}">
                  <a16:creationId xmlns:a16="http://schemas.microsoft.com/office/drawing/2014/main" id="{03086145-E91E-45DF-AA62-3E55A3CDF267}"/>
                </a:ext>
              </a:extLst>
            </p:cNvPr>
            <p:cNvSpPr/>
            <p:nvPr/>
          </p:nvSpPr>
          <p:spPr>
            <a:xfrm>
              <a:off x="435934" y="3301354"/>
              <a:ext cx="9629503" cy="672748"/>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yriad Pro SemiCond" panose="020B0503030403020204" pitchFamily="34" charset="0"/>
              </a:endParaRPr>
            </a:p>
          </p:txBody>
        </p:sp>
        <p:sp>
          <p:nvSpPr>
            <p:cNvPr id="19" name="TextBox 18">
              <a:extLst>
                <a:ext uri="{FF2B5EF4-FFF2-40B4-BE49-F238E27FC236}">
                  <a16:creationId xmlns:a16="http://schemas.microsoft.com/office/drawing/2014/main" id="{87BB4157-2214-4E7D-8FFF-C65455A0D962}"/>
                </a:ext>
              </a:extLst>
            </p:cNvPr>
            <p:cNvSpPr txBox="1"/>
            <p:nvPr/>
          </p:nvSpPr>
          <p:spPr>
            <a:xfrm>
              <a:off x="816604" y="3372692"/>
              <a:ext cx="9248833" cy="624959"/>
            </a:xfrm>
            <a:prstGeom prst="rect">
              <a:avLst/>
            </a:prstGeom>
            <a:noFill/>
          </p:spPr>
          <p:txBody>
            <a:bodyPr wrap="square" rtlCol="0">
              <a:spAutoFit/>
            </a:bodyPr>
            <a:lstStyle/>
            <a:p>
              <a:pPr>
                <a:lnSpc>
                  <a:spcPct val="120000"/>
                </a:lnSpc>
              </a:pPr>
              <a:r>
                <a:rPr lang="vi-VN" sz="2000" b="1" dirty="0">
                  <a:solidFill>
                    <a:schemeClr val="bg1"/>
                  </a:solidFill>
                  <a:latin typeface="Myriad Pro SemiCond" panose="020B0503030403020204" pitchFamily="34" charset="0"/>
                </a:rPr>
                <a:t>15. Việc nghiên cứu và ứng dụng tế bào đang gặp phải những trở ngại nào?</a:t>
              </a:r>
            </a:p>
          </p:txBody>
        </p:sp>
        <p:sp>
          <p:nvSpPr>
            <p:cNvPr id="20" name="Flowchart: Connector 19">
              <a:extLst>
                <a:ext uri="{FF2B5EF4-FFF2-40B4-BE49-F238E27FC236}">
                  <a16:creationId xmlns:a16="http://schemas.microsoft.com/office/drawing/2014/main" id="{324881E8-6ECE-4286-8D4D-5B97FD2713CD}"/>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yriad Pro SemiCond" panose="020B0503030403020204" pitchFamily="34" charset="0"/>
              </a:endParaRPr>
            </a:p>
          </p:txBody>
        </p:sp>
        <p:pic>
          <p:nvPicPr>
            <p:cNvPr id="21" name="Picture 6">
              <a:extLst>
                <a:ext uri="{FF2B5EF4-FFF2-40B4-BE49-F238E27FC236}">
                  <a16:creationId xmlns:a16="http://schemas.microsoft.com/office/drawing/2014/main" id="{2F116686-6AE5-4429-9E6A-C2BB1B999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id="{24A38BAF-65FA-4C97-8F2B-DDCBA8CD0A43}"/>
              </a:ext>
            </a:extLst>
          </p:cNvPr>
          <p:cNvSpPr/>
          <p:nvPr/>
        </p:nvSpPr>
        <p:spPr>
          <a:xfrm>
            <a:off x="1945591" y="3318900"/>
            <a:ext cx="6867484" cy="951351"/>
          </a:xfrm>
          <a:prstGeom prst="rect">
            <a:avLst/>
          </a:prstGeom>
        </p:spPr>
        <p:txBody>
          <a:bodyPr wrap="square">
            <a:spAutoFit/>
          </a:bodyPr>
          <a:lstStyle/>
          <a:p>
            <a:pPr algn="just">
              <a:lnSpc>
                <a:spcPct val="120000"/>
              </a:lnSpc>
            </a:pPr>
            <a:r>
              <a:rPr lang="vi-VN" sz="1600" b="1" dirty="0">
                <a:solidFill>
                  <a:srgbClr val="002060"/>
                </a:solidFill>
                <a:latin typeface="Myriad Pro SemiCond" panose="020B0503030403020204" pitchFamily="34" charset="0"/>
              </a:rPr>
              <a:t>● </a:t>
            </a:r>
            <a:r>
              <a:rPr lang="vi-VN" sz="1600" dirty="0">
                <a:solidFill>
                  <a:srgbClr val="002060"/>
                </a:solidFill>
                <a:latin typeface="Myriad Pro SemiCond" panose="020B0503030403020204" pitchFamily="34" charset="0"/>
              </a:rPr>
              <a:t>Việc xác định các tế bào gốc từ các mô trưởng thành, vì các mô này bao gồm hỗn hợp các tế bào khác nhau. Việc này đòi hỏi các nghiên cứu hết sức tỉ mỉ và cẩn thận.</a:t>
            </a:r>
          </a:p>
        </p:txBody>
      </p:sp>
      <p:grpSp>
        <p:nvGrpSpPr>
          <p:cNvPr id="24" name="Group 23">
            <a:extLst>
              <a:ext uri="{FF2B5EF4-FFF2-40B4-BE49-F238E27FC236}">
                <a16:creationId xmlns:a16="http://schemas.microsoft.com/office/drawing/2014/main" id="{B510B514-60BF-476D-BD9A-B2974ACB98F6}"/>
              </a:ext>
            </a:extLst>
          </p:cNvPr>
          <p:cNvGrpSpPr/>
          <p:nvPr/>
        </p:nvGrpSpPr>
        <p:grpSpPr>
          <a:xfrm>
            <a:off x="139337" y="1442145"/>
            <a:ext cx="8181431" cy="584775"/>
            <a:chOff x="1607346" y="2478256"/>
            <a:chExt cx="6669879" cy="584775"/>
          </a:xfrm>
        </p:grpSpPr>
        <p:sp>
          <p:nvSpPr>
            <p:cNvPr id="25" name="AutoShape 4">
              <a:extLst>
                <a:ext uri="{FF2B5EF4-FFF2-40B4-BE49-F238E27FC236}">
                  <a16:creationId xmlns:a16="http://schemas.microsoft.com/office/drawing/2014/main" id="{997DAFE4-72F1-458D-A317-1FA82C5ED46A}"/>
                </a:ext>
              </a:extLst>
            </p:cNvPr>
            <p:cNvSpPr>
              <a:spLocks noChangeArrowheads="1"/>
            </p:cNvSpPr>
            <p:nvPr/>
          </p:nvSpPr>
          <p:spPr bwMode="gray">
            <a:xfrm>
              <a:off x="1686721" y="2527468"/>
              <a:ext cx="6504779" cy="503238"/>
            </a:xfrm>
            <a:prstGeom prst="roundRect">
              <a:avLst>
                <a:gd name="adj" fmla="val 50000"/>
              </a:avLst>
            </a:prstGeom>
            <a:noFill/>
            <a:ln w="28575">
              <a:solidFill>
                <a:schemeClr val="accent1"/>
              </a:solidFill>
              <a:round/>
              <a:headEnd/>
              <a:tailEnd/>
            </a:ln>
            <a:effectLst/>
          </p:spPr>
          <p:txBody>
            <a:bodyPr wrap="none" anchor="ctr"/>
            <a:lstStyle/>
            <a:p>
              <a:pPr fontAlgn="base">
                <a:spcBef>
                  <a:spcPct val="0"/>
                </a:spcBef>
                <a:spcAft>
                  <a:spcPct val="0"/>
                </a:spcAft>
              </a:pPr>
              <a:endParaRPr lang="en-US" sz="2400">
                <a:solidFill>
                  <a:srgbClr val="000000"/>
                </a:solidFill>
                <a:latin typeface="Myriad Pro SemiCond" panose="020B0503030403020204" pitchFamily="34" charset="0"/>
              </a:endParaRPr>
            </a:p>
          </p:txBody>
        </p:sp>
        <p:grpSp>
          <p:nvGrpSpPr>
            <p:cNvPr id="26" name="Group 11">
              <a:extLst>
                <a:ext uri="{FF2B5EF4-FFF2-40B4-BE49-F238E27FC236}">
                  <a16:creationId xmlns:a16="http://schemas.microsoft.com/office/drawing/2014/main" id="{AE19C188-8713-4A48-9C21-5D0E9AD347F7}"/>
                </a:ext>
              </a:extLst>
            </p:cNvPr>
            <p:cNvGrpSpPr>
              <a:grpSpLocks/>
            </p:cNvGrpSpPr>
            <p:nvPr/>
          </p:nvGrpSpPr>
          <p:grpSpPr bwMode="auto">
            <a:xfrm>
              <a:off x="1607346" y="2510006"/>
              <a:ext cx="523875" cy="527050"/>
              <a:chOff x="1188" y="1705"/>
              <a:chExt cx="330" cy="332"/>
            </a:xfrm>
          </p:grpSpPr>
          <p:sp>
            <p:nvSpPr>
              <p:cNvPr id="29" name="Oval 12">
                <a:extLst>
                  <a:ext uri="{FF2B5EF4-FFF2-40B4-BE49-F238E27FC236}">
                    <a16:creationId xmlns:a16="http://schemas.microsoft.com/office/drawing/2014/main" id="{DBE47425-6D51-4BC6-8494-EB0C81499EEF}"/>
                  </a:ext>
                </a:extLst>
              </p:cNvPr>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2400">
                  <a:solidFill>
                    <a:srgbClr val="000000"/>
                  </a:solidFill>
                  <a:latin typeface="Myriad Pro SemiCond" panose="020B0503030403020204" pitchFamily="34" charset="0"/>
                </a:endParaRPr>
              </a:p>
            </p:txBody>
          </p:sp>
          <p:pic>
            <p:nvPicPr>
              <p:cNvPr id="30" name="Picture 13" descr="drop">
                <a:extLst>
                  <a:ext uri="{FF2B5EF4-FFF2-40B4-BE49-F238E27FC236}">
                    <a16:creationId xmlns:a16="http://schemas.microsoft.com/office/drawing/2014/main" id="{C29CF5C7-A33A-40BB-B9E4-82EBAB188506}"/>
                  </a:ext>
                </a:extLst>
              </p:cNvPr>
              <p:cNvPicPr>
                <a:picLocks noChangeAspect="1" noChangeArrowheads="1"/>
              </p:cNvPicPr>
              <p:nvPr/>
            </p:nvPicPr>
            <p:blipFill>
              <a:blip r:embed="rId4" cstate="print"/>
              <a:srcRect/>
              <a:stretch>
                <a:fillRect/>
              </a:stretch>
            </p:blipFill>
            <p:spPr bwMode="gray">
              <a:xfrm>
                <a:off x="1190" y="1705"/>
                <a:ext cx="328" cy="329"/>
              </a:xfrm>
              <a:prstGeom prst="rect">
                <a:avLst/>
              </a:prstGeom>
              <a:noFill/>
            </p:spPr>
          </p:pic>
        </p:grpSp>
        <p:sp>
          <p:nvSpPr>
            <p:cNvPr id="27" name="Text Box 14">
              <a:extLst>
                <a:ext uri="{FF2B5EF4-FFF2-40B4-BE49-F238E27FC236}">
                  <a16:creationId xmlns:a16="http://schemas.microsoft.com/office/drawing/2014/main" id="{24C16E31-0C2D-4651-A0FD-1DDDE083659E}"/>
                </a:ext>
              </a:extLst>
            </p:cNvPr>
            <p:cNvSpPr txBox="1">
              <a:spLocks noChangeArrowheads="1"/>
            </p:cNvSpPr>
            <p:nvPr/>
          </p:nvSpPr>
          <p:spPr bwMode="gray">
            <a:xfrm>
              <a:off x="1658146" y="2478256"/>
              <a:ext cx="346075" cy="5847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dirty="0">
                  <a:solidFill>
                    <a:srgbClr val="FFFFFF"/>
                  </a:solidFill>
                  <a:latin typeface="Myriad Pro SemiCond" panose="020B0503030403020204" pitchFamily="34" charset="0"/>
                  <a:cs typeface="Arial" charset="0"/>
                </a:rPr>
                <a:t>2</a:t>
              </a:r>
            </a:p>
          </p:txBody>
        </p:sp>
        <p:sp>
          <p:nvSpPr>
            <p:cNvPr id="28" name="Text Box 24">
              <a:extLst>
                <a:ext uri="{FF2B5EF4-FFF2-40B4-BE49-F238E27FC236}">
                  <a16:creationId xmlns:a16="http://schemas.microsoft.com/office/drawing/2014/main" id="{3A6AF518-BF88-4B1C-9FE7-A5801CACF6A8}"/>
                </a:ext>
              </a:extLst>
            </p:cNvPr>
            <p:cNvSpPr txBox="1">
              <a:spLocks noChangeArrowheads="1"/>
            </p:cNvSpPr>
            <p:nvPr/>
          </p:nvSpPr>
          <p:spPr bwMode="gray">
            <a:xfrm>
              <a:off x="2182021" y="2548106"/>
              <a:ext cx="6095204" cy="461665"/>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Những trở ngại của việc ứng dụng tế bào gốc</a:t>
              </a:r>
              <a:endParaRPr lang="en-US" sz="2400" b="1" dirty="0">
                <a:solidFill>
                  <a:srgbClr val="000000"/>
                </a:solidFill>
                <a:latin typeface="Myriad Pro SemiCond" panose="020B0503030403020204" pitchFamily="34" charset="0"/>
                <a:cs typeface="Arial" charset="0"/>
              </a:endParaRPr>
            </a:p>
          </p:txBody>
        </p:sp>
      </p:grpSp>
    </p:spTree>
    <p:extLst>
      <p:ext uri="{BB962C8B-B14F-4D97-AF65-F5344CB8AC3E}">
        <p14:creationId xmlns:p14="http://schemas.microsoft.com/office/powerpoint/2010/main" val="9105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5681-CB84-405E-A4E3-6E9649694859}"/>
              </a:ext>
            </a:extLst>
          </p:cNvPr>
          <p:cNvSpPr>
            <a:spLocks noGrp="1"/>
          </p:cNvSpPr>
          <p:nvPr>
            <p:ph type="title"/>
          </p:nvPr>
        </p:nvSpPr>
        <p:spPr/>
        <p:txBody>
          <a:bodyPr/>
          <a:lstStyle/>
          <a:p>
            <a:endParaRPr lang="en-US"/>
          </a:p>
        </p:txBody>
      </p:sp>
      <p:sp>
        <p:nvSpPr>
          <p:cNvPr id="15" name="Rectangle 14">
            <a:extLst>
              <a:ext uri="{FF2B5EF4-FFF2-40B4-BE49-F238E27FC236}">
                <a16:creationId xmlns:a16="http://schemas.microsoft.com/office/drawing/2014/main" id="{B3F02D7D-27FB-446B-973F-BE25FB1F9FF2}"/>
              </a:ext>
            </a:extLst>
          </p:cNvPr>
          <p:cNvSpPr/>
          <p:nvPr/>
        </p:nvSpPr>
        <p:spPr>
          <a:xfrm>
            <a:off x="0" y="285750"/>
            <a:ext cx="9144000" cy="892969"/>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grpSp>
        <p:nvGrpSpPr>
          <p:cNvPr id="16" name="Group 15">
            <a:extLst>
              <a:ext uri="{FF2B5EF4-FFF2-40B4-BE49-F238E27FC236}">
                <a16:creationId xmlns:a16="http://schemas.microsoft.com/office/drawing/2014/main" id="{E6F1F224-AD0B-4F1E-A1FA-6A2C63D73FA4}"/>
              </a:ext>
            </a:extLst>
          </p:cNvPr>
          <p:cNvGrpSpPr/>
          <p:nvPr/>
        </p:nvGrpSpPr>
        <p:grpSpPr>
          <a:xfrm>
            <a:off x="334203" y="389330"/>
            <a:ext cx="3894896" cy="697706"/>
            <a:chOff x="1775668" y="1402415"/>
            <a:chExt cx="5193194" cy="930275"/>
          </a:xfrm>
        </p:grpSpPr>
        <p:sp>
          <p:nvSpPr>
            <p:cNvPr id="17" name="Rectangle 5">
              <a:extLst>
                <a:ext uri="{FF2B5EF4-FFF2-40B4-BE49-F238E27FC236}">
                  <a16:creationId xmlns:a16="http://schemas.microsoft.com/office/drawing/2014/main" id="{A158F3B9-8C86-420D-A557-D8E438AC3576}"/>
                </a:ext>
              </a:extLst>
            </p:cNvPr>
            <p:cNvSpPr>
              <a:spLocks noChangeArrowheads="1"/>
            </p:cNvSpPr>
            <p:nvPr/>
          </p:nvSpPr>
          <p:spPr bwMode="gray">
            <a:xfrm>
              <a:off x="3594942" y="1602767"/>
              <a:ext cx="3373920" cy="552887"/>
            </a:xfrm>
            <a:prstGeom prst="rect">
              <a:avLst/>
            </a:prstGeom>
            <a:noFill/>
            <a:ln w="9525" algn="ctr">
              <a:noFill/>
              <a:miter lim="800000"/>
              <a:headEnd/>
              <a:tailEnd/>
            </a:ln>
            <a:effectLst/>
          </p:spPr>
          <p:txBody>
            <a:bodyPr wrap="square">
              <a:spAutoFit/>
            </a:bodyPr>
            <a:lstStyle/>
            <a:p>
              <a:pPr marL="128588" indent="-128588" algn="just" defTabSz="685800" fontAlgn="base">
                <a:lnSpc>
                  <a:spcPct val="130000"/>
                </a:lnSpc>
                <a:spcBef>
                  <a:spcPct val="0"/>
                </a:spcBef>
                <a:spcAft>
                  <a:spcPct val="0"/>
                </a:spcAft>
                <a:buClrTx/>
                <a:defRPr/>
              </a:pPr>
              <a:r>
                <a:rPr lang="en-US" sz="1800" kern="1200" dirty="0">
                  <a:solidFill>
                    <a:srgbClr val="080808"/>
                  </a:solidFill>
                  <a:latin typeface="Myriad Pro SemiCond" panose="020B0503030403020204" pitchFamily="34" charset="0"/>
                  <a:ea typeface="+mn-ea"/>
                  <a:cs typeface="+mn-cs"/>
                </a:rPr>
                <a:t> </a:t>
              </a:r>
              <a:r>
                <a:rPr lang="vi-VN" sz="1800" kern="1200" dirty="0">
                  <a:solidFill>
                    <a:srgbClr val="080808"/>
                  </a:solidFill>
                  <a:latin typeface="Myriad Pro Black SemiCond" panose="020B0903030403020204" pitchFamily="34" charset="0"/>
                  <a:ea typeface="+mn-ea"/>
                  <a:cs typeface="+mn-cs"/>
                </a:rPr>
                <a:t>TẾ BÀO GỐC LÀ GÌ?</a:t>
              </a:r>
              <a:endParaRPr lang="en-US" sz="1800" kern="1200" dirty="0">
                <a:solidFill>
                  <a:srgbClr val="080808"/>
                </a:solidFill>
                <a:latin typeface="Myriad Pro Black SemiCond" panose="020B0903030403020204" pitchFamily="34" charset="0"/>
                <a:ea typeface="+mn-ea"/>
                <a:cs typeface="+mn-cs"/>
              </a:endParaRPr>
            </a:p>
          </p:txBody>
        </p:sp>
        <p:sp>
          <p:nvSpPr>
            <p:cNvPr id="18" name="AutoShape 7">
              <a:extLst>
                <a:ext uri="{FF2B5EF4-FFF2-40B4-BE49-F238E27FC236}">
                  <a16:creationId xmlns:a16="http://schemas.microsoft.com/office/drawing/2014/main" id="{834E969E-5E39-4104-9E2A-67CE5CA13D14}"/>
                </a:ext>
              </a:extLst>
            </p:cNvPr>
            <p:cNvSpPr>
              <a:spLocks noChangeArrowheads="1"/>
            </p:cNvSpPr>
            <p:nvPr/>
          </p:nvSpPr>
          <p:spPr bwMode="ltGray">
            <a:xfrm>
              <a:off x="1775668" y="1402415"/>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lgn="ctr" defTabSz="685800" fontAlgn="base">
                <a:lnSpc>
                  <a:spcPct val="130000"/>
                </a:lnSpc>
                <a:spcBef>
                  <a:spcPct val="0"/>
                </a:spcBef>
                <a:spcAft>
                  <a:spcPct val="0"/>
                </a:spcAft>
                <a:buClrTx/>
                <a:defRPr/>
              </a:pPr>
              <a:endParaRPr lang="en-US" sz="1350" kern="1200">
                <a:latin typeface="Myriad Pro SemiCond" panose="020B0503030403020204" pitchFamily="34" charset="0"/>
                <a:ea typeface="+mn-ea"/>
                <a:cs typeface="+mn-cs"/>
              </a:endParaRPr>
            </a:p>
          </p:txBody>
        </p:sp>
        <p:sp>
          <p:nvSpPr>
            <p:cNvPr id="19" name="Rectangle 9">
              <a:extLst>
                <a:ext uri="{FF2B5EF4-FFF2-40B4-BE49-F238E27FC236}">
                  <a16:creationId xmlns:a16="http://schemas.microsoft.com/office/drawing/2014/main" id="{92251FA3-4CFC-490A-9F40-1D76AFF3D685}"/>
                </a:ext>
              </a:extLst>
            </p:cNvPr>
            <p:cNvSpPr>
              <a:spLocks noChangeArrowheads="1"/>
            </p:cNvSpPr>
            <p:nvPr/>
          </p:nvSpPr>
          <p:spPr bwMode="black">
            <a:xfrm>
              <a:off x="1775668" y="1548464"/>
              <a:ext cx="1730374" cy="552887"/>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defTabSz="685800" fontAlgn="base">
                <a:lnSpc>
                  <a:spcPct val="130000"/>
                </a:lnSpc>
                <a:spcBef>
                  <a:spcPct val="0"/>
                </a:spcBef>
                <a:spcAft>
                  <a:spcPct val="0"/>
                </a:spcAft>
                <a:buClrTx/>
                <a:defRPr/>
              </a:pPr>
              <a:r>
                <a:rPr lang="vi-VN" sz="1800" b="1" kern="1200" dirty="0">
                  <a:solidFill>
                    <a:srgbClr val="F8F8F8"/>
                  </a:solidFill>
                  <a:latin typeface="Myriad Pro Black SemiCond" panose="020B0903030403020204" pitchFamily="34" charset="0"/>
                  <a:ea typeface="+mn-ea"/>
                  <a:cs typeface="+mn-cs"/>
                </a:rPr>
                <a:t>PHẦN I</a:t>
              </a:r>
              <a:endParaRPr lang="en-US" sz="1800" b="1" kern="1200" dirty="0">
                <a:solidFill>
                  <a:srgbClr val="F8F8F8"/>
                </a:solidFill>
                <a:latin typeface="Myriad Pro Black SemiCond" panose="020B0903030403020204" pitchFamily="34" charset="0"/>
                <a:ea typeface="+mn-ea"/>
                <a:cs typeface="+mn-cs"/>
              </a:endParaRPr>
            </a:p>
          </p:txBody>
        </p:sp>
        <p:pic>
          <p:nvPicPr>
            <p:cNvPr id="20" name="Picture 23" descr="1">
              <a:extLst>
                <a:ext uri="{FF2B5EF4-FFF2-40B4-BE49-F238E27FC236}">
                  <a16:creationId xmlns:a16="http://schemas.microsoft.com/office/drawing/2014/main" id="{632BF83A-85BB-45BE-8215-415711DEECF4}"/>
                </a:ext>
              </a:extLst>
            </p:cNvPr>
            <p:cNvPicPr>
              <a:picLocks noChangeAspect="1" noChangeArrowheads="1"/>
            </p:cNvPicPr>
            <p:nvPr/>
          </p:nvPicPr>
          <p:blipFill>
            <a:blip r:embed="rId2"/>
            <a:srcRect/>
            <a:stretch>
              <a:fillRect/>
            </a:stretch>
          </p:blipFill>
          <p:spPr bwMode="auto">
            <a:xfrm>
              <a:off x="1837580" y="1426227"/>
              <a:ext cx="1689100" cy="244475"/>
            </a:xfrm>
            <a:prstGeom prst="rect">
              <a:avLst/>
            </a:prstGeom>
            <a:noFill/>
          </p:spPr>
        </p:pic>
      </p:grpSp>
      <p:grpSp>
        <p:nvGrpSpPr>
          <p:cNvPr id="21" name="Group 20">
            <a:extLst>
              <a:ext uri="{FF2B5EF4-FFF2-40B4-BE49-F238E27FC236}">
                <a16:creationId xmlns:a16="http://schemas.microsoft.com/office/drawing/2014/main" id="{A35C94BC-95D7-4D92-8CC1-159BC4B58960}"/>
              </a:ext>
            </a:extLst>
          </p:cNvPr>
          <p:cNvGrpSpPr/>
          <p:nvPr/>
        </p:nvGrpSpPr>
        <p:grpSpPr>
          <a:xfrm>
            <a:off x="1211460" y="1359232"/>
            <a:ext cx="4046340" cy="698719"/>
            <a:chOff x="1615280" y="1812308"/>
            <a:chExt cx="4204493" cy="931625"/>
          </a:xfrm>
        </p:grpSpPr>
        <p:sp>
          <p:nvSpPr>
            <p:cNvPr id="22" name="AutoShape 5">
              <a:extLst>
                <a:ext uri="{FF2B5EF4-FFF2-40B4-BE49-F238E27FC236}">
                  <a16:creationId xmlns:a16="http://schemas.microsoft.com/office/drawing/2014/main" id="{A218DE30-FF19-4912-B3BF-1EE24D4430DB}"/>
                </a:ext>
              </a:extLst>
            </p:cNvPr>
            <p:cNvSpPr>
              <a:spLocks noChangeArrowheads="1"/>
            </p:cNvSpPr>
            <p:nvPr/>
          </p:nvSpPr>
          <p:spPr bwMode="gray">
            <a:xfrm>
              <a:off x="1694655" y="1861521"/>
              <a:ext cx="3944143" cy="503237"/>
            </a:xfrm>
            <a:prstGeom prst="roundRect">
              <a:avLst>
                <a:gd name="adj" fmla="val 50000"/>
              </a:avLst>
            </a:prstGeom>
            <a:noFill/>
            <a:ln w="28575">
              <a:solidFill>
                <a:schemeClr val="accent2"/>
              </a:solidFill>
              <a:round/>
              <a:headEnd/>
              <a:tailEnd/>
            </a:ln>
            <a:effectLst/>
          </p:spPr>
          <p:txBody>
            <a:bodyPr wrap="none" anchor="ctr"/>
            <a:lstStyle/>
            <a:p>
              <a:pPr fontAlgn="base">
                <a:spcBef>
                  <a:spcPct val="0"/>
                </a:spcBef>
                <a:spcAft>
                  <a:spcPct val="0"/>
                </a:spcAft>
              </a:pPr>
              <a:endParaRPr lang="en-US" sz="1050">
                <a:latin typeface="Myriad Pro SemiCond" panose="020B0503030403020204" pitchFamily="34" charset="0"/>
              </a:endParaRPr>
            </a:p>
          </p:txBody>
        </p:sp>
        <p:grpSp>
          <p:nvGrpSpPr>
            <p:cNvPr id="23" name="Group 7">
              <a:extLst>
                <a:ext uri="{FF2B5EF4-FFF2-40B4-BE49-F238E27FC236}">
                  <a16:creationId xmlns:a16="http://schemas.microsoft.com/office/drawing/2014/main" id="{DE0F4A86-A569-4203-82EE-6BAF0A7F379F}"/>
                </a:ext>
              </a:extLst>
            </p:cNvPr>
            <p:cNvGrpSpPr>
              <a:grpSpLocks/>
            </p:cNvGrpSpPr>
            <p:nvPr/>
          </p:nvGrpSpPr>
          <p:grpSpPr bwMode="auto">
            <a:xfrm>
              <a:off x="1615280" y="1844058"/>
              <a:ext cx="523875" cy="527050"/>
              <a:chOff x="720" y="1488"/>
              <a:chExt cx="806" cy="808"/>
            </a:xfrm>
          </p:grpSpPr>
          <p:sp>
            <p:nvSpPr>
              <p:cNvPr id="26" name="Oval 8">
                <a:extLst>
                  <a:ext uri="{FF2B5EF4-FFF2-40B4-BE49-F238E27FC236}">
                    <a16:creationId xmlns:a16="http://schemas.microsoft.com/office/drawing/2014/main" id="{FEC523B2-A6BC-4D80-B8FE-D66C6981635B}"/>
                  </a:ext>
                </a:extLst>
              </p:cNvPr>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050">
                  <a:latin typeface="Myriad Pro SemiCond" panose="020B0503030403020204" pitchFamily="34" charset="0"/>
                </a:endParaRPr>
              </a:p>
            </p:txBody>
          </p:sp>
          <p:pic>
            <p:nvPicPr>
              <p:cNvPr id="27" name="Picture 9" descr="drop">
                <a:extLst>
                  <a:ext uri="{FF2B5EF4-FFF2-40B4-BE49-F238E27FC236}">
                    <a16:creationId xmlns:a16="http://schemas.microsoft.com/office/drawing/2014/main" id="{25909114-8690-4330-AF5E-8CF2F2B21A4D}"/>
                  </a:ext>
                </a:extLst>
              </p:cNvPr>
              <p:cNvPicPr>
                <a:picLocks noChangeAspect="1" noChangeArrowheads="1"/>
              </p:cNvPicPr>
              <p:nvPr/>
            </p:nvPicPr>
            <p:blipFill>
              <a:blip r:embed="rId3" cstate="print"/>
              <a:srcRect/>
              <a:stretch>
                <a:fillRect/>
              </a:stretch>
            </p:blipFill>
            <p:spPr bwMode="gray">
              <a:xfrm>
                <a:off x="721" y="1488"/>
                <a:ext cx="800" cy="800"/>
              </a:xfrm>
              <a:prstGeom prst="rect">
                <a:avLst/>
              </a:prstGeom>
              <a:noFill/>
            </p:spPr>
          </p:pic>
        </p:grpSp>
        <p:sp>
          <p:nvSpPr>
            <p:cNvPr id="24" name="Text Box 10">
              <a:extLst>
                <a:ext uri="{FF2B5EF4-FFF2-40B4-BE49-F238E27FC236}">
                  <a16:creationId xmlns:a16="http://schemas.microsoft.com/office/drawing/2014/main" id="{C3C5505F-531B-4542-A64D-EE126173A7F4}"/>
                </a:ext>
              </a:extLst>
            </p:cNvPr>
            <p:cNvSpPr txBox="1">
              <a:spLocks noChangeArrowheads="1"/>
            </p:cNvSpPr>
            <p:nvPr/>
          </p:nvSpPr>
          <p:spPr bwMode="gray">
            <a:xfrm>
              <a:off x="1661319" y="1812308"/>
              <a:ext cx="327025" cy="615553"/>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2400" b="1" i="1">
                  <a:solidFill>
                    <a:srgbClr val="FFFFFF"/>
                  </a:solidFill>
                  <a:latin typeface="Myriad Pro SemiCond" panose="020B0503030403020204" pitchFamily="34" charset="0"/>
                  <a:cs typeface="Arial" charset="0"/>
                </a:rPr>
                <a:t>1</a:t>
              </a:r>
            </a:p>
          </p:txBody>
        </p:sp>
        <p:sp>
          <p:nvSpPr>
            <p:cNvPr id="25" name="Text Box 23">
              <a:extLst>
                <a:ext uri="{FF2B5EF4-FFF2-40B4-BE49-F238E27FC236}">
                  <a16:creationId xmlns:a16="http://schemas.microsoft.com/office/drawing/2014/main" id="{6A58AFB2-3409-4493-98D6-F80B813BCE55}"/>
                </a:ext>
              </a:extLst>
            </p:cNvPr>
            <p:cNvSpPr txBox="1">
              <a:spLocks noChangeArrowheads="1"/>
            </p:cNvSpPr>
            <p:nvPr/>
          </p:nvSpPr>
          <p:spPr bwMode="gray">
            <a:xfrm>
              <a:off x="2189955" y="1882159"/>
              <a:ext cx="3629818" cy="861774"/>
            </a:xfrm>
            <a:prstGeom prst="rect">
              <a:avLst/>
            </a:prstGeom>
            <a:noFill/>
            <a:ln w="9525">
              <a:noFill/>
              <a:miter lim="800000"/>
              <a:headEnd/>
              <a:tailEnd/>
            </a:ln>
            <a:effectLst/>
          </p:spPr>
          <p:txBody>
            <a:bodyPr wrap="square">
              <a:spAutoFit/>
            </a:bodyPr>
            <a:lstStyle/>
            <a:p>
              <a:pPr marL="342900" indent="-342900" fontAlgn="base">
                <a:spcBef>
                  <a:spcPct val="50000"/>
                </a:spcBef>
                <a:spcAft>
                  <a:spcPct val="0"/>
                </a:spcAft>
              </a:pPr>
              <a:r>
                <a:rPr lang="vi-VN" sz="1800" b="1" dirty="0">
                  <a:latin typeface="Myriad Pro SemiCond" panose="020B0503030403020204" pitchFamily="34" charset="0"/>
                  <a:cs typeface="Arial" charset="0"/>
                </a:rPr>
                <a:t>Đại cương về tế bào gốc</a:t>
              </a:r>
              <a:endParaRPr lang="en-US" sz="1800" b="1" dirty="0">
                <a:latin typeface="Myriad Pro SemiCond" panose="020B0503030403020204" pitchFamily="34" charset="0"/>
                <a:cs typeface="Arial" charset="0"/>
              </a:endParaRPr>
            </a:p>
          </p:txBody>
        </p:sp>
      </p:grpSp>
      <p:grpSp>
        <p:nvGrpSpPr>
          <p:cNvPr id="29" name="Group 28">
            <a:extLst>
              <a:ext uri="{FF2B5EF4-FFF2-40B4-BE49-F238E27FC236}">
                <a16:creationId xmlns:a16="http://schemas.microsoft.com/office/drawing/2014/main" id="{DD21171C-806D-4A54-9880-D5F582B52851}"/>
              </a:ext>
            </a:extLst>
          </p:cNvPr>
          <p:cNvGrpSpPr/>
          <p:nvPr/>
        </p:nvGrpSpPr>
        <p:grpSpPr>
          <a:xfrm>
            <a:off x="1101394" y="2001410"/>
            <a:ext cx="7104460" cy="854870"/>
            <a:chOff x="140834" y="3194117"/>
            <a:chExt cx="9472613" cy="1238387"/>
          </a:xfrm>
        </p:grpSpPr>
        <p:sp>
          <p:nvSpPr>
            <p:cNvPr id="30" name="Rectangle 29">
              <a:extLst>
                <a:ext uri="{FF2B5EF4-FFF2-40B4-BE49-F238E27FC236}">
                  <a16:creationId xmlns:a16="http://schemas.microsoft.com/office/drawing/2014/main" id="{35C9DD5F-ECB1-4EFB-BCC0-1C5F2D3BAADE}"/>
                </a:ext>
              </a:extLst>
            </p:cNvPr>
            <p:cNvSpPr/>
            <p:nvPr/>
          </p:nvSpPr>
          <p:spPr>
            <a:xfrm>
              <a:off x="435935" y="3301354"/>
              <a:ext cx="9177512" cy="1131150"/>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yriad Pro SemiCond" panose="020B0503030403020204" pitchFamily="34" charset="0"/>
              </a:endParaRPr>
            </a:p>
          </p:txBody>
        </p:sp>
        <p:sp>
          <p:nvSpPr>
            <p:cNvPr id="31" name="TextBox 30">
              <a:extLst>
                <a:ext uri="{FF2B5EF4-FFF2-40B4-BE49-F238E27FC236}">
                  <a16:creationId xmlns:a16="http://schemas.microsoft.com/office/drawing/2014/main" id="{BE12D4DC-D927-415F-BF20-2B1BE9E724EB}"/>
                </a:ext>
              </a:extLst>
            </p:cNvPr>
            <p:cNvSpPr txBox="1"/>
            <p:nvPr/>
          </p:nvSpPr>
          <p:spPr>
            <a:xfrm>
              <a:off x="816605" y="3411360"/>
              <a:ext cx="8796842" cy="975583"/>
            </a:xfrm>
            <a:prstGeom prst="rect">
              <a:avLst/>
            </a:prstGeom>
            <a:noFill/>
          </p:spPr>
          <p:txBody>
            <a:bodyPr wrap="square" rtlCol="0">
              <a:spAutoFit/>
            </a:bodyPr>
            <a:lstStyle/>
            <a:p>
              <a:pPr>
                <a:lnSpc>
                  <a:spcPct val="120000"/>
                </a:lnSpc>
              </a:pPr>
              <a:r>
                <a:rPr lang="vi-VN" sz="1650" b="1" dirty="0">
                  <a:solidFill>
                    <a:schemeClr val="bg1"/>
                  </a:solidFill>
                  <a:latin typeface="Myriad Pro SemiCond" panose="020B0503030403020204" pitchFamily="34" charset="0"/>
                </a:rPr>
                <a:t>1. Nhờ đâu mà một số động vật như tôm, cua, thằn lằn có thể tái sinh các phần cơ thể bị mất?</a:t>
              </a:r>
            </a:p>
          </p:txBody>
        </p:sp>
        <p:sp>
          <p:nvSpPr>
            <p:cNvPr id="32" name="Flowchart: Connector 31">
              <a:extLst>
                <a:ext uri="{FF2B5EF4-FFF2-40B4-BE49-F238E27FC236}">
                  <a16:creationId xmlns:a16="http://schemas.microsoft.com/office/drawing/2014/main" id="{6EBE2263-0F76-4093-821F-D23D2E4A6072}"/>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yriad Pro SemiCond" panose="020B0503030403020204" pitchFamily="34" charset="0"/>
              </a:endParaRPr>
            </a:p>
          </p:txBody>
        </p:sp>
        <p:pic>
          <p:nvPicPr>
            <p:cNvPr id="33" name="Picture 6">
              <a:extLst>
                <a:ext uri="{FF2B5EF4-FFF2-40B4-BE49-F238E27FC236}">
                  <a16:creationId xmlns:a16="http://schemas.microsoft.com/office/drawing/2014/main" id="{6D514AE2-E2A9-4F48-A282-6142762FE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Google Shape;1195;p43">
            <a:extLst>
              <a:ext uri="{FF2B5EF4-FFF2-40B4-BE49-F238E27FC236}">
                <a16:creationId xmlns:a16="http://schemas.microsoft.com/office/drawing/2014/main" id="{E8D171CB-C1F9-419B-8A06-D8AF15E28D87}"/>
              </a:ext>
            </a:extLst>
          </p:cNvPr>
          <p:cNvSpPr txBox="1">
            <a:spLocks noGrp="1"/>
          </p:cNvSpPr>
          <p:nvPr>
            <p:ph type="body" idx="1"/>
          </p:nvPr>
        </p:nvSpPr>
        <p:spPr>
          <a:xfrm>
            <a:off x="797788" y="2880641"/>
            <a:ext cx="7717500" cy="15797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E6646E"/>
              </a:buClr>
              <a:buSzPts val="440"/>
              <a:buFont typeface="Arial"/>
              <a:buNone/>
            </a:pPr>
            <a:r>
              <a:rPr lang="vi-VN" sz="2000" dirty="0">
                <a:solidFill>
                  <a:schemeClr val="accent6">
                    <a:lumMod val="50000"/>
                  </a:schemeClr>
                </a:solidFill>
                <a:latin typeface="+mj-lt"/>
              </a:rPr>
              <a:t>+</a:t>
            </a:r>
            <a:r>
              <a:rPr lang="vi-VN" sz="2000" b="1" i="1" dirty="0">
                <a:solidFill>
                  <a:schemeClr val="accent6">
                    <a:lumMod val="50000"/>
                  </a:schemeClr>
                </a:solidFill>
                <a:effectLst/>
                <a:latin typeface="+mj-lt"/>
                <a:cs typeface="Times New Roman" panose="02020603050405020304" pitchFamily="18" charset="0"/>
              </a:rPr>
              <a:t>Tế bào gốc </a:t>
            </a:r>
            <a:r>
              <a:rPr lang="vi-VN" sz="2000" b="0" i="0" dirty="0">
                <a:solidFill>
                  <a:schemeClr val="accent6">
                    <a:lumMod val="50000"/>
                  </a:schemeClr>
                </a:solidFill>
                <a:effectLst/>
                <a:latin typeface="+mj-lt"/>
                <a:cs typeface="Times New Roman" panose="02020603050405020304" pitchFamily="18" charset="0"/>
              </a:rPr>
              <a:t>(stem cell) là các tế bào sinh học có khả năng biệt hoá thành các tế bào khác, từ đó phân bào để tạo ra nhiều tế bào gốc hơn. Đây là thuật ngữ dùng để chỉ các tế bào chưa biệt hoá đảm nhiệm chức năng, vai trò cụ thể mà chúng vốn có "số phận" phải phát triển thành. </a:t>
            </a:r>
            <a:endParaRPr sz="2000" dirty="0">
              <a:solidFill>
                <a:schemeClr val="accent6">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405788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fade">
                                      <p:cBhvr>
                                        <p:cTn id="24" dur="1000"/>
                                        <p:tgtEl>
                                          <p:spTgt spid="34">
                                            <p:txEl>
                                              <p:pRg st="0" end="0"/>
                                            </p:txEl>
                                          </p:spTgt>
                                        </p:tgtEl>
                                      </p:cBhvr>
                                    </p:animEffect>
                                    <p:anim calcmode="lin" valueType="num">
                                      <p:cBhvr>
                                        <p:cTn id="25"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0821F4-F7E3-47B9-B07D-09E177D7BE29}"/>
              </a:ext>
            </a:extLst>
          </p:cNvPr>
          <p:cNvSpPr/>
          <p:nvPr/>
        </p:nvSpPr>
        <p:spPr>
          <a:xfrm>
            <a:off x="1" y="0"/>
            <a:ext cx="1050131" cy="5143500"/>
          </a:xfrm>
          <a:prstGeom prst="rect">
            <a:avLst/>
          </a:prstGeom>
          <a:solidFill>
            <a:srgbClr val="70D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4" name="Rectangle 3">
            <a:extLst>
              <a:ext uri="{FF2B5EF4-FFF2-40B4-BE49-F238E27FC236}">
                <a16:creationId xmlns:a16="http://schemas.microsoft.com/office/drawing/2014/main" id="{5586E41D-3E81-45B3-83CA-05A29681B32B}"/>
              </a:ext>
            </a:extLst>
          </p:cNvPr>
          <p:cNvSpPr/>
          <p:nvPr/>
        </p:nvSpPr>
        <p:spPr>
          <a:xfrm>
            <a:off x="0" y="0"/>
            <a:ext cx="9144000" cy="778669"/>
          </a:xfrm>
          <a:prstGeom prst="rect">
            <a:avLst/>
          </a:prstGeom>
          <a:solidFill>
            <a:srgbClr val="FE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5" name="Rectangle 4">
            <a:extLst>
              <a:ext uri="{FF2B5EF4-FFF2-40B4-BE49-F238E27FC236}">
                <a16:creationId xmlns:a16="http://schemas.microsoft.com/office/drawing/2014/main" id="{FA9F9C4C-E53C-465E-9332-DCA9DF47F810}"/>
              </a:ext>
            </a:extLst>
          </p:cNvPr>
          <p:cNvSpPr/>
          <p:nvPr/>
        </p:nvSpPr>
        <p:spPr>
          <a:xfrm>
            <a:off x="5500688" y="-1"/>
            <a:ext cx="1571625" cy="778669"/>
          </a:xfrm>
          <a:prstGeom prst="rect">
            <a:avLst/>
          </a:prstGeom>
          <a:solidFill>
            <a:srgbClr val="7AB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6" name="Rectangle 5">
            <a:extLst>
              <a:ext uri="{FF2B5EF4-FFF2-40B4-BE49-F238E27FC236}">
                <a16:creationId xmlns:a16="http://schemas.microsoft.com/office/drawing/2014/main" id="{F5B403C4-0403-453C-A932-BE09BCF143DC}"/>
              </a:ext>
            </a:extLst>
          </p:cNvPr>
          <p:cNvSpPr/>
          <p:nvPr/>
        </p:nvSpPr>
        <p:spPr>
          <a:xfrm>
            <a:off x="6665119" y="-1"/>
            <a:ext cx="1571625" cy="778669"/>
          </a:xfrm>
          <a:prstGeom prst="rect">
            <a:avLst/>
          </a:prstGeom>
          <a:solidFill>
            <a:srgbClr val="BD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7" name="Rectangle 6">
            <a:extLst>
              <a:ext uri="{FF2B5EF4-FFF2-40B4-BE49-F238E27FC236}">
                <a16:creationId xmlns:a16="http://schemas.microsoft.com/office/drawing/2014/main" id="{3408C82A-9553-456B-BA66-0C90603BD7E4}"/>
              </a:ext>
            </a:extLst>
          </p:cNvPr>
          <p:cNvSpPr/>
          <p:nvPr/>
        </p:nvSpPr>
        <p:spPr>
          <a:xfrm>
            <a:off x="6865144" y="-1"/>
            <a:ext cx="1571625" cy="778669"/>
          </a:xfrm>
          <a:prstGeom prst="rect">
            <a:avLst/>
          </a:prstGeom>
          <a:solidFill>
            <a:srgbClr val="7AB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8" name="Rectangle 7">
            <a:extLst>
              <a:ext uri="{FF2B5EF4-FFF2-40B4-BE49-F238E27FC236}">
                <a16:creationId xmlns:a16="http://schemas.microsoft.com/office/drawing/2014/main" id="{3B1B0CA3-7F6B-42BE-BA52-0115E656226B}"/>
              </a:ext>
            </a:extLst>
          </p:cNvPr>
          <p:cNvSpPr/>
          <p:nvPr/>
        </p:nvSpPr>
        <p:spPr>
          <a:xfrm>
            <a:off x="7390210" y="-3"/>
            <a:ext cx="1571625" cy="778669"/>
          </a:xfrm>
          <a:prstGeom prst="rect">
            <a:avLst/>
          </a:prstGeom>
          <a:solidFill>
            <a:srgbClr val="BD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9" name="Rectangle 8">
            <a:extLst>
              <a:ext uri="{FF2B5EF4-FFF2-40B4-BE49-F238E27FC236}">
                <a16:creationId xmlns:a16="http://schemas.microsoft.com/office/drawing/2014/main" id="{03DBF4CF-B9F8-4104-9A51-03703DFBCC33}"/>
              </a:ext>
            </a:extLst>
          </p:cNvPr>
          <p:cNvSpPr/>
          <p:nvPr/>
        </p:nvSpPr>
        <p:spPr>
          <a:xfrm>
            <a:off x="7797403" y="-3"/>
            <a:ext cx="1346597" cy="778669"/>
          </a:xfrm>
          <a:prstGeom prst="rect">
            <a:avLst/>
          </a:prstGeom>
          <a:solidFill>
            <a:srgbClr val="7AB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0" name="Rectangle 9">
            <a:extLst>
              <a:ext uri="{FF2B5EF4-FFF2-40B4-BE49-F238E27FC236}">
                <a16:creationId xmlns:a16="http://schemas.microsoft.com/office/drawing/2014/main" id="{B9A9AFD0-57C1-48C5-8690-E747FD2B3FAB}"/>
              </a:ext>
            </a:extLst>
          </p:cNvPr>
          <p:cNvSpPr/>
          <p:nvPr/>
        </p:nvSpPr>
        <p:spPr>
          <a:xfrm>
            <a:off x="5500687" y="0"/>
            <a:ext cx="92869" cy="7786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1" name="Rectangle 10">
            <a:extLst>
              <a:ext uri="{FF2B5EF4-FFF2-40B4-BE49-F238E27FC236}">
                <a16:creationId xmlns:a16="http://schemas.microsoft.com/office/drawing/2014/main" id="{36E5FAC0-F10F-425F-9E11-AE2CC99173FC}"/>
              </a:ext>
            </a:extLst>
          </p:cNvPr>
          <p:cNvSpPr/>
          <p:nvPr/>
        </p:nvSpPr>
        <p:spPr>
          <a:xfrm>
            <a:off x="4500563" y="-4"/>
            <a:ext cx="464343" cy="778669"/>
          </a:xfrm>
          <a:prstGeom prst="rect">
            <a:avLst/>
          </a:prstGeom>
          <a:solidFill>
            <a:srgbClr val="FFF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2" name="Rectangle 11">
            <a:extLst>
              <a:ext uri="{FF2B5EF4-FFF2-40B4-BE49-F238E27FC236}">
                <a16:creationId xmlns:a16="http://schemas.microsoft.com/office/drawing/2014/main" id="{55A644AD-7C1B-4C3E-869D-7F34332CB2F0}"/>
              </a:ext>
            </a:extLst>
          </p:cNvPr>
          <p:cNvSpPr/>
          <p:nvPr/>
        </p:nvSpPr>
        <p:spPr>
          <a:xfrm>
            <a:off x="3900487" y="0"/>
            <a:ext cx="464343" cy="778669"/>
          </a:xfrm>
          <a:prstGeom prst="rect">
            <a:avLst/>
          </a:prstGeom>
          <a:solidFill>
            <a:srgbClr val="FFF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3" name="Rectangle 12">
            <a:extLst>
              <a:ext uri="{FF2B5EF4-FFF2-40B4-BE49-F238E27FC236}">
                <a16:creationId xmlns:a16="http://schemas.microsoft.com/office/drawing/2014/main" id="{532D533E-A561-4660-96AD-EF5902838495}"/>
              </a:ext>
            </a:extLst>
          </p:cNvPr>
          <p:cNvSpPr/>
          <p:nvPr/>
        </p:nvSpPr>
        <p:spPr>
          <a:xfrm>
            <a:off x="2103832" y="0"/>
            <a:ext cx="401837" cy="778669"/>
          </a:xfrm>
          <a:prstGeom prst="rect">
            <a:avLst/>
          </a:prstGeom>
          <a:solidFill>
            <a:srgbClr val="FFF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4" name="Rectangle 13">
            <a:extLst>
              <a:ext uri="{FF2B5EF4-FFF2-40B4-BE49-F238E27FC236}">
                <a16:creationId xmlns:a16="http://schemas.microsoft.com/office/drawing/2014/main" id="{E1378455-433E-4D1B-8BF1-AAC93E7135AD}"/>
              </a:ext>
            </a:extLst>
          </p:cNvPr>
          <p:cNvSpPr/>
          <p:nvPr/>
        </p:nvSpPr>
        <p:spPr>
          <a:xfrm>
            <a:off x="1785935" y="-4"/>
            <a:ext cx="155378" cy="778669"/>
          </a:xfrm>
          <a:prstGeom prst="rect">
            <a:avLst/>
          </a:prstGeom>
          <a:solidFill>
            <a:srgbClr val="FFF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6" name="Rectangle 15">
            <a:extLst>
              <a:ext uri="{FF2B5EF4-FFF2-40B4-BE49-F238E27FC236}">
                <a16:creationId xmlns:a16="http://schemas.microsoft.com/office/drawing/2014/main" id="{F574D400-0E5B-48D5-887D-506C90A0ACD9}"/>
              </a:ext>
            </a:extLst>
          </p:cNvPr>
          <p:cNvSpPr/>
          <p:nvPr/>
        </p:nvSpPr>
        <p:spPr>
          <a:xfrm>
            <a:off x="0" y="285750"/>
            <a:ext cx="9144000" cy="892969"/>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7" name="Rectangle 16">
            <a:extLst>
              <a:ext uri="{FF2B5EF4-FFF2-40B4-BE49-F238E27FC236}">
                <a16:creationId xmlns:a16="http://schemas.microsoft.com/office/drawing/2014/main" id="{03679B09-414B-4AF0-8001-7412396EC2E7}"/>
              </a:ext>
            </a:extLst>
          </p:cNvPr>
          <p:cNvSpPr/>
          <p:nvPr/>
        </p:nvSpPr>
        <p:spPr>
          <a:xfrm>
            <a:off x="-1" y="285750"/>
            <a:ext cx="9144001"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8" name="Rectangle 17">
            <a:extLst>
              <a:ext uri="{FF2B5EF4-FFF2-40B4-BE49-F238E27FC236}">
                <a16:creationId xmlns:a16="http://schemas.microsoft.com/office/drawing/2014/main" id="{6E6D617D-3730-4EBA-9EE4-17A8EDF105E3}"/>
              </a:ext>
            </a:extLst>
          </p:cNvPr>
          <p:cNvSpPr/>
          <p:nvPr/>
        </p:nvSpPr>
        <p:spPr>
          <a:xfrm>
            <a:off x="-1" y="1153711"/>
            <a:ext cx="9144001"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19" name="Rectangle 18">
            <a:extLst>
              <a:ext uri="{FF2B5EF4-FFF2-40B4-BE49-F238E27FC236}">
                <a16:creationId xmlns:a16="http://schemas.microsoft.com/office/drawing/2014/main" id="{3030EB71-5513-4FAD-9AD6-1298283CCDD0}"/>
              </a:ext>
            </a:extLst>
          </p:cNvPr>
          <p:cNvSpPr/>
          <p:nvPr/>
        </p:nvSpPr>
        <p:spPr>
          <a:xfrm>
            <a:off x="971550" y="0"/>
            <a:ext cx="9644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24" name="Rectangle 23">
            <a:extLst>
              <a:ext uri="{FF2B5EF4-FFF2-40B4-BE49-F238E27FC236}">
                <a16:creationId xmlns:a16="http://schemas.microsoft.com/office/drawing/2014/main" id="{E3CDF224-444F-4038-911E-A19BCC6C0FFE}"/>
              </a:ext>
            </a:extLst>
          </p:cNvPr>
          <p:cNvSpPr/>
          <p:nvPr/>
        </p:nvSpPr>
        <p:spPr>
          <a:xfrm>
            <a:off x="0" y="1569842"/>
            <a:ext cx="971550" cy="362538"/>
          </a:xfrm>
          <a:prstGeom prst="rect">
            <a:avLst/>
          </a:prstGeom>
          <a:solidFill>
            <a:srgbClr val="95E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25" name="Rectangle 24">
            <a:extLst>
              <a:ext uri="{FF2B5EF4-FFF2-40B4-BE49-F238E27FC236}">
                <a16:creationId xmlns:a16="http://schemas.microsoft.com/office/drawing/2014/main" id="{D1EA014F-53F3-4C98-ADC2-9F5FB74A2CEC}"/>
              </a:ext>
            </a:extLst>
          </p:cNvPr>
          <p:cNvSpPr/>
          <p:nvPr/>
        </p:nvSpPr>
        <p:spPr>
          <a:xfrm>
            <a:off x="0" y="2016321"/>
            <a:ext cx="971550" cy="126804"/>
          </a:xfrm>
          <a:prstGeom prst="rect">
            <a:avLst/>
          </a:prstGeom>
          <a:solidFill>
            <a:srgbClr val="95E03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26" name="Rectangle 25">
            <a:extLst>
              <a:ext uri="{FF2B5EF4-FFF2-40B4-BE49-F238E27FC236}">
                <a16:creationId xmlns:a16="http://schemas.microsoft.com/office/drawing/2014/main" id="{18729DC0-8924-43E9-AE91-0C574BC5A055}"/>
              </a:ext>
            </a:extLst>
          </p:cNvPr>
          <p:cNvSpPr/>
          <p:nvPr/>
        </p:nvSpPr>
        <p:spPr>
          <a:xfrm>
            <a:off x="-4294" y="3011090"/>
            <a:ext cx="971550" cy="126804"/>
          </a:xfrm>
          <a:prstGeom prst="rect">
            <a:avLst/>
          </a:prstGeom>
          <a:solidFill>
            <a:srgbClr val="95E03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27" name="Rectangle 26">
            <a:extLst>
              <a:ext uri="{FF2B5EF4-FFF2-40B4-BE49-F238E27FC236}">
                <a16:creationId xmlns:a16="http://schemas.microsoft.com/office/drawing/2014/main" id="{E1F6430D-9AE3-48D1-A07C-47E2C4F2A179}"/>
              </a:ext>
            </a:extLst>
          </p:cNvPr>
          <p:cNvSpPr/>
          <p:nvPr/>
        </p:nvSpPr>
        <p:spPr>
          <a:xfrm>
            <a:off x="-4294" y="3221835"/>
            <a:ext cx="971550" cy="362538"/>
          </a:xfrm>
          <a:prstGeom prst="rect">
            <a:avLst/>
          </a:prstGeom>
          <a:solidFill>
            <a:srgbClr val="95E03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28" name="Rectangle 27">
            <a:extLst>
              <a:ext uri="{FF2B5EF4-FFF2-40B4-BE49-F238E27FC236}">
                <a16:creationId xmlns:a16="http://schemas.microsoft.com/office/drawing/2014/main" id="{73A785F7-AD56-48F6-8C63-019AAC81AB4B}"/>
              </a:ext>
            </a:extLst>
          </p:cNvPr>
          <p:cNvSpPr/>
          <p:nvPr/>
        </p:nvSpPr>
        <p:spPr>
          <a:xfrm>
            <a:off x="1786" y="4220943"/>
            <a:ext cx="971550" cy="362538"/>
          </a:xfrm>
          <a:prstGeom prst="rect">
            <a:avLst/>
          </a:prstGeom>
          <a:solidFill>
            <a:srgbClr val="95E03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29" name="Rectangle 28">
            <a:extLst>
              <a:ext uri="{FF2B5EF4-FFF2-40B4-BE49-F238E27FC236}">
                <a16:creationId xmlns:a16="http://schemas.microsoft.com/office/drawing/2014/main" id="{6EA19E22-2DA4-44C1-B1A1-F3B2D1300482}"/>
              </a:ext>
            </a:extLst>
          </p:cNvPr>
          <p:cNvSpPr/>
          <p:nvPr/>
        </p:nvSpPr>
        <p:spPr>
          <a:xfrm>
            <a:off x="1786" y="4667422"/>
            <a:ext cx="971550" cy="126804"/>
          </a:xfrm>
          <a:prstGeom prst="rect">
            <a:avLst/>
          </a:prstGeom>
          <a:solidFill>
            <a:srgbClr val="95E03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Neue Haas Grotesk Text Pro"/>
            </a:endParaRPr>
          </a:p>
        </p:txBody>
      </p:sp>
      <p:sp>
        <p:nvSpPr>
          <p:cNvPr id="32" name="Rectangle 31">
            <a:extLst>
              <a:ext uri="{FF2B5EF4-FFF2-40B4-BE49-F238E27FC236}">
                <a16:creationId xmlns:a16="http://schemas.microsoft.com/office/drawing/2014/main" id="{0F7AD9EE-70AB-44D7-9BFD-3923135D7332}"/>
              </a:ext>
            </a:extLst>
          </p:cNvPr>
          <p:cNvSpPr/>
          <p:nvPr/>
        </p:nvSpPr>
        <p:spPr>
          <a:xfrm>
            <a:off x="137520" y="1213068"/>
            <a:ext cx="96440" cy="3930432"/>
          </a:xfrm>
          <a:prstGeom prst="rect">
            <a:avLst/>
          </a:prstGeom>
          <a:solidFill>
            <a:srgbClr val="95E03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1350" kern="1200">
              <a:solidFill>
                <a:srgbClr val="FFFFFF"/>
              </a:solidFill>
            </a:endParaRPr>
          </a:p>
        </p:txBody>
      </p:sp>
      <p:sp>
        <p:nvSpPr>
          <p:cNvPr id="30" name="TextBox 29">
            <a:extLst>
              <a:ext uri="{FF2B5EF4-FFF2-40B4-BE49-F238E27FC236}">
                <a16:creationId xmlns:a16="http://schemas.microsoft.com/office/drawing/2014/main" id="{E5761267-720E-48CD-B571-C53C5A268FD3}"/>
              </a:ext>
            </a:extLst>
          </p:cNvPr>
          <p:cNvSpPr txBox="1"/>
          <p:nvPr/>
        </p:nvSpPr>
        <p:spPr>
          <a:xfrm>
            <a:off x="1221580" y="406525"/>
            <a:ext cx="5007770" cy="715581"/>
          </a:xfrm>
          <a:prstGeom prst="rect">
            <a:avLst/>
          </a:prstGeom>
          <a:noFill/>
        </p:spPr>
        <p:txBody>
          <a:bodyPr wrap="square" rtlCol="0">
            <a:spAutoFit/>
          </a:bodyPr>
          <a:lstStyle/>
          <a:p>
            <a:r>
              <a:rPr lang="vi-VN" sz="4050" dirty="0">
                <a:solidFill>
                  <a:schemeClr val="accent6">
                    <a:lumMod val="50000"/>
                  </a:schemeClr>
                </a:solidFill>
                <a:latin typeface="Myriad Pro Black SemiCond" panose="020B0903030403020204" pitchFamily="34" charset="0"/>
              </a:rPr>
              <a:t>KIẾN THỨC CỐT LÕI</a:t>
            </a:r>
            <a:endParaRPr lang="en-US" sz="4050" dirty="0">
              <a:solidFill>
                <a:schemeClr val="accent6">
                  <a:lumMod val="50000"/>
                </a:schemeClr>
              </a:solidFill>
              <a:latin typeface="Myriad Pro Black SemiCond" panose="020B0903030403020204" pitchFamily="34" charset="0"/>
            </a:endParaRPr>
          </a:p>
        </p:txBody>
      </p:sp>
      <p:sp>
        <p:nvSpPr>
          <p:cNvPr id="31" name="TextBox 30">
            <a:extLst>
              <a:ext uri="{FF2B5EF4-FFF2-40B4-BE49-F238E27FC236}">
                <a16:creationId xmlns:a16="http://schemas.microsoft.com/office/drawing/2014/main" id="{6ED705E0-066F-47E0-B955-5F0852C7137E}"/>
              </a:ext>
            </a:extLst>
          </p:cNvPr>
          <p:cNvSpPr txBox="1"/>
          <p:nvPr/>
        </p:nvSpPr>
        <p:spPr>
          <a:xfrm>
            <a:off x="1205510" y="1253182"/>
            <a:ext cx="7645597" cy="1747786"/>
          </a:xfrm>
          <a:prstGeom prst="rect">
            <a:avLst/>
          </a:prstGeom>
          <a:noFill/>
        </p:spPr>
        <p:txBody>
          <a:bodyPr wrap="square" rtlCol="0">
            <a:spAutoFit/>
          </a:bodyPr>
          <a:lstStyle/>
          <a:p>
            <a:pPr algn="just">
              <a:lnSpc>
                <a:spcPct val="120000"/>
              </a:lnSpc>
              <a:spcAft>
                <a:spcPts val="450"/>
              </a:spcAft>
            </a:pPr>
            <a:r>
              <a:rPr lang="vi-VN" b="1" dirty="0">
                <a:solidFill>
                  <a:srgbClr val="002060"/>
                </a:solidFill>
                <a:latin typeface="Arial" panose="020B0604020202020204" pitchFamily="34" charset="0"/>
                <a:cs typeface="Arial" panose="020B0604020202020204" pitchFamily="34" charset="0"/>
              </a:rPr>
              <a:t>▲ </a:t>
            </a:r>
            <a:r>
              <a:rPr lang="vi-VN" b="1" dirty="0">
                <a:solidFill>
                  <a:srgbClr val="002060"/>
                </a:solidFill>
                <a:latin typeface="Myriad Pro SemiCond" panose="020B0503030403020204" pitchFamily="34" charset="0"/>
              </a:rPr>
              <a:t>Tế bào gốc </a:t>
            </a:r>
            <a:r>
              <a:rPr lang="vi-VN" dirty="0">
                <a:solidFill>
                  <a:srgbClr val="002060"/>
                </a:solidFill>
                <a:latin typeface="Myriad Pro SemiCond" panose="020B0503030403020204" pitchFamily="34" charset="0"/>
              </a:rPr>
              <a:t>là các tế bào chưa biệt hóa, có khả năng tự làm mới bằng cách phân chia trong một thời gian dài và biệt hóa thành bất kì kiểu tế bào trưởng thành nào.</a:t>
            </a:r>
          </a:p>
          <a:p>
            <a:pPr algn="just">
              <a:lnSpc>
                <a:spcPct val="120000"/>
              </a:lnSpc>
              <a:spcAft>
                <a:spcPts val="450"/>
              </a:spcAft>
            </a:pPr>
            <a:r>
              <a:rPr lang="vi-VN" b="1" dirty="0">
                <a:solidFill>
                  <a:srgbClr val="002060"/>
                </a:solidFill>
                <a:latin typeface="Arial" panose="020B0604020202020204" pitchFamily="34" charset="0"/>
                <a:cs typeface="Arial" panose="020B0604020202020204" pitchFamily="34" charset="0"/>
              </a:rPr>
              <a:t>▲ </a:t>
            </a:r>
            <a:r>
              <a:rPr lang="vi-VN" b="1" dirty="0">
                <a:solidFill>
                  <a:srgbClr val="002060"/>
                </a:solidFill>
                <a:latin typeface="Myriad Pro SemiCond" panose="020B0503030403020204" pitchFamily="34" charset="0"/>
              </a:rPr>
              <a:t>Về nguồn gốc</a:t>
            </a:r>
            <a:r>
              <a:rPr lang="vi-VN" dirty="0">
                <a:solidFill>
                  <a:srgbClr val="002060"/>
                </a:solidFill>
                <a:latin typeface="Myriad Pro SemiCond" panose="020B0503030403020204" pitchFamily="34" charset="0"/>
              </a:rPr>
              <a:t>, tế bào gốc được chia thành </a:t>
            </a:r>
            <a:r>
              <a:rPr lang="vi-VN" b="1" dirty="0">
                <a:solidFill>
                  <a:srgbClr val="002060"/>
                </a:solidFill>
                <a:latin typeface="Myriad Pro SemiCond" panose="020B0503030403020204" pitchFamily="34" charset="0"/>
              </a:rPr>
              <a:t>5 nhóm</a:t>
            </a:r>
            <a:r>
              <a:rPr lang="vi-VN" dirty="0">
                <a:solidFill>
                  <a:srgbClr val="002060"/>
                </a:solidFill>
                <a:latin typeface="Myriad Pro SemiCond" panose="020B0503030403020204" pitchFamily="34" charset="0"/>
              </a:rPr>
              <a:t> chính: tế bào gốc phôi, tế bào gốc nhũ nhi, tế bào gốc trưởng thành, tế bào gốc nhân tạo và tế bào gốc ung thư.</a:t>
            </a:r>
          </a:p>
          <a:p>
            <a:pPr algn="just">
              <a:lnSpc>
                <a:spcPct val="120000"/>
              </a:lnSpc>
              <a:spcAft>
                <a:spcPts val="450"/>
              </a:spcAft>
            </a:pPr>
            <a:r>
              <a:rPr lang="vi-VN" b="1" dirty="0">
                <a:solidFill>
                  <a:srgbClr val="002060"/>
                </a:solidFill>
                <a:latin typeface="Arial" panose="020B0604020202020204" pitchFamily="34" charset="0"/>
                <a:cs typeface="Arial" panose="020B0604020202020204" pitchFamily="34" charset="0"/>
              </a:rPr>
              <a:t>▲ </a:t>
            </a:r>
            <a:r>
              <a:rPr lang="vi-VN" b="1" dirty="0">
                <a:solidFill>
                  <a:srgbClr val="002060"/>
                </a:solidFill>
                <a:latin typeface="Myriad Pro SemiCond" panose="020B0503030403020204" pitchFamily="34" charset="0"/>
              </a:rPr>
              <a:t>Dựa theo tiềm năng biệt hóa</a:t>
            </a:r>
            <a:r>
              <a:rPr lang="vi-VN" dirty="0">
                <a:solidFill>
                  <a:srgbClr val="002060"/>
                </a:solidFill>
                <a:latin typeface="Myriad Pro SemiCond" panose="020B0503030403020204" pitchFamily="34" charset="0"/>
              </a:rPr>
              <a:t>, tế bào gốc gồm: tế bào gốc toàn năng, tế bào gốc vạn năng, tế bào gốc đa năng,...</a:t>
            </a:r>
          </a:p>
        </p:txBody>
      </p:sp>
      <p:sp>
        <p:nvSpPr>
          <p:cNvPr id="33" name="Text Box 7">
            <a:extLst>
              <a:ext uri="{FF2B5EF4-FFF2-40B4-BE49-F238E27FC236}">
                <a16:creationId xmlns:a16="http://schemas.microsoft.com/office/drawing/2014/main" id="{D0AA8E06-0DC1-42FE-81A6-576EA690FAD0}"/>
              </a:ext>
            </a:extLst>
          </p:cNvPr>
          <p:cNvSpPr txBox="1">
            <a:spLocks noChangeArrowheads="1"/>
          </p:cNvSpPr>
          <p:nvPr/>
        </p:nvSpPr>
        <p:spPr bwMode="gray">
          <a:xfrm>
            <a:off x="1221580" y="3270945"/>
            <a:ext cx="7629527" cy="1425134"/>
          </a:xfrm>
          <a:prstGeom prst="rect">
            <a:avLst/>
          </a:prstGeom>
          <a:noFill/>
          <a:ln w="9525" algn="ctr">
            <a:noFill/>
            <a:miter lim="800000"/>
            <a:headEnd/>
            <a:tailEnd/>
          </a:ln>
          <a:effectLst/>
        </p:spPr>
        <p:txBody>
          <a:bodyPr wrap="square">
            <a:spAutoFit/>
          </a:bodyPr>
          <a:lstStyle/>
          <a:p>
            <a:pPr algn="just" eaLnBrk="0" fontAlgn="base" hangingPunct="0">
              <a:lnSpc>
                <a:spcPct val="120000"/>
              </a:lnSpc>
              <a:spcAft>
                <a:spcPts val="450"/>
              </a:spcAft>
            </a:pPr>
            <a:r>
              <a:rPr lang="vi-VN" dirty="0">
                <a:latin typeface="Arial" panose="020B0604020202020204" pitchFamily="34" charset="0"/>
                <a:cs typeface="Arial" panose="020B0604020202020204" pitchFamily="34" charset="0"/>
              </a:rPr>
              <a:t>▲ </a:t>
            </a:r>
            <a:r>
              <a:rPr lang="vi-VN" b="1" dirty="0">
                <a:latin typeface="Myriad Pro SemiCond" panose="020B0503030403020204" pitchFamily="34" charset="0"/>
              </a:rPr>
              <a:t>Trong y học</a:t>
            </a:r>
            <a:r>
              <a:rPr lang="vi-VN" dirty="0">
                <a:latin typeface="Myriad Pro SemiCond" panose="020B0503030403020204" pitchFamily="34" charset="0"/>
              </a:rPr>
              <a:t>, việc sử dụng tế bào gốc đã được ứng dụng để chữa nhiều bệnh ở người như Parkinson, tiểu đường, các chấn thương cột sống, sự suy thoái dòng tế bào purkinje, loạn dưỡng cơ Duchenne’s, bệnh tim mạch, bệnh tự miễn và sự tạo xương,... </a:t>
            </a:r>
          </a:p>
          <a:p>
            <a:pPr algn="just" eaLnBrk="0" fontAlgn="base" hangingPunct="0">
              <a:lnSpc>
                <a:spcPct val="120000"/>
              </a:lnSpc>
              <a:spcAft>
                <a:spcPts val="450"/>
              </a:spcAft>
            </a:pPr>
            <a:r>
              <a:rPr lang="vi-VN" dirty="0">
                <a:latin typeface="Arial" panose="020B0604020202020204" pitchFamily="34" charset="0"/>
                <a:cs typeface="Arial" panose="020B0604020202020204" pitchFamily="34" charset="0"/>
              </a:rPr>
              <a:t>▲ </a:t>
            </a:r>
            <a:r>
              <a:rPr lang="vi-VN" dirty="0">
                <a:latin typeface="Myriad Pro SemiCond" panose="020B0503030403020204" pitchFamily="34" charset="0"/>
              </a:rPr>
              <a:t>Các nghiên cứu về tế bào gốc ung thư đã mở nhiều triển vọng trong việc điều trị ung thư trong tương lai.</a:t>
            </a:r>
            <a:endParaRPr lang="en-US" dirty="0">
              <a:latin typeface="Myriad Pro SemiCond" panose="020B0503030403020204" pitchFamily="34" charset="0"/>
            </a:endParaRPr>
          </a:p>
        </p:txBody>
      </p:sp>
    </p:spTree>
    <p:extLst>
      <p:ext uri="{BB962C8B-B14F-4D97-AF65-F5344CB8AC3E}">
        <p14:creationId xmlns:p14="http://schemas.microsoft.com/office/powerpoint/2010/main" val="576940716"/>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F9F6-365E-4EB7-B560-109E3AF2DE6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5B78CAD3-31B6-4DB5-A093-827B87C204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030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15" name="Google Shape;1515;p52"/>
          <p:cNvSpPr txBox="1">
            <a:spLocks noGrp="1"/>
          </p:cNvSpPr>
          <p:nvPr>
            <p:ph type="title" idx="8"/>
          </p:nvPr>
        </p:nvSpPr>
        <p:spPr>
          <a:xfrm>
            <a:off x="692841" y="1681560"/>
            <a:ext cx="7717500" cy="8695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5400"/>
              <a:t>THANKS FOR WACHING</a:t>
            </a:r>
            <a:endParaRPr sz="5400"/>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15"/>
                                        </p:tgtEl>
                                        <p:attrNameLst>
                                          <p:attrName>style.visibility</p:attrName>
                                        </p:attrNameLst>
                                      </p:cBhvr>
                                      <p:to>
                                        <p:strVal val="visible"/>
                                      </p:to>
                                    </p:set>
                                    <p:animEffect transition="in" filter="wipe(down)">
                                      <p:cBhvr>
                                        <p:cTn id="7" dur="580">
                                          <p:stCondLst>
                                            <p:cond delay="0"/>
                                          </p:stCondLst>
                                        </p:cTn>
                                        <p:tgtEl>
                                          <p:spTgt spid="1515"/>
                                        </p:tgtEl>
                                      </p:cBhvr>
                                    </p:animEffect>
                                    <p:anim calcmode="lin" valueType="num">
                                      <p:cBhvr>
                                        <p:cTn id="8" dur="1822" tmFilter="0,0; 0.14,0.36; 0.43,0.73; 0.71,0.91; 1.0,1.0">
                                          <p:stCondLst>
                                            <p:cond delay="0"/>
                                          </p:stCondLst>
                                        </p:cTn>
                                        <p:tgtEl>
                                          <p:spTgt spid="15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15"/>
                                        </p:tgtEl>
                                      </p:cBhvr>
                                      <p:to x="100000" y="60000"/>
                                    </p:animScale>
                                    <p:animScale>
                                      <p:cBhvr>
                                        <p:cTn id="14" dur="166" decel="50000">
                                          <p:stCondLst>
                                            <p:cond delay="676"/>
                                          </p:stCondLst>
                                        </p:cTn>
                                        <p:tgtEl>
                                          <p:spTgt spid="1515"/>
                                        </p:tgtEl>
                                      </p:cBhvr>
                                      <p:to x="100000" y="100000"/>
                                    </p:animScale>
                                    <p:animScale>
                                      <p:cBhvr>
                                        <p:cTn id="15" dur="26">
                                          <p:stCondLst>
                                            <p:cond delay="1312"/>
                                          </p:stCondLst>
                                        </p:cTn>
                                        <p:tgtEl>
                                          <p:spTgt spid="1515"/>
                                        </p:tgtEl>
                                      </p:cBhvr>
                                      <p:to x="100000" y="80000"/>
                                    </p:animScale>
                                    <p:animScale>
                                      <p:cBhvr>
                                        <p:cTn id="16" dur="166" decel="50000">
                                          <p:stCondLst>
                                            <p:cond delay="1338"/>
                                          </p:stCondLst>
                                        </p:cTn>
                                        <p:tgtEl>
                                          <p:spTgt spid="1515"/>
                                        </p:tgtEl>
                                      </p:cBhvr>
                                      <p:to x="100000" y="100000"/>
                                    </p:animScale>
                                    <p:animScale>
                                      <p:cBhvr>
                                        <p:cTn id="17" dur="26">
                                          <p:stCondLst>
                                            <p:cond delay="1642"/>
                                          </p:stCondLst>
                                        </p:cTn>
                                        <p:tgtEl>
                                          <p:spTgt spid="1515"/>
                                        </p:tgtEl>
                                      </p:cBhvr>
                                      <p:to x="100000" y="90000"/>
                                    </p:animScale>
                                    <p:animScale>
                                      <p:cBhvr>
                                        <p:cTn id="18" dur="166" decel="50000">
                                          <p:stCondLst>
                                            <p:cond delay="1668"/>
                                          </p:stCondLst>
                                        </p:cTn>
                                        <p:tgtEl>
                                          <p:spTgt spid="1515"/>
                                        </p:tgtEl>
                                      </p:cBhvr>
                                      <p:to x="100000" y="100000"/>
                                    </p:animScale>
                                    <p:animScale>
                                      <p:cBhvr>
                                        <p:cTn id="19" dur="26">
                                          <p:stCondLst>
                                            <p:cond delay="1808"/>
                                          </p:stCondLst>
                                        </p:cTn>
                                        <p:tgtEl>
                                          <p:spTgt spid="1515"/>
                                        </p:tgtEl>
                                      </p:cBhvr>
                                      <p:to x="100000" y="95000"/>
                                    </p:animScale>
                                    <p:animScale>
                                      <p:cBhvr>
                                        <p:cTn id="20" dur="166" decel="50000">
                                          <p:stCondLst>
                                            <p:cond delay="1834"/>
                                          </p:stCondLst>
                                        </p:cTn>
                                        <p:tgtEl>
                                          <p:spTgt spid="15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80E2-B9DE-4973-BFA6-2B8DE241FBD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BF78DF6-1418-44DC-B127-C81CA7B1BEAC}"/>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id="{77E8095C-C156-46FD-9BCE-02E0EFBA1775}"/>
              </a:ext>
            </a:extLst>
          </p:cNvPr>
          <p:cNvGrpSpPr/>
          <p:nvPr/>
        </p:nvGrpSpPr>
        <p:grpSpPr>
          <a:xfrm>
            <a:off x="829733" y="209006"/>
            <a:ext cx="7117391" cy="4775546"/>
            <a:chOff x="1181100" y="9525"/>
            <a:chExt cx="9415065" cy="6636544"/>
          </a:xfrm>
        </p:grpSpPr>
        <p:pic>
          <p:nvPicPr>
            <p:cNvPr id="5" name="Picture 2" descr="Cellular differentiation - Wikipedia">
              <a:extLst>
                <a:ext uri="{FF2B5EF4-FFF2-40B4-BE49-F238E27FC236}">
                  <a16:creationId xmlns:a16="http://schemas.microsoft.com/office/drawing/2014/main" id="{BEE38700-9FB9-46A8-AC8D-B74A0EF4D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34" y="9525"/>
              <a:ext cx="9000331" cy="6353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3945CA9-7A83-4A88-BD37-954A8B86A5F1}"/>
                </a:ext>
              </a:extLst>
            </p:cNvPr>
            <p:cNvSpPr/>
            <p:nvPr/>
          </p:nvSpPr>
          <p:spPr>
            <a:xfrm>
              <a:off x="5029200" y="857250"/>
              <a:ext cx="2438400" cy="371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accent6">
                      <a:lumMod val="75000"/>
                    </a:schemeClr>
                  </a:solidFill>
                  <a:latin typeface="Myriad Pro SemiCond" panose="020B0503030403020204" pitchFamily="34" charset="0"/>
                </a:rPr>
                <a:t>Tái tạo tế bào gốc</a:t>
              </a:r>
              <a:endParaRPr lang="en-US" sz="1650" b="1" dirty="0">
                <a:solidFill>
                  <a:schemeClr val="accent6">
                    <a:lumMod val="75000"/>
                  </a:schemeClr>
                </a:solidFill>
                <a:latin typeface="Myriad Pro SemiCond" panose="020B0503030403020204" pitchFamily="34" charset="0"/>
              </a:endParaRPr>
            </a:p>
          </p:txBody>
        </p:sp>
        <p:sp>
          <p:nvSpPr>
            <p:cNvPr id="7" name="Rectangle 6">
              <a:extLst>
                <a:ext uri="{FF2B5EF4-FFF2-40B4-BE49-F238E27FC236}">
                  <a16:creationId xmlns:a16="http://schemas.microsoft.com/office/drawing/2014/main" id="{7B548BA9-0D3E-48A7-B1D8-27B1EFFBA5F3}"/>
                </a:ext>
              </a:extLst>
            </p:cNvPr>
            <p:cNvSpPr/>
            <p:nvPr/>
          </p:nvSpPr>
          <p:spPr>
            <a:xfrm>
              <a:off x="8355607" y="1688306"/>
              <a:ext cx="1664693" cy="378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accent6">
                      <a:lumMod val="75000"/>
                    </a:schemeClr>
                  </a:solidFill>
                  <a:latin typeface="Myriad Pro SemiCond" panose="020B0503030403020204" pitchFamily="34" charset="0"/>
                </a:rPr>
                <a:t>Tế bào mỡ</a:t>
              </a:r>
              <a:endParaRPr lang="en-US" sz="1650" b="1" dirty="0">
                <a:solidFill>
                  <a:schemeClr val="accent6">
                    <a:lumMod val="75000"/>
                  </a:schemeClr>
                </a:solidFill>
                <a:latin typeface="Myriad Pro SemiCond" panose="020B0503030403020204" pitchFamily="34" charset="0"/>
              </a:endParaRPr>
            </a:p>
          </p:txBody>
        </p:sp>
        <p:sp>
          <p:nvSpPr>
            <p:cNvPr id="8" name="Rectangle 7">
              <a:extLst>
                <a:ext uri="{FF2B5EF4-FFF2-40B4-BE49-F238E27FC236}">
                  <a16:creationId xmlns:a16="http://schemas.microsoft.com/office/drawing/2014/main" id="{F3FC0EAF-52EC-4313-8225-3AFD5C60C655}"/>
                </a:ext>
              </a:extLst>
            </p:cNvPr>
            <p:cNvSpPr/>
            <p:nvPr/>
          </p:nvSpPr>
          <p:spPr>
            <a:xfrm>
              <a:off x="1181100" y="1578768"/>
              <a:ext cx="1981200" cy="597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650" b="1" dirty="0">
                  <a:solidFill>
                    <a:schemeClr val="accent6">
                      <a:lumMod val="75000"/>
                    </a:schemeClr>
                  </a:solidFill>
                  <a:latin typeface="Myriad Pro SemiCond" panose="020B0503030403020204" pitchFamily="34" charset="0"/>
                </a:rPr>
                <a:t>Tế bào trứng và tinh trùng</a:t>
              </a:r>
              <a:endParaRPr lang="en-US" sz="1650" b="1" dirty="0">
                <a:solidFill>
                  <a:schemeClr val="accent6">
                    <a:lumMod val="75000"/>
                  </a:schemeClr>
                </a:solidFill>
                <a:latin typeface="Myriad Pro SemiCond" panose="020B0503030403020204" pitchFamily="34" charset="0"/>
              </a:endParaRPr>
            </a:p>
          </p:txBody>
        </p:sp>
        <p:sp>
          <p:nvSpPr>
            <p:cNvPr id="9" name="Rectangle 8">
              <a:extLst>
                <a:ext uri="{FF2B5EF4-FFF2-40B4-BE49-F238E27FC236}">
                  <a16:creationId xmlns:a16="http://schemas.microsoft.com/office/drawing/2014/main" id="{C61FDDAD-D9F1-490B-8BB1-D50E2C8E264F}"/>
                </a:ext>
              </a:extLst>
            </p:cNvPr>
            <p:cNvSpPr/>
            <p:nvPr/>
          </p:nvSpPr>
          <p:spPr>
            <a:xfrm>
              <a:off x="1595834" y="3764755"/>
              <a:ext cx="2438400" cy="371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accent6">
                      <a:lumMod val="75000"/>
                    </a:schemeClr>
                  </a:solidFill>
                  <a:latin typeface="Myriad Pro SemiCond" panose="020B0503030403020204" pitchFamily="34" charset="0"/>
                </a:rPr>
                <a:t>Tế bào miễn dịch</a:t>
              </a:r>
              <a:endParaRPr lang="en-US" sz="1650" b="1" dirty="0">
                <a:solidFill>
                  <a:schemeClr val="accent6">
                    <a:lumMod val="75000"/>
                  </a:schemeClr>
                </a:solidFill>
                <a:latin typeface="Myriad Pro SemiCond" panose="020B0503030403020204" pitchFamily="34" charset="0"/>
              </a:endParaRPr>
            </a:p>
          </p:txBody>
        </p:sp>
        <p:sp>
          <p:nvSpPr>
            <p:cNvPr id="10" name="Rectangle 9">
              <a:extLst>
                <a:ext uri="{FF2B5EF4-FFF2-40B4-BE49-F238E27FC236}">
                  <a16:creationId xmlns:a16="http://schemas.microsoft.com/office/drawing/2014/main" id="{CFACDDB3-B713-4778-82F8-25D0EFD54CEB}"/>
                </a:ext>
              </a:extLst>
            </p:cNvPr>
            <p:cNvSpPr/>
            <p:nvPr/>
          </p:nvSpPr>
          <p:spPr>
            <a:xfrm>
              <a:off x="1824434" y="5745954"/>
              <a:ext cx="2438400" cy="371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accent6">
                      <a:lumMod val="75000"/>
                    </a:schemeClr>
                  </a:solidFill>
                  <a:latin typeface="Myriad Pro SemiCond" panose="020B0503030403020204" pitchFamily="34" charset="0"/>
                </a:rPr>
                <a:t>Tế bào biểu bì</a:t>
              </a:r>
              <a:endParaRPr lang="en-US" sz="1650" b="1" dirty="0">
                <a:solidFill>
                  <a:schemeClr val="accent6">
                    <a:lumMod val="75000"/>
                  </a:schemeClr>
                </a:solidFill>
                <a:latin typeface="Myriad Pro SemiCond" panose="020B0503030403020204" pitchFamily="34" charset="0"/>
              </a:endParaRPr>
            </a:p>
          </p:txBody>
        </p:sp>
        <p:sp>
          <p:nvSpPr>
            <p:cNvPr id="11" name="Rectangle 10">
              <a:extLst>
                <a:ext uri="{FF2B5EF4-FFF2-40B4-BE49-F238E27FC236}">
                  <a16:creationId xmlns:a16="http://schemas.microsoft.com/office/drawing/2014/main" id="{C1DD98EE-94D3-4FB9-876A-A01575050706}"/>
                </a:ext>
              </a:extLst>
            </p:cNvPr>
            <p:cNvSpPr/>
            <p:nvPr/>
          </p:nvSpPr>
          <p:spPr>
            <a:xfrm>
              <a:off x="5682059" y="5745953"/>
              <a:ext cx="2438400" cy="371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accent6">
                      <a:lumMod val="75000"/>
                    </a:schemeClr>
                  </a:solidFill>
                  <a:latin typeface="Myriad Pro SemiCond" panose="020B0503030403020204" pitchFamily="34" charset="0"/>
                </a:rPr>
                <a:t>Tế bào thần kinh</a:t>
              </a:r>
              <a:endParaRPr lang="en-US" sz="1650" b="1" dirty="0">
                <a:solidFill>
                  <a:schemeClr val="accent6">
                    <a:lumMod val="75000"/>
                  </a:schemeClr>
                </a:solidFill>
                <a:latin typeface="Myriad Pro SemiCond" panose="020B0503030403020204" pitchFamily="34" charset="0"/>
              </a:endParaRPr>
            </a:p>
          </p:txBody>
        </p:sp>
        <p:sp>
          <p:nvSpPr>
            <p:cNvPr id="12" name="Rectangle 11">
              <a:extLst>
                <a:ext uri="{FF2B5EF4-FFF2-40B4-BE49-F238E27FC236}">
                  <a16:creationId xmlns:a16="http://schemas.microsoft.com/office/drawing/2014/main" id="{40D00E1A-C5BE-4A5C-93FA-A95C7CE0E2E6}"/>
                </a:ext>
              </a:extLst>
            </p:cNvPr>
            <p:cNvSpPr/>
            <p:nvPr/>
          </p:nvSpPr>
          <p:spPr>
            <a:xfrm>
              <a:off x="8320484" y="5745952"/>
              <a:ext cx="1776016" cy="371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accent6">
                      <a:lumMod val="75000"/>
                    </a:schemeClr>
                  </a:solidFill>
                  <a:latin typeface="Myriad Pro SemiCond" panose="020B0503030403020204" pitchFamily="34" charset="0"/>
                </a:rPr>
                <a:t>Tế bào máu</a:t>
              </a:r>
              <a:endParaRPr lang="en-US" sz="1650" b="1" dirty="0">
                <a:solidFill>
                  <a:schemeClr val="accent6">
                    <a:lumMod val="75000"/>
                  </a:schemeClr>
                </a:solidFill>
                <a:latin typeface="Myriad Pro SemiCond" panose="020B0503030403020204" pitchFamily="34" charset="0"/>
              </a:endParaRPr>
            </a:p>
          </p:txBody>
        </p:sp>
        <p:sp>
          <p:nvSpPr>
            <p:cNvPr id="13" name="Rectangle 12">
              <a:extLst>
                <a:ext uri="{FF2B5EF4-FFF2-40B4-BE49-F238E27FC236}">
                  <a16:creationId xmlns:a16="http://schemas.microsoft.com/office/drawing/2014/main" id="{EDB18E83-FA05-4C7D-960D-5307F9BDF87D}"/>
                </a:ext>
              </a:extLst>
            </p:cNvPr>
            <p:cNvSpPr/>
            <p:nvPr/>
          </p:nvSpPr>
          <p:spPr>
            <a:xfrm>
              <a:off x="5284191" y="3869527"/>
              <a:ext cx="1776016" cy="371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rgbClr val="FF0000"/>
                  </a:solidFill>
                  <a:latin typeface="Myriad Pro SemiCond" panose="020B0503030403020204" pitchFamily="34" charset="0"/>
                </a:rPr>
                <a:t>TẾ BÀO GỐC</a:t>
              </a:r>
              <a:endParaRPr lang="en-US" sz="1650" b="1" dirty="0">
                <a:solidFill>
                  <a:srgbClr val="FF0000"/>
                </a:solidFill>
                <a:latin typeface="Myriad Pro SemiCond" panose="020B0503030403020204" pitchFamily="34" charset="0"/>
              </a:endParaRPr>
            </a:p>
          </p:txBody>
        </p:sp>
        <p:sp>
          <p:nvSpPr>
            <p:cNvPr id="14" name="Rectangle 13">
              <a:extLst>
                <a:ext uri="{FF2B5EF4-FFF2-40B4-BE49-F238E27FC236}">
                  <a16:creationId xmlns:a16="http://schemas.microsoft.com/office/drawing/2014/main" id="{376C71A1-55EE-4ADC-9740-24D6A51290E2}"/>
                </a:ext>
              </a:extLst>
            </p:cNvPr>
            <p:cNvSpPr/>
            <p:nvPr/>
          </p:nvSpPr>
          <p:spPr>
            <a:xfrm>
              <a:off x="8320484" y="4094556"/>
              <a:ext cx="1776016" cy="371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accent6">
                      <a:lumMod val="75000"/>
                    </a:schemeClr>
                  </a:solidFill>
                  <a:latin typeface="Myriad Pro SemiCond" panose="020B0503030403020204" pitchFamily="34" charset="0"/>
                </a:rPr>
                <a:t>Tế bào xương</a:t>
              </a:r>
              <a:endParaRPr lang="en-US" sz="1650" b="1" dirty="0">
                <a:solidFill>
                  <a:schemeClr val="accent6">
                    <a:lumMod val="75000"/>
                  </a:schemeClr>
                </a:solidFill>
                <a:latin typeface="Myriad Pro SemiCond" panose="020B0503030403020204" pitchFamily="34" charset="0"/>
              </a:endParaRPr>
            </a:p>
          </p:txBody>
        </p:sp>
        <p:sp>
          <p:nvSpPr>
            <p:cNvPr id="15" name="Rectangle 14">
              <a:extLst>
                <a:ext uri="{FF2B5EF4-FFF2-40B4-BE49-F238E27FC236}">
                  <a16:creationId xmlns:a16="http://schemas.microsoft.com/office/drawing/2014/main" id="{FCEAF942-F15D-45E1-8E14-5B754FF1CEB8}"/>
                </a:ext>
              </a:extLst>
            </p:cNvPr>
            <p:cNvSpPr/>
            <p:nvPr/>
          </p:nvSpPr>
          <p:spPr>
            <a:xfrm>
              <a:off x="3443684" y="6136481"/>
              <a:ext cx="5871766" cy="50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50" b="1" dirty="0">
                  <a:solidFill>
                    <a:schemeClr val="bg1"/>
                  </a:solidFill>
                  <a:latin typeface="Myriad Pro SemiCond" panose="020B0503030403020204" pitchFamily="34" charset="0"/>
                </a:rPr>
                <a:t>Hình 4.1. </a:t>
              </a:r>
              <a:r>
                <a:rPr lang="vi-VN" sz="1650" dirty="0">
                  <a:solidFill>
                    <a:schemeClr val="bg1"/>
                  </a:solidFill>
                  <a:latin typeface="Myriad Pro SemiCond" panose="020B0503030403020204" pitchFamily="34" charset="0"/>
                </a:rPr>
                <a:t> Tiềm năng tái tạo và biệt hóa tế bào gốc</a:t>
              </a:r>
              <a:endParaRPr lang="en-US" sz="1650" b="1" dirty="0">
                <a:solidFill>
                  <a:schemeClr val="bg1"/>
                </a:solidFill>
                <a:latin typeface="Myriad Pro SemiCond" panose="020B0503030403020204" pitchFamily="34" charset="0"/>
              </a:endParaRPr>
            </a:p>
          </p:txBody>
        </p:sp>
      </p:grpSp>
    </p:spTree>
    <p:extLst>
      <p:ext uri="{BB962C8B-B14F-4D97-AF65-F5344CB8AC3E}">
        <p14:creationId xmlns:p14="http://schemas.microsoft.com/office/powerpoint/2010/main" val="250679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459145-A6A0-43CC-8943-30C9F97FABF6}"/>
              </a:ext>
            </a:extLst>
          </p:cNvPr>
          <p:cNvSpPr>
            <a:spLocks noGrp="1"/>
          </p:cNvSpPr>
          <p:nvPr>
            <p:ph type="body" idx="1"/>
          </p:nvPr>
        </p:nvSpPr>
        <p:spPr/>
        <p:txBody>
          <a:bodyPr/>
          <a:lstStyle/>
          <a:p>
            <a:endParaRPr lang="en-US"/>
          </a:p>
        </p:txBody>
      </p:sp>
      <p:sp>
        <p:nvSpPr>
          <p:cNvPr id="4" name="Text Box 23">
            <a:extLst>
              <a:ext uri="{FF2B5EF4-FFF2-40B4-BE49-F238E27FC236}">
                <a16:creationId xmlns:a16="http://schemas.microsoft.com/office/drawing/2014/main" id="{4E849D80-2FE6-402C-B743-FFCDA16647DF}"/>
              </a:ext>
            </a:extLst>
          </p:cNvPr>
          <p:cNvSpPr txBox="1">
            <a:spLocks noChangeArrowheads="1"/>
          </p:cNvSpPr>
          <p:nvPr/>
        </p:nvSpPr>
        <p:spPr bwMode="gray">
          <a:xfrm>
            <a:off x="1467270" y="491032"/>
            <a:ext cx="6683954" cy="393890"/>
          </a:xfrm>
          <a:prstGeom prst="rect">
            <a:avLst/>
          </a:prstGeom>
          <a:noFill/>
          <a:ln w="9525">
            <a:noFill/>
            <a:miter lim="800000"/>
            <a:headEnd/>
            <a:tailEnd/>
          </a:ln>
          <a:effectLst/>
        </p:spPr>
        <p:txBody>
          <a:bodyPr wrap="square">
            <a:spAutoFit/>
          </a:bodyPr>
          <a:lstStyle>
            <a:defPPr>
              <a:defRPr lang="en-US"/>
            </a:defPPr>
            <a:lvl1pPr algn="just" fontAlgn="base">
              <a:lnSpc>
                <a:spcPct val="120000"/>
              </a:lnSpc>
              <a:spcAft>
                <a:spcPct val="0"/>
              </a:spcAft>
              <a:buClr>
                <a:srgbClr val="000000"/>
              </a:buClr>
              <a:defRPr sz="2200" b="1">
                <a:solidFill>
                  <a:srgbClr val="000000"/>
                </a:solidFill>
                <a:latin typeface="Arial" panose="020B0604020202020204" pitchFamily="34" charset="0"/>
                <a:cs typeface="Arial" panose="020B0604020202020204" pitchFamily="34" charset="0"/>
              </a:defRPr>
            </a:lvl1pPr>
          </a:lstStyle>
          <a:p>
            <a:r>
              <a:rPr lang="vi-VN" sz="1800" dirty="0">
                <a:solidFill>
                  <a:srgbClr val="FF0000"/>
                </a:solidFill>
                <a:latin typeface="Myriad Pro SemiCond" panose="020B0503030403020204" pitchFamily="34" charset="0"/>
                <a:cs typeface="+mn-cs"/>
              </a:rPr>
              <a:t>Một tế bào đòi hỏi ít nhất phải có 2 đặc tính sau đây:</a:t>
            </a:r>
            <a:endParaRPr lang="en-US" sz="1800" dirty="0">
              <a:solidFill>
                <a:srgbClr val="FF0000"/>
              </a:solidFill>
              <a:latin typeface="Myriad Pro SemiCond" panose="020B0503030403020204" pitchFamily="34" charset="0"/>
              <a:cs typeface="+mn-cs"/>
            </a:endParaRPr>
          </a:p>
        </p:txBody>
      </p:sp>
      <p:grpSp>
        <p:nvGrpSpPr>
          <p:cNvPr id="5" name="Group 7">
            <a:extLst>
              <a:ext uri="{FF2B5EF4-FFF2-40B4-BE49-F238E27FC236}">
                <a16:creationId xmlns:a16="http://schemas.microsoft.com/office/drawing/2014/main" id="{150EDB37-D441-453B-99DD-EF92129D0146}"/>
              </a:ext>
            </a:extLst>
          </p:cNvPr>
          <p:cNvGrpSpPr>
            <a:grpSpLocks/>
          </p:cNvGrpSpPr>
          <p:nvPr/>
        </p:nvGrpSpPr>
        <p:grpSpPr bwMode="auto">
          <a:xfrm>
            <a:off x="439743" y="1224890"/>
            <a:ext cx="3375026" cy="3076432"/>
            <a:chOff x="2736" y="1014"/>
            <a:chExt cx="2535" cy="1667"/>
          </a:xfrm>
        </p:grpSpPr>
        <p:sp>
          <p:nvSpPr>
            <p:cNvPr id="6" name="Rectangle 9">
              <a:extLst>
                <a:ext uri="{FF2B5EF4-FFF2-40B4-BE49-F238E27FC236}">
                  <a16:creationId xmlns:a16="http://schemas.microsoft.com/office/drawing/2014/main" id="{954445DA-2BF9-4B2E-9DE4-2A49664FB19B}"/>
                </a:ext>
              </a:extLst>
            </p:cNvPr>
            <p:cNvSpPr>
              <a:spLocks noChangeArrowheads="1"/>
            </p:cNvSpPr>
            <p:nvPr/>
          </p:nvSpPr>
          <p:spPr bwMode="gray">
            <a:xfrm>
              <a:off x="2736" y="1014"/>
              <a:ext cx="2535" cy="262"/>
            </a:xfrm>
            <a:prstGeom prst="rect">
              <a:avLst/>
            </a:prstGeom>
            <a:solidFill>
              <a:schemeClr val="accent1"/>
            </a:solidFill>
            <a:ln w="9525">
              <a:noFill/>
              <a:miter lim="800000"/>
              <a:headEnd/>
              <a:tailEnd/>
            </a:ln>
            <a:effectLst>
              <a:outerShdw dist="35921" dir="2700000" algn="ctr" rotWithShape="0">
                <a:srgbClr val="B2B2B2">
                  <a:alpha val="50000"/>
                </a:srgbClr>
              </a:outerShdw>
            </a:effectLst>
          </p:spPr>
          <p:txBody>
            <a:bodyPr wrap="none" anchor="ctr"/>
            <a:lstStyle/>
            <a:p>
              <a:pPr fontAlgn="base">
                <a:lnSpc>
                  <a:spcPct val="120000"/>
                </a:lnSpc>
                <a:spcBef>
                  <a:spcPct val="0"/>
                </a:spcBef>
                <a:spcAft>
                  <a:spcPct val="0"/>
                </a:spcAft>
              </a:pPr>
              <a:endParaRPr lang="en-US" sz="1800">
                <a:solidFill>
                  <a:srgbClr val="000000"/>
                </a:solidFill>
                <a:latin typeface="Myriad Pro SemiCond" panose="020B0503030403020204" pitchFamily="34" charset="0"/>
              </a:endParaRPr>
            </a:p>
          </p:txBody>
        </p:sp>
        <p:sp>
          <p:nvSpPr>
            <p:cNvPr id="7" name="Rectangle 10">
              <a:extLst>
                <a:ext uri="{FF2B5EF4-FFF2-40B4-BE49-F238E27FC236}">
                  <a16:creationId xmlns:a16="http://schemas.microsoft.com/office/drawing/2014/main" id="{8214C02C-8757-4427-AF22-1F09194EAA9C}"/>
                </a:ext>
              </a:extLst>
            </p:cNvPr>
            <p:cNvSpPr>
              <a:spLocks noChangeArrowheads="1"/>
            </p:cNvSpPr>
            <p:nvPr/>
          </p:nvSpPr>
          <p:spPr bwMode="gray">
            <a:xfrm>
              <a:off x="2736" y="1264"/>
              <a:ext cx="2535" cy="1417"/>
            </a:xfrm>
            <a:prstGeom prst="rect">
              <a:avLst/>
            </a:prstGeom>
            <a:gradFill rotWithShape="1">
              <a:gsLst>
                <a:gs pos="0">
                  <a:srgbClr val="F7B3B3"/>
                </a:gs>
                <a:gs pos="100000">
                  <a:srgbClr val="F49A9A"/>
                </a:gs>
              </a:gsLst>
              <a:lin ang="2700000" scaled="1"/>
            </a:gradFill>
            <a:ln w="9525">
              <a:noFill/>
              <a:miter lim="800000"/>
              <a:headEnd/>
              <a:tailEnd/>
            </a:ln>
            <a:effectLst>
              <a:outerShdw dist="35921" dir="2700000" algn="ctr" rotWithShape="0">
                <a:srgbClr val="B2B2B2">
                  <a:alpha val="50000"/>
                </a:srgbClr>
              </a:outerShdw>
            </a:effectLst>
          </p:spPr>
          <p:txBody>
            <a:bodyPr wrap="none" anchor="ctr"/>
            <a:lstStyle/>
            <a:p>
              <a:pPr fontAlgn="base">
                <a:lnSpc>
                  <a:spcPct val="120000"/>
                </a:lnSpc>
                <a:spcBef>
                  <a:spcPct val="0"/>
                </a:spcBef>
                <a:spcAft>
                  <a:spcPct val="0"/>
                </a:spcAft>
              </a:pPr>
              <a:endParaRPr lang="en-US" sz="1800">
                <a:solidFill>
                  <a:srgbClr val="000000"/>
                </a:solidFill>
                <a:latin typeface="Myriad Pro SemiCond" panose="020B0503030403020204" pitchFamily="34" charset="0"/>
              </a:endParaRPr>
            </a:p>
          </p:txBody>
        </p:sp>
      </p:grpSp>
      <p:sp>
        <p:nvSpPr>
          <p:cNvPr id="8" name="Text Box 11">
            <a:extLst>
              <a:ext uri="{FF2B5EF4-FFF2-40B4-BE49-F238E27FC236}">
                <a16:creationId xmlns:a16="http://schemas.microsoft.com/office/drawing/2014/main" id="{12A8B9E2-7F38-405C-A5FC-FBD7FEDD02F0}"/>
              </a:ext>
            </a:extLst>
          </p:cNvPr>
          <p:cNvSpPr txBox="1">
            <a:spLocks noChangeArrowheads="1"/>
          </p:cNvSpPr>
          <p:nvPr/>
        </p:nvSpPr>
        <p:spPr bwMode="gray">
          <a:xfrm>
            <a:off x="542140" y="1820374"/>
            <a:ext cx="3170232" cy="1723485"/>
          </a:xfrm>
          <a:prstGeom prst="rect">
            <a:avLst/>
          </a:prstGeom>
          <a:noFill/>
          <a:ln w="9525" algn="ctr">
            <a:noFill/>
            <a:miter lim="800000"/>
            <a:headEnd/>
            <a:tailEnd/>
          </a:ln>
          <a:effectLst/>
        </p:spPr>
        <p:txBody>
          <a:bodyPr wrap="square">
            <a:spAutoFit/>
          </a:bodyPr>
          <a:lstStyle/>
          <a:p>
            <a:pPr algn="just" fontAlgn="base">
              <a:lnSpc>
                <a:spcPct val="120000"/>
              </a:lnSpc>
              <a:spcAft>
                <a:spcPct val="0"/>
              </a:spcAft>
            </a:pPr>
            <a:r>
              <a:rPr lang="vi-VN" sz="1800" dirty="0">
                <a:solidFill>
                  <a:srgbClr val="000000"/>
                </a:solidFill>
                <a:latin typeface="Myriad Pro SemiCond" panose="020B0503030403020204" pitchFamily="34" charset="0"/>
                <a:cs typeface="Arial" charset="0"/>
              </a:rPr>
              <a:t>Tế bào gốc có khả năng tiến hành một lượng lớn chu kì tế bào liên tiếp mà vẫn duy trì được trạng thái không biệt hóa</a:t>
            </a:r>
            <a:endParaRPr lang="en-US" sz="1800" dirty="0">
              <a:solidFill>
                <a:srgbClr val="000000"/>
              </a:solidFill>
              <a:latin typeface="Myriad Pro SemiCond" panose="020B0503030403020204" pitchFamily="34" charset="0"/>
              <a:cs typeface="Arial" charset="0"/>
            </a:endParaRPr>
          </a:p>
        </p:txBody>
      </p:sp>
      <p:grpSp>
        <p:nvGrpSpPr>
          <p:cNvPr id="9" name="Group 12">
            <a:extLst>
              <a:ext uri="{FF2B5EF4-FFF2-40B4-BE49-F238E27FC236}">
                <a16:creationId xmlns:a16="http://schemas.microsoft.com/office/drawing/2014/main" id="{AC352CEA-75B5-421E-A4B9-3D075B696974}"/>
              </a:ext>
            </a:extLst>
          </p:cNvPr>
          <p:cNvGrpSpPr>
            <a:grpSpLocks/>
          </p:cNvGrpSpPr>
          <p:nvPr/>
        </p:nvGrpSpPr>
        <p:grpSpPr bwMode="auto">
          <a:xfrm>
            <a:off x="4244575" y="1224890"/>
            <a:ext cx="4604547" cy="3085957"/>
            <a:chOff x="2743" y="1809"/>
            <a:chExt cx="2536" cy="1756"/>
          </a:xfrm>
        </p:grpSpPr>
        <p:sp>
          <p:nvSpPr>
            <p:cNvPr id="10" name="Rectangle 14">
              <a:extLst>
                <a:ext uri="{FF2B5EF4-FFF2-40B4-BE49-F238E27FC236}">
                  <a16:creationId xmlns:a16="http://schemas.microsoft.com/office/drawing/2014/main" id="{07511146-B3BD-4650-A31E-7A077EC2FBBB}"/>
                </a:ext>
              </a:extLst>
            </p:cNvPr>
            <p:cNvSpPr>
              <a:spLocks noChangeArrowheads="1"/>
            </p:cNvSpPr>
            <p:nvPr/>
          </p:nvSpPr>
          <p:spPr bwMode="ltGray">
            <a:xfrm>
              <a:off x="2743" y="1809"/>
              <a:ext cx="2536" cy="268"/>
            </a:xfrm>
            <a:prstGeom prst="rect">
              <a:avLst/>
            </a:prstGeom>
            <a:solidFill>
              <a:schemeClr val="accent2"/>
            </a:solidFill>
            <a:ln w="9525">
              <a:noFill/>
              <a:miter lim="800000"/>
              <a:headEnd/>
              <a:tailEnd/>
            </a:ln>
            <a:effectLst>
              <a:outerShdw dist="35921" dir="2700000" algn="ctr" rotWithShape="0">
                <a:srgbClr val="B2B2B2">
                  <a:alpha val="50000"/>
                </a:srgbClr>
              </a:outerShdw>
            </a:effectLst>
          </p:spPr>
          <p:txBody>
            <a:bodyPr wrap="none" anchor="ctr"/>
            <a:lstStyle/>
            <a:p>
              <a:pPr fontAlgn="base">
                <a:lnSpc>
                  <a:spcPct val="120000"/>
                </a:lnSpc>
                <a:spcBef>
                  <a:spcPct val="0"/>
                </a:spcBef>
                <a:spcAft>
                  <a:spcPct val="0"/>
                </a:spcAft>
              </a:pPr>
              <a:endParaRPr lang="en-US" sz="1800">
                <a:solidFill>
                  <a:srgbClr val="000000"/>
                </a:solidFill>
                <a:latin typeface="Myriad Pro SemiCond" panose="020B0503030403020204" pitchFamily="34" charset="0"/>
              </a:endParaRPr>
            </a:p>
          </p:txBody>
        </p:sp>
        <p:sp>
          <p:nvSpPr>
            <p:cNvPr id="11" name="Rectangle 15">
              <a:extLst>
                <a:ext uri="{FF2B5EF4-FFF2-40B4-BE49-F238E27FC236}">
                  <a16:creationId xmlns:a16="http://schemas.microsoft.com/office/drawing/2014/main" id="{A3C14A38-09A4-410B-BE75-D8DEC3EA1352}"/>
                </a:ext>
              </a:extLst>
            </p:cNvPr>
            <p:cNvSpPr>
              <a:spLocks noChangeArrowheads="1"/>
            </p:cNvSpPr>
            <p:nvPr/>
          </p:nvSpPr>
          <p:spPr bwMode="ltGray">
            <a:xfrm>
              <a:off x="2744" y="2059"/>
              <a:ext cx="2535" cy="1506"/>
            </a:xfrm>
            <a:prstGeom prst="rect">
              <a:avLst/>
            </a:prstGeom>
            <a:gradFill rotWithShape="1">
              <a:gsLst>
                <a:gs pos="0">
                  <a:srgbClr val="FAD2E3"/>
                </a:gs>
                <a:gs pos="100000">
                  <a:srgbClr val="F39BC1"/>
                </a:gs>
              </a:gsLst>
              <a:lin ang="2700000" scaled="1"/>
            </a:gradFill>
            <a:ln w="9525">
              <a:noFill/>
              <a:miter lim="800000"/>
              <a:headEnd/>
              <a:tailEnd/>
            </a:ln>
            <a:effectLst>
              <a:outerShdw dist="35921" dir="2700000" algn="ctr" rotWithShape="0">
                <a:srgbClr val="B2B2B2">
                  <a:alpha val="50000"/>
                </a:srgbClr>
              </a:outerShdw>
            </a:effectLst>
          </p:spPr>
          <p:txBody>
            <a:bodyPr wrap="none" anchor="ctr"/>
            <a:lstStyle/>
            <a:p>
              <a:pPr fontAlgn="base">
                <a:lnSpc>
                  <a:spcPct val="120000"/>
                </a:lnSpc>
                <a:spcBef>
                  <a:spcPct val="0"/>
                </a:spcBef>
                <a:spcAft>
                  <a:spcPct val="0"/>
                </a:spcAft>
              </a:pPr>
              <a:endParaRPr lang="en-US" sz="1800">
                <a:solidFill>
                  <a:srgbClr val="000000"/>
                </a:solidFill>
                <a:latin typeface="Myriad Pro SemiCond" panose="020B0503030403020204" pitchFamily="34" charset="0"/>
              </a:endParaRPr>
            </a:p>
          </p:txBody>
        </p:sp>
      </p:grpSp>
      <p:sp>
        <p:nvSpPr>
          <p:cNvPr id="12" name="Text Box 27">
            <a:extLst>
              <a:ext uri="{FF2B5EF4-FFF2-40B4-BE49-F238E27FC236}">
                <a16:creationId xmlns:a16="http://schemas.microsoft.com/office/drawing/2014/main" id="{D0D2A012-CE67-4871-9F93-915BC040270F}"/>
              </a:ext>
            </a:extLst>
          </p:cNvPr>
          <p:cNvSpPr txBox="1">
            <a:spLocks noChangeArrowheads="1"/>
          </p:cNvSpPr>
          <p:nvPr/>
        </p:nvSpPr>
        <p:spPr bwMode="black">
          <a:xfrm>
            <a:off x="968773" y="1180441"/>
            <a:ext cx="2432050" cy="393890"/>
          </a:xfrm>
          <a:prstGeom prst="rect">
            <a:avLst/>
          </a:prstGeom>
          <a:noFill/>
          <a:ln w="9525" algn="ctr">
            <a:noFill/>
            <a:miter lim="800000"/>
            <a:headEnd/>
            <a:tailEnd/>
          </a:ln>
          <a:effectLst/>
        </p:spPr>
        <p:txBody>
          <a:bodyPr wrap="square">
            <a:spAutoFit/>
          </a:bodyPr>
          <a:lstStyle/>
          <a:p>
            <a:pPr algn="ctr" fontAlgn="base">
              <a:lnSpc>
                <a:spcPct val="120000"/>
              </a:lnSpc>
              <a:spcBef>
                <a:spcPct val="50000"/>
              </a:spcBef>
              <a:spcAft>
                <a:spcPct val="0"/>
              </a:spcAft>
            </a:pPr>
            <a:r>
              <a:rPr lang="vi-VN" sz="1800" b="1" dirty="0">
                <a:solidFill>
                  <a:srgbClr val="FFFFFF"/>
                </a:solidFill>
                <a:latin typeface="Myriad Pro SemiCond" panose="020B0503030403020204" pitchFamily="34" charset="0"/>
                <a:cs typeface="Arial" charset="0"/>
              </a:rPr>
              <a:t>Tính tự làm mới</a:t>
            </a:r>
            <a:endParaRPr lang="en-US" sz="1800" b="1" dirty="0">
              <a:solidFill>
                <a:srgbClr val="FFFFFF"/>
              </a:solidFill>
              <a:latin typeface="Myriad Pro SemiCond" panose="020B0503030403020204" pitchFamily="34" charset="0"/>
              <a:cs typeface="Arial" charset="0"/>
            </a:endParaRPr>
          </a:p>
        </p:txBody>
      </p:sp>
      <p:sp>
        <p:nvSpPr>
          <p:cNvPr id="13" name="Text Box 28">
            <a:extLst>
              <a:ext uri="{FF2B5EF4-FFF2-40B4-BE49-F238E27FC236}">
                <a16:creationId xmlns:a16="http://schemas.microsoft.com/office/drawing/2014/main" id="{1CC39719-3578-4EF1-9870-EE8FB7F423F0}"/>
              </a:ext>
            </a:extLst>
          </p:cNvPr>
          <p:cNvSpPr txBox="1">
            <a:spLocks noChangeArrowheads="1"/>
          </p:cNvSpPr>
          <p:nvPr/>
        </p:nvSpPr>
        <p:spPr bwMode="black">
          <a:xfrm>
            <a:off x="4226320" y="1170916"/>
            <a:ext cx="4622802" cy="393890"/>
          </a:xfrm>
          <a:prstGeom prst="rect">
            <a:avLst/>
          </a:prstGeom>
          <a:noFill/>
          <a:ln w="9525" algn="ctr">
            <a:noFill/>
            <a:miter lim="800000"/>
            <a:headEnd/>
            <a:tailEnd/>
          </a:ln>
          <a:effectLst/>
        </p:spPr>
        <p:txBody>
          <a:bodyPr wrap="square">
            <a:spAutoFit/>
          </a:bodyPr>
          <a:lstStyle/>
          <a:p>
            <a:pPr algn="ctr" fontAlgn="base">
              <a:lnSpc>
                <a:spcPct val="120000"/>
              </a:lnSpc>
              <a:spcBef>
                <a:spcPct val="50000"/>
              </a:spcBef>
              <a:spcAft>
                <a:spcPct val="0"/>
              </a:spcAft>
            </a:pPr>
            <a:r>
              <a:rPr lang="vi-VN" sz="1800" b="1" dirty="0">
                <a:solidFill>
                  <a:srgbClr val="FFFFFF"/>
                </a:solidFill>
                <a:latin typeface="Myriad Pro SemiCond" panose="020B0503030403020204" pitchFamily="34" charset="0"/>
                <a:cs typeface="Arial" charset="0"/>
              </a:rPr>
              <a:t>Tính tiềm năng không giới hạn</a:t>
            </a:r>
            <a:endParaRPr lang="en-US" sz="1800" b="1" dirty="0">
              <a:solidFill>
                <a:srgbClr val="FFFFFF"/>
              </a:solidFill>
              <a:latin typeface="Myriad Pro SemiCond" panose="020B0503030403020204" pitchFamily="34" charset="0"/>
              <a:cs typeface="Arial" charset="0"/>
            </a:endParaRPr>
          </a:p>
        </p:txBody>
      </p:sp>
      <p:sp>
        <p:nvSpPr>
          <p:cNvPr id="14" name="Text Box 11">
            <a:extLst>
              <a:ext uri="{FF2B5EF4-FFF2-40B4-BE49-F238E27FC236}">
                <a16:creationId xmlns:a16="http://schemas.microsoft.com/office/drawing/2014/main" id="{A283E7D8-2EF6-425E-875F-2790F438261E}"/>
              </a:ext>
            </a:extLst>
          </p:cNvPr>
          <p:cNvSpPr txBox="1">
            <a:spLocks noChangeArrowheads="1"/>
          </p:cNvSpPr>
          <p:nvPr/>
        </p:nvSpPr>
        <p:spPr bwMode="gray">
          <a:xfrm>
            <a:off x="4314226" y="1699845"/>
            <a:ext cx="4465243" cy="2055884"/>
          </a:xfrm>
          <a:prstGeom prst="rect">
            <a:avLst/>
          </a:prstGeom>
          <a:noFill/>
          <a:ln w="9525" algn="ctr">
            <a:noFill/>
            <a:miter lim="800000"/>
            <a:headEnd/>
            <a:tailEnd/>
          </a:ln>
          <a:effectLst/>
        </p:spPr>
        <p:txBody>
          <a:bodyPr wrap="square">
            <a:spAutoFit/>
          </a:bodyPr>
          <a:lstStyle/>
          <a:p>
            <a:pPr algn="just" fontAlgn="base">
              <a:lnSpc>
                <a:spcPct val="120000"/>
              </a:lnSpc>
              <a:spcAft>
                <a:spcPct val="0"/>
              </a:spcAft>
            </a:pPr>
            <a:r>
              <a:rPr lang="vi-VN" sz="1800" dirty="0">
                <a:solidFill>
                  <a:srgbClr val="000000"/>
                </a:solidFill>
                <a:latin typeface="Myriad Pro SemiCond" panose="020B0503030403020204" pitchFamily="34" charset="0"/>
                <a:cs typeface="Arial" charset="0"/>
              </a:rPr>
              <a:t>*Tế bào gốc có khả năng biệt hóa thành bất kì loại tế bào trưởng thành nào.</a:t>
            </a:r>
          </a:p>
          <a:p>
            <a:pPr algn="just" fontAlgn="base">
              <a:lnSpc>
                <a:spcPct val="120000"/>
              </a:lnSpc>
              <a:spcAft>
                <a:spcPct val="0"/>
              </a:spcAft>
            </a:pPr>
            <a:r>
              <a:rPr lang="vi-VN" sz="1800" dirty="0">
                <a:solidFill>
                  <a:srgbClr val="000000"/>
                </a:solidFill>
                <a:latin typeface="Myriad Pro SemiCond" panose="020B0503030403020204" pitchFamily="34" charset="0"/>
                <a:cs typeface="Arial" charset="0"/>
              </a:rPr>
              <a:t>*Chỉ đúng với tế bào toàn năng và vạn năng.</a:t>
            </a:r>
          </a:p>
          <a:p>
            <a:pPr algn="just" fontAlgn="base">
              <a:lnSpc>
                <a:spcPct val="120000"/>
              </a:lnSpc>
              <a:spcAft>
                <a:spcPct val="0"/>
              </a:spcAft>
            </a:pPr>
            <a:r>
              <a:rPr lang="vi-VN" sz="1800" dirty="0">
                <a:solidFill>
                  <a:srgbClr val="000000"/>
                </a:solidFill>
                <a:latin typeface="Myriad Pro SemiCond" panose="020B0503030403020204" pitchFamily="34" charset="0"/>
                <a:cs typeface="Arial" charset="0"/>
              </a:rPr>
              <a:t>*Từ tế bào biệt hóa về lại tế bào tiền thân gọi là </a:t>
            </a:r>
            <a:r>
              <a:rPr lang="vi-VN" sz="1800" b="1" dirty="0">
                <a:solidFill>
                  <a:srgbClr val="000000"/>
                </a:solidFill>
                <a:latin typeface="Myriad Pro SemiCond" panose="020B0503030403020204" pitchFamily="34" charset="0"/>
                <a:cs typeface="Arial" charset="0"/>
              </a:rPr>
              <a:t>sự phản biệt hóa.</a:t>
            </a:r>
            <a:endParaRPr lang="en-US" sz="1800" b="1" dirty="0">
              <a:solidFill>
                <a:srgbClr val="000000"/>
              </a:solidFill>
              <a:latin typeface="Myriad Pro SemiCond" panose="020B0503030403020204" pitchFamily="34" charset="0"/>
              <a:cs typeface="Arial" charset="0"/>
            </a:endParaRPr>
          </a:p>
        </p:txBody>
      </p:sp>
    </p:spTree>
    <p:extLst>
      <p:ext uri="{BB962C8B-B14F-4D97-AF65-F5344CB8AC3E}">
        <p14:creationId xmlns:p14="http://schemas.microsoft.com/office/powerpoint/2010/main" val="134759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E5BBF7-32F1-4451-A784-6AA1ACD4EDA3}"/>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309908FA-FC64-498F-8D4D-99B91B45B740}"/>
              </a:ext>
            </a:extLst>
          </p:cNvPr>
          <p:cNvGrpSpPr/>
          <p:nvPr/>
        </p:nvGrpSpPr>
        <p:grpSpPr>
          <a:xfrm>
            <a:off x="713225" y="437900"/>
            <a:ext cx="2476500" cy="584775"/>
            <a:chOff x="1607346" y="2478256"/>
            <a:chExt cx="2476500" cy="584775"/>
          </a:xfrm>
        </p:grpSpPr>
        <p:sp>
          <p:nvSpPr>
            <p:cNvPr id="5" name="AutoShape 4">
              <a:extLst>
                <a:ext uri="{FF2B5EF4-FFF2-40B4-BE49-F238E27FC236}">
                  <a16:creationId xmlns:a16="http://schemas.microsoft.com/office/drawing/2014/main" id="{E586912E-1BED-4F1E-8A72-C4DC1AD2C70B}"/>
                </a:ext>
              </a:extLst>
            </p:cNvPr>
            <p:cNvSpPr>
              <a:spLocks noChangeArrowheads="1"/>
            </p:cNvSpPr>
            <p:nvPr/>
          </p:nvSpPr>
          <p:spPr bwMode="gray">
            <a:xfrm>
              <a:off x="1686721" y="2527468"/>
              <a:ext cx="2313779" cy="503238"/>
            </a:xfrm>
            <a:prstGeom prst="roundRect">
              <a:avLst>
                <a:gd name="adj" fmla="val 50000"/>
              </a:avLst>
            </a:prstGeom>
            <a:noFill/>
            <a:ln w="28575">
              <a:solidFill>
                <a:schemeClr val="accent1"/>
              </a:solidFill>
              <a:round/>
              <a:headEnd/>
              <a:tailEnd/>
            </a:ln>
            <a:effectLst/>
          </p:spPr>
          <p:txBody>
            <a:bodyPr wrap="none" anchor="ctr"/>
            <a:lstStyle/>
            <a:p>
              <a:pPr fontAlgn="base">
                <a:spcBef>
                  <a:spcPct val="0"/>
                </a:spcBef>
                <a:spcAft>
                  <a:spcPct val="0"/>
                </a:spcAft>
              </a:pPr>
              <a:endParaRPr lang="en-US" sz="2400">
                <a:solidFill>
                  <a:srgbClr val="000000"/>
                </a:solidFill>
                <a:latin typeface="Myriad Pro SemiCond" panose="020B0503030403020204" pitchFamily="34" charset="0"/>
              </a:endParaRPr>
            </a:p>
          </p:txBody>
        </p:sp>
        <p:grpSp>
          <p:nvGrpSpPr>
            <p:cNvPr id="6" name="Group 11">
              <a:extLst>
                <a:ext uri="{FF2B5EF4-FFF2-40B4-BE49-F238E27FC236}">
                  <a16:creationId xmlns:a16="http://schemas.microsoft.com/office/drawing/2014/main" id="{54F562C6-9D9C-49FD-AEA1-204077FE3BF8}"/>
                </a:ext>
              </a:extLst>
            </p:cNvPr>
            <p:cNvGrpSpPr>
              <a:grpSpLocks/>
            </p:cNvGrpSpPr>
            <p:nvPr/>
          </p:nvGrpSpPr>
          <p:grpSpPr bwMode="auto">
            <a:xfrm>
              <a:off x="1607346" y="2510006"/>
              <a:ext cx="523875" cy="527050"/>
              <a:chOff x="1188" y="1705"/>
              <a:chExt cx="330" cy="332"/>
            </a:xfrm>
          </p:grpSpPr>
          <p:sp>
            <p:nvSpPr>
              <p:cNvPr id="9" name="Oval 12">
                <a:extLst>
                  <a:ext uri="{FF2B5EF4-FFF2-40B4-BE49-F238E27FC236}">
                    <a16:creationId xmlns:a16="http://schemas.microsoft.com/office/drawing/2014/main" id="{5C2808C7-0DED-45AD-A6DF-FDC9E19902C2}"/>
                  </a:ext>
                </a:extLst>
              </p:cNvPr>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2400">
                  <a:solidFill>
                    <a:srgbClr val="000000"/>
                  </a:solidFill>
                  <a:latin typeface="Myriad Pro SemiCond" panose="020B0503030403020204" pitchFamily="34" charset="0"/>
                </a:endParaRPr>
              </a:p>
            </p:txBody>
          </p:sp>
          <p:pic>
            <p:nvPicPr>
              <p:cNvPr id="10" name="Picture 13" descr="drop">
                <a:extLst>
                  <a:ext uri="{FF2B5EF4-FFF2-40B4-BE49-F238E27FC236}">
                    <a16:creationId xmlns:a16="http://schemas.microsoft.com/office/drawing/2014/main" id="{7C5D5E62-4FB8-43FC-98FD-66A53A0507B8}"/>
                  </a:ext>
                </a:extLst>
              </p:cNvPr>
              <p:cNvPicPr>
                <a:picLocks noChangeAspect="1" noChangeArrowheads="1"/>
              </p:cNvPicPr>
              <p:nvPr/>
            </p:nvPicPr>
            <p:blipFill>
              <a:blip r:embed="rId2" cstate="print"/>
              <a:srcRect/>
              <a:stretch>
                <a:fillRect/>
              </a:stretch>
            </p:blipFill>
            <p:spPr bwMode="gray">
              <a:xfrm>
                <a:off x="1190" y="1705"/>
                <a:ext cx="328" cy="329"/>
              </a:xfrm>
              <a:prstGeom prst="rect">
                <a:avLst/>
              </a:prstGeom>
              <a:noFill/>
            </p:spPr>
          </p:pic>
        </p:grpSp>
        <p:sp>
          <p:nvSpPr>
            <p:cNvPr id="7" name="Text Box 14">
              <a:extLst>
                <a:ext uri="{FF2B5EF4-FFF2-40B4-BE49-F238E27FC236}">
                  <a16:creationId xmlns:a16="http://schemas.microsoft.com/office/drawing/2014/main" id="{37362702-370E-4C13-AF9E-16B8BA265152}"/>
                </a:ext>
              </a:extLst>
            </p:cNvPr>
            <p:cNvSpPr txBox="1">
              <a:spLocks noChangeArrowheads="1"/>
            </p:cNvSpPr>
            <p:nvPr/>
          </p:nvSpPr>
          <p:spPr bwMode="gray">
            <a:xfrm>
              <a:off x="1658146" y="2478256"/>
              <a:ext cx="346075" cy="5847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dirty="0">
                  <a:solidFill>
                    <a:srgbClr val="FFFFFF"/>
                  </a:solidFill>
                  <a:latin typeface="Myriad Pro SemiCond" panose="020B0503030403020204" pitchFamily="34" charset="0"/>
                  <a:cs typeface="Arial" charset="0"/>
                </a:rPr>
                <a:t>2</a:t>
              </a:r>
            </a:p>
          </p:txBody>
        </p:sp>
        <p:sp>
          <p:nvSpPr>
            <p:cNvPr id="8" name="Text Box 24">
              <a:extLst>
                <a:ext uri="{FF2B5EF4-FFF2-40B4-BE49-F238E27FC236}">
                  <a16:creationId xmlns:a16="http://schemas.microsoft.com/office/drawing/2014/main" id="{32790F2C-2BBE-4415-9315-A3CDA9E5BEF9}"/>
                </a:ext>
              </a:extLst>
            </p:cNvPr>
            <p:cNvSpPr txBox="1">
              <a:spLocks noChangeArrowheads="1"/>
            </p:cNvSpPr>
            <p:nvPr/>
          </p:nvSpPr>
          <p:spPr bwMode="gray">
            <a:xfrm>
              <a:off x="2182021" y="2548106"/>
              <a:ext cx="1901825" cy="457200"/>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Nguồn gốc</a:t>
              </a:r>
              <a:endParaRPr lang="en-US" sz="2400" b="1" dirty="0">
                <a:solidFill>
                  <a:srgbClr val="000000"/>
                </a:solidFill>
                <a:latin typeface="Myriad Pro SemiCond" panose="020B0503030403020204" pitchFamily="34" charset="0"/>
                <a:cs typeface="Arial" charset="0"/>
              </a:endParaRPr>
            </a:p>
          </p:txBody>
        </p:sp>
      </p:grpSp>
      <p:grpSp>
        <p:nvGrpSpPr>
          <p:cNvPr id="11" name="Group 10">
            <a:extLst>
              <a:ext uri="{FF2B5EF4-FFF2-40B4-BE49-F238E27FC236}">
                <a16:creationId xmlns:a16="http://schemas.microsoft.com/office/drawing/2014/main" id="{A1984083-C24F-4204-BCD9-509116F4E1B0}"/>
              </a:ext>
            </a:extLst>
          </p:cNvPr>
          <p:cNvGrpSpPr/>
          <p:nvPr/>
        </p:nvGrpSpPr>
        <p:grpSpPr>
          <a:xfrm>
            <a:off x="369277" y="1022674"/>
            <a:ext cx="8061448" cy="1549075"/>
            <a:chOff x="140834" y="3194117"/>
            <a:chExt cx="6023771" cy="1606145"/>
          </a:xfrm>
        </p:grpSpPr>
        <p:sp>
          <p:nvSpPr>
            <p:cNvPr id="12" name="Rectangle 11">
              <a:extLst>
                <a:ext uri="{FF2B5EF4-FFF2-40B4-BE49-F238E27FC236}">
                  <a16:creationId xmlns:a16="http://schemas.microsoft.com/office/drawing/2014/main" id="{83724020-0540-44C3-9E70-68494BFAE606}"/>
                </a:ext>
              </a:extLst>
            </p:cNvPr>
            <p:cNvSpPr/>
            <p:nvPr/>
          </p:nvSpPr>
          <p:spPr>
            <a:xfrm>
              <a:off x="435935" y="3301354"/>
              <a:ext cx="5728670" cy="1498908"/>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SemiCond" panose="020B0503030403020204" pitchFamily="34" charset="0"/>
              </a:endParaRPr>
            </a:p>
          </p:txBody>
        </p:sp>
        <p:sp>
          <p:nvSpPr>
            <p:cNvPr id="13" name="TextBox 12">
              <a:extLst>
                <a:ext uri="{FF2B5EF4-FFF2-40B4-BE49-F238E27FC236}">
                  <a16:creationId xmlns:a16="http://schemas.microsoft.com/office/drawing/2014/main" id="{E9E8A3FC-64AE-49D4-94B7-34B1DEB2A286}"/>
                </a:ext>
              </a:extLst>
            </p:cNvPr>
            <p:cNvSpPr txBox="1"/>
            <p:nvPr/>
          </p:nvSpPr>
          <p:spPr>
            <a:xfrm>
              <a:off x="816605" y="3411360"/>
              <a:ext cx="5348000" cy="1388902"/>
            </a:xfrm>
            <a:prstGeom prst="rect">
              <a:avLst/>
            </a:prstGeom>
            <a:noFill/>
          </p:spPr>
          <p:txBody>
            <a:bodyPr wrap="square" rtlCol="0">
              <a:spAutoFit/>
            </a:bodyPr>
            <a:lstStyle/>
            <a:p>
              <a:pPr>
                <a:lnSpc>
                  <a:spcPct val="120000"/>
                </a:lnSpc>
              </a:pPr>
              <a:r>
                <a:rPr lang="vi-VN" sz="2200" b="1" dirty="0">
                  <a:solidFill>
                    <a:schemeClr val="bg1"/>
                  </a:solidFill>
                  <a:latin typeface="Myriad Pro SemiCond" panose="020B0503030403020204" pitchFamily="34" charset="0"/>
                </a:rPr>
                <a:t>3. Tế bào gốc có thể được thu nhận từ những nguồn nào? Nguồn nào dễ tiến hành thu nhận hơn?</a:t>
              </a:r>
            </a:p>
          </p:txBody>
        </p:sp>
        <p:sp>
          <p:nvSpPr>
            <p:cNvPr id="14" name="Flowchart: Connector 13">
              <a:extLst>
                <a:ext uri="{FF2B5EF4-FFF2-40B4-BE49-F238E27FC236}">
                  <a16:creationId xmlns:a16="http://schemas.microsoft.com/office/drawing/2014/main" id="{5D26C631-564A-4414-A38B-0D81BD0830CC}"/>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SemiCond" panose="020B0503030403020204" pitchFamily="34" charset="0"/>
              </a:endParaRPr>
            </a:p>
          </p:txBody>
        </p:sp>
        <p:pic>
          <p:nvPicPr>
            <p:cNvPr id="15" name="Picture 6">
              <a:extLst>
                <a:ext uri="{FF2B5EF4-FFF2-40B4-BE49-F238E27FC236}">
                  <a16:creationId xmlns:a16="http://schemas.microsoft.com/office/drawing/2014/main" id="{F4E75EC3-DD29-4CE0-B943-895574E57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Tiêm tế bào gốc cuống rốn: Giải pháp tốt nhất, nhanh nhất làm chậm quá  trình lão hóa! - Future Clinic">
            <a:extLst>
              <a:ext uri="{FF2B5EF4-FFF2-40B4-BE49-F238E27FC236}">
                <a16:creationId xmlns:a16="http://schemas.microsoft.com/office/drawing/2014/main" id="{262C3DAB-2381-4396-81B7-A726530B25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11" t="25116" r="9305" b="4305"/>
          <a:stretch/>
        </p:blipFill>
        <p:spPr bwMode="auto">
          <a:xfrm>
            <a:off x="5718983" y="2198522"/>
            <a:ext cx="3425017" cy="294497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E495183-1821-4A66-97FC-B4896396FE99}"/>
              </a:ext>
            </a:extLst>
          </p:cNvPr>
          <p:cNvSpPr txBox="1"/>
          <p:nvPr/>
        </p:nvSpPr>
        <p:spPr>
          <a:xfrm>
            <a:off x="472133" y="2636411"/>
            <a:ext cx="5040393" cy="1361014"/>
          </a:xfrm>
          <a:prstGeom prst="rect">
            <a:avLst/>
          </a:prstGeom>
          <a:noFill/>
        </p:spPr>
        <p:txBody>
          <a:bodyPr wrap="square" rtlCol="0">
            <a:spAutoFit/>
          </a:bodyPr>
          <a:lstStyle/>
          <a:p>
            <a:pPr algn="just">
              <a:lnSpc>
                <a:spcPct val="120000"/>
              </a:lnSpc>
            </a:pPr>
            <a:r>
              <a:rPr lang="vi-VN" dirty="0">
                <a:solidFill>
                  <a:srgbClr val="002060"/>
                </a:solidFill>
                <a:latin typeface="Myriad Pro SemiCond" panose="020B0503030403020204" pitchFamily="34" charset="0"/>
              </a:rPr>
              <a:t>Tế bào gốc được thu nhận từ rất nhiều nguồn như phôi giai đoạn trước khi làm tổ, thanh, cơ thể trưởng thành (tủy xương, não,...), sinh phẩm phụ sản, cuống rốn của trẻ mới sinh, dịch ối,... Trong đó, sinh phẩm phụ sản, cuống rốn và dịch ối là các nguồn dễ thu nhận hơn.</a:t>
            </a:r>
          </a:p>
        </p:txBody>
      </p:sp>
    </p:spTree>
    <p:extLst>
      <p:ext uri="{BB962C8B-B14F-4D97-AF65-F5344CB8AC3E}">
        <p14:creationId xmlns:p14="http://schemas.microsoft.com/office/powerpoint/2010/main" val="990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759C-12E4-4AF2-8D94-D3023D5D3648}"/>
              </a:ext>
            </a:extLst>
          </p:cNvPr>
          <p:cNvSpPr>
            <a:spLocks noGrp="1"/>
          </p:cNvSpPr>
          <p:nvPr>
            <p:ph type="title"/>
          </p:nvPr>
        </p:nvSpPr>
        <p:spPr/>
        <p:txBody>
          <a:bodyPr/>
          <a:lstStyle/>
          <a:p>
            <a:endParaRPr lang="en-US" dirty="0"/>
          </a:p>
        </p:txBody>
      </p:sp>
      <p:grpSp>
        <p:nvGrpSpPr>
          <p:cNvPr id="4" name="Group 3">
            <a:extLst>
              <a:ext uri="{FF2B5EF4-FFF2-40B4-BE49-F238E27FC236}">
                <a16:creationId xmlns:a16="http://schemas.microsoft.com/office/drawing/2014/main" id="{AB3A422F-83F3-4930-A96A-5E6869FA7431}"/>
              </a:ext>
            </a:extLst>
          </p:cNvPr>
          <p:cNvGrpSpPr/>
          <p:nvPr/>
        </p:nvGrpSpPr>
        <p:grpSpPr>
          <a:xfrm>
            <a:off x="713225" y="443238"/>
            <a:ext cx="2333625" cy="579437"/>
            <a:chOff x="2009775" y="4573588"/>
            <a:chExt cx="2333625" cy="579437"/>
          </a:xfrm>
        </p:grpSpPr>
        <p:sp>
          <p:nvSpPr>
            <p:cNvPr id="5" name="AutoShape 3">
              <a:extLst>
                <a:ext uri="{FF2B5EF4-FFF2-40B4-BE49-F238E27FC236}">
                  <a16:creationId xmlns:a16="http://schemas.microsoft.com/office/drawing/2014/main" id="{BA80B1AE-CAF9-4EF5-9DC7-D210E0BDB65B}"/>
                </a:ext>
              </a:extLst>
            </p:cNvPr>
            <p:cNvSpPr>
              <a:spLocks noChangeArrowheads="1"/>
            </p:cNvSpPr>
            <p:nvPr/>
          </p:nvSpPr>
          <p:spPr bwMode="gray">
            <a:xfrm>
              <a:off x="2089150" y="4622800"/>
              <a:ext cx="2187575" cy="503238"/>
            </a:xfrm>
            <a:prstGeom prst="roundRect">
              <a:avLst>
                <a:gd name="adj" fmla="val 50000"/>
              </a:avLst>
            </a:prstGeom>
            <a:noFill/>
            <a:ln w="28575">
              <a:solidFill>
                <a:schemeClr val="hlink"/>
              </a:solid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grpSp>
          <p:nvGrpSpPr>
            <p:cNvPr id="6" name="Group 15">
              <a:extLst>
                <a:ext uri="{FF2B5EF4-FFF2-40B4-BE49-F238E27FC236}">
                  <a16:creationId xmlns:a16="http://schemas.microsoft.com/office/drawing/2014/main" id="{4EB860B7-CF27-4318-967B-6848CF72D427}"/>
                </a:ext>
              </a:extLst>
            </p:cNvPr>
            <p:cNvGrpSpPr>
              <a:grpSpLocks/>
            </p:cNvGrpSpPr>
            <p:nvPr/>
          </p:nvGrpSpPr>
          <p:grpSpPr bwMode="auto">
            <a:xfrm>
              <a:off x="2009775" y="4605338"/>
              <a:ext cx="523875" cy="527050"/>
              <a:chOff x="1188" y="2112"/>
              <a:chExt cx="330" cy="332"/>
            </a:xfrm>
          </p:grpSpPr>
          <p:sp>
            <p:nvSpPr>
              <p:cNvPr id="9" name="Oval 16">
                <a:extLst>
                  <a:ext uri="{FF2B5EF4-FFF2-40B4-BE49-F238E27FC236}">
                    <a16:creationId xmlns:a16="http://schemas.microsoft.com/office/drawing/2014/main" id="{6C0C4DD9-7B34-4579-902E-5A459E710651}"/>
                  </a:ext>
                </a:extLst>
              </p:cNvPr>
              <p:cNvSpPr>
                <a:spLocks noChangeArrowheads="1"/>
              </p:cNvSpPr>
              <p:nvPr/>
            </p:nvSpPr>
            <p:spPr bwMode="gray">
              <a:xfrm>
                <a:off x="1188" y="2113"/>
                <a:ext cx="330" cy="331"/>
              </a:xfrm>
              <a:prstGeom prst="ellipse">
                <a:avLst/>
              </a:prstGeom>
              <a:solidFill>
                <a:schemeClr val="hlink"/>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Myriad Pro SemiCond" panose="020B0503030403020204" pitchFamily="34" charset="0"/>
                </a:endParaRPr>
              </a:p>
            </p:txBody>
          </p:sp>
          <p:pic>
            <p:nvPicPr>
              <p:cNvPr id="10" name="Picture 17" descr="drop">
                <a:extLst>
                  <a:ext uri="{FF2B5EF4-FFF2-40B4-BE49-F238E27FC236}">
                    <a16:creationId xmlns:a16="http://schemas.microsoft.com/office/drawing/2014/main" id="{69C91378-6C15-4064-9223-56D5BC537500}"/>
                  </a:ext>
                </a:extLst>
              </p:cNvPr>
              <p:cNvPicPr>
                <a:picLocks noChangeAspect="1" noChangeArrowheads="1"/>
              </p:cNvPicPr>
              <p:nvPr/>
            </p:nvPicPr>
            <p:blipFill>
              <a:blip r:embed="rId3" cstate="print"/>
              <a:srcRect/>
              <a:stretch>
                <a:fillRect/>
              </a:stretch>
            </p:blipFill>
            <p:spPr bwMode="gray">
              <a:xfrm>
                <a:off x="1190" y="2112"/>
                <a:ext cx="328" cy="329"/>
              </a:xfrm>
              <a:prstGeom prst="rect">
                <a:avLst/>
              </a:prstGeom>
              <a:noFill/>
            </p:spPr>
          </p:pic>
        </p:grpSp>
        <p:sp>
          <p:nvSpPr>
            <p:cNvPr id="7" name="Text Box 18">
              <a:extLst>
                <a:ext uri="{FF2B5EF4-FFF2-40B4-BE49-F238E27FC236}">
                  <a16:creationId xmlns:a16="http://schemas.microsoft.com/office/drawing/2014/main" id="{DC1FE0E0-4FE0-4A05-9FA8-B3A9D97238B8}"/>
                </a:ext>
              </a:extLst>
            </p:cNvPr>
            <p:cNvSpPr txBox="1">
              <a:spLocks noChangeArrowheads="1"/>
            </p:cNvSpPr>
            <p:nvPr/>
          </p:nvSpPr>
          <p:spPr bwMode="gray">
            <a:xfrm>
              <a:off x="2063750" y="4573588"/>
              <a:ext cx="314325" cy="579437"/>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i="1">
                  <a:solidFill>
                    <a:srgbClr val="FFFFFF"/>
                  </a:solidFill>
                  <a:latin typeface="Myriad Pro SemiCond" panose="020B0503030403020204" pitchFamily="34" charset="0"/>
                  <a:cs typeface="Arial" charset="0"/>
                </a:rPr>
                <a:t>3</a:t>
              </a:r>
            </a:p>
          </p:txBody>
        </p:sp>
        <p:sp>
          <p:nvSpPr>
            <p:cNvPr id="8" name="Text Box 25">
              <a:extLst>
                <a:ext uri="{FF2B5EF4-FFF2-40B4-BE49-F238E27FC236}">
                  <a16:creationId xmlns:a16="http://schemas.microsoft.com/office/drawing/2014/main" id="{CF3CBDED-CB6B-439D-8420-673B901052C1}"/>
                </a:ext>
              </a:extLst>
            </p:cNvPr>
            <p:cNvSpPr txBox="1">
              <a:spLocks noChangeArrowheads="1"/>
            </p:cNvSpPr>
            <p:nvPr/>
          </p:nvSpPr>
          <p:spPr bwMode="gray">
            <a:xfrm>
              <a:off x="2584450" y="4643438"/>
              <a:ext cx="1758950" cy="457200"/>
            </a:xfrm>
            <a:prstGeom prst="rect">
              <a:avLst/>
            </a:prstGeom>
            <a:noFill/>
            <a:ln w="9525">
              <a:noFill/>
              <a:miter lim="800000"/>
              <a:headEnd/>
              <a:tailEnd/>
            </a:ln>
            <a:effectLst/>
          </p:spPr>
          <p:txBody>
            <a:bodyPr wrap="square">
              <a:spAutoFit/>
            </a:bodyPr>
            <a:lstStyle/>
            <a:p>
              <a:pPr marL="457200" indent="-457200" fontAlgn="base">
                <a:spcBef>
                  <a:spcPct val="50000"/>
                </a:spcBef>
                <a:spcAft>
                  <a:spcPct val="0"/>
                </a:spcAft>
                <a:buClr>
                  <a:srgbClr val="000000"/>
                </a:buClr>
              </a:pPr>
              <a:r>
                <a:rPr lang="vi-VN" sz="2400" b="1" dirty="0">
                  <a:solidFill>
                    <a:srgbClr val="000000"/>
                  </a:solidFill>
                  <a:latin typeface="Myriad Pro SemiCond" panose="020B0503030403020204" pitchFamily="34" charset="0"/>
                  <a:cs typeface="Arial" charset="0"/>
                </a:rPr>
                <a:t>Phân loại</a:t>
              </a:r>
              <a:endParaRPr lang="en-US" sz="2400" b="1" dirty="0">
                <a:solidFill>
                  <a:srgbClr val="000000"/>
                </a:solidFill>
                <a:latin typeface="Myriad Pro SemiCond" panose="020B0503030403020204" pitchFamily="34" charset="0"/>
                <a:cs typeface="Arial" charset="0"/>
              </a:endParaRPr>
            </a:p>
          </p:txBody>
        </p:sp>
      </p:grpSp>
      <p:grpSp>
        <p:nvGrpSpPr>
          <p:cNvPr id="11" name="Group 10">
            <a:extLst>
              <a:ext uri="{FF2B5EF4-FFF2-40B4-BE49-F238E27FC236}">
                <a16:creationId xmlns:a16="http://schemas.microsoft.com/office/drawing/2014/main" id="{A5C1BEFE-CD3C-45E1-B02C-8CC8C8E46F85}"/>
              </a:ext>
            </a:extLst>
          </p:cNvPr>
          <p:cNvGrpSpPr/>
          <p:nvPr/>
        </p:nvGrpSpPr>
        <p:grpSpPr>
          <a:xfrm>
            <a:off x="365448" y="1152474"/>
            <a:ext cx="8691466" cy="996710"/>
            <a:chOff x="140834" y="3194117"/>
            <a:chExt cx="9765665" cy="1082895"/>
          </a:xfrm>
        </p:grpSpPr>
        <p:sp>
          <p:nvSpPr>
            <p:cNvPr id="12" name="Rectangle 11">
              <a:extLst>
                <a:ext uri="{FF2B5EF4-FFF2-40B4-BE49-F238E27FC236}">
                  <a16:creationId xmlns:a16="http://schemas.microsoft.com/office/drawing/2014/main" id="{05A31DDD-C141-4B28-908C-4DACC662B5D9}"/>
                </a:ext>
              </a:extLst>
            </p:cNvPr>
            <p:cNvSpPr/>
            <p:nvPr/>
          </p:nvSpPr>
          <p:spPr>
            <a:xfrm>
              <a:off x="435935" y="3301354"/>
              <a:ext cx="9067682" cy="710481"/>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yriad Pro SemiCond" panose="020B0503030403020204" pitchFamily="34" charset="0"/>
              </a:endParaRPr>
            </a:p>
          </p:txBody>
        </p:sp>
        <p:sp>
          <p:nvSpPr>
            <p:cNvPr id="13" name="TextBox 12">
              <a:extLst>
                <a:ext uri="{FF2B5EF4-FFF2-40B4-BE49-F238E27FC236}">
                  <a16:creationId xmlns:a16="http://schemas.microsoft.com/office/drawing/2014/main" id="{E32FD668-9236-433C-B1EF-103B5BC725C2}"/>
                </a:ext>
              </a:extLst>
            </p:cNvPr>
            <p:cNvSpPr txBox="1"/>
            <p:nvPr/>
          </p:nvSpPr>
          <p:spPr>
            <a:xfrm>
              <a:off x="816605" y="3411360"/>
              <a:ext cx="9089894" cy="865652"/>
            </a:xfrm>
            <a:prstGeom prst="rect">
              <a:avLst/>
            </a:prstGeom>
            <a:noFill/>
          </p:spPr>
          <p:txBody>
            <a:bodyPr wrap="square" rtlCol="0">
              <a:spAutoFit/>
            </a:bodyPr>
            <a:lstStyle/>
            <a:p>
              <a:pPr>
                <a:lnSpc>
                  <a:spcPct val="120000"/>
                </a:lnSpc>
              </a:pPr>
              <a:r>
                <a:rPr lang="vi-VN" sz="2000" b="1" dirty="0">
                  <a:solidFill>
                    <a:schemeClr val="bg1"/>
                  </a:solidFill>
                  <a:latin typeface="Myriad Pro SemiCond" panose="020B0503030403020204" pitchFamily="34" charset="0"/>
                </a:rPr>
                <a:t>4. Tế bào gốc được phân loại gọi tên dựa trên những tiêu chí nào?</a:t>
              </a:r>
            </a:p>
          </p:txBody>
        </p:sp>
        <p:sp>
          <p:nvSpPr>
            <p:cNvPr id="14" name="Flowchart: Connector 13">
              <a:extLst>
                <a:ext uri="{FF2B5EF4-FFF2-40B4-BE49-F238E27FC236}">
                  <a16:creationId xmlns:a16="http://schemas.microsoft.com/office/drawing/2014/main" id="{04E98289-9A2D-4F7E-B9B5-E9CE586B55A8}"/>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yriad Pro SemiCond" panose="020B0503030403020204" pitchFamily="34" charset="0"/>
              </a:endParaRPr>
            </a:p>
          </p:txBody>
        </p:sp>
        <p:pic>
          <p:nvPicPr>
            <p:cNvPr id="15" name="Picture 6">
              <a:extLst>
                <a:ext uri="{FF2B5EF4-FFF2-40B4-BE49-F238E27FC236}">
                  <a16:creationId xmlns:a16="http://schemas.microsoft.com/office/drawing/2014/main" id="{79982DB8-9026-473B-8D24-F904ABE9C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A8629B0C-D3E7-4BE7-99CD-ABDED7B9CC92}"/>
              </a:ext>
            </a:extLst>
          </p:cNvPr>
          <p:cNvGrpSpPr/>
          <p:nvPr/>
        </p:nvGrpSpPr>
        <p:grpSpPr>
          <a:xfrm>
            <a:off x="217714" y="1991010"/>
            <a:ext cx="8743406" cy="2798704"/>
            <a:chOff x="2761446" y="2389016"/>
            <a:chExt cx="8273848" cy="4267386"/>
          </a:xfrm>
        </p:grpSpPr>
        <p:pic>
          <p:nvPicPr>
            <p:cNvPr id="22" name="Picture 2" descr="Tế bào gốc là gì và vai trò của tế bào gốc? | Vinmec">
              <a:extLst>
                <a:ext uri="{FF2B5EF4-FFF2-40B4-BE49-F238E27FC236}">
                  <a16:creationId xmlns:a16="http://schemas.microsoft.com/office/drawing/2014/main" id="{05ED2B2F-82B2-4338-A5D2-F3A3EE6D72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131" b="29774"/>
            <a:stretch/>
          </p:blipFill>
          <p:spPr bwMode="auto">
            <a:xfrm>
              <a:off x="2809874" y="2688427"/>
              <a:ext cx="7620000" cy="326008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5F6B7DE-E14A-44A4-A80C-9A28AAA8BD98}"/>
                </a:ext>
              </a:extLst>
            </p:cNvPr>
            <p:cNvSpPr/>
            <p:nvPr/>
          </p:nvSpPr>
          <p:spPr>
            <a:xfrm>
              <a:off x="3068901" y="3545466"/>
              <a:ext cx="1699744" cy="228139"/>
            </a:xfrm>
            <a:prstGeom prst="rect">
              <a:avLst/>
            </a:prstGeom>
            <a:solidFill>
              <a:schemeClr val="tx1"/>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vi-VN" sz="800" b="1"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67C56B6-42BD-4F96-A4FB-9512188ED0BD}"/>
                </a:ext>
              </a:extLst>
            </p:cNvPr>
            <p:cNvSpPr/>
            <p:nvPr/>
          </p:nvSpPr>
          <p:spPr>
            <a:xfrm>
              <a:off x="6095998" y="2519586"/>
              <a:ext cx="1699744" cy="228139"/>
            </a:xfrm>
            <a:prstGeom prst="rect">
              <a:avLst/>
            </a:prstGeom>
            <a:solidFill>
              <a:schemeClr val="tx1"/>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vi-VN" sz="800" b="1"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CA53400-3D4B-4964-BEE9-1DAAEFCC185F}"/>
                </a:ext>
              </a:extLst>
            </p:cNvPr>
            <p:cNvSpPr/>
            <p:nvPr/>
          </p:nvSpPr>
          <p:spPr>
            <a:xfrm>
              <a:off x="7334249" y="3059416"/>
              <a:ext cx="1699744" cy="228139"/>
            </a:xfrm>
            <a:prstGeom prst="rect">
              <a:avLst/>
            </a:prstGeom>
            <a:solidFill>
              <a:schemeClr val="tx1"/>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vi-VN" sz="800" b="1"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7ACF85E-890D-4339-A393-67FE48810CB2}"/>
                </a:ext>
              </a:extLst>
            </p:cNvPr>
            <p:cNvSpPr/>
            <p:nvPr/>
          </p:nvSpPr>
          <p:spPr>
            <a:xfrm>
              <a:off x="3068901" y="4652030"/>
              <a:ext cx="1984880" cy="228139"/>
            </a:xfrm>
            <a:prstGeom prst="rect">
              <a:avLst/>
            </a:prstGeom>
            <a:solidFill>
              <a:schemeClr val="tx1"/>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vi-VN" sz="800" b="1"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AC17AE7-7BCA-4FBA-AC05-6B524088742E}"/>
                </a:ext>
              </a:extLst>
            </p:cNvPr>
            <p:cNvSpPr/>
            <p:nvPr/>
          </p:nvSpPr>
          <p:spPr>
            <a:xfrm>
              <a:off x="8161085" y="4632097"/>
              <a:ext cx="1984880" cy="228139"/>
            </a:xfrm>
            <a:prstGeom prst="rect">
              <a:avLst/>
            </a:prstGeom>
            <a:solidFill>
              <a:schemeClr val="tx1"/>
            </a:solid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vi-VN" sz="800" b="1"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1D1568D-C1FC-4E31-A473-2293322ACF6F}"/>
                </a:ext>
              </a:extLst>
            </p:cNvPr>
            <p:cNvSpPr txBox="1"/>
            <p:nvPr/>
          </p:nvSpPr>
          <p:spPr>
            <a:xfrm>
              <a:off x="6274173" y="2389016"/>
              <a:ext cx="13433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Phôi nang</a:t>
              </a:r>
              <a:endParaRPr kumimoji="0" lang="en-US"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BC2708E-E950-4B3E-9883-D4C7219F4C2B}"/>
                </a:ext>
              </a:extLst>
            </p:cNvPr>
            <p:cNvSpPr txBox="1"/>
            <p:nvPr/>
          </p:nvSpPr>
          <p:spPr>
            <a:xfrm>
              <a:off x="2761446" y="3480005"/>
              <a:ext cx="13433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Thụ tinh</a:t>
              </a:r>
              <a:endParaRPr kumimoji="0" lang="en-US"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D37311F-4310-4FA9-B0B1-8525DA8A3740}"/>
                </a:ext>
              </a:extLst>
            </p:cNvPr>
            <p:cNvSpPr txBox="1"/>
            <p:nvPr/>
          </p:nvSpPr>
          <p:spPr>
            <a:xfrm>
              <a:off x="3808677" y="3498383"/>
              <a:ext cx="13433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Phôi </a:t>
              </a:r>
              <a:endParaRPr kumimoji="0" lang="en-US"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C4AB388-F232-4A94-A90D-2BCFD53976CD}"/>
                </a:ext>
              </a:extLst>
            </p:cNvPr>
            <p:cNvSpPr txBox="1"/>
            <p:nvPr/>
          </p:nvSpPr>
          <p:spPr>
            <a:xfrm>
              <a:off x="2786063" y="4621112"/>
              <a:ext cx="13433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Hoạt hóa</a:t>
              </a:r>
              <a:endParaRPr kumimoji="0" lang="en-US"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D1EF345-CABA-4F21-A192-28F62B182D0D}"/>
                </a:ext>
              </a:extLst>
            </p:cNvPr>
            <p:cNvSpPr txBox="1"/>
            <p:nvPr/>
          </p:nvSpPr>
          <p:spPr>
            <a:xfrm>
              <a:off x="3889631" y="4630725"/>
              <a:ext cx="13433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Parthenote</a:t>
              </a:r>
              <a:endParaRPr kumimoji="0" lang="en-US"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04B2C6B-6A28-41F2-9F8E-E62AF8A1C44D}"/>
                </a:ext>
              </a:extLst>
            </p:cNvPr>
            <p:cNvSpPr txBox="1"/>
            <p:nvPr/>
          </p:nvSpPr>
          <p:spPr>
            <a:xfrm>
              <a:off x="3516229" y="5938909"/>
              <a:ext cx="13433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Ngoại bì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(Não, da)</a:t>
              </a:r>
              <a:endParaRPr kumimoji="0" lang="en-US"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69DB8C3-418A-4096-8730-FBC4141857D6}"/>
                </a:ext>
              </a:extLst>
            </p:cNvPr>
            <p:cNvSpPr txBox="1"/>
            <p:nvPr/>
          </p:nvSpPr>
          <p:spPr>
            <a:xfrm>
              <a:off x="4859623" y="5938909"/>
              <a:ext cx="2347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Trung bì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(Cơ, máu, xương, sụn)</a:t>
              </a:r>
              <a:endParaRPr kumimoji="0" lang="en-US"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2E32E3E-4E28-4429-AA3A-D53D60291D5B}"/>
                </a:ext>
              </a:extLst>
            </p:cNvPr>
            <p:cNvSpPr txBox="1"/>
            <p:nvPr/>
          </p:nvSpPr>
          <p:spPr>
            <a:xfrm>
              <a:off x="6945870" y="5948516"/>
              <a:ext cx="2347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Nội bì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(Phổi, ruột, gan)</a:t>
              </a:r>
              <a:endParaRPr kumimoji="0" lang="en-US"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BAB62BC3-3C70-427E-8C10-F91691C7B6DC}"/>
                </a:ext>
              </a:extLst>
            </p:cNvPr>
            <p:cNvSpPr txBox="1"/>
            <p:nvPr/>
          </p:nvSpPr>
          <p:spPr>
            <a:xfrm>
              <a:off x="8687872" y="5938872"/>
              <a:ext cx="2347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Dòng tế bào mầm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(Trứng, tinh trùng)</a:t>
              </a:r>
              <a:endParaRPr kumimoji="0" lang="en-US"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9C4799C-176B-46F4-BDA8-C871A4B87943}"/>
                </a:ext>
              </a:extLst>
            </p:cNvPr>
            <p:cNvSpPr txBox="1"/>
            <p:nvPr/>
          </p:nvSpPr>
          <p:spPr>
            <a:xfrm>
              <a:off x="8124639" y="4459329"/>
              <a:ext cx="21909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70C0"/>
                  </a:solidFill>
                  <a:effectLst/>
                  <a:uLnTx/>
                  <a:uFillTx/>
                  <a:latin typeface="Myriad Pro SemiCond" panose="020B0503030403020204" pitchFamily="34" charset="0"/>
                  <a:cs typeface="Arial" panose="020B0604020202020204" pitchFamily="34" charset="0"/>
                </a:rPr>
                <a:t>TẾ BÀO GỐC PHÔI</a:t>
              </a:r>
              <a:endParaRPr kumimoji="0" lang="en-US" sz="2000" b="1" i="0" u="none" strike="noStrike" kern="1200" cap="none" spc="0" normalizeH="0" baseline="0" noProof="0" dirty="0">
                <a:ln>
                  <a:noFill/>
                </a:ln>
                <a:solidFill>
                  <a:srgbClr val="0070C0"/>
                </a:solidFill>
                <a:effectLst/>
                <a:uLnTx/>
                <a:uFillTx/>
                <a:latin typeface="Myriad Pro SemiCond" panose="020B0503030403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E3BFE38-6091-4C7A-934D-DC7497480BDC}"/>
                </a:ext>
              </a:extLst>
            </p:cNvPr>
            <p:cNvSpPr txBox="1"/>
            <p:nvPr/>
          </p:nvSpPr>
          <p:spPr>
            <a:xfrm>
              <a:off x="7334249" y="2971757"/>
              <a:ext cx="24301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rPr>
                <a:t>Khối tế bào nội phôi</a:t>
              </a:r>
              <a:endParaRPr kumimoji="0" lang="en-US" sz="2000" b="0" i="1" u="none" strike="noStrike" kern="1200" cap="none" spc="0" normalizeH="0" baseline="0" noProof="0" dirty="0">
                <a:ln>
                  <a:noFill/>
                </a:ln>
                <a:solidFill>
                  <a:srgbClr val="000000"/>
                </a:solidFill>
                <a:effectLst/>
                <a:uLnTx/>
                <a:uFillTx/>
                <a:latin typeface="Myriad Pro SemiCond" panose="020B0503030403020204" pitchFamily="34" charset="0"/>
                <a:cs typeface="Arial" panose="020B0604020202020204" pitchFamily="34" charset="0"/>
              </a:endParaRPr>
            </a:p>
          </p:txBody>
        </p:sp>
      </p:grpSp>
    </p:spTree>
    <p:extLst>
      <p:ext uri="{BB962C8B-B14F-4D97-AF65-F5344CB8AC3E}">
        <p14:creationId xmlns:p14="http://schemas.microsoft.com/office/powerpoint/2010/main" val="18487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568-A916-4ED4-A556-57F3E93868C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EB8E534-2C74-4698-A2EE-52B834B71EDF}"/>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B7761B1F-ABB0-41D4-B804-04CA04FB9661}"/>
              </a:ext>
            </a:extLst>
          </p:cNvPr>
          <p:cNvPicPr>
            <a:picLocks noChangeAspect="1"/>
          </p:cNvPicPr>
          <p:nvPr/>
        </p:nvPicPr>
        <p:blipFill>
          <a:blip r:embed="rId2"/>
          <a:stretch>
            <a:fillRect/>
          </a:stretch>
        </p:blipFill>
        <p:spPr>
          <a:xfrm>
            <a:off x="0" y="446003"/>
            <a:ext cx="9144000" cy="4251494"/>
          </a:xfrm>
          <a:prstGeom prst="rect">
            <a:avLst/>
          </a:prstGeom>
        </p:spPr>
      </p:pic>
      <p:pic>
        <p:nvPicPr>
          <p:cNvPr id="5" name="Picture 4">
            <a:extLst>
              <a:ext uri="{FF2B5EF4-FFF2-40B4-BE49-F238E27FC236}">
                <a16:creationId xmlns:a16="http://schemas.microsoft.com/office/drawing/2014/main" id="{6229F623-618F-49B0-A9D4-BF6FE9D2D55B}"/>
              </a:ext>
            </a:extLst>
          </p:cNvPr>
          <p:cNvPicPr>
            <a:picLocks noChangeAspect="1"/>
          </p:cNvPicPr>
          <p:nvPr/>
        </p:nvPicPr>
        <p:blipFill>
          <a:blip r:embed="rId3"/>
          <a:stretch>
            <a:fillRect/>
          </a:stretch>
        </p:blipFill>
        <p:spPr>
          <a:xfrm>
            <a:off x="191589" y="0"/>
            <a:ext cx="9144000" cy="473662"/>
          </a:xfrm>
          <a:prstGeom prst="rect">
            <a:avLst/>
          </a:prstGeom>
        </p:spPr>
      </p:pic>
    </p:spTree>
    <p:extLst>
      <p:ext uri="{BB962C8B-B14F-4D97-AF65-F5344CB8AC3E}">
        <p14:creationId xmlns:p14="http://schemas.microsoft.com/office/powerpoint/2010/main" val="242314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9257-9405-4CAB-ADD3-CDF97DB8648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25F6C16-9E54-40EC-829E-F0C5800E38E2}"/>
              </a:ext>
            </a:extLst>
          </p:cNvPr>
          <p:cNvSpPr>
            <a:spLocks noGrp="1"/>
          </p:cNvSpPr>
          <p:nvPr>
            <p:ph type="body" idx="1"/>
          </p:nvPr>
        </p:nvSpPr>
        <p:spPr>
          <a:xfrm>
            <a:off x="713225" y="1152475"/>
            <a:ext cx="8021473" cy="3416400"/>
          </a:xfrm>
        </p:spPr>
        <p:txBody>
          <a:bodyPr/>
          <a:lstStyle/>
          <a:p>
            <a:endParaRPr lang="en-US" dirty="0"/>
          </a:p>
        </p:txBody>
      </p:sp>
      <p:grpSp>
        <p:nvGrpSpPr>
          <p:cNvPr id="4" name="Group 3">
            <a:extLst>
              <a:ext uri="{FF2B5EF4-FFF2-40B4-BE49-F238E27FC236}">
                <a16:creationId xmlns:a16="http://schemas.microsoft.com/office/drawing/2014/main" id="{F997C964-2AAC-4916-BAB8-15047DD2A558}"/>
              </a:ext>
            </a:extLst>
          </p:cNvPr>
          <p:cNvGrpSpPr/>
          <p:nvPr/>
        </p:nvGrpSpPr>
        <p:grpSpPr>
          <a:xfrm>
            <a:off x="597086" y="871533"/>
            <a:ext cx="8137612" cy="2925404"/>
            <a:chOff x="140834" y="3194117"/>
            <a:chExt cx="9765665" cy="2161141"/>
          </a:xfrm>
        </p:grpSpPr>
        <p:sp>
          <p:nvSpPr>
            <p:cNvPr id="5" name="Rectangle 4">
              <a:extLst>
                <a:ext uri="{FF2B5EF4-FFF2-40B4-BE49-F238E27FC236}">
                  <a16:creationId xmlns:a16="http://schemas.microsoft.com/office/drawing/2014/main" id="{3EA4835E-FB11-415B-BF95-F7F27CDC586E}"/>
                </a:ext>
              </a:extLst>
            </p:cNvPr>
            <p:cNvSpPr/>
            <p:nvPr/>
          </p:nvSpPr>
          <p:spPr>
            <a:xfrm>
              <a:off x="435935" y="3301354"/>
              <a:ext cx="9285172" cy="2053904"/>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Myriad Pro SemiCond" panose="020B0503030403020204" pitchFamily="34" charset="0"/>
              </a:endParaRPr>
            </a:p>
          </p:txBody>
        </p:sp>
        <p:sp>
          <p:nvSpPr>
            <p:cNvPr id="6" name="TextBox 5">
              <a:extLst>
                <a:ext uri="{FF2B5EF4-FFF2-40B4-BE49-F238E27FC236}">
                  <a16:creationId xmlns:a16="http://schemas.microsoft.com/office/drawing/2014/main" id="{8767CD5C-32C1-4997-BF2E-2C4D14D02326}"/>
                </a:ext>
              </a:extLst>
            </p:cNvPr>
            <p:cNvSpPr txBox="1"/>
            <p:nvPr/>
          </p:nvSpPr>
          <p:spPr>
            <a:xfrm>
              <a:off x="816605" y="3411360"/>
              <a:ext cx="9089894" cy="1832386"/>
            </a:xfrm>
            <a:prstGeom prst="rect">
              <a:avLst/>
            </a:prstGeom>
            <a:noFill/>
          </p:spPr>
          <p:txBody>
            <a:bodyPr wrap="square" rtlCol="0">
              <a:spAutoFit/>
            </a:bodyPr>
            <a:lstStyle/>
            <a:p>
              <a:pPr algn="just">
                <a:lnSpc>
                  <a:spcPct val="120000"/>
                </a:lnSpc>
              </a:pPr>
              <a:r>
                <a:rPr lang="vi-VN" sz="2200" b="1" dirty="0">
                  <a:solidFill>
                    <a:srgbClr val="002060"/>
                  </a:solidFill>
                  <a:latin typeface="Myriad Pro SemiCond" panose="020B0503030403020204" pitchFamily="34" charset="0"/>
                </a:rPr>
                <a:t>5. Dựa vào Bảng </a:t>
              </a:r>
              <a:r>
                <a:rPr lang="en-US" sz="2200" b="1" dirty="0">
                  <a:solidFill>
                    <a:srgbClr val="002060"/>
                  </a:solidFill>
                  <a:latin typeface="Myriad Pro SemiCond" panose="020B0503030403020204" pitchFamily="34" charset="0"/>
                </a:rPr>
                <a:t>4.1 </a:t>
              </a:r>
              <a:r>
                <a:rPr lang="vi-VN" sz="2200" b="1" dirty="0">
                  <a:solidFill>
                    <a:srgbClr val="002060"/>
                  </a:solidFill>
                  <a:latin typeface="Myriad Pro SemiCond" panose="020B0503030403020204" pitchFamily="34" charset="0"/>
                </a:rPr>
                <a:t>để trả lời các câu hỏi sau</a:t>
              </a:r>
              <a:r>
                <a:rPr lang="en-US" sz="2200" b="1" dirty="0">
                  <a:solidFill>
                    <a:srgbClr val="002060"/>
                  </a:solidFill>
                  <a:latin typeface="Myriad Pro SemiCond" panose="020B0503030403020204" pitchFamily="34" charset="0"/>
                </a:rPr>
                <a:t>:</a:t>
              </a:r>
              <a:endParaRPr lang="vi-VN" sz="2200" b="1" dirty="0">
                <a:solidFill>
                  <a:srgbClr val="002060"/>
                </a:solidFill>
                <a:latin typeface="Myriad Pro SemiCond" panose="020B0503030403020204" pitchFamily="34" charset="0"/>
              </a:endParaRPr>
            </a:p>
            <a:p>
              <a:pPr algn="just">
                <a:lnSpc>
                  <a:spcPct val="120000"/>
                </a:lnSpc>
              </a:pPr>
              <a:r>
                <a:rPr lang="vi-VN" sz="2200" dirty="0">
                  <a:solidFill>
                    <a:srgbClr val="002060"/>
                  </a:solidFill>
                  <a:latin typeface="Myriad Pro SemiCond" panose="020B0503030403020204" pitchFamily="34" charset="0"/>
                </a:rPr>
                <a:t>a) Loại tế bào gốc nào có tiềm năng biệt hóa lớn nhất?</a:t>
              </a:r>
            </a:p>
            <a:p>
              <a:pPr algn="just">
                <a:lnSpc>
                  <a:spcPct val="120000"/>
                </a:lnSpc>
              </a:pPr>
              <a:r>
                <a:rPr lang="vi-VN" sz="2200" dirty="0">
                  <a:solidFill>
                    <a:srgbClr val="002060"/>
                  </a:solidFill>
                  <a:latin typeface="Myriad Pro SemiCond" panose="020B0503030403020204" pitchFamily="34" charset="0"/>
                </a:rPr>
                <a:t>b) Loại tế bào gốc nào được tạo ra bởi các đột biến từ các tế bào gốc bình thường?</a:t>
              </a:r>
            </a:p>
            <a:p>
              <a:pPr algn="just">
                <a:lnSpc>
                  <a:spcPct val="120000"/>
                </a:lnSpc>
              </a:pPr>
              <a:r>
                <a:rPr lang="vi-VN" sz="2200" dirty="0">
                  <a:solidFill>
                    <a:srgbClr val="002060"/>
                  </a:solidFill>
                  <a:latin typeface="Myriad Pro SemiCond" panose="020B0503030403020204" pitchFamily="34" charset="0"/>
                </a:rPr>
                <a:t>c) Tế bào thần kinh và tế bào cơ trưởng thành thuộc loại tế bào gốc nào? Tại sao?</a:t>
              </a:r>
            </a:p>
          </p:txBody>
        </p:sp>
        <p:sp>
          <p:nvSpPr>
            <p:cNvPr id="7" name="Flowchart: Connector 6">
              <a:extLst>
                <a:ext uri="{FF2B5EF4-FFF2-40B4-BE49-F238E27FC236}">
                  <a16:creationId xmlns:a16="http://schemas.microsoft.com/office/drawing/2014/main" id="{792AE147-9BB6-4321-82CC-B358BEBAE8D0}"/>
                </a:ext>
              </a:extLst>
            </p:cNvPr>
            <p:cNvSpPr/>
            <p:nvPr/>
          </p:nvSpPr>
          <p:spPr>
            <a:xfrm>
              <a:off x="140834" y="3194117"/>
              <a:ext cx="662784" cy="66278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Myriad Pro SemiCond" panose="020B0503030403020204" pitchFamily="34" charset="0"/>
              </a:endParaRPr>
            </a:p>
          </p:txBody>
        </p:sp>
        <p:pic>
          <p:nvPicPr>
            <p:cNvPr id="8" name="Picture 6">
              <a:extLst>
                <a:ext uri="{FF2B5EF4-FFF2-40B4-BE49-F238E27FC236}">
                  <a16:creationId xmlns:a16="http://schemas.microsoft.com/office/drawing/2014/main" id="{7CCD3192-EA55-4923-84CF-F3479C696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89" y="3286260"/>
              <a:ext cx="496461" cy="4964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03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9th Grade: Cell Biology">
  <a:themeElements>
    <a:clrScheme name="Simple Light">
      <a:dk1>
        <a:srgbClr val="FFFFFF"/>
      </a:dk1>
      <a:lt1>
        <a:srgbClr val="FFFFFF"/>
      </a:lt1>
      <a:dk2>
        <a:srgbClr val="A2BB98"/>
      </a:dk2>
      <a:lt2>
        <a:srgbClr val="CBC7EA"/>
      </a:lt2>
      <a:accent1>
        <a:srgbClr val="A0BFE7"/>
      </a:accent1>
      <a:accent2>
        <a:srgbClr val="6B64A1"/>
      </a:accent2>
      <a:accent3>
        <a:srgbClr val="CD9BFF"/>
      </a:accent3>
      <a:accent4>
        <a:srgbClr val="E4AFCE"/>
      </a:accent4>
      <a:accent5>
        <a:srgbClr val="F3EAFB"/>
      </a:accent5>
      <a:accent6>
        <a:srgbClr val="544F7C"/>
      </a:accent6>
      <a:hlink>
        <a:srgbClr val="544F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2104</Words>
  <PresentationFormat>On-screen Show (16:9)</PresentationFormat>
  <Paragraphs>144</Paragraphs>
  <Slides>32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Barlow Medium</vt:lpstr>
      <vt:lpstr>Barlow SemiBold</vt:lpstr>
      <vt:lpstr>Fredoka One</vt:lpstr>
      <vt:lpstr>Myriad Pro Black SemiCond</vt:lpstr>
      <vt:lpstr>Myriad Pro SemiCond</vt:lpstr>
      <vt:lpstr>Neue Haas Grotesk Text Pro</vt:lpstr>
      <vt:lpstr>Roboto Condensed Light</vt:lpstr>
      <vt:lpstr>Times New Roman</vt:lpstr>
      <vt:lpstr>Science Subject for High School - 9th Grade: Cell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LIỆU PHÁP GENE LÀ GÌ?</vt:lpstr>
      <vt:lpstr>02</vt:lpstr>
      <vt:lpstr>01</vt:lpstr>
      <vt:lpstr>Cách hoạt động của liệu pháp GENE.</vt:lpstr>
      <vt:lpstr>PowerPoint Presentation</vt:lpstr>
      <vt:lpstr>ỨNG DỤNG</vt:lpstr>
      <vt:lpstr>PowerPoint Presentation</vt:lpstr>
      <vt:lpstr>PowerPoint Presentation</vt:lpstr>
      <vt:lpstr>PowerPoint Presentation</vt:lpstr>
      <vt:lpstr>PowerPoint Presentation</vt:lpstr>
      <vt:lpstr>PowerPoint Presentation</vt:lpstr>
      <vt:lpstr>PowerPoint Presentation</vt:lpstr>
      <vt:lpstr>Thành  tựu của liệu pháp GENE </vt:lpstr>
      <vt:lpstr>PowerPoint Presentation</vt:lpstr>
      <vt:lpstr>PowerPoint Presentation</vt:lpstr>
      <vt:lpstr>PowerPoint Presentation</vt:lpstr>
      <vt:lpstr>PowerPoint Presentation</vt:lpstr>
      <vt:lpstr>PowerPoint Presentation</vt:lpstr>
      <vt:lpstr>PowerPoint Presentation</vt:lpstr>
      <vt:lpstr>THANKS FOR WACHING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2024-08-02T14:57:25Z</dcterms:modified>
</cp:coreProperties>
</file>